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3"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79" d="100"/>
          <a:sy n="79" d="100"/>
        </p:scale>
        <p:origin x="8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9031191-3512-44AA-8A38-458A0F66571D}" type="datetimeFigureOut">
              <a:rPr lang="en-GB" smtClean="0"/>
              <a:t>19/03/2023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1605190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031191-3512-44AA-8A38-458A0F66571D}"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1638154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031191-3512-44AA-8A38-458A0F66571D}"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2556220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031191-3512-44AA-8A38-458A0F66571D}"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4086359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031191-3512-44AA-8A38-458A0F66571D}" type="datetimeFigureOut">
              <a:rPr lang="en-GB" smtClean="0"/>
              <a:t>19/03/2023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1321492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031191-3512-44AA-8A38-458A0F66571D}" type="datetimeFigureOut">
              <a:rPr lang="en-GB" smtClean="0"/>
              <a:t>19/03/2023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47381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031191-3512-44AA-8A38-458A0F66571D}" type="datetimeFigureOut">
              <a:rPr lang="en-GB" smtClean="0"/>
              <a:t>19/03/2023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931349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9031191-3512-44AA-8A38-458A0F66571D}"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3441135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9031191-3512-44AA-8A38-458A0F66571D}"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2843727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9031191-3512-44AA-8A38-458A0F66571D}"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1687051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9031191-3512-44AA-8A38-458A0F66571D}"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18963868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9031191-3512-44AA-8A38-458A0F66571D}"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416109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031191-3512-44AA-8A38-458A0F66571D}"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2341025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9031191-3512-44AA-8A38-458A0F66571D}" type="datetimeFigureOut">
              <a:rPr lang="en-GB" smtClean="0"/>
              <a:t>19/03/2023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93939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9031191-3512-44AA-8A38-458A0F66571D}" type="datetimeFigureOut">
              <a:rPr lang="en-GB" smtClean="0"/>
              <a:t>19/03/2023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28819256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9031191-3512-44AA-8A38-458A0F66571D}"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20765125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9031191-3512-44AA-8A38-458A0F66571D}"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D99855-7CB0-4D8C-ACFC-3E5B28A429AF}" type="slidenum">
              <a:rPr lang="en-GB" smtClean="0"/>
              <a:t>‹#›</a:t>
            </a:fld>
            <a:endParaRPr lang="en-GB"/>
          </a:p>
        </p:txBody>
      </p:sp>
    </p:spTree>
    <p:extLst>
      <p:ext uri="{BB962C8B-B14F-4D97-AF65-F5344CB8AC3E}">
        <p14:creationId xmlns:p14="http://schemas.microsoft.com/office/powerpoint/2010/main" val="1869830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9031191-3512-44AA-8A38-458A0F66571D}" type="datetimeFigureOut">
              <a:rPr lang="en-GB" smtClean="0"/>
              <a:t>19/03/2023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7D99855-7CB0-4D8C-ACFC-3E5B28A429AF}" type="slidenum">
              <a:rPr lang="en-GB" smtClean="0"/>
              <a:t>‹#›</a:t>
            </a:fld>
            <a:endParaRPr lang="en-GB"/>
          </a:p>
        </p:txBody>
      </p:sp>
    </p:spTree>
    <p:extLst>
      <p:ext uri="{BB962C8B-B14F-4D97-AF65-F5344CB8AC3E}">
        <p14:creationId xmlns:p14="http://schemas.microsoft.com/office/powerpoint/2010/main" val="10144061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brill.com/display/book/edcoll/9789463001120/BP000005.x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4" name="Rectangle 13">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CE9DC22-AB5B-8DBC-5FB9-9DD770418A1B}"/>
              </a:ext>
            </a:extLst>
          </p:cNvPr>
          <p:cNvSpPr>
            <a:spLocks noGrp="1"/>
          </p:cNvSpPr>
          <p:nvPr>
            <p:ph type="ctrTitle"/>
          </p:nvPr>
        </p:nvSpPr>
        <p:spPr>
          <a:xfrm>
            <a:off x="1683171" y="1143000"/>
            <a:ext cx="8825658" cy="3389217"/>
          </a:xfrm>
        </p:spPr>
        <p:txBody>
          <a:bodyPr anchor="ctr">
            <a:normAutofit/>
          </a:bodyPr>
          <a:lstStyle/>
          <a:p>
            <a:pPr algn="ctr">
              <a:lnSpc>
                <a:spcPct val="90000"/>
              </a:lnSpc>
            </a:pPr>
            <a:r>
              <a:rPr lang="en-GB" sz="4600">
                <a:solidFill>
                  <a:srgbClr val="FFFFFF"/>
                </a:solidFill>
              </a:rPr>
              <a:t>STUDENT NAME: JANEPHER NAMITALA</a:t>
            </a:r>
            <a:br>
              <a:rPr lang="en-GB" sz="4600">
                <a:solidFill>
                  <a:srgbClr val="FFFFFF"/>
                </a:solidFill>
              </a:rPr>
            </a:br>
            <a:r>
              <a:rPr lang="en-GB" sz="4600">
                <a:solidFill>
                  <a:srgbClr val="FFFFFF"/>
                </a:solidFill>
              </a:rPr>
              <a:t>STUDENT ID number: 2030084</a:t>
            </a:r>
            <a:br>
              <a:rPr lang="en-GB" sz="4600">
                <a:solidFill>
                  <a:srgbClr val="FFFFFF"/>
                </a:solidFill>
              </a:rPr>
            </a:br>
            <a:r>
              <a:rPr lang="en-GB" sz="4600">
                <a:solidFill>
                  <a:srgbClr val="FFFFFF"/>
                </a:solidFill>
              </a:rPr>
              <a:t>PROGRAMME:BSc Health and Social Care</a:t>
            </a:r>
          </a:p>
        </p:txBody>
      </p:sp>
      <p:sp>
        <p:nvSpPr>
          <p:cNvPr id="3" name="Subtitle 2">
            <a:extLst>
              <a:ext uri="{FF2B5EF4-FFF2-40B4-BE49-F238E27FC236}">
                <a16:creationId xmlns:a16="http://schemas.microsoft.com/office/drawing/2014/main" id="{AD0AE996-8FD0-3077-D1F3-DE07B04D881C}"/>
              </a:ext>
            </a:extLst>
          </p:cNvPr>
          <p:cNvSpPr>
            <a:spLocks noGrp="1"/>
          </p:cNvSpPr>
          <p:nvPr>
            <p:ph type="subTitle" idx="1"/>
          </p:nvPr>
        </p:nvSpPr>
        <p:spPr>
          <a:xfrm>
            <a:off x="1683171" y="5240851"/>
            <a:ext cx="8825658" cy="828932"/>
          </a:xfrm>
        </p:spPr>
        <p:txBody>
          <a:bodyPr>
            <a:normAutofit/>
          </a:bodyPr>
          <a:lstStyle/>
          <a:p>
            <a:pPr algn="ctr">
              <a:lnSpc>
                <a:spcPct val="90000"/>
              </a:lnSpc>
            </a:pPr>
            <a:r>
              <a:rPr lang="en-GB" sz="1100">
                <a:solidFill>
                  <a:schemeClr val="tx2"/>
                </a:solidFill>
              </a:rPr>
              <a:t>MODULE: Introduction to Research</a:t>
            </a:r>
          </a:p>
          <a:p>
            <a:pPr algn="ctr">
              <a:lnSpc>
                <a:spcPct val="90000"/>
              </a:lnSpc>
            </a:pPr>
            <a:r>
              <a:rPr lang="en-GB" sz="1100">
                <a:solidFill>
                  <a:schemeClr val="tx2"/>
                </a:solidFill>
              </a:rPr>
              <a:t>MODULE CODE: BMHP_BIRM</a:t>
            </a:r>
          </a:p>
          <a:p>
            <a:pPr algn="ctr">
              <a:lnSpc>
                <a:spcPct val="90000"/>
              </a:lnSpc>
            </a:pPr>
            <a:r>
              <a:rPr lang="en-GB" sz="1100">
                <a:solidFill>
                  <a:schemeClr val="tx2"/>
                </a:solidFill>
              </a:rPr>
              <a:t>LECTURER: Dr Fahad Khan</a:t>
            </a:r>
          </a:p>
        </p:txBody>
      </p:sp>
    </p:spTree>
    <p:extLst>
      <p:ext uri="{BB962C8B-B14F-4D97-AF65-F5344CB8AC3E}">
        <p14:creationId xmlns:p14="http://schemas.microsoft.com/office/powerpoint/2010/main" val="4003461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8" name="Rectangle 27">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 name="TextBox 10">
            <a:extLst>
              <a:ext uri="{FF2B5EF4-FFF2-40B4-BE49-F238E27FC236}">
                <a16:creationId xmlns:a16="http://schemas.microsoft.com/office/drawing/2014/main" id="{C8CB2B69-5AC6-0EA3-E297-E9EAD3EE0CAD}"/>
              </a:ext>
            </a:extLst>
          </p:cNvPr>
          <p:cNvSpPr txBox="1"/>
          <p:nvPr/>
        </p:nvSpPr>
        <p:spPr>
          <a:xfrm>
            <a:off x="8382055" y="1241266"/>
            <a:ext cx="3161016" cy="315375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600" b="0" i="0" kern="1200">
                <a:solidFill>
                  <a:srgbClr val="EBEBEB"/>
                </a:solidFill>
                <a:latin typeface="+mj-lt"/>
                <a:ea typeface="+mj-ea"/>
                <a:cs typeface="+mj-cs"/>
              </a:rPr>
              <a:t>INTRODUCTION: SYSTEMATIC REVIEW ON LEARNING DISABILTY AMONG PEOPLE IN THE UK</a:t>
            </a:r>
          </a:p>
        </p:txBody>
      </p:sp>
      <p:grpSp>
        <p:nvGrpSpPr>
          <p:cNvPr id="30" name="Group 29">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31" name="Rectangle 30">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3"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10" name="Picture 9" descr="Graphical user interface, website&#10;&#10;Description automatically generated">
            <a:extLst>
              <a:ext uri="{FF2B5EF4-FFF2-40B4-BE49-F238E27FC236}">
                <a16:creationId xmlns:a16="http://schemas.microsoft.com/office/drawing/2014/main" id="{C219D3FD-7C0B-01E8-90BB-5FF369CF318B}"/>
              </a:ext>
            </a:extLst>
          </p:cNvPr>
          <p:cNvPicPr>
            <a:picLocks noChangeAspect="1"/>
          </p:cNvPicPr>
          <p:nvPr/>
        </p:nvPicPr>
        <p:blipFill rotWithShape="1">
          <a:blip r:embed="rId3">
            <a:extLst>
              <a:ext uri="{28A0092B-C50C-407E-A947-70E740481C1C}">
                <a14:useLocalDpi xmlns:a14="http://schemas.microsoft.com/office/drawing/2010/main" val="0"/>
              </a:ext>
            </a:extLst>
          </a:blip>
          <a:srcRect l="11612" t="41434" r="69177" b="32867"/>
          <a:stretch/>
        </p:blipFill>
        <p:spPr>
          <a:xfrm>
            <a:off x="1109763" y="1123365"/>
            <a:ext cx="6443180" cy="4611270"/>
          </a:xfrm>
          <a:prstGeom prst="rect">
            <a:avLst/>
          </a:prstGeom>
        </p:spPr>
      </p:pic>
    </p:spTree>
    <p:extLst>
      <p:ext uri="{BB962C8B-B14F-4D97-AF65-F5344CB8AC3E}">
        <p14:creationId xmlns:p14="http://schemas.microsoft.com/office/powerpoint/2010/main" val="4292942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9759F5-786F-A67E-8077-528E12F3A421}"/>
              </a:ext>
            </a:extLst>
          </p:cNvPr>
          <p:cNvSpPr txBox="1"/>
          <p:nvPr/>
        </p:nvSpPr>
        <p:spPr>
          <a:xfrm>
            <a:off x="3047036" y="1712159"/>
            <a:ext cx="6094070" cy="3416320"/>
          </a:xfrm>
          <a:prstGeom prst="rect">
            <a:avLst/>
          </a:prstGeom>
          <a:noFill/>
        </p:spPr>
        <p:txBody>
          <a:bodyPr wrap="square">
            <a:spAutoFit/>
          </a:bodyPr>
          <a:lstStyle/>
          <a:p>
            <a:r>
              <a:rPr lang="en-GB" sz="1800" b="0" i="0" dirty="0">
                <a:solidFill>
                  <a:srgbClr val="000000"/>
                </a:solidFill>
                <a:effectLst/>
                <a:latin typeface="Arial" panose="020B0604020202020204" pitchFamily="34" charset="0"/>
              </a:rPr>
              <a:t>Regardless of an individual's IQ level, learning disabilities are impairments in cognitive processes and academic skills that hinder the ability to learn, communicate, and perform various tasks (Wong and Butler, 2012). According to NHS (2019), learning disabilities are a significant issue in the United Kingdom (UK), affecting one in ten people and making up a sizeable portion of the population with disabilities overall. These impairments, which might include dyslexia, dyscalculia, and attention deficit hyperactivity disorder (ADHD), affect not just the lives of the individuals who have them but also those of their families, communities, and society. </a:t>
            </a:r>
            <a:endParaRPr lang="en-GB" dirty="0"/>
          </a:p>
        </p:txBody>
      </p:sp>
    </p:spTree>
    <p:extLst>
      <p:ext uri="{BB962C8B-B14F-4D97-AF65-F5344CB8AC3E}">
        <p14:creationId xmlns:p14="http://schemas.microsoft.com/office/powerpoint/2010/main" val="3423924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9432-D76E-F95C-DB72-399D82D3B374}"/>
              </a:ext>
            </a:extLst>
          </p:cNvPr>
          <p:cNvSpPr>
            <a:spLocks noGrp="1"/>
          </p:cNvSpPr>
          <p:nvPr>
            <p:ph type="title"/>
          </p:nvPr>
        </p:nvSpPr>
        <p:spPr/>
        <p:txBody>
          <a:bodyPr/>
          <a:lstStyle/>
          <a:p>
            <a:r>
              <a:rPr lang="en-GB" dirty="0"/>
              <a:t>Why I used the </a:t>
            </a:r>
            <a:r>
              <a:rPr lang="en-GB" dirty="0" err="1"/>
              <a:t>pubmed</a:t>
            </a:r>
            <a:r>
              <a:rPr lang="en-GB" dirty="0"/>
              <a:t> in my methodology research</a:t>
            </a:r>
            <a:br>
              <a:rPr lang="en-GB" dirty="0"/>
            </a:br>
            <a:br>
              <a:rPr lang="en-GB" dirty="0"/>
            </a:br>
            <a:br>
              <a:rPr lang="en-GB" dirty="0"/>
            </a:br>
            <a:br>
              <a:rPr lang="en-GB" dirty="0"/>
            </a:br>
            <a:r>
              <a:rPr lang="en-GB" dirty="0"/>
              <a:t>why I chose these websites:</a:t>
            </a:r>
            <a:br>
              <a:rPr lang="en-GB" dirty="0"/>
            </a:br>
            <a:br>
              <a:rPr lang="en-GB" dirty="0"/>
            </a:br>
            <a:br>
              <a:rPr lang="en-GB" dirty="0"/>
            </a:br>
            <a:r>
              <a:rPr lang="en-GB" sz="1800" b="0" i="0" dirty="0">
                <a:solidFill>
                  <a:srgbClr val="000000"/>
                </a:solidFill>
                <a:effectLst/>
                <a:latin typeface="Arial" panose="020B0604020202020204" pitchFamily="34" charset="0"/>
              </a:rPr>
              <a:t>The systematic literature review on learning disabilities in the UK aimed to provide an overview of the current knowledge and evidence on the topic. The search process was through several databases, including PubMed, Scopus, and PsycINFO, and 1,200 articles had to undergo screening for eligibility. Using the criteria for what to include and what to leave out, 100 articles were for a full-text review and 50 for the systematic literature review. </a:t>
            </a:r>
            <a:endParaRPr lang="en-GB" dirty="0"/>
          </a:p>
        </p:txBody>
      </p:sp>
    </p:spTree>
    <p:extLst>
      <p:ext uri="{BB962C8B-B14F-4D97-AF65-F5344CB8AC3E}">
        <p14:creationId xmlns:p14="http://schemas.microsoft.com/office/powerpoint/2010/main" val="2091215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81A02-1D5C-B299-DF32-37EEF890E3D8}"/>
              </a:ext>
            </a:extLst>
          </p:cNvPr>
          <p:cNvSpPr>
            <a:spLocks noGrp="1"/>
          </p:cNvSpPr>
          <p:nvPr>
            <p:ph type="title"/>
          </p:nvPr>
        </p:nvSpPr>
        <p:spPr/>
        <p:txBody>
          <a:bodyPr/>
          <a:lstStyle/>
          <a:p>
            <a:r>
              <a:rPr lang="en-GB" dirty="0"/>
              <a:t>Sites used cont’d</a:t>
            </a:r>
          </a:p>
        </p:txBody>
      </p:sp>
      <p:sp>
        <p:nvSpPr>
          <p:cNvPr id="3" name="Content Placeholder 2">
            <a:extLst>
              <a:ext uri="{FF2B5EF4-FFF2-40B4-BE49-F238E27FC236}">
                <a16:creationId xmlns:a16="http://schemas.microsoft.com/office/drawing/2014/main" id="{51A98685-F443-D627-8016-23F9F14F127B}"/>
              </a:ext>
            </a:extLst>
          </p:cNvPr>
          <p:cNvSpPr>
            <a:spLocks noGrp="1"/>
          </p:cNvSpPr>
          <p:nvPr>
            <p:ph idx="1"/>
          </p:nvPr>
        </p:nvSpPr>
        <p:spPr>
          <a:xfrm>
            <a:off x="1154954" y="3429000"/>
            <a:ext cx="8825659" cy="2590800"/>
          </a:xfrm>
        </p:spPr>
        <p:txBody>
          <a:bodyPr/>
          <a:lstStyle/>
          <a:p>
            <a:pPr marL="0" indent="0">
              <a:buNone/>
            </a:pPr>
            <a:r>
              <a:rPr lang="en-GB" sz="1800" b="0" i="0" dirty="0">
                <a:solidFill>
                  <a:srgbClr val="000000"/>
                </a:solidFill>
                <a:effectLst/>
                <a:latin typeface="Arial" panose="020B0604020202020204" pitchFamily="34" charset="0"/>
              </a:rPr>
              <a:t>The systematic literature review results indicate that learning disabilities are a complex and multifaceted issue in the UK, affecting many children and adults. About 4% of the UK population has a learning disability. Dyslexia, dyscalculia, and dyspraxia are the most common learning disabilities (Emerson and Hatton, 2000). </a:t>
            </a:r>
            <a:endParaRPr lang="en-GB" dirty="0"/>
          </a:p>
        </p:txBody>
      </p:sp>
    </p:spTree>
    <p:extLst>
      <p:ext uri="{BB962C8B-B14F-4D97-AF65-F5344CB8AC3E}">
        <p14:creationId xmlns:p14="http://schemas.microsoft.com/office/powerpoint/2010/main" val="294477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6F1DB-6F75-2642-C5A1-558E0DD279B9}"/>
              </a:ext>
            </a:extLst>
          </p:cNvPr>
          <p:cNvSpPr>
            <a:spLocks noGrp="1"/>
          </p:cNvSpPr>
          <p:nvPr>
            <p:ph type="title"/>
          </p:nvPr>
        </p:nvSpPr>
        <p:spPr/>
        <p:txBody>
          <a:bodyPr/>
          <a:lstStyle/>
          <a:p>
            <a:r>
              <a:rPr lang="en-GB" dirty="0"/>
              <a:t>RESULTS</a:t>
            </a:r>
          </a:p>
        </p:txBody>
      </p:sp>
      <p:sp>
        <p:nvSpPr>
          <p:cNvPr id="3" name="Content Placeholder 2">
            <a:extLst>
              <a:ext uri="{FF2B5EF4-FFF2-40B4-BE49-F238E27FC236}">
                <a16:creationId xmlns:a16="http://schemas.microsoft.com/office/drawing/2014/main" id="{5391F2CA-778C-A2AF-9222-1364E61DDBDA}"/>
              </a:ext>
            </a:extLst>
          </p:cNvPr>
          <p:cNvSpPr>
            <a:spLocks noGrp="1"/>
          </p:cNvSpPr>
          <p:nvPr>
            <p:ph idx="1"/>
          </p:nvPr>
        </p:nvSpPr>
        <p:spPr>
          <a:xfrm>
            <a:off x="1154954" y="2603500"/>
            <a:ext cx="8825659" cy="3982126"/>
          </a:xfrm>
        </p:spPr>
        <p:txBody>
          <a:bodyPr>
            <a:normAutofit/>
          </a:bodyPr>
          <a:lstStyle/>
          <a:p>
            <a:r>
              <a:rPr lang="en-GB" sz="1800" b="0" i="0" dirty="0">
                <a:solidFill>
                  <a:srgbClr val="000000"/>
                </a:solidFill>
                <a:effectLst/>
                <a:latin typeface="Arial" panose="020B0604020202020204" pitchFamily="34" charset="0"/>
              </a:rPr>
              <a:t>The results also suggest that the causes of learning disabilities are multifactorial, including genetic, environmental, and social factors. Simpson, Mizen, and Cooper (2016) suggest that the early identification and assessment of learning disabilities are crucial for adequate support and intervention, and early identification is increasingly a priority in the UK. There are a variety of cognitive, language, and educational assessments that can help determine if someone has a learning disability. </a:t>
            </a:r>
          </a:p>
          <a:p>
            <a:r>
              <a:rPr lang="en-GB" sz="1800" b="0" i="0" dirty="0">
                <a:solidFill>
                  <a:srgbClr val="000000"/>
                </a:solidFill>
                <a:effectLst/>
                <a:latin typeface="Arial" panose="020B0604020202020204" pitchFamily="34" charset="0"/>
              </a:rPr>
              <a:t>The systematic literature review results also indicate a growing body of evidence on the effectiveness of interventions for learning disabilities, including educational interventions, behavioural interventions, and medication. Nevertheless, there is not much proof yet, and more research is needed to find the best ways to help people with different learning disabilities (Andersson and Titov, 2014). </a:t>
            </a:r>
          </a:p>
          <a:p>
            <a:pPr marL="0" indent="0">
              <a:buNone/>
            </a:pPr>
            <a:endParaRPr lang="en-GB" dirty="0"/>
          </a:p>
        </p:txBody>
      </p:sp>
    </p:spTree>
    <p:extLst>
      <p:ext uri="{BB962C8B-B14F-4D97-AF65-F5344CB8AC3E}">
        <p14:creationId xmlns:p14="http://schemas.microsoft.com/office/powerpoint/2010/main" val="975232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11D4-6AAD-7F3F-4997-BB409D848BF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F31AA4E-7C19-46C4-908C-14077516BBDE}"/>
              </a:ext>
            </a:extLst>
          </p:cNvPr>
          <p:cNvSpPr>
            <a:spLocks noGrp="1"/>
          </p:cNvSpPr>
          <p:nvPr>
            <p:ph idx="1"/>
          </p:nvPr>
        </p:nvSpPr>
        <p:spPr>
          <a:xfrm>
            <a:off x="1154954" y="2603500"/>
            <a:ext cx="8825659" cy="3631930"/>
          </a:xfrm>
        </p:spPr>
        <p:txBody>
          <a:bodyPr>
            <a:normAutofit fontScale="85000" lnSpcReduction="10000"/>
          </a:bodyPr>
          <a:lstStyle/>
          <a:p>
            <a:pPr algn="l" rtl="0" fontAlgn="base"/>
            <a:r>
              <a:rPr lang="en-GB" sz="1800" b="0" i="0" dirty="0">
                <a:solidFill>
                  <a:srgbClr val="000000"/>
                </a:solidFill>
                <a:effectLst/>
                <a:latin typeface="Arial" panose="020B0604020202020204" pitchFamily="34" charset="0"/>
              </a:rPr>
              <a:t>The systematic literature review suggests the following UK learning disability policy and practice changes: </a:t>
            </a:r>
            <a:endParaRPr lang="en-GB" b="0" i="0" dirty="0">
              <a:solidFill>
                <a:srgbClr val="000000"/>
              </a:solidFill>
              <a:effectLst/>
              <a:latin typeface="Arial" panose="020B0604020202020204" pitchFamily="34" charset="0"/>
            </a:endParaRPr>
          </a:p>
          <a:p>
            <a:pPr algn="l" rtl="0" fontAlgn="base">
              <a:buFont typeface="+mj-lt"/>
              <a:buAutoNum type="arabicPeriod"/>
            </a:pPr>
            <a:r>
              <a:rPr lang="en-GB" sz="1800" b="0" i="0" dirty="0">
                <a:solidFill>
                  <a:srgbClr val="000000"/>
                </a:solidFill>
                <a:effectLst/>
                <a:latin typeface="Arial" panose="020B0604020202020204" pitchFamily="34" charset="0"/>
              </a:rPr>
              <a:t>Early learning disability identification and assessment should be a priority. Early identification and assessment give vital information for appropriate assistance and intervention. </a:t>
            </a:r>
          </a:p>
          <a:p>
            <a:pPr algn="l" rtl="0" fontAlgn="base">
              <a:buFont typeface="+mj-lt"/>
              <a:buAutoNum type="arabicPeriod" startAt="2"/>
            </a:pPr>
            <a:r>
              <a:rPr lang="en-GB" sz="1800" b="0" i="0" dirty="0">
                <a:solidFill>
                  <a:srgbClr val="000000"/>
                </a:solidFill>
                <a:effectLst/>
                <a:latin typeface="Arial" panose="020B0604020202020204" pitchFamily="34" charset="0"/>
              </a:rPr>
              <a:t>Research on learning disability interventions. It is crucial because the evidence base for learning disability therapies is currently weak. </a:t>
            </a:r>
          </a:p>
          <a:p>
            <a:pPr algn="l" rtl="0" fontAlgn="base">
              <a:buFont typeface="+mj-lt"/>
              <a:buAutoNum type="arabicPeriod" startAt="3"/>
            </a:pPr>
            <a:r>
              <a:rPr lang="en-GB" sz="1800" b="0" i="0" dirty="0">
                <a:solidFill>
                  <a:srgbClr val="000000"/>
                </a:solidFill>
                <a:effectLst/>
                <a:latin typeface="Arial" panose="020B0604020202020204" pitchFamily="34" charset="0"/>
              </a:rPr>
              <a:t>UK learning disabled and their families receive help. The results show that learning-disabled people have difficulty accessing education, job, and health services and that support and services are typically inadequate and scattered. It underscores the need for improved support and services that are accessible, inclusive, and effective in addressing the needs of those with learning difficulties. </a:t>
            </a:r>
          </a:p>
          <a:p>
            <a:pPr algn="l" rtl="0" fontAlgn="base">
              <a:buFont typeface="+mj-lt"/>
              <a:buAutoNum type="arabicPeriod" startAt="4"/>
            </a:pPr>
            <a:r>
              <a:rPr lang="en-GB" sz="1800" b="0" i="0" dirty="0">
                <a:solidFill>
                  <a:srgbClr val="000000"/>
                </a:solidFill>
                <a:effectLst/>
                <a:latin typeface="Arial" panose="020B0604020202020204" pitchFamily="34" charset="0"/>
              </a:rPr>
              <a:t>Collaboration and coordination between practitioners, policymakers, researchers, and learning-disabled people and their families can make learning-disability support and services more effective, efficient, and responsive. </a:t>
            </a:r>
          </a:p>
          <a:p>
            <a:endParaRPr lang="en-GB" dirty="0"/>
          </a:p>
        </p:txBody>
      </p:sp>
    </p:spTree>
    <p:extLst>
      <p:ext uri="{BB962C8B-B14F-4D97-AF65-F5344CB8AC3E}">
        <p14:creationId xmlns:p14="http://schemas.microsoft.com/office/powerpoint/2010/main" val="3835635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1E80C-8C94-5DBB-7B25-8C9F95BB537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65F9ECF-77CB-7094-1163-6BE90D045343}"/>
              </a:ext>
            </a:extLst>
          </p:cNvPr>
          <p:cNvSpPr>
            <a:spLocks noGrp="1"/>
          </p:cNvSpPr>
          <p:nvPr>
            <p:ph idx="1"/>
          </p:nvPr>
        </p:nvSpPr>
        <p:spPr/>
        <p:txBody>
          <a:bodyPr>
            <a:normAutofit fontScale="92500"/>
          </a:bodyPr>
          <a:lstStyle/>
          <a:p>
            <a:pPr algn="l" rtl="0" fontAlgn="base"/>
            <a:r>
              <a:rPr lang="en-GB" sz="1800" b="0" i="0" dirty="0">
                <a:solidFill>
                  <a:srgbClr val="000000"/>
                </a:solidFill>
                <a:effectLst/>
                <a:latin typeface="Arial" panose="020B0604020202020204" pitchFamily="34" charset="0"/>
              </a:rPr>
              <a:t>Abbott, D. and Marriott, A. (2012). Money, Finance and the Personalisation Agenda for People with Learning Disabilities in the UK: Some Emerging Issues. </a:t>
            </a:r>
            <a:r>
              <a:rPr lang="en-GB" sz="1800" b="0" i="1" dirty="0">
                <a:solidFill>
                  <a:srgbClr val="000000"/>
                </a:solidFill>
                <a:effectLst/>
                <a:latin typeface="Arial" panose="020B0604020202020204" pitchFamily="34" charset="0"/>
              </a:rPr>
              <a:t>British Journal of Learning Disabilities</a:t>
            </a:r>
            <a:r>
              <a:rPr lang="en-GB" sz="1800" b="0" i="0" dirty="0">
                <a:solidFill>
                  <a:srgbClr val="000000"/>
                </a:solidFill>
                <a:effectLst/>
                <a:latin typeface="Arial" panose="020B0604020202020204" pitchFamily="34" charset="0"/>
              </a:rPr>
              <a:t>, 41(2), pp.106–113. doi:10.1111/j.1468-3156.2012.00728.x.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Andersson, G. and Titov, N. (2014). Advantages and Limitations of Internet-based Interventions for Common Mental Disorders. </a:t>
            </a:r>
            <a:r>
              <a:rPr lang="en-GB" sz="1800" b="0" i="1" dirty="0">
                <a:solidFill>
                  <a:srgbClr val="000000"/>
                </a:solidFill>
                <a:effectLst/>
                <a:latin typeface="Arial" panose="020B0604020202020204" pitchFamily="34" charset="0"/>
              </a:rPr>
              <a:t>World Psychiatry</a:t>
            </a:r>
            <a:r>
              <a:rPr lang="en-GB" sz="1800" b="0" i="0" dirty="0">
                <a:solidFill>
                  <a:srgbClr val="000000"/>
                </a:solidFill>
                <a:effectLst/>
                <a:latin typeface="Arial" panose="020B0604020202020204" pitchFamily="34" charset="0"/>
              </a:rPr>
              <a:t>, [online] 13(1), pp.4–11. doi:10.1002/wps.20083. </a:t>
            </a:r>
            <a:endParaRPr lang="en-GB" b="0" i="0" dirty="0">
              <a:solidFill>
                <a:srgbClr val="000000"/>
              </a:solidFill>
              <a:effectLst/>
              <a:latin typeface="Segoe UI" panose="020B0502040204020203" pitchFamily="34" charset="0"/>
            </a:endParaRPr>
          </a:p>
          <a:p>
            <a:pPr algn="l" rtl="0" fontAlgn="base"/>
            <a:r>
              <a:rPr lang="en-GB" sz="1800" b="0" i="0" dirty="0" err="1">
                <a:solidFill>
                  <a:srgbClr val="000000"/>
                </a:solidFill>
                <a:effectLst/>
                <a:latin typeface="Arial" panose="020B0604020202020204" pitchFamily="34" charset="0"/>
              </a:rPr>
              <a:t>Cacciattolo</a:t>
            </a:r>
            <a:r>
              <a:rPr lang="en-GB" sz="1800" b="0" i="0" dirty="0">
                <a:solidFill>
                  <a:srgbClr val="000000"/>
                </a:solidFill>
                <a:effectLst/>
                <a:latin typeface="Arial" panose="020B0604020202020204" pitchFamily="34" charset="0"/>
              </a:rPr>
              <a:t>, M. (2015). </a:t>
            </a:r>
            <a:r>
              <a:rPr lang="en-GB" sz="1800" b="0" i="1" dirty="0">
                <a:solidFill>
                  <a:srgbClr val="000000"/>
                </a:solidFill>
                <a:effectLst/>
                <a:latin typeface="Arial" panose="020B0604020202020204" pitchFamily="34" charset="0"/>
              </a:rPr>
              <a:t>Ethical Considerations in Research</a:t>
            </a:r>
            <a:r>
              <a:rPr lang="en-GB" sz="1800" b="0" i="0" dirty="0">
                <a:solidFill>
                  <a:srgbClr val="000000"/>
                </a:solidFill>
                <a:effectLst/>
                <a:latin typeface="Arial" panose="020B0604020202020204" pitchFamily="34" charset="0"/>
              </a:rPr>
              <a:t>. [online] </a:t>
            </a:r>
            <a:r>
              <a:rPr lang="en-GB" sz="1800" b="0" i="1" dirty="0">
                <a:solidFill>
                  <a:srgbClr val="000000"/>
                </a:solidFill>
                <a:effectLst/>
                <a:latin typeface="Arial" panose="020B0604020202020204" pitchFamily="34" charset="0"/>
              </a:rPr>
              <a:t>brill.com</a:t>
            </a:r>
            <a:r>
              <a:rPr lang="en-GB" sz="1800" b="0" i="0" dirty="0">
                <a:solidFill>
                  <a:srgbClr val="000000"/>
                </a:solidFill>
                <a:effectLst/>
                <a:latin typeface="Arial" panose="020B0604020202020204" pitchFamily="34" charset="0"/>
              </a:rPr>
              <a:t>. Brill. Available at: </a:t>
            </a:r>
            <a:r>
              <a:rPr lang="en-GB" sz="1800" b="0" i="0" u="sng" strike="noStrike" dirty="0">
                <a:solidFill>
                  <a:srgbClr val="0563C1"/>
                </a:solidFill>
                <a:effectLst/>
                <a:latin typeface="Arial" panose="020B0604020202020204" pitchFamily="34" charset="0"/>
                <a:hlinkClick r:id="rId2"/>
              </a:rPr>
              <a:t>https://brill.com/display/book/edcoll/9789463001120/BP000005.xml</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Emerson, E. and Hatton, C. (2000). Residential Supports for People with Learning Disabilities in 1997 in England. </a:t>
            </a:r>
            <a:r>
              <a:rPr lang="en-GB" sz="1800" b="0" i="1" dirty="0">
                <a:solidFill>
                  <a:srgbClr val="000000"/>
                </a:solidFill>
                <a:effectLst/>
                <a:latin typeface="Arial" panose="020B0604020202020204" pitchFamily="34" charset="0"/>
              </a:rPr>
              <a:t>Tizard Learning Disability Review</a:t>
            </a:r>
            <a:r>
              <a:rPr lang="en-GB" sz="1800" b="0" i="0" dirty="0">
                <a:solidFill>
                  <a:srgbClr val="000000"/>
                </a:solidFill>
                <a:effectLst/>
                <a:latin typeface="Arial" panose="020B0604020202020204" pitchFamily="34" charset="0"/>
              </a:rPr>
              <a:t>, 5(1), pp.41–44. doi:10.1108/13595474200000009. </a:t>
            </a:r>
            <a:endParaRPr lang="en-GB"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1373131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190</TotalTime>
  <Words>803</Words>
  <Application>Microsoft Office PowerPoint</Application>
  <PresentationFormat>Widescreen</PresentationFormat>
  <Paragraphs>23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Century Gothic</vt:lpstr>
      <vt:lpstr>Segoe UI</vt:lpstr>
      <vt:lpstr>Wingdings 3</vt:lpstr>
      <vt:lpstr>Ion Boardroom</vt:lpstr>
      <vt:lpstr>STUDENT NAME: JANEPHER NAMITALA STUDENT ID number: 2030084 PROGRAMME:BSc Health and Social Care</vt:lpstr>
      <vt:lpstr>PowerPoint Presentation</vt:lpstr>
      <vt:lpstr>PowerPoint Presentation</vt:lpstr>
      <vt:lpstr>Why I used the pubmed in my methodology research    why I chose these websites:   The systematic literature review on learning disabilities in the UK aimed to provide an overview of the current knowledge and evidence on the topic. The search process was through several databases, including PubMed, Scopus, and PsycINFO, and 1,200 articles had to undergo screening for eligibility. Using the criteria for what to include and what to leave out, 100 articles were for a full-text review and 50 for the systematic literature review. </vt:lpstr>
      <vt:lpstr>Sites used cont’d</vt:lpstr>
      <vt:lpstr>RESULTS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JANEPHER NAMITALA STUDENT ID number: 2030084 PROGRAMME:BSc Health and Social Care</dc:title>
  <dc:creator>Janepher Namitala</dc:creator>
  <cp:lastModifiedBy>Janepher Namitala</cp:lastModifiedBy>
  <cp:revision>2</cp:revision>
  <dcterms:created xsi:type="dcterms:W3CDTF">2023-03-08T17:14:53Z</dcterms:created>
  <dcterms:modified xsi:type="dcterms:W3CDTF">2023-03-19T19:04:13Z</dcterms:modified>
</cp:coreProperties>
</file>