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1" autoAdjust="0"/>
    <p:restoredTop sz="94660"/>
  </p:normalViewPr>
  <p:slideViewPr>
    <p:cSldViewPr snapToGrid="0">
      <p:cViewPr varScale="1">
        <p:scale>
          <a:sx n="92" d="100"/>
          <a:sy n="92" d="100"/>
        </p:scale>
        <p:origin x="96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88E1D-6D34-4FB2-86EB-7048328681F0}" type="datetimeFigureOut">
              <a:rPr lang="en-GB" smtClean="0"/>
              <a:t>04/10/16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97CA6-855F-4150-8B01-6CCC90192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0288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88E1D-6D34-4FB2-86EB-7048328681F0}" type="datetimeFigureOut">
              <a:rPr lang="en-GB" smtClean="0"/>
              <a:t>04/10/16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97CA6-855F-4150-8B01-6CCC90192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8841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88E1D-6D34-4FB2-86EB-7048328681F0}" type="datetimeFigureOut">
              <a:rPr lang="en-GB" smtClean="0"/>
              <a:t>04/10/16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97CA6-855F-4150-8B01-6CCC90192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264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88E1D-6D34-4FB2-86EB-7048328681F0}" type="datetimeFigureOut">
              <a:rPr lang="en-GB" smtClean="0"/>
              <a:t>04/10/16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97CA6-855F-4150-8B01-6CCC90192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273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88E1D-6D34-4FB2-86EB-7048328681F0}" type="datetimeFigureOut">
              <a:rPr lang="en-GB" smtClean="0"/>
              <a:t>04/10/16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97CA6-855F-4150-8B01-6CCC90192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8486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88E1D-6D34-4FB2-86EB-7048328681F0}" type="datetimeFigureOut">
              <a:rPr lang="en-GB" smtClean="0"/>
              <a:t>04/10/16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97CA6-855F-4150-8B01-6CCC90192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678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88E1D-6D34-4FB2-86EB-7048328681F0}" type="datetimeFigureOut">
              <a:rPr lang="en-GB" smtClean="0"/>
              <a:t>04/10/16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97CA6-855F-4150-8B01-6CCC90192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2678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88E1D-6D34-4FB2-86EB-7048328681F0}" type="datetimeFigureOut">
              <a:rPr lang="en-GB" smtClean="0"/>
              <a:t>04/10/16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97CA6-855F-4150-8B01-6CCC90192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5687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88E1D-6D34-4FB2-86EB-7048328681F0}" type="datetimeFigureOut">
              <a:rPr lang="en-GB" smtClean="0"/>
              <a:t>04/10/16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97CA6-855F-4150-8B01-6CCC90192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408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88E1D-6D34-4FB2-86EB-7048328681F0}" type="datetimeFigureOut">
              <a:rPr lang="en-GB" smtClean="0"/>
              <a:t>04/10/16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97CA6-855F-4150-8B01-6CCC90192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47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88E1D-6D34-4FB2-86EB-7048328681F0}" type="datetimeFigureOut">
              <a:rPr lang="en-GB" smtClean="0"/>
              <a:t>04/10/16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97CA6-855F-4150-8B01-6CCC90192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8446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o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8000" y="206375"/>
            <a:ext cx="8636000" cy="5238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1" name="Text Placeholder 6"/>
          <p:cNvSpPr>
            <a:spLocks noGrp="1"/>
          </p:cNvSpPr>
          <p:nvPr>
            <p:ph type="body" sz="quarter" idx="36"/>
          </p:nvPr>
        </p:nvSpPr>
        <p:spPr bwMode="auto">
          <a:xfrm>
            <a:off x="1778000" y="747626"/>
            <a:ext cx="8636000" cy="173124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5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5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5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5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5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5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5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5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5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A57DF-1C19-4726-AB84-014692BAD8F5}" type="datetimeFigureOut">
              <a:rPr lang="en-US" smtClean="0"/>
              <a:t>10/4/2016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C631-C489-4C11-812F-2172FBEAE82B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 hasCustomPrompt="1"/>
          </p:nvPr>
        </p:nvSpPr>
        <p:spPr>
          <a:xfrm>
            <a:off x="317500" y="1219200"/>
            <a:ext cx="3556000" cy="254000"/>
          </a:xfrm>
          <a:prstGeom prst="round1Rect">
            <a:avLst/>
          </a:prstGeom>
          <a:solidFill>
            <a:schemeClr val="accent2"/>
          </a:solidFill>
        </p:spPr>
        <p:txBody>
          <a:bodyPr lIns="365760" anchor="ctr">
            <a:noAutofit/>
          </a:bodyPr>
          <a:lstStyle>
            <a:lvl1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 smtClean="0"/>
              <a:t>Heading</a:t>
            </a:r>
            <a:endParaRPr lang="en-US" dirty="0"/>
          </a:p>
        </p:txBody>
      </p:sp>
      <p:sp>
        <p:nvSpPr>
          <p:cNvPr id="19" name="Content Placeholder 17"/>
          <p:cNvSpPr>
            <a:spLocks noGrp="1"/>
          </p:cNvSpPr>
          <p:nvPr>
            <p:ph sz="quarter" idx="24" hasCustomPrompt="1"/>
          </p:nvPr>
        </p:nvSpPr>
        <p:spPr>
          <a:xfrm>
            <a:off x="317500" y="1473200"/>
            <a:ext cx="3556000" cy="1428750"/>
          </a:xfrm>
        </p:spPr>
        <p:txBody>
          <a:bodyPr lIns="365760"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</a:t>
            </a:r>
          </a:p>
          <a:p>
            <a:pPr lvl="6"/>
            <a:r>
              <a:rPr lang="en-US" dirty="0" smtClean="0"/>
              <a:t>Seven</a:t>
            </a:r>
          </a:p>
          <a:p>
            <a:pPr lvl="7"/>
            <a:r>
              <a:rPr lang="en-US" dirty="0" smtClean="0"/>
              <a:t>Eight</a:t>
            </a:r>
          </a:p>
          <a:p>
            <a:pPr lvl="8"/>
            <a:r>
              <a:rPr lang="en-US" dirty="0" smtClean="0"/>
              <a:t>Nine</a:t>
            </a:r>
            <a:endParaRPr lang="en-US" dirty="0"/>
          </a:p>
        </p:txBody>
      </p:sp>
      <p:sp>
        <p:nvSpPr>
          <p:cNvPr id="11" name="Text Placeholder 6"/>
          <p:cNvSpPr>
            <a:spLocks noGrp="1"/>
          </p:cNvSpPr>
          <p:nvPr>
            <p:ph type="body" sz="quarter" idx="17" hasCustomPrompt="1"/>
          </p:nvPr>
        </p:nvSpPr>
        <p:spPr>
          <a:xfrm>
            <a:off x="317500" y="3131820"/>
            <a:ext cx="3556000" cy="254000"/>
          </a:xfrm>
          <a:prstGeom prst="round1Rect">
            <a:avLst/>
          </a:prstGeom>
          <a:solidFill>
            <a:schemeClr val="accent3"/>
          </a:solidFill>
        </p:spPr>
        <p:txBody>
          <a:bodyPr lIns="365760" anchor="ctr">
            <a:noAutofit/>
          </a:bodyPr>
          <a:lstStyle>
            <a:lvl1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 smtClean="0"/>
              <a:t>Heading</a:t>
            </a:r>
            <a:endParaRPr lang="en-US" dirty="0"/>
          </a:p>
        </p:txBody>
      </p:sp>
      <p:sp>
        <p:nvSpPr>
          <p:cNvPr id="20" name="Content Placeholder 17"/>
          <p:cNvSpPr>
            <a:spLocks noGrp="1"/>
          </p:cNvSpPr>
          <p:nvPr>
            <p:ph sz="quarter" idx="25" hasCustomPrompt="1"/>
          </p:nvPr>
        </p:nvSpPr>
        <p:spPr>
          <a:xfrm>
            <a:off x="317500" y="3385820"/>
            <a:ext cx="3556000" cy="1893368"/>
          </a:xfrm>
        </p:spPr>
        <p:txBody>
          <a:bodyPr lIns="365760"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</a:t>
            </a:r>
          </a:p>
          <a:p>
            <a:pPr lvl="6"/>
            <a:r>
              <a:rPr lang="en-US" dirty="0" smtClean="0"/>
              <a:t>Seven</a:t>
            </a:r>
          </a:p>
          <a:p>
            <a:pPr lvl="7"/>
            <a:r>
              <a:rPr lang="en-US" dirty="0" smtClean="0"/>
              <a:t>Eight</a:t>
            </a:r>
          </a:p>
          <a:p>
            <a:pPr lvl="8"/>
            <a:r>
              <a:rPr lang="en-US" dirty="0" smtClean="0"/>
              <a:t>Nine</a:t>
            </a:r>
            <a:endParaRPr lang="en-US" dirty="0"/>
          </a:p>
        </p:txBody>
      </p:sp>
      <p:sp>
        <p:nvSpPr>
          <p:cNvPr id="13" name="Text Placeholder 6"/>
          <p:cNvSpPr>
            <a:spLocks noGrp="1"/>
          </p:cNvSpPr>
          <p:nvPr>
            <p:ph type="body" sz="quarter" idx="19" hasCustomPrompt="1"/>
          </p:nvPr>
        </p:nvSpPr>
        <p:spPr>
          <a:xfrm>
            <a:off x="317500" y="5381625"/>
            <a:ext cx="3556000" cy="254000"/>
          </a:xfrm>
          <a:prstGeom prst="round1Rect">
            <a:avLst/>
          </a:prstGeom>
          <a:solidFill>
            <a:schemeClr val="accent4"/>
          </a:solidFill>
        </p:spPr>
        <p:txBody>
          <a:bodyPr lIns="365760" anchor="ctr">
            <a:noAutofit/>
          </a:bodyPr>
          <a:lstStyle>
            <a:lvl1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 smtClean="0"/>
              <a:t>Heading</a:t>
            </a:r>
            <a:endParaRPr lang="en-US" dirty="0"/>
          </a:p>
        </p:txBody>
      </p:sp>
      <p:sp>
        <p:nvSpPr>
          <p:cNvPr id="21" name="Content Placeholder 17"/>
          <p:cNvSpPr>
            <a:spLocks noGrp="1"/>
          </p:cNvSpPr>
          <p:nvPr>
            <p:ph sz="quarter" idx="26" hasCustomPrompt="1"/>
          </p:nvPr>
        </p:nvSpPr>
        <p:spPr>
          <a:xfrm>
            <a:off x="317500" y="5636895"/>
            <a:ext cx="3556000" cy="952500"/>
          </a:xfrm>
        </p:spPr>
        <p:txBody>
          <a:bodyPr lIns="365760"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</a:t>
            </a:r>
          </a:p>
          <a:p>
            <a:pPr lvl="6"/>
            <a:r>
              <a:rPr lang="en-US" dirty="0" smtClean="0"/>
              <a:t>Seven</a:t>
            </a:r>
          </a:p>
          <a:p>
            <a:pPr lvl="7"/>
            <a:r>
              <a:rPr lang="en-US" dirty="0" smtClean="0"/>
              <a:t>Eight</a:t>
            </a:r>
          </a:p>
          <a:p>
            <a:pPr lvl="8"/>
            <a:r>
              <a:rPr lang="en-US" dirty="0" smtClean="0"/>
              <a:t>Nine</a:t>
            </a:r>
            <a:endParaRPr lang="en-US" dirty="0"/>
          </a:p>
        </p:txBody>
      </p:sp>
      <p:sp>
        <p:nvSpPr>
          <p:cNvPr id="15" name="Text Placeholder 6"/>
          <p:cNvSpPr>
            <a:spLocks noGrp="1"/>
          </p:cNvSpPr>
          <p:nvPr>
            <p:ph type="body" sz="quarter" idx="21" hasCustomPrompt="1"/>
          </p:nvPr>
        </p:nvSpPr>
        <p:spPr>
          <a:xfrm>
            <a:off x="4318000" y="1219200"/>
            <a:ext cx="3556000" cy="254000"/>
          </a:xfrm>
          <a:prstGeom prst="round1Rect">
            <a:avLst/>
          </a:prstGeom>
          <a:solidFill>
            <a:schemeClr val="accent5"/>
          </a:solidFill>
        </p:spPr>
        <p:txBody>
          <a:bodyPr lIns="365760" anchor="ctr">
            <a:noAutofit/>
          </a:bodyPr>
          <a:lstStyle>
            <a:lvl1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 smtClean="0"/>
              <a:t>Heading</a:t>
            </a:r>
            <a:endParaRPr lang="en-US" dirty="0"/>
          </a:p>
        </p:txBody>
      </p:sp>
      <p:sp>
        <p:nvSpPr>
          <p:cNvPr id="22" name="Content Placeholder 17"/>
          <p:cNvSpPr>
            <a:spLocks noGrp="1"/>
          </p:cNvSpPr>
          <p:nvPr>
            <p:ph sz="quarter" idx="27" hasCustomPrompt="1"/>
          </p:nvPr>
        </p:nvSpPr>
        <p:spPr>
          <a:xfrm>
            <a:off x="4318000" y="1473200"/>
            <a:ext cx="3556000" cy="952500"/>
          </a:xfrm>
        </p:spPr>
        <p:txBody>
          <a:bodyPr lIns="365760"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</a:t>
            </a:r>
          </a:p>
          <a:p>
            <a:pPr lvl="6"/>
            <a:r>
              <a:rPr lang="en-US" dirty="0" smtClean="0"/>
              <a:t>Seven</a:t>
            </a:r>
          </a:p>
          <a:p>
            <a:pPr lvl="7"/>
            <a:r>
              <a:rPr lang="en-US" dirty="0" smtClean="0"/>
              <a:t>Eight</a:t>
            </a:r>
          </a:p>
          <a:p>
            <a:pPr lvl="8"/>
            <a:r>
              <a:rPr lang="en-US" dirty="0" smtClean="0"/>
              <a:t>Nine</a:t>
            </a:r>
            <a:endParaRPr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23" hasCustomPrompt="1"/>
          </p:nvPr>
        </p:nvSpPr>
        <p:spPr>
          <a:xfrm>
            <a:off x="4318000" y="2489200"/>
            <a:ext cx="3556000" cy="1285875"/>
          </a:xfrm>
        </p:spPr>
        <p:txBody>
          <a:bodyPr lIns="365760"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</a:t>
            </a:r>
          </a:p>
          <a:p>
            <a:pPr lvl="6"/>
            <a:r>
              <a:rPr lang="en-US" dirty="0" smtClean="0"/>
              <a:t>Seven</a:t>
            </a:r>
          </a:p>
          <a:p>
            <a:pPr lvl="7"/>
            <a:r>
              <a:rPr lang="en-US" dirty="0" smtClean="0"/>
              <a:t>Eight</a:t>
            </a:r>
          </a:p>
          <a:p>
            <a:pPr lvl="8"/>
            <a:r>
              <a:rPr lang="en-US" dirty="0" smtClean="0"/>
              <a:t>Nine</a:t>
            </a:r>
            <a:endParaRPr lang="en-US" dirty="0"/>
          </a:p>
        </p:txBody>
      </p:sp>
      <p:sp>
        <p:nvSpPr>
          <p:cNvPr id="23" name="Content Placeholder 17"/>
          <p:cNvSpPr>
            <a:spLocks noGrp="1"/>
          </p:cNvSpPr>
          <p:nvPr>
            <p:ph sz="quarter" idx="28" hasCustomPrompt="1"/>
          </p:nvPr>
        </p:nvSpPr>
        <p:spPr>
          <a:xfrm>
            <a:off x="4318000" y="4889500"/>
            <a:ext cx="3556000" cy="365125"/>
          </a:xfrm>
        </p:spPr>
        <p:txBody>
          <a:bodyPr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</p:txBody>
      </p:sp>
      <p:sp>
        <p:nvSpPr>
          <p:cNvPr id="24" name="Text Placeholder 6"/>
          <p:cNvSpPr>
            <a:spLocks noGrp="1"/>
          </p:cNvSpPr>
          <p:nvPr>
            <p:ph type="body" sz="quarter" idx="29" hasCustomPrompt="1"/>
          </p:nvPr>
        </p:nvSpPr>
        <p:spPr>
          <a:xfrm>
            <a:off x="4318000" y="5381625"/>
            <a:ext cx="3556000" cy="254000"/>
          </a:xfrm>
          <a:prstGeom prst="round1Rect">
            <a:avLst/>
          </a:prstGeom>
          <a:solidFill>
            <a:schemeClr val="accent6"/>
          </a:solidFill>
        </p:spPr>
        <p:txBody>
          <a:bodyPr lIns="365760" anchor="ctr">
            <a:noAutofit/>
          </a:bodyPr>
          <a:lstStyle>
            <a:lvl1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 smtClean="0"/>
              <a:t>Heading</a:t>
            </a:r>
            <a:endParaRPr lang="en-US" dirty="0"/>
          </a:p>
        </p:txBody>
      </p:sp>
      <p:sp>
        <p:nvSpPr>
          <p:cNvPr id="25" name="Content Placeholder 17"/>
          <p:cNvSpPr>
            <a:spLocks noGrp="1"/>
          </p:cNvSpPr>
          <p:nvPr>
            <p:ph sz="quarter" idx="30" hasCustomPrompt="1"/>
          </p:nvPr>
        </p:nvSpPr>
        <p:spPr>
          <a:xfrm>
            <a:off x="4318000" y="5636895"/>
            <a:ext cx="3556000" cy="952500"/>
          </a:xfrm>
        </p:spPr>
        <p:txBody>
          <a:bodyPr lIns="365760"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</a:t>
            </a:r>
          </a:p>
          <a:p>
            <a:pPr lvl="6"/>
            <a:r>
              <a:rPr lang="en-US" dirty="0" smtClean="0"/>
              <a:t>Seven</a:t>
            </a:r>
          </a:p>
          <a:p>
            <a:pPr lvl="7"/>
            <a:r>
              <a:rPr lang="en-US" dirty="0" smtClean="0"/>
              <a:t>Eight</a:t>
            </a:r>
          </a:p>
          <a:p>
            <a:pPr lvl="8"/>
            <a:r>
              <a:rPr lang="en-US" dirty="0" smtClean="0"/>
              <a:t>Nine</a:t>
            </a:r>
            <a:endParaRPr lang="en-US" dirty="0"/>
          </a:p>
        </p:txBody>
      </p:sp>
      <p:sp>
        <p:nvSpPr>
          <p:cNvPr id="26" name="Text Placeholder 6"/>
          <p:cNvSpPr>
            <a:spLocks noGrp="1"/>
          </p:cNvSpPr>
          <p:nvPr>
            <p:ph type="body" sz="quarter" idx="31" hasCustomPrompt="1"/>
          </p:nvPr>
        </p:nvSpPr>
        <p:spPr>
          <a:xfrm>
            <a:off x="8305800" y="1219200"/>
            <a:ext cx="3556000" cy="254000"/>
          </a:xfrm>
          <a:prstGeom prst="round1Rect">
            <a:avLst/>
          </a:prstGeom>
          <a:solidFill>
            <a:schemeClr val="accent6"/>
          </a:solidFill>
        </p:spPr>
        <p:txBody>
          <a:bodyPr lIns="365760" anchor="ctr">
            <a:noAutofit/>
          </a:bodyPr>
          <a:lstStyle>
            <a:lvl1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 smtClean="0"/>
              <a:t>Heading</a:t>
            </a:r>
            <a:endParaRPr lang="en-US" dirty="0"/>
          </a:p>
        </p:txBody>
      </p:sp>
      <p:sp>
        <p:nvSpPr>
          <p:cNvPr id="27" name="Content Placeholder 17"/>
          <p:cNvSpPr>
            <a:spLocks noGrp="1"/>
          </p:cNvSpPr>
          <p:nvPr>
            <p:ph sz="quarter" idx="32" hasCustomPrompt="1"/>
          </p:nvPr>
        </p:nvSpPr>
        <p:spPr>
          <a:xfrm>
            <a:off x="8305800" y="1473200"/>
            <a:ext cx="3556000" cy="1524000"/>
          </a:xfrm>
        </p:spPr>
        <p:txBody>
          <a:bodyPr lIns="365760"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</a:t>
            </a:r>
          </a:p>
          <a:p>
            <a:pPr lvl="6"/>
            <a:r>
              <a:rPr lang="en-US" dirty="0" smtClean="0"/>
              <a:t>Seven</a:t>
            </a:r>
          </a:p>
          <a:p>
            <a:pPr lvl="7"/>
            <a:r>
              <a:rPr lang="en-US" dirty="0" smtClean="0"/>
              <a:t>Eight</a:t>
            </a:r>
          </a:p>
          <a:p>
            <a:pPr lvl="8"/>
            <a:r>
              <a:rPr lang="en-US" dirty="0" smtClean="0"/>
              <a:t>Nine</a:t>
            </a:r>
            <a:endParaRPr lang="en-US" dirty="0"/>
          </a:p>
        </p:txBody>
      </p:sp>
      <p:sp>
        <p:nvSpPr>
          <p:cNvPr id="28" name="Content Placeholder 17"/>
          <p:cNvSpPr>
            <a:spLocks noGrp="1"/>
          </p:cNvSpPr>
          <p:nvPr>
            <p:ph sz="quarter" idx="33" hasCustomPrompt="1"/>
          </p:nvPr>
        </p:nvSpPr>
        <p:spPr>
          <a:xfrm>
            <a:off x="8305800" y="3299460"/>
            <a:ext cx="3556000" cy="1524000"/>
          </a:xfrm>
        </p:spPr>
        <p:txBody>
          <a:bodyPr lIns="365760"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</a:t>
            </a:r>
          </a:p>
          <a:p>
            <a:pPr lvl="6"/>
            <a:r>
              <a:rPr lang="en-US" dirty="0" smtClean="0"/>
              <a:t>Seven</a:t>
            </a:r>
          </a:p>
          <a:p>
            <a:pPr lvl="7"/>
            <a:r>
              <a:rPr lang="en-US" dirty="0" smtClean="0"/>
              <a:t>Eight</a:t>
            </a:r>
          </a:p>
          <a:p>
            <a:pPr lvl="8"/>
            <a:r>
              <a:rPr lang="en-US" dirty="0" smtClean="0"/>
              <a:t>Nine</a:t>
            </a:r>
            <a:endParaRPr lang="en-US" dirty="0"/>
          </a:p>
        </p:txBody>
      </p:sp>
      <p:sp>
        <p:nvSpPr>
          <p:cNvPr id="29" name="Text Placeholder 6"/>
          <p:cNvSpPr>
            <a:spLocks noGrp="1"/>
          </p:cNvSpPr>
          <p:nvPr>
            <p:ph type="body" sz="quarter" idx="34" hasCustomPrompt="1"/>
          </p:nvPr>
        </p:nvSpPr>
        <p:spPr>
          <a:xfrm>
            <a:off x="8305800" y="5381625"/>
            <a:ext cx="3556000" cy="254000"/>
          </a:xfrm>
          <a:prstGeom prst="round1Rect">
            <a:avLst/>
          </a:prstGeom>
          <a:solidFill>
            <a:schemeClr val="accent1"/>
          </a:solidFill>
        </p:spPr>
        <p:txBody>
          <a:bodyPr lIns="365760" anchor="ctr">
            <a:noAutofit/>
          </a:bodyPr>
          <a:lstStyle>
            <a:lvl1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125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 smtClean="0"/>
              <a:t>Heading</a:t>
            </a:r>
            <a:endParaRPr lang="en-US" dirty="0"/>
          </a:p>
        </p:txBody>
      </p:sp>
      <p:sp>
        <p:nvSpPr>
          <p:cNvPr id="30" name="Content Placeholder 17"/>
          <p:cNvSpPr>
            <a:spLocks noGrp="1"/>
          </p:cNvSpPr>
          <p:nvPr>
            <p:ph sz="quarter" idx="35" hasCustomPrompt="1"/>
          </p:nvPr>
        </p:nvSpPr>
        <p:spPr>
          <a:xfrm>
            <a:off x="8305800" y="5636895"/>
            <a:ext cx="3556000" cy="952500"/>
          </a:xfrm>
        </p:spPr>
        <p:txBody>
          <a:bodyPr lIns="365760"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</a:t>
            </a:r>
          </a:p>
          <a:p>
            <a:pPr lvl="6"/>
            <a:r>
              <a:rPr lang="en-US" dirty="0" smtClean="0"/>
              <a:t>Seven</a:t>
            </a:r>
          </a:p>
          <a:p>
            <a:pPr lvl="7"/>
            <a:r>
              <a:rPr lang="en-US" dirty="0" smtClean="0"/>
              <a:t>Eight</a:t>
            </a:r>
          </a:p>
          <a:p>
            <a:pPr lvl="8"/>
            <a:r>
              <a:rPr lang="en-US" dirty="0" smtClean="0"/>
              <a:t>Nine</a:t>
            </a:r>
            <a:endParaRPr lang="en-US" dirty="0"/>
          </a:p>
        </p:txBody>
      </p:sp>
      <p:sp>
        <p:nvSpPr>
          <p:cNvPr id="32" name="Instructions"/>
          <p:cNvSpPr/>
          <p:nvPr userDrawn="1"/>
        </p:nvSpPr>
        <p:spPr>
          <a:xfrm>
            <a:off x="12192000" y="531812"/>
            <a:ext cx="3457575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7150" rIns="57150" rtlCol="0" anchor="t"/>
          <a:lstStyle/>
          <a:p>
            <a:pPr lvl="0">
              <a:spcBef>
                <a:spcPts val="250"/>
              </a:spcBef>
            </a:pPr>
            <a:r>
              <a:rPr sz="20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Printing:</a:t>
            </a:r>
          </a:p>
          <a:p>
            <a:pPr lvl="0">
              <a:spcBef>
                <a:spcPts val="250"/>
              </a:spcBef>
            </a:pPr>
            <a:r>
              <a:rPr lang="en-US" sz="1375" dirty="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This poster is 48” wide by 36” high. It’s designed to be printed on a large-format printer.</a:t>
            </a:r>
          </a:p>
          <a:p>
            <a:pPr lvl="0">
              <a:spcBef>
                <a:spcPts val="62"/>
              </a:spcBef>
            </a:pPr>
            <a:endParaRPr sz="1250" dirty="0">
              <a:solidFill>
                <a:prstClr val="white">
                  <a:lumMod val="50000"/>
                </a:prstClr>
              </a:solidFill>
              <a:latin typeface="Calibri Light" panose="020F0302020204030204" pitchFamily="34" charset="0"/>
              <a:cs typeface="Calibri" panose="020F0502020204030204" pitchFamily="34" charset="0"/>
            </a:endParaRPr>
          </a:p>
          <a:p>
            <a:pPr lvl="0">
              <a:spcBef>
                <a:spcPts val="250"/>
              </a:spcBef>
            </a:pPr>
            <a:r>
              <a:rPr sz="1833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Customizing the Content:</a:t>
            </a:r>
          </a:p>
          <a:p>
            <a:pPr lvl="0">
              <a:spcBef>
                <a:spcPts val="250"/>
              </a:spcBef>
            </a:pPr>
            <a:r>
              <a:rPr sz="1375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The placeholders in this </a:t>
            </a:r>
            <a:r>
              <a:rPr lang="en-US" sz="1375" dirty="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poster </a:t>
            </a:r>
            <a:r>
              <a:rPr sz="1375" dirty="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are </a:t>
            </a:r>
            <a:r>
              <a:rPr sz="1375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formatted for you. </a:t>
            </a:r>
            <a:r>
              <a:rPr lang="en-US" sz="1375" dirty="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Type</a:t>
            </a:r>
            <a:r>
              <a:rPr lang="en-US" sz="1375" baseline="0" dirty="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 in the placeholders </a:t>
            </a:r>
            <a:r>
              <a:rPr lang="en-US" sz="1375" dirty="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to add text, or c</a:t>
            </a:r>
            <a:r>
              <a:rPr lang="en-US" sz="1375" baseline="0" dirty="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lick an icon to add a table, chart, SmartArt graphic, picture or multimedia file.</a:t>
            </a:r>
          </a:p>
          <a:p>
            <a:pPr lvl="0">
              <a:spcBef>
                <a:spcPts val="500"/>
              </a:spcBef>
            </a:pPr>
            <a:r>
              <a:rPr lang="en-US" sz="1375" dirty="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</a:t>
            </a:r>
            <a:r>
              <a:rPr sz="1375" dirty="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o </a:t>
            </a:r>
            <a:r>
              <a:rPr sz="1375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add or remove bullet points from text, just click the Bullets button on the Home tab.</a:t>
            </a:r>
          </a:p>
          <a:p>
            <a:pPr lvl="0">
              <a:spcBef>
                <a:spcPts val="500"/>
              </a:spcBef>
            </a:pPr>
            <a:r>
              <a:rPr sz="1375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If you need more placeholders for titles, </a:t>
            </a:r>
            <a:r>
              <a:rPr lang="en-US" sz="1375" dirty="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content</a:t>
            </a:r>
            <a:r>
              <a:rPr sz="1375" dirty="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 </a:t>
            </a:r>
            <a:r>
              <a:rPr sz="1375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or body text, just make a copy of what you need and drag it into place. PowerPoint’s Smart Guides will help you align it with everything else.</a:t>
            </a:r>
          </a:p>
          <a:p>
            <a:pPr lvl="0">
              <a:spcBef>
                <a:spcPts val="500"/>
              </a:spcBef>
            </a:pPr>
            <a:r>
              <a:rPr sz="1375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Want to use your own pictures instead of ours? No problem! Just </a:t>
            </a:r>
            <a:r>
              <a:rPr lang="en-US" sz="1375" dirty="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right-</a:t>
            </a:r>
            <a:r>
              <a:rPr sz="1375" dirty="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click </a:t>
            </a:r>
            <a:r>
              <a:rPr sz="1375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a </a:t>
            </a:r>
            <a:r>
              <a:rPr sz="1375" dirty="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picture</a:t>
            </a:r>
            <a:r>
              <a:rPr lang="en-US" sz="1375" dirty="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 and choose Change Picture. Maintain the</a:t>
            </a:r>
            <a:r>
              <a:rPr lang="en-US" sz="1375" baseline="0" dirty="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 proportion of pictures as you r</a:t>
            </a:r>
            <a:r>
              <a:rPr lang="en-US" sz="1375" dirty="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esize</a:t>
            </a:r>
            <a:r>
              <a:rPr lang="en-US" sz="1375" baseline="0" dirty="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 by dragging a corner.</a:t>
            </a:r>
            <a:endParaRPr sz="1375" dirty="0">
              <a:solidFill>
                <a:prstClr val="white">
                  <a:lumMod val="50000"/>
                </a:prstClr>
              </a:solidFill>
              <a:latin typeface="Calibri Light" panose="020F03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733766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4294967295" pos="9168">
          <p15:clr>
            <a:srgbClr val="A4A3A4"/>
          </p15:clr>
        </p15:guide>
        <p15:guide id="4294967295" pos="18480">
          <p15:clr>
            <a:srgbClr val="A4A3A4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888E1D-6D34-4FB2-86EB-7048328681F0}" type="datetimeFigureOut">
              <a:rPr lang="en-GB" smtClean="0"/>
              <a:t>04/10/16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597CA6-855F-4150-8B01-6CCC901925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203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HND Implementation Project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Example Posters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5987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Box 1"/>
          <p:cNvSpPr txBox="1">
            <a:spLocks noChangeArrowheads="1"/>
          </p:cNvSpPr>
          <p:nvPr/>
        </p:nvSpPr>
        <p:spPr bwMode="auto">
          <a:xfrm>
            <a:off x="1792085" y="365125"/>
            <a:ext cx="7391400" cy="473075"/>
          </a:xfrm>
          <a:prstGeom prst="rect">
            <a:avLst/>
          </a:prstGeom>
          <a:gradFill rotWithShape="1">
            <a:gsLst>
              <a:gs pos="0">
                <a:srgbClr val="10426F"/>
              </a:gs>
              <a:gs pos="50000">
                <a:srgbClr val="1D62A1"/>
              </a:gs>
              <a:gs pos="100000">
                <a:srgbClr val="2476C0"/>
              </a:gs>
            </a:gsLst>
            <a:lin ang="162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F2F2F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Implementing an Online Booking System using Procedural PHP</a:t>
            </a: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564947" y="966788"/>
            <a:ext cx="2857501" cy="449262"/>
          </a:xfrm>
          <a:prstGeom prst="rect">
            <a:avLst/>
          </a:prstGeom>
          <a:gradFill rotWithShape="1">
            <a:gsLst>
              <a:gs pos="0">
                <a:srgbClr val="10426F"/>
              </a:gs>
              <a:gs pos="50000">
                <a:srgbClr val="1D62A1"/>
              </a:gs>
              <a:gs pos="100000">
                <a:srgbClr val="2476C0"/>
              </a:gs>
            </a:gsLst>
            <a:lin ang="108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smtClean="0">
                <a:ln>
                  <a:noFill/>
                </a:ln>
                <a:solidFill>
                  <a:srgbClr val="F2F2F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Technical Skills Learnt</a:t>
            </a: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 Box 3"/>
          <p:cNvSpPr txBox="1">
            <a:spLocks noChangeArrowheads="1"/>
          </p:cNvSpPr>
          <p:nvPr/>
        </p:nvSpPr>
        <p:spPr bwMode="auto">
          <a:xfrm>
            <a:off x="572885" y="1477963"/>
            <a:ext cx="2079625" cy="8080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Procedural PHP</a:t>
            </a:r>
            <a:endParaRPr kumimoji="0" lang="en-US" altLang="en-US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MySQL</a:t>
            </a:r>
            <a:endParaRPr kumimoji="0" lang="en-US" altLang="en-US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Prepared Statements avoiding SQL Injection</a:t>
            </a:r>
            <a:endParaRPr kumimoji="0" lang="en-US" altLang="en-US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06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560" y="2338388"/>
            <a:ext cx="3435350" cy="668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572885" y="3138488"/>
            <a:ext cx="2841625" cy="427037"/>
          </a:xfrm>
          <a:prstGeom prst="rect">
            <a:avLst/>
          </a:prstGeom>
          <a:gradFill rotWithShape="1">
            <a:gsLst>
              <a:gs pos="0">
                <a:srgbClr val="10426F"/>
              </a:gs>
              <a:gs pos="50000">
                <a:srgbClr val="1D62A1"/>
              </a:gs>
              <a:gs pos="100000">
                <a:srgbClr val="2476C0"/>
              </a:gs>
            </a:gsLst>
            <a:lin ang="108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smtClean="0">
                <a:ln>
                  <a:noFill/>
                </a:ln>
                <a:solidFill>
                  <a:srgbClr val="F2F2F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Key Skills Learnt</a:t>
            </a: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Text Box 9"/>
          <p:cNvSpPr txBox="1">
            <a:spLocks noChangeArrowheads="1"/>
          </p:cNvSpPr>
          <p:nvPr/>
        </p:nvSpPr>
        <p:spPr bwMode="auto">
          <a:xfrm>
            <a:off x="595110" y="3641725"/>
            <a:ext cx="2079625" cy="1203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Planning</a:t>
            </a:r>
            <a:endParaRPr kumimoji="0" lang="en-US" altLang="en-US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Negotiating requirements for the system with the client</a:t>
            </a:r>
            <a:endParaRPr kumimoji="0" lang="en-US" altLang="en-US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Understanding that requirements can</a:t>
            </a:r>
            <a:r>
              <a:rPr kumimoji="0" lang="en-US" altLang="en-US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change throughout a project</a:t>
            </a: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Text Box 10"/>
          <p:cNvSpPr txBox="1">
            <a:spLocks noChangeArrowheads="1"/>
          </p:cNvSpPr>
          <p:nvPr/>
        </p:nvSpPr>
        <p:spPr bwMode="auto">
          <a:xfrm>
            <a:off x="7210223" y="974725"/>
            <a:ext cx="2841625" cy="427038"/>
          </a:xfrm>
          <a:prstGeom prst="rect">
            <a:avLst/>
          </a:prstGeom>
          <a:gradFill rotWithShape="1">
            <a:gsLst>
              <a:gs pos="0">
                <a:srgbClr val="10426F"/>
              </a:gs>
              <a:gs pos="50000">
                <a:srgbClr val="1D62A1"/>
              </a:gs>
              <a:gs pos="100000">
                <a:srgbClr val="2476C0"/>
              </a:gs>
            </a:gsLst>
            <a:lin ang="108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smtClean="0">
                <a:ln>
                  <a:noFill/>
                </a:ln>
                <a:solidFill>
                  <a:srgbClr val="F2F2F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Requirements</a:t>
            </a: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Text Box 11"/>
          <p:cNvSpPr txBox="1">
            <a:spLocks noChangeArrowheads="1"/>
          </p:cNvSpPr>
          <p:nvPr/>
        </p:nvSpPr>
        <p:spPr bwMode="auto">
          <a:xfrm>
            <a:off x="3899492" y="969169"/>
            <a:ext cx="2841625" cy="427037"/>
          </a:xfrm>
          <a:prstGeom prst="rect">
            <a:avLst/>
          </a:prstGeom>
          <a:gradFill rotWithShape="1">
            <a:gsLst>
              <a:gs pos="0">
                <a:srgbClr val="10426F"/>
              </a:gs>
              <a:gs pos="50000">
                <a:srgbClr val="1D62A1"/>
              </a:gs>
              <a:gs pos="100000">
                <a:srgbClr val="2476C0"/>
              </a:gs>
            </a:gsLst>
            <a:lin ang="108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 smtClean="0">
                <a:ln>
                  <a:noFill/>
                </a:ln>
                <a:solidFill>
                  <a:srgbClr val="F2F2F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Design Work </a:t>
            </a: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Text Box 12"/>
          <p:cNvSpPr txBox="1">
            <a:spLocks noChangeArrowheads="1"/>
          </p:cNvSpPr>
          <p:nvPr/>
        </p:nvSpPr>
        <p:spPr bwMode="auto">
          <a:xfrm>
            <a:off x="566535" y="4991100"/>
            <a:ext cx="2841625" cy="427038"/>
          </a:xfrm>
          <a:prstGeom prst="rect">
            <a:avLst/>
          </a:prstGeom>
          <a:gradFill rotWithShape="1">
            <a:gsLst>
              <a:gs pos="0">
                <a:srgbClr val="10426F"/>
              </a:gs>
              <a:gs pos="50000">
                <a:srgbClr val="1D62A1"/>
              </a:gs>
              <a:gs pos="100000">
                <a:srgbClr val="2476C0"/>
              </a:gs>
            </a:gsLst>
            <a:lin ang="108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smtClean="0">
                <a:ln>
                  <a:noFill/>
                </a:ln>
                <a:solidFill>
                  <a:srgbClr val="F2F2F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Interface  </a:t>
            </a: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061" name="Picture 3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4942" y="1548606"/>
            <a:ext cx="1989138" cy="2701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 Box 15"/>
          <p:cNvSpPr txBox="1">
            <a:spLocks noChangeArrowheads="1"/>
          </p:cNvSpPr>
          <p:nvPr/>
        </p:nvSpPr>
        <p:spPr bwMode="auto">
          <a:xfrm>
            <a:off x="3899492" y="4298156"/>
            <a:ext cx="2841625" cy="427038"/>
          </a:xfrm>
          <a:prstGeom prst="rect">
            <a:avLst/>
          </a:prstGeom>
          <a:gradFill rotWithShape="1">
            <a:gsLst>
              <a:gs pos="0">
                <a:srgbClr val="10426F"/>
              </a:gs>
              <a:gs pos="50000">
                <a:srgbClr val="1D62A1"/>
              </a:gs>
              <a:gs pos="100000">
                <a:srgbClr val="2476C0"/>
              </a:gs>
            </a:gsLst>
            <a:lin ang="108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smtClean="0">
                <a:ln>
                  <a:noFill/>
                </a:ln>
                <a:solidFill>
                  <a:srgbClr val="F2F2F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Organisation </a:t>
            </a: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Text Box 16"/>
          <p:cNvSpPr txBox="1">
            <a:spLocks noChangeArrowheads="1"/>
          </p:cNvSpPr>
          <p:nvPr/>
        </p:nvSpPr>
        <p:spPr bwMode="auto">
          <a:xfrm>
            <a:off x="952500" y="52785"/>
            <a:ext cx="7002463" cy="3270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Daniel Tucker P104960	    HND Web Development		dtucker.104960@student.uwtsd.ac.uk</a:t>
            </a: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059" name="Picture 3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22" y="5508625"/>
            <a:ext cx="3232151" cy="1493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 Box 18"/>
          <p:cNvSpPr txBox="1">
            <a:spLocks noChangeArrowheads="1"/>
          </p:cNvSpPr>
          <p:nvPr/>
        </p:nvSpPr>
        <p:spPr bwMode="auto">
          <a:xfrm>
            <a:off x="7210223" y="1377950"/>
            <a:ext cx="2835275" cy="37560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Requirement followed the </a:t>
            </a:r>
            <a:r>
              <a:rPr kumimoji="0" lang="en-US" altLang="en-US" sz="11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MoSCoW </a:t>
            </a: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criteria and some also changing throughout the project. </a:t>
            </a:r>
            <a:endParaRPr kumimoji="0" lang="en-US" altLang="en-US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Main Requirements:</a:t>
            </a:r>
            <a:endParaRPr kumimoji="0" lang="en-US" altLang="en-US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 available for public use</a:t>
            </a:r>
            <a:endParaRPr kumimoji="0" lang="en-US" altLang="en-US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Allow the user to select a date </a:t>
            </a:r>
            <a:endParaRPr kumimoji="0" lang="en-US" altLang="en-US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Display all accommodation providers</a:t>
            </a:r>
            <a:endParaRPr kumimoji="0" lang="en-US" altLang="en-US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Allow the user to select required accommodation provider</a:t>
            </a:r>
            <a:endParaRPr kumimoji="0" lang="en-US" altLang="en-US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Allow the user to book a room </a:t>
            </a:r>
            <a:endParaRPr kumimoji="0" lang="en-US" altLang="en-US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Must not allow double bookings</a:t>
            </a:r>
            <a:endParaRPr kumimoji="0" lang="en-US" altLang="en-US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Give the user confirmation that a room has been booked </a:t>
            </a:r>
            <a:endParaRPr kumimoji="0" lang="en-US" altLang="en-US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Notify the Accommodation a room has been booked</a:t>
            </a:r>
            <a:endParaRPr kumimoji="0" lang="en-US" altLang="en-US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5" name="Text Box 20"/>
          <p:cNvSpPr txBox="1">
            <a:spLocks noChangeArrowheads="1"/>
          </p:cNvSpPr>
          <p:nvPr/>
        </p:nvSpPr>
        <p:spPr bwMode="auto">
          <a:xfrm>
            <a:off x="7210223" y="5576888"/>
            <a:ext cx="2835275" cy="15081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Programmed in Object Oriented PHP</a:t>
            </a:r>
            <a:endParaRPr kumimoji="0" lang="en-US" altLang="en-US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Increased Security – using Hash functions (PHP)</a:t>
            </a:r>
            <a:endParaRPr kumimoji="0" lang="en-US" altLang="en-US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Allow Guests to pay online</a:t>
            </a:r>
            <a:endParaRPr kumimoji="0" lang="en-US" altLang="en-US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Integrate with existing calendars    </a:t>
            </a:r>
            <a:endParaRPr kumimoji="0" lang="en-US" altLang="en-US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Text Box 37"/>
          <p:cNvSpPr txBox="1">
            <a:spLocks noChangeArrowheads="1"/>
          </p:cNvSpPr>
          <p:nvPr/>
        </p:nvSpPr>
        <p:spPr bwMode="auto">
          <a:xfrm>
            <a:off x="3941560" y="4845050"/>
            <a:ext cx="2514600" cy="20113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Fishguard and Goodwick Chamber of Trade is a business, of which is run by the community that aims to support and develop the local economy. </a:t>
            </a:r>
            <a:endParaRPr kumimoji="0" lang="en-US" altLang="en-US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was felt by the Chamber of Trade that an online calendar booking system would help accommodation providers in Fishguard and Goodwick work together to increase tourism within the region. </a:t>
            </a:r>
            <a:endParaRPr kumimoji="0" lang="en-US" altLang="en-US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7" name="Text Box 38"/>
          <p:cNvSpPr txBox="1">
            <a:spLocks noChangeArrowheads="1"/>
          </p:cNvSpPr>
          <p:nvPr/>
        </p:nvSpPr>
        <p:spPr bwMode="auto">
          <a:xfrm>
            <a:off x="7210223" y="5135563"/>
            <a:ext cx="2841625" cy="427037"/>
          </a:xfrm>
          <a:prstGeom prst="rect">
            <a:avLst/>
          </a:prstGeom>
          <a:gradFill rotWithShape="1">
            <a:gsLst>
              <a:gs pos="0">
                <a:srgbClr val="10426F"/>
              </a:gs>
              <a:gs pos="50000">
                <a:srgbClr val="1D62A1"/>
              </a:gs>
              <a:gs pos="100000">
                <a:srgbClr val="2476C0"/>
              </a:gs>
            </a:gsLst>
            <a:lin ang="108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smtClean="0">
                <a:ln>
                  <a:noFill/>
                </a:ln>
                <a:solidFill>
                  <a:srgbClr val="F2F2F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Future Improvements </a:t>
            </a: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05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46" t="13628" r="7664" b="10461"/>
          <a:stretch>
            <a:fillRect/>
          </a:stretch>
        </p:blipFill>
        <p:spPr bwMode="auto">
          <a:xfrm>
            <a:off x="336347" y="365125"/>
            <a:ext cx="1482726" cy="465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0085" y="365125"/>
            <a:ext cx="1722438" cy="601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Rectangle 20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144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2205" y="365125"/>
            <a:ext cx="8080744" cy="6060558"/>
          </a:xfrm>
        </p:spPr>
      </p:pic>
    </p:spTree>
    <p:extLst>
      <p:ext uri="{BB962C8B-B14F-4D97-AF65-F5344CB8AC3E}">
        <p14:creationId xmlns:p14="http://schemas.microsoft.com/office/powerpoint/2010/main" val="2167766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smtClean="0"/>
              <a:t>HelpDesk Call Logging System</a:t>
            </a:r>
            <a:endParaRPr lang="en-US" dirty="0"/>
          </a:p>
        </p:txBody>
      </p:sp>
      <p:sp>
        <p:nvSpPr>
          <p:cNvPr id="23" name="Text Placeholder 22"/>
          <p:cNvSpPr>
            <a:spLocks noGrp="1"/>
          </p:cNvSpPr>
          <p:nvPr>
            <p:ph type="body" sz="quarter" idx="36"/>
          </p:nvPr>
        </p:nvSpPr>
        <p:spPr>
          <a:xfrm>
            <a:off x="3705799" y="726632"/>
            <a:ext cx="6477000" cy="173124"/>
          </a:xfrm>
        </p:spPr>
        <p:txBody>
          <a:bodyPr/>
          <a:lstStyle/>
          <a:p>
            <a:r>
              <a:rPr lang="en-US" sz="1166" dirty="0"/>
              <a:t>Author: Luke Balgobin, UWTSD Swansea, HND Computing And Information Systems</a:t>
            </a:r>
            <a:endParaRPr lang="en-US" sz="1166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695531" y="3166056"/>
            <a:ext cx="2667000" cy="254000"/>
          </a:xfrm>
        </p:spPr>
        <p:txBody>
          <a:bodyPr/>
          <a:lstStyle/>
          <a:p>
            <a:r>
              <a:rPr lang="en-US" dirty="0" smtClean="0"/>
              <a:t>Introduction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7"/>
          </p:nvPr>
        </p:nvSpPr>
        <p:spPr>
          <a:xfrm>
            <a:off x="1672870" y="4542801"/>
            <a:ext cx="2667000" cy="254000"/>
          </a:xfrm>
        </p:spPr>
        <p:txBody>
          <a:bodyPr/>
          <a:lstStyle/>
          <a:p>
            <a:r>
              <a:rPr lang="en-US" dirty="0" smtClean="0"/>
              <a:t>Methods and materials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25"/>
          </p:nvPr>
        </p:nvSpPr>
        <p:spPr>
          <a:xfrm>
            <a:off x="1594350" y="4669801"/>
            <a:ext cx="2667000" cy="834474"/>
          </a:xfrm>
        </p:spPr>
        <p:txBody>
          <a:bodyPr>
            <a:normAutofit fontScale="92500" lnSpcReduction="20000"/>
          </a:bodyPr>
          <a:lstStyle/>
          <a:p>
            <a:r>
              <a:rPr lang="en-US" sz="750" dirty="0"/>
              <a:t>Creating an ASP. Net Web application with a SQL database attached to enable cross compatibility for all devices.</a:t>
            </a:r>
          </a:p>
          <a:p>
            <a:r>
              <a:rPr lang="en-US" sz="750" dirty="0"/>
              <a:t>The waterfall methodology has been used in the panning and development of this system in order to steadily move through each phase of the project.</a:t>
            </a:r>
          </a:p>
          <a:p>
            <a:endParaRPr lang="en-US" sz="917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9"/>
          </p:nvPr>
        </p:nvSpPr>
        <p:spPr>
          <a:xfrm>
            <a:off x="1613062" y="5511104"/>
            <a:ext cx="2667000" cy="254000"/>
          </a:xfrm>
        </p:spPr>
        <p:txBody>
          <a:bodyPr/>
          <a:lstStyle/>
          <a:p>
            <a:r>
              <a:rPr lang="en-US" dirty="0" smtClean="0"/>
              <a:t>objectives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26"/>
          </p:nvPr>
        </p:nvSpPr>
        <p:spPr>
          <a:xfrm>
            <a:off x="1613062" y="5638104"/>
            <a:ext cx="2667000" cy="952500"/>
          </a:xfrm>
        </p:spPr>
        <p:txBody>
          <a:bodyPr>
            <a:normAutofit fontScale="92500" lnSpcReduction="20000"/>
          </a:bodyPr>
          <a:lstStyle/>
          <a:p>
            <a:r>
              <a:rPr lang="en-US" sz="750" dirty="0"/>
              <a:t>To create an effective call logging system to be used on any device in any location</a:t>
            </a:r>
          </a:p>
          <a:p>
            <a:r>
              <a:rPr lang="en-US" sz="750" dirty="0"/>
              <a:t>To create a system that is quick and easy to use, streamline the process of fixing IT faults.</a:t>
            </a:r>
          </a:p>
          <a:p>
            <a:r>
              <a:rPr lang="en-US" sz="750" dirty="0"/>
              <a:t>To enable more effective management of NHS IT Systems.</a:t>
            </a:r>
            <a:endParaRPr lang="en-US" sz="750" dirty="0"/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31"/>
          </p:nvPr>
        </p:nvSpPr>
        <p:spPr/>
        <p:txBody>
          <a:bodyPr/>
          <a:lstStyle/>
          <a:p>
            <a:r>
              <a:rPr lang="en-US" dirty="0" smtClean="0"/>
              <a:t>results</a:t>
            </a:r>
            <a:endParaRPr lang="en-US" dirty="0"/>
          </a:p>
        </p:txBody>
      </p:sp>
      <p:sp>
        <p:nvSpPr>
          <p:cNvPr id="21" name="Text Placeholder 20"/>
          <p:cNvSpPr>
            <a:spLocks noGrp="1"/>
          </p:cNvSpPr>
          <p:nvPr>
            <p:ph type="body" sz="quarter" idx="34"/>
          </p:nvPr>
        </p:nvSpPr>
        <p:spPr>
          <a:xfrm>
            <a:off x="1594350" y="942558"/>
            <a:ext cx="2667000" cy="254000"/>
          </a:xfrm>
        </p:spPr>
        <p:txBody>
          <a:bodyPr/>
          <a:lstStyle/>
          <a:p>
            <a:r>
              <a:rPr lang="en-US" dirty="0" smtClean="0"/>
              <a:t>conclusions</a:t>
            </a:r>
            <a:endParaRPr lang="en-US" dirty="0"/>
          </a:p>
        </p:txBody>
      </p:sp>
      <p:sp>
        <p:nvSpPr>
          <p:cNvPr id="22" name="Content Placeholder 21"/>
          <p:cNvSpPr>
            <a:spLocks noGrp="1"/>
          </p:cNvSpPr>
          <p:nvPr>
            <p:ph sz="quarter" idx="35"/>
          </p:nvPr>
        </p:nvSpPr>
        <p:spPr>
          <a:xfrm>
            <a:off x="1778000" y="1250496"/>
            <a:ext cx="2502062" cy="1106956"/>
          </a:xfrm>
        </p:spPr>
        <p:txBody>
          <a:bodyPr>
            <a:noAutofit/>
          </a:bodyPr>
          <a:lstStyle/>
          <a:p>
            <a:r>
              <a:rPr lang="en-US" sz="667" dirty="0"/>
              <a:t>The technical skills used in this project were:-</a:t>
            </a:r>
          </a:p>
          <a:p>
            <a:pPr lvl="1"/>
            <a:r>
              <a:rPr lang="en-US" sz="667" dirty="0"/>
              <a:t>ASP. Net </a:t>
            </a:r>
          </a:p>
          <a:p>
            <a:pPr lvl="1"/>
            <a:r>
              <a:rPr lang="en-US" sz="667" dirty="0"/>
              <a:t>C# Programming</a:t>
            </a:r>
            <a:endParaRPr lang="en-US" sz="667" dirty="0"/>
          </a:p>
          <a:p>
            <a:pPr lvl="1"/>
            <a:r>
              <a:rPr lang="en-US" sz="667" dirty="0"/>
              <a:t> Microsoft SQL </a:t>
            </a:r>
            <a:endParaRPr lang="en-US" sz="667" dirty="0"/>
          </a:p>
          <a:p>
            <a:pPr lvl="1"/>
            <a:r>
              <a:rPr lang="en-US" sz="667" dirty="0"/>
              <a:t> HTML5</a:t>
            </a:r>
          </a:p>
          <a:p>
            <a:r>
              <a:rPr lang="en-US" sz="667" dirty="0"/>
              <a:t>The core skills improved in the building and testing of the Helpdesk system were:-</a:t>
            </a:r>
          </a:p>
          <a:p>
            <a:pPr lvl="1"/>
            <a:r>
              <a:rPr lang="en-US" sz="667" dirty="0"/>
              <a:t>Effective Time Management</a:t>
            </a:r>
          </a:p>
          <a:p>
            <a:pPr lvl="1"/>
            <a:r>
              <a:rPr lang="en-US" sz="667" dirty="0"/>
              <a:t>Breaking down and ordering tasks to optimise productivity</a:t>
            </a:r>
          </a:p>
          <a:p>
            <a:pPr lvl="1"/>
            <a:r>
              <a:rPr lang="en-US" sz="667" dirty="0"/>
              <a:t>Organisation skills</a:t>
            </a:r>
          </a:p>
          <a:p>
            <a:pPr lvl="1"/>
            <a:endParaRPr lang="en-US" sz="667" dirty="0"/>
          </a:p>
          <a:p>
            <a:pPr lvl="1"/>
            <a:endParaRPr lang="en-US" sz="667" dirty="0"/>
          </a:p>
          <a:p>
            <a:r>
              <a:rPr lang="en-US" sz="667" dirty="0"/>
              <a:t> </a:t>
            </a:r>
          </a:p>
          <a:p>
            <a:pPr marL="0" indent="0">
              <a:buNone/>
            </a:pPr>
            <a:endParaRPr lang="en-US" sz="667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6763" y="0"/>
            <a:ext cx="1529520" cy="63776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0701" y="529"/>
            <a:ext cx="1737299" cy="637232"/>
          </a:xfrm>
          <a:prstGeom prst="rect">
            <a:avLst/>
          </a:prstGeom>
        </p:spPr>
      </p:pic>
      <p:sp>
        <p:nvSpPr>
          <p:cNvPr id="19" name="Content Placeholder 18"/>
          <p:cNvSpPr>
            <a:spLocks noGrp="1"/>
          </p:cNvSpPr>
          <p:nvPr>
            <p:ph sz="quarter" idx="32"/>
          </p:nvPr>
        </p:nvSpPr>
        <p:spPr>
          <a:xfrm>
            <a:off x="7753350" y="1473200"/>
            <a:ext cx="2667000" cy="621649"/>
          </a:xfrm>
        </p:spPr>
        <p:txBody>
          <a:bodyPr>
            <a:normAutofit fontScale="92500"/>
          </a:bodyPr>
          <a:lstStyle/>
          <a:p>
            <a:r>
              <a:rPr lang="en-GB" sz="750" dirty="0"/>
              <a:t>A call logging system that is quick and efficient to use</a:t>
            </a:r>
          </a:p>
          <a:p>
            <a:r>
              <a:rPr lang="en-GB" sz="750" dirty="0"/>
              <a:t>Cross platform due to it being a web form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792162" y="3468616"/>
            <a:ext cx="2667000" cy="12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1426" indent="-71426">
              <a:buFont typeface="Arial" panose="020B0604020202020204" pitchFamily="34" charset="0"/>
              <a:buChar char="•"/>
            </a:pPr>
            <a:r>
              <a:rPr lang="en-US" sz="750" dirty="0"/>
              <a:t>The organization that the existing system is for is a healthcare organisation (NHS). </a:t>
            </a:r>
            <a:endParaRPr lang="en-US" sz="750" dirty="0"/>
          </a:p>
          <a:p>
            <a:pPr marL="119043" indent="-119043">
              <a:buFont typeface="Arial" panose="020B0604020202020204" pitchFamily="34" charset="0"/>
              <a:buChar char="•"/>
            </a:pPr>
            <a:r>
              <a:rPr lang="en-US" sz="750" dirty="0"/>
              <a:t>Users of this system are helpdesk assistants, IT Support Engineers and Medical Engineers.</a:t>
            </a:r>
          </a:p>
          <a:p>
            <a:pPr marL="119043" indent="-119043">
              <a:buFont typeface="Arial" panose="020B0604020202020204" pitchFamily="34" charset="0"/>
              <a:buChar char="•"/>
            </a:pPr>
            <a:r>
              <a:rPr lang="en-US" sz="750" dirty="0"/>
              <a:t>The pre existing system is  only compatible with windows based operating systems as it is programmed in C# WinForms.</a:t>
            </a:r>
          </a:p>
          <a:p>
            <a:endParaRPr lang="en-US" sz="833" dirty="0"/>
          </a:p>
          <a:p>
            <a:pPr marL="71426" indent="-71426">
              <a:buFont typeface="Arial" panose="020B0604020202020204" pitchFamily="34" charset="0"/>
              <a:buChar char="•"/>
            </a:pPr>
            <a:endParaRPr lang="en-GB" sz="833" dirty="0"/>
          </a:p>
          <a:p>
            <a:endParaRPr lang="en-GB" sz="833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27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46" t="-160" r="29037" b="44637"/>
          <a:stretch/>
        </p:blipFill>
        <p:spPr bwMode="auto">
          <a:xfrm>
            <a:off x="4663109" y="1022207"/>
            <a:ext cx="2749826" cy="130037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638261" y="2468064"/>
            <a:ext cx="2418522" cy="297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7" dirty="0"/>
              <a:t>Home Page, simple design making it easy for the users to navigate through </a:t>
            </a:r>
          </a:p>
        </p:txBody>
      </p:sp>
      <p:pic>
        <p:nvPicPr>
          <p:cNvPr id="1028" name="Picture 4"/>
          <p:cNvPicPr>
            <a:picLocks noGrp="1" noChangeAspect="1" noChangeArrowheads="1"/>
          </p:cNvPicPr>
          <p:nvPr>
            <p:ph sz="quarter" idx="33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869"/>
          <a:stretch/>
        </p:blipFill>
        <p:spPr bwMode="auto">
          <a:xfrm>
            <a:off x="8305800" y="2244993"/>
            <a:ext cx="2693790" cy="309812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8431010" y="5472855"/>
            <a:ext cx="2443370" cy="297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7" dirty="0"/>
              <a:t>Logging a Job in the system, this is a simple prototype design, allowing the helpdesk user to enter a job into the table </a:t>
            </a:r>
          </a:p>
        </p:txBody>
      </p:sp>
      <p:pic>
        <p:nvPicPr>
          <p:cNvPr id="1030" name="Picture 6"/>
          <p:cNvPicPr>
            <a:picLocks noGrp="1" noChangeAspect="1" noChangeArrowheads="1"/>
          </p:cNvPicPr>
          <p:nvPr>
            <p:ph sz="quarter" idx="23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5872" b="6089"/>
          <a:stretch/>
        </p:blipFill>
        <p:spPr bwMode="auto">
          <a:xfrm>
            <a:off x="4638262" y="4624500"/>
            <a:ext cx="2799521" cy="169671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6" name="TextBox 15"/>
          <p:cNvSpPr txBox="1"/>
          <p:nvPr/>
        </p:nvSpPr>
        <p:spPr>
          <a:xfrm>
            <a:off x="4621697" y="6383725"/>
            <a:ext cx="2633869" cy="297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7" dirty="0"/>
              <a:t>On the admin side, helpdesk users can create user accounts and manage the role permissions that a user account has</a:t>
            </a:r>
          </a:p>
        </p:txBody>
      </p:sp>
      <p:pic>
        <p:nvPicPr>
          <p:cNvPr id="1032" name="Picture 8"/>
          <p:cNvPicPr>
            <a:picLocks noGrp="1" noChangeAspect="1" noChangeArrowheads="1"/>
          </p:cNvPicPr>
          <p:nvPr>
            <p:ph sz="quarter" idx="30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569" b="3513"/>
          <a:stretch/>
        </p:blipFill>
        <p:spPr bwMode="auto">
          <a:xfrm>
            <a:off x="4858134" y="2863717"/>
            <a:ext cx="2297986" cy="1470301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3009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505</Words>
  <Application>Microsoft Office PowerPoint</Application>
  <PresentationFormat>Widescreen</PresentationFormat>
  <Paragraphs>67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Times New Roman</vt:lpstr>
      <vt:lpstr>Office Theme</vt:lpstr>
      <vt:lpstr>HND Implementation Project </vt:lpstr>
      <vt:lpstr>PowerPoint Presentation</vt:lpstr>
      <vt:lpstr>PowerPoint Presentation</vt:lpstr>
      <vt:lpstr>HelpDesk Call Logging System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HND Implementation Project </dc:title>
  <dc:creator>Sue Maw</dc:creator>
  <cp:lastModifiedBy>Sue Maw</cp:lastModifiedBy>
  <cp:revision>2</cp:revision>
  <dcterms:created xsi:type="dcterms:W3CDTF">2016-10-04T14:22:25Z</dcterms:created>
  <dcterms:modified xsi:type="dcterms:W3CDTF">2016-10-04T14:32:45Z</dcterms:modified>
</cp:coreProperties>
</file>