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7" r:id="rId7"/>
    <p:sldId id="271" r:id="rId8"/>
    <p:sldId id="261" r:id="rId9"/>
    <p:sldId id="275" r:id="rId10"/>
    <p:sldId id="262" r:id="rId11"/>
    <p:sldId id="291" r:id="rId12"/>
    <p:sldId id="269" r:id="rId13"/>
    <p:sldId id="270" r:id="rId14"/>
    <p:sldId id="276" r:id="rId15"/>
    <p:sldId id="277" r:id="rId16"/>
    <p:sldId id="279" r:id="rId17"/>
    <p:sldId id="280" r:id="rId18"/>
    <p:sldId id="281" r:id="rId19"/>
    <p:sldId id="282" r:id="rId20"/>
    <p:sldId id="283" r:id="rId21"/>
    <p:sldId id="273" r:id="rId22"/>
    <p:sldId id="284" r:id="rId23"/>
    <p:sldId id="274" r:id="rId24"/>
    <p:sldId id="278" r:id="rId25"/>
    <p:sldId id="285" r:id="rId26"/>
    <p:sldId id="286" r:id="rId27"/>
    <p:sldId id="288" r:id="rId28"/>
    <p:sldId id="289" r:id="rId29"/>
    <p:sldId id="290" r:id="rId30"/>
    <p:sldId id="260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digital.nhs.uk/data-and-information/publications/statistical/national-child-measurement-programme/2018-19-school-year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PhOoAY8NJw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time_continue=89&amp;v=fyCm6ZLRCbQ&amp;feature=emb_title" TargetMode="Externa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web.a.ebscohost.com/ehost/pdfviewer/pdfviewer?vid=1&amp;sid=976e3999-568a-49c3-89c8-7040aa8e89b1%40sessionmgr4006" TargetMode="External"/><Relationship Id="rId3" Type="http://schemas.openxmlformats.org/officeDocument/2006/relationships/hyperlink" Target="https://www.bbc.co.uk/news/uk-wales-48597716" TargetMode="External"/><Relationship Id="rId7" Type="http://schemas.openxmlformats.org/officeDocument/2006/relationships/hyperlink" Target="https://www.gov.uk/government/publications/tackling-obesity-government-strategy/tackling-obesity-empowering-adults-and-children-to-live-healthier-lives" TargetMode="External"/><Relationship Id="rId2" Type="http://schemas.openxmlformats.org/officeDocument/2006/relationships/hyperlink" Target="https://www.bbc.co.uk/news/uk-wales-politics-4747449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-tandfonline-com.ezproxy.uwtsd.ac.uk/doi/full/10.1080/03004279.2019.1594330" TargetMode="External"/><Relationship Id="rId5" Type="http://schemas.openxmlformats.org/officeDocument/2006/relationships/hyperlink" Target="https://www.pecentral.org/lessonideas/ViewLesson.asp?ID=316#.XzJ1nZZKjD5" TargetMode="External"/><Relationship Id="rId4" Type="http://schemas.openxmlformats.org/officeDocument/2006/relationships/hyperlink" Target="https://www.itv.com/news/wales/2014-11-26/most-deprived-communities-in-wales-revealed" TargetMode="External"/><Relationship Id="rId9" Type="http://schemas.openxmlformats.org/officeDocument/2006/relationships/hyperlink" Target="https://gov.wales/sites/default/files/publications/2020-02/healthy-weight-delivery-plan-2020-2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2032" y="4357687"/>
            <a:ext cx="8915399" cy="1062631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 smtClean="0"/>
              <a:t/>
            </a:r>
            <a:br>
              <a:rPr lang="en-GB" sz="4800" b="1" dirty="0" smtClean="0"/>
            </a:br>
            <a:r>
              <a:rPr lang="en-GB" sz="4800" b="1" dirty="0"/>
              <a:t/>
            </a:r>
            <a:br>
              <a:rPr lang="en-GB" sz="4800" b="1" dirty="0"/>
            </a:br>
            <a:r>
              <a:rPr lang="en-GB" sz="4000" b="1" dirty="0" smtClean="0"/>
              <a:t>Curriculum </a:t>
            </a:r>
            <a:r>
              <a:rPr lang="en-GB" sz="4000" b="1" dirty="0"/>
              <a:t>Studies: Principles and Innovation</a:t>
            </a:r>
            <a:br>
              <a:rPr lang="en-GB" sz="4000" b="1" dirty="0"/>
            </a:br>
            <a:r>
              <a:rPr lang="en-GB" sz="4000" b="1" dirty="0" err="1" smtClean="0"/>
              <a:t>Astudiaethau</a:t>
            </a:r>
            <a:r>
              <a:rPr lang="en-GB" sz="4000" b="1" dirty="0" smtClean="0"/>
              <a:t> </a:t>
            </a:r>
            <a:r>
              <a:rPr lang="en-GB" sz="4000" b="1" dirty="0" err="1"/>
              <a:t>Cwricwlwm</a:t>
            </a:r>
            <a:r>
              <a:rPr lang="en-GB" sz="4000" b="1" dirty="0"/>
              <a:t>: </a:t>
            </a:r>
            <a:r>
              <a:rPr lang="en-GB" sz="4000" b="1" dirty="0" err="1"/>
              <a:t>Egwyddorion</a:t>
            </a:r>
            <a:r>
              <a:rPr lang="en-GB" sz="4000" b="1" dirty="0"/>
              <a:t> ac </a:t>
            </a:r>
            <a:r>
              <a:rPr lang="en-GB" sz="4000" b="1" dirty="0" err="1"/>
              <a:t>Arloesi</a:t>
            </a:r>
            <a:r>
              <a:rPr lang="en-GB" sz="4000" b="1" dirty="0"/>
              <a:t/>
            </a:r>
            <a:br>
              <a:rPr lang="en-GB" sz="4000" b="1" dirty="0"/>
            </a:br>
            <a:r>
              <a:rPr lang="en-GB" sz="4000" b="1" dirty="0"/>
              <a:t>ECES6013/C</a:t>
            </a:r>
            <a:r>
              <a:rPr lang="en-GB" sz="4800" b="1" dirty="0"/>
              <a:t/>
            </a:r>
            <a:br>
              <a:rPr lang="en-GB" sz="4800" b="1" dirty="0"/>
            </a:br>
            <a:r>
              <a:rPr lang="en-GB" sz="4800" b="1" dirty="0" smtClean="0"/>
              <a:t/>
            </a:r>
            <a:br>
              <a:rPr lang="en-GB" sz="4800" b="1" dirty="0" smtClean="0"/>
            </a:br>
            <a:r>
              <a:rPr lang="en-GB" sz="4800" dirty="0" smtClean="0"/>
              <a:t>Health and wellbeing</a:t>
            </a:r>
            <a:br>
              <a:rPr lang="en-GB" sz="4800" dirty="0" smtClean="0"/>
            </a:br>
            <a:r>
              <a:rPr lang="en-GB" sz="4800" dirty="0" err="1" smtClean="0"/>
              <a:t>Iechyd</a:t>
            </a:r>
            <a:r>
              <a:rPr lang="en-GB" sz="4800" dirty="0" smtClean="0"/>
              <a:t> a </a:t>
            </a:r>
            <a:r>
              <a:rPr lang="en-GB" sz="4800" dirty="0" err="1" smtClean="0"/>
              <a:t>lles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2" y="5731717"/>
            <a:ext cx="8915399" cy="1126283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b="1" dirty="0" err="1" smtClean="0">
                <a:solidFill>
                  <a:schemeClr val="accent3">
                    <a:lumMod val="75000"/>
                  </a:schemeClr>
                </a:solidFill>
              </a:rPr>
              <a:t>Darlithwyr</a:t>
            </a:r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 / Lecturers: </a:t>
            </a:r>
          </a:p>
          <a:p>
            <a:pPr algn="ctr"/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Alison Murphy</a:t>
            </a:r>
          </a:p>
          <a:p>
            <a:pPr algn="ctr"/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Alison Baggott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Picture 2" descr="World clip art and education free clipart images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69" y="2239912"/>
            <a:ext cx="2460438" cy="203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0438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Debate the current issues related to curriculum and reflect on strategies for </a:t>
            </a:r>
            <a:r>
              <a:rPr lang="en-GB" b="1" dirty="0"/>
              <a:t>promoting inclusivity </a:t>
            </a:r>
            <a:r>
              <a:rPr lang="en-GB" dirty="0"/>
              <a:t>within the state curriculum of more than one country.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/>
              <a:t>Trafod y materion cyfoes sy’n ymwneud â chwricwlwm ac adfyfyrio ar strategaethau ar gyfer </a:t>
            </a:r>
            <a:r>
              <a:rPr lang="cy-GB" b="1" dirty="0"/>
              <a:t>hyrwyddo </a:t>
            </a:r>
            <a:r>
              <a:rPr lang="cy-GB" b="1" dirty="0" smtClean="0"/>
              <a:t>cynhwysiant </a:t>
            </a:r>
            <a:r>
              <a:rPr lang="cy-GB" dirty="0" smtClean="0"/>
              <a:t>o fewn </a:t>
            </a:r>
            <a:r>
              <a:rPr lang="cy-GB" dirty="0"/>
              <a:t>cwricwlwm gwladol mwy nag un wlad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4765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 we will consider</a:t>
            </a:r>
            <a:br>
              <a:rPr lang="en-GB" dirty="0" smtClean="0"/>
            </a:br>
            <a:r>
              <a:rPr lang="en-GB" dirty="0" err="1" smtClean="0"/>
              <a:t>Heddiw</a:t>
            </a:r>
            <a:r>
              <a:rPr lang="en-GB" dirty="0" smtClean="0"/>
              <a:t> </a:t>
            </a:r>
            <a:r>
              <a:rPr lang="en-GB" dirty="0" err="1" smtClean="0"/>
              <a:t>byddwn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ystyried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Why there is a focus on health (in particular obesity) in contemporary British society</a:t>
            </a:r>
          </a:p>
          <a:p>
            <a:r>
              <a:rPr lang="en-GB" dirty="0" smtClean="0"/>
              <a:t>Examine measures put in place to tackle childhood obesity in Wales and England</a:t>
            </a:r>
          </a:p>
          <a:p>
            <a:r>
              <a:rPr lang="en-GB" dirty="0" smtClean="0"/>
              <a:t>Consider how </a:t>
            </a:r>
            <a:r>
              <a:rPr lang="en-GB" dirty="0" smtClean="0"/>
              <a:t>the curriculum plays </a:t>
            </a:r>
            <a:r>
              <a:rPr lang="en-GB" dirty="0" smtClean="0"/>
              <a:t>a part in developing healthier pupils and promote inclusivity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Pam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(</a:t>
            </a:r>
            <a:r>
              <a:rPr lang="en-GB" dirty="0" err="1" smtClean="0"/>
              <a:t>gordewdra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benodol</a:t>
            </a:r>
            <a:r>
              <a:rPr lang="en-GB" dirty="0" smtClean="0"/>
              <a:t>)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nghymdeithas</a:t>
            </a:r>
            <a:r>
              <a:rPr lang="en-GB" dirty="0" smtClean="0"/>
              <a:t> modern </a:t>
            </a:r>
            <a:r>
              <a:rPr lang="en-GB" dirty="0" err="1" smtClean="0"/>
              <a:t>Brydeinig</a:t>
            </a:r>
            <a:endParaRPr lang="en-GB" dirty="0" smtClean="0"/>
          </a:p>
          <a:p>
            <a:r>
              <a:rPr lang="en-GB" dirty="0" err="1" smtClean="0"/>
              <a:t>Archwilio</a:t>
            </a:r>
            <a:r>
              <a:rPr lang="en-GB" dirty="0" smtClean="0"/>
              <a:t> </a:t>
            </a:r>
            <a:r>
              <a:rPr lang="en-GB" dirty="0" err="1" smtClean="0"/>
              <a:t>mesurau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gweithredu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fynd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afael</a:t>
            </a:r>
            <a:r>
              <a:rPr lang="en-GB" dirty="0" smtClean="0"/>
              <a:t> a </a:t>
            </a:r>
            <a:r>
              <a:rPr lang="en-GB" dirty="0" err="1" smtClean="0"/>
              <a:t>gordewdra</a:t>
            </a:r>
            <a:r>
              <a:rPr lang="en-GB" dirty="0" smtClean="0"/>
              <a:t> </a:t>
            </a:r>
            <a:r>
              <a:rPr lang="en-GB" dirty="0" err="1" smtClean="0"/>
              <a:t>plentyndod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r>
              <a:rPr lang="en-GB" dirty="0" smtClean="0"/>
              <a:t> a </a:t>
            </a:r>
            <a:r>
              <a:rPr lang="en-GB" dirty="0" err="1" smtClean="0"/>
              <a:t>Lleogr</a:t>
            </a:r>
            <a:endParaRPr lang="en-GB" dirty="0" smtClean="0"/>
          </a:p>
          <a:p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cyfrannu</a:t>
            </a:r>
            <a:r>
              <a:rPr lang="en-GB" dirty="0" smtClean="0"/>
              <a:t> </a:t>
            </a:r>
            <a:r>
              <a:rPr lang="en-GB" dirty="0" smtClean="0"/>
              <a:t>at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 a </a:t>
            </a:r>
            <a:r>
              <a:rPr lang="en-GB" dirty="0" err="1" smtClean="0"/>
              <a:t>annog</a:t>
            </a:r>
            <a:r>
              <a:rPr lang="en-GB" dirty="0" smtClean="0"/>
              <a:t> </a:t>
            </a:r>
            <a:r>
              <a:rPr lang="en-GB" dirty="0" err="1" smtClean="0"/>
              <a:t>cynhwysiant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91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8382" y="76855"/>
            <a:ext cx="8911687" cy="1280890"/>
          </a:xfrm>
        </p:spPr>
        <p:txBody>
          <a:bodyPr/>
          <a:lstStyle/>
          <a:p>
            <a:r>
              <a:rPr lang="en-GB" dirty="0" smtClean="0"/>
              <a:t>The headlines…</a:t>
            </a:r>
            <a:br>
              <a:rPr lang="en-GB" dirty="0" smtClean="0"/>
            </a:br>
            <a:r>
              <a:rPr lang="en-GB" dirty="0" smtClean="0"/>
              <a:t>Y </a:t>
            </a:r>
            <a:r>
              <a:rPr lang="en-GB" dirty="0" err="1" smtClean="0"/>
              <a:t>penawdau</a:t>
            </a:r>
            <a:r>
              <a:rPr lang="en-GB" dirty="0" smtClean="0"/>
              <a:t>…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831814">
            <a:off x="836815" y="1580229"/>
            <a:ext cx="3427094" cy="44986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b="16807"/>
          <a:stretch/>
        </p:blipFill>
        <p:spPr>
          <a:xfrm rot="20475004">
            <a:off x="3710933" y="3227122"/>
            <a:ext cx="3853345" cy="309366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48607" t="2879"/>
          <a:stretch/>
        </p:blipFill>
        <p:spPr>
          <a:xfrm>
            <a:off x="8711738" y="1357745"/>
            <a:ext cx="3376663" cy="467365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53338">
            <a:off x="5519572" y="422359"/>
            <a:ext cx="2939558" cy="3094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614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obesity crisis – some statistics</a:t>
            </a:r>
            <a:br>
              <a:rPr lang="en-GB" dirty="0" smtClean="0"/>
            </a:b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argyfwng</a:t>
            </a:r>
            <a:r>
              <a:rPr lang="en-GB" dirty="0" smtClean="0"/>
              <a:t> </a:t>
            </a:r>
            <a:r>
              <a:rPr lang="en-GB" dirty="0" err="1" smtClean="0"/>
              <a:t>gordewdra</a:t>
            </a:r>
            <a:r>
              <a:rPr lang="en-GB" dirty="0" smtClean="0"/>
              <a:t> –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ystadegau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19975" y="2202611"/>
            <a:ext cx="4747309" cy="42117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Around </a:t>
            </a:r>
            <a:r>
              <a:rPr lang="en-GB" dirty="0"/>
              <a:t>two-thirds </a:t>
            </a:r>
            <a:r>
              <a:rPr lang="en-GB" dirty="0" smtClean="0"/>
              <a:t>of </a:t>
            </a:r>
            <a:r>
              <a:rPr lang="en-GB" dirty="0"/>
              <a:t>adults are above a healthy weight, and of these half are living with </a:t>
            </a:r>
            <a:r>
              <a:rPr lang="en-GB" dirty="0" smtClean="0"/>
              <a:t>obesity</a:t>
            </a:r>
            <a:r>
              <a:rPr lang="en-GB" baseline="30000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One in three children are</a:t>
            </a:r>
            <a:r>
              <a:rPr lang="en-GB" dirty="0"/>
              <a:t> leaving primary school </a:t>
            </a:r>
            <a:r>
              <a:rPr lang="en-GB" dirty="0" smtClean="0"/>
              <a:t>already </a:t>
            </a:r>
            <a:r>
              <a:rPr lang="en-GB" dirty="0"/>
              <a:t>overweight or living with </a:t>
            </a:r>
            <a:r>
              <a:rPr lang="en-GB" dirty="0" smtClean="0"/>
              <a:t>obesity</a:t>
            </a:r>
          </a:p>
          <a:p>
            <a:pPr marL="0" indent="0">
              <a:buNone/>
            </a:pPr>
            <a:r>
              <a:rPr lang="en-GB" dirty="0" smtClean="0"/>
              <a:t>Obesity leads to a reduced life expectancy</a:t>
            </a:r>
          </a:p>
          <a:p>
            <a:pPr marL="0" indent="0">
              <a:buNone/>
            </a:pPr>
            <a:r>
              <a:rPr lang="en-GB" dirty="0" smtClean="0"/>
              <a:t>It is a risk factor for a range of chronic diseases including diabetes and cancer</a:t>
            </a:r>
          </a:p>
          <a:p>
            <a:pPr marL="0" indent="0">
              <a:buNone/>
            </a:pPr>
            <a:r>
              <a:rPr lang="en-GB" dirty="0" smtClean="0"/>
              <a:t>Evidence that people who are overweight who contract Covid19 are more likely to be hospitalised</a:t>
            </a:r>
          </a:p>
          <a:p>
            <a:pPr marL="0" indent="0">
              <a:buNone/>
            </a:pPr>
            <a:r>
              <a:rPr lang="en-GB" dirty="0" smtClean="0"/>
              <a:t>(UK Government, 2020)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615940" cy="4556374"/>
          </a:xfrm>
        </p:spPr>
        <p:txBody>
          <a:bodyPr>
            <a:normAutofit lnSpcReduction="10000"/>
          </a:bodyPr>
          <a:lstStyle/>
          <a:p>
            <a:r>
              <a:rPr lang="cy-GB" altLang="en-US" dirty="0" smtClean="0">
                <a:solidFill>
                  <a:srgbClr val="222222"/>
                </a:solidFill>
              </a:rPr>
              <a:t>Mae </a:t>
            </a:r>
            <a:r>
              <a:rPr lang="cy-GB" altLang="en-US" dirty="0">
                <a:solidFill>
                  <a:srgbClr val="222222"/>
                </a:solidFill>
              </a:rPr>
              <a:t>tua dwy ran o dair o oedolion yn uwch na phwysau </a:t>
            </a:r>
            <a:r>
              <a:rPr lang="cy-GB" altLang="en-US" dirty="0" smtClean="0">
                <a:solidFill>
                  <a:srgbClr val="222222"/>
                </a:solidFill>
              </a:rPr>
              <a:t>iach ac </a:t>
            </a:r>
            <a:r>
              <a:rPr lang="cy-GB" altLang="en-US" dirty="0">
                <a:solidFill>
                  <a:srgbClr val="222222"/>
                </a:solidFill>
              </a:rPr>
              <a:t>o'r rhain </a:t>
            </a:r>
            <a:r>
              <a:rPr lang="cy-GB" altLang="en-US" dirty="0" smtClean="0">
                <a:solidFill>
                  <a:srgbClr val="222222"/>
                </a:solidFill>
              </a:rPr>
              <a:t>mae hanner </a:t>
            </a:r>
            <a:r>
              <a:rPr lang="cy-GB" altLang="en-US" dirty="0">
                <a:solidFill>
                  <a:srgbClr val="222222"/>
                </a:solidFill>
              </a:rPr>
              <a:t>yn byw gyda </a:t>
            </a:r>
            <a:r>
              <a:rPr lang="cy-GB" altLang="en-US" dirty="0" smtClean="0">
                <a:solidFill>
                  <a:srgbClr val="222222"/>
                </a:solidFill>
              </a:rPr>
              <a:t>gordewdra.</a:t>
            </a:r>
          </a:p>
          <a:p>
            <a:r>
              <a:rPr lang="cy-GB" altLang="en-US" dirty="0">
                <a:solidFill>
                  <a:srgbClr val="222222"/>
                </a:solidFill>
              </a:rPr>
              <a:t>Mae un o bob tri phlentyn yn gadael yr ysgol gynradd </a:t>
            </a:r>
            <a:r>
              <a:rPr lang="cy-GB" altLang="en-US" dirty="0" smtClean="0">
                <a:solidFill>
                  <a:srgbClr val="222222"/>
                </a:solidFill>
              </a:rPr>
              <a:t>dros </a:t>
            </a:r>
            <a:r>
              <a:rPr lang="cy-GB" altLang="en-US" dirty="0">
                <a:solidFill>
                  <a:srgbClr val="222222"/>
                </a:solidFill>
              </a:rPr>
              <a:t>bwysau neu'n byw gyda </a:t>
            </a:r>
            <a:r>
              <a:rPr lang="cy-GB" altLang="en-US" dirty="0" smtClean="0">
                <a:solidFill>
                  <a:srgbClr val="222222"/>
                </a:solidFill>
              </a:rPr>
              <a:t>gordewdra</a:t>
            </a:r>
          </a:p>
          <a:p>
            <a:r>
              <a:rPr lang="cy-GB" altLang="en-US" dirty="0" smtClean="0">
                <a:solidFill>
                  <a:srgbClr val="222222"/>
                </a:solidFill>
              </a:rPr>
              <a:t>Mae </a:t>
            </a:r>
            <a:r>
              <a:rPr lang="cy-GB" altLang="en-US" dirty="0">
                <a:solidFill>
                  <a:srgbClr val="222222"/>
                </a:solidFill>
              </a:rPr>
              <a:t>gordewdra yn arwain at ddisgwyliad oes is </a:t>
            </a:r>
            <a:endParaRPr lang="cy-GB" altLang="en-US" dirty="0" smtClean="0">
              <a:solidFill>
                <a:srgbClr val="222222"/>
              </a:solidFill>
            </a:endParaRPr>
          </a:p>
          <a:p>
            <a:r>
              <a:rPr lang="cy-GB" altLang="en-US" dirty="0" smtClean="0">
                <a:solidFill>
                  <a:srgbClr val="222222"/>
                </a:solidFill>
              </a:rPr>
              <a:t>Mae'n </a:t>
            </a:r>
            <a:r>
              <a:rPr lang="cy-GB" altLang="en-US" dirty="0">
                <a:solidFill>
                  <a:srgbClr val="222222"/>
                </a:solidFill>
              </a:rPr>
              <a:t>ffactor risg ar gyfer ystod o afiechydon cronig gan gynnwys diabetes a chanser </a:t>
            </a:r>
            <a:endParaRPr lang="cy-GB" altLang="en-US" dirty="0" smtClean="0">
              <a:solidFill>
                <a:srgbClr val="222222"/>
              </a:solidFill>
            </a:endParaRPr>
          </a:p>
          <a:p>
            <a:r>
              <a:rPr lang="cy-GB" altLang="en-US" dirty="0" smtClean="0">
                <a:solidFill>
                  <a:srgbClr val="222222"/>
                </a:solidFill>
              </a:rPr>
              <a:t>Tystiolaeth </a:t>
            </a:r>
            <a:r>
              <a:rPr lang="cy-GB" altLang="en-US" dirty="0">
                <a:solidFill>
                  <a:srgbClr val="222222"/>
                </a:solidFill>
              </a:rPr>
              <a:t>bod pobl sydd dros bwysau ac sy'n </a:t>
            </a:r>
            <a:r>
              <a:rPr lang="cy-GB" altLang="en-US" dirty="0" smtClean="0">
                <a:solidFill>
                  <a:srgbClr val="222222"/>
                </a:solidFill>
              </a:rPr>
              <a:t>dal </a:t>
            </a:r>
            <a:r>
              <a:rPr lang="cy-GB" altLang="en-US" dirty="0">
                <a:solidFill>
                  <a:srgbClr val="222222"/>
                </a:solidFill>
              </a:rPr>
              <a:t>Covid19 yn fwy tebygol o fod yn yr ysbyty</a:t>
            </a:r>
            <a:r>
              <a:rPr lang="cy-GB" altLang="en-US" sz="300" dirty="0">
                <a:solidFill>
                  <a:schemeClr val="tx1"/>
                </a:solidFill>
              </a:rPr>
              <a:t> </a:t>
            </a:r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1519975" y="3601137"/>
            <a:ext cx="4285413" cy="2615633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What is the situation specifically in Wales? (research)</a:t>
            </a:r>
          </a:p>
          <a:p>
            <a:pPr algn="ctr"/>
            <a:r>
              <a:rPr lang="en-GB" dirty="0" smtClean="0"/>
              <a:t>Is it better or worse?</a:t>
            </a:r>
          </a:p>
          <a:p>
            <a:pPr algn="ctr"/>
            <a:r>
              <a:rPr lang="en-GB" dirty="0" smtClean="0"/>
              <a:t>Consider reasons for this</a:t>
            </a:r>
            <a:endParaRPr lang="en-GB" dirty="0"/>
          </a:p>
        </p:txBody>
      </p:sp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0" y="75030"/>
            <a:ext cx="226024" cy="30714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,. </a:t>
            </a: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Cloud Callout 8"/>
          <p:cNvSpPr/>
          <p:nvPr/>
        </p:nvSpPr>
        <p:spPr>
          <a:xfrm>
            <a:off x="7510732" y="3508075"/>
            <a:ext cx="4295955" cy="2906318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sefyllfa’n</a:t>
            </a:r>
            <a:r>
              <a:rPr lang="en-GB" dirty="0" smtClean="0"/>
              <a:t> </a:t>
            </a:r>
            <a:r>
              <a:rPr lang="en-GB" dirty="0" err="1" smtClean="0"/>
              <a:t>benodol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r>
              <a:rPr lang="en-GB" dirty="0" smtClean="0"/>
              <a:t>? (</a:t>
            </a:r>
            <a:r>
              <a:rPr lang="en-GB" dirty="0" err="1" smtClean="0"/>
              <a:t>ymchwiliwch</a:t>
            </a:r>
            <a:r>
              <a:rPr lang="en-GB" dirty="0" smtClean="0"/>
              <a:t>)</a:t>
            </a:r>
          </a:p>
          <a:p>
            <a:pPr algn="ctr"/>
            <a:r>
              <a:rPr lang="en-GB" dirty="0" smtClean="0"/>
              <a:t>A </a:t>
            </a:r>
            <a:r>
              <a:rPr lang="en-GB" dirty="0" err="1" smtClean="0"/>
              <a:t>yw’n</a:t>
            </a:r>
            <a:r>
              <a:rPr lang="en-GB" dirty="0" smtClean="0"/>
              <a:t> well </a:t>
            </a:r>
            <a:r>
              <a:rPr lang="en-GB" dirty="0" err="1" smtClean="0"/>
              <a:t>neu’n</a:t>
            </a:r>
            <a:r>
              <a:rPr lang="en-GB" dirty="0" smtClean="0"/>
              <a:t> </a:t>
            </a:r>
            <a:r>
              <a:rPr lang="en-GB" dirty="0" err="1" smtClean="0"/>
              <a:t>waeth</a:t>
            </a:r>
            <a:r>
              <a:rPr lang="en-GB" dirty="0" smtClean="0"/>
              <a:t>?</a:t>
            </a:r>
          </a:p>
          <a:p>
            <a:pPr algn="ctr"/>
            <a:r>
              <a:rPr lang="en-GB" dirty="0" err="1" smtClean="0"/>
              <a:t>Ystyriwch</a:t>
            </a:r>
            <a:r>
              <a:rPr lang="en-GB" dirty="0" smtClean="0"/>
              <a:t> y </a:t>
            </a:r>
            <a:r>
              <a:rPr lang="en-GB" dirty="0" err="1" smtClean="0"/>
              <a:t>rhesymau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84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7301" y="95024"/>
            <a:ext cx="8911687" cy="1280890"/>
          </a:xfrm>
        </p:spPr>
        <p:txBody>
          <a:bodyPr>
            <a:noAutofit/>
          </a:bodyPr>
          <a:lstStyle/>
          <a:p>
            <a:r>
              <a:rPr lang="en-GB" sz="2800" dirty="0" smtClean="0"/>
              <a:t>Obesity and areas of deprivation- what is the link?</a:t>
            </a:r>
            <a:br>
              <a:rPr lang="en-GB" sz="2800" dirty="0" smtClean="0"/>
            </a:b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err="1" smtClean="0"/>
              <a:t>Gordewdra</a:t>
            </a:r>
            <a:r>
              <a:rPr lang="en-GB" sz="2800" dirty="0" smtClean="0"/>
              <a:t> a </a:t>
            </a:r>
            <a:r>
              <a:rPr lang="en-GB" sz="2800" dirty="0" err="1" smtClean="0"/>
              <a:t>ardaloedd</a:t>
            </a:r>
            <a:r>
              <a:rPr lang="en-GB" sz="2800" dirty="0" smtClean="0"/>
              <a:t> o </a:t>
            </a:r>
            <a:r>
              <a:rPr lang="en-GB" sz="2800" dirty="0" err="1" smtClean="0"/>
              <a:t>amddifadedd</a:t>
            </a:r>
            <a:r>
              <a:rPr lang="en-GB" sz="2800" dirty="0" smtClean="0"/>
              <a:t> – </a:t>
            </a:r>
            <a:r>
              <a:rPr lang="en-GB" sz="2800" dirty="0" err="1" smtClean="0"/>
              <a:t>beth</a:t>
            </a:r>
            <a:r>
              <a:rPr lang="en-GB" sz="2800" dirty="0" smtClean="0"/>
              <a:t> </a:t>
            </a:r>
            <a:r>
              <a:rPr lang="en-GB" sz="2800" dirty="0" err="1" smtClean="0"/>
              <a:t>yw’r</a:t>
            </a:r>
            <a:r>
              <a:rPr lang="en-GB" sz="2800" dirty="0" smtClean="0"/>
              <a:t> </a:t>
            </a:r>
            <a:r>
              <a:rPr lang="en-GB" sz="2800" dirty="0" err="1" smtClean="0"/>
              <a:t>cysylltiad</a:t>
            </a:r>
            <a:r>
              <a:rPr lang="en-GB" sz="2800" dirty="0" smtClean="0"/>
              <a:t>?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61255" y="2084499"/>
            <a:ext cx="4313864" cy="377762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Obesity prevalence has been found to be highest amongst the most deprived groups in society compared to their more affluent peers</a:t>
            </a:r>
          </a:p>
          <a:p>
            <a:r>
              <a:rPr lang="en-GB" dirty="0" smtClean="0"/>
              <a:t>Below is a link to Government research National Child Measurement Programme with more details on this</a:t>
            </a:r>
          </a:p>
          <a:p>
            <a:r>
              <a:rPr lang="en-GB" dirty="0" smtClean="0">
                <a:hlinkClick r:id="rId2"/>
              </a:rPr>
              <a:t>https://digital.nhs.uk/data-and-information/publications/statistical/national-child-measurement-programme/2018-19-school-year</a:t>
            </a:r>
            <a:endParaRPr lang="en-GB" dirty="0"/>
          </a:p>
        </p:txBody>
      </p:sp>
      <p:pic>
        <p:nvPicPr>
          <p:cNvPr id="1026" name="Picture 2" descr="https://images.ctfassets.net/pjshm78m9jt4/61014_header/c9916a79d1bc6caeff7922a4bb68e0c6/importedImage61014_header?fm=jpg&amp;fit=fill&amp;w=400&amp;h=225&amp;q=80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0" y="5279366"/>
            <a:ext cx="2806460" cy="157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loud Callout 3"/>
          <p:cNvSpPr/>
          <p:nvPr/>
        </p:nvSpPr>
        <p:spPr>
          <a:xfrm>
            <a:off x="5232092" y="4761572"/>
            <a:ext cx="4211782" cy="2145311"/>
          </a:xfrm>
          <a:prstGeom prst="cloudCallout">
            <a:avLst>
              <a:gd name="adj1" fmla="val -37082"/>
              <a:gd name="adj2" fmla="val 2180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What </a:t>
            </a:r>
            <a:r>
              <a:rPr lang="en-GB" dirty="0" smtClean="0"/>
              <a:t>are the </a:t>
            </a:r>
            <a:r>
              <a:rPr lang="en-GB" dirty="0"/>
              <a:t>reasons for this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rhesymau</a:t>
            </a:r>
            <a:r>
              <a:rPr lang="en-GB" dirty="0" smtClean="0"/>
              <a:t> am </a:t>
            </a:r>
            <a:r>
              <a:rPr lang="en-GB" dirty="0" err="1" smtClean="0"/>
              <a:t>hyn</a:t>
            </a:r>
            <a:r>
              <a:rPr lang="en-GB" dirty="0" smtClean="0"/>
              <a:t>?</a:t>
            </a:r>
          </a:p>
          <a:p>
            <a:endParaRPr lang="en-GB" dirty="0">
              <a:hlinkClick r:id="rId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21154" y="6426888"/>
            <a:ext cx="23109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(ITV, 2014)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7401867" y="2084499"/>
            <a:ext cx="411152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err="1" smtClean="0">
                <a:solidFill>
                  <a:srgbClr val="222222"/>
                </a:solidFill>
              </a:rPr>
              <a:t>Gwelwyd</a:t>
            </a:r>
            <a:r>
              <a:rPr lang="en-GB" dirty="0" smtClean="0">
                <a:solidFill>
                  <a:srgbClr val="222222"/>
                </a:solidFill>
              </a:rPr>
              <a:t> </a:t>
            </a:r>
            <a:r>
              <a:rPr lang="en-GB" dirty="0">
                <a:solidFill>
                  <a:srgbClr val="222222"/>
                </a:solidFill>
              </a:rPr>
              <a:t>bod </a:t>
            </a:r>
            <a:r>
              <a:rPr lang="en-GB" dirty="0" err="1" smtClean="0">
                <a:solidFill>
                  <a:srgbClr val="222222"/>
                </a:solidFill>
              </a:rPr>
              <a:t>presenoldeb</a:t>
            </a:r>
            <a:r>
              <a:rPr lang="en-GB" dirty="0" smtClean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gordewdra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ar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ei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uchaf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ymhlith</a:t>
            </a:r>
            <a:r>
              <a:rPr lang="en-GB" dirty="0">
                <a:solidFill>
                  <a:srgbClr val="222222"/>
                </a:solidFill>
              </a:rPr>
              <a:t> y </a:t>
            </a:r>
            <a:r>
              <a:rPr lang="en-GB" dirty="0" err="1">
                <a:solidFill>
                  <a:srgbClr val="222222"/>
                </a:solidFill>
              </a:rPr>
              <a:t>grwpiau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mwyaf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difreintiedig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mewn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cymdeithas</a:t>
            </a:r>
            <a:r>
              <a:rPr lang="en-GB" dirty="0">
                <a:solidFill>
                  <a:srgbClr val="222222"/>
                </a:solidFill>
              </a:rPr>
              <a:t> o </a:t>
            </a:r>
            <a:r>
              <a:rPr lang="en-GB" dirty="0" err="1">
                <a:solidFill>
                  <a:srgbClr val="222222"/>
                </a:solidFill>
              </a:rPr>
              <a:t>gymharu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â'u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cyfoedion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mwy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 smtClean="0">
                <a:solidFill>
                  <a:srgbClr val="222222"/>
                </a:solidFill>
              </a:rPr>
              <a:t>cyfoethog</a:t>
            </a:r>
            <a:endParaRPr lang="en-GB" dirty="0" smtClean="0">
              <a:solidFill>
                <a:srgbClr val="222222"/>
              </a:solidFill>
            </a:endParaRPr>
          </a:p>
          <a:p>
            <a:r>
              <a:rPr lang="en-GB" dirty="0" smtClean="0">
                <a:solidFill>
                  <a:srgbClr val="222222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rgbClr val="222222"/>
                </a:solidFill>
              </a:rPr>
              <a:t>Isod</a:t>
            </a:r>
            <a:r>
              <a:rPr lang="en-GB" dirty="0" smtClean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mae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dolen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i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Raglen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Genedlaethol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Mesur</a:t>
            </a:r>
            <a:r>
              <a:rPr lang="en-GB" dirty="0">
                <a:solidFill>
                  <a:srgbClr val="222222"/>
                </a:solidFill>
              </a:rPr>
              <a:t> Plant </a:t>
            </a:r>
            <a:r>
              <a:rPr lang="en-GB" dirty="0" err="1">
                <a:solidFill>
                  <a:srgbClr val="222222"/>
                </a:solidFill>
              </a:rPr>
              <a:t>Ymchwil</a:t>
            </a:r>
            <a:r>
              <a:rPr lang="en-GB" dirty="0">
                <a:solidFill>
                  <a:srgbClr val="222222"/>
                </a:solidFill>
              </a:rPr>
              <a:t> y </a:t>
            </a:r>
            <a:r>
              <a:rPr lang="en-GB" dirty="0" err="1">
                <a:solidFill>
                  <a:srgbClr val="222222"/>
                </a:solidFill>
              </a:rPr>
              <a:t>Llywodraeth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gyda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dirty="0" err="1">
                <a:solidFill>
                  <a:srgbClr val="222222"/>
                </a:solidFill>
              </a:rPr>
              <a:t>mwy</a:t>
            </a:r>
            <a:r>
              <a:rPr lang="en-GB" dirty="0">
                <a:solidFill>
                  <a:srgbClr val="222222"/>
                </a:solidFill>
              </a:rPr>
              <a:t> o </a:t>
            </a:r>
            <a:r>
              <a:rPr lang="en-GB" dirty="0" err="1">
                <a:solidFill>
                  <a:srgbClr val="222222"/>
                </a:solidFill>
              </a:rPr>
              <a:t>fanylion</a:t>
            </a:r>
            <a:r>
              <a:rPr lang="en-GB" dirty="0">
                <a:solidFill>
                  <a:srgbClr val="222222"/>
                </a:solidFill>
              </a:rPr>
              <a:t> am </a:t>
            </a:r>
            <a:r>
              <a:rPr lang="en-GB" dirty="0" err="1">
                <a:solidFill>
                  <a:srgbClr val="222222"/>
                </a:solidFill>
              </a:rPr>
              <a:t>hyn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706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13822" y="672859"/>
            <a:ext cx="4970759" cy="40255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2015/2016, 40% of children in England’s most deprived areas were overweight or obese, compared to 27% in the most affluent areas. </a:t>
            </a:r>
            <a:endParaRPr lang="en-GB" dirty="0" smtClean="0"/>
          </a:p>
          <a:p>
            <a:r>
              <a:rPr lang="en-GB" dirty="0"/>
              <a:t>As deprivation increases the number of children at a healthy weight decreases, and the number of children measured as overweight or obese increases</a:t>
            </a:r>
            <a:r>
              <a:rPr lang="en-GB" dirty="0" smtClean="0"/>
              <a:t>.</a:t>
            </a:r>
          </a:p>
          <a:p>
            <a:r>
              <a:rPr lang="en-GB" dirty="0"/>
              <a:t> </a:t>
            </a:r>
            <a:r>
              <a:rPr lang="en-GB" dirty="0" smtClean="0"/>
              <a:t>This pattern is in contrast to the early 1970s when obesity was greater in children from more affluent areas.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7305766" y="587041"/>
            <a:ext cx="4776966" cy="4447106"/>
          </a:xfrm>
        </p:spPr>
        <p:txBody>
          <a:bodyPr>
            <a:normAutofit lnSpcReduction="10000"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cy-GB" altLang="en-US" dirty="0">
                <a:solidFill>
                  <a:srgbClr val="222222"/>
                </a:solidFill>
              </a:rPr>
              <a:t>Yn 2015/2016, roedd 40% o blant 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y-GB" altLang="en-US" dirty="0">
                <a:solidFill>
                  <a:srgbClr val="222222"/>
                </a:solidFill>
              </a:rPr>
              <a:t>yn ardaloedd mwyaf difreintiedig 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y-GB" altLang="en-US" dirty="0">
                <a:solidFill>
                  <a:srgbClr val="222222"/>
                </a:solidFill>
              </a:rPr>
              <a:t>Lloegr dros bwysau neu'n ordew, 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y-GB" altLang="en-US" dirty="0">
                <a:solidFill>
                  <a:srgbClr val="222222"/>
                </a:solidFill>
              </a:rPr>
              <a:t>o'i gymharu â 27% yn yr ardaloedd 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cy-GB" altLang="en-US" dirty="0">
                <a:solidFill>
                  <a:srgbClr val="222222"/>
                </a:solidFill>
              </a:rPr>
              <a:t>mwyaf cyfoethog. </a:t>
            </a:r>
            <a:endParaRPr lang="cy-GB" altLang="en-US" dirty="0" smtClean="0">
              <a:solidFill>
                <a:srgbClr val="222222"/>
              </a:solidFill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y-GB" altLang="en-US" dirty="0">
              <a:solidFill>
                <a:srgbClr val="222222"/>
              </a:solidFill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cy-GB" altLang="en-US" dirty="0">
                <a:solidFill>
                  <a:srgbClr val="222222"/>
                </a:solidFill>
              </a:rPr>
              <a:t>Wrth i amddifadedd gynyddu mae nifer y plant sydd â phwysau iach yn gostwng, ac mae nifer y plant sy'n cael eu mesur fel dros bwysau neu'n ordew yn cynyddu. </a:t>
            </a:r>
            <a:endParaRPr lang="cy-GB" altLang="en-US" dirty="0" smtClean="0">
              <a:solidFill>
                <a:srgbClr val="222222"/>
              </a:solidFill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cy-GB" altLang="en-US" dirty="0">
              <a:solidFill>
                <a:srgbClr val="222222"/>
              </a:solidFill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cy-GB" altLang="en-US" dirty="0">
                <a:solidFill>
                  <a:srgbClr val="222222"/>
                </a:solidFill>
              </a:rPr>
              <a:t>Mae'r patrwm hwn yn wahanol i'r 1970au cynnar pan oedd gordewdra yn fwy mewn plant o ardaloedd mwy cyfoethog</a:t>
            </a:r>
            <a:endParaRPr lang="en-GB" dirty="0"/>
          </a:p>
        </p:txBody>
      </p:sp>
      <p:pic>
        <p:nvPicPr>
          <p:cNvPr id="2054" name="Picture 6" descr="https://i.guim.co.uk/img/media/31659d5a6a2427732389295cd5056d9cdceafa74/0_239_3000_1799/master/3000.jpg?width=700&amp;quality=85&amp;auto=format&amp;fit=max&amp;s=3e83cefd15f457a0899860bb9f61f6d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057" y="3900488"/>
            <a:ext cx="5014822" cy="3008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7108166" y="5773947"/>
            <a:ext cx="3174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(The Guardian,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629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8530" y="95472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is the UK Government proposing?</a:t>
            </a:r>
            <a:br>
              <a:rPr lang="en-GB" dirty="0" smtClean="0"/>
            </a:br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argymhellion</a:t>
            </a:r>
            <a:r>
              <a:rPr lang="en-GB" dirty="0" smtClean="0"/>
              <a:t> </a:t>
            </a:r>
            <a:r>
              <a:rPr lang="en-GB" dirty="0" err="1" smtClean="0"/>
              <a:t>llywodraeth</a:t>
            </a:r>
            <a:r>
              <a:rPr lang="en-GB" dirty="0" smtClean="0"/>
              <a:t> y DU?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0156" y="1591384"/>
            <a:ext cx="5411381" cy="5052304"/>
          </a:xfrm>
        </p:spPr>
        <p:txBody>
          <a:bodyPr>
            <a:normAutofit fontScale="92500" lnSpcReduction="10000"/>
          </a:bodyPr>
          <a:lstStyle/>
          <a:p>
            <a:r>
              <a:rPr lang="en-GB" sz="2100" dirty="0" smtClean="0"/>
              <a:t>A new policy to tackle obesity ‘</a:t>
            </a:r>
            <a:r>
              <a:rPr lang="en-GB" sz="2100" dirty="0"/>
              <a:t>Tackling obesity: empowering adults and children to live healthier </a:t>
            </a:r>
            <a:r>
              <a:rPr lang="en-GB" sz="2100" dirty="0" smtClean="0"/>
              <a:t>lives’</a:t>
            </a:r>
          </a:p>
          <a:p>
            <a:r>
              <a:rPr lang="en-GB" sz="2100" dirty="0"/>
              <a:t>Ban on TV and online adverts for food high in fat, sugar and salt before 9pm</a:t>
            </a:r>
          </a:p>
          <a:p>
            <a:r>
              <a:rPr lang="en-GB" sz="2100" dirty="0"/>
              <a:t>End of deals like ‘buy one get one free’ on unhealthy food high in salt, sugar and fat</a:t>
            </a:r>
          </a:p>
          <a:p>
            <a:r>
              <a:rPr lang="en-GB" sz="2100" dirty="0"/>
              <a:t>Calories to be displayed on menus to help people make healthier choices when eating out – while alcoholic drinks could soon have to list hidden ‘liquid calories’</a:t>
            </a:r>
          </a:p>
          <a:p>
            <a:r>
              <a:rPr lang="en-GB" sz="2100" dirty="0"/>
              <a:t>New campaign to help people lose weight, get active and eat better after COVID-19 ‘wake-up call’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529388" y="1264444"/>
            <a:ext cx="5439309" cy="4104562"/>
          </a:xfrm>
        </p:spPr>
        <p:txBody>
          <a:bodyPr>
            <a:no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cy-GB" altLang="en-US" dirty="0" smtClean="0">
                <a:solidFill>
                  <a:srgbClr val="222222"/>
                </a:solidFill>
              </a:rPr>
              <a:t>Polisi </a:t>
            </a:r>
            <a:r>
              <a:rPr lang="cy-GB" altLang="en-US" dirty="0">
                <a:solidFill>
                  <a:srgbClr val="222222"/>
                </a:solidFill>
              </a:rPr>
              <a:t>newydd i fynd i'r afael â </a:t>
            </a:r>
            <a:r>
              <a:rPr lang="cy-GB" altLang="en-US" dirty="0" smtClean="0">
                <a:solidFill>
                  <a:srgbClr val="222222"/>
                </a:solidFill>
              </a:rPr>
              <a:t>gordewdra </a:t>
            </a:r>
            <a:r>
              <a:rPr lang="en-GB" dirty="0"/>
              <a:t>‘Tackling obesity: empowering adults and children to live healthier lives</a:t>
            </a:r>
            <a:r>
              <a:rPr lang="en-GB" dirty="0" smtClean="0"/>
              <a:t>’</a:t>
            </a:r>
            <a:r>
              <a:rPr lang="cy-GB" altLang="en-US" dirty="0" smtClean="0">
                <a:solidFill>
                  <a:srgbClr val="222222"/>
                </a:solidFill>
              </a:rPr>
              <a:t>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cy-GB" altLang="en-US" dirty="0" smtClean="0">
              <a:solidFill>
                <a:srgbClr val="222222"/>
              </a:solidFill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cy-GB" altLang="en-US" dirty="0" smtClean="0">
                <a:solidFill>
                  <a:srgbClr val="222222"/>
                </a:solidFill>
              </a:rPr>
              <a:t>Gwahardd </a:t>
            </a:r>
            <a:r>
              <a:rPr lang="cy-GB" altLang="en-US" dirty="0">
                <a:solidFill>
                  <a:srgbClr val="222222"/>
                </a:solidFill>
              </a:rPr>
              <a:t>hysbysebion ar y teledu ac ar-lein am fwyd sy'n cynnwys llawer o </a:t>
            </a:r>
            <a:r>
              <a:rPr lang="cy-GB" altLang="en-US" dirty="0" err="1">
                <a:solidFill>
                  <a:srgbClr val="222222"/>
                </a:solidFill>
              </a:rPr>
              <a:t>fraster</a:t>
            </a:r>
            <a:r>
              <a:rPr lang="cy-GB" altLang="en-US" dirty="0">
                <a:solidFill>
                  <a:srgbClr val="222222"/>
                </a:solidFill>
              </a:rPr>
              <a:t>, siwgr a halen cyn 9pm </a:t>
            </a:r>
            <a:endParaRPr lang="cy-GB" altLang="en-US" dirty="0" smtClean="0">
              <a:solidFill>
                <a:srgbClr val="222222"/>
              </a:solidFill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cy-GB" altLang="en-US" dirty="0" smtClean="0">
              <a:solidFill>
                <a:srgbClr val="222222"/>
              </a:solidFill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cy-GB" altLang="en-US" dirty="0" smtClean="0">
                <a:solidFill>
                  <a:srgbClr val="222222"/>
                </a:solidFill>
              </a:rPr>
              <a:t>Diwedd </a:t>
            </a:r>
            <a:r>
              <a:rPr lang="cy-GB" altLang="en-US" dirty="0">
                <a:solidFill>
                  <a:srgbClr val="222222"/>
                </a:solidFill>
              </a:rPr>
              <a:t>bargeinion fel ‘prynu un cael un am ddim’ ar fwyd afiach sy’n cynnwys llawer o halen, siwgr a braster </a:t>
            </a:r>
            <a:endParaRPr lang="cy-GB" altLang="en-US" dirty="0" smtClean="0">
              <a:solidFill>
                <a:srgbClr val="222222"/>
              </a:solidFill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cy-GB" altLang="en-US" dirty="0">
              <a:solidFill>
                <a:srgbClr val="222222"/>
              </a:solidFill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cy-GB" altLang="en-US" dirty="0" smtClean="0">
                <a:solidFill>
                  <a:srgbClr val="222222"/>
                </a:solidFill>
              </a:rPr>
              <a:t>Calorïau </a:t>
            </a:r>
            <a:r>
              <a:rPr lang="cy-GB" altLang="en-US" dirty="0">
                <a:solidFill>
                  <a:srgbClr val="222222"/>
                </a:solidFill>
              </a:rPr>
              <a:t>i’w harddangos ar fwydlenni i helpu pobl i wneud dewisiadau iachach wrth fwyta </a:t>
            </a:r>
            <a:r>
              <a:rPr lang="cy-GB" altLang="en-US" dirty="0" smtClean="0">
                <a:solidFill>
                  <a:srgbClr val="222222"/>
                </a:solidFill>
              </a:rPr>
              <a:t>allan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cy-GB" altLang="en-US" dirty="0">
              <a:solidFill>
                <a:srgbClr val="222222"/>
              </a:solidFill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cy-GB" altLang="en-US" dirty="0" smtClean="0">
                <a:solidFill>
                  <a:srgbClr val="222222"/>
                </a:solidFill>
              </a:rPr>
              <a:t>Ymgyrch </a:t>
            </a:r>
            <a:r>
              <a:rPr lang="cy-GB" altLang="en-US" dirty="0">
                <a:solidFill>
                  <a:srgbClr val="222222"/>
                </a:solidFill>
              </a:rPr>
              <a:t>newydd i helpu pobl i golli pwysau, i fod yn egnïol a bwyta’n well ar ôl COVID-19 ‘deffro-alwad’</a:t>
            </a:r>
            <a:r>
              <a:rPr lang="cy-GB" altLang="en-US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60342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How effective do you think these measures will be?</a:t>
            </a:r>
            <a:endParaRPr lang="en-GB" sz="2000" dirty="0"/>
          </a:p>
          <a:p>
            <a:r>
              <a:rPr lang="en-GB" sz="2000" dirty="0" smtClean="0"/>
              <a:t>What challenges can you </a:t>
            </a:r>
            <a:r>
              <a:rPr lang="en-GB" sz="2000" dirty="0" err="1" smtClean="0"/>
              <a:t>forsee</a:t>
            </a:r>
            <a:r>
              <a:rPr lang="en-GB" sz="2000" dirty="0" smtClean="0"/>
              <a:t>?</a:t>
            </a:r>
          </a:p>
          <a:p>
            <a:r>
              <a:rPr lang="en-GB" sz="2000" dirty="0" smtClean="0"/>
              <a:t>Is it appropriate for government to try and control this problem or should it be an individual’s choice? Are we creating a ‘nanny state’?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Pa </a:t>
            </a:r>
            <a:r>
              <a:rPr lang="en-GB" sz="2000" dirty="0" err="1" smtClean="0"/>
              <a:t>mor</a:t>
            </a:r>
            <a:r>
              <a:rPr lang="en-GB" sz="2000" dirty="0" smtClean="0"/>
              <a:t> </a:t>
            </a:r>
            <a:r>
              <a:rPr lang="en-GB" sz="2000" dirty="0" err="1" smtClean="0"/>
              <a:t>effeithiol</a:t>
            </a:r>
            <a:r>
              <a:rPr lang="en-GB" sz="2000" dirty="0" smtClean="0"/>
              <a:t> </a:t>
            </a:r>
            <a:r>
              <a:rPr lang="en-GB" sz="2000" dirty="0" err="1" smtClean="0"/>
              <a:t>fydd</a:t>
            </a:r>
            <a:r>
              <a:rPr lang="en-GB" sz="2000" dirty="0" smtClean="0"/>
              <a:t> y </a:t>
            </a:r>
            <a:r>
              <a:rPr lang="en-GB" sz="2000" dirty="0" err="1" smtClean="0"/>
              <a:t>mesurau</a:t>
            </a:r>
            <a:r>
              <a:rPr lang="en-GB" sz="2000" dirty="0" smtClean="0"/>
              <a:t> </a:t>
            </a:r>
            <a:r>
              <a:rPr lang="en-GB" sz="2000" dirty="0" err="1" smtClean="0"/>
              <a:t>hyn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eich</a:t>
            </a:r>
            <a:r>
              <a:rPr lang="en-GB" sz="2000" dirty="0" smtClean="0"/>
              <a:t> barn chi?</a:t>
            </a:r>
          </a:p>
          <a:p>
            <a:r>
              <a:rPr lang="en-GB" sz="2000" dirty="0" smtClean="0"/>
              <a:t>Pa </a:t>
            </a:r>
            <a:r>
              <a:rPr lang="en-GB" sz="2000" dirty="0" err="1" smtClean="0"/>
              <a:t>heriau</a:t>
            </a:r>
            <a:r>
              <a:rPr lang="en-GB" sz="2000" dirty="0" smtClean="0"/>
              <a:t> </a:t>
            </a:r>
            <a:r>
              <a:rPr lang="en-GB" sz="2000" dirty="0" err="1" smtClean="0"/>
              <a:t>ydych</a:t>
            </a:r>
            <a:r>
              <a:rPr lang="en-GB" sz="2000" dirty="0" smtClean="0"/>
              <a:t> </a:t>
            </a:r>
            <a:r>
              <a:rPr lang="en-GB" sz="2000" dirty="0" err="1" smtClean="0"/>
              <a:t>chi’n</a:t>
            </a:r>
            <a:r>
              <a:rPr lang="en-GB" sz="2000" dirty="0" smtClean="0"/>
              <a:t> </a:t>
            </a:r>
            <a:r>
              <a:rPr lang="en-GB" sz="2000" dirty="0" err="1" smtClean="0"/>
              <a:t>rhagweld</a:t>
            </a:r>
            <a:r>
              <a:rPr lang="en-GB" sz="2000" dirty="0" smtClean="0"/>
              <a:t>?</a:t>
            </a:r>
          </a:p>
          <a:p>
            <a:r>
              <a:rPr lang="en-GB" sz="2000" dirty="0" smtClean="0"/>
              <a:t>A </a:t>
            </a:r>
            <a:r>
              <a:rPr lang="en-GB" sz="2000" dirty="0" err="1" smtClean="0"/>
              <a:t>yw</a:t>
            </a:r>
            <a:r>
              <a:rPr lang="en-GB" sz="2000" dirty="0" smtClean="0"/>
              <a:t> </a:t>
            </a:r>
            <a:r>
              <a:rPr lang="en-GB" sz="2000" dirty="0" err="1" smtClean="0"/>
              <a:t>hi’n</a:t>
            </a:r>
            <a:r>
              <a:rPr lang="en-GB" sz="2000" dirty="0" smtClean="0"/>
              <a:t> </a:t>
            </a:r>
            <a:r>
              <a:rPr lang="en-GB" sz="2000" dirty="0" err="1" smtClean="0"/>
              <a:t>addas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lywodraeth</a:t>
            </a:r>
            <a:r>
              <a:rPr lang="en-GB" sz="2000" dirty="0" smtClean="0"/>
              <a:t> </a:t>
            </a:r>
            <a:r>
              <a:rPr lang="en-GB" sz="2000" dirty="0" err="1" smtClean="0"/>
              <a:t>geisio</a:t>
            </a:r>
            <a:r>
              <a:rPr lang="en-GB" sz="2000" dirty="0" smtClean="0"/>
              <a:t> </a:t>
            </a:r>
            <a:r>
              <a:rPr lang="en-GB" sz="2000" dirty="0" err="1" smtClean="0"/>
              <a:t>rheoli’r</a:t>
            </a:r>
            <a:r>
              <a:rPr lang="en-GB" sz="2000" dirty="0" smtClean="0"/>
              <a:t> </a:t>
            </a:r>
            <a:r>
              <a:rPr lang="en-GB" sz="2000" dirty="0" err="1" smtClean="0"/>
              <a:t>broblem</a:t>
            </a:r>
            <a:r>
              <a:rPr lang="en-GB" sz="2000" dirty="0" smtClean="0"/>
              <a:t> </a:t>
            </a:r>
            <a:r>
              <a:rPr lang="en-GB" sz="2000" dirty="0" err="1" smtClean="0"/>
              <a:t>neu</a:t>
            </a:r>
            <a:r>
              <a:rPr lang="en-GB" sz="2000" dirty="0" smtClean="0"/>
              <a:t> </a:t>
            </a:r>
            <a:r>
              <a:rPr lang="en-GB" sz="2000" dirty="0" err="1" smtClean="0"/>
              <a:t>dewis</a:t>
            </a:r>
            <a:r>
              <a:rPr lang="en-GB" sz="2000" dirty="0" smtClean="0"/>
              <a:t> </a:t>
            </a:r>
            <a:r>
              <a:rPr lang="en-GB" sz="2000" dirty="0" err="1" smtClean="0"/>
              <a:t>yr</a:t>
            </a:r>
            <a:r>
              <a:rPr lang="en-GB" sz="2000" dirty="0" smtClean="0"/>
              <a:t> </a:t>
            </a:r>
            <a:r>
              <a:rPr lang="en-GB" sz="2000" dirty="0" err="1" smtClean="0"/>
              <a:t>unigolyn</a:t>
            </a:r>
            <a:r>
              <a:rPr lang="en-GB" sz="2000" dirty="0" smtClean="0"/>
              <a:t> </a:t>
            </a:r>
            <a:r>
              <a:rPr lang="en-GB" sz="2000" dirty="0" err="1" smtClean="0"/>
              <a:t>dylai</a:t>
            </a:r>
            <a:r>
              <a:rPr lang="en-GB" sz="2000" dirty="0" smtClean="0"/>
              <a:t> </a:t>
            </a:r>
            <a:r>
              <a:rPr lang="en-GB" sz="2000" dirty="0" err="1" smtClean="0"/>
              <a:t>hyn</a:t>
            </a:r>
            <a:r>
              <a:rPr lang="en-GB" sz="2000" dirty="0" smtClean="0"/>
              <a:t> </a:t>
            </a:r>
            <a:r>
              <a:rPr lang="en-GB" sz="2000" dirty="0" err="1" smtClean="0"/>
              <a:t>fod</a:t>
            </a:r>
            <a:r>
              <a:rPr lang="en-GB" sz="2000" dirty="0" smtClean="0"/>
              <a:t>? </a:t>
            </a:r>
            <a:r>
              <a:rPr lang="en-GB" sz="2000" dirty="0" err="1" smtClean="0"/>
              <a:t>Ydym</a:t>
            </a:r>
            <a:r>
              <a:rPr lang="en-GB" sz="2000" dirty="0" smtClean="0"/>
              <a:t> </a:t>
            </a:r>
            <a:r>
              <a:rPr lang="en-GB" sz="2000" dirty="0" err="1" smtClean="0"/>
              <a:t>ni’n</a:t>
            </a:r>
            <a:r>
              <a:rPr lang="en-GB" sz="2000" dirty="0" smtClean="0"/>
              <a:t> </a:t>
            </a:r>
            <a:r>
              <a:rPr lang="en-GB" sz="2000" dirty="0" err="1" smtClean="0"/>
              <a:t>creu</a:t>
            </a:r>
            <a:r>
              <a:rPr lang="en-GB" sz="2000" dirty="0" smtClean="0"/>
              <a:t> </a:t>
            </a:r>
            <a:r>
              <a:rPr lang="en-GB" sz="2000" dirty="0" err="1" smtClean="0"/>
              <a:t>gwladwriaeth</a:t>
            </a:r>
            <a:r>
              <a:rPr lang="en-GB" sz="2000" dirty="0" smtClean="0"/>
              <a:t> ‘</a:t>
            </a:r>
            <a:r>
              <a:rPr lang="en-GB" sz="2000" dirty="0" err="1" smtClean="0"/>
              <a:t>nani</a:t>
            </a:r>
            <a:r>
              <a:rPr lang="en-GB" sz="2000" dirty="0" smtClean="0"/>
              <a:t>’?</a:t>
            </a:r>
            <a:endParaRPr lang="en-GB" sz="2000" dirty="0"/>
          </a:p>
        </p:txBody>
      </p:sp>
      <p:pic>
        <p:nvPicPr>
          <p:cNvPr id="1026" name="Picture 2" descr="Thinking Clip Art Pictures Free Clipart Images Transparent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5667" y="74507"/>
            <a:ext cx="1943820" cy="205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86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the Welsh Government doing?</a:t>
            </a:r>
            <a:br>
              <a:rPr lang="en-GB" dirty="0" smtClean="0"/>
            </a:br>
            <a:r>
              <a:rPr lang="en-GB" dirty="0" smtClean="0"/>
              <a:t>Beth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Cymru’n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00238" y="2214112"/>
            <a:ext cx="4784302" cy="4479581"/>
          </a:xfrm>
        </p:spPr>
        <p:txBody>
          <a:bodyPr>
            <a:normAutofit/>
          </a:bodyPr>
          <a:lstStyle/>
          <a:p>
            <a:r>
              <a:rPr lang="en-GB" sz="2000" dirty="0" smtClean="0"/>
              <a:t>Wales introduced a policy called ‘Healthy Weight: </a:t>
            </a:r>
            <a:r>
              <a:rPr lang="en-GB" sz="2000" dirty="0" smtClean="0">
                <a:hlinkClick r:id="rId2"/>
              </a:rPr>
              <a:t>Healthy Wales</a:t>
            </a:r>
            <a:r>
              <a:rPr lang="en-GB" sz="2000" dirty="0" smtClean="0"/>
              <a:t>’ in 2019</a:t>
            </a:r>
          </a:p>
          <a:p>
            <a:r>
              <a:rPr lang="en-GB" sz="2000" dirty="0" smtClean="0"/>
              <a:t>This new strategy feeds into the Wellbeing of Future Generations Act (2015)</a:t>
            </a:r>
          </a:p>
          <a:p>
            <a:r>
              <a:rPr lang="en-GB" sz="2000" dirty="0" smtClean="0"/>
              <a:t>There are 4 main approaches to tackling obesity</a:t>
            </a:r>
          </a:p>
          <a:p>
            <a:r>
              <a:rPr lang="en-GB" sz="2000" dirty="0" smtClean="0"/>
              <a:t>One of these is to create Healthy Settings</a:t>
            </a:r>
            <a:endParaRPr lang="en-GB" sz="2000" dirty="0"/>
          </a:p>
        </p:txBody>
      </p:sp>
      <p:sp>
        <p:nvSpPr>
          <p:cNvPr id="8" name="Rectangle 7"/>
          <p:cNvSpPr/>
          <p:nvPr/>
        </p:nvSpPr>
        <p:spPr>
          <a:xfrm>
            <a:off x="7395712" y="2214113"/>
            <a:ext cx="4498631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altLang="en-US" sz="2000" dirty="0">
                <a:solidFill>
                  <a:srgbClr val="222222"/>
                </a:solidFill>
              </a:rPr>
              <a:t>Cyflwynodd Cymru bolisi o’r enw ‘Pwysau Iach: </a:t>
            </a:r>
            <a:r>
              <a:rPr lang="cy-GB" altLang="en-US" sz="2000" dirty="0" smtClean="0">
                <a:solidFill>
                  <a:srgbClr val="222222"/>
                </a:solidFill>
              </a:rPr>
              <a:t>Cymru Iach’ </a:t>
            </a:r>
            <a:r>
              <a:rPr lang="cy-GB" altLang="en-US" sz="2000" dirty="0">
                <a:solidFill>
                  <a:srgbClr val="222222"/>
                </a:solidFill>
              </a:rPr>
              <a:t>yn 2019 </a:t>
            </a:r>
            <a:endParaRPr lang="cy-GB" altLang="en-US" sz="2000" dirty="0" smtClean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altLang="en-US" sz="2000" dirty="0" smtClean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altLang="en-US" sz="2000" dirty="0" smtClean="0">
                <a:solidFill>
                  <a:srgbClr val="222222"/>
                </a:solidFill>
              </a:rPr>
              <a:t>Mae'r </a:t>
            </a:r>
            <a:r>
              <a:rPr lang="cy-GB" altLang="en-US" sz="2000" dirty="0">
                <a:solidFill>
                  <a:srgbClr val="222222"/>
                </a:solidFill>
              </a:rPr>
              <a:t>strategaeth newydd hon yn bwydo i mewn i Ddeddf Lles Cenedlaethau'r Dyfodol (2015</a:t>
            </a:r>
            <a:r>
              <a:rPr lang="cy-GB" altLang="en-US" sz="2000" dirty="0" smtClean="0">
                <a:solidFill>
                  <a:srgbClr val="222222"/>
                </a:solidFill>
              </a:rPr>
              <a:t>)</a:t>
            </a:r>
          </a:p>
          <a:p>
            <a:r>
              <a:rPr lang="cy-GB" altLang="en-US" sz="2000" dirty="0" smtClean="0">
                <a:solidFill>
                  <a:srgbClr val="222222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altLang="en-US" sz="2000" dirty="0" smtClean="0">
                <a:solidFill>
                  <a:srgbClr val="222222"/>
                </a:solidFill>
              </a:rPr>
              <a:t>Mae </a:t>
            </a:r>
            <a:r>
              <a:rPr lang="cy-GB" altLang="en-US" sz="2000" dirty="0">
                <a:solidFill>
                  <a:srgbClr val="222222"/>
                </a:solidFill>
              </a:rPr>
              <a:t>4 prif ddull o fynd i'r afael â gordewdra </a:t>
            </a:r>
            <a:endParaRPr lang="cy-GB" altLang="en-US" sz="2000" dirty="0" smtClean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altLang="en-US" sz="2000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altLang="en-US" sz="2000" dirty="0" smtClean="0">
                <a:solidFill>
                  <a:srgbClr val="222222"/>
                </a:solidFill>
              </a:rPr>
              <a:t>Un </a:t>
            </a:r>
            <a:r>
              <a:rPr lang="cy-GB" altLang="en-US" sz="2000" dirty="0">
                <a:solidFill>
                  <a:srgbClr val="222222"/>
                </a:solidFill>
              </a:rPr>
              <a:t>o'r rhain yw creu </a:t>
            </a:r>
            <a:r>
              <a:rPr lang="cy-GB" altLang="en-US" sz="2000" dirty="0" smtClean="0">
                <a:solidFill>
                  <a:srgbClr val="222222"/>
                </a:solidFill>
              </a:rPr>
              <a:t>lleoliadau </a:t>
            </a:r>
            <a:r>
              <a:rPr lang="cy-GB" altLang="en-US" sz="2000" dirty="0">
                <a:solidFill>
                  <a:srgbClr val="222222"/>
                </a:solidFill>
              </a:rPr>
              <a:t>Iach</a:t>
            </a:r>
            <a:r>
              <a:rPr lang="cy-GB" altLang="en-US" sz="2000" dirty="0"/>
              <a:t> </a:t>
            </a:r>
          </a:p>
          <a:p>
            <a:r>
              <a:rPr lang="cy-GB" altLang="en-US" sz="2000" dirty="0" smtClean="0">
                <a:solidFill>
                  <a:srgbClr val="222222"/>
                </a:solidFill>
                <a:latin typeface="inherit"/>
              </a:rPr>
              <a:t>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62542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8074" y="486736"/>
            <a:ext cx="5595972" cy="56834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400801" y="6231044"/>
            <a:ext cx="55578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(Welsh Government, 2019)</a:t>
            </a:r>
          </a:p>
          <a:p>
            <a:r>
              <a:rPr lang="en-GB" dirty="0" smtClean="0"/>
              <a:t>(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1750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Healthy settings</a:t>
            </a:r>
            <a:br>
              <a:rPr lang="en-GB" dirty="0" smtClean="0"/>
            </a:br>
            <a:r>
              <a:rPr lang="en-GB" dirty="0" err="1" smtClean="0"/>
              <a:t>Lleoliadau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09608" y="1905000"/>
            <a:ext cx="4313864" cy="3777622"/>
          </a:xfrm>
        </p:spPr>
        <p:txBody>
          <a:bodyPr/>
          <a:lstStyle/>
          <a:p>
            <a:r>
              <a:rPr lang="en-GB" dirty="0" smtClean="0"/>
              <a:t>‘Our </a:t>
            </a:r>
            <a:r>
              <a:rPr lang="en-GB" dirty="0"/>
              <a:t>settings where we learn, work and live will be positive environments; which create a supportive cultural norm where being healthy and active is what everyone does; providing healthier food choices and encouraging regular physical activity</a:t>
            </a:r>
            <a:r>
              <a:rPr lang="en-GB" dirty="0" smtClean="0"/>
              <a:t>.’ (Welsh Government, 2019) </a:t>
            </a:r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2002263" y="3033712"/>
            <a:ext cx="4289367" cy="3175462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Consider a school setting.</a:t>
            </a:r>
          </a:p>
          <a:p>
            <a:pPr algn="ctr"/>
            <a:r>
              <a:rPr lang="en-GB" dirty="0" smtClean="0"/>
              <a:t>What does/ can schools do to develop and meet this aim?</a:t>
            </a:r>
          </a:p>
          <a:p>
            <a:pPr algn="ctr"/>
            <a:r>
              <a:rPr lang="en-GB" dirty="0" smtClean="0"/>
              <a:t>What are the challenges?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7490025" y="1905000"/>
            <a:ext cx="4313864" cy="3777622"/>
          </a:xfrm>
        </p:spPr>
        <p:txBody>
          <a:bodyPr/>
          <a:lstStyle/>
          <a:p>
            <a:r>
              <a:rPr lang="en-GB" dirty="0" smtClean="0"/>
              <a:t>‘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lleoliadau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rydyn</a:t>
            </a:r>
            <a:r>
              <a:rPr lang="en-GB" dirty="0" smtClean="0"/>
              <a:t> </a:t>
            </a:r>
            <a:r>
              <a:rPr lang="en-GB" dirty="0" err="1" smtClean="0"/>
              <a:t>ni’n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, </a:t>
            </a:r>
            <a:r>
              <a:rPr lang="en-GB" dirty="0" err="1" smtClean="0"/>
              <a:t>gweithio</a:t>
            </a:r>
            <a:r>
              <a:rPr lang="en-GB" dirty="0" smtClean="0"/>
              <a:t> a </a:t>
            </a:r>
            <a:r>
              <a:rPr lang="en-GB" dirty="0" err="1" smtClean="0"/>
              <a:t>byw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amgylcheddau</a:t>
            </a:r>
            <a:r>
              <a:rPr lang="en-GB" dirty="0" smtClean="0"/>
              <a:t> </a:t>
            </a:r>
            <a:r>
              <a:rPr lang="en-GB" dirty="0" err="1" smtClean="0"/>
              <a:t>cadarnhaol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creu</a:t>
            </a:r>
            <a:r>
              <a:rPr lang="en-GB" dirty="0" smtClean="0"/>
              <a:t> norm </a:t>
            </a:r>
            <a:r>
              <a:rPr lang="en-GB" dirty="0" err="1" smtClean="0"/>
              <a:t>diwylliannol</a:t>
            </a:r>
            <a:r>
              <a:rPr lang="en-GB" dirty="0" smtClean="0"/>
              <a:t> </a:t>
            </a:r>
            <a:r>
              <a:rPr lang="en-GB" dirty="0" err="1" smtClean="0"/>
              <a:t>cefnogol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pawb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egniol;darparu</a:t>
            </a:r>
            <a:r>
              <a:rPr lang="en-GB" dirty="0" smtClean="0"/>
              <a:t> </a:t>
            </a:r>
            <a:r>
              <a:rPr lang="en-GB" dirty="0" err="1" smtClean="0"/>
              <a:t>dewisiadau</a:t>
            </a:r>
            <a:r>
              <a:rPr lang="en-GB" dirty="0" smtClean="0"/>
              <a:t> </a:t>
            </a:r>
            <a:r>
              <a:rPr lang="en-GB" dirty="0" err="1" smtClean="0"/>
              <a:t>bwyd</a:t>
            </a:r>
            <a:r>
              <a:rPr lang="en-GB" dirty="0" smtClean="0"/>
              <a:t> </a:t>
            </a:r>
            <a:r>
              <a:rPr lang="en-GB" dirty="0" err="1" smtClean="0"/>
              <a:t>iachach</a:t>
            </a:r>
            <a:r>
              <a:rPr lang="en-GB" dirty="0" smtClean="0"/>
              <a:t> ac </a:t>
            </a:r>
            <a:r>
              <a:rPr lang="en-GB" dirty="0" err="1" smtClean="0"/>
              <a:t>annog</a:t>
            </a:r>
            <a:r>
              <a:rPr lang="en-GB" dirty="0" smtClean="0"/>
              <a:t> </a:t>
            </a:r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r>
              <a:rPr lang="en-GB" dirty="0" smtClean="0"/>
              <a:t> </a:t>
            </a:r>
            <a:r>
              <a:rPr lang="en-GB" dirty="0" err="1" smtClean="0"/>
              <a:t>rheolaidd</a:t>
            </a:r>
            <a:r>
              <a:rPr lang="en-GB" dirty="0" smtClean="0"/>
              <a:t>.’ (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, 2019)</a:t>
            </a:r>
            <a:endParaRPr lang="en-GB" dirty="0"/>
          </a:p>
        </p:txBody>
      </p:sp>
      <p:sp>
        <p:nvSpPr>
          <p:cNvPr id="9" name="Cloud Callout 8"/>
          <p:cNvSpPr/>
          <p:nvPr/>
        </p:nvSpPr>
        <p:spPr>
          <a:xfrm>
            <a:off x="7355313" y="3033712"/>
            <a:ext cx="4289367" cy="3175462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.</a:t>
            </a:r>
          </a:p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I </a:t>
            </a:r>
            <a:r>
              <a:rPr lang="en-GB" dirty="0" err="1" smtClean="0"/>
              <a:t>gwrdd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nod </a:t>
            </a:r>
            <a:r>
              <a:rPr lang="en-GB" dirty="0" err="1" smtClean="0"/>
              <a:t>yma</a:t>
            </a:r>
            <a:r>
              <a:rPr lang="en-GB" dirty="0" smtClean="0"/>
              <a:t>?</a:t>
            </a:r>
          </a:p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heriau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014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5512" y="75030"/>
            <a:ext cx="8911687" cy="1280890"/>
          </a:xfrm>
        </p:spPr>
        <p:txBody>
          <a:bodyPr/>
          <a:lstStyle/>
          <a:p>
            <a:r>
              <a:rPr lang="en-GB" dirty="0" smtClean="0"/>
              <a:t>Healthy settings</a:t>
            </a:r>
            <a:br>
              <a:rPr lang="en-GB" dirty="0" smtClean="0"/>
            </a:br>
            <a:r>
              <a:rPr lang="en-GB" dirty="0" err="1" smtClean="0"/>
              <a:t>Lleoliadau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8719" y="1271588"/>
            <a:ext cx="4818001" cy="519356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Skilled </a:t>
            </a:r>
            <a:r>
              <a:rPr lang="en-GB" dirty="0"/>
              <a:t>staff who are trained and knowledgeable in food, diet and physical activity with access to professional advice and a choice of interventions which best support their pupils. </a:t>
            </a:r>
            <a:endParaRPr lang="en-GB" dirty="0" smtClean="0"/>
          </a:p>
          <a:p>
            <a:r>
              <a:rPr lang="en-GB" b="1" dirty="0" smtClean="0"/>
              <a:t>The </a:t>
            </a:r>
            <a:r>
              <a:rPr lang="en-GB" b="1" dirty="0"/>
              <a:t>Health and Well-being Area of Learning and Experience within our new curriculum for Wales, covering the ages of 3-16 years, will play an important role in enabling learners to develop</a:t>
            </a:r>
            <a:r>
              <a:rPr lang="en-GB" b="1" dirty="0" smtClean="0"/>
              <a:t>:</a:t>
            </a:r>
          </a:p>
          <a:p>
            <a:r>
              <a:rPr lang="en-GB" dirty="0" smtClean="0"/>
              <a:t> </a:t>
            </a:r>
            <a:r>
              <a:rPr lang="en-GB" dirty="0"/>
              <a:t>● knowledge of a healthy balanced diet </a:t>
            </a:r>
            <a:endParaRPr lang="en-GB" dirty="0" smtClean="0"/>
          </a:p>
          <a:p>
            <a:r>
              <a:rPr lang="en-GB" dirty="0" smtClean="0"/>
              <a:t>● </a:t>
            </a:r>
            <a:r>
              <a:rPr lang="en-GB" dirty="0"/>
              <a:t>skills and competencies in food preparation, food safety and cooking</a:t>
            </a:r>
            <a:r>
              <a:rPr lang="en-GB" dirty="0" smtClean="0"/>
              <a:t>;</a:t>
            </a:r>
          </a:p>
          <a:p>
            <a:r>
              <a:rPr lang="en-GB" dirty="0" smtClean="0"/>
              <a:t> </a:t>
            </a:r>
            <a:r>
              <a:rPr lang="en-GB" dirty="0"/>
              <a:t>● knowledge, skills and competency in a range of physical activities and </a:t>
            </a:r>
            <a:r>
              <a:rPr lang="en-GB" dirty="0" smtClean="0"/>
              <a:t>sports</a:t>
            </a:r>
            <a:endParaRPr lang="en-GB" dirty="0"/>
          </a:p>
          <a:p>
            <a:r>
              <a:rPr lang="en-GB" dirty="0" smtClean="0"/>
              <a:t>● </a:t>
            </a:r>
            <a:r>
              <a:rPr lang="en-GB" dirty="0"/>
              <a:t>knowledge and awareness of the importance of active travel to school.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sz="half" idx="2"/>
          </p:nvPr>
        </p:nvSpPr>
        <p:spPr bwMode="auto">
          <a:xfrm>
            <a:off x="7190747" y="3722963"/>
            <a:ext cx="150682" cy="58413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. </a:t>
            </a:r>
            <a:r>
              <a:rPr kumimoji="0" lang="cy-GB" altLang="en-US" sz="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kumimoji="0" lang="cy-GB" altLang="en-US" sz="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579392" y="628927"/>
            <a:ext cx="5457827" cy="61093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altLang="en-US" sz="1700" dirty="0">
                <a:solidFill>
                  <a:srgbClr val="222222"/>
                </a:solidFill>
              </a:rPr>
              <a:t>Staff medrus sydd wedi'u hyfforddi ac yn wybodus mewn bwyd, diet a gweithgaredd corfforol gyda mynediad at gyngor proffesiynol a dewis o ymyriadau sy'n cefnogi eu disgyblion </a:t>
            </a:r>
            <a:r>
              <a:rPr lang="cy-GB" altLang="en-US" sz="1700" dirty="0" smtClean="0">
                <a:solidFill>
                  <a:srgbClr val="222222"/>
                </a:solidFill>
              </a:rPr>
              <a:t>orau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altLang="en-US" sz="1700" dirty="0" smtClean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altLang="en-US" sz="1700" b="1" dirty="0" smtClean="0">
                <a:solidFill>
                  <a:srgbClr val="222222"/>
                </a:solidFill>
              </a:rPr>
              <a:t>Bydd </a:t>
            </a:r>
            <a:r>
              <a:rPr lang="cy-GB" altLang="en-US" sz="1700" b="1" dirty="0">
                <a:solidFill>
                  <a:srgbClr val="222222"/>
                </a:solidFill>
              </a:rPr>
              <a:t>y Maes Dysgu a Phrofiad Iechyd a Lles yn ein cwricwlwm newydd ar gyfer </a:t>
            </a:r>
            <a:r>
              <a:rPr lang="cy-GB" altLang="en-US" sz="1700" b="1" dirty="0" smtClean="0">
                <a:solidFill>
                  <a:srgbClr val="222222"/>
                </a:solidFill>
              </a:rPr>
              <a:t>Cymru, sy'n </a:t>
            </a:r>
            <a:r>
              <a:rPr lang="cy-GB" altLang="en-US" sz="1700" b="1" dirty="0">
                <a:solidFill>
                  <a:srgbClr val="222222"/>
                </a:solidFill>
              </a:rPr>
              <a:t>cwmpasu 3-16 oed, yn chwarae rhan bwysig wrth alluogi dysgwyr i ddatblygu</a:t>
            </a:r>
            <a:r>
              <a:rPr lang="cy-GB" altLang="en-US" sz="1700" b="1" dirty="0" smtClean="0">
                <a:solidFill>
                  <a:srgbClr val="222222"/>
                </a:solidFill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altLang="en-US" sz="1700" b="1" dirty="0" smtClean="0">
              <a:solidFill>
                <a:srgbClr val="222222"/>
              </a:solidFill>
            </a:endParaRPr>
          </a:p>
          <a:p>
            <a:r>
              <a:rPr lang="cy-GB" altLang="en-US" sz="1700" dirty="0" smtClean="0">
                <a:solidFill>
                  <a:srgbClr val="222222"/>
                </a:solidFill>
              </a:rPr>
              <a:t>● </a:t>
            </a:r>
            <a:r>
              <a:rPr lang="cy-GB" altLang="en-US" sz="1700" dirty="0">
                <a:solidFill>
                  <a:srgbClr val="222222"/>
                </a:solidFill>
              </a:rPr>
              <a:t>gwybodaeth am </a:t>
            </a:r>
            <a:r>
              <a:rPr lang="cy-GB" altLang="en-US" sz="1700" dirty="0" err="1">
                <a:solidFill>
                  <a:srgbClr val="222222"/>
                </a:solidFill>
              </a:rPr>
              <a:t>ddeiet</a:t>
            </a:r>
            <a:r>
              <a:rPr lang="cy-GB" altLang="en-US" sz="1700" dirty="0">
                <a:solidFill>
                  <a:srgbClr val="222222"/>
                </a:solidFill>
              </a:rPr>
              <a:t> iach a chytbwys </a:t>
            </a:r>
            <a:endParaRPr lang="cy-GB" altLang="en-US" sz="1700" dirty="0" smtClean="0">
              <a:solidFill>
                <a:srgbClr val="222222"/>
              </a:solidFill>
            </a:endParaRPr>
          </a:p>
          <a:p>
            <a:endParaRPr lang="cy-GB" altLang="en-US" sz="1700" dirty="0" smtClean="0">
              <a:solidFill>
                <a:srgbClr val="222222"/>
              </a:solidFill>
            </a:endParaRPr>
          </a:p>
          <a:p>
            <a:r>
              <a:rPr lang="cy-GB" altLang="en-US" sz="1700" dirty="0" smtClean="0">
                <a:solidFill>
                  <a:srgbClr val="222222"/>
                </a:solidFill>
              </a:rPr>
              <a:t>● </a:t>
            </a:r>
            <a:r>
              <a:rPr lang="cy-GB" altLang="en-US" sz="1700" dirty="0">
                <a:solidFill>
                  <a:srgbClr val="222222"/>
                </a:solidFill>
              </a:rPr>
              <a:t>sgiliau a chymwyseddau wrth baratoi bwyd, diogelwch bwyd a choginio;</a:t>
            </a:r>
            <a:r>
              <a:rPr lang="cy-GB" altLang="en-US" sz="1700" dirty="0"/>
              <a:t> </a:t>
            </a:r>
          </a:p>
          <a:p>
            <a:endParaRPr lang="cy-GB" altLang="en-US" sz="1700" dirty="0" smtClean="0"/>
          </a:p>
          <a:p>
            <a:r>
              <a:rPr lang="cy-GB" altLang="en-US" sz="1700" dirty="0" smtClean="0">
                <a:solidFill>
                  <a:srgbClr val="222222"/>
                </a:solidFill>
              </a:rPr>
              <a:t>● </a:t>
            </a:r>
            <a:r>
              <a:rPr lang="cy-GB" altLang="en-US" sz="1700" dirty="0">
                <a:solidFill>
                  <a:srgbClr val="222222"/>
                </a:solidFill>
              </a:rPr>
              <a:t>gwybodaeth, sgiliau a chymhwysedd mewn ystod o weithgareddau corfforol a chwaraeon </a:t>
            </a:r>
            <a:endParaRPr lang="cy-GB" altLang="en-US" sz="1700" dirty="0" smtClean="0">
              <a:solidFill>
                <a:srgbClr val="222222"/>
              </a:solidFill>
            </a:endParaRPr>
          </a:p>
          <a:p>
            <a:endParaRPr lang="cy-GB" altLang="en-US" sz="1700" dirty="0" smtClean="0">
              <a:solidFill>
                <a:srgbClr val="222222"/>
              </a:solidFill>
            </a:endParaRPr>
          </a:p>
          <a:p>
            <a:r>
              <a:rPr lang="cy-GB" altLang="en-US" sz="1700" dirty="0" smtClean="0">
                <a:solidFill>
                  <a:srgbClr val="222222"/>
                </a:solidFill>
              </a:rPr>
              <a:t>● </a:t>
            </a:r>
            <a:r>
              <a:rPr lang="cy-GB" altLang="en-US" sz="1700" dirty="0">
                <a:solidFill>
                  <a:srgbClr val="222222"/>
                </a:solidFill>
              </a:rPr>
              <a:t>gwybodaeth ac ymwybyddiaeth o bwysigrwydd teithio egnïol i'r ysgol</a:t>
            </a:r>
            <a:endParaRPr lang="cy-GB" altLang="en-US" sz="1700" dirty="0" smtClean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dirty="0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850106" y="-307140"/>
            <a:ext cx="150682" cy="30714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, </a:t>
            </a: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0" y="75030"/>
            <a:ext cx="92974" cy="30714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.</a:t>
            </a:r>
            <a:r>
              <a:rPr kumimoji="0" lang="cy-GB" altLang="en-US" sz="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483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1900" y="74041"/>
            <a:ext cx="8911687" cy="1280890"/>
          </a:xfrm>
        </p:spPr>
        <p:txBody>
          <a:bodyPr/>
          <a:lstStyle/>
          <a:p>
            <a:r>
              <a:rPr lang="en-GB" dirty="0" smtClean="0"/>
              <a:t>Healthy settings</a:t>
            </a:r>
            <a:br>
              <a:rPr lang="en-GB" dirty="0" smtClean="0"/>
            </a:br>
            <a:r>
              <a:rPr lang="en-GB" dirty="0" err="1" smtClean="0"/>
              <a:t>Lleoliadau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0200" y="1948254"/>
            <a:ext cx="5145714" cy="4631139"/>
          </a:xfrm>
        </p:spPr>
        <p:txBody>
          <a:bodyPr>
            <a:normAutofit/>
          </a:bodyPr>
          <a:lstStyle/>
          <a:p>
            <a:r>
              <a:rPr lang="en-GB" dirty="0" smtClean="0"/>
              <a:t>However there is a feeling that the government may have missed an opportunity by not explicitly naming PE in the new curriculum and Baroness Grey-Thompson believes</a:t>
            </a:r>
          </a:p>
          <a:p>
            <a:pPr fontAlgn="base"/>
            <a:r>
              <a:rPr lang="en-GB" dirty="0"/>
              <a:t>"Because PE is difficult to teach, it's one of those things that I really worry will slip away because there are other things that are easier to do," </a:t>
            </a:r>
            <a:endParaRPr lang="en-GB" dirty="0" smtClean="0"/>
          </a:p>
          <a:p>
            <a:pPr fontAlgn="base"/>
            <a:r>
              <a:rPr lang="en-GB" dirty="0" smtClean="0"/>
              <a:t>"</a:t>
            </a:r>
            <a:r>
              <a:rPr lang="en-GB" dirty="0"/>
              <a:t>If sport is not explicitly mentioned, it will just drop off. Whatever the meaning and the intention, it won't have the same priority</a:t>
            </a:r>
            <a:r>
              <a:rPr lang="en-GB" dirty="0" smtClean="0"/>
              <a:t>.”</a:t>
            </a:r>
          </a:p>
          <a:p>
            <a:pPr fontAlgn="base"/>
            <a:endParaRPr lang="en-GB" dirty="0"/>
          </a:p>
          <a:p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4180037" y="5822830"/>
            <a:ext cx="3427563" cy="1035170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fontAlgn="base"/>
            <a:r>
              <a:rPr lang="en-GB"/>
              <a:t>Do you agree with this last statement? Why?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7283925" y="1851302"/>
            <a:ext cx="4908075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altLang="en-US" dirty="0">
                <a:solidFill>
                  <a:srgbClr val="222222"/>
                </a:solidFill>
              </a:rPr>
              <a:t>Fodd bynnag, mae yna deimlad y gallai'r llywodraeth fod wedi colli cyfle trwy beidio ag enwi AG yn benodol yn y cwricwlwm newydd ac mae'r Farwnes Grey-Thompson yn </a:t>
            </a:r>
            <a:r>
              <a:rPr lang="cy-GB" altLang="en-US" dirty="0" smtClean="0">
                <a:solidFill>
                  <a:srgbClr val="222222"/>
                </a:solidFill>
              </a:rPr>
              <a:t>credu</a:t>
            </a:r>
          </a:p>
          <a:p>
            <a:endParaRPr lang="cy-GB" altLang="en-US" dirty="0" smtClean="0">
              <a:solidFill>
                <a:srgbClr val="222222"/>
              </a:solidFill>
            </a:endParaRPr>
          </a:p>
          <a:p>
            <a:r>
              <a:rPr lang="cy-GB" altLang="en-US" dirty="0" smtClean="0">
                <a:solidFill>
                  <a:srgbClr val="222222"/>
                </a:solidFill>
              </a:rPr>
              <a:t>"</a:t>
            </a:r>
            <a:r>
              <a:rPr lang="cy-GB" altLang="en-US" dirty="0">
                <a:solidFill>
                  <a:srgbClr val="222222"/>
                </a:solidFill>
              </a:rPr>
              <a:t>Oherwydd bod AG yn anodd ei ddysgu, mae'n un o'r pethau hynny yr wyf yn poeni'n fawr a fydd yn llithro i ffwrdd oherwydd bod pethau eraill sy'n haws eu gwneud," </a:t>
            </a:r>
            <a:endParaRPr lang="cy-GB" altLang="en-US" dirty="0" smtClean="0">
              <a:solidFill>
                <a:srgbClr val="222222"/>
              </a:solidFill>
            </a:endParaRPr>
          </a:p>
          <a:p>
            <a:endParaRPr lang="cy-GB" altLang="en-US" dirty="0" smtClean="0">
              <a:solidFill>
                <a:srgbClr val="222222"/>
              </a:solidFill>
            </a:endParaRPr>
          </a:p>
          <a:p>
            <a:r>
              <a:rPr lang="cy-GB" altLang="en-US" dirty="0" smtClean="0">
                <a:solidFill>
                  <a:srgbClr val="222222"/>
                </a:solidFill>
              </a:rPr>
              <a:t>“Os </a:t>
            </a:r>
            <a:r>
              <a:rPr lang="cy-GB" altLang="en-US" dirty="0">
                <a:solidFill>
                  <a:srgbClr val="222222"/>
                </a:solidFill>
              </a:rPr>
              <a:t>na chrybwyllir chwaraeon yn benodol, bydd yn </a:t>
            </a:r>
            <a:r>
              <a:rPr lang="cy-GB" altLang="en-US" dirty="0" smtClean="0">
                <a:solidFill>
                  <a:srgbClr val="222222"/>
                </a:solidFill>
              </a:rPr>
              <a:t>cael ei ollwng</a:t>
            </a:r>
            <a:r>
              <a:rPr lang="cy-GB" altLang="en-US" dirty="0">
                <a:solidFill>
                  <a:srgbClr val="222222"/>
                </a:solidFill>
              </a:rPr>
              <a:t>. Beth bynnag yw'r ystyr a'r </a:t>
            </a:r>
            <a:r>
              <a:rPr lang="cy-GB" altLang="en-US" dirty="0" smtClean="0">
                <a:solidFill>
                  <a:srgbClr val="222222"/>
                </a:solidFill>
              </a:rPr>
              <a:t>bwriad, </a:t>
            </a:r>
            <a:r>
              <a:rPr lang="cy-GB" altLang="en-US" dirty="0">
                <a:solidFill>
                  <a:srgbClr val="222222"/>
                </a:solidFill>
              </a:rPr>
              <a:t>ni fydd </a:t>
            </a:r>
            <a:r>
              <a:rPr lang="cy-GB" altLang="en-US" dirty="0" err="1">
                <a:solidFill>
                  <a:srgbClr val="222222"/>
                </a:solidFill>
              </a:rPr>
              <a:t>ganddo'r</a:t>
            </a:r>
            <a:r>
              <a:rPr lang="cy-GB" altLang="en-US" dirty="0">
                <a:solidFill>
                  <a:srgbClr val="222222"/>
                </a:solidFill>
              </a:rPr>
              <a:t> un flaenoriaeth."</a:t>
            </a:r>
            <a:r>
              <a:rPr lang="cy-GB" altLang="en-US" sz="300" dirty="0"/>
              <a:t> </a:t>
            </a:r>
            <a:endParaRPr lang="cy-GB" altLang="en-US" sz="1400" dirty="0"/>
          </a:p>
          <a:p>
            <a:endParaRPr lang="en-GB" dirty="0"/>
          </a:p>
          <a:p>
            <a:r>
              <a:rPr lang="cy-GB" altLang="en-US" dirty="0" smtClean="0">
                <a:solidFill>
                  <a:srgbClr val="222222"/>
                </a:solidFill>
                <a:latin typeface="inherit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882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57350" y="471488"/>
            <a:ext cx="4709945" cy="5282572"/>
          </a:xfrm>
        </p:spPr>
        <p:txBody>
          <a:bodyPr>
            <a:normAutofit/>
          </a:bodyPr>
          <a:lstStyle/>
          <a:p>
            <a:r>
              <a:rPr lang="en-GB" dirty="0" smtClean="0"/>
              <a:t>However, Thomas from the school improvement service in North Wales has a contrasting view and he believes that having the new area of learning (Health and Wellbeing) will increase the status of physical activity</a:t>
            </a:r>
          </a:p>
          <a:p>
            <a:r>
              <a:rPr lang="en-GB" dirty="0"/>
              <a:t>"We will actually put sport and physical activity in a position where it is truly valued in society, rather than just being something that small groups of individuals benefit from."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62148" y="471488"/>
            <a:ext cx="4313864" cy="3777622"/>
          </a:xfrm>
        </p:spPr>
        <p:txBody>
          <a:bodyPr>
            <a:noAutofit/>
          </a:bodyPr>
          <a:lstStyle/>
          <a:p>
            <a:r>
              <a:rPr lang="en-GB" dirty="0" err="1" smtClean="0"/>
              <a:t>Fodd</a:t>
            </a:r>
            <a:r>
              <a:rPr lang="en-GB" dirty="0" smtClean="0"/>
              <a:t> </a:t>
            </a:r>
            <a:r>
              <a:rPr lang="en-GB" dirty="0" err="1"/>
              <a:t>bynnag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Thomas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gwasanaeth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Ngogledd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</a:t>
            </a:r>
            <a:r>
              <a:rPr lang="en-GB" dirty="0" err="1"/>
              <a:t>farn</a:t>
            </a:r>
            <a:r>
              <a:rPr lang="en-GB" dirty="0"/>
              <a:t> </a:t>
            </a:r>
            <a:r>
              <a:rPr lang="en-GB" dirty="0" err="1"/>
              <a:t>gyferbyniol</a:t>
            </a:r>
            <a:r>
              <a:rPr lang="en-GB" dirty="0"/>
              <a:t> ac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credu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y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(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statws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/>
              <a:t>"</a:t>
            </a:r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gwirionedd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chwaraeon</a:t>
            </a:r>
            <a:r>
              <a:rPr lang="en-GB" dirty="0"/>
              <a:t> a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sefyllfa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werthfawrogi'n</a:t>
            </a:r>
            <a:r>
              <a:rPr lang="en-GB" dirty="0"/>
              <a:t> </a:t>
            </a:r>
            <a:r>
              <a:rPr lang="en-GB" dirty="0" err="1"/>
              <a:t>wirioneddol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rhywbeth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o </a:t>
            </a:r>
            <a:r>
              <a:rPr lang="en-GB" dirty="0" err="1"/>
              <a:t>unigolion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elwa</a:t>
            </a:r>
            <a:r>
              <a:rPr lang="en-GB" dirty="0"/>
              <a:t> </a:t>
            </a:r>
            <a:r>
              <a:rPr lang="en-GB" dirty="0" err="1"/>
              <a:t>ohono</a:t>
            </a:r>
            <a:r>
              <a:rPr lang="en-GB" dirty="0"/>
              <a:t>."</a:t>
            </a:r>
          </a:p>
        </p:txBody>
      </p:sp>
      <p:sp>
        <p:nvSpPr>
          <p:cNvPr id="5" name="Cloud Callout 4"/>
          <p:cNvSpPr/>
          <p:nvPr/>
        </p:nvSpPr>
        <p:spPr>
          <a:xfrm>
            <a:off x="633963" y="4791224"/>
            <a:ext cx="5676182" cy="1782793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What do you think will be the main considerations for schools when teaching this area of learning and experience?</a:t>
            </a:r>
            <a:endParaRPr lang="en-GB" dirty="0"/>
          </a:p>
        </p:txBody>
      </p:sp>
      <p:sp>
        <p:nvSpPr>
          <p:cNvPr id="6" name="Cloud Callout 5"/>
          <p:cNvSpPr/>
          <p:nvPr/>
        </p:nvSpPr>
        <p:spPr>
          <a:xfrm>
            <a:off x="6485129" y="4791225"/>
            <a:ext cx="5676182" cy="1782793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gredwch</a:t>
            </a:r>
            <a:r>
              <a:rPr lang="en-GB" dirty="0" smtClean="0"/>
              <a:t> chi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ffactorau</a:t>
            </a:r>
            <a:r>
              <a:rPr lang="en-GB" dirty="0" smtClean="0"/>
              <a:t>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maes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 o </a:t>
            </a:r>
            <a:r>
              <a:rPr lang="en-GB" dirty="0" err="1" smtClean="0"/>
              <a:t>ddysgu</a:t>
            </a:r>
            <a:r>
              <a:rPr lang="en-GB" dirty="0" smtClean="0"/>
              <a:t> a </a:t>
            </a:r>
            <a:r>
              <a:rPr lang="en-GB" dirty="0" err="1" smtClean="0"/>
              <a:t>phrofiad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21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7149" y="274066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current curriculum – Foundation Phase</a:t>
            </a:r>
            <a:br>
              <a:rPr lang="en-GB" dirty="0" smtClean="0"/>
            </a:br>
            <a:r>
              <a:rPr lang="en-GB" dirty="0" smtClean="0"/>
              <a:t>Y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presennol</a:t>
            </a:r>
            <a:r>
              <a:rPr lang="en-GB" dirty="0" smtClean="0"/>
              <a:t> – </a:t>
            </a:r>
            <a:r>
              <a:rPr lang="en-GB" dirty="0" err="1" smtClean="0"/>
              <a:t>Cyfnod</a:t>
            </a:r>
            <a:r>
              <a:rPr lang="en-GB" dirty="0" smtClean="0"/>
              <a:t> Sylfaen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62974" y="1777041"/>
            <a:ext cx="5540102" cy="543464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These are the following Foundation Phase areas of learning</a:t>
            </a:r>
          </a:p>
          <a:p>
            <a:pPr lvl="1"/>
            <a:r>
              <a:rPr lang="en-GB" sz="1800" dirty="0"/>
              <a:t>• Personal and Social Development, Well-being and Cultural Diversity. </a:t>
            </a:r>
            <a:endParaRPr lang="en-GB" sz="1800" dirty="0" smtClean="0"/>
          </a:p>
          <a:p>
            <a:pPr lvl="1"/>
            <a:r>
              <a:rPr lang="en-GB" sz="1800" dirty="0" smtClean="0"/>
              <a:t>• Mathematical </a:t>
            </a:r>
            <a:r>
              <a:rPr lang="en-GB" sz="1800" dirty="0"/>
              <a:t>Development </a:t>
            </a:r>
            <a:endParaRPr lang="en-GB" sz="1800" dirty="0" smtClean="0"/>
          </a:p>
          <a:p>
            <a:pPr lvl="1"/>
            <a:r>
              <a:rPr lang="en-GB" sz="1800" dirty="0" smtClean="0"/>
              <a:t>• </a:t>
            </a:r>
            <a:r>
              <a:rPr lang="en-GB" sz="1800" dirty="0"/>
              <a:t>Language, Literacy and </a:t>
            </a:r>
            <a:r>
              <a:rPr lang="en-GB" sz="1800" dirty="0" smtClean="0"/>
              <a:t>Communication </a:t>
            </a:r>
            <a:r>
              <a:rPr lang="en-GB" sz="1800" dirty="0"/>
              <a:t>Skills </a:t>
            </a:r>
            <a:endParaRPr lang="en-GB" sz="1800" dirty="0" smtClean="0"/>
          </a:p>
          <a:p>
            <a:pPr lvl="1"/>
            <a:r>
              <a:rPr lang="en-GB" sz="1800" dirty="0" smtClean="0"/>
              <a:t>• </a:t>
            </a:r>
            <a:r>
              <a:rPr lang="en-GB" sz="1800" dirty="0"/>
              <a:t>Welsh Language Development </a:t>
            </a:r>
            <a:endParaRPr lang="en-GB" sz="1800" dirty="0" smtClean="0"/>
          </a:p>
          <a:p>
            <a:pPr lvl="1"/>
            <a:r>
              <a:rPr lang="en-GB" sz="1800" dirty="0" smtClean="0"/>
              <a:t>• </a:t>
            </a:r>
            <a:r>
              <a:rPr lang="en-GB" sz="1800" dirty="0">
                <a:solidFill>
                  <a:schemeClr val="accent6"/>
                </a:solidFill>
              </a:rPr>
              <a:t>Physical Development </a:t>
            </a:r>
            <a:endParaRPr lang="en-GB" sz="1800" dirty="0" smtClean="0">
              <a:solidFill>
                <a:schemeClr val="accent6"/>
              </a:solidFill>
            </a:endParaRPr>
          </a:p>
          <a:p>
            <a:pPr lvl="1"/>
            <a:r>
              <a:rPr lang="en-GB" sz="1800" dirty="0" smtClean="0"/>
              <a:t>• Creative </a:t>
            </a:r>
            <a:r>
              <a:rPr lang="en-GB" sz="1800" dirty="0"/>
              <a:t>Development </a:t>
            </a:r>
            <a:endParaRPr lang="en-GB" sz="1800" dirty="0" smtClean="0"/>
          </a:p>
          <a:p>
            <a:pPr lvl="1"/>
            <a:r>
              <a:rPr lang="en-GB" sz="1800" dirty="0" smtClean="0"/>
              <a:t>• </a:t>
            </a:r>
            <a:r>
              <a:rPr lang="en-GB" sz="1800" dirty="0"/>
              <a:t>Knowledge and Understanding of the World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76459" y="1777041"/>
            <a:ext cx="4760747" cy="4503178"/>
          </a:xfrm>
        </p:spPr>
        <p:txBody>
          <a:bodyPr>
            <a:normAutofit fontScale="92500"/>
          </a:bodyPr>
          <a:lstStyle/>
          <a:p>
            <a:r>
              <a:rPr lang="en-GB" dirty="0"/>
              <a:t>Y </a:t>
            </a:r>
            <a:r>
              <a:rPr lang="en-GB" dirty="0" err="1"/>
              <a:t>saith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: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, </a:t>
            </a:r>
            <a:r>
              <a:rPr lang="en-GB" dirty="0" err="1"/>
              <a:t>Lles</a:t>
            </a:r>
            <a:r>
              <a:rPr lang="en-GB" dirty="0"/>
              <a:t> ac </a:t>
            </a:r>
            <a:r>
              <a:rPr lang="en-GB" dirty="0" err="1"/>
              <a:t>Amrywiaeth</a:t>
            </a:r>
            <a:r>
              <a:rPr lang="en-GB" dirty="0"/>
              <a:t> </a:t>
            </a:r>
            <a:r>
              <a:rPr lang="en-GB" dirty="0" err="1"/>
              <a:t>Ddiwylliannol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, </a:t>
            </a:r>
            <a:r>
              <a:rPr lang="en-GB" dirty="0" err="1"/>
              <a:t>Llythrennedd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r>
              <a:rPr lang="en-GB" dirty="0"/>
              <a:t> (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ddiwygio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cydran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y </a:t>
            </a:r>
            <a:r>
              <a:rPr lang="en-GB" dirty="0" err="1"/>
              <a:t>FfLlRh</a:t>
            </a:r>
            <a:r>
              <a:rPr lang="en-GB" dirty="0"/>
              <a:t>)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Mathemategol</a:t>
            </a:r>
            <a:r>
              <a:rPr lang="en-GB" dirty="0"/>
              <a:t> (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ddiwygio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cydran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y </a:t>
            </a:r>
            <a:r>
              <a:rPr lang="en-GB" dirty="0" err="1"/>
              <a:t>FfLlRh</a:t>
            </a:r>
            <a:r>
              <a:rPr lang="en-GB" dirty="0"/>
              <a:t>)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 err="1"/>
              <a:t>Datblygu’r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 smtClean="0"/>
              <a:t>Byd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• </a:t>
            </a:r>
            <a:r>
              <a:rPr lang="en-GB" dirty="0" err="1">
                <a:solidFill>
                  <a:schemeClr val="accent6"/>
                </a:solidFill>
              </a:rPr>
              <a:t>Datblygiad</a:t>
            </a:r>
            <a:r>
              <a:rPr lang="en-GB" dirty="0">
                <a:solidFill>
                  <a:schemeClr val="accent6"/>
                </a:solidFill>
              </a:rPr>
              <a:t> </a:t>
            </a:r>
            <a:r>
              <a:rPr lang="en-GB" dirty="0" err="1">
                <a:solidFill>
                  <a:schemeClr val="accent6"/>
                </a:solidFill>
              </a:rPr>
              <a:t>Corfforol</a:t>
            </a:r>
            <a:r>
              <a:rPr lang="en-GB" dirty="0">
                <a:solidFill>
                  <a:schemeClr val="accent6"/>
                </a:solidFill>
              </a:rPr>
              <a:t> </a:t>
            </a:r>
            <a:endParaRPr lang="en-GB" dirty="0" smtClean="0">
              <a:solidFill>
                <a:schemeClr val="accent6"/>
              </a:solidFill>
            </a:endParaRPr>
          </a:p>
          <a:p>
            <a:r>
              <a:rPr lang="en-GB" dirty="0" smtClean="0"/>
              <a:t>•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741176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5668" y="147378"/>
            <a:ext cx="8911687" cy="1280890"/>
          </a:xfrm>
        </p:spPr>
        <p:txBody>
          <a:bodyPr/>
          <a:lstStyle/>
          <a:p>
            <a:r>
              <a:rPr lang="en-GB" dirty="0" smtClean="0"/>
              <a:t>The outdoors</a:t>
            </a:r>
            <a:br>
              <a:rPr lang="en-GB" dirty="0" smtClean="0"/>
            </a:br>
            <a:r>
              <a:rPr lang="en-GB" dirty="0" smtClean="0"/>
              <a:t>Y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0189" y="1345721"/>
            <a:ext cx="4520241" cy="1713781"/>
          </a:xfrm>
        </p:spPr>
        <p:txBody>
          <a:bodyPr>
            <a:normAutofit/>
          </a:bodyPr>
          <a:lstStyle/>
          <a:p>
            <a:r>
              <a:rPr lang="en-GB" dirty="0"/>
              <a:t>The outdoor classroom is central to the </a:t>
            </a:r>
            <a:r>
              <a:rPr lang="en-GB" dirty="0" smtClean="0"/>
              <a:t>Foundation Phase. </a:t>
            </a:r>
          </a:p>
          <a:p>
            <a:r>
              <a:rPr lang="en-GB" dirty="0"/>
              <a:t>H</a:t>
            </a:r>
            <a:r>
              <a:rPr lang="en-GB" dirty="0" smtClean="0"/>
              <a:t>ow does </a:t>
            </a:r>
            <a:r>
              <a:rPr lang="en-GB" dirty="0"/>
              <a:t>this </a:t>
            </a:r>
            <a:r>
              <a:rPr lang="en-GB" dirty="0" smtClean="0"/>
              <a:t>contribute </a:t>
            </a:r>
            <a:r>
              <a:rPr lang="en-GB" dirty="0"/>
              <a:t>to child </a:t>
            </a:r>
            <a:r>
              <a:rPr lang="en-GB" dirty="0" smtClean="0"/>
              <a:t>development? Make a list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40728" y="1428268"/>
            <a:ext cx="4313864" cy="3777622"/>
          </a:xfrm>
        </p:spPr>
        <p:txBody>
          <a:bodyPr>
            <a:normAutofit/>
          </a:bodyPr>
          <a:lstStyle/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ganolog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/>
              <a:t>C</a:t>
            </a:r>
            <a:r>
              <a:rPr lang="en-GB" dirty="0" err="1" smtClean="0"/>
              <a:t>yfnod</a:t>
            </a:r>
            <a:r>
              <a:rPr lang="en-GB" dirty="0" smtClean="0"/>
              <a:t> Sylfaen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cyfrannu</a:t>
            </a:r>
            <a:r>
              <a:rPr lang="en-GB" dirty="0" smtClean="0"/>
              <a:t> at </a:t>
            </a:r>
            <a:r>
              <a:rPr lang="en-GB" dirty="0" err="1" smtClean="0"/>
              <a:t>ddatblygiad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? </a:t>
            </a:r>
            <a:r>
              <a:rPr lang="en-GB" dirty="0" err="1" smtClean="0"/>
              <a:t>Gwnewch</a:t>
            </a:r>
            <a:r>
              <a:rPr lang="en-GB" dirty="0" smtClean="0"/>
              <a:t> </a:t>
            </a:r>
            <a:r>
              <a:rPr lang="en-GB" dirty="0" err="1" smtClean="0"/>
              <a:t>restr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398" y="3174520"/>
            <a:ext cx="5708260" cy="347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220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</a:t>
            </a:r>
            <a:r>
              <a:rPr lang="en-GB" dirty="0"/>
              <a:t>S</a:t>
            </a:r>
            <a:r>
              <a:rPr lang="en-GB" dirty="0" smtClean="0"/>
              <a:t>tage Two</a:t>
            </a:r>
            <a:br>
              <a:rPr lang="en-GB" dirty="0" smtClean="0"/>
            </a:br>
            <a:r>
              <a:rPr lang="en-GB" dirty="0" err="1" smtClean="0"/>
              <a:t>Cyfnod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r>
              <a:rPr lang="en-GB" dirty="0" err="1" smtClean="0"/>
              <a:t>Dau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38068" y="1905000"/>
            <a:ext cx="4792480" cy="480778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Language – English and Welsh </a:t>
            </a:r>
            <a:endParaRPr lang="en-GB" dirty="0" smtClean="0"/>
          </a:p>
          <a:p>
            <a:r>
              <a:rPr lang="en-GB" dirty="0" smtClean="0"/>
              <a:t>Mathematics</a:t>
            </a:r>
          </a:p>
          <a:p>
            <a:r>
              <a:rPr lang="en-GB" dirty="0" smtClean="0"/>
              <a:t> </a:t>
            </a:r>
            <a:r>
              <a:rPr lang="en-GB" dirty="0"/>
              <a:t>Science </a:t>
            </a:r>
            <a:endParaRPr lang="en-GB" dirty="0" smtClean="0"/>
          </a:p>
          <a:p>
            <a:r>
              <a:rPr lang="en-GB" dirty="0" smtClean="0"/>
              <a:t>History </a:t>
            </a:r>
          </a:p>
          <a:p>
            <a:r>
              <a:rPr lang="en-GB" dirty="0" smtClean="0"/>
              <a:t>Geography</a:t>
            </a:r>
          </a:p>
          <a:p>
            <a:r>
              <a:rPr lang="en-GB" dirty="0" smtClean="0"/>
              <a:t> </a:t>
            </a:r>
            <a:r>
              <a:rPr lang="en-GB" dirty="0"/>
              <a:t>Religious </a:t>
            </a:r>
            <a:r>
              <a:rPr lang="en-GB" dirty="0" smtClean="0"/>
              <a:t>Education </a:t>
            </a:r>
          </a:p>
          <a:p>
            <a:r>
              <a:rPr lang="en-GB" dirty="0" smtClean="0"/>
              <a:t>Music </a:t>
            </a:r>
          </a:p>
          <a:p>
            <a:r>
              <a:rPr lang="en-GB" dirty="0" smtClean="0"/>
              <a:t>Art </a:t>
            </a:r>
            <a:r>
              <a:rPr lang="en-GB" dirty="0"/>
              <a:t>&amp; Design </a:t>
            </a:r>
            <a:endParaRPr lang="en-GB" dirty="0" smtClean="0"/>
          </a:p>
          <a:p>
            <a:r>
              <a:rPr lang="en-GB" dirty="0" smtClean="0"/>
              <a:t>Design </a:t>
            </a:r>
            <a:r>
              <a:rPr lang="en-GB" dirty="0"/>
              <a:t>&amp; Technology </a:t>
            </a:r>
            <a:endParaRPr lang="en-GB" dirty="0" smtClean="0"/>
          </a:p>
          <a:p>
            <a:r>
              <a:rPr lang="en-GB" dirty="0" smtClean="0">
                <a:solidFill>
                  <a:schemeClr val="accent6"/>
                </a:solidFill>
              </a:rPr>
              <a:t>Physical Education </a:t>
            </a:r>
          </a:p>
          <a:p>
            <a:r>
              <a:rPr lang="en-GB" dirty="0" smtClean="0"/>
              <a:t>Literacy</a:t>
            </a:r>
            <a:r>
              <a:rPr lang="en-GB" dirty="0"/>
              <a:t>, Numeracy and Digital Competency Framework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1"/>
            <a:ext cx="4732172" cy="4653197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Iaith</a:t>
            </a:r>
            <a:r>
              <a:rPr lang="en-GB" dirty="0" smtClean="0"/>
              <a:t> – </a:t>
            </a:r>
            <a:r>
              <a:rPr lang="en-GB" dirty="0" err="1" smtClean="0"/>
              <a:t>Cymraeg</a:t>
            </a:r>
            <a:r>
              <a:rPr lang="en-GB" dirty="0" smtClean="0"/>
              <a:t> a </a:t>
            </a:r>
            <a:r>
              <a:rPr lang="en-GB" dirty="0" err="1" smtClean="0"/>
              <a:t>Saesneg</a:t>
            </a:r>
            <a:endParaRPr lang="en-GB" dirty="0" smtClean="0"/>
          </a:p>
          <a:p>
            <a:r>
              <a:rPr lang="en-GB" dirty="0" err="1" smtClean="0"/>
              <a:t>Mathemateg</a:t>
            </a:r>
            <a:endParaRPr lang="en-GB" dirty="0" smtClean="0"/>
          </a:p>
          <a:p>
            <a:r>
              <a:rPr lang="en-GB" dirty="0" err="1" smtClean="0"/>
              <a:t>Gwyddoniaeth</a:t>
            </a:r>
            <a:endParaRPr lang="en-GB" dirty="0" smtClean="0"/>
          </a:p>
          <a:p>
            <a:r>
              <a:rPr lang="en-GB" dirty="0" smtClean="0"/>
              <a:t>Hanes</a:t>
            </a:r>
          </a:p>
          <a:p>
            <a:r>
              <a:rPr lang="en-GB" dirty="0" err="1" smtClean="0"/>
              <a:t>Daearyddiaeth</a:t>
            </a:r>
            <a:endParaRPr lang="en-GB" dirty="0" smtClean="0"/>
          </a:p>
          <a:p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Grefyddol</a:t>
            </a:r>
            <a:endParaRPr lang="en-GB" dirty="0" smtClean="0"/>
          </a:p>
          <a:p>
            <a:r>
              <a:rPr lang="en-GB" dirty="0" err="1" smtClean="0"/>
              <a:t>Cerddoriaeth</a:t>
            </a:r>
            <a:endParaRPr lang="en-GB" dirty="0" smtClean="0"/>
          </a:p>
          <a:p>
            <a:r>
              <a:rPr lang="en-GB" dirty="0" err="1" smtClean="0"/>
              <a:t>Arlunio</a:t>
            </a:r>
            <a:r>
              <a:rPr lang="en-GB" dirty="0" smtClean="0"/>
              <a:t> a </a:t>
            </a:r>
            <a:r>
              <a:rPr lang="en-GB" dirty="0" err="1" smtClean="0"/>
              <a:t>dylunio</a:t>
            </a:r>
            <a:endParaRPr lang="en-GB" dirty="0" smtClean="0"/>
          </a:p>
          <a:p>
            <a:r>
              <a:rPr lang="en-GB" dirty="0" err="1" smtClean="0"/>
              <a:t>Dylunio</a:t>
            </a:r>
            <a:r>
              <a:rPr lang="en-GB" dirty="0" smtClean="0"/>
              <a:t> a </a:t>
            </a:r>
            <a:r>
              <a:rPr lang="en-GB" dirty="0" err="1" smtClean="0"/>
              <a:t>thechnoleg</a:t>
            </a:r>
            <a:endParaRPr lang="en-GB" dirty="0" smtClean="0"/>
          </a:p>
          <a:p>
            <a:r>
              <a:rPr lang="en-GB" dirty="0" err="1" smtClean="0">
                <a:solidFill>
                  <a:schemeClr val="accent6"/>
                </a:solidFill>
              </a:rPr>
              <a:t>Addysg</a:t>
            </a:r>
            <a:r>
              <a:rPr lang="en-GB" dirty="0" smtClean="0">
                <a:solidFill>
                  <a:schemeClr val="accent6"/>
                </a:solidFill>
              </a:rPr>
              <a:t> </a:t>
            </a:r>
            <a:r>
              <a:rPr lang="en-GB" dirty="0" err="1" smtClean="0">
                <a:solidFill>
                  <a:schemeClr val="accent6"/>
                </a:solidFill>
              </a:rPr>
              <a:t>Gorfforol</a:t>
            </a:r>
            <a:endParaRPr lang="en-GB" dirty="0" smtClean="0">
              <a:solidFill>
                <a:schemeClr val="accent6"/>
              </a:solidFill>
            </a:endParaRPr>
          </a:p>
          <a:p>
            <a:r>
              <a:rPr lang="en-GB" dirty="0" err="1" smtClean="0"/>
              <a:t>Llythrennedd</a:t>
            </a:r>
            <a:r>
              <a:rPr lang="en-GB" dirty="0" smtClean="0"/>
              <a:t>, </a:t>
            </a:r>
            <a:r>
              <a:rPr lang="en-GB" dirty="0" err="1" smtClean="0"/>
              <a:t>Rhifedd</a:t>
            </a:r>
            <a:r>
              <a:rPr lang="en-GB" dirty="0" smtClean="0"/>
              <a:t> a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 smtClean="0"/>
              <a:t>Cymhwyster</a:t>
            </a:r>
            <a:r>
              <a:rPr lang="en-GB" dirty="0" smtClean="0"/>
              <a:t> </a:t>
            </a:r>
            <a:r>
              <a:rPr lang="en-GB" dirty="0" err="1" smtClean="0"/>
              <a:t>Digidol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674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loud Callout 5"/>
          <p:cNvSpPr/>
          <p:nvPr/>
        </p:nvSpPr>
        <p:spPr>
          <a:xfrm>
            <a:off x="994787" y="1426865"/>
            <a:ext cx="4999055" cy="4079631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Why is health and well-being important? Consider …Why? What? Where? When? Who? about implementing health and wellbeing in the primary school. </a:t>
            </a:r>
          </a:p>
          <a:p>
            <a:pPr algn="ctr"/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6505556" y="1129209"/>
            <a:ext cx="4999055" cy="4079631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Pam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? </a:t>
            </a:r>
            <a:r>
              <a:rPr lang="en-GB" dirty="0" err="1" smtClean="0"/>
              <a:t>Ystyriwch</a:t>
            </a:r>
            <a:r>
              <a:rPr lang="en-GB" dirty="0" smtClean="0"/>
              <a:t> …Pam? Beth? </a:t>
            </a:r>
            <a:r>
              <a:rPr lang="en-GB" dirty="0" err="1" smtClean="0"/>
              <a:t>Ble</a:t>
            </a:r>
            <a:r>
              <a:rPr lang="en-GB" dirty="0" smtClean="0"/>
              <a:t>? </a:t>
            </a:r>
            <a:r>
              <a:rPr lang="en-GB" dirty="0" err="1" smtClean="0"/>
              <a:t>Pryd</a:t>
            </a:r>
            <a:r>
              <a:rPr lang="en-GB" dirty="0" smtClean="0"/>
              <a:t>? </a:t>
            </a:r>
            <a:r>
              <a:rPr lang="en-GB" dirty="0" err="1" smtClean="0"/>
              <a:t>Pwy</a:t>
            </a:r>
            <a:r>
              <a:rPr lang="en-GB" dirty="0" smtClean="0"/>
              <a:t>? </a:t>
            </a:r>
            <a:r>
              <a:rPr lang="en-GB" dirty="0" err="1" smtClean="0"/>
              <a:t>Ynglyn</a:t>
            </a:r>
            <a:r>
              <a:rPr lang="en-GB" dirty="0" smtClean="0"/>
              <a:t> a </a:t>
            </a:r>
            <a:r>
              <a:rPr lang="en-GB" dirty="0" err="1" smtClean="0"/>
              <a:t>gweithredu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gynradd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0539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 Discuss </a:t>
            </a:r>
            <a:r>
              <a:rPr lang="en-GB" dirty="0"/>
              <a:t>how modern lifestyles may impact on child </a:t>
            </a:r>
            <a:r>
              <a:rPr lang="en-GB" dirty="0" smtClean="0"/>
              <a:t>development</a:t>
            </a:r>
          </a:p>
          <a:p>
            <a:r>
              <a:rPr lang="en-GB" dirty="0" smtClean="0"/>
              <a:t> </a:t>
            </a:r>
            <a:r>
              <a:rPr lang="en-GB" dirty="0"/>
              <a:t>Consider …car seats, buggies, fast food diets, media images, </a:t>
            </a:r>
            <a:r>
              <a:rPr lang="en-GB" dirty="0" smtClean="0"/>
              <a:t>Face </a:t>
            </a:r>
            <a:r>
              <a:rPr lang="en-GB" dirty="0"/>
              <a:t>book, outdoor, space, play </a:t>
            </a:r>
            <a:r>
              <a:rPr lang="en-GB" dirty="0" err="1"/>
              <a:t>etc</a:t>
            </a:r>
            <a:r>
              <a:rPr lang="en-GB" dirty="0"/>
              <a:t> …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all </a:t>
            </a:r>
            <a:r>
              <a:rPr lang="en-GB" dirty="0" err="1"/>
              <a:t>bywyd</a:t>
            </a:r>
            <a:r>
              <a:rPr lang="en-GB" dirty="0"/>
              <a:t> modern </a:t>
            </a:r>
            <a:r>
              <a:rPr lang="en-GB" dirty="0" err="1"/>
              <a:t>ddylanwadu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plant. 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 err="1"/>
              <a:t>Ystyriwch</a:t>
            </a:r>
            <a:r>
              <a:rPr lang="en-GB" dirty="0"/>
              <a:t> …</a:t>
            </a:r>
            <a:r>
              <a:rPr lang="en-GB" dirty="0" err="1"/>
              <a:t>seddi</a:t>
            </a:r>
            <a:r>
              <a:rPr lang="en-GB" dirty="0"/>
              <a:t> </a:t>
            </a:r>
            <a:r>
              <a:rPr lang="en-GB" dirty="0" err="1"/>
              <a:t>ceir</a:t>
            </a:r>
            <a:r>
              <a:rPr lang="en-GB" dirty="0"/>
              <a:t>, pram, </a:t>
            </a:r>
            <a:r>
              <a:rPr lang="en-GB" dirty="0" err="1"/>
              <a:t>bwyta</a:t>
            </a:r>
            <a:r>
              <a:rPr lang="en-GB" dirty="0"/>
              <a:t> </a:t>
            </a:r>
            <a:r>
              <a:rPr lang="en-GB" dirty="0" err="1"/>
              <a:t>sothach</a:t>
            </a:r>
            <a:r>
              <a:rPr lang="en-GB" dirty="0"/>
              <a:t>, </a:t>
            </a:r>
            <a:r>
              <a:rPr lang="en-GB" dirty="0" err="1"/>
              <a:t>deiet</a:t>
            </a:r>
            <a:r>
              <a:rPr lang="en-GB" dirty="0"/>
              <a:t>, </a:t>
            </a:r>
            <a:r>
              <a:rPr lang="en-GB" dirty="0" err="1"/>
              <a:t>dylweddau</a:t>
            </a:r>
            <a:r>
              <a:rPr lang="en-GB" dirty="0"/>
              <a:t> </a:t>
            </a:r>
            <a:r>
              <a:rPr lang="en-GB" dirty="0" err="1"/>
              <a:t>cyfryngol</a:t>
            </a:r>
            <a:r>
              <a:rPr lang="en-GB" dirty="0"/>
              <a:t>, </a:t>
            </a:r>
            <a:r>
              <a:rPr lang="en-GB" dirty="0" smtClean="0"/>
              <a:t>Face </a:t>
            </a:r>
            <a:r>
              <a:rPr lang="en-GB" dirty="0"/>
              <a:t>book,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, </a:t>
            </a:r>
            <a:r>
              <a:rPr lang="en-GB" dirty="0" err="1"/>
              <a:t>gofod</a:t>
            </a:r>
            <a:r>
              <a:rPr lang="en-GB" dirty="0"/>
              <a:t>,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a.y.y.b</a:t>
            </a:r>
            <a:r>
              <a:rPr lang="en-GB" dirty="0"/>
              <a:t>…. </a:t>
            </a:r>
          </a:p>
        </p:txBody>
      </p:sp>
    </p:spTree>
    <p:extLst>
      <p:ext uri="{BB962C8B-B14F-4D97-AF65-F5344CB8AC3E}">
        <p14:creationId xmlns:p14="http://schemas.microsoft.com/office/powerpoint/2010/main" val="344970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Literacy</a:t>
            </a:r>
            <a:br>
              <a:rPr lang="en-GB" dirty="0" smtClean="0"/>
            </a:br>
            <a:r>
              <a:rPr lang="en-GB" dirty="0" err="1" smtClean="0"/>
              <a:t>Llythrennedd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Watch this video and write a short definition of physical literacy</a:t>
            </a:r>
          </a:p>
          <a:p>
            <a:r>
              <a:rPr lang="en-GB" dirty="0">
                <a:hlinkClick r:id="rId2"/>
              </a:rPr>
              <a:t>https://www.youtube.com/watch?time_continue=89&amp;v=fyCm6ZLRCbQ&amp;feature=emb_title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Gwyliwch</a:t>
            </a:r>
            <a:r>
              <a:rPr lang="en-GB" dirty="0" smtClean="0"/>
              <a:t> y </a:t>
            </a:r>
            <a:r>
              <a:rPr lang="en-GB" dirty="0" err="1" smtClean="0"/>
              <a:t>fideo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a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diffiniad</a:t>
            </a:r>
            <a:r>
              <a:rPr lang="en-GB" dirty="0" smtClean="0"/>
              <a:t> </a:t>
            </a:r>
            <a:r>
              <a:rPr lang="en-GB" dirty="0" err="1" smtClean="0"/>
              <a:t>byr</a:t>
            </a:r>
            <a:r>
              <a:rPr lang="en-GB" dirty="0" smtClean="0"/>
              <a:t> o </a:t>
            </a:r>
            <a:r>
              <a:rPr lang="en-GB" dirty="0" err="1" smtClean="0"/>
              <a:t>lythrennedd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52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literacy</a:t>
            </a:r>
            <a:br>
              <a:rPr lang="en-GB" dirty="0" smtClean="0"/>
            </a:br>
            <a:r>
              <a:rPr lang="en-GB" dirty="0" err="1"/>
              <a:t>L</a:t>
            </a:r>
            <a:r>
              <a:rPr lang="en-GB" dirty="0" err="1" smtClean="0"/>
              <a:t>lythrennedd</a:t>
            </a:r>
            <a:r>
              <a:rPr lang="en-GB" dirty="0" smtClean="0"/>
              <a:t> </a:t>
            </a:r>
            <a:r>
              <a:rPr lang="en-GB" dirty="0" err="1"/>
              <a:t>C</a:t>
            </a:r>
            <a:r>
              <a:rPr lang="en-GB" dirty="0" err="1" smtClean="0"/>
              <a:t>orfforol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Physical </a:t>
            </a:r>
            <a:r>
              <a:rPr lang="en-GB" dirty="0"/>
              <a:t>literacy can be described as the </a:t>
            </a:r>
            <a:r>
              <a:rPr lang="en-GB" dirty="0" smtClean="0"/>
              <a:t>motivation, </a:t>
            </a:r>
            <a:r>
              <a:rPr lang="en-GB" dirty="0"/>
              <a:t>confidence, physical competence, knowledge and understanding to value and take responsibility for engagement in physical </a:t>
            </a:r>
            <a:r>
              <a:rPr lang="en-GB" dirty="0" smtClean="0"/>
              <a:t>activities </a:t>
            </a:r>
            <a:r>
              <a:rPr lang="en-GB" dirty="0"/>
              <a:t>for life </a:t>
            </a:r>
            <a:r>
              <a:rPr lang="en-GB" dirty="0" smtClean="0"/>
              <a:t>(Whitehead, </a:t>
            </a:r>
            <a:r>
              <a:rPr lang="en-GB" dirty="0"/>
              <a:t>2014 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Beth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? What is physical literacy? </a:t>
            </a:r>
            <a:r>
              <a:rPr lang="en-GB" dirty="0" err="1"/>
              <a:t>Gallwn</a:t>
            </a:r>
            <a:r>
              <a:rPr lang="en-GB" dirty="0"/>
              <a:t> </a:t>
            </a:r>
            <a:r>
              <a:rPr lang="en-GB" dirty="0" err="1"/>
              <a:t>ddisgrifio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ymglymiad</a:t>
            </a:r>
            <a:r>
              <a:rPr lang="en-GB" dirty="0"/>
              <a:t>, </a:t>
            </a:r>
            <a:r>
              <a:rPr lang="en-GB" dirty="0" err="1"/>
              <a:t>hyder</a:t>
            </a:r>
            <a:r>
              <a:rPr lang="en-GB" dirty="0"/>
              <a:t>,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, </a:t>
            </a:r>
            <a:r>
              <a:rPr lang="en-GB" dirty="0" err="1"/>
              <a:t>dealltwriaeth</a:t>
            </a:r>
            <a:r>
              <a:rPr lang="en-GB" dirty="0"/>
              <a:t> a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werthfawrogi</a:t>
            </a:r>
            <a:r>
              <a:rPr lang="en-GB" dirty="0"/>
              <a:t> a </a:t>
            </a:r>
            <a:r>
              <a:rPr lang="en-GB" dirty="0" err="1"/>
              <a:t>chymryd</a:t>
            </a:r>
            <a:r>
              <a:rPr lang="en-GB" dirty="0"/>
              <a:t> </a:t>
            </a:r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ymgylmiad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0038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</a:t>
            </a:r>
            <a:r>
              <a:rPr lang="en-GB" dirty="0"/>
              <a:t>literacy</a:t>
            </a:r>
            <a:br>
              <a:rPr lang="en-GB" dirty="0"/>
            </a:b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 </a:t>
            </a:r>
            <a:r>
              <a:rPr lang="en-GB" dirty="0"/>
              <a:t>in more simple terms:</a:t>
            </a:r>
          </a:p>
          <a:p>
            <a:r>
              <a:rPr lang="en-GB" b="1" dirty="0"/>
              <a:t>Skills + Confidence + Motivation + Lots of Opportunities = Physical Literacy.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termau</a:t>
            </a:r>
            <a:r>
              <a:rPr lang="en-GB" dirty="0" smtClean="0"/>
              <a:t> </a:t>
            </a:r>
            <a:r>
              <a:rPr lang="en-GB" dirty="0" err="1" smtClean="0"/>
              <a:t>syml</a:t>
            </a:r>
            <a:r>
              <a:rPr lang="en-GB" dirty="0" smtClean="0"/>
              <a:t>:</a:t>
            </a:r>
          </a:p>
          <a:p>
            <a:r>
              <a:rPr lang="en-GB" b="1" dirty="0" err="1" smtClean="0"/>
              <a:t>Sgiliau</a:t>
            </a:r>
            <a:r>
              <a:rPr lang="en-GB" b="1" dirty="0" smtClean="0"/>
              <a:t> + </a:t>
            </a:r>
            <a:r>
              <a:rPr lang="en-GB" b="1" dirty="0" err="1" smtClean="0"/>
              <a:t>Hyder</a:t>
            </a:r>
            <a:r>
              <a:rPr lang="en-GB" b="1" dirty="0" smtClean="0"/>
              <a:t> + </a:t>
            </a:r>
            <a:r>
              <a:rPr lang="en-GB" b="1" dirty="0" err="1" smtClean="0"/>
              <a:t>Cymhelliant</a:t>
            </a:r>
            <a:r>
              <a:rPr lang="en-GB" b="1" dirty="0" smtClean="0"/>
              <a:t> + </a:t>
            </a:r>
            <a:r>
              <a:rPr lang="en-GB" b="1" dirty="0" err="1"/>
              <a:t>L</a:t>
            </a:r>
            <a:r>
              <a:rPr lang="en-GB" b="1" dirty="0" err="1" smtClean="0"/>
              <a:t>lawer</a:t>
            </a:r>
            <a:r>
              <a:rPr lang="en-GB" b="1" dirty="0" smtClean="0"/>
              <a:t> o </a:t>
            </a:r>
            <a:r>
              <a:rPr lang="en-GB" b="1" dirty="0" err="1" smtClean="0"/>
              <a:t>Gyfleoedd</a:t>
            </a:r>
            <a:r>
              <a:rPr lang="en-GB" b="1" dirty="0" smtClean="0"/>
              <a:t> = </a:t>
            </a:r>
            <a:r>
              <a:rPr lang="en-GB" b="1" dirty="0" err="1" smtClean="0"/>
              <a:t>Llythrennedd</a:t>
            </a:r>
            <a:r>
              <a:rPr lang="en-GB" b="1" dirty="0" smtClean="0"/>
              <a:t> </a:t>
            </a:r>
            <a:r>
              <a:rPr lang="en-GB" b="1" dirty="0" err="1" smtClean="0"/>
              <a:t>Corfforol</a:t>
            </a:r>
            <a:r>
              <a:rPr lang="en-GB" b="1" dirty="0" smtClean="0"/>
              <a:t>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56410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1446" y="128361"/>
            <a:ext cx="8911687" cy="1280890"/>
          </a:xfrm>
        </p:spPr>
        <p:txBody>
          <a:bodyPr/>
          <a:lstStyle/>
          <a:p>
            <a:r>
              <a:rPr lang="en-GB" dirty="0" smtClean="0"/>
              <a:t>Physical </a:t>
            </a:r>
            <a:r>
              <a:rPr lang="en-GB" dirty="0"/>
              <a:t>literacy</a:t>
            </a:r>
            <a:br>
              <a:rPr lang="en-GB" dirty="0"/>
            </a:b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23460" y="1454989"/>
            <a:ext cx="4313864" cy="3777622"/>
          </a:xfrm>
        </p:spPr>
        <p:txBody>
          <a:bodyPr/>
          <a:lstStyle/>
          <a:p>
            <a:r>
              <a:rPr lang="en-GB" dirty="0" smtClean="0"/>
              <a:t>Why is there an increased focus on this element?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92981" y="1510871"/>
            <a:ext cx="4313864" cy="3777622"/>
          </a:xfrm>
        </p:spPr>
        <p:txBody>
          <a:bodyPr/>
          <a:lstStyle/>
          <a:p>
            <a:r>
              <a:rPr lang="en-GB" dirty="0" smtClean="0"/>
              <a:t>Pam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cynydd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diddordeb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elfen</a:t>
            </a:r>
            <a:r>
              <a:rPr lang="en-GB" dirty="0" smtClean="0"/>
              <a:t> hon?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1446" y="2222828"/>
            <a:ext cx="7896225" cy="444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041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Movement</a:t>
            </a:r>
            <a:br>
              <a:rPr lang="en-GB" dirty="0" smtClean="0"/>
            </a:br>
            <a:r>
              <a:rPr lang="en-GB" dirty="0" err="1" smtClean="0"/>
              <a:t>Symudiad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• Sensory </a:t>
            </a:r>
            <a:r>
              <a:rPr lang="en-GB" dirty="0" smtClean="0"/>
              <a:t>integration </a:t>
            </a:r>
            <a:r>
              <a:rPr lang="en-GB" dirty="0"/>
              <a:t>– food for the brain (</a:t>
            </a:r>
            <a:r>
              <a:rPr lang="en-GB" dirty="0" smtClean="0"/>
              <a:t>Ayres, </a:t>
            </a:r>
            <a:r>
              <a:rPr lang="en-GB" dirty="0"/>
              <a:t>2005</a:t>
            </a:r>
            <a:r>
              <a:rPr lang="en-GB" dirty="0" smtClean="0"/>
              <a:t>)</a:t>
            </a:r>
          </a:p>
          <a:p>
            <a:r>
              <a:rPr lang="en-GB" dirty="0" smtClean="0"/>
              <a:t> </a:t>
            </a:r>
            <a:r>
              <a:rPr lang="en-GB" dirty="0"/>
              <a:t>• All postural behaviour comes from balance. </a:t>
            </a:r>
            <a:endParaRPr lang="en-GB" dirty="0" smtClean="0"/>
          </a:p>
          <a:p>
            <a:r>
              <a:rPr lang="en-GB" dirty="0" smtClean="0"/>
              <a:t>Limited retention </a:t>
            </a:r>
            <a:r>
              <a:rPr lang="en-GB" dirty="0"/>
              <a:t>of reflexes is an </a:t>
            </a:r>
            <a:r>
              <a:rPr lang="en-GB" dirty="0" smtClean="0"/>
              <a:t>indication </a:t>
            </a:r>
            <a:r>
              <a:rPr lang="en-GB" dirty="0"/>
              <a:t>of immature brain development (Goddard Blythe </a:t>
            </a:r>
            <a:r>
              <a:rPr lang="en-GB" dirty="0" smtClean="0"/>
              <a:t>2005, pp. 36 </a:t>
            </a:r>
            <a:r>
              <a:rPr lang="en-GB" dirty="0"/>
              <a:t>– 65)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Physical Competence impacts on life long physical </a:t>
            </a:r>
            <a:r>
              <a:rPr lang="en-GB" dirty="0" smtClean="0"/>
              <a:t>activity </a:t>
            </a:r>
            <a:r>
              <a:rPr lang="en-GB" dirty="0"/>
              <a:t>(</a:t>
            </a:r>
            <a:r>
              <a:rPr lang="en-GB" dirty="0" err="1"/>
              <a:t>Stodden</a:t>
            </a:r>
            <a:r>
              <a:rPr lang="en-GB" dirty="0"/>
              <a:t> et al 2008, </a:t>
            </a:r>
            <a:r>
              <a:rPr lang="en-GB" dirty="0" err="1"/>
              <a:t>Goodway</a:t>
            </a:r>
            <a:r>
              <a:rPr lang="en-GB" dirty="0"/>
              <a:t> and </a:t>
            </a:r>
            <a:r>
              <a:rPr lang="en-GB" dirty="0" err="1"/>
              <a:t>Branta</a:t>
            </a:r>
            <a:r>
              <a:rPr lang="en-GB" dirty="0"/>
              <a:t> 2003)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I</a:t>
            </a:r>
            <a:r>
              <a:rPr lang="en-GB" dirty="0" err="1" smtClean="0"/>
              <a:t>ntegreiddio</a:t>
            </a:r>
            <a:r>
              <a:rPr lang="en-GB" dirty="0" smtClean="0"/>
              <a:t> </a:t>
            </a:r>
            <a:r>
              <a:rPr lang="en-GB" dirty="0" err="1" smtClean="0"/>
              <a:t>synhwyraidd</a:t>
            </a:r>
            <a:r>
              <a:rPr lang="en-GB" dirty="0" smtClean="0"/>
              <a:t> – </a:t>
            </a:r>
            <a:r>
              <a:rPr lang="en-GB" dirty="0" err="1" smtClean="0"/>
              <a:t>bwyd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ymennydd</a:t>
            </a:r>
            <a:r>
              <a:rPr lang="en-GB" dirty="0" smtClean="0"/>
              <a:t> (Ayers, 2005)</a:t>
            </a:r>
          </a:p>
          <a:p>
            <a:r>
              <a:rPr lang="en-GB" dirty="0" err="1" smtClean="0"/>
              <a:t>Daw'r</a:t>
            </a:r>
            <a:r>
              <a:rPr lang="en-GB" dirty="0" smtClean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ystumiol</a:t>
            </a:r>
            <a:r>
              <a:rPr lang="en-GB" dirty="0"/>
              <a:t> o </a:t>
            </a:r>
            <a:r>
              <a:rPr lang="en-GB" dirty="0" err="1" smtClean="0"/>
              <a:t>gydbwysedd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cyfyngiadau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atgyrchau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arwydd</a:t>
            </a:r>
            <a:r>
              <a:rPr lang="en-GB" dirty="0" smtClean="0"/>
              <a:t> o </a:t>
            </a:r>
            <a:r>
              <a:rPr lang="en-GB" dirty="0" err="1" smtClean="0"/>
              <a:t>ddatblygiad</a:t>
            </a:r>
            <a:r>
              <a:rPr lang="en-GB" dirty="0" smtClean="0"/>
              <a:t> </a:t>
            </a:r>
            <a:r>
              <a:rPr lang="en-GB" dirty="0" err="1" smtClean="0"/>
              <a:t>ymennydd</a:t>
            </a:r>
            <a:r>
              <a:rPr lang="en-GB" dirty="0" smtClean="0"/>
              <a:t> </a:t>
            </a:r>
            <a:r>
              <a:rPr lang="en-GB" dirty="0" err="1" smtClean="0"/>
              <a:t>anaeddfed</a:t>
            </a:r>
            <a:r>
              <a:rPr lang="en-GB" dirty="0"/>
              <a:t> (Goddard Blythe 2005, </a:t>
            </a:r>
            <a:r>
              <a:rPr lang="en-GB" dirty="0" err="1" smtClean="0"/>
              <a:t>tud</a:t>
            </a:r>
            <a:r>
              <a:rPr lang="en-GB" dirty="0" smtClean="0"/>
              <a:t>. </a:t>
            </a:r>
            <a:r>
              <a:rPr lang="en-GB" dirty="0"/>
              <a:t>36 – 65) 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Cymhwysedd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effeithio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weithgaredd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r>
              <a:rPr lang="en-GB" dirty="0" smtClean="0"/>
              <a:t> </a:t>
            </a:r>
            <a:r>
              <a:rPr lang="en-GB" dirty="0" err="1" smtClean="0"/>
              <a:t>gydol</a:t>
            </a:r>
            <a:r>
              <a:rPr lang="en-GB" dirty="0" smtClean="0"/>
              <a:t> </a:t>
            </a:r>
            <a:r>
              <a:rPr lang="en-GB" dirty="0" err="1" smtClean="0"/>
              <a:t>oes</a:t>
            </a:r>
            <a:r>
              <a:rPr lang="en-GB" dirty="0" smtClean="0"/>
              <a:t> (</a:t>
            </a:r>
            <a:r>
              <a:rPr lang="en-GB" dirty="0" err="1" smtClean="0"/>
              <a:t>Stodden</a:t>
            </a:r>
            <a:r>
              <a:rPr lang="en-GB" dirty="0" smtClean="0"/>
              <a:t> </a:t>
            </a:r>
            <a:r>
              <a:rPr lang="en-GB" dirty="0"/>
              <a:t>et al 2008, </a:t>
            </a:r>
            <a:r>
              <a:rPr lang="en-GB" dirty="0" err="1"/>
              <a:t>Goodway</a:t>
            </a:r>
            <a:r>
              <a:rPr lang="en-GB" dirty="0"/>
              <a:t> and </a:t>
            </a:r>
            <a:r>
              <a:rPr lang="en-GB" dirty="0" err="1"/>
              <a:t>Branta</a:t>
            </a:r>
            <a:r>
              <a:rPr lang="en-GB" dirty="0"/>
              <a:t> 2003) </a:t>
            </a:r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2338" t="3472" r="1627" b="7871"/>
          <a:stretch/>
        </p:blipFill>
        <p:spPr>
          <a:xfrm>
            <a:off x="7279480" y="185737"/>
            <a:ext cx="3521869" cy="1827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360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Awareness of </a:t>
            </a:r>
            <a:r>
              <a:rPr lang="en-GB" dirty="0" smtClean="0"/>
              <a:t>space</a:t>
            </a:r>
            <a:br>
              <a:rPr lang="en-GB" dirty="0" smtClean="0"/>
            </a:br>
            <a:r>
              <a:rPr lang="en-GB" dirty="0" err="1" smtClean="0"/>
              <a:t>Ymwybyddiaeth</a:t>
            </a:r>
            <a:r>
              <a:rPr lang="en-GB" dirty="0" smtClean="0"/>
              <a:t> o </a:t>
            </a:r>
            <a:r>
              <a:rPr lang="en-GB" dirty="0" err="1" smtClean="0"/>
              <a:t>ofod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Concept </a:t>
            </a:r>
            <a:r>
              <a:rPr lang="en-GB" dirty="0"/>
              <a:t>of a bubble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Walking, Crawling, Running, Leaping, Skipping and Jumping and landing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Traffic lights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Follow a friend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Stuck in the mud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Cysyniad</a:t>
            </a:r>
            <a:r>
              <a:rPr lang="en-GB" dirty="0" smtClean="0"/>
              <a:t> o </a:t>
            </a:r>
            <a:r>
              <a:rPr lang="en-GB" dirty="0" err="1" smtClean="0"/>
              <a:t>swigod</a:t>
            </a:r>
            <a:endParaRPr lang="en-GB" dirty="0" smtClean="0"/>
          </a:p>
          <a:p>
            <a:r>
              <a:rPr lang="en-GB" dirty="0" err="1" smtClean="0"/>
              <a:t>Cerdded</a:t>
            </a:r>
            <a:r>
              <a:rPr lang="en-GB" dirty="0" smtClean="0"/>
              <a:t>, </a:t>
            </a:r>
            <a:r>
              <a:rPr lang="en-GB" dirty="0" err="1" smtClean="0"/>
              <a:t>cropian</a:t>
            </a:r>
            <a:r>
              <a:rPr lang="en-GB" dirty="0" smtClean="0"/>
              <a:t>, </a:t>
            </a:r>
            <a:r>
              <a:rPr lang="en-GB" dirty="0" err="1" smtClean="0"/>
              <a:t>rhedeg</a:t>
            </a:r>
            <a:r>
              <a:rPr lang="en-GB" dirty="0" smtClean="0"/>
              <a:t>, </a:t>
            </a:r>
            <a:r>
              <a:rPr lang="en-GB" dirty="0" err="1" smtClean="0"/>
              <a:t>neidio</a:t>
            </a:r>
            <a:r>
              <a:rPr lang="en-GB" dirty="0" smtClean="0"/>
              <a:t>, </a:t>
            </a:r>
            <a:r>
              <a:rPr lang="en-GB" dirty="0" err="1" smtClean="0"/>
              <a:t>sgipio</a:t>
            </a:r>
            <a:r>
              <a:rPr lang="en-GB" dirty="0" smtClean="0"/>
              <a:t>, </a:t>
            </a:r>
            <a:r>
              <a:rPr lang="en-GB" dirty="0" err="1" smtClean="0"/>
              <a:t>neidio</a:t>
            </a:r>
            <a:r>
              <a:rPr lang="en-GB" dirty="0" smtClean="0"/>
              <a:t> a </a:t>
            </a:r>
            <a:r>
              <a:rPr lang="en-GB" dirty="0" err="1" smtClean="0"/>
              <a:t>glanio</a:t>
            </a:r>
            <a:endParaRPr lang="en-GB" dirty="0" smtClean="0"/>
          </a:p>
          <a:p>
            <a:r>
              <a:rPr lang="en-GB" dirty="0" err="1" smtClean="0"/>
              <a:t>Goleuadau</a:t>
            </a:r>
            <a:r>
              <a:rPr lang="en-GB" dirty="0" smtClean="0"/>
              <a:t> </a:t>
            </a:r>
            <a:r>
              <a:rPr lang="en-GB" dirty="0" err="1" smtClean="0"/>
              <a:t>traffig</a:t>
            </a:r>
            <a:endParaRPr lang="en-GB" dirty="0" smtClean="0"/>
          </a:p>
          <a:p>
            <a:r>
              <a:rPr lang="en-GB" dirty="0" err="1" smtClean="0"/>
              <a:t>Dilyn</a:t>
            </a:r>
            <a:r>
              <a:rPr lang="en-GB" dirty="0" smtClean="0"/>
              <a:t> </a:t>
            </a:r>
            <a:r>
              <a:rPr lang="en-GB" dirty="0" err="1" smtClean="0"/>
              <a:t>ffrind</a:t>
            </a:r>
            <a:endParaRPr lang="en-GB" dirty="0" smtClean="0"/>
          </a:p>
          <a:p>
            <a:r>
              <a:rPr lang="en-GB" dirty="0" err="1" smtClean="0"/>
              <a:t>Sownd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mwd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3753" t="10329" r="-699" b="6764"/>
          <a:stretch/>
        </p:blipFill>
        <p:spPr>
          <a:xfrm>
            <a:off x="5550693" y="4729162"/>
            <a:ext cx="2664619" cy="204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40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Small equipment</a:t>
            </a:r>
            <a:br>
              <a:rPr lang="en-GB" dirty="0" smtClean="0"/>
            </a:br>
            <a:r>
              <a:rPr lang="en-GB" dirty="0"/>
              <a:t>O</a:t>
            </a:r>
            <a:r>
              <a:rPr lang="en-GB" dirty="0" smtClean="0"/>
              <a:t>ffer </a:t>
            </a:r>
            <a:r>
              <a:rPr lang="en-GB" dirty="0" err="1" smtClean="0"/>
              <a:t>bach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02611" y="2133599"/>
            <a:ext cx="4700465" cy="428445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Underarm roll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Underarm throw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Catching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Kicking a ball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Two handed throw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Overarm throw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Bouncing a ball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Dribbling with feet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Trapping with feet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Strike with hands or </a:t>
            </a:r>
            <a:r>
              <a:rPr lang="en-GB" dirty="0" smtClean="0"/>
              <a:t>bat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Rholio</a:t>
            </a:r>
            <a:r>
              <a:rPr lang="en-GB" dirty="0" smtClean="0"/>
              <a:t> </a:t>
            </a:r>
            <a:r>
              <a:rPr lang="en-GB" dirty="0" err="1" smtClean="0"/>
              <a:t>dan</a:t>
            </a:r>
            <a:r>
              <a:rPr lang="en-GB" dirty="0" smtClean="0"/>
              <a:t> y </a:t>
            </a:r>
            <a:r>
              <a:rPr lang="en-GB" dirty="0" err="1" smtClean="0"/>
              <a:t>fraich</a:t>
            </a:r>
            <a:endParaRPr lang="en-GB" dirty="0" smtClean="0"/>
          </a:p>
          <a:p>
            <a:r>
              <a:rPr lang="en-GB" dirty="0" err="1" smtClean="0"/>
              <a:t>Taflu</a:t>
            </a:r>
            <a:r>
              <a:rPr lang="en-GB" dirty="0" smtClean="0"/>
              <a:t> </a:t>
            </a:r>
            <a:r>
              <a:rPr lang="en-GB" dirty="0" err="1" smtClean="0"/>
              <a:t>dan</a:t>
            </a:r>
            <a:r>
              <a:rPr lang="en-GB" dirty="0" smtClean="0"/>
              <a:t> y </a:t>
            </a:r>
            <a:r>
              <a:rPr lang="en-GB" dirty="0" err="1" smtClean="0"/>
              <a:t>fraich</a:t>
            </a:r>
            <a:endParaRPr lang="en-GB" dirty="0" smtClean="0"/>
          </a:p>
          <a:p>
            <a:r>
              <a:rPr lang="en-GB" dirty="0" smtClean="0"/>
              <a:t>Dal</a:t>
            </a:r>
          </a:p>
          <a:p>
            <a:r>
              <a:rPr lang="en-GB" dirty="0" err="1" smtClean="0"/>
              <a:t>Cicio</a:t>
            </a:r>
            <a:r>
              <a:rPr lang="en-GB" dirty="0" smtClean="0"/>
              <a:t> </a:t>
            </a:r>
            <a:r>
              <a:rPr lang="en-GB" dirty="0" err="1" smtClean="0"/>
              <a:t>pel</a:t>
            </a:r>
            <a:endParaRPr lang="en-GB" dirty="0" smtClean="0"/>
          </a:p>
          <a:p>
            <a:r>
              <a:rPr lang="en-GB" dirty="0" err="1" smtClean="0"/>
              <a:t>Taflu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dwy</a:t>
            </a:r>
            <a:r>
              <a:rPr lang="en-GB" dirty="0" smtClean="0"/>
              <a:t> law</a:t>
            </a:r>
          </a:p>
          <a:p>
            <a:r>
              <a:rPr lang="en-GB" dirty="0" err="1" smtClean="0"/>
              <a:t>Taflu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y </a:t>
            </a:r>
            <a:r>
              <a:rPr lang="en-GB" dirty="0" err="1" smtClean="0"/>
              <a:t>fraich</a:t>
            </a:r>
            <a:endParaRPr lang="en-GB" dirty="0" smtClean="0"/>
          </a:p>
          <a:p>
            <a:r>
              <a:rPr lang="en-GB" dirty="0" err="1" smtClean="0"/>
              <a:t>Bownsio</a:t>
            </a:r>
            <a:r>
              <a:rPr lang="en-GB" dirty="0" smtClean="0"/>
              <a:t> </a:t>
            </a:r>
            <a:r>
              <a:rPr lang="en-GB" dirty="0" err="1" smtClean="0"/>
              <a:t>pel</a:t>
            </a:r>
            <a:endParaRPr lang="en-GB" dirty="0" smtClean="0"/>
          </a:p>
          <a:p>
            <a:r>
              <a:rPr lang="en-GB" dirty="0" err="1" smtClean="0"/>
              <a:t>Driblo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traed</a:t>
            </a:r>
            <a:endParaRPr lang="en-GB" dirty="0" smtClean="0"/>
          </a:p>
          <a:p>
            <a:r>
              <a:rPr lang="en-GB" dirty="0" err="1" smtClean="0"/>
              <a:t>Trapio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traed</a:t>
            </a:r>
            <a:endParaRPr lang="en-GB" dirty="0" smtClean="0"/>
          </a:p>
          <a:p>
            <a:r>
              <a:rPr lang="en-GB" dirty="0" err="1" smtClean="0"/>
              <a:t>Bwrw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llaw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bat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5502" y="198781"/>
            <a:ext cx="1758555" cy="1816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24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7814" y="64831"/>
            <a:ext cx="8911687" cy="1280890"/>
          </a:xfrm>
        </p:spPr>
        <p:txBody>
          <a:bodyPr/>
          <a:lstStyle/>
          <a:p>
            <a:r>
              <a:rPr lang="en-GB" dirty="0" smtClean="0"/>
              <a:t>Indicators for success</a:t>
            </a:r>
            <a:br>
              <a:rPr lang="en-GB" dirty="0" smtClean="0"/>
            </a:br>
            <a:r>
              <a:rPr lang="en-GB" dirty="0" err="1" smtClean="0"/>
              <a:t>Dangosyddion</a:t>
            </a:r>
            <a:r>
              <a:rPr lang="en-GB" dirty="0" smtClean="0"/>
              <a:t> </a:t>
            </a:r>
            <a:r>
              <a:rPr lang="en-GB" dirty="0" err="1" smtClean="0"/>
              <a:t>llwyddiant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61691" y="1345721"/>
            <a:ext cx="5741385" cy="5250611"/>
          </a:xfrm>
        </p:spPr>
        <p:txBody>
          <a:bodyPr>
            <a:noAutofit/>
          </a:bodyPr>
          <a:lstStyle/>
          <a:p>
            <a:r>
              <a:rPr lang="en-GB" dirty="0"/>
              <a:t>Whole school &amp; class </a:t>
            </a:r>
            <a:r>
              <a:rPr lang="en-GB" dirty="0" smtClean="0"/>
              <a:t>assemblies</a:t>
            </a:r>
          </a:p>
          <a:p>
            <a:r>
              <a:rPr lang="en-GB" dirty="0" smtClean="0"/>
              <a:t> </a:t>
            </a:r>
            <a:r>
              <a:rPr lang="en-GB" dirty="0"/>
              <a:t>• PE </a:t>
            </a:r>
            <a:r>
              <a:rPr lang="en-GB" dirty="0" smtClean="0"/>
              <a:t>2 hrs </a:t>
            </a:r>
            <a:r>
              <a:rPr lang="en-GB" dirty="0"/>
              <a:t>every week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sports club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cooking </a:t>
            </a:r>
            <a:r>
              <a:rPr lang="en-GB" dirty="0" smtClean="0"/>
              <a:t>lessons</a:t>
            </a:r>
          </a:p>
          <a:p>
            <a:r>
              <a:rPr lang="en-GB" dirty="0" smtClean="0"/>
              <a:t>• </a:t>
            </a:r>
            <a:r>
              <a:rPr lang="en-GB" dirty="0"/>
              <a:t>equipment available during play </a:t>
            </a:r>
            <a:r>
              <a:rPr lang="en-GB" dirty="0" smtClean="0"/>
              <a:t>time </a:t>
            </a:r>
          </a:p>
          <a:p>
            <a:r>
              <a:rPr lang="en-GB" dirty="0" smtClean="0"/>
              <a:t>changes </a:t>
            </a:r>
            <a:r>
              <a:rPr lang="en-GB" dirty="0"/>
              <a:t>(replenished) every half term (mental benefit</a:t>
            </a:r>
            <a:r>
              <a:rPr lang="en-GB" dirty="0" smtClean="0"/>
              <a:t>).</a:t>
            </a:r>
          </a:p>
          <a:p>
            <a:r>
              <a:rPr lang="en-GB" dirty="0" smtClean="0"/>
              <a:t> </a:t>
            </a:r>
            <a:r>
              <a:rPr lang="en-GB" dirty="0"/>
              <a:t>• </a:t>
            </a:r>
            <a:r>
              <a:rPr lang="en-GB" dirty="0" smtClean="0"/>
              <a:t>Certificates </a:t>
            </a:r>
            <a:r>
              <a:rPr lang="en-GB" dirty="0"/>
              <a:t>given for </a:t>
            </a:r>
            <a:r>
              <a:rPr lang="en-GB" dirty="0" smtClean="0"/>
              <a:t>attendance </a:t>
            </a:r>
            <a:r>
              <a:rPr lang="en-GB" dirty="0"/>
              <a:t>&amp; </a:t>
            </a:r>
            <a:r>
              <a:rPr lang="en-GB" dirty="0" smtClean="0"/>
              <a:t>preservation </a:t>
            </a:r>
            <a:r>
              <a:rPr lang="en-GB" dirty="0"/>
              <a:t>with learning a new skill.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Class Moves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Play to learn </a:t>
            </a:r>
            <a:r>
              <a:rPr lang="en-GB" dirty="0" err="1"/>
              <a:t>FPh</a:t>
            </a:r>
            <a:r>
              <a:rPr lang="en-GB" dirty="0"/>
              <a:t> </a:t>
            </a:r>
          </a:p>
          <a:p>
            <a:r>
              <a:rPr lang="en-GB" dirty="0" smtClean="0"/>
              <a:t>• </a:t>
            </a:r>
            <a:r>
              <a:rPr lang="en-GB" dirty="0"/>
              <a:t>Dragon </a:t>
            </a:r>
            <a:r>
              <a:rPr lang="en-GB" dirty="0" err="1"/>
              <a:t>mulity</a:t>
            </a:r>
            <a:r>
              <a:rPr lang="en-GB" dirty="0"/>
              <a:t> skills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Follow Mind or Seal as PSE units of </a:t>
            </a:r>
            <a:r>
              <a:rPr lang="en-GB" dirty="0" smtClean="0"/>
              <a:t>work</a:t>
            </a:r>
          </a:p>
          <a:p>
            <a:r>
              <a:rPr lang="en-GB" dirty="0" smtClean="0"/>
              <a:t> </a:t>
            </a:r>
            <a:r>
              <a:rPr lang="en-GB" dirty="0"/>
              <a:t>• School has a PE ambassador / </a:t>
            </a:r>
            <a:r>
              <a:rPr lang="en-GB" dirty="0" smtClean="0"/>
              <a:t>Dragon </a:t>
            </a:r>
            <a:r>
              <a:rPr lang="en-GB" dirty="0"/>
              <a:t>S</a:t>
            </a:r>
            <a:r>
              <a:rPr lang="en-GB" dirty="0" smtClean="0"/>
              <a:t>ports </a:t>
            </a:r>
            <a:r>
              <a:rPr lang="en-GB" dirty="0"/>
              <a:t>scheme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33672" y="933216"/>
            <a:ext cx="4313864" cy="3777622"/>
          </a:xfrm>
        </p:spPr>
        <p:txBody>
          <a:bodyPr>
            <a:noAutofit/>
          </a:bodyPr>
          <a:lstStyle/>
          <a:p>
            <a:r>
              <a:rPr lang="en-GB" dirty="0" err="1" smtClean="0"/>
              <a:t>Gwasanaeth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cyfan</a:t>
            </a:r>
            <a:endParaRPr lang="en-GB" dirty="0" smtClean="0"/>
          </a:p>
          <a:p>
            <a:r>
              <a:rPr lang="en-GB" dirty="0" smtClean="0"/>
              <a:t>2 </a:t>
            </a:r>
            <a:r>
              <a:rPr lang="en-GB" dirty="0" err="1" smtClean="0"/>
              <a:t>awr</a:t>
            </a:r>
            <a:r>
              <a:rPr lang="en-GB" dirty="0" smtClean="0"/>
              <a:t> o YC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wythnos</a:t>
            </a:r>
            <a:endParaRPr lang="en-GB" dirty="0" smtClean="0"/>
          </a:p>
          <a:p>
            <a:r>
              <a:rPr lang="en-GB" dirty="0" err="1" smtClean="0"/>
              <a:t>Clwb</a:t>
            </a:r>
            <a:r>
              <a:rPr lang="en-GB" dirty="0" smtClean="0"/>
              <a:t> </a:t>
            </a:r>
            <a:r>
              <a:rPr lang="en-GB" dirty="0" err="1" smtClean="0"/>
              <a:t>chwaraeon</a:t>
            </a:r>
            <a:endParaRPr lang="en-GB" dirty="0" smtClean="0"/>
          </a:p>
          <a:p>
            <a:r>
              <a:rPr lang="en-GB" dirty="0" err="1" smtClean="0"/>
              <a:t>Gwersi</a:t>
            </a:r>
            <a:r>
              <a:rPr lang="en-GB" dirty="0" smtClean="0"/>
              <a:t> </a:t>
            </a:r>
            <a:r>
              <a:rPr lang="en-GB" dirty="0" err="1" smtClean="0"/>
              <a:t>coginio</a:t>
            </a:r>
            <a:endParaRPr lang="en-GB" dirty="0" smtClean="0"/>
          </a:p>
          <a:p>
            <a:r>
              <a:rPr lang="en-GB" dirty="0" smtClean="0"/>
              <a:t>Offer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endParaRPr lang="en-GB" dirty="0" smtClean="0"/>
          </a:p>
          <a:p>
            <a:r>
              <a:rPr lang="en-GB" dirty="0" err="1" smtClean="0"/>
              <a:t>Newidiadau</a:t>
            </a:r>
            <a:r>
              <a:rPr lang="en-GB" dirty="0" smtClean="0"/>
              <a:t> bob </a:t>
            </a:r>
            <a:r>
              <a:rPr lang="en-GB" dirty="0" err="1" smtClean="0"/>
              <a:t>hanner</a:t>
            </a:r>
            <a:r>
              <a:rPr lang="en-GB" dirty="0" smtClean="0"/>
              <a:t> </a:t>
            </a:r>
            <a:r>
              <a:rPr lang="en-GB" dirty="0" err="1" smtClean="0"/>
              <a:t>tymor</a:t>
            </a:r>
            <a:endParaRPr lang="en-GB" dirty="0" smtClean="0"/>
          </a:p>
          <a:p>
            <a:r>
              <a:rPr lang="en-GB" dirty="0" err="1" smtClean="0"/>
              <a:t>Tystysgrif</a:t>
            </a:r>
            <a:r>
              <a:rPr lang="en-GB" dirty="0" smtClean="0"/>
              <a:t> </a:t>
            </a:r>
            <a:r>
              <a:rPr lang="en-GB" dirty="0" err="1" smtClean="0"/>
              <a:t>presenoldeb</a:t>
            </a:r>
            <a:r>
              <a:rPr lang="en-GB" dirty="0" smtClean="0"/>
              <a:t> ac am </a:t>
            </a:r>
            <a:r>
              <a:rPr lang="en-GB" dirty="0" err="1" smtClean="0"/>
              <a:t>dyfalbarhau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sgil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endParaRPr lang="en-GB" dirty="0" smtClean="0"/>
          </a:p>
          <a:p>
            <a:r>
              <a:rPr lang="en-GB" dirty="0" err="1" smtClean="0"/>
              <a:t>Symudiadau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endParaRPr lang="en-GB" dirty="0" smtClean="0"/>
          </a:p>
          <a:p>
            <a:r>
              <a:rPr lang="en-GB" dirty="0" err="1" smtClean="0"/>
              <a:t>Chwarae</a:t>
            </a:r>
            <a:r>
              <a:rPr lang="en-GB" dirty="0" smtClean="0"/>
              <a:t> I </a:t>
            </a:r>
            <a:r>
              <a:rPr lang="en-GB" dirty="0" err="1" smtClean="0"/>
              <a:t>ddysgu</a:t>
            </a:r>
            <a:endParaRPr lang="en-GB" dirty="0" smtClean="0"/>
          </a:p>
          <a:p>
            <a:r>
              <a:rPr lang="en-GB" dirty="0" err="1" smtClean="0"/>
              <a:t>Aml</a:t>
            </a:r>
            <a:r>
              <a:rPr lang="en-GB" dirty="0" smtClean="0"/>
              <a:t> </a:t>
            </a:r>
            <a:r>
              <a:rPr lang="en-GB" dirty="0" err="1" smtClean="0"/>
              <a:t>sgiliau’r</a:t>
            </a:r>
            <a:r>
              <a:rPr lang="en-GB" dirty="0" smtClean="0"/>
              <a:t> </a:t>
            </a:r>
            <a:r>
              <a:rPr lang="en-GB" dirty="0" err="1" smtClean="0"/>
              <a:t>Ddraig</a:t>
            </a:r>
            <a:endParaRPr lang="en-GB" dirty="0" smtClean="0"/>
          </a:p>
          <a:p>
            <a:r>
              <a:rPr lang="en-GB" dirty="0" err="1" smtClean="0"/>
              <a:t>Dilyn</a:t>
            </a:r>
            <a:r>
              <a:rPr lang="en-GB" dirty="0" smtClean="0"/>
              <a:t> </a:t>
            </a:r>
            <a:r>
              <a:rPr lang="en-GB" dirty="0" err="1" smtClean="0"/>
              <a:t>unedau</a:t>
            </a:r>
            <a:r>
              <a:rPr lang="en-GB" dirty="0" smtClean="0"/>
              <a:t> o </a:t>
            </a:r>
            <a:r>
              <a:rPr lang="en-GB" dirty="0" err="1" smtClean="0"/>
              <a:t>waith</a:t>
            </a:r>
            <a:r>
              <a:rPr lang="en-GB" dirty="0" smtClean="0"/>
              <a:t> Mind </a:t>
            </a:r>
            <a:r>
              <a:rPr lang="en-GB" dirty="0" err="1" smtClean="0"/>
              <a:t>neu</a:t>
            </a:r>
            <a:r>
              <a:rPr lang="en-GB" dirty="0" smtClean="0"/>
              <a:t> Seal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o </a:t>
            </a:r>
            <a:r>
              <a:rPr lang="en-GB" dirty="0" err="1" smtClean="0"/>
              <a:t>ABCh</a:t>
            </a:r>
            <a:endParaRPr lang="en-GB" dirty="0" smtClean="0"/>
          </a:p>
          <a:p>
            <a:r>
              <a:rPr lang="en-GB" dirty="0" err="1" smtClean="0"/>
              <a:t>Llysgennad</a:t>
            </a:r>
            <a:r>
              <a:rPr lang="en-GB" dirty="0" smtClean="0"/>
              <a:t> YC /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Chwaraeon</a:t>
            </a:r>
            <a:r>
              <a:rPr lang="en-GB" dirty="0" smtClean="0"/>
              <a:t> y </a:t>
            </a:r>
            <a:r>
              <a:rPr lang="en-GB" dirty="0" err="1" smtClean="0"/>
              <a:t>Ddraig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86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020" y="131191"/>
            <a:ext cx="10898980" cy="12808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Some challenges with delivering effective PE lessons</a:t>
            </a:r>
            <a:br>
              <a:rPr lang="en-GB" dirty="0" smtClean="0"/>
            </a:b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heriau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ddarparu</a:t>
            </a:r>
            <a:r>
              <a:rPr lang="en-GB" dirty="0" smtClean="0"/>
              <a:t> </a:t>
            </a:r>
            <a:r>
              <a:rPr lang="en-GB" dirty="0" err="1" smtClean="0"/>
              <a:t>gwersi</a:t>
            </a:r>
            <a:r>
              <a:rPr lang="en-GB" dirty="0" smtClean="0"/>
              <a:t> YC </a:t>
            </a:r>
            <a:r>
              <a:rPr lang="en-GB" dirty="0" err="1" smtClean="0"/>
              <a:t>effeithiol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00225" y="2133600"/>
            <a:ext cx="5102851" cy="477440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Evidence suggests that PE has low status compared to other subjects (Bailey, 2018)</a:t>
            </a:r>
          </a:p>
          <a:p>
            <a:r>
              <a:rPr lang="en-GB" dirty="0" smtClean="0"/>
              <a:t>Lack of training in how to teach PE as a subject and lack of confidence amongst teachers (Fletcher and </a:t>
            </a:r>
            <a:r>
              <a:rPr lang="en-GB" dirty="0" err="1" smtClean="0"/>
              <a:t>Kosnik</a:t>
            </a:r>
            <a:r>
              <a:rPr lang="en-GB" dirty="0" smtClean="0"/>
              <a:t>, 2016)</a:t>
            </a:r>
          </a:p>
          <a:p>
            <a:r>
              <a:rPr lang="en-GB" dirty="0" smtClean="0"/>
              <a:t>Primary schools outsourcing PE to outside providers</a:t>
            </a:r>
          </a:p>
          <a:p>
            <a:r>
              <a:rPr lang="en-GB" dirty="0" smtClean="0"/>
              <a:t>Even though PE as a subject isn’t present in the Foundation Phase it is critical to include developmentally appropriate structured opportunities in order for children to realise their </a:t>
            </a:r>
            <a:r>
              <a:rPr lang="en-GB" dirty="0"/>
              <a:t>full potential (</a:t>
            </a:r>
            <a:r>
              <a:rPr lang="en-GB" dirty="0" err="1"/>
              <a:t>Altunsöz</a:t>
            </a:r>
            <a:r>
              <a:rPr lang="en-GB" dirty="0"/>
              <a:t> and </a:t>
            </a:r>
            <a:r>
              <a:rPr lang="en-GB" dirty="0" err="1"/>
              <a:t>Goodway</a:t>
            </a:r>
            <a:r>
              <a:rPr lang="en-GB" dirty="0"/>
              <a:t> </a:t>
            </a:r>
            <a:r>
              <a:rPr lang="en-GB" dirty="0" smtClean="0"/>
              <a:t>2015)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tystiolaeth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awgrymu</a:t>
            </a:r>
            <a:r>
              <a:rPr lang="en-GB" dirty="0" smtClean="0"/>
              <a:t> bod </a:t>
            </a:r>
            <a:r>
              <a:rPr lang="en-GB" dirty="0" err="1" smtClean="0"/>
              <a:t>gan</a:t>
            </a:r>
            <a:r>
              <a:rPr lang="en-GB" dirty="0" smtClean="0"/>
              <a:t> YC </a:t>
            </a:r>
            <a:r>
              <a:rPr lang="en-GB" dirty="0" err="1" smtClean="0"/>
              <a:t>statws</a:t>
            </a:r>
            <a:r>
              <a:rPr lang="en-GB" dirty="0" smtClean="0"/>
              <a:t> is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phynciau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(Bailey, 2018)</a:t>
            </a:r>
          </a:p>
          <a:p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hyfforddiant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I </a:t>
            </a:r>
            <a:r>
              <a:rPr lang="en-GB" dirty="0" err="1" smtClean="0"/>
              <a:t>ddysgu</a:t>
            </a:r>
            <a:r>
              <a:rPr lang="en-GB" dirty="0" smtClean="0"/>
              <a:t> YC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pwnc</a:t>
            </a:r>
            <a:r>
              <a:rPr lang="en-GB" dirty="0" smtClean="0"/>
              <a:t> a </a:t>
            </a:r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hyder</a:t>
            </a:r>
            <a:r>
              <a:rPr lang="en-GB" dirty="0" smtClean="0"/>
              <a:t> </a:t>
            </a:r>
            <a:r>
              <a:rPr lang="en-GB" dirty="0" err="1" smtClean="0"/>
              <a:t>ymhlith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r>
              <a:rPr lang="en-GB" dirty="0" smtClean="0"/>
              <a:t> (Fletcher a </a:t>
            </a:r>
            <a:r>
              <a:rPr lang="en-GB" dirty="0" err="1" smtClean="0"/>
              <a:t>Kosnik</a:t>
            </a:r>
            <a:r>
              <a:rPr lang="en-GB" dirty="0" smtClean="0"/>
              <a:t>, 2016)</a:t>
            </a:r>
          </a:p>
          <a:p>
            <a:r>
              <a:rPr lang="en-GB" dirty="0" err="1" smtClean="0"/>
              <a:t>Darparwyr</a:t>
            </a:r>
            <a:r>
              <a:rPr lang="en-GB" dirty="0" smtClean="0"/>
              <a:t> </a:t>
            </a:r>
            <a:r>
              <a:rPr lang="en-GB" dirty="0" err="1" smtClean="0"/>
              <a:t>allanol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YC</a:t>
            </a:r>
          </a:p>
          <a:p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YC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bresennol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pwnc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CS </a:t>
            </a:r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cyfleodd</a:t>
            </a:r>
            <a:r>
              <a:rPr lang="en-GB" dirty="0" smtClean="0"/>
              <a:t> </a:t>
            </a:r>
            <a:r>
              <a:rPr lang="en-GB" dirty="0" err="1" smtClean="0"/>
              <a:t>strwythedig</a:t>
            </a:r>
            <a:r>
              <a:rPr lang="en-GB" dirty="0" smtClean="0"/>
              <a:t> </a:t>
            </a:r>
            <a:r>
              <a:rPr lang="en-GB" dirty="0" err="1" smtClean="0"/>
              <a:t>addas</a:t>
            </a:r>
            <a:r>
              <a:rPr lang="en-GB" dirty="0" smtClean="0"/>
              <a:t> I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 smtClean="0"/>
              <a:t>gyrraedd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potential</a:t>
            </a:r>
          </a:p>
          <a:p>
            <a:r>
              <a:rPr lang="en-GB" dirty="0"/>
              <a:t>(</a:t>
            </a:r>
            <a:r>
              <a:rPr lang="en-GB" dirty="0" err="1"/>
              <a:t>Altunsöz</a:t>
            </a:r>
            <a:r>
              <a:rPr lang="en-GB" dirty="0"/>
              <a:t> </a:t>
            </a:r>
            <a:r>
              <a:rPr lang="en-GB" dirty="0" smtClean="0"/>
              <a:t>a </a:t>
            </a:r>
            <a:r>
              <a:rPr lang="en-GB" dirty="0" err="1"/>
              <a:t>Goodway</a:t>
            </a:r>
            <a:r>
              <a:rPr lang="en-GB" dirty="0"/>
              <a:t> 2015)</a:t>
            </a:r>
          </a:p>
        </p:txBody>
      </p:sp>
    </p:spTree>
    <p:extLst>
      <p:ext uri="{BB962C8B-B14F-4D97-AF65-F5344CB8AC3E}">
        <p14:creationId xmlns:p14="http://schemas.microsoft.com/office/powerpoint/2010/main" val="219292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br>
              <a:rPr lang="en-GB" dirty="0" smtClean="0"/>
            </a:br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gyfeirnodi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657977" y="1663228"/>
            <a:ext cx="8430567" cy="51860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100" dirty="0" smtClean="0"/>
          </a:p>
          <a:p>
            <a:r>
              <a:rPr lang="en-GB" sz="1100" dirty="0" smtClean="0"/>
              <a:t>BBC News, (2019) Fear of squeeze on PE in schools despite obesity crisis. Available online: </a:t>
            </a:r>
            <a:r>
              <a:rPr lang="en-GB" sz="1100" dirty="0">
                <a:hlinkClick r:id="rId2"/>
              </a:rPr>
              <a:t>https://</a:t>
            </a:r>
            <a:r>
              <a:rPr lang="en-GB" sz="1100" dirty="0" smtClean="0">
                <a:hlinkClick r:id="rId2"/>
              </a:rPr>
              <a:t>www.bbc.co.uk/news/uk-wales-politics-47474496</a:t>
            </a:r>
            <a:r>
              <a:rPr lang="en-GB" sz="1100" dirty="0" smtClean="0"/>
              <a:t> </a:t>
            </a:r>
            <a:r>
              <a:rPr lang="en-GB" sz="1100" dirty="0"/>
              <a:t>(accessed 11/8/20)</a:t>
            </a:r>
          </a:p>
          <a:p>
            <a:endParaRPr lang="en-GB" sz="1100" dirty="0"/>
          </a:p>
          <a:p>
            <a:endParaRPr lang="en-GB" sz="1100" dirty="0"/>
          </a:p>
          <a:p>
            <a:r>
              <a:rPr lang="en-GB" sz="1100" dirty="0" err="1" smtClean="0"/>
              <a:t>Crowter</a:t>
            </a:r>
            <a:r>
              <a:rPr lang="en-GB" sz="1100" dirty="0" smtClean="0"/>
              <a:t>, A. (2019) </a:t>
            </a:r>
            <a:r>
              <a:rPr lang="en-GB" sz="1100" dirty="0"/>
              <a:t>BBC </a:t>
            </a:r>
            <a:r>
              <a:rPr lang="en-GB" sz="1100" dirty="0" smtClean="0"/>
              <a:t>News. Available online: </a:t>
            </a:r>
            <a:r>
              <a:rPr lang="en-GB" sz="1100" dirty="0" smtClean="0">
                <a:hlinkClick r:id="rId3"/>
              </a:rPr>
              <a:t>https</a:t>
            </a:r>
            <a:r>
              <a:rPr lang="en-GB" sz="1100" dirty="0">
                <a:hlinkClick r:id="rId3"/>
              </a:rPr>
              <a:t>://</a:t>
            </a:r>
            <a:r>
              <a:rPr lang="en-GB" sz="1100" dirty="0" smtClean="0">
                <a:hlinkClick r:id="rId3"/>
              </a:rPr>
              <a:t>www.bbc.co.uk/news/uk-wales-48597716</a:t>
            </a:r>
            <a:r>
              <a:rPr lang="en-GB" sz="1100" dirty="0"/>
              <a:t> (accessed 11/8/20</a:t>
            </a:r>
            <a:r>
              <a:rPr lang="en-GB" sz="1100" dirty="0" smtClean="0"/>
              <a:t>)</a:t>
            </a:r>
          </a:p>
          <a:p>
            <a:endParaRPr lang="en-GB" sz="1100" dirty="0"/>
          </a:p>
          <a:p>
            <a:r>
              <a:rPr lang="en-GB" sz="1100" dirty="0"/>
              <a:t>ITV (2014) Most deprived communities in Wales </a:t>
            </a:r>
            <a:r>
              <a:rPr lang="en-GB" sz="1100" dirty="0">
                <a:hlinkClick r:id="rId4"/>
              </a:rPr>
              <a:t>https://</a:t>
            </a:r>
            <a:r>
              <a:rPr lang="en-GB" sz="1100" dirty="0" smtClean="0">
                <a:hlinkClick r:id="rId4"/>
              </a:rPr>
              <a:t>www.itv.com/news/wales/2014-11-26/most-deprived-communities-in-wales-revealed</a:t>
            </a:r>
            <a:r>
              <a:rPr lang="en-GB" sz="1100" dirty="0" smtClean="0"/>
              <a:t> </a:t>
            </a:r>
            <a:r>
              <a:rPr lang="en-GB" sz="1100" dirty="0"/>
              <a:t>(accessed 11/8/20</a:t>
            </a:r>
            <a:r>
              <a:rPr lang="en-GB" sz="1100" dirty="0" smtClean="0"/>
              <a:t>)</a:t>
            </a:r>
            <a:endParaRPr lang="en-GB" sz="1100" dirty="0"/>
          </a:p>
          <a:p>
            <a:endParaRPr lang="en-GB" sz="1100" dirty="0"/>
          </a:p>
          <a:p>
            <a:r>
              <a:rPr lang="en-GB" sz="1100" dirty="0" smtClean="0"/>
              <a:t>PE Central: What works in Physical Education (no date). Available online:</a:t>
            </a:r>
          </a:p>
          <a:p>
            <a:r>
              <a:rPr lang="en-GB" sz="1100" dirty="0" smtClean="0">
                <a:hlinkClick r:id="rId5"/>
              </a:rPr>
              <a:t>https://www.pecentral.org/lessonideas/ViewLesson.asp?ID=316#.XzJ1nZZKjD5</a:t>
            </a:r>
            <a:r>
              <a:rPr lang="en-GB" sz="1100" dirty="0" smtClean="0"/>
              <a:t> (accessed 11/8/20)</a:t>
            </a:r>
          </a:p>
          <a:p>
            <a:endParaRPr lang="en-GB" sz="1100" dirty="0"/>
          </a:p>
          <a:p>
            <a:r>
              <a:rPr lang="en-GB" sz="1100" dirty="0" smtClean="0"/>
              <a:t>Randall, V. (2020) </a:t>
            </a:r>
            <a:r>
              <a:rPr lang="en-GB" sz="1100" dirty="0"/>
              <a:t>International Journal of Primary, Elementary and Early Years </a:t>
            </a:r>
            <a:r>
              <a:rPr lang="en-GB" sz="1100" dirty="0" smtClean="0"/>
              <a:t>Education (Vol.48):</a:t>
            </a:r>
            <a:endParaRPr lang="en-GB" sz="1100" dirty="0"/>
          </a:p>
          <a:p>
            <a:r>
              <a:rPr lang="en-GB" sz="1100" dirty="0" smtClean="0"/>
              <a:t>Becoming a primary physical educator pp. 133 – 146. Available online: </a:t>
            </a:r>
            <a:r>
              <a:rPr lang="en-GB" sz="1100" dirty="0">
                <a:hlinkClick r:id="rId6"/>
              </a:rPr>
              <a:t>https://</a:t>
            </a:r>
            <a:r>
              <a:rPr lang="en-GB" sz="1100" dirty="0" smtClean="0">
                <a:hlinkClick r:id="rId6"/>
              </a:rPr>
              <a:t>www-tandfonline-com.ezproxy.uwtsd.ac.uk/doi/full/10.1080/03004279.2019.1594330</a:t>
            </a:r>
            <a:r>
              <a:rPr lang="en-GB" sz="1100" dirty="0" smtClean="0"/>
              <a:t> (accessed 11/8/20)</a:t>
            </a:r>
          </a:p>
          <a:p>
            <a:endParaRPr lang="en-GB" sz="1100" dirty="0"/>
          </a:p>
          <a:p>
            <a:r>
              <a:rPr lang="en-GB" sz="1100" dirty="0" smtClean="0"/>
              <a:t>UK Government (2020) </a:t>
            </a:r>
            <a:r>
              <a:rPr lang="en-GB" sz="1100" dirty="0"/>
              <a:t>Tackling obesity: empowering adults and children to live healthier </a:t>
            </a:r>
            <a:r>
              <a:rPr lang="en-GB" sz="1100" dirty="0" smtClean="0"/>
              <a:t>lives. Available online:</a:t>
            </a:r>
            <a:endParaRPr lang="en-GB" sz="1100" dirty="0"/>
          </a:p>
          <a:p>
            <a:r>
              <a:rPr lang="en-GB" sz="1100" dirty="0">
                <a:hlinkClick r:id="rId7"/>
              </a:rPr>
              <a:t>https://</a:t>
            </a:r>
            <a:r>
              <a:rPr lang="en-GB" sz="1100" dirty="0" smtClean="0">
                <a:hlinkClick r:id="rId7"/>
              </a:rPr>
              <a:t>www.gov.uk/government/publications/tackling-obesity-government-strategy/tackling-obesity-empowering-adults-and-children-to-live-healthier-lives</a:t>
            </a:r>
            <a:r>
              <a:rPr lang="en-GB" sz="1100" dirty="0" smtClean="0"/>
              <a:t> (accessed 11/8/20)</a:t>
            </a:r>
            <a:endParaRPr lang="en-GB" sz="1100" dirty="0"/>
          </a:p>
          <a:p>
            <a:endParaRPr lang="en-GB" sz="1100" dirty="0"/>
          </a:p>
          <a:p>
            <a:r>
              <a:rPr lang="en-GB" sz="1100" dirty="0" smtClean="0"/>
              <a:t>Wainwright, N., </a:t>
            </a:r>
            <a:r>
              <a:rPr lang="en-GB" sz="1100" dirty="0" err="1" smtClean="0"/>
              <a:t>Goodway</a:t>
            </a:r>
            <a:r>
              <a:rPr lang="en-GB" sz="1100" dirty="0" smtClean="0"/>
              <a:t>, J., Whitehead, M., Williams, A., and Kirk. D., (2018) Physical Education and Sport Pedagogy (Vol. 23): Laying the foundations for physical literacy in Wales: the contribution of the Foundation Phase to the development of physical literacy pp. 431 – 444. Available online: </a:t>
            </a:r>
            <a:r>
              <a:rPr lang="en-GB" sz="1100" dirty="0">
                <a:hlinkClick r:id="rId8"/>
              </a:rPr>
              <a:t>https://</a:t>
            </a:r>
            <a:r>
              <a:rPr lang="en-GB" sz="1100" dirty="0" smtClean="0">
                <a:hlinkClick r:id="rId8"/>
              </a:rPr>
              <a:t>web.a.ebscohost.com/ehost/pdfviewer/pdfviewer?vid=1&amp;sid=976e3999-568a-49c3-89c8-7040aa8e89b1%40sessionmgr4006</a:t>
            </a:r>
            <a:r>
              <a:rPr lang="en-GB" sz="1100" dirty="0" smtClean="0"/>
              <a:t> (accessed 11/8/20)</a:t>
            </a:r>
          </a:p>
          <a:p>
            <a:endParaRPr lang="en-GB" sz="1100" dirty="0"/>
          </a:p>
          <a:p>
            <a:r>
              <a:rPr lang="en-GB" sz="1100" dirty="0" smtClean="0"/>
              <a:t>Welsh Government (2019) Healthy Weight Healthy Wales. Available online: </a:t>
            </a:r>
            <a:r>
              <a:rPr lang="en-GB" sz="1100" dirty="0">
                <a:hlinkClick r:id="rId9"/>
              </a:rPr>
              <a:t>https://</a:t>
            </a:r>
            <a:r>
              <a:rPr lang="en-GB" sz="1100" dirty="0" smtClean="0">
                <a:hlinkClick r:id="rId9"/>
              </a:rPr>
              <a:t>gov.wales/sites/default/files/publications/2020-02/healthy-weight-delivery-plan-2020-22.pdf</a:t>
            </a:r>
            <a:r>
              <a:rPr lang="en-GB" sz="1100" dirty="0" smtClean="0"/>
              <a:t> </a:t>
            </a:r>
            <a:r>
              <a:rPr lang="en-GB" sz="1100" dirty="0"/>
              <a:t>(accessed 11/8/20)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3703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4608</TotalTime>
  <Words>3214</Words>
  <Application>Microsoft Office PowerPoint</Application>
  <PresentationFormat>Widescreen</PresentationFormat>
  <Paragraphs>307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Century Gothic</vt:lpstr>
      <vt:lpstr>inherit</vt:lpstr>
      <vt:lpstr>Wingdings</vt:lpstr>
      <vt:lpstr>Wingdings 3</vt:lpstr>
      <vt:lpstr>Wisp</vt:lpstr>
      <vt:lpstr>  Curriculum Studies: Principles and Innovation Astudiaethau Cwricwlwm: Egwyddorion ac Arloesi ECES6013/C  Health and wellbeing Iechyd a lles</vt:lpstr>
      <vt:lpstr>Learning outcome</vt:lpstr>
      <vt:lpstr>Today we will consider Heddiw byddwn yn ystyried</vt:lpstr>
      <vt:lpstr>The headlines… Y penawdau…</vt:lpstr>
      <vt:lpstr>The obesity crisis – some statistics Yr argyfwng gordewdra – rhai ystadegau</vt:lpstr>
      <vt:lpstr>Obesity and areas of deprivation- what is the link?  Gordewdra a ardaloedd o amddifadedd – beth yw’r cysylltiad?</vt:lpstr>
      <vt:lpstr>PowerPoint Presentation</vt:lpstr>
      <vt:lpstr>What is the UK Government proposing? Beth yw argymhellion llywodraeth y DU?</vt:lpstr>
      <vt:lpstr>Task</vt:lpstr>
      <vt:lpstr>What is the Welsh Government doing? Beth mae llywodraeth Cymru’n ei wneud?</vt:lpstr>
      <vt:lpstr>PowerPoint Presentation</vt:lpstr>
      <vt:lpstr>Healthy settings Lleoliadau iach</vt:lpstr>
      <vt:lpstr>Healthy settings Lleoliadau iach</vt:lpstr>
      <vt:lpstr>Healthy settings Lleoliadau iach</vt:lpstr>
      <vt:lpstr>PowerPoint Presentation</vt:lpstr>
      <vt:lpstr>The current curriculum – Foundation Phase Y cwricwlwm presennol – Cyfnod Sylfaen</vt:lpstr>
      <vt:lpstr>The outdoors Y tu allan</vt:lpstr>
      <vt:lpstr>Key Stage Two Cyfnod Allweddol Dau</vt:lpstr>
      <vt:lpstr>PowerPoint Presentation</vt:lpstr>
      <vt:lpstr>Task </vt:lpstr>
      <vt:lpstr>Physical Literacy Llythrennedd Corfforol</vt:lpstr>
      <vt:lpstr>Physical literacy Llythrennedd Corfforol</vt:lpstr>
      <vt:lpstr>Physical literacy Llythrennedd Corfforol</vt:lpstr>
      <vt:lpstr>Physical literacy Llythrennedd Corfforol</vt:lpstr>
      <vt:lpstr>Movement Symudiad</vt:lpstr>
      <vt:lpstr>Awareness of space Ymwybyddiaeth o ofod</vt:lpstr>
      <vt:lpstr>Small equipment Offer bach</vt:lpstr>
      <vt:lpstr>Indicators for success Dangosyddion llwyddiant</vt:lpstr>
      <vt:lpstr>Some challenges with delivering effective PE lessons Rhai heriau i ddarparu gwersi YC effeithiol</vt:lpstr>
      <vt:lpstr>Reference list Rhestr gyfeirnodi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3  Health and wellbeing</dc:title>
  <dc:creator>Alison Baggott</dc:creator>
  <cp:lastModifiedBy>Alison Baggott</cp:lastModifiedBy>
  <cp:revision>71</cp:revision>
  <dcterms:created xsi:type="dcterms:W3CDTF">2020-08-05T09:58:50Z</dcterms:created>
  <dcterms:modified xsi:type="dcterms:W3CDTF">2020-09-15T15:02:04Z</dcterms:modified>
</cp:coreProperties>
</file>