
<file path=[Content_Types].xml><?xml version="1.0" encoding="utf-8"?>
<Types xmlns="http://schemas.openxmlformats.org/package/2006/content-types">
  <Default Extension="bin" ContentType="application/vnd.openxmlformats-officedocument.oleObject"/>
  <Default Extension="jpeg" ContentType="image/jpeg"/>
  <Default Extension="jp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32"/>
  </p:notesMasterIdLst>
  <p:sldIdLst>
    <p:sldId id="256" r:id="rId2"/>
    <p:sldId id="401" r:id="rId3"/>
    <p:sldId id="383" r:id="rId4"/>
    <p:sldId id="377" r:id="rId5"/>
    <p:sldId id="395" r:id="rId6"/>
    <p:sldId id="258" r:id="rId7"/>
    <p:sldId id="277" r:id="rId8"/>
    <p:sldId id="270" r:id="rId9"/>
    <p:sldId id="271" r:id="rId10"/>
    <p:sldId id="405" r:id="rId11"/>
    <p:sldId id="332" r:id="rId12"/>
    <p:sldId id="379" r:id="rId13"/>
    <p:sldId id="378" r:id="rId14"/>
    <p:sldId id="369" r:id="rId15"/>
    <p:sldId id="381" r:id="rId16"/>
    <p:sldId id="337" r:id="rId17"/>
    <p:sldId id="293" r:id="rId18"/>
    <p:sldId id="342" r:id="rId19"/>
    <p:sldId id="348" r:id="rId20"/>
    <p:sldId id="400" r:id="rId21"/>
    <p:sldId id="387" r:id="rId22"/>
    <p:sldId id="394" r:id="rId23"/>
    <p:sldId id="388" r:id="rId24"/>
    <p:sldId id="396" r:id="rId25"/>
    <p:sldId id="390" r:id="rId26"/>
    <p:sldId id="346" r:id="rId27"/>
    <p:sldId id="365" r:id="rId28"/>
    <p:sldId id="352" r:id="rId29"/>
    <p:sldId id="380" r:id="rId30"/>
    <p:sldId id="402" r:id="rId31"/>
  </p:sldIdLst>
  <p:sldSz cx="12192000" cy="6858000"/>
  <p:notesSz cx="7102475" cy="9388475"/>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aula Mccreary" initials="PM" lastIdx="3" clrIdx="0">
    <p:extLst>
      <p:ext uri="{19B8F6BF-5375-455C-9EA6-DF929625EA0E}">
        <p15:presenceInfo xmlns:p15="http://schemas.microsoft.com/office/powerpoint/2012/main" userId="1b20ae19c1611db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autoAdjust="0"/>
    <p:restoredTop sz="68980" autoAdjust="0"/>
  </p:normalViewPr>
  <p:slideViewPr>
    <p:cSldViewPr snapToGrid="0">
      <p:cViewPr varScale="1">
        <p:scale>
          <a:sx n="86" d="100"/>
          <a:sy n="86" d="100"/>
        </p:scale>
        <p:origin x="1128" y="19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_rels/data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ata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4" Type="http://schemas.openxmlformats.org/officeDocument/2006/relationships/image" Target="../media/image2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34.svg"/><Relationship Id="rId3" Type="http://schemas.openxmlformats.org/officeDocument/2006/relationships/image" Target="../media/image29.png"/><Relationship Id="rId7" Type="http://schemas.openxmlformats.org/officeDocument/2006/relationships/image" Target="../media/image33.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2.svg"/><Relationship Id="rId5" Type="http://schemas.openxmlformats.org/officeDocument/2006/relationships/image" Target="../media/image31.png"/><Relationship Id="rId10" Type="http://schemas.openxmlformats.org/officeDocument/2006/relationships/image" Target="../media/image36.svg"/><Relationship Id="rId4" Type="http://schemas.openxmlformats.org/officeDocument/2006/relationships/image" Target="../media/image30.svg"/><Relationship Id="rId9" Type="http://schemas.openxmlformats.org/officeDocument/2006/relationships/image" Target="../media/image3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673BB18-B9F2-4F8E-94EB-5DC4242E0BAD}"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C6589040-BB61-44AD-B727-013418D5C31E}">
      <dgm:prSet/>
      <dgm:spPr/>
      <dgm:t>
        <a:bodyPr/>
        <a:lstStyle/>
        <a:p>
          <a:r>
            <a:rPr lang="en-GB" dirty="0"/>
            <a:t>Workshop 1</a:t>
          </a:r>
          <a:endParaRPr lang="en-US" dirty="0"/>
        </a:p>
      </dgm:t>
    </dgm:pt>
    <dgm:pt modelId="{675785AF-8AEA-41FC-A8DF-AAE271A9B9A0}" type="parTrans" cxnId="{17363F85-C0E8-408B-86A9-488985FF80C5}">
      <dgm:prSet/>
      <dgm:spPr/>
      <dgm:t>
        <a:bodyPr/>
        <a:lstStyle/>
        <a:p>
          <a:endParaRPr lang="en-US"/>
        </a:p>
      </dgm:t>
    </dgm:pt>
    <dgm:pt modelId="{CD75C340-AB1C-46AC-954F-2C14B23C9CA1}" type="sibTrans" cxnId="{17363F85-C0E8-408B-86A9-488985FF80C5}">
      <dgm:prSet/>
      <dgm:spPr/>
      <dgm:t>
        <a:bodyPr/>
        <a:lstStyle/>
        <a:p>
          <a:endParaRPr lang="en-US"/>
        </a:p>
      </dgm:t>
    </dgm:pt>
    <dgm:pt modelId="{360A9AF8-6222-467D-A8DD-6FED82328460}">
      <dgm:prSet/>
      <dgm:spPr/>
      <dgm:t>
        <a:bodyPr/>
        <a:lstStyle/>
        <a:p>
          <a:r>
            <a:rPr lang="en-GB" dirty="0"/>
            <a:t>Introduction </a:t>
          </a:r>
          <a:endParaRPr lang="en-US" dirty="0"/>
        </a:p>
      </dgm:t>
    </dgm:pt>
    <dgm:pt modelId="{13C67CF4-E259-4AF4-8939-C855B339827F}" type="parTrans" cxnId="{31D15481-51A0-4793-8F18-92E1BE8010F5}">
      <dgm:prSet/>
      <dgm:spPr/>
      <dgm:t>
        <a:bodyPr/>
        <a:lstStyle/>
        <a:p>
          <a:endParaRPr lang="en-US"/>
        </a:p>
      </dgm:t>
    </dgm:pt>
    <dgm:pt modelId="{C124ABAE-5900-4583-B573-D65230EB8726}" type="sibTrans" cxnId="{31D15481-51A0-4793-8F18-92E1BE8010F5}">
      <dgm:prSet/>
      <dgm:spPr/>
      <dgm:t>
        <a:bodyPr/>
        <a:lstStyle/>
        <a:p>
          <a:endParaRPr lang="en-US"/>
        </a:p>
      </dgm:t>
    </dgm:pt>
    <dgm:pt modelId="{186C8C66-EB49-4ED7-B9C6-BC36E6CE7775}">
      <dgm:prSet/>
      <dgm:spPr/>
      <dgm:t>
        <a:bodyPr/>
        <a:lstStyle/>
        <a:p>
          <a:r>
            <a:rPr lang="en-GB" dirty="0"/>
            <a:t>Critical reflection - Group discussion, Emotional Intelligence, Theories and models of reflection. Links to practice as a reflective practitioner, key aspects of reflective practice. </a:t>
          </a:r>
          <a:endParaRPr lang="en-US" dirty="0"/>
        </a:p>
      </dgm:t>
    </dgm:pt>
    <dgm:pt modelId="{92AB4F18-56D5-4957-B4FA-B4D6EF21568E}" type="parTrans" cxnId="{C26DD717-C8EB-4B14-A109-D27710C09686}">
      <dgm:prSet/>
      <dgm:spPr/>
      <dgm:t>
        <a:bodyPr/>
        <a:lstStyle/>
        <a:p>
          <a:endParaRPr lang="en-US"/>
        </a:p>
      </dgm:t>
    </dgm:pt>
    <dgm:pt modelId="{CAD79539-9A13-498D-934D-C1772EFE1BDB}" type="sibTrans" cxnId="{C26DD717-C8EB-4B14-A109-D27710C09686}">
      <dgm:prSet/>
      <dgm:spPr/>
      <dgm:t>
        <a:bodyPr/>
        <a:lstStyle/>
        <a:p>
          <a:endParaRPr lang="en-US"/>
        </a:p>
      </dgm:t>
    </dgm:pt>
    <dgm:pt modelId="{35FEB7C6-C556-4DD9-9EBC-CD75AAD250CB}">
      <dgm:prSet/>
      <dgm:spPr/>
      <dgm:t>
        <a:bodyPr/>
        <a:lstStyle/>
        <a:p>
          <a:r>
            <a:rPr lang="en-GB" dirty="0"/>
            <a:t>The portfolio - Task 1 Part a) Developmental Review</a:t>
          </a:r>
          <a:endParaRPr lang="en-US" dirty="0"/>
        </a:p>
      </dgm:t>
    </dgm:pt>
    <dgm:pt modelId="{5C98C3E8-187C-4582-84CA-7EAF6FA10550}" type="parTrans" cxnId="{4E291F84-18AB-456C-B801-81CABF2637E2}">
      <dgm:prSet/>
      <dgm:spPr/>
      <dgm:t>
        <a:bodyPr/>
        <a:lstStyle/>
        <a:p>
          <a:endParaRPr lang="en-US"/>
        </a:p>
      </dgm:t>
    </dgm:pt>
    <dgm:pt modelId="{D497A1F4-6F11-4114-BB03-589CE3B89ECF}" type="sibTrans" cxnId="{4E291F84-18AB-456C-B801-81CABF2637E2}">
      <dgm:prSet/>
      <dgm:spPr/>
      <dgm:t>
        <a:bodyPr/>
        <a:lstStyle/>
        <a:p>
          <a:endParaRPr lang="en-US"/>
        </a:p>
      </dgm:t>
    </dgm:pt>
    <dgm:pt modelId="{97963624-F585-7E41-9675-D368768A5666}">
      <dgm:prSet/>
      <dgm:spPr/>
      <dgm:t>
        <a:bodyPr/>
        <a:lstStyle/>
        <a:p>
          <a:r>
            <a:rPr lang="en-GB" dirty="0"/>
            <a:t>Critically reflective writing.</a:t>
          </a:r>
          <a:endParaRPr lang="en-US" dirty="0"/>
        </a:p>
      </dgm:t>
    </dgm:pt>
    <dgm:pt modelId="{81D2851F-CDBE-4B45-AD1F-93CB0A2E116E}" type="parTrans" cxnId="{2EB37767-5958-0E4E-8C78-718D6D1C44F8}">
      <dgm:prSet/>
      <dgm:spPr/>
      <dgm:t>
        <a:bodyPr/>
        <a:lstStyle/>
        <a:p>
          <a:endParaRPr lang="en-GB"/>
        </a:p>
      </dgm:t>
    </dgm:pt>
    <dgm:pt modelId="{5D585C2A-C001-CD4B-A2B0-09998358C9B9}" type="sibTrans" cxnId="{2EB37767-5958-0E4E-8C78-718D6D1C44F8}">
      <dgm:prSet/>
      <dgm:spPr/>
      <dgm:t>
        <a:bodyPr/>
        <a:lstStyle/>
        <a:p>
          <a:endParaRPr lang="en-GB"/>
        </a:p>
      </dgm:t>
    </dgm:pt>
    <dgm:pt modelId="{85FF2CC6-AC38-4221-B409-9FB94E775DDC}" type="pres">
      <dgm:prSet presAssocID="{3673BB18-B9F2-4F8E-94EB-5DC4242E0BAD}" presName="linear" presStyleCnt="0">
        <dgm:presLayoutVars>
          <dgm:animLvl val="lvl"/>
          <dgm:resizeHandles val="exact"/>
        </dgm:presLayoutVars>
      </dgm:prSet>
      <dgm:spPr/>
    </dgm:pt>
    <dgm:pt modelId="{9CCC77E2-D9AE-4DA6-B8BD-9CC78BC28C11}" type="pres">
      <dgm:prSet presAssocID="{C6589040-BB61-44AD-B727-013418D5C31E}" presName="parentText" presStyleLbl="node1" presStyleIdx="0" presStyleCnt="1">
        <dgm:presLayoutVars>
          <dgm:chMax val="0"/>
          <dgm:bulletEnabled val="1"/>
        </dgm:presLayoutVars>
      </dgm:prSet>
      <dgm:spPr/>
    </dgm:pt>
    <dgm:pt modelId="{B041D6B0-DDE9-426A-8D23-617E80688448}" type="pres">
      <dgm:prSet presAssocID="{C6589040-BB61-44AD-B727-013418D5C31E}" presName="childText" presStyleLbl="revTx" presStyleIdx="0" presStyleCnt="1" custScaleY="109200">
        <dgm:presLayoutVars>
          <dgm:bulletEnabled val="1"/>
        </dgm:presLayoutVars>
      </dgm:prSet>
      <dgm:spPr/>
    </dgm:pt>
  </dgm:ptLst>
  <dgm:cxnLst>
    <dgm:cxn modelId="{C26DD717-C8EB-4B14-A109-D27710C09686}" srcId="{C6589040-BB61-44AD-B727-013418D5C31E}" destId="{186C8C66-EB49-4ED7-B9C6-BC36E6CE7775}" srcOrd="1" destOrd="0" parTransId="{92AB4F18-56D5-4957-B4FA-B4D6EF21568E}" sibTransId="{CAD79539-9A13-498D-934D-C1772EFE1BDB}"/>
    <dgm:cxn modelId="{6C22CD60-8273-452A-8C28-9D9FC3591C59}" type="presOf" srcId="{C6589040-BB61-44AD-B727-013418D5C31E}" destId="{9CCC77E2-D9AE-4DA6-B8BD-9CC78BC28C11}" srcOrd="0" destOrd="0" presId="urn:microsoft.com/office/officeart/2005/8/layout/vList2"/>
    <dgm:cxn modelId="{2EB37767-5958-0E4E-8C78-718D6D1C44F8}" srcId="{C6589040-BB61-44AD-B727-013418D5C31E}" destId="{97963624-F585-7E41-9675-D368768A5666}" srcOrd="3" destOrd="0" parTransId="{81D2851F-CDBE-4B45-AD1F-93CB0A2E116E}" sibTransId="{5D585C2A-C001-CD4B-A2B0-09998358C9B9}"/>
    <dgm:cxn modelId="{31D15481-51A0-4793-8F18-92E1BE8010F5}" srcId="{C6589040-BB61-44AD-B727-013418D5C31E}" destId="{360A9AF8-6222-467D-A8DD-6FED82328460}" srcOrd="0" destOrd="0" parTransId="{13C67CF4-E259-4AF4-8939-C855B339827F}" sibTransId="{C124ABAE-5900-4583-B573-D65230EB8726}"/>
    <dgm:cxn modelId="{EF53D382-8F9E-43C1-97D1-BBD908D6EE56}" type="presOf" srcId="{360A9AF8-6222-467D-A8DD-6FED82328460}" destId="{B041D6B0-DDE9-426A-8D23-617E80688448}" srcOrd="0" destOrd="0" presId="urn:microsoft.com/office/officeart/2005/8/layout/vList2"/>
    <dgm:cxn modelId="{4E291F84-18AB-456C-B801-81CABF2637E2}" srcId="{C6589040-BB61-44AD-B727-013418D5C31E}" destId="{35FEB7C6-C556-4DD9-9EBC-CD75AAD250CB}" srcOrd="2" destOrd="0" parTransId="{5C98C3E8-187C-4582-84CA-7EAF6FA10550}" sibTransId="{D497A1F4-6F11-4114-BB03-589CE3B89ECF}"/>
    <dgm:cxn modelId="{17363F85-C0E8-408B-86A9-488985FF80C5}" srcId="{3673BB18-B9F2-4F8E-94EB-5DC4242E0BAD}" destId="{C6589040-BB61-44AD-B727-013418D5C31E}" srcOrd="0" destOrd="0" parTransId="{675785AF-8AEA-41FC-A8DF-AAE271A9B9A0}" sibTransId="{CD75C340-AB1C-46AC-954F-2C14B23C9CA1}"/>
    <dgm:cxn modelId="{33BB8EB3-2034-49F3-A571-105EE5EA5D4B}" type="presOf" srcId="{186C8C66-EB49-4ED7-B9C6-BC36E6CE7775}" destId="{B041D6B0-DDE9-426A-8D23-617E80688448}" srcOrd="0" destOrd="1" presId="urn:microsoft.com/office/officeart/2005/8/layout/vList2"/>
    <dgm:cxn modelId="{125CABF8-C1F8-F345-A991-CFFBA500172B}" type="presOf" srcId="{97963624-F585-7E41-9675-D368768A5666}" destId="{B041D6B0-DDE9-426A-8D23-617E80688448}" srcOrd="0" destOrd="3" presId="urn:microsoft.com/office/officeart/2005/8/layout/vList2"/>
    <dgm:cxn modelId="{9366F4F9-D934-4FB9-A650-265D71951338}" type="presOf" srcId="{3673BB18-B9F2-4F8E-94EB-5DC4242E0BAD}" destId="{85FF2CC6-AC38-4221-B409-9FB94E775DDC}" srcOrd="0" destOrd="0" presId="urn:microsoft.com/office/officeart/2005/8/layout/vList2"/>
    <dgm:cxn modelId="{99861BFD-8EC9-4A0D-A5FD-E01ACA68EA45}" type="presOf" srcId="{35FEB7C6-C556-4DD9-9EBC-CD75AAD250CB}" destId="{B041D6B0-DDE9-426A-8D23-617E80688448}" srcOrd="0" destOrd="2" presId="urn:microsoft.com/office/officeart/2005/8/layout/vList2"/>
    <dgm:cxn modelId="{808D65AD-E3C8-41C5-AF4A-E16B1AB996B4}" type="presParOf" srcId="{85FF2CC6-AC38-4221-B409-9FB94E775DDC}" destId="{9CCC77E2-D9AE-4DA6-B8BD-9CC78BC28C11}" srcOrd="0" destOrd="0" presId="urn:microsoft.com/office/officeart/2005/8/layout/vList2"/>
    <dgm:cxn modelId="{98F2DF69-D408-4A43-BB8E-28E2CB3A6BCC}" type="presParOf" srcId="{85FF2CC6-AC38-4221-B409-9FB94E775DDC}" destId="{B041D6B0-DDE9-426A-8D23-617E80688448}" srcOrd="1"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BF2F7B-1578-4D26-B159-CF91CE1C59E5}"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F028A-1156-483F-9562-B7141C252CC5}">
      <dgm:prSet/>
      <dgm:spPr/>
      <dgm:t>
        <a:bodyPr/>
        <a:lstStyle/>
        <a:p>
          <a:r>
            <a:rPr lang="en-GB" b="1" dirty="0"/>
            <a:t>Confidentiality </a:t>
          </a:r>
          <a:r>
            <a:rPr lang="en-GB" dirty="0"/>
            <a:t>– please remember </a:t>
          </a:r>
          <a:r>
            <a:rPr lang="en-GB" b="1" dirty="0"/>
            <a:t>do not </a:t>
          </a:r>
          <a:r>
            <a:rPr lang="en-GB" dirty="0"/>
            <a:t>to use letters or made-up names when describing individuals or include any information within the portfolio that might make individuals identifiable. Refer to the people you work with by using </a:t>
          </a:r>
          <a:r>
            <a:rPr lang="en-GB" b="1" dirty="0"/>
            <a:t>numbers only</a:t>
          </a:r>
          <a:endParaRPr lang="en-US" dirty="0"/>
        </a:p>
      </dgm:t>
    </dgm:pt>
    <dgm:pt modelId="{08D26E7E-2487-4101-B362-0A94761B96BF}" type="parTrans" cxnId="{5CC4DEF3-C9C2-4497-BE42-ABFA196E72E5}">
      <dgm:prSet/>
      <dgm:spPr/>
      <dgm:t>
        <a:bodyPr/>
        <a:lstStyle/>
        <a:p>
          <a:endParaRPr lang="en-US"/>
        </a:p>
      </dgm:t>
    </dgm:pt>
    <dgm:pt modelId="{8DA7E310-359D-4E37-80F8-4359530023C9}" type="sibTrans" cxnId="{5CC4DEF3-C9C2-4497-BE42-ABFA196E72E5}">
      <dgm:prSet/>
      <dgm:spPr/>
      <dgm:t>
        <a:bodyPr/>
        <a:lstStyle/>
        <a:p>
          <a:endParaRPr lang="en-US"/>
        </a:p>
      </dgm:t>
    </dgm:pt>
    <dgm:pt modelId="{9285A022-6BBF-4800-86E3-7EA3C31539D4}">
      <dgm:prSet/>
      <dgm:spPr/>
      <dgm:t>
        <a:bodyPr/>
        <a:lstStyle/>
        <a:p>
          <a:r>
            <a:rPr lang="en-GB" b="1"/>
            <a:t>Plagiarism</a:t>
          </a:r>
          <a:r>
            <a:rPr lang="en-GB"/>
            <a:t> –please note the portfolio will bring up a high plagiarism percentage when submitted this is recognized by the university</a:t>
          </a:r>
          <a:endParaRPr lang="en-US"/>
        </a:p>
      </dgm:t>
    </dgm:pt>
    <dgm:pt modelId="{D293F4B0-5E4A-417A-BDC6-4793E4FC6AA6}" type="parTrans" cxnId="{BB59703F-83ED-4982-8435-EEB0F5E2196E}">
      <dgm:prSet/>
      <dgm:spPr/>
      <dgm:t>
        <a:bodyPr/>
        <a:lstStyle/>
        <a:p>
          <a:endParaRPr lang="en-US"/>
        </a:p>
      </dgm:t>
    </dgm:pt>
    <dgm:pt modelId="{088D4EE6-CD8B-4CDC-95CD-5768AC78DA05}" type="sibTrans" cxnId="{BB59703F-83ED-4982-8435-EEB0F5E2196E}">
      <dgm:prSet/>
      <dgm:spPr/>
      <dgm:t>
        <a:bodyPr/>
        <a:lstStyle/>
        <a:p>
          <a:endParaRPr lang="en-US"/>
        </a:p>
      </dgm:t>
    </dgm:pt>
    <dgm:pt modelId="{EA441BFC-112B-4BDC-8A72-DE550BBFBECC}">
      <dgm:prSet/>
      <dgm:spPr/>
      <dgm:t>
        <a:bodyPr/>
        <a:lstStyle/>
        <a:p>
          <a:r>
            <a:rPr lang="en-GB"/>
            <a:t>Make sure you fully answer the questions – check the marking criteria for further detail on what is expected</a:t>
          </a:r>
          <a:endParaRPr lang="en-US"/>
        </a:p>
      </dgm:t>
    </dgm:pt>
    <dgm:pt modelId="{098DB9A7-5EDA-4F04-92E6-F3E463AA4BE7}" type="parTrans" cxnId="{3D162A12-82CF-4E9F-81B9-2AC9C5A24303}">
      <dgm:prSet/>
      <dgm:spPr/>
      <dgm:t>
        <a:bodyPr/>
        <a:lstStyle/>
        <a:p>
          <a:endParaRPr lang="en-US"/>
        </a:p>
      </dgm:t>
    </dgm:pt>
    <dgm:pt modelId="{5CD1B6A9-2249-4ECC-8AD6-124687797B19}" type="sibTrans" cxnId="{3D162A12-82CF-4E9F-81B9-2AC9C5A24303}">
      <dgm:prSet/>
      <dgm:spPr/>
      <dgm:t>
        <a:bodyPr/>
        <a:lstStyle/>
        <a:p>
          <a:endParaRPr lang="en-US"/>
        </a:p>
      </dgm:t>
    </dgm:pt>
    <dgm:pt modelId="{F4EDB5F1-3202-4D99-B446-F0A19419DFE8}">
      <dgm:prSet/>
      <dgm:spPr/>
      <dgm:t>
        <a:bodyPr/>
        <a:lstStyle/>
        <a:p>
          <a:r>
            <a:rPr lang="en-GB" dirty="0"/>
            <a:t>Keep to the word counts (10% leverage + or -).</a:t>
          </a:r>
          <a:endParaRPr lang="en-US" dirty="0"/>
        </a:p>
      </dgm:t>
    </dgm:pt>
    <dgm:pt modelId="{B8F0C098-6738-43DD-9E73-797C3FAC22C8}" type="parTrans" cxnId="{2A316A44-1D07-47E6-A6F4-CF13F5C11CB1}">
      <dgm:prSet/>
      <dgm:spPr/>
      <dgm:t>
        <a:bodyPr/>
        <a:lstStyle/>
        <a:p>
          <a:endParaRPr lang="en-US"/>
        </a:p>
      </dgm:t>
    </dgm:pt>
    <dgm:pt modelId="{8E21E2CD-BCC9-4F9B-9540-989E98AD2749}" type="sibTrans" cxnId="{2A316A44-1D07-47E6-A6F4-CF13F5C11CB1}">
      <dgm:prSet/>
      <dgm:spPr/>
      <dgm:t>
        <a:bodyPr/>
        <a:lstStyle/>
        <a:p>
          <a:endParaRPr lang="en-US"/>
        </a:p>
      </dgm:t>
    </dgm:pt>
    <dgm:pt modelId="{D88A3714-CCA9-49EC-97A7-260865D74254}" type="pres">
      <dgm:prSet presAssocID="{72BF2F7B-1578-4D26-B159-CF91CE1C59E5}" presName="root" presStyleCnt="0">
        <dgm:presLayoutVars>
          <dgm:dir/>
          <dgm:resizeHandles val="exact"/>
        </dgm:presLayoutVars>
      </dgm:prSet>
      <dgm:spPr/>
    </dgm:pt>
    <dgm:pt modelId="{74BBB92A-330B-488F-A227-A8A66DCB2966}" type="pres">
      <dgm:prSet presAssocID="{7FBF028A-1156-483F-9562-B7141C252CC5}" presName="compNode" presStyleCnt="0"/>
      <dgm:spPr/>
    </dgm:pt>
    <dgm:pt modelId="{5909C2F4-BF6A-4FF4-9810-E14CEC348CAF}" type="pres">
      <dgm:prSet presAssocID="{7FBF028A-1156-483F-9562-B7141C252CC5}" presName="bgRect" presStyleLbl="bgShp" presStyleIdx="0" presStyleCnt="4"/>
      <dgm:spPr/>
    </dgm:pt>
    <dgm:pt modelId="{DA010095-DCFC-4DCD-9E61-C779C30B5133}" type="pres">
      <dgm:prSet presAssocID="{7FBF028A-1156-483F-9562-B7141C252CC5}" presName="iconRect" presStyleLbl="node1" presStyleIdx="0" presStyleCnt="4"/>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ument"/>
        </a:ext>
      </dgm:extLst>
    </dgm:pt>
    <dgm:pt modelId="{95BC6D53-EF1B-4D57-80F7-C39FF87B977B}" type="pres">
      <dgm:prSet presAssocID="{7FBF028A-1156-483F-9562-B7141C252CC5}" presName="spaceRect" presStyleCnt="0"/>
      <dgm:spPr/>
    </dgm:pt>
    <dgm:pt modelId="{ECF9FE16-6DFD-4D2E-BB29-CDBA553FBBF0}" type="pres">
      <dgm:prSet presAssocID="{7FBF028A-1156-483F-9562-B7141C252CC5}" presName="parTx" presStyleLbl="revTx" presStyleIdx="0" presStyleCnt="4">
        <dgm:presLayoutVars>
          <dgm:chMax val="0"/>
          <dgm:chPref val="0"/>
        </dgm:presLayoutVars>
      </dgm:prSet>
      <dgm:spPr/>
    </dgm:pt>
    <dgm:pt modelId="{240298AF-1C57-481A-90F6-865BA01893DA}" type="pres">
      <dgm:prSet presAssocID="{8DA7E310-359D-4E37-80F8-4359530023C9}" presName="sibTrans" presStyleCnt="0"/>
      <dgm:spPr/>
    </dgm:pt>
    <dgm:pt modelId="{1AB65F0E-BE74-492C-A824-01149A00580D}" type="pres">
      <dgm:prSet presAssocID="{9285A022-6BBF-4800-86E3-7EA3C31539D4}" presName="compNode" presStyleCnt="0"/>
      <dgm:spPr/>
    </dgm:pt>
    <dgm:pt modelId="{07749348-DF59-4731-932E-5456FD16E417}" type="pres">
      <dgm:prSet presAssocID="{9285A022-6BBF-4800-86E3-7EA3C31539D4}" presName="bgRect" presStyleLbl="bgShp" presStyleIdx="1" presStyleCnt="4"/>
      <dgm:spPr/>
    </dgm:pt>
    <dgm:pt modelId="{9DB99F3D-2C00-4361-BFD9-2532BA7444BD}" type="pres">
      <dgm:prSet presAssocID="{9285A022-6BBF-4800-86E3-7EA3C31539D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otes"/>
        </a:ext>
      </dgm:extLst>
    </dgm:pt>
    <dgm:pt modelId="{577E957C-4382-4B5F-AC9B-7106EC05B2F9}" type="pres">
      <dgm:prSet presAssocID="{9285A022-6BBF-4800-86E3-7EA3C31539D4}" presName="spaceRect" presStyleCnt="0"/>
      <dgm:spPr/>
    </dgm:pt>
    <dgm:pt modelId="{16072248-AE71-4EEA-8121-43FAC2E331F4}" type="pres">
      <dgm:prSet presAssocID="{9285A022-6BBF-4800-86E3-7EA3C31539D4}" presName="parTx" presStyleLbl="revTx" presStyleIdx="1" presStyleCnt="4">
        <dgm:presLayoutVars>
          <dgm:chMax val="0"/>
          <dgm:chPref val="0"/>
        </dgm:presLayoutVars>
      </dgm:prSet>
      <dgm:spPr/>
    </dgm:pt>
    <dgm:pt modelId="{AD0C3166-FD69-479E-9D84-178116D07949}" type="pres">
      <dgm:prSet presAssocID="{088D4EE6-CD8B-4CDC-95CD-5768AC78DA05}" presName="sibTrans" presStyleCnt="0"/>
      <dgm:spPr/>
    </dgm:pt>
    <dgm:pt modelId="{0F910EDC-FEE4-4DA3-A6E9-ECE24E5FAC2C}" type="pres">
      <dgm:prSet presAssocID="{EA441BFC-112B-4BDC-8A72-DE550BBFBECC}" presName="compNode" presStyleCnt="0"/>
      <dgm:spPr/>
    </dgm:pt>
    <dgm:pt modelId="{686039DE-5183-4BE5-A6E2-9F49603D3F36}" type="pres">
      <dgm:prSet presAssocID="{EA441BFC-112B-4BDC-8A72-DE550BBFBECC}" presName="bgRect" presStyleLbl="bgShp" presStyleIdx="2" presStyleCnt="4"/>
      <dgm:spPr/>
    </dgm:pt>
    <dgm:pt modelId="{54CBF373-7372-448E-954E-E62F81AE9FFF}" type="pres">
      <dgm:prSet presAssocID="{EA441BFC-112B-4BDC-8A72-DE550BBFBEC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mark"/>
        </a:ext>
      </dgm:extLst>
    </dgm:pt>
    <dgm:pt modelId="{4D65B881-32AF-4893-82C0-A056621C2209}" type="pres">
      <dgm:prSet presAssocID="{EA441BFC-112B-4BDC-8A72-DE550BBFBECC}" presName="spaceRect" presStyleCnt="0"/>
      <dgm:spPr/>
    </dgm:pt>
    <dgm:pt modelId="{53B0B1C7-4943-4444-808A-77281EE52908}" type="pres">
      <dgm:prSet presAssocID="{EA441BFC-112B-4BDC-8A72-DE550BBFBECC}" presName="parTx" presStyleLbl="revTx" presStyleIdx="2" presStyleCnt="4">
        <dgm:presLayoutVars>
          <dgm:chMax val="0"/>
          <dgm:chPref val="0"/>
        </dgm:presLayoutVars>
      </dgm:prSet>
      <dgm:spPr/>
    </dgm:pt>
    <dgm:pt modelId="{3D49A075-D9E1-4281-8D72-802A35DFC359}" type="pres">
      <dgm:prSet presAssocID="{5CD1B6A9-2249-4ECC-8AD6-124687797B19}" presName="sibTrans" presStyleCnt="0"/>
      <dgm:spPr/>
    </dgm:pt>
    <dgm:pt modelId="{DAE63920-AAEA-48CE-BBB2-0489DFB530CC}" type="pres">
      <dgm:prSet presAssocID="{F4EDB5F1-3202-4D99-B446-F0A19419DFE8}" presName="compNode" presStyleCnt="0"/>
      <dgm:spPr/>
    </dgm:pt>
    <dgm:pt modelId="{95B8B605-3720-486F-92FF-8BB9670A57F8}" type="pres">
      <dgm:prSet presAssocID="{F4EDB5F1-3202-4D99-B446-F0A19419DFE8}" presName="bgRect" presStyleLbl="bgShp" presStyleIdx="3" presStyleCnt="4"/>
      <dgm:spPr/>
    </dgm:pt>
    <dgm:pt modelId="{6B109F5C-75DC-4E40-A184-D050E96254FD}" type="pres">
      <dgm:prSet presAssocID="{F4EDB5F1-3202-4D99-B446-F0A19419DFE8}" presName="iconRect" presStyleLbl="node1" presStyleIdx="3" presStyleCnt="4"/>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lter"/>
        </a:ext>
      </dgm:extLst>
    </dgm:pt>
    <dgm:pt modelId="{95FABE2A-323A-4E69-8DEC-A2FDF8162181}" type="pres">
      <dgm:prSet presAssocID="{F4EDB5F1-3202-4D99-B446-F0A19419DFE8}" presName="spaceRect" presStyleCnt="0"/>
      <dgm:spPr/>
    </dgm:pt>
    <dgm:pt modelId="{CF7E1971-8988-4834-B5B7-D3A8817020D8}" type="pres">
      <dgm:prSet presAssocID="{F4EDB5F1-3202-4D99-B446-F0A19419DFE8}" presName="parTx" presStyleLbl="revTx" presStyleIdx="3" presStyleCnt="4" custScaleY="58571">
        <dgm:presLayoutVars>
          <dgm:chMax val="0"/>
          <dgm:chPref val="0"/>
        </dgm:presLayoutVars>
      </dgm:prSet>
      <dgm:spPr/>
    </dgm:pt>
  </dgm:ptLst>
  <dgm:cxnLst>
    <dgm:cxn modelId="{3D162A12-82CF-4E9F-81B9-2AC9C5A24303}" srcId="{72BF2F7B-1578-4D26-B159-CF91CE1C59E5}" destId="{EA441BFC-112B-4BDC-8A72-DE550BBFBECC}" srcOrd="2" destOrd="0" parTransId="{098DB9A7-5EDA-4F04-92E6-F3E463AA4BE7}" sibTransId="{5CD1B6A9-2249-4ECC-8AD6-124687797B19}"/>
    <dgm:cxn modelId="{AC8E3D2C-B3D1-499B-AA05-D710FA3AEDB9}" type="presOf" srcId="{7FBF028A-1156-483F-9562-B7141C252CC5}" destId="{ECF9FE16-6DFD-4D2E-BB29-CDBA553FBBF0}" srcOrd="0" destOrd="0" presId="urn:microsoft.com/office/officeart/2018/2/layout/IconVerticalSolidList"/>
    <dgm:cxn modelId="{B9DD2E30-535F-4D37-AC3E-6438967B52A6}" type="presOf" srcId="{9285A022-6BBF-4800-86E3-7EA3C31539D4}" destId="{16072248-AE71-4EEA-8121-43FAC2E331F4}" srcOrd="0" destOrd="0" presId="urn:microsoft.com/office/officeart/2018/2/layout/IconVerticalSolidList"/>
    <dgm:cxn modelId="{BB59703F-83ED-4982-8435-EEB0F5E2196E}" srcId="{72BF2F7B-1578-4D26-B159-CF91CE1C59E5}" destId="{9285A022-6BBF-4800-86E3-7EA3C31539D4}" srcOrd="1" destOrd="0" parTransId="{D293F4B0-5E4A-417A-BDC6-4793E4FC6AA6}" sibTransId="{088D4EE6-CD8B-4CDC-95CD-5768AC78DA05}"/>
    <dgm:cxn modelId="{2A316A44-1D07-47E6-A6F4-CF13F5C11CB1}" srcId="{72BF2F7B-1578-4D26-B159-CF91CE1C59E5}" destId="{F4EDB5F1-3202-4D99-B446-F0A19419DFE8}" srcOrd="3" destOrd="0" parTransId="{B8F0C098-6738-43DD-9E73-797C3FAC22C8}" sibTransId="{8E21E2CD-BCC9-4F9B-9540-989E98AD2749}"/>
    <dgm:cxn modelId="{47C5A97B-6CF1-427E-A949-1B60A14D5AEF}" type="presOf" srcId="{EA441BFC-112B-4BDC-8A72-DE550BBFBECC}" destId="{53B0B1C7-4943-4444-808A-77281EE52908}" srcOrd="0" destOrd="0" presId="urn:microsoft.com/office/officeart/2018/2/layout/IconVerticalSolidList"/>
    <dgm:cxn modelId="{EA567087-84F4-49C4-9017-9DC12467CCC0}" type="presOf" srcId="{72BF2F7B-1578-4D26-B159-CF91CE1C59E5}" destId="{D88A3714-CCA9-49EC-97A7-260865D74254}" srcOrd="0" destOrd="0" presId="urn:microsoft.com/office/officeart/2018/2/layout/IconVerticalSolidList"/>
    <dgm:cxn modelId="{8273B2CF-577A-4584-9326-77A1B7F28814}" type="presOf" srcId="{F4EDB5F1-3202-4D99-B446-F0A19419DFE8}" destId="{CF7E1971-8988-4834-B5B7-D3A8817020D8}" srcOrd="0" destOrd="0" presId="urn:microsoft.com/office/officeart/2018/2/layout/IconVerticalSolidList"/>
    <dgm:cxn modelId="{5CC4DEF3-C9C2-4497-BE42-ABFA196E72E5}" srcId="{72BF2F7B-1578-4D26-B159-CF91CE1C59E5}" destId="{7FBF028A-1156-483F-9562-B7141C252CC5}" srcOrd="0" destOrd="0" parTransId="{08D26E7E-2487-4101-B362-0A94761B96BF}" sibTransId="{8DA7E310-359D-4E37-80F8-4359530023C9}"/>
    <dgm:cxn modelId="{EB187151-6DEE-4442-81AA-D0E1C4502B61}" type="presParOf" srcId="{D88A3714-CCA9-49EC-97A7-260865D74254}" destId="{74BBB92A-330B-488F-A227-A8A66DCB2966}" srcOrd="0" destOrd="0" presId="urn:microsoft.com/office/officeart/2018/2/layout/IconVerticalSolidList"/>
    <dgm:cxn modelId="{68802602-853C-48B2-A6DA-288D3FFE7E7F}" type="presParOf" srcId="{74BBB92A-330B-488F-A227-A8A66DCB2966}" destId="{5909C2F4-BF6A-4FF4-9810-E14CEC348CAF}" srcOrd="0" destOrd="0" presId="urn:microsoft.com/office/officeart/2018/2/layout/IconVerticalSolidList"/>
    <dgm:cxn modelId="{1C50B54F-1456-4DD3-B611-0D1AE73A7DA0}" type="presParOf" srcId="{74BBB92A-330B-488F-A227-A8A66DCB2966}" destId="{DA010095-DCFC-4DCD-9E61-C779C30B5133}" srcOrd="1" destOrd="0" presId="urn:microsoft.com/office/officeart/2018/2/layout/IconVerticalSolidList"/>
    <dgm:cxn modelId="{8C72E0B7-677A-4148-B3F9-5B0BD2D767EB}" type="presParOf" srcId="{74BBB92A-330B-488F-A227-A8A66DCB2966}" destId="{95BC6D53-EF1B-4D57-80F7-C39FF87B977B}" srcOrd="2" destOrd="0" presId="urn:microsoft.com/office/officeart/2018/2/layout/IconVerticalSolidList"/>
    <dgm:cxn modelId="{97AF655A-A1C5-4791-9E4D-2459FD6405AD}" type="presParOf" srcId="{74BBB92A-330B-488F-A227-A8A66DCB2966}" destId="{ECF9FE16-6DFD-4D2E-BB29-CDBA553FBBF0}" srcOrd="3" destOrd="0" presId="urn:microsoft.com/office/officeart/2018/2/layout/IconVerticalSolidList"/>
    <dgm:cxn modelId="{925F968A-DD72-4B20-B48F-0FD25D603099}" type="presParOf" srcId="{D88A3714-CCA9-49EC-97A7-260865D74254}" destId="{240298AF-1C57-481A-90F6-865BA01893DA}" srcOrd="1" destOrd="0" presId="urn:microsoft.com/office/officeart/2018/2/layout/IconVerticalSolidList"/>
    <dgm:cxn modelId="{6DDD2AFB-EE7C-4AA2-B38A-7E3AA706746B}" type="presParOf" srcId="{D88A3714-CCA9-49EC-97A7-260865D74254}" destId="{1AB65F0E-BE74-492C-A824-01149A00580D}" srcOrd="2" destOrd="0" presId="urn:microsoft.com/office/officeart/2018/2/layout/IconVerticalSolidList"/>
    <dgm:cxn modelId="{C662504E-6B50-48C6-AE19-6182AFFA3CF1}" type="presParOf" srcId="{1AB65F0E-BE74-492C-A824-01149A00580D}" destId="{07749348-DF59-4731-932E-5456FD16E417}" srcOrd="0" destOrd="0" presId="urn:microsoft.com/office/officeart/2018/2/layout/IconVerticalSolidList"/>
    <dgm:cxn modelId="{0D85DDA5-DBF0-48A9-939E-A8D7F2236454}" type="presParOf" srcId="{1AB65F0E-BE74-492C-A824-01149A00580D}" destId="{9DB99F3D-2C00-4361-BFD9-2532BA7444BD}" srcOrd="1" destOrd="0" presId="urn:microsoft.com/office/officeart/2018/2/layout/IconVerticalSolidList"/>
    <dgm:cxn modelId="{5BB1C8A0-C0B0-48E9-8EEE-756C5DEE5F23}" type="presParOf" srcId="{1AB65F0E-BE74-492C-A824-01149A00580D}" destId="{577E957C-4382-4B5F-AC9B-7106EC05B2F9}" srcOrd="2" destOrd="0" presId="urn:microsoft.com/office/officeart/2018/2/layout/IconVerticalSolidList"/>
    <dgm:cxn modelId="{77C97060-59EC-471C-BBE3-CA77B19DA157}" type="presParOf" srcId="{1AB65F0E-BE74-492C-A824-01149A00580D}" destId="{16072248-AE71-4EEA-8121-43FAC2E331F4}" srcOrd="3" destOrd="0" presId="urn:microsoft.com/office/officeart/2018/2/layout/IconVerticalSolidList"/>
    <dgm:cxn modelId="{9863F364-A4AE-4B68-8E4D-B2610C767AD0}" type="presParOf" srcId="{D88A3714-CCA9-49EC-97A7-260865D74254}" destId="{AD0C3166-FD69-479E-9D84-178116D07949}" srcOrd="3" destOrd="0" presId="urn:microsoft.com/office/officeart/2018/2/layout/IconVerticalSolidList"/>
    <dgm:cxn modelId="{31B832C2-375A-42BD-A9C4-3114B5290DD9}" type="presParOf" srcId="{D88A3714-CCA9-49EC-97A7-260865D74254}" destId="{0F910EDC-FEE4-4DA3-A6E9-ECE24E5FAC2C}" srcOrd="4" destOrd="0" presId="urn:microsoft.com/office/officeart/2018/2/layout/IconVerticalSolidList"/>
    <dgm:cxn modelId="{687F7572-4F47-4729-979B-60AC6D14B54C}" type="presParOf" srcId="{0F910EDC-FEE4-4DA3-A6E9-ECE24E5FAC2C}" destId="{686039DE-5183-4BE5-A6E2-9F49603D3F36}" srcOrd="0" destOrd="0" presId="urn:microsoft.com/office/officeart/2018/2/layout/IconVerticalSolidList"/>
    <dgm:cxn modelId="{F28499C6-A527-4A41-BF8F-52FF921E3997}" type="presParOf" srcId="{0F910EDC-FEE4-4DA3-A6E9-ECE24E5FAC2C}" destId="{54CBF373-7372-448E-954E-E62F81AE9FFF}" srcOrd="1" destOrd="0" presId="urn:microsoft.com/office/officeart/2018/2/layout/IconVerticalSolidList"/>
    <dgm:cxn modelId="{0C1078F0-1AAC-42AD-9174-91552AC0D5E3}" type="presParOf" srcId="{0F910EDC-FEE4-4DA3-A6E9-ECE24E5FAC2C}" destId="{4D65B881-32AF-4893-82C0-A056621C2209}" srcOrd="2" destOrd="0" presId="urn:microsoft.com/office/officeart/2018/2/layout/IconVerticalSolidList"/>
    <dgm:cxn modelId="{5D2AA0BF-7FEF-4E3B-91EF-3E288C1E9F75}" type="presParOf" srcId="{0F910EDC-FEE4-4DA3-A6E9-ECE24E5FAC2C}" destId="{53B0B1C7-4943-4444-808A-77281EE52908}" srcOrd="3" destOrd="0" presId="urn:microsoft.com/office/officeart/2018/2/layout/IconVerticalSolidList"/>
    <dgm:cxn modelId="{CD461F19-9632-40C7-869D-C483F738759B}" type="presParOf" srcId="{D88A3714-CCA9-49EC-97A7-260865D74254}" destId="{3D49A075-D9E1-4281-8D72-802A35DFC359}" srcOrd="5" destOrd="0" presId="urn:microsoft.com/office/officeart/2018/2/layout/IconVerticalSolidList"/>
    <dgm:cxn modelId="{D635311B-416A-4A2D-B5AC-0735DACB5CCA}" type="presParOf" srcId="{D88A3714-CCA9-49EC-97A7-260865D74254}" destId="{DAE63920-AAEA-48CE-BBB2-0489DFB530CC}" srcOrd="6" destOrd="0" presId="urn:microsoft.com/office/officeart/2018/2/layout/IconVerticalSolidList"/>
    <dgm:cxn modelId="{1021B019-025C-4B64-BCB3-7569DEB433EB}" type="presParOf" srcId="{DAE63920-AAEA-48CE-BBB2-0489DFB530CC}" destId="{95B8B605-3720-486F-92FF-8BB9670A57F8}" srcOrd="0" destOrd="0" presId="urn:microsoft.com/office/officeart/2018/2/layout/IconVerticalSolidList"/>
    <dgm:cxn modelId="{6DFF7A56-A5C1-405D-AD71-7E0B54728D6A}" type="presParOf" srcId="{DAE63920-AAEA-48CE-BBB2-0489DFB530CC}" destId="{6B109F5C-75DC-4E40-A184-D050E96254FD}" srcOrd="1" destOrd="0" presId="urn:microsoft.com/office/officeart/2018/2/layout/IconVerticalSolidList"/>
    <dgm:cxn modelId="{07CC2A82-B7C1-45D5-BA55-B21D5DA93679}" type="presParOf" srcId="{DAE63920-AAEA-48CE-BBB2-0489DFB530CC}" destId="{95FABE2A-323A-4E69-8DEC-A2FDF8162181}" srcOrd="2" destOrd="0" presId="urn:microsoft.com/office/officeart/2018/2/layout/IconVerticalSolidList"/>
    <dgm:cxn modelId="{B53F5C64-E062-4751-86A0-4FB00CC1E27E}" type="presParOf" srcId="{DAE63920-AAEA-48CE-BBB2-0489DFB530CC}" destId="{CF7E1971-8988-4834-B5B7-D3A8817020D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9D095E-BB40-47F4-A71B-D53B35022232}" type="doc">
      <dgm:prSet loTypeId="urn:microsoft.com/office/officeart/2016/7/layout/RepeatingBendingProcessNew" loCatId="process" qsTypeId="urn:microsoft.com/office/officeart/2005/8/quickstyle/simple1" qsCatId="simple" csTypeId="urn:microsoft.com/office/officeart/2005/8/colors/accent2_2" csCatId="accent2"/>
      <dgm:spPr/>
      <dgm:t>
        <a:bodyPr/>
        <a:lstStyle/>
        <a:p>
          <a:endParaRPr lang="en-US"/>
        </a:p>
      </dgm:t>
    </dgm:pt>
    <dgm:pt modelId="{D7898526-6C39-4880-975E-1EDBD3DDA766}">
      <dgm:prSet/>
      <dgm:spPr/>
      <dgm:t>
        <a:bodyPr/>
        <a:lstStyle/>
        <a:p>
          <a:r>
            <a:rPr lang="en-US"/>
            <a:t>Recognise the importance of reflection</a:t>
          </a:r>
        </a:p>
      </dgm:t>
    </dgm:pt>
    <dgm:pt modelId="{E1CE3CF0-9A9C-4BB5-B07A-CF0248369CCA}" type="parTrans" cxnId="{F940C543-0310-4593-BC60-A3DA5CA33A01}">
      <dgm:prSet/>
      <dgm:spPr/>
      <dgm:t>
        <a:bodyPr/>
        <a:lstStyle/>
        <a:p>
          <a:endParaRPr lang="en-US"/>
        </a:p>
      </dgm:t>
    </dgm:pt>
    <dgm:pt modelId="{0DB65DEF-0517-4C70-B411-D0EBBDA2EFB9}" type="sibTrans" cxnId="{F940C543-0310-4593-BC60-A3DA5CA33A01}">
      <dgm:prSet/>
      <dgm:spPr/>
      <dgm:t>
        <a:bodyPr/>
        <a:lstStyle/>
        <a:p>
          <a:endParaRPr lang="en-US"/>
        </a:p>
      </dgm:t>
    </dgm:pt>
    <dgm:pt modelId="{E2F505FB-2B5A-43C3-8C82-9F49D05306D2}">
      <dgm:prSet/>
      <dgm:spPr/>
      <dgm:t>
        <a:bodyPr/>
        <a:lstStyle/>
        <a:p>
          <a:r>
            <a:rPr lang="en-US" dirty="0"/>
            <a:t>Find a model of reflective practice which you are comfortable with – this will vary for each individual</a:t>
          </a:r>
        </a:p>
      </dgm:t>
    </dgm:pt>
    <dgm:pt modelId="{872B4A51-59E6-4746-9FD4-32D0C6E4B73C}" type="parTrans" cxnId="{C1895642-4E6C-4277-A650-A7195D4909D5}">
      <dgm:prSet/>
      <dgm:spPr/>
      <dgm:t>
        <a:bodyPr/>
        <a:lstStyle/>
        <a:p>
          <a:endParaRPr lang="en-US"/>
        </a:p>
      </dgm:t>
    </dgm:pt>
    <dgm:pt modelId="{D8FF8429-A53A-4D7D-9387-513DB4C65BD8}" type="sibTrans" cxnId="{C1895642-4E6C-4277-A650-A7195D4909D5}">
      <dgm:prSet/>
      <dgm:spPr/>
      <dgm:t>
        <a:bodyPr/>
        <a:lstStyle/>
        <a:p>
          <a:endParaRPr lang="en-US"/>
        </a:p>
      </dgm:t>
    </dgm:pt>
    <dgm:pt modelId="{98F2F2D7-342D-4D10-867F-961763488AEE}">
      <dgm:prSet/>
      <dgm:spPr/>
      <dgm:t>
        <a:bodyPr/>
        <a:lstStyle/>
        <a:p>
          <a:r>
            <a:rPr lang="en-US" dirty="0"/>
            <a:t>Find yourself a “critical friend” – and be a critical friend to others </a:t>
          </a:r>
        </a:p>
      </dgm:t>
    </dgm:pt>
    <dgm:pt modelId="{A0536032-DC1C-428D-A83E-4CCDA1E6CCBB}" type="parTrans" cxnId="{E2E29A80-608D-4C43-91CD-2B6EA106EEAB}">
      <dgm:prSet/>
      <dgm:spPr/>
      <dgm:t>
        <a:bodyPr/>
        <a:lstStyle/>
        <a:p>
          <a:endParaRPr lang="en-US"/>
        </a:p>
      </dgm:t>
    </dgm:pt>
    <dgm:pt modelId="{241C9367-AE3B-4163-B3BB-EEE0AD474A66}" type="sibTrans" cxnId="{E2E29A80-608D-4C43-91CD-2B6EA106EEAB}">
      <dgm:prSet/>
      <dgm:spPr/>
      <dgm:t>
        <a:bodyPr/>
        <a:lstStyle/>
        <a:p>
          <a:endParaRPr lang="en-US"/>
        </a:p>
      </dgm:t>
    </dgm:pt>
    <dgm:pt modelId="{DA537AAD-041E-4638-8452-843380E0BBD1}">
      <dgm:prSet/>
      <dgm:spPr/>
      <dgm:t>
        <a:bodyPr/>
        <a:lstStyle/>
        <a:p>
          <a:r>
            <a:rPr lang="en-US"/>
            <a:t>Develop your awareness of what is impacting on your reflection</a:t>
          </a:r>
        </a:p>
      </dgm:t>
    </dgm:pt>
    <dgm:pt modelId="{B2955F17-FC22-4943-940F-687F105B00CD}" type="parTrans" cxnId="{927FF62D-42A9-4A3F-9FFA-342FCB6710B6}">
      <dgm:prSet/>
      <dgm:spPr/>
      <dgm:t>
        <a:bodyPr/>
        <a:lstStyle/>
        <a:p>
          <a:endParaRPr lang="en-US"/>
        </a:p>
      </dgm:t>
    </dgm:pt>
    <dgm:pt modelId="{172FEE02-EE71-4480-B6F3-68F2C1E66985}" type="sibTrans" cxnId="{927FF62D-42A9-4A3F-9FFA-342FCB6710B6}">
      <dgm:prSet/>
      <dgm:spPr/>
      <dgm:t>
        <a:bodyPr/>
        <a:lstStyle/>
        <a:p>
          <a:endParaRPr lang="en-US"/>
        </a:p>
      </dgm:t>
    </dgm:pt>
    <dgm:pt modelId="{3044566D-373C-46D7-B523-509862F66E2B}">
      <dgm:prSet/>
      <dgm:spPr/>
      <dgm:t>
        <a:bodyPr/>
        <a:lstStyle/>
        <a:p>
          <a:r>
            <a:rPr lang="en-US"/>
            <a:t>Do not avoid the questions – but likewise do not delay actions</a:t>
          </a:r>
        </a:p>
      </dgm:t>
    </dgm:pt>
    <dgm:pt modelId="{20621AF1-E1FD-4DB6-94E6-BADCEBC3B69A}" type="parTrans" cxnId="{3A9DD37A-C593-40CB-90C4-7EC6D2FD7019}">
      <dgm:prSet/>
      <dgm:spPr/>
      <dgm:t>
        <a:bodyPr/>
        <a:lstStyle/>
        <a:p>
          <a:endParaRPr lang="en-US"/>
        </a:p>
      </dgm:t>
    </dgm:pt>
    <dgm:pt modelId="{3220D0CE-5057-4A71-85CD-938F2C32B3F2}" type="sibTrans" cxnId="{3A9DD37A-C593-40CB-90C4-7EC6D2FD7019}">
      <dgm:prSet/>
      <dgm:spPr/>
      <dgm:t>
        <a:bodyPr/>
        <a:lstStyle/>
        <a:p>
          <a:endParaRPr lang="en-US"/>
        </a:p>
      </dgm:t>
    </dgm:pt>
    <dgm:pt modelId="{40A67A82-9D95-4883-8AB7-934029651A63}">
      <dgm:prSet/>
      <dgm:spPr/>
      <dgm:t>
        <a:bodyPr/>
        <a:lstStyle/>
        <a:p>
          <a:r>
            <a:rPr lang="en-US"/>
            <a:t>Recognise and develop the characteristics of a reflective practitioner.</a:t>
          </a:r>
        </a:p>
      </dgm:t>
    </dgm:pt>
    <dgm:pt modelId="{D4374FFB-4611-4788-9432-A40A5877BE90}" type="parTrans" cxnId="{A55D6A2A-501E-4D36-AE76-AA458208A113}">
      <dgm:prSet/>
      <dgm:spPr/>
      <dgm:t>
        <a:bodyPr/>
        <a:lstStyle/>
        <a:p>
          <a:endParaRPr lang="en-US"/>
        </a:p>
      </dgm:t>
    </dgm:pt>
    <dgm:pt modelId="{EB5CFA4D-7827-437C-8206-3AFE4DB32EE8}" type="sibTrans" cxnId="{A55D6A2A-501E-4D36-AE76-AA458208A113}">
      <dgm:prSet/>
      <dgm:spPr/>
      <dgm:t>
        <a:bodyPr/>
        <a:lstStyle/>
        <a:p>
          <a:endParaRPr lang="en-US"/>
        </a:p>
      </dgm:t>
    </dgm:pt>
    <dgm:pt modelId="{7CC0923D-A73E-425A-8400-734027770CAB}" type="pres">
      <dgm:prSet presAssocID="{409D095E-BB40-47F4-A71B-D53B35022232}" presName="Name0" presStyleCnt="0">
        <dgm:presLayoutVars>
          <dgm:dir/>
          <dgm:resizeHandles val="exact"/>
        </dgm:presLayoutVars>
      </dgm:prSet>
      <dgm:spPr/>
    </dgm:pt>
    <dgm:pt modelId="{19F7E99A-8730-4A5D-B4F4-36721F08B964}" type="pres">
      <dgm:prSet presAssocID="{D7898526-6C39-4880-975E-1EDBD3DDA766}" presName="node" presStyleLbl="node1" presStyleIdx="0" presStyleCnt="6">
        <dgm:presLayoutVars>
          <dgm:bulletEnabled val="1"/>
        </dgm:presLayoutVars>
      </dgm:prSet>
      <dgm:spPr/>
    </dgm:pt>
    <dgm:pt modelId="{10C02AAD-A8B6-4646-AE5E-166D25E4150C}" type="pres">
      <dgm:prSet presAssocID="{0DB65DEF-0517-4C70-B411-D0EBBDA2EFB9}" presName="sibTrans" presStyleLbl="sibTrans1D1" presStyleIdx="0" presStyleCnt="5"/>
      <dgm:spPr/>
    </dgm:pt>
    <dgm:pt modelId="{17440B41-E0EB-4D79-8B26-F11A611DABF7}" type="pres">
      <dgm:prSet presAssocID="{0DB65DEF-0517-4C70-B411-D0EBBDA2EFB9}" presName="connectorText" presStyleLbl="sibTrans1D1" presStyleIdx="0" presStyleCnt="5"/>
      <dgm:spPr/>
    </dgm:pt>
    <dgm:pt modelId="{EA3ABD67-AE6B-4336-BDBF-EC4352E10B91}" type="pres">
      <dgm:prSet presAssocID="{E2F505FB-2B5A-43C3-8C82-9F49D05306D2}" presName="node" presStyleLbl="node1" presStyleIdx="1" presStyleCnt="6">
        <dgm:presLayoutVars>
          <dgm:bulletEnabled val="1"/>
        </dgm:presLayoutVars>
      </dgm:prSet>
      <dgm:spPr/>
    </dgm:pt>
    <dgm:pt modelId="{E4565FC8-458D-4F52-8341-58BC19F177DD}" type="pres">
      <dgm:prSet presAssocID="{D8FF8429-A53A-4D7D-9387-513DB4C65BD8}" presName="sibTrans" presStyleLbl="sibTrans1D1" presStyleIdx="1" presStyleCnt="5"/>
      <dgm:spPr/>
    </dgm:pt>
    <dgm:pt modelId="{0EDCB7E3-631F-4D43-AB01-342A2440527B}" type="pres">
      <dgm:prSet presAssocID="{D8FF8429-A53A-4D7D-9387-513DB4C65BD8}" presName="connectorText" presStyleLbl="sibTrans1D1" presStyleIdx="1" presStyleCnt="5"/>
      <dgm:spPr/>
    </dgm:pt>
    <dgm:pt modelId="{635ED3E7-F8B4-429F-93B9-19ECF993E455}" type="pres">
      <dgm:prSet presAssocID="{98F2F2D7-342D-4D10-867F-961763488AEE}" presName="node" presStyleLbl="node1" presStyleIdx="2" presStyleCnt="6">
        <dgm:presLayoutVars>
          <dgm:bulletEnabled val="1"/>
        </dgm:presLayoutVars>
      </dgm:prSet>
      <dgm:spPr/>
    </dgm:pt>
    <dgm:pt modelId="{54E54FAC-9598-45B4-BD8A-99616A943EC6}" type="pres">
      <dgm:prSet presAssocID="{241C9367-AE3B-4163-B3BB-EEE0AD474A66}" presName="sibTrans" presStyleLbl="sibTrans1D1" presStyleIdx="2" presStyleCnt="5"/>
      <dgm:spPr/>
    </dgm:pt>
    <dgm:pt modelId="{E1EE3771-F23A-4C88-BE0C-96A54D785E1E}" type="pres">
      <dgm:prSet presAssocID="{241C9367-AE3B-4163-B3BB-EEE0AD474A66}" presName="connectorText" presStyleLbl="sibTrans1D1" presStyleIdx="2" presStyleCnt="5"/>
      <dgm:spPr/>
    </dgm:pt>
    <dgm:pt modelId="{B787B5C6-E277-4FF4-BE5D-A8430307C251}" type="pres">
      <dgm:prSet presAssocID="{DA537AAD-041E-4638-8452-843380E0BBD1}" presName="node" presStyleLbl="node1" presStyleIdx="3" presStyleCnt="6">
        <dgm:presLayoutVars>
          <dgm:bulletEnabled val="1"/>
        </dgm:presLayoutVars>
      </dgm:prSet>
      <dgm:spPr/>
    </dgm:pt>
    <dgm:pt modelId="{B763FCA9-AEB9-4644-B1CD-F95ACA07E1FA}" type="pres">
      <dgm:prSet presAssocID="{172FEE02-EE71-4480-B6F3-68F2C1E66985}" presName="sibTrans" presStyleLbl="sibTrans1D1" presStyleIdx="3" presStyleCnt="5"/>
      <dgm:spPr/>
    </dgm:pt>
    <dgm:pt modelId="{918E09CD-3244-4EC0-B820-7B5FED3DE08C}" type="pres">
      <dgm:prSet presAssocID="{172FEE02-EE71-4480-B6F3-68F2C1E66985}" presName="connectorText" presStyleLbl="sibTrans1D1" presStyleIdx="3" presStyleCnt="5"/>
      <dgm:spPr/>
    </dgm:pt>
    <dgm:pt modelId="{0E2070AB-2EE3-4DB2-B0E8-FCBA23032A3B}" type="pres">
      <dgm:prSet presAssocID="{3044566D-373C-46D7-B523-509862F66E2B}" presName="node" presStyleLbl="node1" presStyleIdx="4" presStyleCnt="6">
        <dgm:presLayoutVars>
          <dgm:bulletEnabled val="1"/>
        </dgm:presLayoutVars>
      </dgm:prSet>
      <dgm:spPr/>
    </dgm:pt>
    <dgm:pt modelId="{8E37B662-70DA-4E8E-8F0C-E38538F29753}" type="pres">
      <dgm:prSet presAssocID="{3220D0CE-5057-4A71-85CD-938F2C32B3F2}" presName="sibTrans" presStyleLbl="sibTrans1D1" presStyleIdx="4" presStyleCnt="5"/>
      <dgm:spPr/>
    </dgm:pt>
    <dgm:pt modelId="{A8DC4AA5-70AD-4263-A031-97C8569441A9}" type="pres">
      <dgm:prSet presAssocID="{3220D0CE-5057-4A71-85CD-938F2C32B3F2}" presName="connectorText" presStyleLbl="sibTrans1D1" presStyleIdx="4" presStyleCnt="5"/>
      <dgm:spPr/>
    </dgm:pt>
    <dgm:pt modelId="{3D1B88A5-036C-4D37-B039-26AC7B686BB1}" type="pres">
      <dgm:prSet presAssocID="{40A67A82-9D95-4883-8AB7-934029651A63}" presName="node" presStyleLbl="node1" presStyleIdx="5" presStyleCnt="6">
        <dgm:presLayoutVars>
          <dgm:bulletEnabled val="1"/>
        </dgm:presLayoutVars>
      </dgm:prSet>
      <dgm:spPr/>
    </dgm:pt>
  </dgm:ptLst>
  <dgm:cxnLst>
    <dgm:cxn modelId="{80D5B70B-2D96-4EFA-AB63-8F82EA45B2E9}" type="presOf" srcId="{40A67A82-9D95-4883-8AB7-934029651A63}" destId="{3D1B88A5-036C-4D37-B039-26AC7B686BB1}" srcOrd="0" destOrd="0" presId="urn:microsoft.com/office/officeart/2016/7/layout/RepeatingBendingProcessNew"/>
    <dgm:cxn modelId="{D4BDE115-A9E2-4F0F-B3C5-3BC8C023A7EB}" type="presOf" srcId="{172FEE02-EE71-4480-B6F3-68F2C1E66985}" destId="{B763FCA9-AEB9-4644-B1CD-F95ACA07E1FA}" srcOrd="0" destOrd="0" presId="urn:microsoft.com/office/officeart/2016/7/layout/RepeatingBendingProcessNew"/>
    <dgm:cxn modelId="{A55D6A2A-501E-4D36-AE76-AA458208A113}" srcId="{409D095E-BB40-47F4-A71B-D53B35022232}" destId="{40A67A82-9D95-4883-8AB7-934029651A63}" srcOrd="5" destOrd="0" parTransId="{D4374FFB-4611-4788-9432-A40A5877BE90}" sibTransId="{EB5CFA4D-7827-437C-8206-3AFE4DB32EE8}"/>
    <dgm:cxn modelId="{927FF62D-42A9-4A3F-9FFA-342FCB6710B6}" srcId="{409D095E-BB40-47F4-A71B-D53B35022232}" destId="{DA537AAD-041E-4638-8452-843380E0BBD1}" srcOrd="3" destOrd="0" parTransId="{B2955F17-FC22-4943-940F-687F105B00CD}" sibTransId="{172FEE02-EE71-4480-B6F3-68F2C1E66985}"/>
    <dgm:cxn modelId="{C1895642-4E6C-4277-A650-A7195D4909D5}" srcId="{409D095E-BB40-47F4-A71B-D53B35022232}" destId="{E2F505FB-2B5A-43C3-8C82-9F49D05306D2}" srcOrd="1" destOrd="0" parTransId="{872B4A51-59E6-4746-9FD4-32D0C6E4B73C}" sibTransId="{D8FF8429-A53A-4D7D-9387-513DB4C65BD8}"/>
    <dgm:cxn modelId="{F940C543-0310-4593-BC60-A3DA5CA33A01}" srcId="{409D095E-BB40-47F4-A71B-D53B35022232}" destId="{D7898526-6C39-4880-975E-1EDBD3DDA766}" srcOrd="0" destOrd="0" parTransId="{E1CE3CF0-9A9C-4BB5-B07A-CF0248369CCA}" sibTransId="{0DB65DEF-0517-4C70-B411-D0EBBDA2EFB9}"/>
    <dgm:cxn modelId="{0C1ED44E-54E0-4B89-8778-89F3439C7123}" type="presOf" srcId="{3044566D-373C-46D7-B523-509862F66E2B}" destId="{0E2070AB-2EE3-4DB2-B0E8-FCBA23032A3B}" srcOrd="0" destOrd="0" presId="urn:microsoft.com/office/officeart/2016/7/layout/RepeatingBendingProcessNew"/>
    <dgm:cxn modelId="{3459DB62-E16F-4778-BAEA-4DD8C660398A}" type="presOf" srcId="{0DB65DEF-0517-4C70-B411-D0EBBDA2EFB9}" destId="{17440B41-E0EB-4D79-8B26-F11A611DABF7}" srcOrd="1" destOrd="0" presId="urn:microsoft.com/office/officeart/2016/7/layout/RepeatingBendingProcessNew"/>
    <dgm:cxn modelId="{DE436765-FB95-4D5F-9AFB-2F4B878CD36A}" type="presOf" srcId="{409D095E-BB40-47F4-A71B-D53B35022232}" destId="{7CC0923D-A73E-425A-8400-734027770CAB}" srcOrd="0" destOrd="0" presId="urn:microsoft.com/office/officeart/2016/7/layout/RepeatingBendingProcessNew"/>
    <dgm:cxn modelId="{F1DB9D73-68B6-4908-95A3-06A12D69B4C3}" type="presOf" srcId="{D8FF8429-A53A-4D7D-9387-513DB4C65BD8}" destId="{E4565FC8-458D-4F52-8341-58BC19F177DD}" srcOrd="0" destOrd="0" presId="urn:microsoft.com/office/officeart/2016/7/layout/RepeatingBendingProcessNew"/>
    <dgm:cxn modelId="{3A9DD37A-C593-40CB-90C4-7EC6D2FD7019}" srcId="{409D095E-BB40-47F4-A71B-D53B35022232}" destId="{3044566D-373C-46D7-B523-509862F66E2B}" srcOrd="4" destOrd="0" parTransId="{20621AF1-E1FD-4DB6-94E6-BADCEBC3B69A}" sibTransId="{3220D0CE-5057-4A71-85CD-938F2C32B3F2}"/>
    <dgm:cxn modelId="{E2E29A80-608D-4C43-91CD-2B6EA106EEAB}" srcId="{409D095E-BB40-47F4-A71B-D53B35022232}" destId="{98F2F2D7-342D-4D10-867F-961763488AEE}" srcOrd="2" destOrd="0" parTransId="{A0536032-DC1C-428D-A83E-4CCDA1E6CCBB}" sibTransId="{241C9367-AE3B-4163-B3BB-EEE0AD474A66}"/>
    <dgm:cxn modelId="{3514E185-D37D-40AB-BC49-0767115B2280}" type="presOf" srcId="{98F2F2D7-342D-4D10-867F-961763488AEE}" destId="{635ED3E7-F8B4-429F-93B9-19ECF993E455}" srcOrd="0" destOrd="0" presId="urn:microsoft.com/office/officeart/2016/7/layout/RepeatingBendingProcessNew"/>
    <dgm:cxn modelId="{46D22891-B476-4317-A068-310CC5E6D41D}" type="presOf" srcId="{241C9367-AE3B-4163-B3BB-EEE0AD474A66}" destId="{54E54FAC-9598-45B4-BD8A-99616A943EC6}" srcOrd="0" destOrd="0" presId="urn:microsoft.com/office/officeart/2016/7/layout/RepeatingBendingProcessNew"/>
    <dgm:cxn modelId="{5F0A7197-0DB1-4063-9F7C-F8146A03EBAE}" type="presOf" srcId="{DA537AAD-041E-4638-8452-843380E0BBD1}" destId="{B787B5C6-E277-4FF4-BE5D-A8430307C251}" srcOrd="0" destOrd="0" presId="urn:microsoft.com/office/officeart/2016/7/layout/RepeatingBendingProcessNew"/>
    <dgm:cxn modelId="{82EEF1AB-B4B1-4886-A173-FD877E912FDA}" type="presOf" srcId="{D8FF8429-A53A-4D7D-9387-513DB4C65BD8}" destId="{0EDCB7E3-631F-4D43-AB01-342A2440527B}" srcOrd="1" destOrd="0" presId="urn:microsoft.com/office/officeart/2016/7/layout/RepeatingBendingProcessNew"/>
    <dgm:cxn modelId="{F9D773BB-0C4E-4EF8-8BE8-E188CE20CD28}" type="presOf" srcId="{D7898526-6C39-4880-975E-1EDBD3DDA766}" destId="{19F7E99A-8730-4A5D-B4F4-36721F08B964}" srcOrd="0" destOrd="0" presId="urn:microsoft.com/office/officeart/2016/7/layout/RepeatingBendingProcessNew"/>
    <dgm:cxn modelId="{2A1461C1-DE58-47C8-8496-5FF3DEFEA07A}" type="presOf" srcId="{172FEE02-EE71-4480-B6F3-68F2C1E66985}" destId="{918E09CD-3244-4EC0-B820-7B5FED3DE08C}" srcOrd="1" destOrd="0" presId="urn:microsoft.com/office/officeart/2016/7/layout/RepeatingBendingProcessNew"/>
    <dgm:cxn modelId="{FD94E4C9-E552-40F8-AB13-6BD225A1DF6E}" type="presOf" srcId="{0DB65DEF-0517-4C70-B411-D0EBBDA2EFB9}" destId="{10C02AAD-A8B6-4646-AE5E-166D25E4150C}" srcOrd="0" destOrd="0" presId="urn:microsoft.com/office/officeart/2016/7/layout/RepeatingBendingProcessNew"/>
    <dgm:cxn modelId="{777376D5-9603-4CC0-A056-C1D306DCF048}" type="presOf" srcId="{3220D0CE-5057-4A71-85CD-938F2C32B3F2}" destId="{8E37B662-70DA-4E8E-8F0C-E38538F29753}" srcOrd="0" destOrd="0" presId="urn:microsoft.com/office/officeart/2016/7/layout/RepeatingBendingProcessNew"/>
    <dgm:cxn modelId="{1A7867DA-B8BD-4DC3-9E72-6ADF985AA6EB}" type="presOf" srcId="{3220D0CE-5057-4A71-85CD-938F2C32B3F2}" destId="{A8DC4AA5-70AD-4263-A031-97C8569441A9}" srcOrd="1" destOrd="0" presId="urn:microsoft.com/office/officeart/2016/7/layout/RepeatingBendingProcessNew"/>
    <dgm:cxn modelId="{B2E7A9DE-AACA-455A-A956-C63F52E08745}" type="presOf" srcId="{241C9367-AE3B-4163-B3BB-EEE0AD474A66}" destId="{E1EE3771-F23A-4C88-BE0C-96A54D785E1E}" srcOrd="1" destOrd="0" presId="urn:microsoft.com/office/officeart/2016/7/layout/RepeatingBendingProcessNew"/>
    <dgm:cxn modelId="{F614AAF8-F91B-4D19-9E58-06D67E798B3C}" type="presOf" srcId="{E2F505FB-2B5A-43C3-8C82-9F49D05306D2}" destId="{EA3ABD67-AE6B-4336-BDBF-EC4352E10B91}" srcOrd="0" destOrd="0" presId="urn:microsoft.com/office/officeart/2016/7/layout/RepeatingBendingProcessNew"/>
    <dgm:cxn modelId="{1E182F8C-BBD5-45D7-A05F-880E5265F133}" type="presParOf" srcId="{7CC0923D-A73E-425A-8400-734027770CAB}" destId="{19F7E99A-8730-4A5D-B4F4-36721F08B964}" srcOrd="0" destOrd="0" presId="urn:microsoft.com/office/officeart/2016/7/layout/RepeatingBendingProcessNew"/>
    <dgm:cxn modelId="{6E23DAD6-4798-49B0-8516-1FAADE9B5571}" type="presParOf" srcId="{7CC0923D-A73E-425A-8400-734027770CAB}" destId="{10C02AAD-A8B6-4646-AE5E-166D25E4150C}" srcOrd="1" destOrd="0" presId="urn:microsoft.com/office/officeart/2016/7/layout/RepeatingBendingProcessNew"/>
    <dgm:cxn modelId="{E9B205F1-4192-41C1-AC33-DFCDD147445A}" type="presParOf" srcId="{10C02AAD-A8B6-4646-AE5E-166D25E4150C}" destId="{17440B41-E0EB-4D79-8B26-F11A611DABF7}" srcOrd="0" destOrd="0" presId="urn:microsoft.com/office/officeart/2016/7/layout/RepeatingBendingProcessNew"/>
    <dgm:cxn modelId="{61A6755C-EC18-41F5-8CD7-A20FC45376BD}" type="presParOf" srcId="{7CC0923D-A73E-425A-8400-734027770CAB}" destId="{EA3ABD67-AE6B-4336-BDBF-EC4352E10B91}" srcOrd="2" destOrd="0" presId="urn:microsoft.com/office/officeart/2016/7/layout/RepeatingBendingProcessNew"/>
    <dgm:cxn modelId="{93840D3A-CD39-496B-AB66-9F40434297D0}" type="presParOf" srcId="{7CC0923D-A73E-425A-8400-734027770CAB}" destId="{E4565FC8-458D-4F52-8341-58BC19F177DD}" srcOrd="3" destOrd="0" presId="urn:microsoft.com/office/officeart/2016/7/layout/RepeatingBendingProcessNew"/>
    <dgm:cxn modelId="{2E5BAE61-B583-483C-B188-ECF0BA802F63}" type="presParOf" srcId="{E4565FC8-458D-4F52-8341-58BC19F177DD}" destId="{0EDCB7E3-631F-4D43-AB01-342A2440527B}" srcOrd="0" destOrd="0" presId="urn:microsoft.com/office/officeart/2016/7/layout/RepeatingBendingProcessNew"/>
    <dgm:cxn modelId="{B65555C1-C958-40FE-B763-66C830CF7847}" type="presParOf" srcId="{7CC0923D-A73E-425A-8400-734027770CAB}" destId="{635ED3E7-F8B4-429F-93B9-19ECF993E455}" srcOrd="4" destOrd="0" presId="urn:microsoft.com/office/officeart/2016/7/layout/RepeatingBendingProcessNew"/>
    <dgm:cxn modelId="{FA45FA84-FD1A-4C91-8B38-45EDDD33C107}" type="presParOf" srcId="{7CC0923D-A73E-425A-8400-734027770CAB}" destId="{54E54FAC-9598-45B4-BD8A-99616A943EC6}" srcOrd="5" destOrd="0" presId="urn:microsoft.com/office/officeart/2016/7/layout/RepeatingBendingProcessNew"/>
    <dgm:cxn modelId="{F10237A0-FDA4-4806-8943-8131571A5E64}" type="presParOf" srcId="{54E54FAC-9598-45B4-BD8A-99616A943EC6}" destId="{E1EE3771-F23A-4C88-BE0C-96A54D785E1E}" srcOrd="0" destOrd="0" presId="urn:microsoft.com/office/officeart/2016/7/layout/RepeatingBendingProcessNew"/>
    <dgm:cxn modelId="{B69CEE2C-441D-4493-B41D-08824837284A}" type="presParOf" srcId="{7CC0923D-A73E-425A-8400-734027770CAB}" destId="{B787B5C6-E277-4FF4-BE5D-A8430307C251}" srcOrd="6" destOrd="0" presId="urn:microsoft.com/office/officeart/2016/7/layout/RepeatingBendingProcessNew"/>
    <dgm:cxn modelId="{59FD9A9A-0A4C-4726-82D3-9A68CA4E2F3E}" type="presParOf" srcId="{7CC0923D-A73E-425A-8400-734027770CAB}" destId="{B763FCA9-AEB9-4644-B1CD-F95ACA07E1FA}" srcOrd="7" destOrd="0" presId="urn:microsoft.com/office/officeart/2016/7/layout/RepeatingBendingProcessNew"/>
    <dgm:cxn modelId="{0E33C82F-EF80-435C-A71E-BF324305C05B}" type="presParOf" srcId="{B763FCA9-AEB9-4644-B1CD-F95ACA07E1FA}" destId="{918E09CD-3244-4EC0-B820-7B5FED3DE08C}" srcOrd="0" destOrd="0" presId="urn:microsoft.com/office/officeart/2016/7/layout/RepeatingBendingProcessNew"/>
    <dgm:cxn modelId="{4CD73B77-8156-42C3-9DA4-FA4137D78DE9}" type="presParOf" srcId="{7CC0923D-A73E-425A-8400-734027770CAB}" destId="{0E2070AB-2EE3-4DB2-B0E8-FCBA23032A3B}" srcOrd="8" destOrd="0" presId="urn:microsoft.com/office/officeart/2016/7/layout/RepeatingBendingProcessNew"/>
    <dgm:cxn modelId="{F7F61A39-8069-4E71-BF3F-A734EC70956B}" type="presParOf" srcId="{7CC0923D-A73E-425A-8400-734027770CAB}" destId="{8E37B662-70DA-4E8E-8F0C-E38538F29753}" srcOrd="9" destOrd="0" presId="urn:microsoft.com/office/officeart/2016/7/layout/RepeatingBendingProcessNew"/>
    <dgm:cxn modelId="{065D1DF3-D93C-4279-9C9B-BB2E122DB76A}" type="presParOf" srcId="{8E37B662-70DA-4E8E-8F0C-E38538F29753}" destId="{A8DC4AA5-70AD-4263-A031-97C8569441A9}" srcOrd="0" destOrd="0" presId="urn:microsoft.com/office/officeart/2016/7/layout/RepeatingBendingProcessNew"/>
    <dgm:cxn modelId="{48AA6834-5533-432D-8014-EF2CFF80C27E}" type="presParOf" srcId="{7CC0923D-A73E-425A-8400-734027770CAB}" destId="{3D1B88A5-036C-4D37-B039-26AC7B686BB1}"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827624-7ECF-440D-9C72-561C162EF536}" type="doc">
      <dgm:prSet loTypeId="urn:microsoft.com/office/officeart/2018/5/layout/IconLeafLabelList" loCatId="icon" qsTypeId="urn:microsoft.com/office/officeart/2005/8/quickstyle/simple1" qsCatId="simple" csTypeId="urn:microsoft.com/office/officeart/2005/8/colors/accent3_2" csCatId="accent3" phldr="1"/>
      <dgm:spPr/>
      <dgm:t>
        <a:bodyPr/>
        <a:lstStyle/>
        <a:p>
          <a:endParaRPr lang="en-US"/>
        </a:p>
      </dgm:t>
    </dgm:pt>
    <dgm:pt modelId="{B67C6900-4DEF-4FDF-B3FD-0BF3BDA4EC26}">
      <dgm:prSet custT="1"/>
      <dgm:spPr/>
      <dgm:t>
        <a:bodyPr/>
        <a:lstStyle/>
        <a:p>
          <a:pPr>
            <a:defRPr cap="all"/>
          </a:pPr>
          <a:r>
            <a:rPr lang="en-US" sz="1400" b="1" dirty="0"/>
            <a:t>Assumption analysis</a:t>
          </a:r>
          <a:r>
            <a:rPr lang="en-US" sz="1400" dirty="0"/>
            <a:t>: Challenging our own beliefs and values and their impact on practice</a:t>
          </a:r>
        </a:p>
      </dgm:t>
    </dgm:pt>
    <dgm:pt modelId="{A834A98E-ED3A-48F1-B0FB-37CC35D368C7}" type="parTrans" cxnId="{00C939B3-A7BA-4398-A91E-B99D2D59D649}">
      <dgm:prSet/>
      <dgm:spPr/>
      <dgm:t>
        <a:bodyPr/>
        <a:lstStyle/>
        <a:p>
          <a:endParaRPr lang="en-US"/>
        </a:p>
      </dgm:t>
    </dgm:pt>
    <dgm:pt modelId="{5C1F83F0-504D-492C-8651-BB9ECD9159B4}" type="sibTrans" cxnId="{00C939B3-A7BA-4398-A91E-B99D2D59D649}">
      <dgm:prSet/>
      <dgm:spPr/>
      <dgm:t>
        <a:bodyPr/>
        <a:lstStyle/>
        <a:p>
          <a:endParaRPr lang="en-US"/>
        </a:p>
      </dgm:t>
    </dgm:pt>
    <dgm:pt modelId="{34C0F934-E8E9-4BE3-8B67-2C0AAA9BE36C}">
      <dgm:prSet custT="1"/>
      <dgm:spPr/>
      <dgm:t>
        <a:bodyPr/>
        <a:lstStyle/>
        <a:p>
          <a:pPr>
            <a:defRPr cap="all"/>
          </a:pPr>
          <a:r>
            <a:rPr lang="en-US" sz="1400" b="1" dirty="0"/>
            <a:t>Contextual awareness</a:t>
          </a:r>
          <a:r>
            <a:rPr lang="en-US" sz="1400" dirty="0"/>
            <a:t>: Recognition of social and cultural construction of beliefs and practice that influences our assumptions</a:t>
          </a:r>
        </a:p>
      </dgm:t>
    </dgm:pt>
    <dgm:pt modelId="{DEEF399C-863D-4730-AC00-B65FDC923A1C}" type="parTrans" cxnId="{529DE9BC-4740-41AA-900B-6CC39DF831A9}">
      <dgm:prSet/>
      <dgm:spPr/>
      <dgm:t>
        <a:bodyPr/>
        <a:lstStyle/>
        <a:p>
          <a:endParaRPr lang="en-US"/>
        </a:p>
      </dgm:t>
    </dgm:pt>
    <dgm:pt modelId="{1BD78156-4E1C-4088-9DED-0D1CD7AB906C}" type="sibTrans" cxnId="{529DE9BC-4740-41AA-900B-6CC39DF831A9}">
      <dgm:prSet/>
      <dgm:spPr/>
      <dgm:t>
        <a:bodyPr/>
        <a:lstStyle/>
        <a:p>
          <a:endParaRPr lang="en-US"/>
        </a:p>
      </dgm:t>
    </dgm:pt>
    <dgm:pt modelId="{14468C9C-9F85-4FB2-BDE5-1C1E2747B4AC}">
      <dgm:prSet custT="1"/>
      <dgm:spPr/>
      <dgm:t>
        <a:bodyPr/>
        <a:lstStyle/>
        <a:p>
          <a:pPr>
            <a:defRPr cap="all"/>
          </a:pPr>
          <a:r>
            <a:rPr lang="en-US" sz="1400" b="1" dirty="0"/>
            <a:t>Imaginative speculation</a:t>
          </a:r>
          <a:r>
            <a:rPr lang="en-US" sz="1400" dirty="0"/>
            <a:t>: </a:t>
          </a:r>
        </a:p>
        <a:p>
          <a:pPr>
            <a:defRPr cap="all"/>
          </a:pPr>
          <a:r>
            <a:rPr lang="en-US" sz="1400" dirty="0"/>
            <a:t>Ability to imagine an alternative way of thinking by way of challenging our current ways of thinking</a:t>
          </a:r>
        </a:p>
      </dgm:t>
    </dgm:pt>
    <dgm:pt modelId="{F3C7EF68-BC76-4447-80DD-17CE6B217DBF}" type="parTrans" cxnId="{F0C806CD-8424-4337-A513-76C721FE00E0}">
      <dgm:prSet/>
      <dgm:spPr/>
      <dgm:t>
        <a:bodyPr/>
        <a:lstStyle/>
        <a:p>
          <a:endParaRPr lang="en-US"/>
        </a:p>
      </dgm:t>
    </dgm:pt>
    <dgm:pt modelId="{A431C420-CE75-49AC-97F0-A0D3B9E56E4F}" type="sibTrans" cxnId="{F0C806CD-8424-4337-A513-76C721FE00E0}">
      <dgm:prSet/>
      <dgm:spPr/>
      <dgm:t>
        <a:bodyPr/>
        <a:lstStyle/>
        <a:p>
          <a:endParaRPr lang="en-US"/>
        </a:p>
      </dgm:t>
    </dgm:pt>
    <dgm:pt modelId="{D708DDD0-A3C0-48BB-90C4-92BBFBAFCC56}">
      <dgm:prSet/>
      <dgm:spPr/>
      <dgm:t>
        <a:bodyPr/>
        <a:lstStyle/>
        <a:p>
          <a:pPr>
            <a:defRPr cap="all"/>
          </a:pPr>
          <a:r>
            <a:rPr lang="en-US" b="1" dirty="0"/>
            <a:t>Reflective skepticism</a:t>
          </a:r>
          <a:r>
            <a:rPr lang="en-US" dirty="0"/>
            <a:t>: Questions universal claims or unexamined interactions by challenging </a:t>
          </a:r>
          <a:br>
            <a:rPr lang="en-US" dirty="0"/>
          </a:br>
          <a:r>
            <a:rPr lang="en-US" dirty="0"/>
            <a:t>or suspending existing knowledge and beliefs.</a:t>
          </a:r>
        </a:p>
      </dgm:t>
    </dgm:pt>
    <dgm:pt modelId="{6793851F-AC1C-4FF1-A559-E089CE50BD6B}" type="parTrans" cxnId="{14F56335-E65D-4C17-A04A-83C5E0EEF9C5}">
      <dgm:prSet/>
      <dgm:spPr/>
      <dgm:t>
        <a:bodyPr/>
        <a:lstStyle/>
        <a:p>
          <a:endParaRPr lang="en-US"/>
        </a:p>
      </dgm:t>
    </dgm:pt>
    <dgm:pt modelId="{A7B81CE0-3F28-4B6B-98E8-81789E4E073C}" type="sibTrans" cxnId="{14F56335-E65D-4C17-A04A-83C5E0EEF9C5}">
      <dgm:prSet/>
      <dgm:spPr/>
      <dgm:t>
        <a:bodyPr/>
        <a:lstStyle/>
        <a:p>
          <a:endParaRPr lang="en-US"/>
        </a:p>
      </dgm:t>
    </dgm:pt>
    <dgm:pt modelId="{0958E7D6-C010-47EF-AE06-26CDCD010AD6}" type="pres">
      <dgm:prSet presAssocID="{ED827624-7ECF-440D-9C72-561C162EF536}" presName="root" presStyleCnt="0">
        <dgm:presLayoutVars>
          <dgm:dir/>
          <dgm:resizeHandles val="exact"/>
        </dgm:presLayoutVars>
      </dgm:prSet>
      <dgm:spPr/>
    </dgm:pt>
    <dgm:pt modelId="{CBB6911F-FA14-411B-B23A-3A86D71298D0}" type="pres">
      <dgm:prSet presAssocID="{B67C6900-4DEF-4FDF-B3FD-0BF3BDA4EC26}" presName="compNode" presStyleCnt="0"/>
      <dgm:spPr/>
    </dgm:pt>
    <dgm:pt modelId="{1AB42146-98AC-46A6-BF4C-A5F5CAAE9431}" type="pres">
      <dgm:prSet presAssocID="{B67C6900-4DEF-4FDF-B3FD-0BF3BDA4EC26}" presName="iconBgRect" presStyleLbl="bgShp" presStyleIdx="0" presStyleCnt="4"/>
      <dgm:spPr>
        <a:prstGeom prst="round2DiagRect">
          <a:avLst>
            <a:gd name="adj1" fmla="val 29727"/>
            <a:gd name="adj2" fmla="val 0"/>
          </a:avLst>
        </a:prstGeom>
      </dgm:spPr>
    </dgm:pt>
    <dgm:pt modelId="{D3BDD5C4-3976-4E16-883D-2E01BA9FFE45}" type="pres">
      <dgm:prSet presAssocID="{B67C6900-4DEF-4FDF-B3FD-0BF3BDA4EC2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rson with Idea"/>
        </a:ext>
      </dgm:extLst>
    </dgm:pt>
    <dgm:pt modelId="{3D5B29E5-62EF-4B4C-AF0E-2CF1CFB7900D}" type="pres">
      <dgm:prSet presAssocID="{B67C6900-4DEF-4FDF-B3FD-0BF3BDA4EC26}" presName="spaceRect" presStyleCnt="0"/>
      <dgm:spPr/>
    </dgm:pt>
    <dgm:pt modelId="{B9CF4517-E8ED-4816-931A-614ECA7E9BAF}" type="pres">
      <dgm:prSet presAssocID="{B67C6900-4DEF-4FDF-B3FD-0BF3BDA4EC26}" presName="textRect" presStyleLbl="revTx" presStyleIdx="0" presStyleCnt="4" custScaleY="138650">
        <dgm:presLayoutVars>
          <dgm:chMax val="1"/>
          <dgm:chPref val="1"/>
        </dgm:presLayoutVars>
      </dgm:prSet>
      <dgm:spPr/>
    </dgm:pt>
    <dgm:pt modelId="{A726CF2D-08C9-4844-9F52-A951C8EF61A2}" type="pres">
      <dgm:prSet presAssocID="{5C1F83F0-504D-492C-8651-BB9ECD9159B4}" presName="sibTrans" presStyleCnt="0"/>
      <dgm:spPr/>
    </dgm:pt>
    <dgm:pt modelId="{38F61DED-7792-4CE4-B07A-123F8479F791}" type="pres">
      <dgm:prSet presAssocID="{34C0F934-E8E9-4BE3-8B67-2C0AAA9BE36C}" presName="compNode" presStyleCnt="0"/>
      <dgm:spPr/>
    </dgm:pt>
    <dgm:pt modelId="{881D94CA-169D-4590-9BC1-81AE0DC8BCB8}" type="pres">
      <dgm:prSet presAssocID="{34C0F934-E8E9-4BE3-8B67-2C0AAA9BE36C}" presName="iconBgRect" presStyleLbl="bgShp" presStyleIdx="1" presStyleCnt="4"/>
      <dgm:spPr>
        <a:prstGeom prst="round2DiagRect">
          <a:avLst>
            <a:gd name="adj1" fmla="val 29727"/>
            <a:gd name="adj2" fmla="val 0"/>
          </a:avLst>
        </a:prstGeom>
      </dgm:spPr>
    </dgm:pt>
    <dgm:pt modelId="{30273F05-79F1-4C60-8253-F25C4BC16BBF}" type="pres">
      <dgm:prSet presAssocID="{34C0F934-E8E9-4BE3-8B67-2C0AAA9BE36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4BCEFB0A-E0B3-4190-AC7A-FDEA46D26AEC}" type="pres">
      <dgm:prSet presAssocID="{34C0F934-E8E9-4BE3-8B67-2C0AAA9BE36C}" presName="spaceRect" presStyleCnt="0"/>
      <dgm:spPr/>
    </dgm:pt>
    <dgm:pt modelId="{DBF8C757-CBC3-4B45-95BD-EF2186BCBBE7}" type="pres">
      <dgm:prSet presAssocID="{34C0F934-E8E9-4BE3-8B67-2C0AAA9BE36C}" presName="textRect" presStyleLbl="revTx" presStyleIdx="1" presStyleCnt="4" custScaleY="135977">
        <dgm:presLayoutVars>
          <dgm:chMax val="1"/>
          <dgm:chPref val="1"/>
        </dgm:presLayoutVars>
      </dgm:prSet>
      <dgm:spPr/>
    </dgm:pt>
    <dgm:pt modelId="{E0818CF3-3C99-4278-81F2-725FC83C130D}" type="pres">
      <dgm:prSet presAssocID="{1BD78156-4E1C-4088-9DED-0D1CD7AB906C}" presName="sibTrans" presStyleCnt="0"/>
      <dgm:spPr/>
    </dgm:pt>
    <dgm:pt modelId="{20AB0833-E573-442E-803C-46E2F6D9261F}" type="pres">
      <dgm:prSet presAssocID="{14468C9C-9F85-4FB2-BDE5-1C1E2747B4AC}" presName="compNode" presStyleCnt="0"/>
      <dgm:spPr/>
    </dgm:pt>
    <dgm:pt modelId="{2D512071-BE8D-4F14-B810-34321A9D177B}" type="pres">
      <dgm:prSet presAssocID="{14468C9C-9F85-4FB2-BDE5-1C1E2747B4AC}" presName="iconBgRect" presStyleLbl="bgShp" presStyleIdx="2" presStyleCnt="4"/>
      <dgm:spPr>
        <a:prstGeom prst="round2DiagRect">
          <a:avLst>
            <a:gd name="adj1" fmla="val 29727"/>
            <a:gd name="adj2" fmla="val 0"/>
          </a:avLst>
        </a:prstGeom>
      </dgm:spPr>
    </dgm:pt>
    <dgm:pt modelId="{F68E584A-5190-4A0F-9C34-2981704B32AE}" type="pres">
      <dgm:prSet presAssocID="{14468C9C-9F85-4FB2-BDE5-1C1E2747B4A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971E6AD3-8BED-4B34-8201-F1AB3F4CA668}" type="pres">
      <dgm:prSet presAssocID="{14468C9C-9F85-4FB2-BDE5-1C1E2747B4AC}" presName="spaceRect" presStyleCnt="0"/>
      <dgm:spPr/>
    </dgm:pt>
    <dgm:pt modelId="{07B21B3D-0936-49EA-8DAF-D0C359D621E2}" type="pres">
      <dgm:prSet presAssocID="{14468C9C-9F85-4FB2-BDE5-1C1E2747B4AC}" presName="textRect" presStyleLbl="revTx" presStyleIdx="2" presStyleCnt="4" custScaleX="109720" custScaleY="133989">
        <dgm:presLayoutVars>
          <dgm:chMax val="1"/>
          <dgm:chPref val="1"/>
        </dgm:presLayoutVars>
      </dgm:prSet>
      <dgm:spPr/>
    </dgm:pt>
    <dgm:pt modelId="{0B76F891-E04A-4B9D-825F-DB2451D50DA6}" type="pres">
      <dgm:prSet presAssocID="{A431C420-CE75-49AC-97F0-A0D3B9E56E4F}" presName="sibTrans" presStyleCnt="0"/>
      <dgm:spPr/>
    </dgm:pt>
    <dgm:pt modelId="{6105D939-88E9-4C94-8662-EDC51C563C94}" type="pres">
      <dgm:prSet presAssocID="{D708DDD0-A3C0-48BB-90C4-92BBFBAFCC56}" presName="compNode" presStyleCnt="0"/>
      <dgm:spPr/>
    </dgm:pt>
    <dgm:pt modelId="{F33C8981-BAC8-4CD7-9420-F5149133B259}" type="pres">
      <dgm:prSet presAssocID="{D708DDD0-A3C0-48BB-90C4-92BBFBAFCC56}" presName="iconBgRect" presStyleLbl="bgShp" presStyleIdx="3" presStyleCnt="4"/>
      <dgm:spPr>
        <a:prstGeom prst="round2DiagRect">
          <a:avLst>
            <a:gd name="adj1" fmla="val 29727"/>
            <a:gd name="adj2" fmla="val 0"/>
          </a:avLst>
        </a:prstGeom>
      </dgm:spPr>
    </dgm:pt>
    <dgm:pt modelId="{8CB0873D-6A81-43D0-B16C-B754B25E70F6}" type="pres">
      <dgm:prSet presAssocID="{D708DDD0-A3C0-48BB-90C4-92BBFBAFCC5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s"/>
        </a:ext>
      </dgm:extLst>
    </dgm:pt>
    <dgm:pt modelId="{6389AD28-288D-49CB-9F90-520D512335B4}" type="pres">
      <dgm:prSet presAssocID="{D708DDD0-A3C0-48BB-90C4-92BBFBAFCC56}" presName="spaceRect" presStyleCnt="0"/>
      <dgm:spPr/>
    </dgm:pt>
    <dgm:pt modelId="{F5D7F94D-8CEE-41D2-90BE-6CB6520F0B66}" type="pres">
      <dgm:prSet presAssocID="{D708DDD0-A3C0-48BB-90C4-92BBFBAFCC56}" presName="textRect" presStyleLbl="revTx" presStyleIdx="3" presStyleCnt="4" custScaleY="131980">
        <dgm:presLayoutVars>
          <dgm:chMax val="1"/>
          <dgm:chPref val="1"/>
        </dgm:presLayoutVars>
      </dgm:prSet>
      <dgm:spPr/>
    </dgm:pt>
  </dgm:ptLst>
  <dgm:cxnLst>
    <dgm:cxn modelId="{14F56335-E65D-4C17-A04A-83C5E0EEF9C5}" srcId="{ED827624-7ECF-440D-9C72-561C162EF536}" destId="{D708DDD0-A3C0-48BB-90C4-92BBFBAFCC56}" srcOrd="3" destOrd="0" parTransId="{6793851F-AC1C-4FF1-A559-E089CE50BD6B}" sibTransId="{A7B81CE0-3F28-4B6B-98E8-81789E4E073C}"/>
    <dgm:cxn modelId="{3C4CFD43-9F08-456B-8B69-3283FAAC965A}" type="presOf" srcId="{34C0F934-E8E9-4BE3-8B67-2C0AAA9BE36C}" destId="{DBF8C757-CBC3-4B45-95BD-EF2186BCBBE7}" srcOrd="0" destOrd="0" presId="urn:microsoft.com/office/officeart/2018/5/layout/IconLeafLabelList"/>
    <dgm:cxn modelId="{AF759E84-EF7B-47F0-A3CA-E935BAB778E7}" type="presOf" srcId="{ED827624-7ECF-440D-9C72-561C162EF536}" destId="{0958E7D6-C010-47EF-AE06-26CDCD010AD6}" srcOrd="0" destOrd="0" presId="urn:microsoft.com/office/officeart/2018/5/layout/IconLeafLabelList"/>
    <dgm:cxn modelId="{C67D6A91-9E8B-4C8E-801C-50527E3B6098}" type="presOf" srcId="{B67C6900-4DEF-4FDF-B3FD-0BF3BDA4EC26}" destId="{B9CF4517-E8ED-4816-931A-614ECA7E9BAF}" srcOrd="0" destOrd="0" presId="urn:microsoft.com/office/officeart/2018/5/layout/IconLeafLabelList"/>
    <dgm:cxn modelId="{054532AD-5C23-425A-A499-DC0B20F6D001}" type="presOf" srcId="{14468C9C-9F85-4FB2-BDE5-1C1E2747B4AC}" destId="{07B21B3D-0936-49EA-8DAF-D0C359D621E2}" srcOrd="0" destOrd="0" presId="urn:microsoft.com/office/officeart/2018/5/layout/IconLeafLabelList"/>
    <dgm:cxn modelId="{00C939B3-A7BA-4398-A91E-B99D2D59D649}" srcId="{ED827624-7ECF-440D-9C72-561C162EF536}" destId="{B67C6900-4DEF-4FDF-B3FD-0BF3BDA4EC26}" srcOrd="0" destOrd="0" parTransId="{A834A98E-ED3A-48F1-B0FB-37CC35D368C7}" sibTransId="{5C1F83F0-504D-492C-8651-BB9ECD9159B4}"/>
    <dgm:cxn modelId="{820071B3-F0C8-4DFF-B235-B84F3CFF08F6}" type="presOf" srcId="{D708DDD0-A3C0-48BB-90C4-92BBFBAFCC56}" destId="{F5D7F94D-8CEE-41D2-90BE-6CB6520F0B66}" srcOrd="0" destOrd="0" presId="urn:microsoft.com/office/officeart/2018/5/layout/IconLeafLabelList"/>
    <dgm:cxn modelId="{529DE9BC-4740-41AA-900B-6CC39DF831A9}" srcId="{ED827624-7ECF-440D-9C72-561C162EF536}" destId="{34C0F934-E8E9-4BE3-8B67-2C0AAA9BE36C}" srcOrd="1" destOrd="0" parTransId="{DEEF399C-863D-4730-AC00-B65FDC923A1C}" sibTransId="{1BD78156-4E1C-4088-9DED-0D1CD7AB906C}"/>
    <dgm:cxn modelId="{F0C806CD-8424-4337-A513-76C721FE00E0}" srcId="{ED827624-7ECF-440D-9C72-561C162EF536}" destId="{14468C9C-9F85-4FB2-BDE5-1C1E2747B4AC}" srcOrd="2" destOrd="0" parTransId="{F3C7EF68-BC76-4447-80DD-17CE6B217DBF}" sibTransId="{A431C420-CE75-49AC-97F0-A0D3B9E56E4F}"/>
    <dgm:cxn modelId="{8D2D6515-5F13-45EA-9EBB-7F7F2C577A1A}" type="presParOf" srcId="{0958E7D6-C010-47EF-AE06-26CDCD010AD6}" destId="{CBB6911F-FA14-411B-B23A-3A86D71298D0}" srcOrd="0" destOrd="0" presId="urn:microsoft.com/office/officeart/2018/5/layout/IconLeafLabelList"/>
    <dgm:cxn modelId="{BA8B53C2-EEB3-47EC-9F4C-5D150782BB8E}" type="presParOf" srcId="{CBB6911F-FA14-411B-B23A-3A86D71298D0}" destId="{1AB42146-98AC-46A6-BF4C-A5F5CAAE9431}" srcOrd="0" destOrd="0" presId="urn:microsoft.com/office/officeart/2018/5/layout/IconLeafLabelList"/>
    <dgm:cxn modelId="{01A0E237-33D6-43AD-9724-8190C3F01CD9}" type="presParOf" srcId="{CBB6911F-FA14-411B-B23A-3A86D71298D0}" destId="{D3BDD5C4-3976-4E16-883D-2E01BA9FFE45}" srcOrd="1" destOrd="0" presId="urn:microsoft.com/office/officeart/2018/5/layout/IconLeafLabelList"/>
    <dgm:cxn modelId="{787D918D-728A-4D71-9E31-FCF996E7AE9B}" type="presParOf" srcId="{CBB6911F-FA14-411B-B23A-3A86D71298D0}" destId="{3D5B29E5-62EF-4B4C-AF0E-2CF1CFB7900D}" srcOrd="2" destOrd="0" presId="urn:microsoft.com/office/officeart/2018/5/layout/IconLeafLabelList"/>
    <dgm:cxn modelId="{0F92DA8D-74EF-4E9E-BE11-7888C6D86D2E}" type="presParOf" srcId="{CBB6911F-FA14-411B-B23A-3A86D71298D0}" destId="{B9CF4517-E8ED-4816-931A-614ECA7E9BAF}" srcOrd="3" destOrd="0" presId="urn:microsoft.com/office/officeart/2018/5/layout/IconLeafLabelList"/>
    <dgm:cxn modelId="{CC8017AD-492E-47BE-8A31-5A140AFB6377}" type="presParOf" srcId="{0958E7D6-C010-47EF-AE06-26CDCD010AD6}" destId="{A726CF2D-08C9-4844-9F52-A951C8EF61A2}" srcOrd="1" destOrd="0" presId="urn:microsoft.com/office/officeart/2018/5/layout/IconLeafLabelList"/>
    <dgm:cxn modelId="{F827F49C-142D-4D68-B078-913878DEB712}" type="presParOf" srcId="{0958E7D6-C010-47EF-AE06-26CDCD010AD6}" destId="{38F61DED-7792-4CE4-B07A-123F8479F791}" srcOrd="2" destOrd="0" presId="urn:microsoft.com/office/officeart/2018/5/layout/IconLeafLabelList"/>
    <dgm:cxn modelId="{ABE01EE4-E877-45E9-991B-903AB609BE43}" type="presParOf" srcId="{38F61DED-7792-4CE4-B07A-123F8479F791}" destId="{881D94CA-169D-4590-9BC1-81AE0DC8BCB8}" srcOrd="0" destOrd="0" presId="urn:microsoft.com/office/officeart/2018/5/layout/IconLeafLabelList"/>
    <dgm:cxn modelId="{D67056BC-196C-4307-BE5F-12FA5CB2A810}" type="presParOf" srcId="{38F61DED-7792-4CE4-B07A-123F8479F791}" destId="{30273F05-79F1-4C60-8253-F25C4BC16BBF}" srcOrd="1" destOrd="0" presId="urn:microsoft.com/office/officeart/2018/5/layout/IconLeafLabelList"/>
    <dgm:cxn modelId="{1E215942-1284-4F1A-A3A3-8E0EBE4753DF}" type="presParOf" srcId="{38F61DED-7792-4CE4-B07A-123F8479F791}" destId="{4BCEFB0A-E0B3-4190-AC7A-FDEA46D26AEC}" srcOrd="2" destOrd="0" presId="urn:microsoft.com/office/officeart/2018/5/layout/IconLeafLabelList"/>
    <dgm:cxn modelId="{FD7F462B-21AF-412D-9B73-BB442D30A29D}" type="presParOf" srcId="{38F61DED-7792-4CE4-B07A-123F8479F791}" destId="{DBF8C757-CBC3-4B45-95BD-EF2186BCBBE7}" srcOrd="3" destOrd="0" presId="urn:microsoft.com/office/officeart/2018/5/layout/IconLeafLabelList"/>
    <dgm:cxn modelId="{A45E0D92-5573-4E95-9545-4436EE647783}" type="presParOf" srcId="{0958E7D6-C010-47EF-AE06-26CDCD010AD6}" destId="{E0818CF3-3C99-4278-81F2-725FC83C130D}" srcOrd="3" destOrd="0" presId="urn:microsoft.com/office/officeart/2018/5/layout/IconLeafLabelList"/>
    <dgm:cxn modelId="{E08FCD31-D776-45F7-B1E8-490AC82CD0BE}" type="presParOf" srcId="{0958E7D6-C010-47EF-AE06-26CDCD010AD6}" destId="{20AB0833-E573-442E-803C-46E2F6D9261F}" srcOrd="4" destOrd="0" presId="urn:microsoft.com/office/officeart/2018/5/layout/IconLeafLabelList"/>
    <dgm:cxn modelId="{1BD52662-2FDB-40C9-99D2-7CA4661FBA14}" type="presParOf" srcId="{20AB0833-E573-442E-803C-46E2F6D9261F}" destId="{2D512071-BE8D-4F14-B810-34321A9D177B}" srcOrd="0" destOrd="0" presId="urn:microsoft.com/office/officeart/2018/5/layout/IconLeafLabelList"/>
    <dgm:cxn modelId="{5A255509-285C-4EB2-8D51-910C5F2BE111}" type="presParOf" srcId="{20AB0833-E573-442E-803C-46E2F6D9261F}" destId="{F68E584A-5190-4A0F-9C34-2981704B32AE}" srcOrd="1" destOrd="0" presId="urn:microsoft.com/office/officeart/2018/5/layout/IconLeafLabelList"/>
    <dgm:cxn modelId="{87123DA1-8325-4466-83B2-EE66DED9F57E}" type="presParOf" srcId="{20AB0833-E573-442E-803C-46E2F6D9261F}" destId="{971E6AD3-8BED-4B34-8201-F1AB3F4CA668}" srcOrd="2" destOrd="0" presId="urn:microsoft.com/office/officeart/2018/5/layout/IconLeafLabelList"/>
    <dgm:cxn modelId="{2D1B20A9-40BF-4BE4-A3E8-AEDDA19CF1FE}" type="presParOf" srcId="{20AB0833-E573-442E-803C-46E2F6D9261F}" destId="{07B21B3D-0936-49EA-8DAF-D0C359D621E2}" srcOrd="3" destOrd="0" presId="urn:microsoft.com/office/officeart/2018/5/layout/IconLeafLabelList"/>
    <dgm:cxn modelId="{16E2A054-9A2B-470C-94AB-A258439D8E75}" type="presParOf" srcId="{0958E7D6-C010-47EF-AE06-26CDCD010AD6}" destId="{0B76F891-E04A-4B9D-825F-DB2451D50DA6}" srcOrd="5" destOrd="0" presId="urn:microsoft.com/office/officeart/2018/5/layout/IconLeafLabelList"/>
    <dgm:cxn modelId="{9D38D49A-3EBD-4CB7-80AF-521F4E77D084}" type="presParOf" srcId="{0958E7D6-C010-47EF-AE06-26CDCD010AD6}" destId="{6105D939-88E9-4C94-8662-EDC51C563C94}" srcOrd="6" destOrd="0" presId="urn:microsoft.com/office/officeart/2018/5/layout/IconLeafLabelList"/>
    <dgm:cxn modelId="{6BE03FA4-09C6-4B15-83A6-7180FBB0ACEC}" type="presParOf" srcId="{6105D939-88E9-4C94-8662-EDC51C563C94}" destId="{F33C8981-BAC8-4CD7-9420-F5149133B259}" srcOrd="0" destOrd="0" presId="urn:microsoft.com/office/officeart/2018/5/layout/IconLeafLabelList"/>
    <dgm:cxn modelId="{F3B652A5-AE02-4C9E-939C-EDABE9D9B184}" type="presParOf" srcId="{6105D939-88E9-4C94-8662-EDC51C563C94}" destId="{8CB0873D-6A81-43D0-B16C-B754B25E70F6}" srcOrd="1" destOrd="0" presId="urn:microsoft.com/office/officeart/2018/5/layout/IconLeafLabelList"/>
    <dgm:cxn modelId="{3D7707B2-E064-4E20-A97D-7889766F7C56}" type="presParOf" srcId="{6105D939-88E9-4C94-8662-EDC51C563C94}" destId="{6389AD28-288D-49CB-9F90-520D512335B4}" srcOrd="2" destOrd="0" presId="urn:microsoft.com/office/officeart/2018/5/layout/IconLeafLabelList"/>
    <dgm:cxn modelId="{11E6DBD6-7B70-46F5-8426-C4C229FDC226}" type="presParOf" srcId="{6105D939-88E9-4C94-8662-EDC51C563C94}" destId="{F5D7F94D-8CEE-41D2-90BE-6CB6520F0B66}"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F98D7A3-4379-4462-9B57-D6869834E939}"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42F3D1FE-D4BC-4A6B-9361-D2DAA4D2CEBF}">
      <dgm:prSet/>
      <dgm:spPr/>
      <dgm:t>
        <a:bodyPr/>
        <a:lstStyle/>
        <a:p>
          <a:r>
            <a:rPr lang="en-GB" dirty="0"/>
            <a:t>Working in small groups.</a:t>
          </a:r>
          <a:endParaRPr lang="en-US" dirty="0"/>
        </a:p>
      </dgm:t>
    </dgm:pt>
    <dgm:pt modelId="{967B4B13-AFEB-474D-8DF4-859999C88CE3}" type="parTrans" cxnId="{4C466BBA-B35B-4A74-A9FB-57870CA28F8F}">
      <dgm:prSet/>
      <dgm:spPr/>
      <dgm:t>
        <a:bodyPr/>
        <a:lstStyle/>
        <a:p>
          <a:endParaRPr lang="en-US"/>
        </a:p>
      </dgm:t>
    </dgm:pt>
    <dgm:pt modelId="{099AF646-791A-472C-9509-2D3151B10DD5}" type="sibTrans" cxnId="{4C466BBA-B35B-4A74-A9FB-57870CA28F8F}">
      <dgm:prSet/>
      <dgm:spPr/>
      <dgm:t>
        <a:bodyPr/>
        <a:lstStyle/>
        <a:p>
          <a:endParaRPr lang="en-US"/>
        </a:p>
      </dgm:t>
    </dgm:pt>
    <dgm:pt modelId="{F6417C68-CEBB-44A8-A21E-6C24663BB570}">
      <dgm:prSet/>
      <dgm:spPr/>
      <dgm:t>
        <a:bodyPr/>
        <a:lstStyle/>
        <a:p>
          <a:r>
            <a:rPr lang="en-GB" dirty="0"/>
            <a:t>Please use your own observations to reflect on a critical incident at work that </a:t>
          </a:r>
          <a:r>
            <a:rPr lang="en-GB" b="1" dirty="0"/>
            <a:t>you were involved in</a:t>
          </a:r>
          <a:r>
            <a:rPr lang="en-GB" dirty="0"/>
            <a:t> relating to a case you have been or are working on</a:t>
          </a:r>
          <a:r>
            <a:rPr lang="en-GB" b="1" dirty="0"/>
            <a:t> </a:t>
          </a:r>
          <a:endParaRPr lang="en-US" dirty="0"/>
        </a:p>
      </dgm:t>
    </dgm:pt>
    <dgm:pt modelId="{6DA50067-AB91-4574-8C4B-1C3ED9F081E6}" type="parTrans" cxnId="{3C940F53-616F-45B7-8FD1-884561B1394B}">
      <dgm:prSet/>
      <dgm:spPr/>
      <dgm:t>
        <a:bodyPr/>
        <a:lstStyle/>
        <a:p>
          <a:endParaRPr lang="en-US"/>
        </a:p>
      </dgm:t>
    </dgm:pt>
    <dgm:pt modelId="{2E526E23-A8D5-41F9-ACF6-C377268979EC}" type="sibTrans" cxnId="{3C940F53-616F-45B7-8FD1-884561B1394B}">
      <dgm:prSet/>
      <dgm:spPr/>
      <dgm:t>
        <a:bodyPr/>
        <a:lstStyle/>
        <a:p>
          <a:endParaRPr lang="en-US"/>
        </a:p>
      </dgm:t>
    </dgm:pt>
    <dgm:pt modelId="{7F553BE8-A35B-4F45-88F9-98A1680B3443}">
      <dgm:prSet/>
      <dgm:spPr/>
      <dgm:t>
        <a:bodyPr/>
        <a:lstStyle/>
        <a:p>
          <a:r>
            <a:rPr lang="en-GB" dirty="0"/>
            <a:t>Use one of the reflective models in the workbook to help you reflect on this critical incident. You are welcome to use another model of reflection if you have one you prefer</a:t>
          </a:r>
          <a:endParaRPr lang="en-US" dirty="0"/>
        </a:p>
      </dgm:t>
    </dgm:pt>
    <dgm:pt modelId="{C8953D91-F63A-4264-9C32-8A9619878E87}" type="parTrans" cxnId="{1A263D07-FACD-4341-A71A-C2E7A682ABB8}">
      <dgm:prSet/>
      <dgm:spPr/>
      <dgm:t>
        <a:bodyPr/>
        <a:lstStyle/>
        <a:p>
          <a:endParaRPr lang="en-US"/>
        </a:p>
      </dgm:t>
    </dgm:pt>
    <dgm:pt modelId="{7EC81B54-9F64-4CA0-ACC5-596A6DE6341B}" type="sibTrans" cxnId="{1A263D07-FACD-4341-A71A-C2E7A682ABB8}">
      <dgm:prSet/>
      <dgm:spPr/>
      <dgm:t>
        <a:bodyPr/>
        <a:lstStyle/>
        <a:p>
          <a:endParaRPr lang="en-US"/>
        </a:p>
      </dgm:t>
    </dgm:pt>
    <dgm:pt modelId="{25255A89-AA6E-4D54-8D3C-49A9D2FB5E63}">
      <dgm:prSet/>
      <dgm:spPr/>
      <dgm:t>
        <a:bodyPr/>
        <a:lstStyle/>
        <a:p>
          <a:r>
            <a:rPr lang="en-GB" dirty="0"/>
            <a:t>If you are working in a group, choose one case/incident between you to work on together using model</a:t>
          </a:r>
          <a:endParaRPr lang="en-US" dirty="0"/>
        </a:p>
      </dgm:t>
    </dgm:pt>
    <dgm:pt modelId="{A6A4CACE-AE10-48BD-8AA2-B8EB8916E581}" type="parTrans" cxnId="{CCE9B385-CAFC-442A-980D-74CC2614F6D5}">
      <dgm:prSet/>
      <dgm:spPr/>
      <dgm:t>
        <a:bodyPr/>
        <a:lstStyle/>
        <a:p>
          <a:endParaRPr lang="en-US"/>
        </a:p>
      </dgm:t>
    </dgm:pt>
    <dgm:pt modelId="{CF9C867F-7C9D-4758-B4FD-B7866CEF1847}" type="sibTrans" cxnId="{CCE9B385-CAFC-442A-980D-74CC2614F6D5}">
      <dgm:prSet/>
      <dgm:spPr/>
      <dgm:t>
        <a:bodyPr/>
        <a:lstStyle/>
        <a:p>
          <a:endParaRPr lang="en-US"/>
        </a:p>
      </dgm:t>
    </dgm:pt>
    <dgm:pt modelId="{FD57736A-3CD6-47A2-8BFE-C5989AABCD7D}">
      <dgm:prSet/>
      <dgm:spPr/>
      <dgm:t>
        <a:bodyPr/>
        <a:lstStyle/>
        <a:p>
          <a:r>
            <a:rPr lang="en-GB" dirty="0"/>
            <a:t>Someone form the group will be expected to provide a brief reflection of the case using a reflective model to the larger group for around 5 minutes.</a:t>
          </a:r>
          <a:endParaRPr lang="en-US" dirty="0"/>
        </a:p>
      </dgm:t>
    </dgm:pt>
    <dgm:pt modelId="{198732A5-ED20-45F8-B210-C735B7BBEE29}" type="parTrans" cxnId="{20742597-5D58-4DE2-8D6F-93814864F84D}">
      <dgm:prSet/>
      <dgm:spPr/>
      <dgm:t>
        <a:bodyPr/>
        <a:lstStyle/>
        <a:p>
          <a:endParaRPr lang="en-US"/>
        </a:p>
      </dgm:t>
    </dgm:pt>
    <dgm:pt modelId="{F1B393B9-581F-4375-8C0C-55183A0FEB3F}" type="sibTrans" cxnId="{20742597-5D58-4DE2-8D6F-93814864F84D}">
      <dgm:prSet/>
      <dgm:spPr/>
      <dgm:t>
        <a:bodyPr/>
        <a:lstStyle/>
        <a:p>
          <a:endParaRPr lang="en-US"/>
        </a:p>
      </dgm:t>
    </dgm:pt>
    <dgm:pt modelId="{69D4E6D0-8D48-4C83-B57F-E6E6817A401D}" type="pres">
      <dgm:prSet presAssocID="{6F98D7A3-4379-4462-9B57-D6869834E939}" presName="root" presStyleCnt="0">
        <dgm:presLayoutVars>
          <dgm:dir/>
          <dgm:resizeHandles val="exact"/>
        </dgm:presLayoutVars>
      </dgm:prSet>
      <dgm:spPr/>
    </dgm:pt>
    <dgm:pt modelId="{B819EDB5-1190-4F71-9D09-8493120025BF}" type="pres">
      <dgm:prSet presAssocID="{42F3D1FE-D4BC-4A6B-9361-D2DAA4D2CEBF}" presName="compNode" presStyleCnt="0"/>
      <dgm:spPr/>
    </dgm:pt>
    <dgm:pt modelId="{8790D9F2-9A75-4AF9-9409-F5A251218C3D}" type="pres">
      <dgm:prSet presAssocID="{42F3D1FE-D4BC-4A6B-9361-D2DAA4D2CEBF}" presName="bgRect" presStyleLbl="bgShp" presStyleIdx="0" presStyleCnt="5" custLinFactNeighborX="-43129" custLinFactNeighborY="-49712"/>
      <dgm:spPr/>
    </dgm:pt>
    <dgm:pt modelId="{E4BBB066-4088-4857-82BC-6CFE78406BA9}" type="pres">
      <dgm:prSet presAssocID="{42F3D1FE-D4BC-4A6B-9361-D2DAA4D2CEBF}" presName="iconRect" presStyleLbl="node1" presStyleIdx="0" presStyleCnt="5"/>
      <dgm:spPr>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AFAA6ED1-8202-45F2-AD02-EA85E129A017}" type="pres">
      <dgm:prSet presAssocID="{42F3D1FE-D4BC-4A6B-9361-D2DAA4D2CEBF}" presName="spaceRect" presStyleCnt="0"/>
      <dgm:spPr/>
    </dgm:pt>
    <dgm:pt modelId="{AC54170D-D625-45C0-9727-CCB6061EC5F1}" type="pres">
      <dgm:prSet presAssocID="{42F3D1FE-D4BC-4A6B-9361-D2DAA4D2CEBF}" presName="parTx" presStyleLbl="revTx" presStyleIdx="0" presStyleCnt="5">
        <dgm:presLayoutVars>
          <dgm:chMax val="0"/>
          <dgm:chPref val="0"/>
        </dgm:presLayoutVars>
      </dgm:prSet>
      <dgm:spPr/>
    </dgm:pt>
    <dgm:pt modelId="{F8B508E7-8743-4753-9108-6A15AD68AE27}" type="pres">
      <dgm:prSet presAssocID="{099AF646-791A-472C-9509-2D3151B10DD5}" presName="sibTrans" presStyleCnt="0"/>
      <dgm:spPr/>
    </dgm:pt>
    <dgm:pt modelId="{DBE8C718-2B3C-49A9-8736-D8B2395C8F87}" type="pres">
      <dgm:prSet presAssocID="{F6417C68-CEBB-44A8-A21E-6C24663BB570}" presName="compNode" presStyleCnt="0"/>
      <dgm:spPr/>
    </dgm:pt>
    <dgm:pt modelId="{D3BFB83C-7069-421B-B8DD-1C90673F212B}" type="pres">
      <dgm:prSet presAssocID="{F6417C68-CEBB-44A8-A21E-6C24663BB570}" presName="bgRect" presStyleLbl="bgShp" presStyleIdx="1" presStyleCnt="5"/>
      <dgm:spPr/>
    </dgm:pt>
    <dgm:pt modelId="{78C5E5F5-95BC-47A0-AE6B-653CBF46A5A7}" type="pres">
      <dgm:prSet presAssocID="{F6417C68-CEBB-44A8-A21E-6C24663BB570}"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AA85D477-6FB6-46DD-9D2D-AAFDB82459B0}" type="pres">
      <dgm:prSet presAssocID="{F6417C68-CEBB-44A8-A21E-6C24663BB570}" presName="spaceRect" presStyleCnt="0"/>
      <dgm:spPr/>
    </dgm:pt>
    <dgm:pt modelId="{15C54D03-E791-4FF8-94FE-5E4712951293}" type="pres">
      <dgm:prSet presAssocID="{F6417C68-CEBB-44A8-A21E-6C24663BB570}" presName="parTx" presStyleLbl="revTx" presStyleIdx="1" presStyleCnt="5">
        <dgm:presLayoutVars>
          <dgm:chMax val="0"/>
          <dgm:chPref val="0"/>
        </dgm:presLayoutVars>
      </dgm:prSet>
      <dgm:spPr/>
    </dgm:pt>
    <dgm:pt modelId="{49F89968-A8F2-4EBE-9EBF-87E5CF797E58}" type="pres">
      <dgm:prSet presAssocID="{2E526E23-A8D5-41F9-ACF6-C377268979EC}" presName="sibTrans" presStyleCnt="0"/>
      <dgm:spPr/>
    </dgm:pt>
    <dgm:pt modelId="{FE685A83-95AB-4578-AAD7-27EBE15BC805}" type="pres">
      <dgm:prSet presAssocID="{7F553BE8-A35B-4F45-88F9-98A1680B3443}" presName="compNode" presStyleCnt="0"/>
      <dgm:spPr/>
    </dgm:pt>
    <dgm:pt modelId="{A0FBDDF6-CE01-4F16-97C3-79326F3FFC67}" type="pres">
      <dgm:prSet presAssocID="{7F553BE8-A35B-4F45-88F9-98A1680B3443}" presName="bgRect" presStyleLbl="bgShp" presStyleIdx="2" presStyleCnt="5"/>
      <dgm:spPr/>
    </dgm:pt>
    <dgm:pt modelId="{6436E548-B3D0-49FB-893F-B19434F84C64}" type="pres">
      <dgm:prSet presAssocID="{7F553BE8-A35B-4F45-88F9-98A1680B3443}" presName="iconRect" presStyleLbl="node1" presStyleIdx="2" presStyleCnt="5"/>
      <dgm:spPr>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4008AA22-6C0A-4A2F-8FB9-A695173BEF31}" type="pres">
      <dgm:prSet presAssocID="{7F553BE8-A35B-4F45-88F9-98A1680B3443}" presName="spaceRect" presStyleCnt="0"/>
      <dgm:spPr/>
    </dgm:pt>
    <dgm:pt modelId="{CD312197-E8DF-43B3-BBE6-C5C07FB4B56B}" type="pres">
      <dgm:prSet presAssocID="{7F553BE8-A35B-4F45-88F9-98A1680B3443}" presName="parTx" presStyleLbl="revTx" presStyleIdx="2" presStyleCnt="5">
        <dgm:presLayoutVars>
          <dgm:chMax val="0"/>
          <dgm:chPref val="0"/>
        </dgm:presLayoutVars>
      </dgm:prSet>
      <dgm:spPr/>
    </dgm:pt>
    <dgm:pt modelId="{C21CC7E3-7D6A-4F06-A29D-D1F8CE075414}" type="pres">
      <dgm:prSet presAssocID="{7EC81B54-9F64-4CA0-ACC5-596A6DE6341B}" presName="sibTrans" presStyleCnt="0"/>
      <dgm:spPr/>
    </dgm:pt>
    <dgm:pt modelId="{41679101-FA23-4038-908F-6AD388EBF0E6}" type="pres">
      <dgm:prSet presAssocID="{25255A89-AA6E-4D54-8D3C-49A9D2FB5E63}" presName="compNode" presStyleCnt="0"/>
      <dgm:spPr/>
    </dgm:pt>
    <dgm:pt modelId="{ECFEC251-2271-4E11-84C7-1E4D846BD5B3}" type="pres">
      <dgm:prSet presAssocID="{25255A89-AA6E-4D54-8D3C-49A9D2FB5E63}" presName="bgRect" presStyleLbl="bgShp" presStyleIdx="3" presStyleCnt="5"/>
      <dgm:spPr/>
    </dgm:pt>
    <dgm:pt modelId="{E4E43133-8BAC-4932-955E-BA565A6E2119}" type="pres">
      <dgm:prSet presAssocID="{25255A89-AA6E-4D54-8D3C-49A9D2FB5E63}" presName="iconRect" presStyleLbl="node1" presStyleIdx="3" presStyleCnt="5"/>
      <dgm:spPr>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ranching Diagram"/>
        </a:ext>
      </dgm:extLst>
    </dgm:pt>
    <dgm:pt modelId="{0D275DCD-07B9-482B-8715-2A1225AF4AF0}" type="pres">
      <dgm:prSet presAssocID="{25255A89-AA6E-4D54-8D3C-49A9D2FB5E63}" presName="spaceRect" presStyleCnt="0"/>
      <dgm:spPr/>
    </dgm:pt>
    <dgm:pt modelId="{BB287AA8-4547-4A76-97C9-0F3010D71125}" type="pres">
      <dgm:prSet presAssocID="{25255A89-AA6E-4D54-8D3C-49A9D2FB5E63}" presName="parTx" presStyleLbl="revTx" presStyleIdx="3" presStyleCnt="5">
        <dgm:presLayoutVars>
          <dgm:chMax val="0"/>
          <dgm:chPref val="0"/>
        </dgm:presLayoutVars>
      </dgm:prSet>
      <dgm:spPr/>
    </dgm:pt>
    <dgm:pt modelId="{A89CB536-3A12-4BE3-8BEB-306009A6422E}" type="pres">
      <dgm:prSet presAssocID="{CF9C867F-7C9D-4758-B4FD-B7866CEF1847}" presName="sibTrans" presStyleCnt="0"/>
      <dgm:spPr/>
    </dgm:pt>
    <dgm:pt modelId="{7BB94798-AD87-4B54-9479-BCEEB3BCB036}" type="pres">
      <dgm:prSet presAssocID="{FD57736A-3CD6-47A2-8BFE-C5989AABCD7D}" presName="compNode" presStyleCnt="0"/>
      <dgm:spPr/>
    </dgm:pt>
    <dgm:pt modelId="{526CF824-6F32-4A76-BA4D-042EB9A47850}" type="pres">
      <dgm:prSet presAssocID="{FD57736A-3CD6-47A2-8BFE-C5989AABCD7D}" presName="bgRect" presStyleLbl="bgShp" presStyleIdx="4" presStyleCnt="5"/>
      <dgm:spPr/>
    </dgm:pt>
    <dgm:pt modelId="{4ED661C0-8941-4D3E-A1AD-DF9F2474D77D}" type="pres">
      <dgm:prSet presAssocID="{FD57736A-3CD6-47A2-8BFE-C5989AABCD7D}" presName="iconRect" presStyleLbl="node1" presStyleIdx="4" presStyleCnt="5"/>
      <dgm:spPr>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lassroom"/>
        </a:ext>
      </dgm:extLst>
    </dgm:pt>
    <dgm:pt modelId="{099E8EDE-49B0-4E3E-8AE0-83CBE482BA12}" type="pres">
      <dgm:prSet presAssocID="{FD57736A-3CD6-47A2-8BFE-C5989AABCD7D}" presName="spaceRect" presStyleCnt="0"/>
      <dgm:spPr/>
    </dgm:pt>
    <dgm:pt modelId="{41FFC418-C703-46FD-8DA6-B514F336DC2F}" type="pres">
      <dgm:prSet presAssocID="{FD57736A-3CD6-47A2-8BFE-C5989AABCD7D}" presName="parTx" presStyleLbl="revTx" presStyleIdx="4" presStyleCnt="5">
        <dgm:presLayoutVars>
          <dgm:chMax val="0"/>
          <dgm:chPref val="0"/>
        </dgm:presLayoutVars>
      </dgm:prSet>
      <dgm:spPr/>
    </dgm:pt>
  </dgm:ptLst>
  <dgm:cxnLst>
    <dgm:cxn modelId="{1A263D07-FACD-4341-A71A-C2E7A682ABB8}" srcId="{6F98D7A3-4379-4462-9B57-D6869834E939}" destId="{7F553BE8-A35B-4F45-88F9-98A1680B3443}" srcOrd="2" destOrd="0" parTransId="{C8953D91-F63A-4264-9C32-8A9619878E87}" sibTransId="{7EC81B54-9F64-4CA0-ACC5-596A6DE6341B}"/>
    <dgm:cxn modelId="{0FBA9944-6887-4D75-A4D2-35D1903444F3}" type="presOf" srcId="{25255A89-AA6E-4D54-8D3C-49A9D2FB5E63}" destId="{BB287AA8-4547-4A76-97C9-0F3010D71125}" srcOrd="0" destOrd="0" presId="urn:microsoft.com/office/officeart/2018/2/layout/IconVerticalSolidList"/>
    <dgm:cxn modelId="{3C940F53-616F-45B7-8FD1-884561B1394B}" srcId="{6F98D7A3-4379-4462-9B57-D6869834E939}" destId="{F6417C68-CEBB-44A8-A21E-6C24663BB570}" srcOrd="1" destOrd="0" parTransId="{6DA50067-AB91-4574-8C4B-1C3ED9F081E6}" sibTransId="{2E526E23-A8D5-41F9-ACF6-C377268979EC}"/>
    <dgm:cxn modelId="{CCE9B385-CAFC-442A-980D-74CC2614F6D5}" srcId="{6F98D7A3-4379-4462-9B57-D6869834E939}" destId="{25255A89-AA6E-4D54-8D3C-49A9D2FB5E63}" srcOrd="3" destOrd="0" parTransId="{A6A4CACE-AE10-48BD-8AA2-B8EB8916E581}" sibTransId="{CF9C867F-7C9D-4758-B4FD-B7866CEF1847}"/>
    <dgm:cxn modelId="{88D2C28A-E5AE-42E3-B11D-508D1BEFA67D}" type="presOf" srcId="{F6417C68-CEBB-44A8-A21E-6C24663BB570}" destId="{15C54D03-E791-4FF8-94FE-5E4712951293}" srcOrd="0" destOrd="0" presId="urn:microsoft.com/office/officeart/2018/2/layout/IconVerticalSolidList"/>
    <dgm:cxn modelId="{20742597-5D58-4DE2-8D6F-93814864F84D}" srcId="{6F98D7A3-4379-4462-9B57-D6869834E939}" destId="{FD57736A-3CD6-47A2-8BFE-C5989AABCD7D}" srcOrd="4" destOrd="0" parTransId="{198732A5-ED20-45F8-B210-C735B7BBEE29}" sibTransId="{F1B393B9-581F-4375-8C0C-55183A0FEB3F}"/>
    <dgm:cxn modelId="{4C466BBA-B35B-4A74-A9FB-57870CA28F8F}" srcId="{6F98D7A3-4379-4462-9B57-D6869834E939}" destId="{42F3D1FE-D4BC-4A6B-9361-D2DAA4D2CEBF}" srcOrd="0" destOrd="0" parTransId="{967B4B13-AFEB-474D-8DF4-859999C88CE3}" sibTransId="{099AF646-791A-472C-9509-2D3151B10DD5}"/>
    <dgm:cxn modelId="{F167C4DF-0EA1-4810-B88F-53AC7E6E587B}" type="presOf" srcId="{42F3D1FE-D4BC-4A6B-9361-D2DAA4D2CEBF}" destId="{AC54170D-D625-45C0-9727-CCB6061EC5F1}" srcOrd="0" destOrd="0" presId="urn:microsoft.com/office/officeart/2018/2/layout/IconVerticalSolidList"/>
    <dgm:cxn modelId="{BB63FDF2-1788-4CDC-8380-0F59EFAB7070}" type="presOf" srcId="{6F98D7A3-4379-4462-9B57-D6869834E939}" destId="{69D4E6D0-8D48-4C83-B57F-E6E6817A401D}" srcOrd="0" destOrd="0" presId="urn:microsoft.com/office/officeart/2018/2/layout/IconVerticalSolidList"/>
    <dgm:cxn modelId="{3EE633F5-469A-4F5F-8279-B67485ACD9E3}" type="presOf" srcId="{7F553BE8-A35B-4F45-88F9-98A1680B3443}" destId="{CD312197-E8DF-43B3-BBE6-C5C07FB4B56B}" srcOrd="0" destOrd="0" presId="urn:microsoft.com/office/officeart/2018/2/layout/IconVerticalSolidList"/>
    <dgm:cxn modelId="{2E7A82FA-7770-4395-870D-06C47C0039ED}" type="presOf" srcId="{FD57736A-3CD6-47A2-8BFE-C5989AABCD7D}" destId="{41FFC418-C703-46FD-8DA6-B514F336DC2F}" srcOrd="0" destOrd="0" presId="urn:microsoft.com/office/officeart/2018/2/layout/IconVerticalSolidList"/>
    <dgm:cxn modelId="{819526B1-16E4-4210-B6ED-B36C8B72782C}" type="presParOf" srcId="{69D4E6D0-8D48-4C83-B57F-E6E6817A401D}" destId="{B819EDB5-1190-4F71-9D09-8493120025BF}" srcOrd="0" destOrd="0" presId="urn:microsoft.com/office/officeart/2018/2/layout/IconVerticalSolidList"/>
    <dgm:cxn modelId="{689539E3-94B1-41EE-9323-38AE8468734D}" type="presParOf" srcId="{B819EDB5-1190-4F71-9D09-8493120025BF}" destId="{8790D9F2-9A75-4AF9-9409-F5A251218C3D}" srcOrd="0" destOrd="0" presId="urn:microsoft.com/office/officeart/2018/2/layout/IconVerticalSolidList"/>
    <dgm:cxn modelId="{20321F65-0E8A-421F-9964-0E1ED1C5F557}" type="presParOf" srcId="{B819EDB5-1190-4F71-9D09-8493120025BF}" destId="{E4BBB066-4088-4857-82BC-6CFE78406BA9}" srcOrd="1" destOrd="0" presId="urn:microsoft.com/office/officeart/2018/2/layout/IconVerticalSolidList"/>
    <dgm:cxn modelId="{157855BF-AED1-4BA3-8CA2-3B69E9FED77E}" type="presParOf" srcId="{B819EDB5-1190-4F71-9D09-8493120025BF}" destId="{AFAA6ED1-8202-45F2-AD02-EA85E129A017}" srcOrd="2" destOrd="0" presId="urn:microsoft.com/office/officeart/2018/2/layout/IconVerticalSolidList"/>
    <dgm:cxn modelId="{3959FD13-3384-415A-B2F5-5E637F6C97C2}" type="presParOf" srcId="{B819EDB5-1190-4F71-9D09-8493120025BF}" destId="{AC54170D-D625-45C0-9727-CCB6061EC5F1}" srcOrd="3" destOrd="0" presId="urn:microsoft.com/office/officeart/2018/2/layout/IconVerticalSolidList"/>
    <dgm:cxn modelId="{C605DC78-2E75-4E1A-8E03-C6897265C658}" type="presParOf" srcId="{69D4E6D0-8D48-4C83-B57F-E6E6817A401D}" destId="{F8B508E7-8743-4753-9108-6A15AD68AE27}" srcOrd="1" destOrd="0" presId="urn:microsoft.com/office/officeart/2018/2/layout/IconVerticalSolidList"/>
    <dgm:cxn modelId="{ECF056E7-2BE0-4714-A9CF-363BD9686CE3}" type="presParOf" srcId="{69D4E6D0-8D48-4C83-B57F-E6E6817A401D}" destId="{DBE8C718-2B3C-49A9-8736-D8B2395C8F87}" srcOrd="2" destOrd="0" presId="urn:microsoft.com/office/officeart/2018/2/layout/IconVerticalSolidList"/>
    <dgm:cxn modelId="{D95761E4-1CDA-4E89-8AB5-DE2263FDFFFF}" type="presParOf" srcId="{DBE8C718-2B3C-49A9-8736-D8B2395C8F87}" destId="{D3BFB83C-7069-421B-B8DD-1C90673F212B}" srcOrd="0" destOrd="0" presId="urn:microsoft.com/office/officeart/2018/2/layout/IconVerticalSolidList"/>
    <dgm:cxn modelId="{4E9B6F74-41CD-47FA-8CE1-A412224E32CB}" type="presParOf" srcId="{DBE8C718-2B3C-49A9-8736-D8B2395C8F87}" destId="{78C5E5F5-95BC-47A0-AE6B-653CBF46A5A7}" srcOrd="1" destOrd="0" presId="urn:microsoft.com/office/officeart/2018/2/layout/IconVerticalSolidList"/>
    <dgm:cxn modelId="{922FAF73-A474-4C4B-90A6-57727C2A62F8}" type="presParOf" srcId="{DBE8C718-2B3C-49A9-8736-D8B2395C8F87}" destId="{AA85D477-6FB6-46DD-9D2D-AAFDB82459B0}" srcOrd="2" destOrd="0" presId="urn:microsoft.com/office/officeart/2018/2/layout/IconVerticalSolidList"/>
    <dgm:cxn modelId="{D8A9291B-DE99-4064-A765-E6815AC4271C}" type="presParOf" srcId="{DBE8C718-2B3C-49A9-8736-D8B2395C8F87}" destId="{15C54D03-E791-4FF8-94FE-5E4712951293}" srcOrd="3" destOrd="0" presId="urn:microsoft.com/office/officeart/2018/2/layout/IconVerticalSolidList"/>
    <dgm:cxn modelId="{9DF8EEE2-4247-4513-99B1-B994E9D3BD31}" type="presParOf" srcId="{69D4E6D0-8D48-4C83-B57F-E6E6817A401D}" destId="{49F89968-A8F2-4EBE-9EBF-87E5CF797E58}" srcOrd="3" destOrd="0" presId="urn:microsoft.com/office/officeart/2018/2/layout/IconVerticalSolidList"/>
    <dgm:cxn modelId="{D49980DB-A037-46B7-B00C-786411FB4C50}" type="presParOf" srcId="{69D4E6D0-8D48-4C83-B57F-E6E6817A401D}" destId="{FE685A83-95AB-4578-AAD7-27EBE15BC805}" srcOrd="4" destOrd="0" presId="urn:microsoft.com/office/officeart/2018/2/layout/IconVerticalSolidList"/>
    <dgm:cxn modelId="{3F2F7D4A-827B-4AF4-AB69-A30BE05CB047}" type="presParOf" srcId="{FE685A83-95AB-4578-AAD7-27EBE15BC805}" destId="{A0FBDDF6-CE01-4F16-97C3-79326F3FFC67}" srcOrd="0" destOrd="0" presId="urn:microsoft.com/office/officeart/2018/2/layout/IconVerticalSolidList"/>
    <dgm:cxn modelId="{8058AE8B-4ED7-4D3B-B2C2-75AFF3F458F3}" type="presParOf" srcId="{FE685A83-95AB-4578-AAD7-27EBE15BC805}" destId="{6436E548-B3D0-49FB-893F-B19434F84C64}" srcOrd="1" destOrd="0" presId="urn:microsoft.com/office/officeart/2018/2/layout/IconVerticalSolidList"/>
    <dgm:cxn modelId="{0811ECEB-9A2D-49E2-9A7D-7C4661AC28F6}" type="presParOf" srcId="{FE685A83-95AB-4578-AAD7-27EBE15BC805}" destId="{4008AA22-6C0A-4A2F-8FB9-A695173BEF31}" srcOrd="2" destOrd="0" presId="urn:microsoft.com/office/officeart/2018/2/layout/IconVerticalSolidList"/>
    <dgm:cxn modelId="{FDF0D401-BBC3-43D3-BEBD-037D56E33FD3}" type="presParOf" srcId="{FE685A83-95AB-4578-AAD7-27EBE15BC805}" destId="{CD312197-E8DF-43B3-BBE6-C5C07FB4B56B}" srcOrd="3" destOrd="0" presId="urn:microsoft.com/office/officeart/2018/2/layout/IconVerticalSolidList"/>
    <dgm:cxn modelId="{43F5ECE6-8246-46F6-B6B4-B6733709598E}" type="presParOf" srcId="{69D4E6D0-8D48-4C83-B57F-E6E6817A401D}" destId="{C21CC7E3-7D6A-4F06-A29D-D1F8CE075414}" srcOrd="5" destOrd="0" presId="urn:microsoft.com/office/officeart/2018/2/layout/IconVerticalSolidList"/>
    <dgm:cxn modelId="{741E8031-710B-4DD4-9F1A-D8F5A8134B48}" type="presParOf" srcId="{69D4E6D0-8D48-4C83-B57F-E6E6817A401D}" destId="{41679101-FA23-4038-908F-6AD388EBF0E6}" srcOrd="6" destOrd="0" presId="urn:microsoft.com/office/officeart/2018/2/layout/IconVerticalSolidList"/>
    <dgm:cxn modelId="{C12D1FDE-B797-41D4-B915-610224156D34}" type="presParOf" srcId="{41679101-FA23-4038-908F-6AD388EBF0E6}" destId="{ECFEC251-2271-4E11-84C7-1E4D846BD5B3}" srcOrd="0" destOrd="0" presId="urn:microsoft.com/office/officeart/2018/2/layout/IconVerticalSolidList"/>
    <dgm:cxn modelId="{F87C2E29-0613-4DCA-8F08-C055365952A2}" type="presParOf" srcId="{41679101-FA23-4038-908F-6AD388EBF0E6}" destId="{E4E43133-8BAC-4932-955E-BA565A6E2119}" srcOrd="1" destOrd="0" presId="urn:microsoft.com/office/officeart/2018/2/layout/IconVerticalSolidList"/>
    <dgm:cxn modelId="{D26D495E-184D-42B3-8190-CE30C7BF0759}" type="presParOf" srcId="{41679101-FA23-4038-908F-6AD388EBF0E6}" destId="{0D275DCD-07B9-482B-8715-2A1225AF4AF0}" srcOrd="2" destOrd="0" presId="urn:microsoft.com/office/officeart/2018/2/layout/IconVerticalSolidList"/>
    <dgm:cxn modelId="{D18CE6D5-3D67-4B62-B0EE-87B8AAC3C637}" type="presParOf" srcId="{41679101-FA23-4038-908F-6AD388EBF0E6}" destId="{BB287AA8-4547-4A76-97C9-0F3010D71125}" srcOrd="3" destOrd="0" presId="urn:microsoft.com/office/officeart/2018/2/layout/IconVerticalSolidList"/>
    <dgm:cxn modelId="{B668A078-2E57-4D50-9DFC-D3F787AD459D}" type="presParOf" srcId="{69D4E6D0-8D48-4C83-B57F-E6E6817A401D}" destId="{A89CB536-3A12-4BE3-8BEB-306009A6422E}" srcOrd="7" destOrd="0" presId="urn:microsoft.com/office/officeart/2018/2/layout/IconVerticalSolidList"/>
    <dgm:cxn modelId="{B8ACD164-530B-4004-9633-B2F25D367382}" type="presParOf" srcId="{69D4E6D0-8D48-4C83-B57F-E6E6817A401D}" destId="{7BB94798-AD87-4B54-9479-BCEEB3BCB036}" srcOrd="8" destOrd="0" presId="urn:microsoft.com/office/officeart/2018/2/layout/IconVerticalSolidList"/>
    <dgm:cxn modelId="{1FB52E06-8D1A-4285-A7B3-BB0F444782C4}" type="presParOf" srcId="{7BB94798-AD87-4B54-9479-BCEEB3BCB036}" destId="{526CF824-6F32-4A76-BA4D-042EB9A47850}" srcOrd="0" destOrd="0" presId="urn:microsoft.com/office/officeart/2018/2/layout/IconVerticalSolidList"/>
    <dgm:cxn modelId="{361F8746-45E5-4CC0-ABC7-6E90F16EF823}" type="presParOf" srcId="{7BB94798-AD87-4B54-9479-BCEEB3BCB036}" destId="{4ED661C0-8941-4D3E-A1AD-DF9F2474D77D}" srcOrd="1" destOrd="0" presId="urn:microsoft.com/office/officeart/2018/2/layout/IconVerticalSolidList"/>
    <dgm:cxn modelId="{B79BB075-446A-42BA-AF47-89960767BA19}" type="presParOf" srcId="{7BB94798-AD87-4B54-9479-BCEEB3BCB036}" destId="{099E8EDE-49B0-4E3E-8AE0-83CBE482BA12}" srcOrd="2" destOrd="0" presId="urn:microsoft.com/office/officeart/2018/2/layout/IconVerticalSolidList"/>
    <dgm:cxn modelId="{D5B6638A-ED24-40A6-9EB1-1ECA0A994675}" type="presParOf" srcId="{7BB94798-AD87-4B54-9479-BCEEB3BCB036}" destId="{41FFC418-C703-46FD-8DA6-B514F336DC2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CC77E2-D9AE-4DA6-B8BD-9CC78BC28C11}">
      <dsp:nvSpPr>
        <dsp:cNvPr id="0" name=""/>
        <dsp:cNvSpPr/>
      </dsp:nvSpPr>
      <dsp:spPr>
        <a:xfrm>
          <a:off x="0" y="72136"/>
          <a:ext cx="10972800" cy="1003275"/>
        </a:xfrm>
        <a:prstGeom prst="roundRect">
          <a:avLst/>
        </a:prstGeom>
        <a:solidFill>
          <a:schemeClr val="accent1">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dirty="0"/>
            <a:t>Workshop 1</a:t>
          </a:r>
          <a:endParaRPr lang="en-US" sz="3500" kern="1200" dirty="0"/>
        </a:p>
      </dsp:txBody>
      <dsp:txXfrm>
        <a:off x="48976" y="121112"/>
        <a:ext cx="10874848" cy="905323"/>
      </dsp:txXfrm>
    </dsp:sp>
    <dsp:sp modelId="{B041D6B0-DDE9-426A-8D23-617E80688448}">
      <dsp:nvSpPr>
        <dsp:cNvPr id="0" name=""/>
        <dsp:cNvSpPr/>
      </dsp:nvSpPr>
      <dsp:spPr>
        <a:xfrm>
          <a:off x="0" y="1075411"/>
          <a:ext cx="10972800" cy="4114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8386"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GB" sz="2700" kern="1200" dirty="0"/>
            <a:t>Introduction </a:t>
          </a:r>
          <a:endParaRPr lang="en-US" sz="2700" kern="1200" dirty="0"/>
        </a:p>
        <a:p>
          <a:pPr marL="228600" lvl="1" indent="-228600" algn="l" defTabSz="1200150">
            <a:lnSpc>
              <a:spcPct val="90000"/>
            </a:lnSpc>
            <a:spcBef>
              <a:spcPct val="0"/>
            </a:spcBef>
            <a:spcAft>
              <a:spcPct val="20000"/>
            </a:spcAft>
            <a:buChar char="•"/>
          </a:pPr>
          <a:r>
            <a:rPr lang="en-GB" sz="2700" kern="1200" dirty="0"/>
            <a:t>Critical reflection - Group discussion, Emotional Intelligence, Theories and models of reflection. Links to practice as a reflective practitioner, key aspects of reflective practice. </a:t>
          </a:r>
          <a:endParaRPr lang="en-US" sz="2700" kern="1200" dirty="0"/>
        </a:p>
        <a:p>
          <a:pPr marL="228600" lvl="1" indent="-228600" algn="l" defTabSz="1200150">
            <a:lnSpc>
              <a:spcPct val="90000"/>
            </a:lnSpc>
            <a:spcBef>
              <a:spcPct val="0"/>
            </a:spcBef>
            <a:spcAft>
              <a:spcPct val="20000"/>
            </a:spcAft>
            <a:buChar char="•"/>
          </a:pPr>
          <a:r>
            <a:rPr lang="en-GB" sz="2700" kern="1200" dirty="0"/>
            <a:t>The portfolio - Task 1 Part a) Developmental Review</a:t>
          </a:r>
          <a:endParaRPr lang="en-US" sz="2700" kern="1200" dirty="0"/>
        </a:p>
        <a:p>
          <a:pPr marL="228600" lvl="1" indent="-228600" algn="l" defTabSz="1200150">
            <a:lnSpc>
              <a:spcPct val="90000"/>
            </a:lnSpc>
            <a:spcBef>
              <a:spcPct val="0"/>
            </a:spcBef>
            <a:spcAft>
              <a:spcPct val="20000"/>
            </a:spcAft>
            <a:buChar char="•"/>
          </a:pPr>
          <a:r>
            <a:rPr lang="en-GB" sz="2700" kern="1200" dirty="0"/>
            <a:t>Critically reflective writing.</a:t>
          </a:r>
          <a:endParaRPr lang="en-US" sz="2700" kern="1200" dirty="0"/>
        </a:p>
      </dsp:txBody>
      <dsp:txXfrm>
        <a:off x="0" y="1075411"/>
        <a:ext cx="10972800" cy="4114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09C2F4-BF6A-4FF4-9810-E14CEC348CAF}">
      <dsp:nvSpPr>
        <dsp:cNvPr id="0" name=""/>
        <dsp:cNvSpPr/>
      </dsp:nvSpPr>
      <dsp:spPr>
        <a:xfrm>
          <a:off x="0" y="204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010095-DCFC-4DCD-9E61-C779C30B5133}">
      <dsp:nvSpPr>
        <dsp:cNvPr id="0" name=""/>
        <dsp:cNvSpPr/>
      </dsp:nvSpPr>
      <dsp:spPr>
        <a:xfrm>
          <a:off x="313549" y="235264"/>
          <a:ext cx="570090" cy="570090"/>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ECF9FE16-6DFD-4D2E-BB29-CDBA553FBBF0}">
      <dsp:nvSpPr>
        <dsp:cNvPr id="0" name=""/>
        <dsp:cNvSpPr/>
      </dsp:nvSpPr>
      <dsp:spPr>
        <a:xfrm>
          <a:off x="1197190" y="204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b="1" kern="1200" dirty="0"/>
            <a:t>Confidentiality </a:t>
          </a:r>
          <a:r>
            <a:rPr lang="en-GB" sz="1500" kern="1200" dirty="0"/>
            <a:t>– please remember </a:t>
          </a:r>
          <a:r>
            <a:rPr lang="en-GB" sz="1500" b="1" kern="1200" dirty="0"/>
            <a:t>do not </a:t>
          </a:r>
          <a:r>
            <a:rPr lang="en-GB" sz="1500" kern="1200" dirty="0"/>
            <a:t>to use letters or made-up names when describing individuals or include any information within the portfolio that might make individuals identifiable. Refer to the people you work with by using </a:t>
          </a:r>
          <a:r>
            <a:rPr lang="en-GB" sz="1500" b="1" kern="1200" dirty="0"/>
            <a:t>numbers only</a:t>
          </a:r>
          <a:endParaRPr lang="en-US" sz="1500" kern="1200" dirty="0"/>
        </a:p>
      </dsp:txBody>
      <dsp:txXfrm>
        <a:off x="1197190" y="2045"/>
        <a:ext cx="9775609" cy="1036528"/>
      </dsp:txXfrm>
    </dsp:sp>
    <dsp:sp modelId="{07749348-DF59-4731-932E-5456FD16E417}">
      <dsp:nvSpPr>
        <dsp:cNvPr id="0" name=""/>
        <dsp:cNvSpPr/>
      </dsp:nvSpPr>
      <dsp:spPr>
        <a:xfrm>
          <a:off x="0" y="1297705"/>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B99F3D-2C00-4361-BFD9-2532BA7444BD}">
      <dsp:nvSpPr>
        <dsp:cNvPr id="0" name=""/>
        <dsp:cNvSpPr/>
      </dsp:nvSpPr>
      <dsp:spPr>
        <a:xfrm>
          <a:off x="313549" y="1530924"/>
          <a:ext cx="570090" cy="57009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6072248-AE71-4EEA-8121-43FAC2E331F4}">
      <dsp:nvSpPr>
        <dsp:cNvPr id="0" name=""/>
        <dsp:cNvSpPr/>
      </dsp:nvSpPr>
      <dsp:spPr>
        <a:xfrm>
          <a:off x="1197190" y="1297705"/>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b="1" kern="1200"/>
            <a:t>Plagiarism</a:t>
          </a:r>
          <a:r>
            <a:rPr lang="en-GB" sz="1500" kern="1200"/>
            <a:t> –please note the portfolio will bring up a high plagiarism percentage when submitted this is recognized by the university</a:t>
          </a:r>
          <a:endParaRPr lang="en-US" sz="1500" kern="1200"/>
        </a:p>
      </dsp:txBody>
      <dsp:txXfrm>
        <a:off x="1197190" y="1297705"/>
        <a:ext cx="9775609" cy="1036528"/>
      </dsp:txXfrm>
    </dsp:sp>
    <dsp:sp modelId="{686039DE-5183-4BE5-A6E2-9F49603D3F36}">
      <dsp:nvSpPr>
        <dsp:cNvPr id="0" name=""/>
        <dsp:cNvSpPr/>
      </dsp:nvSpPr>
      <dsp:spPr>
        <a:xfrm>
          <a:off x="0" y="2593366"/>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CBF373-7372-448E-954E-E62F81AE9FFF}">
      <dsp:nvSpPr>
        <dsp:cNvPr id="0" name=""/>
        <dsp:cNvSpPr/>
      </dsp:nvSpPr>
      <dsp:spPr>
        <a:xfrm>
          <a:off x="313549" y="2826585"/>
          <a:ext cx="570090" cy="57009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53B0B1C7-4943-4444-808A-77281EE52908}">
      <dsp:nvSpPr>
        <dsp:cNvPr id="0" name=""/>
        <dsp:cNvSpPr/>
      </dsp:nvSpPr>
      <dsp:spPr>
        <a:xfrm>
          <a:off x="1197190" y="2593366"/>
          <a:ext cx="9775609" cy="103652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kern="1200"/>
            <a:t>Make sure you fully answer the questions – check the marking criteria for further detail on what is expected</a:t>
          </a:r>
          <a:endParaRPr lang="en-US" sz="1500" kern="1200"/>
        </a:p>
      </dsp:txBody>
      <dsp:txXfrm>
        <a:off x="1197190" y="2593366"/>
        <a:ext cx="9775609" cy="1036528"/>
      </dsp:txXfrm>
    </dsp:sp>
    <dsp:sp modelId="{95B8B605-3720-486F-92FF-8BB9670A57F8}">
      <dsp:nvSpPr>
        <dsp:cNvPr id="0" name=""/>
        <dsp:cNvSpPr/>
      </dsp:nvSpPr>
      <dsp:spPr>
        <a:xfrm>
          <a:off x="0" y="3889027"/>
          <a:ext cx="10972800" cy="1036528"/>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109F5C-75DC-4E40-A184-D050E96254FD}">
      <dsp:nvSpPr>
        <dsp:cNvPr id="0" name=""/>
        <dsp:cNvSpPr/>
      </dsp:nvSpPr>
      <dsp:spPr>
        <a:xfrm>
          <a:off x="313549" y="4122246"/>
          <a:ext cx="570090" cy="570090"/>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F7E1971-8988-4834-B5B7-D3A8817020D8}">
      <dsp:nvSpPr>
        <dsp:cNvPr id="0" name=""/>
        <dsp:cNvSpPr/>
      </dsp:nvSpPr>
      <dsp:spPr>
        <a:xfrm>
          <a:off x="1197190" y="4103738"/>
          <a:ext cx="9775609" cy="607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9699" tIns="109699" rIns="109699" bIns="109699" numCol="1" spcCol="1270" anchor="ctr" anchorCtr="0">
          <a:noAutofit/>
        </a:bodyPr>
        <a:lstStyle/>
        <a:p>
          <a:pPr marL="0" lvl="0" indent="0" algn="l" defTabSz="666750">
            <a:lnSpc>
              <a:spcPct val="90000"/>
            </a:lnSpc>
            <a:spcBef>
              <a:spcPct val="0"/>
            </a:spcBef>
            <a:spcAft>
              <a:spcPct val="35000"/>
            </a:spcAft>
            <a:buNone/>
          </a:pPr>
          <a:r>
            <a:rPr lang="en-GB" sz="1500" kern="1200" dirty="0"/>
            <a:t>Keep to the word counts (10% leverage + or -).</a:t>
          </a:r>
          <a:endParaRPr lang="en-US" sz="1500" kern="1200" dirty="0"/>
        </a:p>
      </dsp:txBody>
      <dsp:txXfrm>
        <a:off x="1197190" y="4103738"/>
        <a:ext cx="9775609" cy="6071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C02AAD-A8B6-4646-AE5E-166D25E4150C}">
      <dsp:nvSpPr>
        <dsp:cNvPr id="0" name=""/>
        <dsp:cNvSpPr/>
      </dsp:nvSpPr>
      <dsp:spPr>
        <a:xfrm>
          <a:off x="3173079" y="1122417"/>
          <a:ext cx="697687" cy="91440"/>
        </a:xfrm>
        <a:custGeom>
          <a:avLst/>
          <a:gdLst/>
          <a:ahLst/>
          <a:cxnLst/>
          <a:rect l="0" t="0" r="0" b="0"/>
          <a:pathLst>
            <a:path>
              <a:moveTo>
                <a:pt x="0" y="45720"/>
              </a:moveTo>
              <a:lnTo>
                <a:pt x="69768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3716" y="1164496"/>
        <a:ext cx="36414" cy="7282"/>
      </dsp:txXfrm>
    </dsp:sp>
    <dsp:sp modelId="{19F7E99A-8730-4A5D-B4F4-36721F08B964}">
      <dsp:nvSpPr>
        <dsp:cNvPr id="0" name=""/>
        <dsp:cNvSpPr/>
      </dsp:nvSpPr>
      <dsp:spPr>
        <a:xfrm>
          <a:off x="8411" y="218197"/>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a:t>Recognise the importance of reflection</a:t>
          </a:r>
        </a:p>
      </dsp:txBody>
      <dsp:txXfrm>
        <a:off x="8411" y="218197"/>
        <a:ext cx="3166467" cy="1899880"/>
      </dsp:txXfrm>
    </dsp:sp>
    <dsp:sp modelId="{E4565FC8-458D-4F52-8341-58BC19F177DD}">
      <dsp:nvSpPr>
        <dsp:cNvPr id="0" name=""/>
        <dsp:cNvSpPr/>
      </dsp:nvSpPr>
      <dsp:spPr>
        <a:xfrm>
          <a:off x="7067834" y="1122417"/>
          <a:ext cx="697687" cy="91440"/>
        </a:xfrm>
        <a:custGeom>
          <a:avLst/>
          <a:gdLst/>
          <a:ahLst/>
          <a:cxnLst/>
          <a:rect l="0" t="0" r="0" b="0"/>
          <a:pathLst>
            <a:path>
              <a:moveTo>
                <a:pt x="0" y="45720"/>
              </a:moveTo>
              <a:lnTo>
                <a:pt x="69768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98471" y="1164496"/>
        <a:ext cx="36414" cy="7282"/>
      </dsp:txXfrm>
    </dsp:sp>
    <dsp:sp modelId="{EA3ABD67-AE6B-4336-BDBF-EC4352E10B91}">
      <dsp:nvSpPr>
        <dsp:cNvPr id="0" name=""/>
        <dsp:cNvSpPr/>
      </dsp:nvSpPr>
      <dsp:spPr>
        <a:xfrm>
          <a:off x="3903167" y="218197"/>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dirty="0"/>
            <a:t>Find a model of reflective practice which you are comfortable with – this will vary for each individual</a:t>
          </a:r>
        </a:p>
      </dsp:txBody>
      <dsp:txXfrm>
        <a:off x="3903167" y="218197"/>
        <a:ext cx="3166467" cy="1899880"/>
      </dsp:txXfrm>
    </dsp:sp>
    <dsp:sp modelId="{54E54FAC-9598-45B4-BD8A-99616A943EC6}">
      <dsp:nvSpPr>
        <dsp:cNvPr id="0" name=""/>
        <dsp:cNvSpPr/>
      </dsp:nvSpPr>
      <dsp:spPr>
        <a:xfrm>
          <a:off x="1591645" y="2116278"/>
          <a:ext cx="7789510" cy="697687"/>
        </a:xfrm>
        <a:custGeom>
          <a:avLst/>
          <a:gdLst/>
          <a:ahLst/>
          <a:cxnLst/>
          <a:rect l="0" t="0" r="0" b="0"/>
          <a:pathLst>
            <a:path>
              <a:moveTo>
                <a:pt x="7789510" y="0"/>
              </a:moveTo>
              <a:lnTo>
                <a:pt x="7789510" y="365943"/>
              </a:lnTo>
              <a:lnTo>
                <a:pt x="0" y="365943"/>
              </a:lnTo>
              <a:lnTo>
                <a:pt x="0" y="697687"/>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90813" y="2461480"/>
        <a:ext cx="391174" cy="7282"/>
      </dsp:txXfrm>
    </dsp:sp>
    <dsp:sp modelId="{635ED3E7-F8B4-429F-93B9-19ECF993E455}">
      <dsp:nvSpPr>
        <dsp:cNvPr id="0" name=""/>
        <dsp:cNvSpPr/>
      </dsp:nvSpPr>
      <dsp:spPr>
        <a:xfrm>
          <a:off x="7797922" y="218197"/>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dirty="0"/>
            <a:t>Find yourself a “critical friend” – and be a critical friend to others </a:t>
          </a:r>
        </a:p>
      </dsp:txBody>
      <dsp:txXfrm>
        <a:off x="7797922" y="218197"/>
        <a:ext cx="3166467" cy="1899880"/>
      </dsp:txXfrm>
    </dsp:sp>
    <dsp:sp modelId="{B763FCA9-AEB9-4644-B1CD-F95ACA07E1FA}">
      <dsp:nvSpPr>
        <dsp:cNvPr id="0" name=""/>
        <dsp:cNvSpPr/>
      </dsp:nvSpPr>
      <dsp:spPr>
        <a:xfrm>
          <a:off x="3173079" y="3750586"/>
          <a:ext cx="697687" cy="91440"/>
        </a:xfrm>
        <a:custGeom>
          <a:avLst/>
          <a:gdLst/>
          <a:ahLst/>
          <a:cxnLst/>
          <a:rect l="0" t="0" r="0" b="0"/>
          <a:pathLst>
            <a:path>
              <a:moveTo>
                <a:pt x="0" y="45720"/>
              </a:moveTo>
              <a:lnTo>
                <a:pt x="69768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03716" y="3792664"/>
        <a:ext cx="36414" cy="7282"/>
      </dsp:txXfrm>
    </dsp:sp>
    <dsp:sp modelId="{B787B5C6-E277-4FF4-BE5D-A8430307C251}">
      <dsp:nvSpPr>
        <dsp:cNvPr id="0" name=""/>
        <dsp:cNvSpPr/>
      </dsp:nvSpPr>
      <dsp:spPr>
        <a:xfrm>
          <a:off x="8411" y="2846365"/>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a:t>Develop your awareness of what is impacting on your reflection</a:t>
          </a:r>
        </a:p>
      </dsp:txBody>
      <dsp:txXfrm>
        <a:off x="8411" y="2846365"/>
        <a:ext cx="3166467" cy="1899880"/>
      </dsp:txXfrm>
    </dsp:sp>
    <dsp:sp modelId="{8E37B662-70DA-4E8E-8F0C-E38538F29753}">
      <dsp:nvSpPr>
        <dsp:cNvPr id="0" name=""/>
        <dsp:cNvSpPr/>
      </dsp:nvSpPr>
      <dsp:spPr>
        <a:xfrm>
          <a:off x="7067834" y="3750586"/>
          <a:ext cx="697687" cy="91440"/>
        </a:xfrm>
        <a:custGeom>
          <a:avLst/>
          <a:gdLst/>
          <a:ahLst/>
          <a:cxnLst/>
          <a:rect l="0" t="0" r="0" b="0"/>
          <a:pathLst>
            <a:path>
              <a:moveTo>
                <a:pt x="0" y="45720"/>
              </a:moveTo>
              <a:lnTo>
                <a:pt x="697687" y="45720"/>
              </a:lnTo>
            </a:path>
          </a:pathLst>
        </a:custGeom>
        <a:noFill/>
        <a:ln w="9525" cap="flat" cmpd="sng" algn="ctr">
          <a:solidFill>
            <a:schemeClr val="accent2">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398471" y="3792664"/>
        <a:ext cx="36414" cy="7282"/>
      </dsp:txXfrm>
    </dsp:sp>
    <dsp:sp modelId="{0E2070AB-2EE3-4DB2-B0E8-FCBA23032A3B}">
      <dsp:nvSpPr>
        <dsp:cNvPr id="0" name=""/>
        <dsp:cNvSpPr/>
      </dsp:nvSpPr>
      <dsp:spPr>
        <a:xfrm>
          <a:off x="3903167" y="2846365"/>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a:t>Do not avoid the questions – but likewise do not delay actions</a:t>
          </a:r>
        </a:p>
      </dsp:txBody>
      <dsp:txXfrm>
        <a:off x="3903167" y="2846365"/>
        <a:ext cx="3166467" cy="1899880"/>
      </dsp:txXfrm>
    </dsp:sp>
    <dsp:sp modelId="{3D1B88A5-036C-4D37-B039-26AC7B686BB1}">
      <dsp:nvSpPr>
        <dsp:cNvPr id="0" name=""/>
        <dsp:cNvSpPr/>
      </dsp:nvSpPr>
      <dsp:spPr>
        <a:xfrm>
          <a:off x="7797922" y="2846365"/>
          <a:ext cx="3166467" cy="1899880"/>
        </a:xfrm>
        <a:prstGeom prst="rect">
          <a:avLst/>
        </a:prstGeom>
        <a:solidFill>
          <a:schemeClr val="accent2">
            <a:hueOff val="0"/>
            <a:satOff val="0"/>
            <a:lumOff val="0"/>
            <a:alphaOff val="0"/>
          </a:schemeClr>
        </a:solidFill>
        <a:ln w="55000" cap="flat" cmpd="thickThin"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5160" tIns="162867" rIns="155160" bIns="162867" numCol="1" spcCol="1270" anchor="ctr" anchorCtr="0">
          <a:noAutofit/>
        </a:bodyPr>
        <a:lstStyle/>
        <a:p>
          <a:pPr marL="0" lvl="0" indent="0" algn="ctr" defTabSz="755650">
            <a:lnSpc>
              <a:spcPct val="90000"/>
            </a:lnSpc>
            <a:spcBef>
              <a:spcPct val="0"/>
            </a:spcBef>
            <a:spcAft>
              <a:spcPct val="35000"/>
            </a:spcAft>
            <a:buNone/>
          </a:pPr>
          <a:r>
            <a:rPr lang="en-US" sz="1700" kern="1200"/>
            <a:t>Recognise and develop the characteristics of a reflective practitioner.</a:t>
          </a:r>
        </a:p>
      </dsp:txBody>
      <dsp:txXfrm>
        <a:off x="7797922" y="2846365"/>
        <a:ext cx="3166467" cy="18998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B42146-98AC-46A6-BF4C-A5F5CAAE9431}">
      <dsp:nvSpPr>
        <dsp:cNvPr id="0" name=""/>
        <dsp:cNvSpPr/>
      </dsp:nvSpPr>
      <dsp:spPr>
        <a:xfrm>
          <a:off x="464259" y="231575"/>
          <a:ext cx="1447713" cy="1447713"/>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BDD5C4-3976-4E16-883D-2E01BA9FFE45}">
      <dsp:nvSpPr>
        <dsp:cNvPr id="0" name=""/>
        <dsp:cNvSpPr/>
      </dsp:nvSpPr>
      <dsp:spPr>
        <a:xfrm>
          <a:off x="772788" y="540104"/>
          <a:ext cx="830655" cy="83065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9CF4517-E8ED-4816-931A-614ECA7E9BAF}">
      <dsp:nvSpPr>
        <dsp:cNvPr id="0" name=""/>
        <dsp:cNvSpPr/>
      </dsp:nvSpPr>
      <dsp:spPr>
        <a:xfrm>
          <a:off x="1466" y="1779721"/>
          <a:ext cx="2373300" cy="25146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1" kern="1200" dirty="0"/>
            <a:t>Assumption analysis</a:t>
          </a:r>
          <a:r>
            <a:rPr lang="en-US" sz="1400" kern="1200" dirty="0"/>
            <a:t>: Challenging our own beliefs and values and their impact on practice</a:t>
          </a:r>
        </a:p>
      </dsp:txBody>
      <dsp:txXfrm>
        <a:off x="1466" y="1779721"/>
        <a:ext cx="2373300" cy="2514665"/>
      </dsp:txXfrm>
    </dsp:sp>
    <dsp:sp modelId="{881D94CA-169D-4590-9BC1-81AE0DC8BCB8}">
      <dsp:nvSpPr>
        <dsp:cNvPr id="0" name=""/>
        <dsp:cNvSpPr/>
      </dsp:nvSpPr>
      <dsp:spPr>
        <a:xfrm>
          <a:off x="3252887" y="243695"/>
          <a:ext cx="1447713" cy="1447713"/>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0273F05-79F1-4C60-8253-F25C4BC16BBF}">
      <dsp:nvSpPr>
        <dsp:cNvPr id="0" name=""/>
        <dsp:cNvSpPr/>
      </dsp:nvSpPr>
      <dsp:spPr>
        <a:xfrm>
          <a:off x="3561416" y="552224"/>
          <a:ext cx="830655" cy="8306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DBF8C757-CBC3-4B45-95BD-EF2186BCBBE7}">
      <dsp:nvSpPr>
        <dsp:cNvPr id="0" name=""/>
        <dsp:cNvSpPr/>
      </dsp:nvSpPr>
      <dsp:spPr>
        <a:xfrm>
          <a:off x="2790093" y="1816081"/>
          <a:ext cx="2373300" cy="2466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1" kern="1200" dirty="0"/>
            <a:t>Contextual awareness</a:t>
          </a:r>
          <a:r>
            <a:rPr lang="en-US" sz="1400" kern="1200" dirty="0"/>
            <a:t>: Recognition of social and cultural construction of beliefs and practice that influences our assumptions</a:t>
          </a:r>
        </a:p>
      </dsp:txBody>
      <dsp:txXfrm>
        <a:off x="2790093" y="1816081"/>
        <a:ext cx="2373300" cy="2466185"/>
      </dsp:txXfrm>
    </dsp:sp>
    <dsp:sp modelId="{2D512071-BE8D-4F14-B810-34321A9D177B}">
      <dsp:nvSpPr>
        <dsp:cNvPr id="0" name=""/>
        <dsp:cNvSpPr/>
      </dsp:nvSpPr>
      <dsp:spPr>
        <a:xfrm>
          <a:off x="6156857" y="206066"/>
          <a:ext cx="1447713" cy="1447713"/>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8E584A-5190-4A0F-9C34-2981704B32AE}">
      <dsp:nvSpPr>
        <dsp:cNvPr id="0" name=""/>
        <dsp:cNvSpPr/>
      </dsp:nvSpPr>
      <dsp:spPr>
        <a:xfrm>
          <a:off x="6465386" y="514595"/>
          <a:ext cx="830655" cy="83065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07B21B3D-0936-49EA-8DAF-D0C359D621E2}">
      <dsp:nvSpPr>
        <dsp:cNvPr id="0" name=""/>
        <dsp:cNvSpPr/>
      </dsp:nvSpPr>
      <dsp:spPr>
        <a:xfrm>
          <a:off x="5578721" y="1782930"/>
          <a:ext cx="2603984" cy="25369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1" kern="1200" dirty="0"/>
            <a:t>Imaginative speculation</a:t>
          </a:r>
          <a:r>
            <a:rPr lang="en-US" sz="1400" kern="1200" dirty="0"/>
            <a:t>: </a:t>
          </a:r>
        </a:p>
        <a:p>
          <a:pPr marL="0" lvl="0" indent="0" algn="ctr" defTabSz="622300">
            <a:lnSpc>
              <a:spcPct val="90000"/>
            </a:lnSpc>
            <a:spcBef>
              <a:spcPct val="0"/>
            </a:spcBef>
            <a:spcAft>
              <a:spcPct val="35000"/>
            </a:spcAft>
            <a:buNone/>
            <a:defRPr cap="all"/>
          </a:pPr>
          <a:r>
            <a:rPr lang="en-US" sz="1400" kern="1200" dirty="0"/>
            <a:t>Ability to imagine an alternative way of thinking by way of challenging our current ways of thinking</a:t>
          </a:r>
        </a:p>
      </dsp:txBody>
      <dsp:txXfrm>
        <a:off x="5578721" y="1782930"/>
        <a:ext cx="2603984" cy="2536965"/>
      </dsp:txXfrm>
    </dsp:sp>
    <dsp:sp modelId="{F33C8981-BAC8-4CD7-9420-F5149133B259}">
      <dsp:nvSpPr>
        <dsp:cNvPr id="0" name=""/>
        <dsp:cNvSpPr/>
      </dsp:nvSpPr>
      <dsp:spPr>
        <a:xfrm>
          <a:off x="9060827" y="215576"/>
          <a:ext cx="1447713" cy="1447713"/>
        </a:xfrm>
        <a:prstGeom prst="round2DiagRect">
          <a:avLst>
            <a:gd name="adj1" fmla="val 29727"/>
            <a:gd name="adj2" fmla="val 0"/>
          </a:avLst>
        </a:prstGeom>
        <a:solidFill>
          <a:schemeClr val="accent3">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B0873D-6A81-43D0-B16C-B754B25E70F6}">
      <dsp:nvSpPr>
        <dsp:cNvPr id="0" name=""/>
        <dsp:cNvSpPr/>
      </dsp:nvSpPr>
      <dsp:spPr>
        <a:xfrm>
          <a:off x="9369356" y="524105"/>
          <a:ext cx="830655" cy="83065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F5D7F94D-8CEE-41D2-90BE-6CB6520F0B66}">
      <dsp:nvSpPr>
        <dsp:cNvPr id="0" name=""/>
        <dsp:cNvSpPr/>
      </dsp:nvSpPr>
      <dsp:spPr>
        <a:xfrm>
          <a:off x="8598033" y="1811459"/>
          <a:ext cx="2373300" cy="24989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b="1" kern="1200" dirty="0"/>
            <a:t>Reflective skepticism</a:t>
          </a:r>
          <a:r>
            <a:rPr lang="en-US" sz="1400" kern="1200" dirty="0"/>
            <a:t>: Questions universal claims or unexamined interactions by challenging </a:t>
          </a:r>
          <a:br>
            <a:rPr lang="en-US" sz="1400" kern="1200" dirty="0"/>
          </a:br>
          <a:r>
            <a:rPr lang="en-US" sz="1400" kern="1200" dirty="0"/>
            <a:t>or suspending existing knowledge and beliefs.</a:t>
          </a:r>
        </a:p>
      </dsp:txBody>
      <dsp:txXfrm>
        <a:off x="8598033" y="1811459"/>
        <a:ext cx="2373300" cy="249892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0D9F2-9A75-4AF9-9409-F5A251218C3D}">
      <dsp:nvSpPr>
        <dsp:cNvPr id="0" name=""/>
        <dsp:cNvSpPr/>
      </dsp:nvSpPr>
      <dsp:spPr>
        <a:xfrm>
          <a:off x="0" y="0"/>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BBB066-4088-4857-82BC-6CFE78406BA9}">
      <dsp:nvSpPr>
        <dsp:cNvPr id="0" name=""/>
        <dsp:cNvSpPr/>
      </dsp:nvSpPr>
      <dsp:spPr>
        <a:xfrm>
          <a:off x="273325" y="207541"/>
          <a:ext cx="496955" cy="496955"/>
        </a:xfrm>
        <a:prstGeom prst="rect">
          <a:avLst/>
        </a:prstGeom>
        <a:blipFill>
          <a:blip xmlns:r="http://schemas.openxmlformats.org/officeDocument/2006/relationships" r:embed="rId1" cstate="hqprint">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AC54170D-D625-45C0-9727-CCB6061EC5F1}">
      <dsp:nvSpPr>
        <dsp:cNvPr id="0" name=""/>
        <dsp:cNvSpPr/>
      </dsp:nvSpPr>
      <dsp:spPr>
        <a:xfrm>
          <a:off x="1043605" y="4242"/>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Working in small groups.</a:t>
          </a:r>
          <a:endParaRPr lang="en-US" sz="1700" kern="1200" dirty="0"/>
        </a:p>
      </dsp:txBody>
      <dsp:txXfrm>
        <a:off x="1043605" y="4242"/>
        <a:ext cx="9929194" cy="903554"/>
      </dsp:txXfrm>
    </dsp:sp>
    <dsp:sp modelId="{D3BFB83C-7069-421B-B8DD-1C90673F212B}">
      <dsp:nvSpPr>
        <dsp:cNvPr id="0" name=""/>
        <dsp:cNvSpPr/>
      </dsp:nvSpPr>
      <dsp:spPr>
        <a:xfrm>
          <a:off x="0" y="1133685"/>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C5E5F5-95BC-47A0-AE6B-653CBF46A5A7}">
      <dsp:nvSpPr>
        <dsp:cNvPr id="0" name=""/>
        <dsp:cNvSpPr/>
      </dsp:nvSpPr>
      <dsp:spPr>
        <a:xfrm>
          <a:off x="273325" y="1336985"/>
          <a:ext cx="496955" cy="49695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15C54D03-E791-4FF8-94FE-5E4712951293}">
      <dsp:nvSpPr>
        <dsp:cNvPr id="0" name=""/>
        <dsp:cNvSpPr/>
      </dsp:nvSpPr>
      <dsp:spPr>
        <a:xfrm>
          <a:off x="1043605" y="1133685"/>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Please use your own observations to reflect on a critical incident at work that </a:t>
          </a:r>
          <a:r>
            <a:rPr lang="en-GB" sz="1700" b="1" kern="1200" dirty="0"/>
            <a:t>you were involved in</a:t>
          </a:r>
          <a:r>
            <a:rPr lang="en-GB" sz="1700" kern="1200" dirty="0"/>
            <a:t> relating to a case you have been or are working on</a:t>
          </a:r>
          <a:r>
            <a:rPr lang="en-GB" sz="1700" b="1" kern="1200" dirty="0"/>
            <a:t> </a:t>
          </a:r>
          <a:endParaRPr lang="en-US" sz="1700" kern="1200" dirty="0"/>
        </a:p>
      </dsp:txBody>
      <dsp:txXfrm>
        <a:off x="1043605" y="1133685"/>
        <a:ext cx="9929194" cy="903554"/>
      </dsp:txXfrm>
    </dsp:sp>
    <dsp:sp modelId="{A0FBDDF6-CE01-4F16-97C3-79326F3FFC67}">
      <dsp:nvSpPr>
        <dsp:cNvPr id="0" name=""/>
        <dsp:cNvSpPr/>
      </dsp:nvSpPr>
      <dsp:spPr>
        <a:xfrm>
          <a:off x="0" y="2263128"/>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36E548-B3D0-49FB-893F-B19434F84C64}">
      <dsp:nvSpPr>
        <dsp:cNvPr id="0" name=""/>
        <dsp:cNvSpPr/>
      </dsp:nvSpPr>
      <dsp:spPr>
        <a:xfrm>
          <a:off x="273325" y="2466428"/>
          <a:ext cx="496955" cy="496955"/>
        </a:xfrm>
        <a:prstGeom prst="rect">
          <a:avLst/>
        </a:prstGeom>
        <a:blipFill>
          <a:blip xmlns:r="http://schemas.openxmlformats.org/officeDocument/2006/relationships" r:embed="rId5" cstate="hqprint">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CD312197-E8DF-43B3-BBE6-C5C07FB4B56B}">
      <dsp:nvSpPr>
        <dsp:cNvPr id="0" name=""/>
        <dsp:cNvSpPr/>
      </dsp:nvSpPr>
      <dsp:spPr>
        <a:xfrm>
          <a:off x="1043605" y="2263128"/>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Use one of the reflective models in the workbook to help you reflect on this critical incident. You are welcome to use another model of reflection if you have one you prefer</a:t>
          </a:r>
          <a:endParaRPr lang="en-US" sz="1700" kern="1200" dirty="0"/>
        </a:p>
      </dsp:txBody>
      <dsp:txXfrm>
        <a:off x="1043605" y="2263128"/>
        <a:ext cx="9929194" cy="903554"/>
      </dsp:txXfrm>
    </dsp:sp>
    <dsp:sp modelId="{ECFEC251-2271-4E11-84C7-1E4D846BD5B3}">
      <dsp:nvSpPr>
        <dsp:cNvPr id="0" name=""/>
        <dsp:cNvSpPr/>
      </dsp:nvSpPr>
      <dsp:spPr>
        <a:xfrm>
          <a:off x="0" y="3392571"/>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4E43133-8BAC-4932-955E-BA565A6E2119}">
      <dsp:nvSpPr>
        <dsp:cNvPr id="0" name=""/>
        <dsp:cNvSpPr/>
      </dsp:nvSpPr>
      <dsp:spPr>
        <a:xfrm>
          <a:off x="273325" y="3595871"/>
          <a:ext cx="496955" cy="496955"/>
        </a:xfrm>
        <a:prstGeom prst="rect">
          <a:avLst/>
        </a:prstGeom>
        <a:blipFill>
          <a:blip xmlns:r="http://schemas.openxmlformats.org/officeDocument/2006/relationships" r:embed="rId7" cstate="hq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BB287AA8-4547-4A76-97C9-0F3010D71125}">
      <dsp:nvSpPr>
        <dsp:cNvPr id="0" name=""/>
        <dsp:cNvSpPr/>
      </dsp:nvSpPr>
      <dsp:spPr>
        <a:xfrm>
          <a:off x="1043605" y="3392571"/>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If you are working in a group, choose one case/incident between you to work on together using model</a:t>
          </a:r>
          <a:endParaRPr lang="en-US" sz="1700" kern="1200" dirty="0"/>
        </a:p>
      </dsp:txBody>
      <dsp:txXfrm>
        <a:off x="1043605" y="3392571"/>
        <a:ext cx="9929194" cy="903554"/>
      </dsp:txXfrm>
    </dsp:sp>
    <dsp:sp modelId="{526CF824-6F32-4A76-BA4D-042EB9A47850}">
      <dsp:nvSpPr>
        <dsp:cNvPr id="0" name=""/>
        <dsp:cNvSpPr/>
      </dsp:nvSpPr>
      <dsp:spPr>
        <a:xfrm>
          <a:off x="0" y="4522015"/>
          <a:ext cx="10972800" cy="903554"/>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D661C0-8941-4D3E-A1AD-DF9F2474D77D}">
      <dsp:nvSpPr>
        <dsp:cNvPr id="0" name=""/>
        <dsp:cNvSpPr/>
      </dsp:nvSpPr>
      <dsp:spPr>
        <a:xfrm>
          <a:off x="273325" y="4725315"/>
          <a:ext cx="496955" cy="496955"/>
        </a:xfrm>
        <a:prstGeom prst="rect">
          <a:avLst/>
        </a:prstGeom>
        <a:blipFill>
          <a:blip xmlns:r="http://schemas.openxmlformats.org/officeDocument/2006/relationships" r:embed="rId9" cstate="hqprint">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55000" cap="flat" cmpd="thickThin" algn="ctr">
          <a:noFill/>
          <a:prstDash val="solid"/>
        </a:ln>
        <a:effectLst/>
      </dsp:spPr>
      <dsp:style>
        <a:lnRef idx="2">
          <a:scrgbClr r="0" g="0" b="0"/>
        </a:lnRef>
        <a:fillRef idx="1">
          <a:scrgbClr r="0" g="0" b="0"/>
        </a:fillRef>
        <a:effectRef idx="0">
          <a:scrgbClr r="0" g="0" b="0"/>
        </a:effectRef>
        <a:fontRef idx="minor">
          <a:schemeClr val="lt1"/>
        </a:fontRef>
      </dsp:style>
    </dsp:sp>
    <dsp:sp modelId="{41FFC418-C703-46FD-8DA6-B514F336DC2F}">
      <dsp:nvSpPr>
        <dsp:cNvPr id="0" name=""/>
        <dsp:cNvSpPr/>
      </dsp:nvSpPr>
      <dsp:spPr>
        <a:xfrm>
          <a:off x="1043605" y="4522015"/>
          <a:ext cx="9929194" cy="903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626" tIns="95626" rIns="95626" bIns="95626" numCol="1" spcCol="1270" anchor="ctr" anchorCtr="0">
          <a:noAutofit/>
        </a:bodyPr>
        <a:lstStyle/>
        <a:p>
          <a:pPr marL="0" lvl="0" indent="0" algn="l" defTabSz="755650">
            <a:lnSpc>
              <a:spcPct val="90000"/>
            </a:lnSpc>
            <a:spcBef>
              <a:spcPct val="0"/>
            </a:spcBef>
            <a:spcAft>
              <a:spcPct val="35000"/>
            </a:spcAft>
            <a:buNone/>
          </a:pPr>
          <a:r>
            <a:rPr lang="en-GB" sz="1700" kern="1200" dirty="0"/>
            <a:t>Someone form the group will be expected to provide a brief reflection of the case using a reflective model to the larger group for around 5 minutes.</a:t>
          </a:r>
          <a:endParaRPr lang="en-US" sz="1700" kern="1200" dirty="0"/>
        </a:p>
      </dsp:txBody>
      <dsp:txXfrm>
        <a:off x="1043605" y="4522015"/>
        <a:ext cx="9929194" cy="90355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16.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7.w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AA18BD14-4174-4CA8-90DB-95817C8E5AB8}" type="datetimeFigureOut">
              <a:rPr lang="en-GB" smtClean="0"/>
              <a:t>29/10/2021</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txBody>
          <a:bodyPr vert="horz" lIns="94229" tIns="47114" rIns="94229" bIns="47114" rtlCol="0" anchor="ctr"/>
          <a:lstStyle/>
          <a:p>
            <a:endParaRPr lang="en-GB"/>
          </a:p>
        </p:txBody>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79FAF839-70AC-47E6-B12C-E3C1DC6D70E3}" type="slidenum">
              <a:rPr lang="en-GB" smtClean="0"/>
              <a:t>‹#›</a:t>
            </a:fld>
            <a:endParaRPr lang="en-GB"/>
          </a:p>
        </p:txBody>
      </p:sp>
    </p:spTree>
    <p:extLst>
      <p:ext uri="{BB962C8B-B14F-4D97-AF65-F5344CB8AC3E}">
        <p14:creationId xmlns:p14="http://schemas.microsoft.com/office/powerpoint/2010/main" val="1814316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2661224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6408207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066220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4937984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FF0000"/>
              </a:solidFill>
              <a:highlight>
                <a:srgbClr val="FFFF00"/>
              </a:highlight>
            </a:endParaRPr>
          </a:p>
        </p:txBody>
      </p:sp>
    </p:spTree>
    <p:extLst>
      <p:ext uri="{BB962C8B-B14F-4D97-AF65-F5344CB8AC3E}">
        <p14:creationId xmlns:p14="http://schemas.microsoft.com/office/powerpoint/2010/main" val="15867331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Tree>
    <p:extLst>
      <p:ext uri="{BB962C8B-B14F-4D97-AF65-F5344CB8AC3E}">
        <p14:creationId xmlns:p14="http://schemas.microsoft.com/office/powerpoint/2010/main" val="40506019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4845604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338844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9FAF839-70AC-47E6-B12C-E3C1DC6D70E3}" type="slidenum">
              <a:rPr lang="en-GB" smtClean="0"/>
              <a:t>10</a:t>
            </a:fld>
            <a:endParaRPr lang="en-GB"/>
          </a:p>
        </p:txBody>
      </p:sp>
    </p:spTree>
    <p:extLst>
      <p:ext uri="{BB962C8B-B14F-4D97-AF65-F5344CB8AC3E}">
        <p14:creationId xmlns:p14="http://schemas.microsoft.com/office/powerpoint/2010/main" val="27288149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93814621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1" dirty="0"/>
          </a:p>
        </p:txBody>
      </p:sp>
    </p:spTree>
    <p:extLst>
      <p:ext uri="{BB962C8B-B14F-4D97-AF65-F5344CB8AC3E}">
        <p14:creationId xmlns:p14="http://schemas.microsoft.com/office/powerpoint/2010/main" val="17521161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703139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Tree>
    <p:extLst>
      <p:ext uri="{BB962C8B-B14F-4D97-AF65-F5344CB8AC3E}">
        <p14:creationId xmlns:p14="http://schemas.microsoft.com/office/powerpoint/2010/main" val="31924039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0980477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p:txBody>
          <a:bodyPr/>
          <a:lstStyle/>
          <a:p>
            <a:pPr>
              <a:spcBef>
                <a:spcPct val="0"/>
              </a:spcBef>
            </a:pPr>
            <a:endParaRPr lang="en-GB" dirty="0"/>
          </a:p>
        </p:txBody>
      </p:sp>
      <p:sp>
        <p:nvSpPr>
          <p:cNvPr id="66564" name="Slide Number Placeholder 3"/>
          <p:cNvSpPr txBox="1">
            <a:spLocks noGrp="1"/>
          </p:cNvSpPr>
          <p:nvPr/>
        </p:nvSpPr>
        <p:spPr bwMode="auto">
          <a:xfrm>
            <a:off x="3884613" y="9378824"/>
            <a:ext cx="2971800" cy="493713"/>
          </a:xfrm>
          <a:prstGeom prst="rect">
            <a:avLst/>
          </a:prstGeom>
          <a:noFill/>
          <a:ln w="9525">
            <a:noFill/>
            <a:miter lim="800000"/>
            <a:headEnd/>
            <a:tailEnd/>
          </a:ln>
        </p:spPr>
        <p:txBody>
          <a:bodyPr lIns="93177" tIns="46589" rIns="93177" bIns="46589" anchor="b"/>
          <a:lstStyle/>
          <a:p>
            <a:pPr algn="r"/>
            <a:fld id="{B57F113B-C03C-4860-9E0F-356C998BC1F8}" type="slidenum">
              <a:rPr lang="en-GB" sz="1200">
                <a:sym typeface="Arial" charset="0"/>
              </a:rPr>
              <a:pPr algn="r"/>
              <a:t>17</a:t>
            </a:fld>
            <a:endParaRPr lang="en-GB" sz="1200" dirty="0">
              <a:sym typeface="Arial" charset="0"/>
            </a:endParaRPr>
          </a:p>
        </p:txBody>
      </p:sp>
    </p:spTree>
    <p:extLst>
      <p:ext uri="{BB962C8B-B14F-4D97-AF65-F5344CB8AC3E}">
        <p14:creationId xmlns:p14="http://schemas.microsoft.com/office/powerpoint/2010/main" val="337510837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0289"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40290"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spcBef>
                <a:spcPct val="0"/>
              </a:spcBef>
            </a:pPr>
            <a:r>
              <a:rPr lang="en-GB" sz="1200" dirty="0"/>
              <a:t> </a:t>
            </a:r>
          </a:p>
        </p:txBody>
      </p:sp>
    </p:spTree>
    <p:extLst>
      <p:ext uri="{BB962C8B-B14F-4D97-AF65-F5344CB8AC3E}">
        <p14:creationId xmlns:p14="http://schemas.microsoft.com/office/powerpoint/2010/main" val="35772175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baseline="0" dirty="0"/>
          </a:p>
        </p:txBody>
      </p:sp>
    </p:spTree>
    <p:extLst>
      <p:ext uri="{BB962C8B-B14F-4D97-AF65-F5344CB8AC3E}">
        <p14:creationId xmlns:p14="http://schemas.microsoft.com/office/powerpoint/2010/main" val="125249264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79FAF839-70AC-47E6-B12C-E3C1DC6D70E3}" type="slidenum">
              <a:rPr lang="en-GB" smtClean="0"/>
              <a:t>20</a:t>
            </a:fld>
            <a:endParaRPr lang="en-GB"/>
          </a:p>
        </p:txBody>
      </p:sp>
    </p:spTree>
    <p:extLst>
      <p:ext uri="{BB962C8B-B14F-4D97-AF65-F5344CB8AC3E}">
        <p14:creationId xmlns:p14="http://schemas.microsoft.com/office/powerpoint/2010/main" val="412019703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1" dirty="0"/>
          </a:p>
        </p:txBody>
      </p:sp>
    </p:spTree>
    <p:extLst>
      <p:ext uri="{BB962C8B-B14F-4D97-AF65-F5344CB8AC3E}">
        <p14:creationId xmlns:p14="http://schemas.microsoft.com/office/powerpoint/2010/main" val="188454645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79FAF839-70AC-47E6-B12C-E3C1DC6D70E3}" type="slidenum">
              <a:rPr lang="en-GB" smtClean="0"/>
              <a:t>22</a:t>
            </a:fld>
            <a:endParaRPr lang="en-GB"/>
          </a:p>
        </p:txBody>
      </p:sp>
    </p:spTree>
    <p:extLst>
      <p:ext uri="{BB962C8B-B14F-4D97-AF65-F5344CB8AC3E}">
        <p14:creationId xmlns:p14="http://schemas.microsoft.com/office/powerpoint/2010/main" val="41644496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42289">
              <a:defRPr/>
            </a:pPr>
            <a:endParaRPr lang="en-GB" i="1" dirty="0"/>
          </a:p>
        </p:txBody>
      </p:sp>
    </p:spTree>
    <p:extLst>
      <p:ext uri="{BB962C8B-B14F-4D97-AF65-F5344CB8AC3E}">
        <p14:creationId xmlns:p14="http://schemas.microsoft.com/office/powerpoint/2010/main" val="227769306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18180145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80810076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258783492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50541070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Tree>
    <p:extLst>
      <p:ext uri="{BB962C8B-B14F-4D97-AF65-F5344CB8AC3E}">
        <p14:creationId xmlns:p14="http://schemas.microsoft.com/office/powerpoint/2010/main" val="33289326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17007038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5"/>
          </p:nvPr>
        </p:nvSpPr>
        <p:spPr/>
        <p:txBody>
          <a:bodyPr/>
          <a:lstStyle/>
          <a:p>
            <a:fld id="{79FAF839-70AC-47E6-B12C-E3C1DC6D70E3}" type="slidenum">
              <a:rPr lang="en-GB" smtClean="0"/>
              <a:t>30</a:t>
            </a:fld>
            <a:endParaRPr lang="en-GB"/>
          </a:p>
        </p:txBody>
      </p:sp>
    </p:spTree>
    <p:extLst>
      <p:ext uri="{BB962C8B-B14F-4D97-AF65-F5344CB8AC3E}">
        <p14:creationId xmlns:p14="http://schemas.microsoft.com/office/powerpoint/2010/main" val="289090721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Right Triangle 3">
            <a:extLst>
              <a:ext uri="{FF2B5EF4-FFF2-40B4-BE49-F238E27FC236}">
                <a16:creationId xmlns:a16="http://schemas.microsoft.com/office/drawing/2014/main" id="{41E1D548-0D03-4068-997D-F068E85EB6D9}"/>
              </a:ext>
            </a:extLst>
          </p:cNvPr>
          <p:cNvSpPr/>
          <p:nvPr/>
        </p:nvSpPr>
        <p:spPr>
          <a:xfrm>
            <a:off x="0" y="4664075"/>
            <a:ext cx="12200467"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grpSp>
        <p:nvGrpSpPr>
          <p:cNvPr id="5" name="Group 15">
            <a:extLst>
              <a:ext uri="{FF2B5EF4-FFF2-40B4-BE49-F238E27FC236}">
                <a16:creationId xmlns:a16="http://schemas.microsoft.com/office/drawing/2014/main" id="{09CF4BA5-BF98-474E-9E55-1E30862CE21D}"/>
              </a:ext>
            </a:extLst>
          </p:cNvPr>
          <p:cNvGrpSpPr>
            <a:grpSpLocks/>
          </p:cNvGrpSpPr>
          <p:nvPr/>
        </p:nvGrpSpPr>
        <p:grpSpPr bwMode="auto">
          <a:xfrm>
            <a:off x="1" y="4946650"/>
            <a:ext cx="12196233" cy="1911350"/>
            <a:chOff x="-3765" y="4832896"/>
            <a:chExt cx="9147765" cy="2032192"/>
          </a:xfrm>
        </p:grpSpPr>
        <p:sp>
          <p:nvSpPr>
            <p:cNvPr id="6" name="Freeform 16">
              <a:extLst>
                <a:ext uri="{FF2B5EF4-FFF2-40B4-BE49-F238E27FC236}">
                  <a16:creationId xmlns:a16="http://schemas.microsoft.com/office/drawing/2014/main" id="{CFAD20B9-5D84-49A2-943E-6C3BB3E0C433}"/>
                </a:ext>
              </a:extLst>
            </p:cNvPr>
            <p:cNvSpPr>
              <a:spLocks/>
            </p:cNvSpPr>
            <p:nvPr/>
          </p:nvSpPr>
          <p:spPr bwMode="auto">
            <a:xfrm>
              <a:off x="1687032" y="4832896"/>
              <a:ext cx="7456968" cy="51817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7" name="Freeform 18">
              <a:extLst>
                <a:ext uri="{FF2B5EF4-FFF2-40B4-BE49-F238E27FC236}">
                  <a16:creationId xmlns:a16="http://schemas.microsoft.com/office/drawing/2014/main" id="{49A7CA05-08A9-4DC3-8C55-D5AE892931BF}"/>
                </a:ext>
              </a:extLst>
            </p:cNvPr>
            <p:cNvSpPr>
              <a:spLocks/>
            </p:cNvSpPr>
            <p:nvPr/>
          </p:nvSpPr>
          <p:spPr bwMode="auto">
            <a:xfrm>
              <a:off x="35926" y="5135025"/>
              <a:ext cx="9108074" cy="838869"/>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0" y="0"/>
                  </a:moveTo>
                  <a:lnTo>
                    <a:pt x="5760" y="0"/>
                  </a:lnTo>
                  <a:lnTo>
                    <a:pt x="5760" y="528"/>
                  </a:lnTo>
                  <a:lnTo>
                    <a:pt x="48" y="0"/>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8" name="Freeform 19">
              <a:extLst>
                <a:ext uri="{FF2B5EF4-FFF2-40B4-BE49-F238E27FC236}">
                  <a16:creationId xmlns:a16="http://schemas.microsoft.com/office/drawing/2014/main" id="{F131BD35-4D50-4289-B1F5-BDD9CBFCA725}"/>
                </a:ext>
              </a:extLst>
            </p:cNvPr>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0" name="Straight Connector 9">
              <a:extLst>
                <a:ext uri="{FF2B5EF4-FFF2-40B4-BE49-F238E27FC236}">
                  <a16:creationId xmlns:a16="http://schemas.microsoft.com/office/drawing/2014/main" id="{B8FADB6A-8715-47D0-91A3-0C7AFCDE2C3E}"/>
                </a:ext>
              </a:extLst>
            </p:cNvPr>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11" name="Title 1">
            <a:extLst>
              <a:ext uri="{FF2B5EF4-FFF2-40B4-BE49-F238E27FC236}">
                <a16:creationId xmlns:a16="http://schemas.microsoft.com/office/drawing/2014/main" id="{CDFA6F3C-01D7-43AC-B860-73AA9BD907E0}"/>
              </a:ext>
            </a:extLst>
          </p:cNvPr>
          <p:cNvSpPr txBox="1">
            <a:spLocks/>
          </p:cNvSpPr>
          <p:nvPr/>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
        <p:nvSpPr>
          <p:cNvPr id="9" name="Title 8"/>
          <p:cNvSpPr>
            <a:spLocks noGrp="1"/>
          </p:cNvSpPr>
          <p:nvPr>
            <p:ph type="ctrTitle"/>
          </p:nvPr>
        </p:nvSpPr>
        <p:spPr>
          <a:xfrm>
            <a:off x="914400" y="1752602"/>
            <a:ext cx="10363200" cy="1829761"/>
          </a:xfrm>
        </p:spPr>
        <p:txBody>
          <a:bodyPr anchor="b"/>
          <a:lstStyle>
            <a:lvl1pPr algn="r">
              <a:defRPr sz="4800" b="1">
                <a:solidFill>
                  <a:schemeClr val="tx2"/>
                </a:solidFill>
                <a:effectLst>
                  <a:outerShdw blurRad="31750" dist="25400" dir="5400000" algn="tl" rotWithShape="0">
                    <a:srgbClr val="000000">
                      <a:alpha val="25000"/>
                    </a:srgbClr>
                  </a:outerShdw>
                </a:effectLst>
              </a:defRPr>
            </a:lvl1pPr>
            <a:extLst/>
          </a:lstStyle>
          <a:p>
            <a:r>
              <a:rPr lang="en-US"/>
              <a:t>Click to edit Master title style</a:t>
            </a:r>
            <a:endParaRPr lang="en-US" dirty="0"/>
          </a:p>
        </p:txBody>
      </p:sp>
      <p:sp>
        <p:nvSpPr>
          <p:cNvPr id="17" name="Subtitle 16"/>
          <p:cNvSpPr>
            <a:spLocks noGrp="1"/>
          </p:cNvSpPr>
          <p:nvPr>
            <p:ph type="subTitle" idx="1"/>
          </p:nvPr>
        </p:nvSpPr>
        <p:spPr>
          <a:xfrm>
            <a:off x="914400" y="3611607"/>
            <a:ext cx="103632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p>
        </p:txBody>
      </p:sp>
      <p:sp>
        <p:nvSpPr>
          <p:cNvPr id="12" name="Date Placeholder 29">
            <a:extLst>
              <a:ext uri="{FF2B5EF4-FFF2-40B4-BE49-F238E27FC236}">
                <a16:creationId xmlns:a16="http://schemas.microsoft.com/office/drawing/2014/main" id="{33503BA9-A642-43DA-98D7-13B63381C9A0}"/>
              </a:ext>
            </a:extLst>
          </p:cNvPr>
          <p:cNvSpPr>
            <a:spLocks noGrp="1"/>
          </p:cNvSpPr>
          <p:nvPr>
            <p:ph type="dt" sz="half" idx="10"/>
          </p:nvPr>
        </p:nvSpPr>
        <p:spPr/>
        <p:txBody>
          <a:bodyPr/>
          <a:lstStyle>
            <a:lvl1pPr>
              <a:defRPr>
                <a:solidFill>
                  <a:srgbClr val="FFFFFF"/>
                </a:solidFill>
              </a:defRPr>
            </a:lvl1pPr>
            <a:extLst/>
          </a:lstStyle>
          <a:p>
            <a:pPr>
              <a:defRPr/>
            </a:pPr>
            <a:fld id="{6B605FC2-929F-4C91-B695-6C3A73D236F7}" type="datetime1">
              <a:rPr lang="en-US" smtClean="0"/>
              <a:pPr>
                <a:defRPr/>
              </a:pPr>
              <a:t>10/29/21</a:t>
            </a:fld>
            <a:endParaRPr lang="en-US" dirty="0"/>
          </a:p>
        </p:txBody>
      </p:sp>
      <p:sp>
        <p:nvSpPr>
          <p:cNvPr id="13" name="Footer Placeholder 18">
            <a:extLst>
              <a:ext uri="{FF2B5EF4-FFF2-40B4-BE49-F238E27FC236}">
                <a16:creationId xmlns:a16="http://schemas.microsoft.com/office/drawing/2014/main" id="{7C7F490F-6DAF-409F-BC58-798AE94EB203}"/>
              </a:ext>
            </a:extLst>
          </p:cNvPr>
          <p:cNvSpPr>
            <a:spLocks noGrp="1"/>
          </p:cNvSpPr>
          <p:nvPr>
            <p:ph type="ftr" sz="quarter" idx="11"/>
          </p:nvPr>
        </p:nvSpPr>
        <p:spPr/>
        <p:txBody>
          <a:bodyPr/>
          <a:lstStyle>
            <a:lvl1pPr>
              <a:defRPr>
                <a:solidFill>
                  <a:schemeClr val="accent1">
                    <a:tint val="20000"/>
                  </a:schemeClr>
                </a:solidFill>
              </a:defRPr>
            </a:lvl1pPr>
            <a:extLst/>
          </a:lstStyle>
          <a:p>
            <a:pPr>
              <a:defRPr/>
            </a:pPr>
            <a:r>
              <a:rPr lang="en-GB"/>
              <a:t>Porth Agored Consolidation Programme Workshop 3</a:t>
            </a:r>
            <a:endParaRPr lang="en-US"/>
          </a:p>
        </p:txBody>
      </p:sp>
      <p:sp>
        <p:nvSpPr>
          <p:cNvPr id="14" name="Slide Number Placeholder 26">
            <a:extLst>
              <a:ext uri="{FF2B5EF4-FFF2-40B4-BE49-F238E27FC236}">
                <a16:creationId xmlns:a16="http://schemas.microsoft.com/office/drawing/2014/main" id="{EB44828E-96A2-4AE3-BAE9-6FE5AEDA2D5F}"/>
              </a:ext>
            </a:extLst>
          </p:cNvPr>
          <p:cNvSpPr>
            <a:spLocks noGrp="1"/>
          </p:cNvSpPr>
          <p:nvPr>
            <p:ph type="sldNum" sz="quarter" idx="12"/>
          </p:nvPr>
        </p:nvSpPr>
        <p:spPr/>
        <p:txBody>
          <a:bodyPr/>
          <a:lstStyle>
            <a:lvl1pPr>
              <a:defRPr>
                <a:solidFill>
                  <a:srgbClr val="FFFFFF"/>
                </a:solidFill>
              </a:defRPr>
            </a:lvl1pPr>
          </a:lstStyle>
          <a:p>
            <a:pPr>
              <a:defRPr/>
            </a:pPr>
            <a:fld id="{FCF1F677-8937-4898-8EE3-15B4A4D1FB13}" type="slidenum">
              <a:rPr lang="en-US" altLang="en-US" smtClean="0"/>
              <a:pPr>
                <a:defRPr/>
              </a:pPr>
              <a:t>‹#›</a:t>
            </a:fld>
            <a:endParaRPr lang="en-US" altLang="en-US"/>
          </a:p>
        </p:txBody>
      </p:sp>
      <p:sp>
        <p:nvSpPr>
          <p:cNvPr id="15" name="Title 1">
            <a:extLst>
              <a:ext uri="{FF2B5EF4-FFF2-40B4-BE49-F238E27FC236}">
                <a16:creationId xmlns:a16="http://schemas.microsoft.com/office/drawing/2014/main" id="{B1189092-644D-47FC-AF36-0CC7AEF29435}"/>
              </a:ext>
            </a:extLst>
          </p:cNvPr>
          <p:cNvSpPr txBox="1">
            <a:spLocks/>
          </p:cNvSpPr>
          <p:nvPr userDrawn="1"/>
        </p:nvSpPr>
        <p:spPr>
          <a:xfrm>
            <a:off x="624418" y="5805488"/>
            <a:ext cx="9781116" cy="596900"/>
          </a:xfrm>
          <a:prstGeom prst="rect">
            <a:avLst/>
          </a:prstGeom>
        </p:spPr>
        <p:txBody>
          <a:bodyPr anchor="ctr">
            <a:normAutofit fontScale="85000" lnSpcReduction="20000"/>
          </a:bodyPr>
          <a:lstStyle/>
          <a:p>
            <a:pPr eaLnBrk="1" fontAlgn="auto" hangingPunct="1">
              <a:spcAft>
                <a:spcPts val="0"/>
              </a:spcAft>
              <a:defRPr/>
            </a:pPr>
            <a:r>
              <a:rPr lang="en-GB" sz="2400" dirty="0">
                <a:solidFill>
                  <a:schemeClr val="bg1"/>
                </a:solidFill>
                <a:effectLst>
                  <a:outerShdw blurRad="50000" dist="30000" dir="5400000" algn="tl" rotWithShape="0">
                    <a:srgbClr val="000000">
                      <a:alpha val="30000"/>
                    </a:srgbClr>
                  </a:outerShdw>
                </a:effectLst>
                <a:latin typeface="+mj-lt"/>
                <a:ea typeface="+mj-ea"/>
                <a:cs typeface="+mj-cs"/>
              </a:rPr>
              <a:t>Skills for Collaborating &amp; Communicating with Service Users, Carers and Professional Colleagues</a:t>
            </a:r>
          </a:p>
        </p:txBody>
      </p:sp>
    </p:spTree>
    <p:extLst>
      <p:ext uri="{BB962C8B-B14F-4D97-AF65-F5344CB8AC3E}">
        <p14:creationId xmlns:p14="http://schemas.microsoft.com/office/powerpoint/2010/main" val="10008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Title 6"/>
          <p:cNvSpPr>
            <a:spLocks noGrp="1"/>
          </p:cNvSpPr>
          <p:nvPr>
            <p:ph type="title"/>
          </p:nvPr>
        </p:nvSpPr>
        <p:spPr/>
        <p:txBody>
          <a:bodyPr rtlCol="0"/>
          <a:lstStyle/>
          <a:p>
            <a:r>
              <a:rPr lang="en-US"/>
              <a:t>Click to edit Master title style</a:t>
            </a:r>
            <a:endParaRPr lang="en-US" dirty="0"/>
          </a:p>
        </p:txBody>
      </p:sp>
      <p:sp>
        <p:nvSpPr>
          <p:cNvPr id="4" name="Date Placeholder 9">
            <a:extLst>
              <a:ext uri="{FF2B5EF4-FFF2-40B4-BE49-F238E27FC236}">
                <a16:creationId xmlns:a16="http://schemas.microsoft.com/office/drawing/2014/main" id="{C8E00D8B-DEAF-4BD1-B17B-6A9E23592523}"/>
              </a:ext>
            </a:extLst>
          </p:cNvPr>
          <p:cNvSpPr>
            <a:spLocks noGrp="1"/>
          </p:cNvSpPr>
          <p:nvPr>
            <p:ph type="dt" sz="half" idx="10"/>
          </p:nvPr>
        </p:nvSpPr>
        <p:spPr/>
        <p:txBody>
          <a:bodyPr/>
          <a:lstStyle>
            <a:lvl1pPr>
              <a:defRPr/>
            </a:lvl1pPr>
          </a:lstStyle>
          <a:p>
            <a:pPr>
              <a:defRPr/>
            </a:pPr>
            <a:fld id="{EA9897F6-54FE-44D8-BE8A-F300F6624AAB}" type="datetime1">
              <a:rPr lang="en-US" smtClean="0"/>
              <a:pPr>
                <a:defRPr/>
              </a:pPr>
              <a:t>10/29/21</a:t>
            </a:fld>
            <a:endParaRPr lang="en-GB"/>
          </a:p>
        </p:txBody>
      </p:sp>
      <p:sp>
        <p:nvSpPr>
          <p:cNvPr id="5" name="Footer Placeholder 21">
            <a:extLst>
              <a:ext uri="{FF2B5EF4-FFF2-40B4-BE49-F238E27FC236}">
                <a16:creationId xmlns:a16="http://schemas.microsoft.com/office/drawing/2014/main" id="{11A9166C-73CE-4604-BFCE-BE853A7D12EC}"/>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6" name="Slide Number Placeholder 17">
            <a:extLst>
              <a:ext uri="{FF2B5EF4-FFF2-40B4-BE49-F238E27FC236}">
                <a16:creationId xmlns:a16="http://schemas.microsoft.com/office/drawing/2014/main" id="{E68C904A-35BA-444B-B83B-4E3BA0B42E07}"/>
              </a:ext>
            </a:extLst>
          </p:cNvPr>
          <p:cNvSpPr>
            <a:spLocks noGrp="1"/>
          </p:cNvSpPr>
          <p:nvPr>
            <p:ph type="sldNum" sz="quarter" idx="12"/>
          </p:nvPr>
        </p:nvSpPr>
        <p:spPr/>
        <p:txBody>
          <a:bodyPr/>
          <a:lstStyle>
            <a:lvl1pPr>
              <a:defRPr/>
            </a:lvl1pPr>
          </a:lstStyle>
          <a:p>
            <a:pPr>
              <a:defRPr/>
            </a:pPr>
            <a:fld id="{7774C298-7B0E-45D6-A1A1-14F34D0A5FD3}" type="slidenum">
              <a:rPr lang="en-GB" altLang="en-US" smtClean="0"/>
              <a:pPr>
                <a:defRPr/>
              </a:pPr>
              <a:t>‹#›</a:t>
            </a:fld>
            <a:endParaRPr lang="en-GB" altLang="en-US"/>
          </a:p>
        </p:txBody>
      </p:sp>
    </p:spTree>
    <p:extLst>
      <p:ext uri="{BB962C8B-B14F-4D97-AF65-F5344CB8AC3E}">
        <p14:creationId xmlns:p14="http://schemas.microsoft.com/office/powerpoint/2010/main" val="29867429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Chevron 10">
            <a:extLst>
              <a:ext uri="{FF2B5EF4-FFF2-40B4-BE49-F238E27FC236}">
                <a16:creationId xmlns:a16="http://schemas.microsoft.com/office/drawing/2014/main" id="{6B67EB64-8BF1-45C9-BAB8-63389B23077C}"/>
              </a:ext>
            </a:extLst>
          </p:cNvPr>
          <p:cNvSpPr/>
          <p:nvPr/>
        </p:nvSpPr>
        <p:spPr>
          <a:xfrm>
            <a:off x="4849284" y="3005138"/>
            <a:ext cx="243416"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5" name="Chevron 15">
            <a:extLst>
              <a:ext uri="{FF2B5EF4-FFF2-40B4-BE49-F238E27FC236}">
                <a16:creationId xmlns:a16="http://schemas.microsoft.com/office/drawing/2014/main" id="{83E4171E-AE89-4CBE-BC7F-1F796FDA38DE}"/>
              </a:ext>
            </a:extLst>
          </p:cNvPr>
          <p:cNvSpPr/>
          <p:nvPr/>
        </p:nvSpPr>
        <p:spPr>
          <a:xfrm>
            <a:off x="4599518" y="3005138"/>
            <a:ext cx="245533"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2" name="Title 1"/>
          <p:cNvSpPr>
            <a:spLocks noGrp="1"/>
          </p:cNvSpPr>
          <p:nvPr>
            <p:ph type="title"/>
          </p:nvPr>
        </p:nvSpPr>
        <p:spPr>
          <a:xfrm>
            <a:off x="963168" y="1059712"/>
            <a:ext cx="10363200" cy="1828800"/>
          </a:xfrm>
        </p:spPr>
        <p:txBody>
          <a:bodyPr anchor="b"/>
          <a:lstStyle>
            <a:lvl1pPr algn="r">
              <a:buNone/>
              <a:defRPr sz="4800" b="1" cap="none" baseline="0">
                <a:effectLst>
                  <a:outerShdw blurRad="31750" dist="25400" dir="5400000" algn="tl" rotWithShape="0">
                    <a:srgbClr val="000000">
                      <a:alpha val="25000"/>
                    </a:srgbClr>
                  </a:outerShdw>
                </a:effectLst>
              </a:defRPr>
            </a:lvl1pPr>
            <a:extLst/>
          </a:lstStyle>
          <a:p>
            <a:r>
              <a:rPr lang="en-US"/>
              <a:t>Click to edit Master title style</a:t>
            </a:r>
          </a:p>
        </p:txBody>
      </p:sp>
      <p:sp>
        <p:nvSpPr>
          <p:cNvPr id="3" name="Text Placeholder 2"/>
          <p:cNvSpPr>
            <a:spLocks noGrp="1"/>
          </p:cNvSpPr>
          <p:nvPr>
            <p:ph type="body" idx="1"/>
          </p:nvPr>
        </p:nvSpPr>
        <p:spPr>
          <a:xfrm>
            <a:off x="5230284" y="2931712"/>
            <a:ext cx="6096000" cy="1454888"/>
          </a:xfrm>
        </p:spPr>
        <p:txBody>
          <a:bodyPr/>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a:r>
              <a:rPr lang="en-US"/>
              <a:t>Click to edit Master text styles</a:t>
            </a:r>
          </a:p>
        </p:txBody>
      </p:sp>
      <p:sp>
        <p:nvSpPr>
          <p:cNvPr id="6" name="Date Placeholder 3">
            <a:extLst>
              <a:ext uri="{FF2B5EF4-FFF2-40B4-BE49-F238E27FC236}">
                <a16:creationId xmlns:a16="http://schemas.microsoft.com/office/drawing/2014/main" id="{115764A6-F51E-4A5C-BCA8-167EA7F6B563}"/>
              </a:ext>
            </a:extLst>
          </p:cNvPr>
          <p:cNvSpPr>
            <a:spLocks noGrp="1"/>
          </p:cNvSpPr>
          <p:nvPr>
            <p:ph type="dt" sz="half" idx="10"/>
          </p:nvPr>
        </p:nvSpPr>
        <p:spPr/>
        <p:txBody>
          <a:bodyPr/>
          <a:lstStyle>
            <a:lvl1pPr>
              <a:defRPr/>
            </a:lvl1pPr>
            <a:extLst/>
          </a:lstStyle>
          <a:p>
            <a:pPr>
              <a:defRPr/>
            </a:pPr>
            <a:fld id="{076719FA-C7BB-4DF5-BFC0-6920AA143039}" type="datetime1">
              <a:rPr lang="en-US" smtClean="0"/>
              <a:pPr>
                <a:defRPr/>
              </a:pPr>
              <a:t>10/29/21</a:t>
            </a:fld>
            <a:endParaRPr lang="en-GB"/>
          </a:p>
        </p:txBody>
      </p:sp>
      <p:sp>
        <p:nvSpPr>
          <p:cNvPr id="7" name="Footer Placeholder 4">
            <a:extLst>
              <a:ext uri="{FF2B5EF4-FFF2-40B4-BE49-F238E27FC236}">
                <a16:creationId xmlns:a16="http://schemas.microsoft.com/office/drawing/2014/main" id="{62D6EF22-9536-4ADC-A61F-6F819574C737}"/>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8" name="Slide Number Placeholder 5">
            <a:extLst>
              <a:ext uri="{FF2B5EF4-FFF2-40B4-BE49-F238E27FC236}">
                <a16:creationId xmlns:a16="http://schemas.microsoft.com/office/drawing/2014/main" id="{9D2EFC0C-5708-470C-BFFC-B182BD37B78E}"/>
              </a:ext>
            </a:extLst>
          </p:cNvPr>
          <p:cNvSpPr>
            <a:spLocks noGrp="1"/>
          </p:cNvSpPr>
          <p:nvPr>
            <p:ph type="sldNum" sz="quarter" idx="12"/>
          </p:nvPr>
        </p:nvSpPr>
        <p:spPr/>
        <p:txBody>
          <a:bodyPr/>
          <a:lstStyle>
            <a:lvl1pPr>
              <a:defRPr/>
            </a:lvl1pPr>
          </a:lstStyle>
          <a:p>
            <a:pPr>
              <a:defRPr/>
            </a:pPr>
            <a:fld id="{7950A7B9-3B41-4C49-A663-56908B7B63E2}" type="slidenum">
              <a:rPr lang="en-GB" altLang="en-US" smtClean="0"/>
              <a:pPr>
                <a:defRPr/>
              </a:pPr>
              <a:t>‹#›</a:t>
            </a:fld>
            <a:endParaRPr lang="en-GB" altLang="en-US"/>
          </a:p>
        </p:txBody>
      </p:sp>
    </p:spTree>
    <p:extLst>
      <p:ext uri="{BB962C8B-B14F-4D97-AF65-F5344CB8AC3E}">
        <p14:creationId xmlns:p14="http://schemas.microsoft.com/office/powerpoint/2010/main" val="2988108474"/>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609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481329"/>
            <a:ext cx="5384800" cy="4525963"/>
          </a:xfrm>
        </p:spPr>
        <p:txBody>
          <a:bodyPr/>
          <a:lstStyle>
            <a:lvl1pPr>
              <a:defRPr sz="2800"/>
            </a:lvl1pPr>
            <a:lvl2pPr>
              <a:defRPr sz="2400"/>
            </a:lvl2pPr>
            <a:lvl3pPr>
              <a:defRPr sz="2000"/>
            </a:lvl3pPr>
            <a:lvl4pPr>
              <a:defRPr sz="1800"/>
            </a:lvl4pPr>
            <a:lvl5pPr>
              <a:defRPr sz="18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7"/>
          <p:cNvSpPr>
            <a:spLocks noGrp="1"/>
          </p:cNvSpPr>
          <p:nvPr>
            <p:ph type="title"/>
          </p:nvPr>
        </p:nvSpPr>
        <p:spPr/>
        <p:txBody>
          <a:bodyPr rtlCol="0"/>
          <a:lstStyle/>
          <a:p>
            <a:r>
              <a:rPr lang="en-US"/>
              <a:t>Click to edit Master title style</a:t>
            </a:r>
          </a:p>
        </p:txBody>
      </p:sp>
      <p:sp>
        <p:nvSpPr>
          <p:cNvPr id="5" name="Date Placeholder 4">
            <a:extLst>
              <a:ext uri="{FF2B5EF4-FFF2-40B4-BE49-F238E27FC236}">
                <a16:creationId xmlns:a16="http://schemas.microsoft.com/office/drawing/2014/main" id="{2FB9FBD1-DCD5-4FB3-AB65-4F55C8F76739}"/>
              </a:ext>
            </a:extLst>
          </p:cNvPr>
          <p:cNvSpPr>
            <a:spLocks noGrp="1"/>
          </p:cNvSpPr>
          <p:nvPr>
            <p:ph type="dt" sz="half" idx="10"/>
          </p:nvPr>
        </p:nvSpPr>
        <p:spPr/>
        <p:txBody>
          <a:bodyPr/>
          <a:lstStyle>
            <a:lvl1pPr>
              <a:defRPr/>
            </a:lvl1pPr>
            <a:extLst/>
          </a:lstStyle>
          <a:p>
            <a:pPr>
              <a:defRPr/>
            </a:pPr>
            <a:fld id="{6E387211-A592-47F6-9667-58F64E968F5E}" type="datetime1">
              <a:rPr lang="en-US" smtClean="0"/>
              <a:pPr>
                <a:defRPr/>
              </a:pPr>
              <a:t>10/29/21</a:t>
            </a:fld>
            <a:endParaRPr lang="en-GB"/>
          </a:p>
        </p:txBody>
      </p:sp>
      <p:sp>
        <p:nvSpPr>
          <p:cNvPr id="6" name="Footer Placeholder 5">
            <a:extLst>
              <a:ext uri="{FF2B5EF4-FFF2-40B4-BE49-F238E27FC236}">
                <a16:creationId xmlns:a16="http://schemas.microsoft.com/office/drawing/2014/main" id="{5AC887FC-8431-428F-9670-D077D16FE469}"/>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7" name="Slide Number Placeholder 6">
            <a:extLst>
              <a:ext uri="{FF2B5EF4-FFF2-40B4-BE49-F238E27FC236}">
                <a16:creationId xmlns:a16="http://schemas.microsoft.com/office/drawing/2014/main" id="{57DD8792-8735-443C-9937-A048F12E0680}"/>
              </a:ext>
            </a:extLst>
          </p:cNvPr>
          <p:cNvSpPr>
            <a:spLocks noGrp="1"/>
          </p:cNvSpPr>
          <p:nvPr>
            <p:ph type="sldNum" sz="quarter" idx="12"/>
          </p:nvPr>
        </p:nvSpPr>
        <p:spPr/>
        <p:txBody>
          <a:bodyPr/>
          <a:lstStyle>
            <a:lvl1pPr>
              <a:defRPr/>
            </a:lvl1pPr>
          </a:lstStyle>
          <a:p>
            <a:pPr>
              <a:defRPr/>
            </a:pPr>
            <a:fld id="{8D76288D-91B0-4097-99DF-199FCD5D50BE}" type="slidenum">
              <a:rPr lang="en-GB" altLang="en-US" smtClean="0"/>
              <a:pPr>
                <a:defRPr/>
              </a:pPr>
              <a:t>‹#›</a:t>
            </a:fld>
            <a:endParaRPr lang="en-GB" altLang="en-US"/>
          </a:p>
        </p:txBody>
      </p:sp>
    </p:spTree>
    <p:extLst>
      <p:ext uri="{BB962C8B-B14F-4D97-AF65-F5344CB8AC3E}">
        <p14:creationId xmlns:p14="http://schemas.microsoft.com/office/powerpoint/2010/main" val="2386536910"/>
      </p:ext>
    </p:extLst>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lstStyle>
            <a:lvl1pPr>
              <a:defRPr/>
            </a:lvl1pPr>
            <a:extLst/>
          </a:lstStyle>
          <a:p>
            <a:r>
              <a:rPr lang="en-US"/>
              <a:t>Click to edit Master title style</a:t>
            </a:r>
          </a:p>
        </p:txBody>
      </p:sp>
      <p:sp>
        <p:nvSpPr>
          <p:cNvPr id="3" name="Text Placeholder 2"/>
          <p:cNvSpPr>
            <a:spLocks noGrp="1"/>
          </p:cNvSpPr>
          <p:nvPr>
            <p:ph type="body" idx="1"/>
          </p:nvPr>
        </p:nvSpPr>
        <p:spPr>
          <a:xfrm>
            <a:off x="609600" y="5410200"/>
            <a:ext cx="5386917"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4" name="Text Placeholder 3"/>
          <p:cNvSpPr>
            <a:spLocks noGrp="1"/>
          </p:cNvSpPr>
          <p:nvPr>
            <p:ph type="body" sz="half" idx="3"/>
          </p:nvPr>
        </p:nvSpPr>
        <p:spPr>
          <a:xfrm>
            <a:off x="6193369" y="5410200"/>
            <a:ext cx="5389033"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a:r>
              <a:rPr lang="en-US"/>
              <a:t>Click to edit Master text styles</a:t>
            </a:r>
          </a:p>
        </p:txBody>
      </p:sp>
      <p:sp>
        <p:nvSpPr>
          <p:cNvPr id="5" name="Content Placeholder 4"/>
          <p:cNvSpPr>
            <a:spLocks noGrp="1"/>
          </p:cNvSpPr>
          <p:nvPr>
            <p:ph sz="quarter" idx="2"/>
          </p:nvPr>
        </p:nvSpPr>
        <p:spPr>
          <a:xfrm>
            <a:off x="609600" y="1444295"/>
            <a:ext cx="5386917"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6193368" y="1444295"/>
            <a:ext cx="5389033"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BFDB4DC5-3401-4201-8F2E-3CE1E29BFC51}"/>
              </a:ext>
            </a:extLst>
          </p:cNvPr>
          <p:cNvSpPr>
            <a:spLocks noGrp="1"/>
          </p:cNvSpPr>
          <p:nvPr>
            <p:ph type="dt" sz="half" idx="10"/>
          </p:nvPr>
        </p:nvSpPr>
        <p:spPr/>
        <p:txBody>
          <a:bodyPr/>
          <a:lstStyle>
            <a:lvl1pPr>
              <a:defRPr/>
            </a:lvl1pPr>
            <a:extLst/>
          </a:lstStyle>
          <a:p>
            <a:pPr>
              <a:defRPr/>
            </a:pPr>
            <a:fld id="{A2C23AFF-7C23-4199-8A64-6B1B93CA7055}" type="datetime1">
              <a:rPr lang="en-US" smtClean="0"/>
              <a:pPr>
                <a:defRPr/>
              </a:pPr>
              <a:t>10/29/21</a:t>
            </a:fld>
            <a:endParaRPr lang="en-GB"/>
          </a:p>
        </p:txBody>
      </p:sp>
      <p:sp>
        <p:nvSpPr>
          <p:cNvPr id="8" name="Footer Placeholder 7">
            <a:extLst>
              <a:ext uri="{FF2B5EF4-FFF2-40B4-BE49-F238E27FC236}">
                <a16:creationId xmlns:a16="http://schemas.microsoft.com/office/drawing/2014/main" id="{A7DFE98B-641A-4E47-9F34-D80114D1CB60}"/>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9" name="Slide Number Placeholder 8">
            <a:extLst>
              <a:ext uri="{FF2B5EF4-FFF2-40B4-BE49-F238E27FC236}">
                <a16:creationId xmlns:a16="http://schemas.microsoft.com/office/drawing/2014/main" id="{4F754E6D-5882-4ECB-AF9F-360A772FAB7F}"/>
              </a:ext>
            </a:extLst>
          </p:cNvPr>
          <p:cNvSpPr>
            <a:spLocks noGrp="1"/>
          </p:cNvSpPr>
          <p:nvPr>
            <p:ph type="sldNum" sz="quarter" idx="12"/>
          </p:nvPr>
        </p:nvSpPr>
        <p:spPr/>
        <p:txBody>
          <a:bodyPr/>
          <a:lstStyle>
            <a:lvl1pPr>
              <a:defRPr/>
            </a:lvl1pPr>
          </a:lstStyle>
          <a:p>
            <a:pPr>
              <a:defRPr/>
            </a:pPr>
            <a:fld id="{78435ECF-4F80-4BF0-B528-2B58F0D004F7}" type="slidenum">
              <a:rPr lang="en-GB" altLang="en-US" smtClean="0"/>
              <a:pPr>
                <a:defRPr/>
              </a:pPr>
              <a:t>‹#›</a:t>
            </a:fld>
            <a:endParaRPr lang="en-GB" altLang="en-US"/>
          </a:p>
        </p:txBody>
      </p:sp>
    </p:spTree>
    <p:extLst>
      <p:ext uri="{BB962C8B-B14F-4D97-AF65-F5344CB8AC3E}">
        <p14:creationId xmlns:p14="http://schemas.microsoft.com/office/powerpoint/2010/main" val="13594558"/>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rtlCol="0"/>
          <a:lstStyle/>
          <a:p>
            <a:r>
              <a:rPr lang="en-US"/>
              <a:t>Click to edit Master title style</a:t>
            </a:r>
          </a:p>
        </p:txBody>
      </p:sp>
      <p:sp>
        <p:nvSpPr>
          <p:cNvPr id="3" name="Date Placeholder 2">
            <a:extLst>
              <a:ext uri="{FF2B5EF4-FFF2-40B4-BE49-F238E27FC236}">
                <a16:creationId xmlns:a16="http://schemas.microsoft.com/office/drawing/2014/main" id="{4B771C49-ABCA-4969-919C-EE422CC7810C}"/>
              </a:ext>
            </a:extLst>
          </p:cNvPr>
          <p:cNvSpPr>
            <a:spLocks noGrp="1"/>
          </p:cNvSpPr>
          <p:nvPr>
            <p:ph type="dt" sz="half" idx="10"/>
          </p:nvPr>
        </p:nvSpPr>
        <p:spPr/>
        <p:txBody>
          <a:bodyPr/>
          <a:lstStyle>
            <a:lvl1pPr>
              <a:defRPr/>
            </a:lvl1pPr>
            <a:extLst/>
          </a:lstStyle>
          <a:p>
            <a:pPr>
              <a:defRPr/>
            </a:pPr>
            <a:fld id="{B58C5EF3-ED58-420E-8983-612671CDB6C5}" type="datetime1">
              <a:rPr lang="en-US" smtClean="0"/>
              <a:pPr>
                <a:defRPr/>
              </a:pPr>
              <a:t>10/29/21</a:t>
            </a:fld>
            <a:endParaRPr lang="en-GB"/>
          </a:p>
        </p:txBody>
      </p:sp>
      <p:sp>
        <p:nvSpPr>
          <p:cNvPr id="4" name="Footer Placeholder 3">
            <a:extLst>
              <a:ext uri="{FF2B5EF4-FFF2-40B4-BE49-F238E27FC236}">
                <a16:creationId xmlns:a16="http://schemas.microsoft.com/office/drawing/2014/main" id="{08E5F1E3-CC6B-4F28-9611-BF0179020B3C}"/>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5" name="Slide Number Placeholder 4">
            <a:extLst>
              <a:ext uri="{FF2B5EF4-FFF2-40B4-BE49-F238E27FC236}">
                <a16:creationId xmlns:a16="http://schemas.microsoft.com/office/drawing/2014/main" id="{A1FC8109-D947-46AF-B691-654CD78DE471}"/>
              </a:ext>
            </a:extLst>
          </p:cNvPr>
          <p:cNvSpPr>
            <a:spLocks noGrp="1"/>
          </p:cNvSpPr>
          <p:nvPr>
            <p:ph type="sldNum" sz="quarter" idx="12"/>
          </p:nvPr>
        </p:nvSpPr>
        <p:spPr/>
        <p:txBody>
          <a:bodyPr/>
          <a:lstStyle>
            <a:lvl1pPr>
              <a:defRPr/>
            </a:lvl1pPr>
          </a:lstStyle>
          <a:p>
            <a:pPr>
              <a:defRPr/>
            </a:pPr>
            <a:fld id="{A6892742-2E5C-4DDB-AC1E-DA72D1691923}" type="slidenum">
              <a:rPr lang="en-GB" altLang="en-US" smtClean="0"/>
              <a:pPr>
                <a:defRPr/>
              </a:pPr>
              <a:t>‹#›</a:t>
            </a:fld>
            <a:endParaRPr lang="en-GB" altLang="en-US"/>
          </a:p>
        </p:txBody>
      </p:sp>
    </p:spTree>
    <p:extLst>
      <p:ext uri="{BB962C8B-B14F-4D97-AF65-F5344CB8AC3E}">
        <p14:creationId xmlns:p14="http://schemas.microsoft.com/office/powerpoint/2010/main" val="1304013498"/>
      </p:ext>
    </p:extLst>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9">
            <a:extLst>
              <a:ext uri="{FF2B5EF4-FFF2-40B4-BE49-F238E27FC236}">
                <a16:creationId xmlns:a16="http://schemas.microsoft.com/office/drawing/2014/main" id="{FE92FEA2-4EDA-4118-A01E-758C3965A7A0}"/>
              </a:ext>
            </a:extLst>
          </p:cNvPr>
          <p:cNvSpPr>
            <a:spLocks noGrp="1"/>
          </p:cNvSpPr>
          <p:nvPr>
            <p:ph type="dt" sz="half" idx="10"/>
          </p:nvPr>
        </p:nvSpPr>
        <p:spPr/>
        <p:txBody>
          <a:bodyPr/>
          <a:lstStyle>
            <a:lvl1pPr>
              <a:defRPr/>
            </a:lvl1pPr>
          </a:lstStyle>
          <a:p>
            <a:pPr>
              <a:defRPr/>
            </a:pPr>
            <a:fld id="{A4FB5DAB-4A8F-4D02-9217-3603B63897CD}" type="datetime1">
              <a:rPr lang="en-US" smtClean="0"/>
              <a:pPr>
                <a:defRPr/>
              </a:pPr>
              <a:t>10/29/21</a:t>
            </a:fld>
            <a:endParaRPr lang="en-GB"/>
          </a:p>
        </p:txBody>
      </p:sp>
      <p:sp>
        <p:nvSpPr>
          <p:cNvPr id="3" name="Footer Placeholder 21">
            <a:extLst>
              <a:ext uri="{FF2B5EF4-FFF2-40B4-BE49-F238E27FC236}">
                <a16:creationId xmlns:a16="http://schemas.microsoft.com/office/drawing/2014/main" id="{159B0A55-1FB3-4D3A-BA6B-992B92621B5D}"/>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4" name="Slide Number Placeholder 17">
            <a:extLst>
              <a:ext uri="{FF2B5EF4-FFF2-40B4-BE49-F238E27FC236}">
                <a16:creationId xmlns:a16="http://schemas.microsoft.com/office/drawing/2014/main" id="{594D897B-2480-4A07-947F-F8CCDF0F6C00}"/>
              </a:ext>
            </a:extLst>
          </p:cNvPr>
          <p:cNvSpPr>
            <a:spLocks noGrp="1"/>
          </p:cNvSpPr>
          <p:nvPr>
            <p:ph type="sldNum" sz="quarter" idx="12"/>
          </p:nvPr>
        </p:nvSpPr>
        <p:spPr/>
        <p:txBody>
          <a:bodyPr/>
          <a:lstStyle>
            <a:lvl1pPr>
              <a:defRPr/>
            </a:lvl1pPr>
          </a:lstStyle>
          <a:p>
            <a:pPr>
              <a:defRPr/>
            </a:pPr>
            <a:fld id="{16EC2259-4F42-4C16-98AD-88928912FF09}" type="slidenum">
              <a:rPr lang="en-GB" altLang="en-US" smtClean="0"/>
              <a:pPr>
                <a:defRPr/>
              </a:pPr>
              <a:t>‹#›</a:t>
            </a:fld>
            <a:endParaRPr lang="en-GB" altLang="en-US"/>
          </a:p>
        </p:txBody>
      </p:sp>
    </p:spTree>
    <p:extLst>
      <p:ext uri="{BB962C8B-B14F-4D97-AF65-F5344CB8AC3E}">
        <p14:creationId xmlns:p14="http://schemas.microsoft.com/office/powerpoint/2010/main" val="70799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876800"/>
            <a:ext cx="9975701" cy="457200"/>
          </a:xfrm>
        </p:spPr>
        <p:txBody>
          <a:bodyPr anchor="t">
            <a:noAutofit/>
            <a:sp3d prstMaterial="softEdge">
              <a:bevelT w="0" h="0"/>
            </a:sp3d>
          </a:bodyPr>
          <a:lstStyle>
            <a:lvl1pPr algn="r">
              <a:buNone/>
              <a:defRPr sz="2500" b="0">
                <a:solidFill>
                  <a:schemeClr val="accent1"/>
                </a:solidFill>
                <a:effectLst/>
              </a:defRPr>
            </a:lvl1pPr>
            <a:extLst/>
          </a:lstStyle>
          <a:p>
            <a:r>
              <a:rPr lang="en-US"/>
              <a:t>Click to edit Master title style</a:t>
            </a:r>
          </a:p>
        </p:txBody>
      </p:sp>
      <p:sp>
        <p:nvSpPr>
          <p:cNvPr id="3" name="Text Placeholder 2"/>
          <p:cNvSpPr>
            <a:spLocks noGrp="1"/>
          </p:cNvSpPr>
          <p:nvPr>
            <p:ph type="body" idx="2"/>
          </p:nvPr>
        </p:nvSpPr>
        <p:spPr>
          <a:xfrm>
            <a:off x="5892800" y="5355102"/>
            <a:ext cx="5299456"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a:r>
              <a:rPr lang="en-US"/>
              <a:t>Click to edit Master text styles</a:t>
            </a:r>
          </a:p>
        </p:txBody>
      </p:sp>
      <p:sp>
        <p:nvSpPr>
          <p:cNvPr id="4" name="Content Placeholder 3"/>
          <p:cNvSpPr>
            <a:spLocks noGrp="1"/>
          </p:cNvSpPr>
          <p:nvPr>
            <p:ph sz="half" idx="1"/>
          </p:nvPr>
        </p:nvSpPr>
        <p:spPr>
          <a:xfrm>
            <a:off x="1219200" y="274320"/>
            <a:ext cx="9973056" cy="4572000"/>
          </a:xfrm>
        </p:spPr>
        <p:txBody>
          <a:bodyPr/>
          <a:lstStyle>
            <a:lvl1pPr>
              <a:defRPr sz="3200"/>
            </a:lvl1pPr>
            <a:lvl2pPr>
              <a:defRPr sz="2800"/>
            </a:lvl2pPr>
            <a:lvl3pPr>
              <a:defRPr sz="2400"/>
            </a:lvl3pPr>
            <a:lvl4pPr>
              <a:defRPr sz="2000"/>
            </a:lvl4pPr>
            <a:lvl5pPr>
              <a:defRPr sz="2000"/>
            </a:lvl5pPr>
            <a:extLs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E1BF1D-B708-425B-969E-4AD991A1C52A}"/>
              </a:ext>
            </a:extLst>
          </p:cNvPr>
          <p:cNvSpPr>
            <a:spLocks noGrp="1"/>
          </p:cNvSpPr>
          <p:nvPr>
            <p:ph type="dt" sz="half" idx="10"/>
          </p:nvPr>
        </p:nvSpPr>
        <p:spPr/>
        <p:txBody>
          <a:bodyPr/>
          <a:lstStyle>
            <a:lvl1pPr>
              <a:defRPr/>
            </a:lvl1pPr>
            <a:extLst/>
          </a:lstStyle>
          <a:p>
            <a:pPr>
              <a:defRPr/>
            </a:pPr>
            <a:fld id="{4904FD7F-7D61-401B-9FA1-0E28B0EDA63E}" type="datetime1">
              <a:rPr lang="en-US" smtClean="0"/>
              <a:pPr>
                <a:defRPr/>
              </a:pPr>
              <a:t>10/29/21</a:t>
            </a:fld>
            <a:endParaRPr lang="en-GB"/>
          </a:p>
        </p:txBody>
      </p:sp>
      <p:sp>
        <p:nvSpPr>
          <p:cNvPr id="6" name="Footer Placeholder 5">
            <a:extLst>
              <a:ext uri="{FF2B5EF4-FFF2-40B4-BE49-F238E27FC236}">
                <a16:creationId xmlns:a16="http://schemas.microsoft.com/office/drawing/2014/main" id="{20975A39-0DA4-41E9-8C58-0371C1EF3125}"/>
              </a:ext>
            </a:extLst>
          </p:cNvPr>
          <p:cNvSpPr>
            <a:spLocks noGrp="1"/>
          </p:cNvSpPr>
          <p:nvPr>
            <p:ph type="ftr" sz="quarter" idx="11"/>
          </p:nvPr>
        </p:nvSpPr>
        <p:spPr/>
        <p:txBody>
          <a:bodyPr/>
          <a:lstStyle>
            <a:lvl1pPr>
              <a:defRPr/>
            </a:lvl1pPr>
            <a:extLst/>
          </a:lstStyle>
          <a:p>
            <a:pPr>
              <a:defRPr/>
            </a:pPr>
            <a:r>
              <a:rPr lang="en-GB"/>
              <a:t>Porth Agored Consolidation Programme Workshop 3</a:t>
            </a:r>
          </a:p>
        </p:txBody>
      </p:sp>
      <p:sp>
        <p:nvSpPr>
          <p:cNvPr id="7" name="Slide Number Placeholder 6">
            <a:extLst>
              <a:ext uri="{FF2B5EF4-FFF2-40B4-BE49-F238E27FC236}">
                <a16:creationId xmlns:a16="http://schemas.microsoft.com/office/drawing/2014/main" id="{CCFC1357-97A8-469F-9635-EC2E09186152}"/>
              </a:ext>
            </a:extLst>
          </p:cNvPr>
          <p:cNvSpPr>
            <a:spLocks noGrp="1"/>
          </p:cNvSpPr>
          <p:nvPr>
            <p:ph type="sldNum" sz="quarter" idx="12"/>
          </p:nvPr>
        </p:nvSpPr>
        <p:spPr/>
        <p:txBody>
          <a:bodyPr/>
          <a:lstStyle>
            <a:lvl1pPr>
              <a:defRPr/>
            </a:lvl1pPr>
          </a:lstStyle>
          <a:p>
            <a:pPr>
              <a:defRPr/>
            </a:pPr>
            <a:fld id="{C48CDC24-929E-48D7-9EE8-8E2DBF2FBC54}" type="slidenum">
              <a:rPr lang="en-GB" altLang="en-US" smtClean="0"/>
              <a:pPr>
                <a:defRPr/>
              </a:pPr>
              <a:t>‹#›</a:t>
            </a:fld>
            <a:endParaRPr lang="en-GB" altLang="en-US"/>
          </a:p>
        </p:txBody>
      </p:sp>
    </p:spTree>
    <p:extLst>
      <p:ext uri="{BB962C8B-B14F-4D97-AF65-F5344CB8AC3E}">
        <p14:creationId xmlns:p14="http://schemas.microsoft.com/office/powerpoint/2010/main" val="3653817120"/>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Freeform 10">
            <a:extLst>
              <a:ext uri="{FF2B5EF4-FFF2-40B4-BE49-F238E27FC236}">
                <a16:creationId xmlns:a16="http://schemas.microsoft.com/office/drawing/2014/main" id="{3D03546D-4303-458D-A513-C34514854C58}"/>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6" name="Freeform 15">
            <a:extLst>
              <a:ext uri="{FF2B5EF4-FFF2-40B4-BE49-F238E27FC236}">
                <a16:creationId xmlns:a16="http://schemas.microsoft.com/office/drawing/2014/main" id="{462C0B72-FABF-4BA6-9B7F-26A2E0663D8B}"/>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7" name="Right Triangle 6">
            <a:extLst>
              <a:ext uri="{FF2B5EF4-FFF2-40B4-BE49-F238E27FC236}">
                <a16:creationId xmlns:a16="http://schemas.microsoft.com/office/drawing/2014/main" id="{D21CC22B-BC9E-4B18-B5E3-481E7B5AC708}"/>
              </a:ext>
            </a:extLst>
          </p:cNvPr>
          <p:cNvSpPr>
            <a:spLocks/>
          </p:cNvSpPr>
          <p:nvPr/>
        </p:nvSpPr>
        <p:spPr bwMode="auto">
          <a:xfrm>
            <a:off x="-8056" y="5791253"/>
            <a:ext cx="4536419"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8" name="Straight Connector 7">
            <a:extLst>
              <a:ext uri="{FF2B5EF4-FFF2-40B4-BE49-F238E27FC236}">
                <a16:creationId xmlns:a16="http://schemas.microsoft.com/office/drawing/2014/main" id="{58EE54A7-3464-417D-968E-CD2965563FAA}"/>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Chevron 19">
            <a:extLst>
              <a:ext uri="{FF2B5EF4-FFF2-40B4-BE49-F238E27FC236}">
                <a16:creationId xmlns:a16="http://schemas.microsoft.com/office/drawing/2014/main" id="{5A295362-B48B-4740-B402-76A7A0B873AD}"/>
              </a:ext>
            </a:extLst>
          </p:cNvPr>
          <p:cNvSpPr/>
          <p:nvPr/>
        </p:nvSpPr>
        <p:spPr>
          <a:xfrm>
            <a:off x="11552768"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10" name="Chevron 20">
            <a:extLst>
              <a:ext uri="{FF2B5EF4-FFF2-40B4-BE49-F238E27FC236}">
                <a16:creationId xmlns:a16="http://schemas.microsoft.com/office/drawing/2014/main" id="{2F9884D5-7D03-4CDE-8DD4-2D5F51734555}"/>
              </a:ext>
            </a:extLst>
          </p:cNvPr>
          <p:cNvSpPr/>
          <p:nvPr/>
        </p:nvSpPr>
        <p:spPr>
          <a:xfrm>
            <a:off x="11303001" y="4987925"/>
            <a:ext cx="243417"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eaLnBrk="1" hangingPunct="1">
              <a:defRPr/>
            </a:pPr>
            <a:endParaRPr lang="en-US"/>
          </a:p>
        </p:txBody>
      </p:sp>
      <p:sp>
        <p:nvSpPr>
          <p:cNvPr id="4" name="Text Placeholder 3"/>
          <p:cNvSpPr>
            <a:spLocks noGrp="1"/>
          </p:cNvSpPr>
          <p:nvPr>
            <p:ph type="body" sz="half" idx="2"/>
          </p:nvPr>
        </p:nvSpPr>
        <p:spPr>
          <a:xfrm>
            <a:off x="1521643" y="5443402"/>
            <a:ext cx="9550400" cy="648232"/>
          </a:xfrm>
          <a:noFill/>
        </p:spPr>
        <p:txBody>
          <a:bodyPr tIns="0"/>
          <a:lstStyle>
            <a:lvl1pPr marL="0" marR="18288" indent="0" algn="r">
              <a:buNone/>
              <a:defRPr sz="1400"/>
            </a:lvl1pPr>
            <a:lvl2pPr>
              <a:defRPr sz="1200"/>
            </a:lvl2pPr>
            <a:lvl3pPr>
              <a:defRPr sz="1000"/>
            </a:lvl3pPr>
            <a:lvl4pPr>
              <a:defRPr sz="900"/>
            </a:lvl4pPr>
            <a:lvl5pPr>
              <a:defRPr sz="900"/>
            </a:lvl5pPr>
            <a:extLst/>
          </a:lstStyle>
          <a:p>
            <a:pPr lvl="0"/>
            <a:r>
              <a:rPr lang="en-US"/>
              <a:t>Click to edit Master text styles</a:t>
            </a:r>
          </a:p>
        </p:txBody>
      </p:sp>
      <p:sp>
        <p:nvSpPr>
          <p:cNvPr id="3" name="Picture Placeholder 2"/>
          <p:cNvSpPr>
            <a:spLocks noGrp="1"/>
          </p:cNvSpPr>
          <p:nvPr>
            <p:ph type="pic" idx="1"/>
          </p:nvPr>
        </p:nvSpPr>
        <p:spPr>
          <a:xfrm>
            <a:off x="304800" y="189968"/>
            <a:ext cx="11582400" cy="4389120"/>
          </a:xfrm>
          <a:prstGeom prst="rect">
            <a:avLst/>
          </a:prstGeom>
          <a:solidFill>
            <a:schemeClr val="bg2"/>
          </a:solidFill>
          <a:ln>
            <a:solidFill>
              <a:schemeClr val="bg1"/>
            </a:solidFill>
          </a:ln>
          <a:effectLst>
            <a:innerShdw blurRad="95250">
              <a:srgbClr val="000000"/>
            </a:innerShdw>
          </a:effectLst>
        </p:spPr>
        <p:txBody>
          <a:bodyPr>
            <a:normAutofit/>
          </a:bodyPr>
          <a:lstStyle>
            <a:lvl1pPr marL="0" indent="0">
              <a:buNone/>
              <a:defRPr sz="3200"/>
            </a:lvl1pPr>
            <a:extLst/>
          </a:lstStyle>
          <a:p>
            <a:pPr lvl="0"/>
            <a:r>
              <a:rPr lang="en-US" noProof="0"/>
              <a:t>Click icon to add picture</a:t>
            </a:r>
            <a:endParaRPr lang="en-US" noProof="0" dirty="0"/>
          </a:p>
        </p:txBody>
      </p:sp>
      <p:sp>
        <p:nvSpPr>
          <p:cNvPr id="2" name="Title 1"/>
          <p:cNvSpPr>
            <a:spLocks noGrp="1"/>
          </p:cNvSpPr>
          <p:nvPr>
            <p:ph type="title"/>
          </p:nvPr>
        </p:nvSpPr>
        <p:spPr>
          <a:xfrm>
            <a:off x="304800" y="4865122"/>
            <a:ext cx="10767243"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lang="en-US"/>
              <a:t>Click to edit Master title style</a:t>
            </a:r>
          </a:p>
        </p:txBody>
      </p:sp>
      <p:sp>
        <p:nvSpPr>
          <p:cNvPr id="11" name="Date Placeholder 4">
            <a:extLst>
              <a:ext uri="{FF2B5EF4-FFF2-40B4-BE49-F238E27FC236}">
                <a16:creationId xmlns:a16="http://schemas.microsoft.com/office/drawing/2014/main" id="{A1DE9A7B-6865-4D00-B031-3B65183A3573}"/>
              </a:ext>
            </a:extLst>
          </p:cNvPr>
          <p:cNvSpPr>
            <a:spLocks noGrp="1"/>
          </p:cNvSpPr>
          <p:nvPr>
            <p:ph type="dt" sz="half" idx="10"/>
          </p:nvPr>
        </p:nvSpPr>
        <p:spPr/>
        <p:txBody>
          <a:bodyPr/>
          <a:lstStyle>
            <a:lvl1pPr>
              <a:defRPr>
                <a:solidFill>
                  <a:schemeClr val="tx1"/>
                </a:solidFill>
              </a:defRPr>
            </a:lvl1pPr>
            <a:extLst/>
          </a:lstStyle>
          <a:p>
            <a:pPr>
              <a:defRPr/>
            </a:pPr>
            <a:fld id="{BAC20525-E5C4-4CD5-997C-B239C8B53BFC}" type="datetime1">
              <a:rPr lang="en-US" smtClean="0"/>
              <a:pPr>
                <a:defRPr/>
              </a:pPr>
              <a:t>10/29/21</a:t>
            </a:fld>
            <a:endParaRPr lang="en-GB"/>
          </a:p>
        </p:txBody>
      </p:sp>
      <p:sp>
        <p:nvSpPr>
          <p:cNvPr id="12" name="Footer Placeholder 5">
            <a:extLst>
              <a:ext uri="{FF2B5EF4-FFF2-40B4-BE49-F238E27FC236}">
                <a16:creationId xmlns:a16="http://schemas.microsoft.com/office/drawing/2014/main" id="{C658E4C8-93DC-420E-80BA-49E48DB3CE4D}"/>
              </a:ext>
            </a:extLst>
          </p:cNvPr>
          <p:cNvSpPr>
            <a:spLocks noGrp="1"/>
          </p:cNvSpPr>
          <p:nvPr>
            <p:ph type="ftr" sz="quarter" idx="11"/>
          </p:nvPr>
        </p:nvSpPr>
        <p:spPr/>
        <p:txBody>
          <a:bodyPr/>
          <a:lstStyle>
            <a:lvl1pPr>
              <a:defRPr>
                <a:solidFill>
                  <a:schemeClr val="tx1"/>
                </a:solidFill>
              </a:defRPr>
            </a:lvl1pPr>
            <a:extLst/>
          </a:lstStyle>
          <a:p>
            <a:pPr>
              <a:defRPr/>
            </a:pPr>
            <a:r>
              <a:rPr lang="en-GB"/>
              <a:t>Porth Agored Consolidation Programme Workshop 3</a:t>
            </a:r>
          </a:p>
        </p:txBody>
      </p:sp>
      <p:sp>
        <p:nvSpPr>
          <p:cNvPr id="13" name="Slide Number Placeholder 6">
            <a:extLst>
              <a:ext uri="{FF2B5EF4-FFF2-40B4-BE49-F238E27FC236}">
                <a16:creationId xmlns:a16="http://schemas.microsoft.com/office/drawing/2014/main" id="{A96BC9B1-8FB6-451C-B405-5A535F94528A}"/>
              </a:ext>
            </a:extLst>
          </p:cNvPr>
          <p:cNvSpPr>
            <a:spLocks noGrp="1"/>
          </p:cNvSpPr>
          <p:nvPr>
            <p:ph type="sldNum" sz="quarter" idx="12"/>
          </p:nvPr>
        </p:nvSpPr>
        <p:spPr/>
        <p:txBody>
          <a:bodyPr/>
          <a:lstStyle>
            <a:lvl1pPr>
              <a:defRPr/>
            </a:lvl1pPr>
          </a:lstStyle>
          <a:p>
            <a:pPr>
              <a:defRPr/>
            </a:pPr>
            <a:fld id="{3A5C3DA6-DFAD-4D90-93F7-B671C1BB3414}" type="slidenum">
              <a:rPr lang="en-GB" altLang="en-US" smtClean="0"/>
              <a:pPr>
                <a:defRPr/>
              </a:pPr>
              <a:t>‹#›</a:t>
            </a:fld>
            <a:endParaRPr lang="en-GB" altLang="en-US"/>
          </a:p>
        </p:txBody>
      </p:sp>
    </p:spTree>
    <p:extLst>
      <p:ext uri="{BB962C8B-B14F-4D97-AF65-F5344CB8AC3E}">
        <p14:creationId xmlns:p14="http://schemas.microsoft.com/office/powerpoint/2010/main" val="244680860"/>
      </p:ext>
    </p:extLst>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09600" y="1481330"/>
            <a:ext cx="10972800" cy="438607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E3F46E20-64EE-42B0-8E5C-B4B2C8EFA735}"/>
              </a:ext>
            </a:extLst>
          </p:cNvPr>
          <p:cNvSpPr>
            <a:spLocks noGrp="1"/>
          </p:cNvSpPr>
          <p:nvPr>
            <p:ph type="dt" sz="half" idx="10"/>
          </p:nvPr>
        </p:nvSpPr>
        <p:spPr/>
        <p:txBody>
          <a:bodyPr/>
          <a:lstStyle>
            <a:lvl1pPr>
              <a:defRPr/>
            </a:lvl1pPr>
          </a:lstStyle>
          <a:p>
            <a:pPr>
              <a:defRPr/>
            </a:pPr>
            <a:fld id="{1B09D475-0AAF-4D61-8665-DDCCFFB1F372}" type="datetime1">
              <a:rPr lang="en-US" smtClean="0"/>
              <a:pPr>
                <a:defRPr/>
              </a:pPr>
              <a:t>10/29/21</a:t>
            </a:fld>
            <a:endParaRPr lang="en-GB"/>
          </a:p>
        </p:txBody>
      </p:sp>
      <p:sp>
        <p:nvSpPr>
          <p:cNvPr id="5" name="Footer Placeholder 21">
            <a:extLst>
              <a:ext uri="{FF2B5EF4-FFF2-40B4-BE49-F238E27FC236}">
                <a16:creationId xmlns:a16="http://schemas.microsoft.com/office/drawing/2014/main" id="{62994EB8-1859-443B-A2D7-C483BA025AF2}"/>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6" name="Slide Number Placeholder 17">
            <a:extLst>
              <a:ext uri="{FF2B5EF4-FFF2-40B4-BE49-F238E27FC236}">
                <a16:creationId xmlns:a16="http://schemas.microsoft.com/office/drawing/2014/main" id="{8F95C409-2E77-4FFD-82D4-95966EE48315}"/>
              </a:ext>
            </a:extLst>
          </p:cNvPr>
          <p:cNvSpPr>
            <a:spLocks noGrp="1"/>
          </p:cNvSpPr>
          <p:nvPr>
            <p:ph type="sldNum" sz="quarter" idx="12"/>
          </p:nvPr>
        </p:nvSpPr>
        <p:spPr/>
        <p:txBody>
          <a:bodyPr/>
          <a:lstStyle>
            <a:lvl1pPr>
              <a:defRPr/>
            </a:lvl1pPr>
          </a:lstStyle>
          <a:p>
            <a:pPr>
              <a:defRPr/>
            </a:pPr>
            <a:fld id="{25A5A0CA-65AD-49B1-A6AA-A4583B230FFD}" type="slidenum">
              <a:rPr lang="en-GB" altLang="en-US" smtClean="0"/>
              <a:pPr>
                <a:defRPr/>
              </a:pPr>
              <a:t>‹#›</a:t>
            </a:fld>
            <a:endParaRPr lang="en-GB" altLang="en-US"/>
          </a:p>
        </p:txBody>
      </p:sp>
    </p:spTree>
    <p:extLst>
      <p:ext uri="{BB962C8B-B14F-4D97-AF65-F5344CB8AC3E}">
        <p14:creationId xmlns:p14="http://schemas.microsoft.com/office/powerpoint/2010/main" val="1057635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5351" y="274641"/>
            <a:ext cx="2369960" cy="559276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41"/>
            <a:ext cx="8432800" cy="559276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9">
            <a:extLst>
              <a:ext uri="{FF2B5EF4-FFF2-40B4-BE49-F238E27FC236}">
                <a16:creationId xmlns:a16="http://schemas.microsoft.com/office/drawing/2014/main" id="{FA792E50-7E5F-461D-8AE9-9253EE66C034}"/>
              </a:ext>
            </a:extLst>
          </p:cNvPr>
          <p:cNvSpPr>
            <a:spLocks noGrp="1"/>
          </p:cNvSpPr>
          <p:nvPr>
            <p:ph type="dt" sz="half" idx="10"/>
          </p:nvPr>
        </p:nvSpPr>
        <p:spPr/>
        <p:txBody>
          <a:bodyPr/>
          <a:lstStyle>
            <a:lvl1pPr>
              <a:defRPr/>
            </a:lvl1pPr>
          </a:lstStyle>
          <a:p>
            <a:pPr>
              <a:defRPr/>
            </a:pPr>
            <a:fld id="{0C875EBE-0192-435B-9054-E954B8F804F9}" type="datetime1">
              <a:rPr lang="en-US" smtClean="0"/>
              <a:pPr>
                <a:defRPr/>
              </a:pPr>
              <a:t>10/29/21</a:t>
            </a:fld>
            <a:endParaRPr lang="en-GB"/>
          </a:p>
        </p:txBody>
      </p:sp>
      <p:sp>
        <p:nvSpPr>
          <p:cNvPr id="5" name="Footer Placeholder 21">
            <a:extLst>
              <a:ext uri="{FF2B5EF4-FFF2-40B4-BE49-F238E27FC236}">
                <a16:creationId xmlns:a16="http://schemas.microsoft.com/office/drawing/2014/main" id="{A2F9334B-FBA3-4646-86F2-9F21D86E5692}"/>
              </a:ext>
            </a:extLst>
          </p:cNvPr>
          <p:cNvSpPr>
            <a:spLocks noGrp="1"/>
          </p:cNvSpPr>
          <p:nvPr>
            <p:ph type="ftr" sz="quarter" idx="11"/>
          </p:nvPr>
        </p:nvSpPr>
        <p:spPr/>
        <p:txBody>
          <a:bodyPr/>
          <a:lstStyle>
            <a:lvl1pPr>
              <a:defRPr/>
            </a:lvl1pPr>
          </a:lstStyle>
          <a:p>
            <a:pPr>
              <a:defRPr/>
            </a:pPr>
            <a:r>
              <a:rPr lang="en-GB"/>
              <a:t>Porth Agored Consolidation Programme Workshop 3</a:t>
            </a:r>
          </a:p>
        </p:txBody>
      </p:sp>
      <p:sp>
        <p:nvSpPr>
          <p:cNvPr id="6" name="Slide Number Placeholder 17">
            <a:extLst>
              <a:ext uri="{FF2B5EF4-FFF2-40B4-BE49-F238E27FC236}">
                <a16:creationId xmlns:a16="http://schemas.microsoft.com/office/drawing/2014/main" id="{4FE173B3-A217-47F7-BFC3-126EC686E0F2}"/>
              </a:ext>
            </a:extLst>
          </p:cNvPr>
          <p:cNvSpPr>
            <a:spLocks noGrp="1"/>
          </p:cNvSpPr>
          <p:nvPr>
            <p:ph type="sldNum" sz="quarter" idx="12"/>
          </p:nvPr>
        </p:nvSpPr>
        <p:spPr/>
        <p:txBody>
          <a:bodyPr/>
          <a:lstStyle>
            <a:lvl1pPr>
              <a:defRPr/>
            </a:lvl1pPr>
          </a:lstStyle>
          <a:p>
            <a:pPr>
              <a:defRPr/>
            </a:pPr>
            <a:fld id="{16485E0B-25D5-442C-B6B9-FE554BC49327}" type="slidenum">
              <a:rPr lang="en-GB" altLang="en-US" smtClean="0"/>
              <a:pPr>
                <a:defRPr/>
              </a:pPr>
              <a:t>‹#›</a:t>
            </a:fld>
            <a:endParaRPr lang="en-GB" altLang="en-US"/>
          </a:p>
        </p:txBody>
      </p:sp>
    </p:spTree>
    <p:extLst>
      <p:ext uri="{BB962C8B-B14F-4D97-AF65-F5344CB8AC3E}">
        <p14:creationId xmlns:p14="http://schemas.microsoft.com/office/powerpoint/2010/main" val="95055040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1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86430027-FC4B-41B5-BB3A-35555F21B5F6}"/>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5" name="Oval 4">
            <a:extLst>
              <a:ext uri="{FF2B5EF4-FFF2-40B4-BE49-F238E27FC236}">
                <a16:creationId xmlns:a16="http://schemas.microsoft.com/office/drawing/2014/main" id="{34E09BCA-3C42-42BD-842B-F35D8C880A48}"/>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a:p>
        </p:txBody>
      </p:sp>
      <p:sp>
        <p:nvSpPr>
          <p:cNvPr id="6" name="Title 1">
            <a:extLst>
              <a:ext uri="{FF2B5EF4-FFF2-40B4-BE49-F238E27FC236}">
                <a16:creationId xmlns:a16="http://schemas.microsoft.com/office/drawing/2014/main" id="{F0C84D3A-8372-45EE-847C-F2E9E5B4F34C}"/>
              </a:ext>
            </a:extLst>
          </p:cNvPr>
          <p:cNvSpPr txBox="1">
            <a:spLocks/>
          </p:cNvSpPr>
          <p:nvPr/>
        </p:nvSpPr>
        <p:spPr>
          <a:xfrm>
            <a:off x="1524000" y="285751"/>
            <a:ext cx="9781117" cy="428625"/>
          </a:xfrm>
          <a:prstGeom prst="rect">
            <a:avLst/>
          </a:prstGeom>
        </p:spPr>
        <p:txBody>
          <a:bodyPr anchor="ctr">
            <a:normAutofit/>
          </a:bodyPr>
          <a:lstStyle/>
          <a:p>
            <a:pPr eaLnBrk="1" fontAlgn="auto" hangingPunct="1">
              <a:spcAft>
                <a:spcPts val="0"/>
              </a:spcAft>
              <a:defRPr/>
            </a:pPr>
            <a:r>
              <a:rPr lang="en-GB">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a:t>Click to edit Master subtitle style</a:t>
            </a:r>
            <a:endParaRPr lang="en-US" dirty="0"/>
          </a:p>
        </p:txBody>
      </p:sp>
      <p:sp>
        <p:nvSpPr>
          <p:cNvPr id="10" name="Title 1"/>
          <p:cNvSpPr>
            <a:spLocks noGrp="1"/>
          </p:cNvSpPr>
          <p:nvPr>
            <p:ph type="ctrTitle"/>
          </p:nvPr>
        </p:nvSpPr>
        <p:spPr>
          <a:xfrm>
            <a:off x="1727168" y="438150"/>
            <a:ext cx="9781149" cy="428606"/>
          </a:xfrm>
        </p:spPr>
        <p:txBody>
          <a:bodyPr/>
          <a:lstStyle/>
          <a:p>
            <a:r>
              <a:rPr lang="en-US"/>
              <a:t>Click to edit Master title style</a:t>
            </a:r>
            <a:endParaRPr lang="en-GB" dirty="0"/>
          </a:p>
        </p:txBody>
      </p:sp>
      <p:sp>
        <p:nvSpPr>
          <p:cNvPr id="7" name="Title 1">
            <a:extLst>
              <a:ext uri="{FF2B5EF4-FFF2-40B4-BE49-F238E27FC236}">
                <a16:creationId xmlns:a16="http://schemas.microsoft.com/office/drawing/2014/main" id="{46D2C6D8-9C68-48D8-ADAD-C804BA2AFF2B}"/>
              </a:ext>
            </a:extLst>
          </p:cNvPr>
          <p:cNvSpPr txBox="1">
            <a:spLocks/>
          </p:cNvSpPr>
          <p:nvPr userDrawn="1"/>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Tree>
    <p:extLst>
      <p:ext uri="{BB962C8B-B14F-4D97-AF65-F5344CB8AC3E}">
        <p14:creationId xmlns:p14="http://schemas.microsoft.com/office/powerpoint/2010/main" val="41840899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92B8F218-AD43-4BE9-B30A-24B8EB6C3AF2}"/>
              </a:ext>
            </a:extLst>
          </p:cNvPr>
          <p:cNvSpPr/>
          <p:nvPr/>
        </p:nvSpPr>
        <p:spPr>
          <a:xfrm>
            <a:off x="1228577" y="1413802"/>
            <a:ext cx="280416"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5" name="Oval 4">
            <a:extLst>
              <a:ext uri="{FF2B5EF4-FFF2-40B4-BE49-F238E27FC236}">
                <a16:creationId xmlns:a16="http://schemas.microsoft.com/office/drawing/2014/main" id="{19D4A2D8-188C-4E70-ADCE-BA605AD2337B}"/>
              </a:ext>
            </a:extLst>
          </p:cNvPr>
          <p:cNvSpPr/>
          <p:nvPr/>
        </p:nvSpPr>
        <p:spPr>
          <a:xfrm>
            <a:off x="1543051" y="1344614"/>
            <a:ext cx="84667" cy="65087"/>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p>
            <a:pPr algn="ctr" eaLnBrk="1" fontAlgn="auto" hangingPunct="1">
              <a:spcBef>
                <a:spcPts val="0"/>
              </a:spcBef>
              <a:spcAft>
                <a:spcPts val="0"/>
              </a:spcAft>
              <a:defRPr/>
            </a:pPr>
            <a:endParaRPr lang="en-US" sz="1800"/>
          </a:p>
        </p:txBody>
      </p:sp>
      <p:sp>
        <p:nvSpPr>
          <p:cNvPr id="6" name="Title 1">
            <a:extLst>
              <a:ext uri="{FF2B5EF4-FFF2-40B4-BE49-F238E27FC236}">
                <a16:creationId xmlns:a16="http://schemas.microsoft.com/office/drawing/2014/main" id="{FEB16AFD-8384-4E89-8D10-081CA4AAABFD}"/>
              </a:ext>
            </a:extLst>
          </p:cNvPr>
          <p:cNvSpPr txBox="1">
            <a:spLocks/>
          </p:cNvSpPr>
          <p:nvPr userDrawn="1"/>
        </p:nvSpPr>
        <p:spPr>
          <a:xfrm>
            <a:off x="1524000" y="285751"/>
            <a:ext cx="9781117" cy="428625"/>
          </a:xfrm>
          <a:prstGeom prst="rect">
            <a:avLst/>
          </a:prstGeom>
        </p:spPr>
        <p:txBody>
          <a:bodyPr anchor="ctr">
            <a:normAutofit/>
          </a:bodyPr>
          <a:lstStyle/>
          <a:p>
            <a:pPr eaLnBrk="1" fontAlgn="auto" hangingPunct="1">
              <a:spcAft>
                <a:spcPts val="0"/>
              </a:spcAft>
              <a:defRPr/>
            </a:pPr>
            <a:r>
              <a:rPr lang="en-GB" sz="1800">
                <a:solidFill>
                  <a:schemeClr val="tx2">
                    <a:satMod val="130000"/>
                  </a:schemeClr>
                </a:solidFill>
                <a:effectLst>
                  <a:outerShdw blurRad="50000" dist="30000" dir="5400000" algn="tl" rotWithShape="0">
                    <a:srgbClr val="000000">
                      <a:alpha val="30000"/>
                    </a:srgbClr>
                  </a:outerShdw>
                </a:effectLst>
                <a:latin typeface="+mj-lt"/>
                <a:ea typeface="+mj-ea"/>
                <a:cs typeface="+mj-cs"/>
              </a:rPr>
              <a:t>TRAINING THE TRAINERS</a:t>
            </a:r>
            <a:endParaRPr lang="en-GB" sz="1800" dirty="0">
              <a:solidFill>
                <a:schemeClr val="tx2">
                  <a:satMod val="130000"/>
                </a:schemeClr>
              </a:solidFill>
              <a:effectLst>
                <a:outerShdw blurRad="50000" dist="30000" dir="5400000" algn="tl" rotWithShape="0">
                  <a:srgbClr val="000000">
                    <a:alpha val="30000"/>
                  </a:srgbClr>
                </a:outerShdw>
              </a:effectLst>
              <a:latin typeface="+mj-lt"/>
              <a:ea typeface="+mj-ea"/>
              <a:cs typeface="+mj-cs"/>
            </a:endParaRPr>
          </a:p>
        </p:txBody>
      </p:sp>
      <p:sp>
        <p:nvSpPr>
          <p:cNvPr id="22" name="Subtitle 21"/>
          <p:cNvSpPr>
            <a:spLocks noGrp="1"/>
          </p:cNvSpPr>
          <p:nvPr>
            <p:ph type="subTitle" idx="1"/>
          </p:nvPr>
        </p:nvSpPr>
        <p:spPr>
          <a:xfrm>
            <a:off x="1910080" y="1850064"/>
            <a:ext cx="987552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lang="en-US" dirty="0"/>
              <a:t>Click to edit Master subtitle style</a:t>
            </a:r>
          </a:p>
        </p:txBody>
      </p:sp>
      <p:sp>
        <p:nvSpPr>
          <p:cNvPr id="10" name="Title 1"/>
          <p:cNvSpPr>
            <a:spLocks noGrp="1"/>
          </p:cNvSpPr>
          <p:nvPr>
            <p:ph type="ctrTitle"/>
          </p:nvPr>
        </p:nvSpPr>
        <p:spPr>
          <a:xfrm>
            <a:off x="1727168" y="438150"/>
            <a:ext cx="9781149" cy="428606"/>
          </a:xfrm>
        </p:spPr>
        <p:txBody>
          <a:bodyPr/>
          <a:lstStyle/>
          <a:p>
            <a:r>
              <a:rPr lang="en-GB" dirty="0"/>
              <a:t>TRAINING THE TRAINERS</a:t>
            </a:r>
          </a:p>
        </p:txBody>
      </p:sp>
    </p:spTree>
    <p:extLst>
      <p:ext uri="{BB962C8B-B14F-4D97-AF65-F5344CB8AC3E}">
        <p14:creationId xmlns:p14="http://schemas.microsoft.com/office/powerpoint/2010/main" val="640276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Freeform 12">
            <a:extLst>
              <a:ext uri="{FF2B5EF4-FFF2-40B4-BE49-F238E27FC236}">
                <a16:creationId xmlns:a16="http://schemas.microsoft.com/office/drawing/2014/main" id="{C41748D3-7784-4D7A-B342-7A841F323DAB}"/>
              </a:ext>
            </a:extLst>
          </p:cNvPr>
          <p:cNvSpPr>
            <a:spLocks/>
          </p:cNvSpPr>
          <p:nvPr/>
        </p:nvSpPr>
        <p:spPr bwMode="auto">
          <a:xfrm>
            <a:off x="954617" y="5002214"/>
            <a:ext cx="5069416" cy="1443037"/>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a:lstStyle/>
          <a:p>
            <a:pPr eaLnBrk="1" hangingPunct="1">
              <a:defRPr/>
            </a:pPr>
            <a:endParaRPr lang="en-US">
              <a:latin typeface="Arial" charset="0"/>
              <a:cs typeface="Arial" charset="0"/>
            </a:endParaRPr>
          </a:p>
        </p:txBody>
      </p:sp>
      <p:sp>
        <p:nvSpPr>
          <p:cNvPr id="1027" name="Freeform 11">
            <a:extLst>
              <a:ext uri="{FF2B5EF4-FFF2-40B4-BE49-F238E27FC236}">
                <a16:creationId xmlns:a16="http://schemas.microsoft.com/office/drawing/2014/main" id="{CA17C18E-A23D-4831-B4F5-E84D33F59946}"/>
              </a:ext>
            </a:extLst>
          </p:cNvPr>
          <p:cNvSpPr>
            <a:spLocks/>
          </p:cNvSpPr>
          <p:nvPr/>
        </p:nvSpPr>
        <p:spPr bwMode="auto">
          <a:xfrm>
            <a:off x="-71966" y="5784850"/>
            <a:ext cx="5069417" cy="838200"/>
          </a:xfrm>
          <a:custGeom>
            <a:avLst/>
            <a:gdLst>
              <a:gd name="T0" fmla="*/ 0 w 5760"/>
              <a:gd name="T1" fmla="*/ 0 h 528"/>
              <a:gd name="T2" fmla="*/ 2147483646 w 5760"/>
              <a:gd name="T3" fmla="*/ 0 h 528"/>
              <a:gd name="T4" fmla="*/ 2147483646 w 5760"/>
              <a:gd name="T5" fmla="*/ 2147483646 h 528"/>
              <a:gd name="T6" fmla="*/ 2147483646 w 5760"/>
              <a:gd name="T7" fmla="*/ 0 h 528"/>
              <a:gd name="T8" fmla="*/ 0 60000 65536"/>
              <a:gd name="T9" fmla="*/ 0 60000 65536"/>
              <a:gd name="T10" fmla="*/ 0 60000 65536"/>
              <a:gd name="T11" fmla="*/ 0 60000 65536"/>
              <a:gd name="T12" fmla="*/ 0 w 5760"/>
              <a:gd name="T13" fmla="*/ 0 h 528"/>
              <a:gd name="T14" fmla="*/ 5760 w 5760"/>
              <a:gd name="T15" fmla="*/ 528 h 528"/>
            </a:gdLst>
            <a:ahLst/>
            <a:cxnLst>
              <a:cxn ang="T8">
                <a:pos x="T0" y="T1"/>
              </a:cxn>
              <a:cxn ang="T9">
                <a:pos x="T2" y="T3"/>
              </a:cxn>
              <a:cxn ang="T10">
                <a:pos x="T4" y="T5"/>
              </a:cxn>
              <a:cxn ang="T11">
                <a:pos x="T6" y="T7"/>
              </a:cxn>
            </a:cxnLst>
            <a:rect l="T12" t="T13" r="T14" b="T15"/>
            <a:pathLst>
              <a:path w="5760" h="528">
                <a:moveTo>
                  <a:pt x="817" y="97"/>
                </a:moveTo>
                <a:lnTo>
                  <a:pt x="6408" y="682"/>
                </a:lnTo>
                <a:lnTo>
                  <a:pt x="5232" y="685"/>
                </a:lnTo>
                <a:lnTo>
                  <a:pt x="829" y="101"/>
                </a:lnTo>
              </a:path>
            </a:pathLst>
          </a:custGeom>
          <a:solidFill>
            <a:srgbClr val="000000"/>
          </a:solidFill>
          <a:ln>
            <a:noFill/>
          </a:ln>
          <a:extLst>
            <a:ext uri="{91240B29-F687-4F45-9708-019B960494DF}">
              <a14:hiddenLine xmlns:a14="http://schemas.microsoft.com/office/drawing/2010/main" w="9525" cap="flat" cmpd="sng" algn="ctr">
                <a:solidFill>
                  <a:srgbClr val="000000"/>
                </a:solidFill>
                <a:prstDash val="solid"/>
                <a:round/>
                <a:headEnd type="none" w="med" len="med"/>
                <a:tailEnd type="none" w="med" len="med"/>
              </a14:hiddenLine>
            </a:ext>
          </a:extLst>
        </p:spPr>
        <p:txBody>
          <a:bodyPr/>
          <a:lstStyle/>
          <a:p>
            <a:endParaRPr lang="en-GB"/>
          </a:p>
        </p:txBody>
      </p:sp>
      <p:sp>
        <p:nvSpPr>
          <p:cNvPr id="14" name="Right Triangle 13">
            <a:extLst>
              <a:ext uri="{FF2B5EF4-FFF2-40B4-BE49-F238E27FC236}">
                <a16:creationId xmlns:a16="http://schemas.microsoft.com/office/drawing/2014/main" id="{D81B0765-B953-4AC1-8051-8C727FFD05B5}"/>
              </a:ext>
            </a:extLst>
          </p:cNvPr>
          <p:cNvSpPr>
            <a:spLocks/>
          </p:cNvSpPr>
          <p:nvPr/>
        </p:nvSpPr>
        <p:spPr bwMode="auto">
          <a:xfrm>
            <a:off x="-8056" y="5791253"/>
            <a:ext cx="4536419" cy="1080868"/>
          </a:xfrm>
          <a:prstGeom prst="rtTriangle">
            <a:avLst/>
          </a:prstGeom>
          <a:blipFill>
            <a:blip r:embed="rId15"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anchor="ctr"/>
          <a:lstStyle/>
          <a:p>
            <a:pPr algn="ctr" eaLnBrk="1" hangingPunct="1">
              <a:defRPr/>
            </a:pPr>
            <a:endParaRPr lang="en-US"/>
          </a:p>
        </p:txBody>
      </p:sp>
      <p:cxnSp>
        <p:nvCxnSpPr>
          <p:cNvPr id="15" name="Straight Connector 14">
            <a:extLst>
              <a:ext uri="{FF2B5EF4-FFF2-40B4-BE49-F238E27FC236}">
                <a16:creationId xmlns:a16="http://schemas.microsoft.com/office/drawing/2014/main" id="{62946F87-8EB5-443A-BD3C-102CFEF2A1BF}"/>
              </a:ext>
            </a:extLst>
          </p:cNvPr>
          <p:cNvCxnSpPr/>
          <p:nvPr/>
        </p:nvCxnSpPr>
        <p:spPr>
          <a:xfrm>
            <a:off x="-12316" y="5787739"/>
            <a:ext cx="454067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a:extLst>
              <a:ext uri="{FF2B5EF4-FFF2-40B4-BE49-F238E27FC236}">
                <a16:creationId xmlns:a16="http://schemas.microsoft.com/office/drawing/2014/main" id="{5A0BF22D-9FB7-4C10-A717-8CC232D980C3}"/>
              </a:ext>
            </a:extLst>
          </p:cNvPr>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scene3d>
            <a:sp3d prstMaterial="softEdge">
              <a:bevelT w="25400" h="25400"/>
            </a:sp3d>
          </a:bodyPr>
          <a:lstStyle/>
          <a:p>
            <a:r>
              <a:rPr lang="en-US"/>
              <a:t>Click to edit Master title style</a:t>
            </a:r>
          </a:p>
        </p:txBody>
      </p:sp>
      <p:sp>
        <p:nvSpPr>
          <p:cNvPr id="1033" name="Text Placeholder 29">
            <a:extLst>
              <a:ext uri="{FF2B5EF4-FFF2-40B4-BE49-F238E27FC236}">
                <a16:creationId xmlns:a16="http://schemas.microsoft.com/office/drawing/2014/main" id="{6C13F57F-21CB-48F6-945D-841D276A70A8}"/>
              </a:ext>
            </a:extLst>
          </p:cNvPr>
          <p:cNvSpPr>
            <a:spLocks noGrp="1"/>
          </p:cNvSpPr>
          <p:nvPr>
            <p:ph type="body" idx="1"/>
          </p:nvPr>
        </p:nvSpPr>
        <p:spPr bwMode="auto">
          <a:xfrm>
            <a:off x="609600" y="1481138"/>
            <a:ext cx="109728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10" name="Date Placeholder 9">
            <a:extLst>
              <a:ext uri="{FF2B5EF4-FFF2-40B4-BE49-F238E27FC236}">
                <a16:creationId xmlns:a16="http://schemas.microsoft.com/office/drawing/2014/main" id="{AD2CEB71-E1B7-4A61-A1D0-F379522E9413}"/>
              </a:ext>
            </a:extLst>
          </p:cNvPr>
          <p:cNvSpPr>
            <a:spLocks noGrp="1"/>
          </p:cNvSpPr>
          <p:nvPr>
            <p:ph type="dt" sz="half" idx="2"/>
          </p:nvPr>
        </p:nvSpPr>
        <p:spPr>
          <a:xfrm>
            <a:off x="8970433" y="6408739"/>
            <a:ext cx="2559051" cy="365125"/>
          </a:xfrm>
          <a:prstGeom prst="rect">
            <a:avLst/>
          </a:prstGeom>
        </p:spPr>
        <p:txBody>
          <a:bodyPr vert="horz" anchor="b"/>
          <a:lstStyle>
            <a:lvl1pPr algn="l" eaLnBrk="1" latinLnBrk="0" hangingPunct="1">
              <a:defRPr kumimoji="0" sz="1000">
                <a:solidFill>
                  <a:schemeClr val="tx1"/>
                </a:solidFill>
                <a:latin typeface="Arial" charset="0"/>
                <a:cs typeface="Arial" charset="0"/>
              </a:defRPr>
            </a:lvl1pPr>
            <a:extLst/>
          </a:lstStyle>
          <a:p>
            <a:pPr>
              <a:defRPr/>
            </a:pPr>
            <a:fld id="{8291379A-5110-4B9E-9325-EE7FD8F61BD0}" type="datetime1">
              <a:rPr lang="en-US" smtClean="0"/>
              <a:pPr>
                <a:defRPr/>
              </a:pPr>
              <a:t>10/29/21</a:t>
            </a:fld>
            <a:endParaRPr lang="en-GB"/>
          </a:p>
        </p:txBody>
      </p:sp>
      <p:sp>
        <p:nvSpPr>
          <p:cNvPr id="22" name="Footer Placeholder 21">
            <a:extLst>
              <a:ext uri="{FF2B5EF4-FFF2-40B4-BE49-F238E27FC236}">
                <a16:creationId xmlns:a16="http://schemas.microsoft.com/office/drawing/2014/main" id="{7D9FD942-0FD4-424E-9BB6-E03416B769BD}"/>
              </a:ext>
            </a:extLst>
          </p:cNvPr>
          <p:cNvSpPr>
            <a:spLocks noGrp="1"/>
          </p:cNvSpPr>
          <p:nvPr>
            <p:ph type="ftr" sz="quarter" idx="3"/>
          </p:nvPr>
        </p:nvSpPr>
        <p:spPr>
          <a:xfrm>
            <a:off x="5839884" y="6408739"/>
            <a:ext cx="3134783" cy="365125"/>
          </a:xfrm>
          <a:prstGeom prst="rect">
            <a:avLst/>
          </a:prstGeom>
        </p:spPr>
        <p:txBody>
          <a:bodyPr vert="horz" anchor="b"/>
          <a:lstStyle>
            <a:lvl1pPr algn="r" eaLnBrk="1" latinLnBrk="0" hangingPunct="1">
              <a:defRPr kumimoji="0" sz="1000">
                <a:solidFill>
                  <a:schemeClr val="tx1"/>
                </a:solidFill>
                <a:latin typeface="Arial" charset="0"/>
                <a:cs typeface="Arial" charset="0"/>
              </a:defRPr>
            </a:lvl1pPr>
            <a:extLst/>
          </a:lstStyle>
          <a:p>
            <a:pPr>
              <a:defRPr/>
            </a:pPr>
            <a:r>
              <a:rPr lang="en-GB"/>
              <a:t>Porth Agored Consolidation Programme Workshop 3</a:t>
            </a:r>
          </a:p>
        </p:txBody>
      </p:sp>
      <p:sp>
        <p:nvSpPr>
          <p:cNvPr id="18" name="Slide Number Placeholder 17">
            <a:extLst>
              <a:ext uri="{FF2B5EF4-FFF2-40B4-BE49-F238E27FC236}">
                <a16:creationId xmlns:a16="http://schemas.microsoft.com/office/drawing/2014/main" id="{84BAF48B-F985-46AB-AF9B-BEB1FEA9D055}"/>
              </a:ext>
            </a:extLst>
          </p:cNvPr>
          <p:cNvSpPr>
            <a:spLocks noGrp="1"/>
          </p:cNvSpPr>
          <p:nvPr>
            <p:ph type="sldNum" sz="quarter" idx="4"/>
          </p:nvPr>
        </p:nvSpPr>
        <p:spPr>
          <a:xfrm>
            <a:off x="11529484" y="6408739"/>
            <a:ext cx="488949" cy="365125"/>
          </a:xfrm>
          <a:prstGeom prst="rect">
            <a:avLst/>
          </a:prstGeom>
        </p:spPr>
        <p:txBody>
          <a:bodyPr vert="horz" wrap="square" lIns="91440" tIns="45720" rIns="91440" bIns="45720" numCol="1" anchor="b" anchorCtr="0" compatLnSpc="1">
            <a:prstTxWarp prst="textNoShape">
              <a:avLst/>
            </a:prstTxWarp>
          </a:bodyPr>
          <a:lstStyle>
            <a:lvl1pPr algn="r" eaLnBrk="1" hangingPunct="1">
              <a:defRPr sz="1000"/>
            </a:lvl1pPr>
          </a:lstStyle>
          <a:p>
            <a:pPr>
              <a:defRPr/>
            </a:pPr>
            <a:fld id="{9778468B-8A05-459A-9A5A-E5CCEDDEBFE4}" type="slidenum">
              <a:rPr lang="en-GB" altLang="en-US" smtClean="0"/>
              <a:pPr>
                <a:defRPr/>
              </a:pPr>
              <a:t>‹#›</a:t>
            </a:fld>
            <a:endParaRPr lang="en-GB" altLang="en-US"/>
          </a:p>
        </p:txBody>
      </p:sp>
    </p:spTree>
    <p:extLst>
      <p:ext uri="{BB962C8B-B14F-4D97-AF65-F5344CB8AC3E}">
        <p14:creationId xmlns:p14="http://schemas.microsoft.com/office/powerpoint/2010/main" val="257815080"/>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 id="2147483672" r:id="rId13"/>
  </p:sldLayoutIdLst>
  <p:hf hdr="0" ftr="0" dt="0"/>
  <p:txStyles>
    <p:titleStyle>
      <a:lvl1pPr algn="l" rtl="0" eaLnBrk="1" fontAlgn="base" hangingPunct="1">
        <a:spcBef>
          <a:spcPct val="0"/>
        </a:spcBef>
        <a:spcAft>
          <a:spcPct val="0"/>
        </a:spcAft>
        <a:defRPr sz="4100" b="1" kern="1200">
          <a:solidFill>
            <a:schemeClr val="tx2"/>
          </a:solidFill>
          <a:effectLst>
            <a:outerShdw blurRad="31750" dist="25400" dir="5400000" algn="tl" rotWithShape="0">
              <a:srgbClr val="000000">
                <a:alpha val="25000"/>
              </a:srgbClr>
            </a:outerShdw>
          </a:effectLst>
          <a:latin typeface="+mj-lt"/>
          <a:ea typeface="+mj-ea"/>
          <a:cs typeface="+mj-cs"/>
        </a:defRPr>
      </a:lvl1pPr>
      <a:lvl2pPr algn="l" rtl="0" eaLnBrk="1" fontAlgn="base" hangingPunct="1">
        <a:spcBef>
          <a:spcPct val="0"/>
        </a:spcBef>
        <a:spcAft>
          <a:spcPct val="0"/>
        </a:spcAft>
        <a:defRPr sz="4100" b="1">
          <a:solidFill>
            <a:schemeClr val="tx2"/>
          </a:solidFill>
          <a:latin typeface="Lucida Sans Unicode" pitchFamily="34" charset="0"/>
        </a:defRPr>
      </a:lvl2pPr>
      <a:lvl3pPr algn="l" rtl="0" eaLnBrk="1" fontAlgn="base" hangingPunct="1">
        <a:spcBef>
          <a:spcPct val="0"/>
        </a:spcBef>
        <a:spcAft>
          <a:spcPct val="0"/>
        </a:spcAft>
        <a:defRPr sz="4100" b="1">
          <a:solidFill>
            <a:schemeClr val="tx2"/>
          </a:solidFill>
          <a:latin typeface="Lucida Sans Unicode" pitchFamily="34" charset="0"/>
        </a:defRPr>
      </a:lvl3pPr>
      <a:lvl4pPr algn="l" rtl="0" eaLnBrk="1" fontAlgn="base" hangingPunct="1">
        <a:spcBef>
          <a:spcPct val="0"/>
        </a:spcBef>
        <a:spcAft>
          <a:spcPct val="0"/>
        </a:spcAft>
        <a:defRPr sz="4100" b="1">
          <a:solidFill>
            <a:schemeClr val="tx2"/>
          </a:solidFill>
          <a:latin typeface="Lucida Sans Unicode" pitchFamily="34" charset="0"/>
        </a:defRPr>
      </a:lvl4pPr>
      <a:lvl5pPr algn="l" rtl="0" eaLnBrk="1" fontAlgn="base" hangingPunct="1">
        <a:spcBef>
          <a:spcPct val="0"/>
        </a:spcBef>
        <a:spcAft>
          <a:spcPct val="0"/>
        </a:spcAft>
        <a:defRPr sz="4100" b="1">
          <a:solidFill>
            <a:schemeClr val="tx2"/>
          </a:solidFill>
          <a:latin typeface="Lucida Sans Unicode" pitchFamily="34" charset="0"/>
        </a:defRPr>
      </a:lvl5pPr>
      <a:lvl6pPr marL="457200" algn="l" rtl="0" eaLnBrk="1" fontAlgn="base" hangingPunct="1">
        <a:spcBef>
          <a:spcPct val="0"/>
        </a:spcBef>
        <a:spcAft>
          <a:spcPct val="0"/>
        </a:spcAft>
        <a:defRPr sz="4100" b="1">
          <a:solidFill>
            <a:schemeClr val="tx2"/>
          </a:solidFill>
          <a:latin typeface="Lucida Sans Unicode" pitchFamily="34" charset="0"/>
        </a:defRPr>
      </a:lvl6pPr>
      <a:lvl7pPr marL="914400" algn="l" rtl="0" eaLnBrk="1" fontAlgn="base" hangingPunct="1">
        <a:spcBef>
          <a:spcPct val="0"/>
        </a:spcBef>
        <a:spcAft>
          <a:spcPct val="0"/>
        </a:spcAft>
        <a:defRPr sz="4100" b="1">
          <a:solidFill>
            <a:schemeClr val="tx2"/>
          </a:solidFill>
          <a:latin typeface="Lucida Sans Unicode" pitchFamily="34" charset="0"/>
        </a:defRPr>
      </a:lvl7pPr>
      <a:lvl8pPr marL="1371600" algn="l" rtl="0" eaLnBrk="1" fontAlgn="base" hangingPunct="1">
        <a:spcBef>
          <a:spcPct val="0"/>
        </a:spcBef>
        <a:spcAft>
          <a:spcPct val="0"/>
        </a:spcAft>
        <a:defRPr sz="4100" b="1">
          <a:solidFill>
            <a:schemeClr val="tx2"/>
          </a:solidFill>
          <a:latin typeface="Lucida Sans Unicode" pitchFamily="34" charset="0"/>
        </a:defRPr>
      </a:lvl8pPr>
      <a:lvl9pPr marL="1828800" algn="l" rtl="0" eaLnBrk="1" fontAlgn="base" hangingPunct="1">
        <a:spcBef>
          <a:spcPct val="0"/>
        </a:spcBef>
        <a:spcAft>
          <a:spcPct val="0"/>
        </a:spcAft>
        <a:defRPr sz="4100" b="1">
          <a:solidFill>
            <a:schemeClr val="tx2"/>
          </a:solidFill>
          <a:latin typeface="Lucida Sans Unicode" pitchFamily="34" charset="0"/>
        </a:defRPr>
      </a:lvl9pPr>
      <a:extLst/>
    </p:titleStyle>
    <p:bodyStyle>
      <a:lvl1pPr marL="365125" indent="-255588" algn="l" rtl="0" eaLnBrk="1" fontAlgn="base" hangingPunct="1">
        <a:spcBef>
          <a:spcPts val="400"/>
        </a:spcBef>
        <a:spcAft>
          <a:spcPct val="0"/>
        </a:spcAft>
        <a:buClr>
          <a:schemeClr val="accent1"/>
        </a:buClr>
        <a:buSzPct val="68000"/>
        <a:buFont typeface="Wingdings 3" panose="05040102010807070707" pitchFamily="18" charset="2"/>
        <a:buChar char=""/>
        <a:defRPr sz="2700" kern="1200">
          <a:solidFill>
            <a:schemeClr val="tx1"/>
          </a:solidFill>
          <a:latin typeface="+mn-lt"/>
          <a:ea typeface="+mn-ea"/>
          <a:cs typeface="+mn-cs"/>
        </a:defRPr>
      </a:lvl1pPr>
      <a:lvl2pPr marL="620713" indent="-228600" algn="l" rtl="0" eaLnBrk="1" fontAlgn="base" hangingPunct="1">
        <a:spcBef>
          <a:spcPts val="325"/>
        </a:spcBef>
        <a:spcAft>
          <a:spcPct val="0"/>
        </a:spcAft>
        <a:buClr>
          <a:schemeClr val="accent1"/>
        </a:buClr>
        <a:buFont typeface="Verdana" panose="020B0604030504040204" pitchFamily="34" charset="0"/>
        <a:buChar char="◦"/>
        <a:defRPr sz="2300" kern="1200">
          <a:solidFill>
            <a:schemeClr val="tx1"/>
          </a:solidFill>
          <a:latin typeface="+mn-lt"/>
          <a:ea typeface="+mn-ea"/>
          <a:cs typeface="+mn-cs"/>
        </a:defRPr>
      </a:lvl2pPr>
      <a:lvl3pPr marL="858838" indent="-228600" algn="l" rtl="0" eaLnBrk="1" fontAlgn="base" hangingPunct="1">
        <a:spcBef>
          <a:spcPts val="350"/>
        </a:spcBef>
        <a:spcAft>
          <a:spcPct val="0"/>
        </a:spcAft>
        <a:buClr>
          <a:schemeClr val="accent2"/>
        </a:buClr>
        <a:buSzPct val="100000"/>
        <a:buFont typeface="Wingdings 2" panose="05020102010507070707" pitchFamily="18" charset="2"/>
        <a:buChar char=""/>
        <a:defRPr sz="2100" kern="1200">
          <a:solidFill>
            <a:schemeClr val="tx1"/>
          </a:solidFill>
          <a:latin typeface="+mn-lt"/>
          <a:ea typeface="+mn-ea"/>
          <a:cs typeface="+mn-cs"/>
        </a:defRPr>
      </a:lvl3pPr>
      <a:lvl4pPr marL="1143000" indent="-228600" algn="l" rtl="0" eaLnBrk="1" fontAlgn="base" hangingPunct="1">
        <a:spcBef>
          <a:spcPts val="350"/>
        </a:spcBef>
        <a:spcAft>
          <a:spcPct val="0"/>
        </a:spcAft>
        <a:buClr>
          <a:schemeClr val="accent2"/>
        </a:buClr>
        <a:buFont typeface="Wingdings 2" panose="05020102010507070707" pitchFamily="18" charset="2"/>
        <a:buChar char=""/>
        <a:defRPr sz="1900" kern="1200">
          <a:solidFill>
            <a:schemeClr val="tx1"/>
          </a:solidFill>
          <a:latin typeface="+mn-lt"/>
          <a:ea typeface="+mn-ea"/>
          <a:cs typeface="+mn-cs"/>
        </a:defRPr>
      </a:lvl4pPr>
      <a:lvl5pPr marL="1371600" indent="-228600" algn="l" rtl="0" eaLnBrk="1" fontAlgn="base" hangingPunct="1">
        <a:spcBef>
          <a:spcPts val="350"/>
        </a:spcBef>
        <a:spcAft>
          <a:spcPct val="0"/>
        </a:spcAft>
        <a:buClr>
          <a:schemeClr val="accent2"/>
        </a:buClr>
        <a:buFont typeface="Wingdings 2" panose="05020102010507070707" pitchFamily="18" charset="2"/>
        <a:buChar char=""/>
        <a:defRPr sz="20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hyperlink" Target="https://youtu.be/_1w4AyRNFDU"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5.xml"/><Relationship Id="rId1" Type="http://schemas.openxmlformats.org/officeDocument/2006/relationships/vmlDrawing" Target="../drawings/vmlDrawing1.vml"/><Relationship Id="rId4" Type="http://schemas.openxmlformats.org/officeDocument/2006/relationships/image" Target="../media/image16.wmf"/></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18.png"/><Relationship Id="rId5" Type="http://schemas.openxmlformats.org/officeDocument/2006/relationships/image" Target="../media/image17.wmf"/><Relationship Id="rId4" Type="http://schemas.openxmlformats.org/officeDocument/2006/relationships/oleObject" Target="../embeddings/oleObject2.bin"/></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youtu.be/eSCUPKm5PTY" TargetMode="External"/><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4.xml"/><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1A455F06-97F1-4B4E-8192-46AD6B53C360}"/>
              </a:ext>
            </a:extLst>
          </p:cNvPr>
          <p:cNvSpPr>
            <a:spLocks noGrp="1"/>
          </p:cNvSpPr>
          <p:nvPr>
            <p:ph idx="1"/>
          </p:nvPr>
        </p:nvSpPr>
        <p:spPr/>
        <p:txBody>
          <a:bodyPr/>
          <a:lstStyle/>
          <a:p>
            <a:endParaRPr lang="en-GB" dirty="0"/>
          </a:p>
        </p:txBody>
      </p:sp>
      <p:sp>
        <p:nvSpPr>
          <p:cNvPr id="2" name="Title 1"/>
          <p:cNvSpPr>
            <a:spLocks noGrp="1"/>
          </p:cNvSpPr>
          <p:nvPr>
            <p:ph type="title"/>
          </p:nvPr>
        </p:nvSpPr>
        <p:spPr/>
        <p:txBody>
          <a:bodyPr>
            <a:normAutofit fontScale="90000"/>
          </a:bodyPr>
          <a:lstStyle/>
          <a:p>
            <a:pPr algn="ctr"/>
            <a:br>
              <a:rPr lang="en-GB" dirty="0"/>
            </a:br>
            <a:br>
              <a:rPr lang="en-GB" dirty="0"/>
            </a:br>
            <a:br>
              <a:rPr lang="en-GB" dirty="0"/>
            </a:br>
            <a:br>
              <a:rPr lang="en-GB" dirty="0"/>
            </a:br>
            <a:br>
              <a:rPr lang="en-GB" dirty="0"/>
            </a:br>
            <a:br>
              <a:rPr lang="en-GB" dirty="0"/>
            </a:br>
            <a:br>
              <a:rPr lang="en-GB" dirty="0"/>
            </a:br>
            <a:br>
              <a:rPr lang="en-GB" dirty="0"/>
            </a:br>
            <a:r>
              <a:rPr lang="en-GB" sz="5300" dirty="0"/>
              <a:t>Porth Agored</a:t>
            </a:r>
            <a:br>
              <a:rPr lang="en-GB" sz="5300" dirty="0"/>
            </a:br>
            <a:r>
              <a:rPr lang="en-GB" sz="5300" dirty="0"/>
              <a:t>Graduate Certificate</a:t>
            </a:r>
            <a:br>
              <a:rPr lang="en-GB" dirty="0"/>
            </a:br>
            <a:br>
              <a:rPr lang="en-GB" dirty="0"/>
            </a:br>
            <a:r>
              <a:rPr lang="en-GB" dirty="0"/>
              <a:t>Consolidation Programme</a:t>
            </a:r>
            <a:br>
              <a:rPr lang="en-GB" dirty="0"/>
            </a:br>
            <a:r>
              <a:rPr lang="en-GB" dirty="0"/>
              <a:t>Workshop 1</a:t>
            </a:r>
          </a:p>
        </p:txBody>
      </p:sp>
      <p:sp>
        <p:nvSpPr>
          <p:cNvPr id="3" name="Slide Number Placeholder 2"/>
          <p:cNvSpPr>
            <a:spLocks noGrp="1"/>
          </p:cNvSpPr>
          <p:nvPr>
            <p:ph type="sldNum" sz="quarter" idx="12"/>
          </p:nvPr>
        </p:nvSpPr>
        <p:spPr/>
        <p:txBody>
          <a:bodyPr/>
          <a:lstStyle/>
          <a:p>
            <a:fld id="{1E2FB795-8CD3-4813-9C65-0932CECE18E1}" type="slidenum">
              <a:rPr lang="en-GB" sz="2800" b="1"/>
              <a:pPr/>
              <a:t>1</a:t>
            </a:fld>
            <a:endParaRPr lang="en-GB" sz="28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8E66EEE8-F66A-4254-9927-AAC65F5D76D6}"/>
              </a:ext>
            </a:extLst>
          </p:cNvPr>
          <p:cNvGraphicFramePr>
            <a:graphicFrameLocks noGrp="1"/>
          </p:cNvGraphicFramePr>
          <p:nvPr>
            <p:ph idx="1"/>
            <p:extLst>
              <p:ext uri="{D42A27DB-BD31-4B8C-83A1-F6EECF244321}">
                <p14:modId xmlns:p14="http://schemas.microsoft.com/office/powerpoint/2010/main" val="3867581575"/>
              </p:ext>
            </p:extLst>
          </p:nvPr>
        </p:nvGraphicFramePr>
        <p:xfrm>
          <a:off x="609600" y="1004341"/>
          <a:ext cx="10972800" cy="52615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itle 2">
            <a:extLst>
              <a:ext uri="{FF2B5EF4-FFF2-40B4-BE49-F238E27FC236}">
                <a16:creationId xmlns:a16="http://schemas.microsoft.com/office/drawing/2014/main" id="{3BD93037-604D-4FEE-B26B-63DC888B09C5}"/>
              </a:ext>
            </a:extLst>
          </p:cNvPr>
          <p:cNvSpPr>
            <a:spLocks noGrp="1"/>
          </p:cNvSpPr>
          <p:nvPr>
            <p:ph type="title"/>
          </p:nvPr>
        </p:nvSpPr>
        <p:spPr/>
        <p:txBody>
          <a:bodyPr anchor="ctr">
            <a:normAutofit/>
          </a:bodyPr>
          <a:lstStyle/>
          <a:p>
            <a:r>
              <a:rPr lang="en-GB" dirty="0"/>
              <a:t>Introduction</a:t>
            </a:r>
          </a:p>
        </p:txBody>
      </p:sp>
      <p:sp>
        <p:nvSpPr>
          <p:cNvPr id="4" name="Slide Number Placeholder 3">
            <a:extLst>
              <a:ext uri="{FF2B5EF4-FFF2-40B4-BE49-F238E27FC236}">
                <a16:creationId xmlns:a16="http://schemas.microsoft.com/office/drawing/2014/main" id="{34AAEF52-C8F6-4256-B35F-11842B29D9C0}"/>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28356281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901874" y="1588168"/>
            <a:ext cx="10384077" cy="4453859"/>
          </a:xfrm>
        </p:spPr>
        <p:txBody>
          <a:bodyPr/>
          <a:lstStyle/>
          <a:p>
            <a:r>
              <a:rPr lang="en-GB" dirty="0"/>
              <a:t>Confidentiality </a:t>
            </a:r>
          </a:p>
          <a:p>
            <a:r>
              <a:rPr lang="en-GB" dirty="0"/>
              <a:t>Respect </a:t>
            </a:r>
          </a:p>
          <a:p>
            <a:r>
              <a:rPr lang="en-GB" dirty="0"/>
              <a:t>One person speaking at one time, please use the button for putting your hand if you would like to make a comment</a:t>
            </a:r>
          </a:p>
          <a:p>
            <a:r>
              <a:rPr lang="en-GB" dirty="0"/>
              <a:t>Use the discussion box during the presentation to type in any question you may have</a:t>
            </a:r>
          </a:p>
          <a:p>
            <a:r>
              <a:rPr lang="en-GB" dirty="0"/>
              <a:t>Participation – please ensure you engage and focus</a:t>
            </a:r>
          </a:p>
          <a:p>
            <a:endParaRPr lang="en-GB" dirty="0"/>
          </a:p>
        </p:txBody>
      </p:sp>
      <p:sp>
        <p:nvSpPr>
          <p:cNvPr id="5" name="Title 4"/>
          <p:cNvSpPr>
            <a:spLocks noGrp="1"/>
          </p:cNvSpPr>
          <p:nvPr>
            <p:ph type="title"/>
          </p:nvPr>
        </p:nvSpPr>
        <p:spPr>
          <a:xfrm>
            <a:off x="588723" y="274638"/>
            <a:ext cx="11073009" cy="1143000"/>
          </a:xfrm>
        </p:spPr>
        <p:txBody>
          <a:bodyPr>
            <a:normAutofit fontScale="90000"/>
          </a:bodyPr>
          <a:lstStyle/>
          <a:p>
            <a:pPr algn="ctr"/>
            <a:br>
              <a:rPr lang="en-GB" sz="4000" dirty="0"/>
            </a:br>
            <a:r>
              <a:rPr lang="en-GB" sz="4000" dirty="0"/>
              <a:t>Expectations/Ground rules for virtual workshops</a:t>
            </a:r>
          </a:p>
        </p:txBody>
      </p:sp>
      <p:sp>
        <p:nvSpPr>
          <p:cNvPr id="4" name="Slide Number Placeholder 3"/>
          <p:cNvSpPr>
            <a:spLocks noGrp="1"/>
          </p:cNvSpPr>
          <p:nvPr>
            <p:ph type="sldNum" sz="quarter" idx="12"/>
          </p:nvPr>
        </p:nvSpPr>
        <p:spPr/>
        <p:txBody>
          <a:bodyPr/>
          <a:lstStyle/>
          <a:p>
            <a:fld id="{1E2FB795-8CD3-4813-9C65-0932CECE18E1}" type="slidenum">
              <a:rPr lang="en-GB" smtClean="0"/>
              <a:pPr/>
              <a:t>3</a:t>
            </a:fld>
            <a:endParaRPr lang="en-GB"/>
          </a:p>
        </p:txBody>
      </p:sp>
    </p:spTree>
    <p:extLst>
      <p:ext uri="{BB962C8B-B14F-4D97-AF65-F5344CB8AC3E}">
        <p14:creationId xmlns:p14="http://schemas.microsoft.com/office/powerpoint/2010/main" val="2137381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59567" y="1407695"/>
            <a:ext cx="9300411" cy="4769268"/>
          </a:xfrm>
        </p:spPr>
        <p:txBody>
          <a:bodyPr>
            <a:normAutofit/>
          </a:bodyPr>
          <a:lstStyle/>
          <a:p>
            <a:r>
              <a:rPr lang="en-GB" sz="2400" b="1" dirty="0"/>
              <a:t>Workshop 1 </a:t>
            </a:r>
            <a:r>
              <a:rPr lang="en-GB" sz="2400" dirty="0"/>
              <a:t>– Reflection and Critical Reflection, Developmental Review (Task 1, Part a), </a:t>
            </a:r>
          </a:p>
          <a:p>
            <a:pPr marL="109537" indent="0">
              <a:buNone/>
            </a:pPr>
            <a:r>
              <a:rPr lang="en-GB" sz="2400" dirty="0"/>
              <a:t>   Brief introduction to the observation (Task 2)</a:t>
            </a:r>
          </a:p>
          <a:p>
            <a:r>
              <a:rPr lang="en-GB" sz="2400" b="1" dirty="0"/>
              <a:t>Workshop 2 </a:t>
            </a:r>
            <a:r>
              <a:rPr lang="en-GB" sz="2400" dirty="0"/>
              <a:t>– Social Care Wales (SCW) learning outcomes;</a:t>
            </a:r>
            <a:r>
              <a:rPr lang="en-GB" altLang="en-US" sz="2400" dirty="0">
                <a:ea typeface="Calibri" panose="020F0502020204030204" pitchFamily="34" charset="0"/>
                <a:cs typeface="Arial" panose="020B0604020202020204" pitchFamily="34" charset="0"/>
              </a:rPr>
              <a:t> collaboratively,</a:t>
            </a:r>
            <a:r>
              <a:rPr lang="en-GB" sz="2400" dirty="0"/>
              <a:t> Welsh context, Observation of Practice (Task 2)</a:t>
            </a:r>
          </a:p>
          <a:p>
            <a:r>
              <a:rPr lang="en-GB" sz="2400" b="1" dirty="0"/>
              <a:t>Workshop 3 </a:t>
            </a:r>
            <a:r>
              <a:rPr lang="en-GB" sz="2400" dirty="0"/>
              <a:t>Safeguarding (Task 3 and 4) Including; legislation, Social Care Wales (SCW) learning outcomes; analysis in assessment and professional decision making</a:t>
            </a:r>
          </a:p>
          <a:p>
            <a:r>
              <a:rPr lang="en-GB" sz="2400" b="1" dirty="0"/>
              <a:t>Workshop 4 </a:t>
            </a:r>
            <a:r>
              <a:rPr lang="en-GB" sz="2400" dirty="0"/>
              <a:t>-  Developmental Review (Task 1, Part b), the marking criteria, submission information, 1 to 1 session with trainer for advice, support and guidance. </a:t>
            </a:r>
          </a:p>
        </p:txBody>
      </p:sp>
      <p:sp>
        <p:nvSpPr>
          <p:cNvPr id="2" name="Title 1"/>
          <p:cNvSpPr>
            <a:spLocks noGrp="1"/>
          </p:cNvSpPr>
          <p:nvPr>
            <p:ph type="title"/>
          </p:nvPr>
        </p:nvSpPr>
        <p:spPr>
          <a:xfrm>
            <a:off x="2152650" y="365127"/>
            <a:ext cx="7886700" cy="796254"/>
          </a:xfrm>
        </p:spPr>
        <p:txBody>
          <a:bodyPr>
            <a:normAutofit/>
          </a:bodyPr>
          <a:lstStyle/>
          <a:p>
            <a:pPr algn="ctr"/>
            <a:r>
              <a:rPr lang="en-GB" sz="4400" dirty="0"/>
              <a:t>Workshop Format</a:t>
            </a:r>
          </a:p>
        </p:txBody>
      </p:sp>
      <p:sp>
        <p:nvSpPr>
          <p:cNvPr id="4" name="Slide Number Placeholder 3"/>
          <p:cNvSpPr>
            <a:spLocks noGrp="1"/>
          </p:cNvSpPr>
          <p:nvPr>
            <p:ph type="sldNum" sz="quarter" idx="12"/>
          </p:nvPr>
        </p:nvSpPr>
        <p:spPr/>
        <p:txBody>
          <a:bodyPr/>
          <a:lstStyle/>
          <a:p>
            <a:fld id="{1E2FB795-8CD3-4813-9C65-0932CECE18E1}" type="slidenum">
              <a:rPr lang="en-GB" smtClean="0"/>
              <a:pPr/>
              <a:t>4</a:t>
            </a:fld>
            <a:endParaRPr lang="en-GB"/>
          </a:p>
        </p:txBody>
      </p:sp>
    </p:spTree>
    <p:extLst>
      <p:ext uri="{BB962C8B-B14F-4D97-AF65-F5344CB8AC3E}">
        <p14:creationId xmlns:p14="http://schemas.microsoft.com/office/powerpoint/2010/main" val="31082607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2">
            <a:extLst>
              <a:ext uri="{FF2B5EF4-FFF2-40B4-BE49-F238E27FC236}">
                <a16:creationId xmlns:a16="http://schemas.microsoft.com/office/drawing/2014/main" id="{6218AE45-3496-46CA-8DA2-A1725312E0C6}"/>
              </a:ext>
            </a:extLst>
          </p:cNvPr>
          <p:cNvGraphicFramePr>
            <a:graphicFrameLocks noGrp="1"/>
          </p:cNvGraphicFramePr>
          <p:nvPr>
            <p:ph idx="1"/>
            <p:extLst>
              <p:ext uri="{D42A27DB-BD31-4B8C-83A1-F6EECF244321}">
                <p14:modId xmlns:p14="http://schemas.microsoft.com/office/powerpoint/2010/main" val="2036104179"/>
              </p:ext>
            </p:extLst>
          </p:nvPr>
        </p:nvGraphicFramePr>
        <p:xfrm>
          <a:off x="609600" y="1481137"/>
          <a:ext cx="10972800" cy="49276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itle 1">
            <a:extLst>
              <a:ext uri="{FF2B5EF4-FFF2-40B4-BE49-F238E27FC236}">
                <a16:creationId xmlns:a16="http://schemas.microsoft.com/office/drawing/2014/main" id="{6AA67B0E-5D66-4632-9538-FB4F706195DC}"/>
              </a:ext>
            </a:extLst>
          </p:cNvPr>
          <p:cNvSpPr>
            <a:spLocks noGrp="1"/>
          </p:cNvSpPr>
          <p:nvPr>
            <p:ph type="title"/>
          </p:nvPr>
        </p:nvSpPr>
        <p:spPr/>
        <p:txBody>
          <a:bodyPr anchor="ctr">
            <a:normAutofit/>
          </a:bodyPr>
          <a:lstStyle/>
          <a:p>
            <a:pPr>
              <a:lnSpc>
                <a:spcPct val="90000"/>
              </a:lnSpc>
            </a:pPr>
            <a:r>
              <a:rPr lang="en-GB" sz="3500"/>
              <a:t>Portfolio Requirements</a:t>
            </a:r>
            <a:br>
              <a:rPr lang="en-GB" sz="3500"/>
            </a:br>
            <a:r>
              <a:rPr lang="en-GB" sz="3500"/>
              <a:t>See handbook for further details</a:t>
            </a:r>
          </a:p>
        </p:txBody>
      </p:sp>
      <p:sp>
        <p:nvSpPr>
          <p:cNvPr id="4" name="Slide Number Placeholder 3">
            <a:extLst>
              <a:ext uri="{FF2B5EF4-FFF2-40B4-BE49-F238E27FC236}">
                <a16:creationId xmlns:a16="http://schemas.microsoft.com/office/drawing/2014/main" id="{C7D449EA-98F5-46F2-B748-98A2AB052CCB}"/>
              </a:ext>
            </a:extLst>
          </p:cNvPr>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5</a:t>
            </a:fld>
            <a:endParaRPr lang="en-GB"/>
          </a:p>
        </p:txBody>
      </p:sp>
    </p:spTree>
    <p:extLst>
      <p:ext uri="{BB962C8B-B14F-4D97-AF65-F5344CB8AC3E}">
        <p14:creationId xmlns:p14="http://schemas.microsoft.com/office/powerpoint/2010/main" val="5420133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26719" y="1240078"/>
            <a:ext cx="10133556" cy="4936886"/>
          </a:xfrm>
        </p:spPr>
        <p:txBody>
          <a:bodyPr>
            <a:normAutofit fontScale="92500" lnSpcReduction="10000"/>
          </a:bodyPr>
          <a:lstStyle/>
          <a:p>
            <a:r>
              <a:rPr lang="en-GB" sz="2800" dirty="0"/>
              <a:t>Have you met with your mentor? If not you need to plan a meeting soon. If a mentor has not been identified for you yet please let the coordinator for your area know </a:t>
            </a:r>
          </a:p>
          <a:p>
            <a:r>
              <a:rPr lang="en-GB" sz="2800" dirty="0"/>
              <a:t>The learning agreement - this should be completed and signed at the first mentoring session</a:t>
            </a:r>
          </a:p>
          <a:p>
            <a:r>
              <a:rPr lang="en-GB" sz="2800" dirty="0"/>
              <a:t>Registration – have you completed the Trinity registration process? Please check you have had confirmation you are registered</a:t>
            </a:r>
          </a:p>
          <a:p>
            <a:r>
              <a:rPr lang="en-GB" sz="2800" dirty="0"/>
              <a:t>If you have any individual learning needs (e.g. dyslexia, dyspraxia) it is your responsibility to inform the university, your employer and the training department</a:t>
            </a:r>
          </a:p>
          <a:p>
            <a:r>
              <a:rPr lang="en-GB" sz="2800" dirty="0"/>
              <a:t>Submission dates</a:t>
            </a:r>
          </a:p>
          <a:p>
            <a:endParaRPr lang="en-GB" dirty="0"/>
          </a:p>
          <a:p>
            <a:endParaRPr lang="en-GB" dirty="0"/>
          </a:p>
          <a:p>
            <a:endParaRPr lang="en-GB" dirty="0"/>
          </a:p>
          <a:p>
            <a:endParaRPr lang="en-GB" dirty="0"/>
          </a:p>
        </p:txBody>
      </p:sp>
      <p:sp>
        <p:nvSpPr>
          <p:cNvPr id="2" name="Title 1"/>
          <p:cNvSpPr>
            <a:spLocks noGrp="1"/>
          </p:cNvSpPr>
          <p:nvPr>
            <p:ph type="title"/>
          </p:nvPr>
        </p:nvSpPr>
        <p:spPr>
          <a:xfrm>
            <a:off x="2152650" y="397042"/>
            <a:ext cx="7886700" cy="843036"/>
          </a:xfrm>
        </p:spPr>
        <p:txBody>
          <a:bodyPr>
            <a:normAutofit/>
          </a:bodyPr>
          <a:lstStyle/>
          <a:p>
            <a:pPr algn="ctr"/>
            <a:r>
              <a:rPr lang="en-GB" sz="4400" dirty="0"/>
              <a:t>Catching Up </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6</a:t>
            </a:fld>
            <a:endParaRPr lang="en-GB" sz="2800" b="1" dirty="0">
              <a:solidFill>
                <a:schemeClr val="bg1"/>
              </a:solidFill>
            </a:endParaRPr>
          </a:p>
        </p:txBody>
      </p:sp>
    </p:spTree>
    <p:extLst>
      <p:ext uri="{BB962C8B-B14F-4D97-AF65-F5344CB8AC3E}">
        <p14:creationId xmlns:p14="http://schemas.microsoft.com/office/powerpoint/2010/main" val="93564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8" name="Rectangle 6"/>
          <p:cNvSpPr>
            <a:spLocks noGrp="1" noRot="1" noChangeArrowheads="1"/>
          </p:cNvSpPr>
          <p:nvPr>
            <p:ph idx="1"/>
          </p:nvPr>
        </p:nvSpPr>
        <p:spPr>
          <a:xfrm>
            <a:off x="751562" y="1169130"/>
            <a:ext cx="10359024" cy="5243702"/>
          </a:xfrm>
        </p:spPr>
        <p:txBody>
          <a:bodyPr>
            <a:normAutofit/>
          </a:bodyPr>
          <a:lstStyle/>
          <a:p>
            <a:pPr algn="ctr">
              <a:buFont typeface="Wingdings" pitchFamily="2" charset="2"/>
              <a:buNone/>
            </a:pPr>
            <a:r>
              <a:rPr lang="en-GB" sz="3200" b="1" dirty="0"/>
              <a:t>Exercise 1</a:t>
            </a:r>
          </a:p>
          <a:p>
            <a:pPr algn="ctr">
              <a:buFont typeface="Wingdings" pitchFamily="2" charset="2"/>
              <a:buNone/>
            </a:pPr>
            <a:r>
              <a:rPr lang="en-GB" sz="3200" dirty="0"/>
              <a:t>Why is reflective practice so important for social work?</a:t>
            </a:r>
          </a:p>
        </p:txBody>
      </p:sp>
      <p:sp>
        <p:nvSpPr>
          <p:cNvPr id="28674" name="Rectangle 2"/>
          <p:cNvSpPr>
            <a:spLocks noGrp="1" noRot="1" noChangeArrowheads="1"/>
          </p:cNvSpPr>
          <p:nvPr>
            <p:ph type="title"/>
          </p:nvPr>
        </p:nvSpPr>
        <p:spPr>
          <a:xfrm>
            <a:off x="1991544" y="188640"/>
            <a:ext cx="8229600" cy="1143000"/>
          </a:xfrm>
        </p:spPr>
        <p:txBody>
          <a:bodyPr>
            <a:normAutofit/>
          </a:bodyPr>
          <a:lstStyle/>
          <a:p>
            <a:pPr algn="ctr"/>
            <a:r>
              <a:rPr lang="en-GB" sz="4000" dirty="0"/>
              <a:t>Reflection </a:t>
            </a:r>
          </a:p>
        </p:txBody>
      </p:sp>
      <p:sp>
        <p:nvSpPr>
          <p:cNvPr id="4" name="Slide Number Placeholder 3"/>
          <p:cNvSpPr>
            <a:spLocks noGrp="1"/>
          </p:cNvSpPr>
          <p:nvPr>
            <p:ph type="sldNum" sz="quarter" idx="12"/>
          </p:nvPr>
        </p:nvSpPr>
        <p:spPr>
          <a:xfrm>
            <a:off x="8400256" y="6309321"/>
            <a:ext cx="2133600" cy="365125"/>
          </a:xfrm>
        </p:spPr>
        <p:txBody>
          <a:bodyPr/>
          <a:lstStyle/>
          <a:p>
            <a:fld id="{1E2FB795-8CD3-4813-9C65-0932CECE18E1}" type="slidenum">
              <a:rPr lang="en-GB" sz="2800" b="1">
                <a:solidFill>
                  <a:schemeClr val="bg1"/>
                </a:solidFill>
              </a:rPr>
              <a:pPr/>
              <a:t>7</a:t>
            </a:fld>
            <a:endParaRPr lang="en-GB" sz="2800" b="1" dirty="0">
              <a:solidFill>
                <a:schemeClr val="bg1"/>
              </a:solidFill>
            </a:endParaRPr>
          </a:p>
        </p:txBody>
      </p:sp>
      <p:pic>
        <p:nvPicPr>
          <p:cNvPr id="6" name="Content Placeholder 4">
            <a:extLst>
              <a:ext uri="{FF2B5EF4-FFF2-40B4-BE49-F238E27FC236}">
                <a16:creationId xmlns:a16="http://schemas.microsoft.com/office/drawing/2014/main" id="{21E3C2F7-1AD9-403A-B478-B52EDFFED161}"/>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441922" y="3603732"/>
            <a:ext cx="978304" cy="13435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Rot="1" noChangeArrowheads="1"/>
          </p:cNvSpPr>
          <p:nvPr>
            <p:ph type="title"/>
          </p:nvPr>
        </p:nvSpPr>
        <p:spPr/>
        <p:txBody>
          <a:bodyPr anchor="ctr">
            <a:normAutofit/>
          </a:bodyPr>
          <a:lstStyle/>
          <a:p>
            <a:pPr>
              <a:lnSpc>
                <a:spcPct val="90000"/>
              </a:lnSpc>
            </a:pPr>
            <a:br>
              <a:rPr lang="en-GB" sz="3500"/>
            </a:br>
            <a:r>
              <a:rPr lang="en-GB" sz="3500"/>
              <a:t>Reflective practice in social work is a:</a:t>
            </a:r>
          </a:p>
        </p:txBody>
      </p:sp>
      <p:sp>
        <p:nvSpPr>
          <p:cNvPr id="4102" name="Rectangle 6"/>
          <p:cNvSpPr>
            <a:spLocks noGrp="1" noRot="1" noChangeArrowheads="1"/>
          </p:cNvSpPr>
          <p:nvPr>
            <p:ph sz="quarter" idx="2"/>
          </p:nvPr>
        </p:nvSpPr>
        <p:spPr>
          <a:xfrm>
            <a:off x="4287188" y="1444295"/>
            <a:ext cx="7295213" cy="5140655"/>
          </a:xfrm>
        </p:spPr>
        <p:txBody>
          <a:bodyPr wrap="square" anchor="t">
            <a:noAutofit/>
          </a:bodyPr>
          <a:lstStyle/>
          <a:p>
            <a:pPr>
              <a:lnSpc>
                <a:spcPct val="90000"/>
              </a:lnSpc>
              <a:spcAft>
                <a:spcPts val="600"/>
              </a:spcAft>
            </a:pPr>
            <a:r>
              <a:rPr lang="en-GB" dirty="0"/>
              <a:t>Key aspect of professionalisation</a:t>
            </a:r>
          </a:p>
          <a:p>
            <a:pPr>
              <a:lnSpc>
                <a:spcPct val="90000"/>
              </a:lnSpc>
              <a:spcAft>
                <a:spcPts val="600"/>
              </a:spcAft>
            </a:pPr>
            <a:r>
              <a:rPr lang="en-GB" dirty="0"/>
              <a:t>CPD activity which can optimise learning</a:t>
            </a:r>
          </a:p>
          <a:p>
            <a:pPr>
              <a:lnSpc>
                <a:spcPct val="90000"/>
              </a:lnSpc>
              <a:spcAft>
                <a:spcPts val="600"/>
              </a:spcAft>
            </a:pPr>
            <a:r>
              <a:rPr lang="en-GB" dirty="0"/>
              <a:t>Improves accountability</a:t>
            </a:r>
          </a:p>
          <a:p>
            <a:pPr>
              <a:lnSpc>
                <a:spcPct val="90000"/>
              </a:lnSpc>
              <a:spcAft>
                <a:spcPts val="600"/>
              </a:spcAft>
            </a:pPr>
            <a:r>
              <a:rPr lang="en-GB" dirty="0"/>
              <a:t>Supports theorising – using theory in practice and drawing theory out of practice</a:t>
            </a:r>
          </a:p>
          <a:p>
            <a:pPr>
              <a:lnSpc>
                <a:spcPct val="90000"/>
              </a:lnSpc>
              <a:spcAft>
                <a:spcPts val="600"/>
              </a:spcAft>
            </a:pPr>
            <a:r>
              <a:rPr lang="en-GB" dirty="0"/>
              <a:t>Improves practice – particularly collaborative practice  </a:t>
            </a:r>
          </a:p>
          <a:p>
            <a:pPr>
              <a:lnSpc>
                <a:spcPct val="90000"/>
              </a:lnSpc>
              <a:spcAft>
                <a:spcPts val="600"/>
              </a:spcAft>
            </a:pPr>
            <a:r>
              <a:rPr lang="en-GB" dirty="0"/>
              <a:t>Ensures ethical decision making in complex practice</a:t>
            </a:r>
          </a:p>
          <a:p>
            <a:pPr>
              <a:lnSpc>
                <a:spcPct val="90000"/>
              </a:lnSpc>
              <a:spcAft>
                <a:spcPts val="600"/>
              </a:spcAft>
            </a:pPr>
            <a:r>
              <a:rPr lang="en-GB" dirty="0"/>
              <a:t>Enhances a practitioner’s ‘core’ and their resilience.</a:t>
            </a:r>
          </a:p>
        </p:txBody>
      </p:sp>
      <p:sp>
        <p:nvSpPr>
          <p:cNvPr id="5" name="Slide Number Placeholder 4"/>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8</a:t>
            </a:fld>
            <a:endParaRPr lang="en-GB" b="1"/>
          </a:p>
        </p:txBody>
      </p:sp>
      <p:pic>
        <p:nvPicPr>
          <p:cNvPr id="2" name="Picture 1">
            <a:extLst>
              <a:ext uri="{FF2B5EF4-FFF2-40B4-BE49-F238E27FC236}">
                <a16:creationId xmlns:a16="http://schemas.microsoft.com/office/drawing/2014/main" id="{83DC909D-459D-4827-932A-6BA054797EA0}"/>
              </a:ext>
            </a:extLst>
          </p:cNvPr>
          <p:cNvPicPr>
            <a:picLocks noChangeAspect="1"/>
          </p:cNvPicPr>
          <p:nvPr/>
        </p:nvPicPr>
        <p:blipFill>
          <a:blip r:embed="rId3"/>
          <a:stretch>
            <a:fillRect/>
          </a:stretch>
        </p:blipFill>
        <p:spPr>
          <a:xfrm>
            <a:off x="0" y="2060166"/>
            <a:ext cx="4547562" cy="3353538"/>
          </a:xfrm>
          <a:prstGeom prst="rect">
            <a:avLst/>
          </a:prstGeom>
          <a:noFill/>
          <a:ln>
            <a:noFill/>
            <a:prstDash val="sysDash"/>
            <a:miter lim="800000"/>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8" name="Rectangle 4"/>
          <p:cNvSpPr>
            <a:spLocks noGrp="1" noRot="1" noChangeArrowheads="1"/>
          </p:cNvSpPr>
          <p:nvPr>
            <p:ph idx="1"/>
          </p:nvPr>
        </p:nvSpPr>
        <p:spPr/>
        <p:txBody>
          <a:bodyPr>
            <a:normAutofit/>
          </a:bodyPr>
          <a:lstStyle/>
          <a:p>
            <a:pPr>
              <a:lnSpc>
                <a:spcPct val="90000"/>
              </a:lnSpc>
            </a:pPr>
            <a:endParaRPr lang="en-GB" sz="2000" dirty="0">
              <a:sym typeface="Arial" charset="0"/>
            </a:endParaRPr>
          </a:p>
          <a:p>
            <a:pPr>
              <a:lnSpc>
                <a:spcPct val="90000"/>
              </a:lnSpc>
            </a:pPr>
            <a:endParaRPr lang="en-GB" sz="2000" dirty="0"/>
          </a:p>
        </p:txBody>
      </p:sp>
      <p:sp>
        <p:nvSpPr>
          <p:cNvPr id="6146" name="Rectangle 2"/>
          <p:cNvSpPr>
            <a:spLocks noGrp="1" noRot="1" noChangeArrowheads="1"/>
          </p:cNvSpPr>
          <p:nvPr>
            <p:ph type="title"/>
          </p:nvPr>
        </p:nvSpPr>
        <p:spPr>
          <a:xfrm>
            <a:off x="2152650" y="-243408"/>
            <a:ext cx="7886700" cy="1810271"/>
          </a:xfrm>
        </p:spPr>
        <p:txBody>
          <a:bodyPr>
            <a:normAutofit/>
          </a:bodyPr>
          <a:lstStyle/>
          <a:p>
            <a:br>
              <a:rPr lang="cy-GB" sz="2800" dirty="0"/>
            </a:br>
            <a:r>
              <a:rPr lang="cy-GB" sz="2800" dirty="0"/>
              <a:t> </a:t>
            </a:r>
            <a:r>
              <a:rPr lang="en-GB" sz="4000" dirty="0"/>
              <a:t>Social Workers who fly…..</a:t>
            </a:r>
          </a:p>
        </p:txBody>
      </p:sp>
      <p:sp>
        <p:nvSpPr>
          <p:cNvPr id="5" name="Slide Number Placeholder 4"/>
          <p:cNvSpPr>
            <a:spLocks noGrp="1"/>
          </p:cNvSpPr>
          <p:nvPr>
            <p:ph type="sldNum" sz="quarter" idx="12"/>
          </p:nvPr>
        </p:nvSpPr>
        <p:spPr/>
        <p:txBody>
          <a:bodyPr/>
          <a:lstStyle/>
          <a:p>
            <a:fld id="{1E2FB795-8CD3-4813-9C65-0932CECE18E1}" type="slidenum">
              <a:rPr lang="en-GB" sz="2800" b="1">
                <a:solidFill>
                  <a:schemeClr val="bg1"/>
                </a:solidFill>
              </a:rPr>
              <a:pPr/>
              <a:t>9</a:t>
            </a:fld>
            <a:endParaRPr lang="en-GB" sz="2800" b="1" dirty="0">
              <a:solidFill>
                <a:schemeClr val="bg1"/>
              </a:solidFill>
            </a:endParaRPr>
          </a:p>
        </p:txBody>
      </p:sp>
      <p:sp>
        <p:nvSpPr>
          <p:cNvPr id="6149" name="Rectangle 5"/>
          <p:cNvSpPr>
            <a:spLocks noGrp="1" noRot="1" noChangeArrowheads="1"/>
          </p:cNvSpPr>
          <p:nvPr>
            <p:ph sz="half" idx="4294967295"/>
          </p:nvPr>
        </p:nvSpPr>
        <p:spPr>
          <a:xfrm>
            <a:off x="1004341" y="1352550"/>
            <a:ext cx="10351576" cy="5421313"/>
          </a:xfrm>
        </p:spPr>
        <p:txBody>
          <a:bodyPr>
            <a:normAutofit/>
          </a:bodyPr>
          <a:lstStyle/>
          <a:p>
            <a:pPr marL="0" indent="0">
              <a:lnSpc>
                <a:spcPct val="90000"/>
              </a:lnSpc>
              <a:buNone/>
            </a:pPr>
            <a:r>
              <a:rPr lang="en-GB" sz="2800" dirty="0">
                <a:sym typeface="Arial" charset="0"/>
              </a:rPr>
              <a:t>Research into the professional development of newly qualified social workers identified two key factors that ensure social workers:</a:t>
            </a:r>
          </a:p>
          <a:p>
            <a:pPr>
              <a:lnSpc>
                <a:spcPct val="90000"/>
              </a:lnSpc>
            </a:pPr>
            <a:r>
              <a:rPr lang="en-GB" sz="2800" dirty="0"/>
              <a:t>Have an enhanced resilience to stress</a:t>
            </a:r>
          </a:p>
          <a:p>
            <a:pPr>
              <a:lnSpc>
                <a:spcPct val="90000"/>
              </a:lnSpc>
            </a:pPr>
            <a:r>
              <a:rPr lang="en-GB" sz="2800" dirty="0"/>
              <a:t>Foster their own and other’s wellbeing</a:t>
            </a:r>
          </a:p>
          <a:p>
            <a:pPr>
              <a:lnSpc>
                <a:spcPct val="90000"/>
              </a:lnSpc>
            </a:pPr>
            <a:r>
              <a:rPr lang="en-GB" sz="2800" dirty="0"/>
              <a:t>Become “social workers who fly” after their first year in practice.</a:t>
            </a:r>
          </a:p>
          <a:p>
            <a:pPr marL="109537" indent="0" algn="ctr">
              <a:lnSpc>
                <a:spcPct val="90000"/>
              </a:lnSpc>
              <a:buNone/>
            </a:pPr>
            <a:r>
              <a:rPr lang="en-GB" sz="2800" b="1" dirty="0"/>
              <a:t>These key factors are:</a:t>
            </a:r>
          </a:p>
          <a:p>
            <a:pPr algn="ctr"/>
            <a:r>
              <a:rPr lang="en-GB" sz="2800" dirty="0"/>
              <a:t>Emotional Intelligence </a:t>
            </a:r>
          </a:p>
          <a:p>
            <a:pPr algn="ctr"/>
            <a:r>
              <a:rPr lang="en-GB" sz="2800" dirty="0"/>
              <a:t>Reflection                                                    </a:t>
            </a:r>
          </a:p>
          <a:p>
            <a:pPr marL="109537" indent="0">
              <a:buNone/>
            </a:pPr>
            <a:r>
              <a:rPr lang="en-GB" sz="1400" dirty="0">
                <a:sym typeface="Arial" charset="0"/>
              </a:rPr>
              <a:t>                                                         Grant and </a:t>
            </a:r>
            <a:r>
              <a:rPr lang="en-GB" sz="1400" dirty="0" err="1">
                <a:sym typeface="Arial" charset="0"/>
              </a:rPr>
              <a:t>Kinman’s</a:t>
            </a:r>
            <a:r>
              <a:rPr lang="en-GB" sz="1400" dirty="0">
                <a:sym typeface="Arial" charset="0"/>
              </a:rPr>
              <a:t> (2009)</a:t>
            </a:r>
            <a:endParaRPr lang="en-GB" sz="1400" dirty="0"/>
          </a:p>
          <a:p>
            <a:pPr>
              <a:lnSpc>
                <a:spcPct val="90000"/>
              </a:lnSpc>
            </a:pPr>
            <a:endParaRPr lang="en-GB" sz="2000" dirty="0">
              <a:sym typeface="Arial" charset="0"/>
            </a:endParaRPr>
          </a:p>
          <a:p>
            <a:pPr>
              <a:lnSpc>
                <a:spcPct val="90000"/>
              </a:lnSpc>
            </a:pPr>
            <a:endParaRPr lang="en-GB" sz="2000" dirty="0"/>
          </a:p>
        </p:txBody>
      </p:sp>
      <p:pic>
        <p:nvPicPr>
          <p:cNvPr id="6" name="Picture 4" descr="Image result for barriers to reflective practice">
            <a:extLst>
              <a:ext uri="{FF2B5EF4-FFF2-40B4-BE49-F238E27FC236}">
                <a16:creationId xmlns:a16="http://schemas.microsoft.com/office/drawing/2014/main" id="{DFCF1B02-70CB-4A1B-AC3B-CAF02EE5FAA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17169" y="4624087"/>
            <a:ext cx="3074831" cy="214977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8EBB93A0-0C7D-DA4C-8C1F-92BB93D72573}"/>
              </a:ext>
            </a:extLst>
          </p:cNvPr>
          <p:cNvSpPr>
            <a:spLocks noGrp="1"/>
          </p:cNvSpPr>
          <p:nvPr>
            <p:ph idx="1"/>
          </p:nvPr>
        </p:nvSpPr>
        <p:spPr/>
        <p:txBody>
          <a:bodyPr/>
          <a:lstStyle/>
          <a:p>
            <a:pPr>
              <a:buFont typeface="Wingdings" pitchFamily="2" charset="2"/>
              <a:buNone/>
            </a:pPr>
            <a:r>
              <a:rPr lang="en-GB" b="1" dirty="0"/>
              <a:t>Exercise 2 – Emotional intelligence</a:t>
            </a:r>
            <a:endParaRPr lang="en-GB" dirty="0"/>
          </a:p>
          <a:p>
            <a:r>
              <a:rPr lang="en-GB" dirty="0"/>
              <a:t>Why do you think it’s important to recognise your emotions in relation to your work? </a:t>
            </a:r>
          </a:p>
          <a:p>
            <a:r>
              <a:rPr lang="en-GB" dirty="0"/>
              <a:t>You might want to consider what could go wrong, the potential impact and outcome for people you work with, and the impact on professional decision making. </a:t>
            </a:r>
          </a:p>
          <a:p>
            <a:r>
              <a:rPr lang="en-GB" dirty="0"/>
              <a:t>It may be helpful here to relate this to an incident/case/experience you have been involved in where recognising your own emotions and their impact has been important.  </a:t>
            </a:r>
            <a:endParaRPr lang="en-GB" sz="2800" b="1" dirty="0"/>
          </a:p>
          <a:p>
            <a:endParaRPr lang="en-US" dirty="0"/>
          </a:p>
        </p:txBody>
      </p:sp>
      <p:sp>
        <p:nvSpPr>
          <p:cNvPr id="3" name="Title 2">
            <a:extLst>
              <a:ext uri="{FF2B5EF4-FFF2-40B4-BE49-F238E27FC236}">
                <a16:creationId xmlns:a16="http://schemas.microsoft.com/office/drawing/2014/main" id="{E0EE3777-9E61-904D-94F2-ECB77BFA442D}"/>
              </a:ext>
            </a:extLst>
          </p:cNvPr>
          <p:cNvSpPr>
            <a:spLocks noGrp="1"/>
          </p:cNvSpPr>
          <p:nvPr>
            <p:ph type="title"/>
          </p:nvPr>
        </p:nvSpPr>
        <p:spPr>
          <a:xfrm>
            <a:off x="609600" y="850900"/>
            <a:ext cx="10972800" cy="566738"/>
          </a:xfrm>
        </p:spPr>
        <p:txBody>
          <a:bodyPr>
            <a:normAutofit fontScale="90000"/>
          </a:bodyPr>
          <a:lstStyle/>
          <a:p>
            <a:r>
              <a:rPr lang="en-GB" dirty="0"/>
              <a:t>Emotional intelligence</a:t>
            </a:r>
            <a:br>
              <a:rPr lang="en-GB" dirty="0"/>
            </a:br>
            <a:endParaRPr lang="en-US" dirty="0"/>
          </a:p>
        </p:txBody>
      </p:sp>
      <p:sp>
        <p:nvSpPr>
          <p:cNvPr id="4" name="Slide Number Placeholder 3">
            <a:extLst>
              <a:ext uri="{FF2B5EF4-FFF2-40B4-BE49-F238E27FC236}">
                <a16:creationId xmlns:a16="http://schemas.microsoft.com/office/drawing/2014/main" id="{448785BD-C070-DB4A-AA76-21AC4D25EAFA}"/>
              </a:ext>
            </a:extLst>
          </p:cNvPr>
          <p:cNvSpPr>
            <a:spLocks noGrp="1"/>
          </p:cNvSpPr>
          <p:nvPr>
            <p:ph type="sldNum" sz="quarter" idx="12"/>
          </p:nvPr>
        </p:nvSpPr>
        <p:spPr/>
        <p:txBody>
          <a:bodyPr/>
          <a:lstStyle/>
          <a:p>
            <a:pPr>
              <a:defRPr/>
            </a:pPr>
            <a:fld id="{7774C298-7B0E-45D6-A1A1-14F34D0A5FD3}" type="slidenum">
              <a:rPr lang="en-GB" altLang="en-US" smtClean="0"/>
              <a:pPr>
                <a:defRPr/>
              </a:pPr>
              <a:t>10</a:t>
            </a:fld>
            <a:endParaRPr lang="en-GB" altLang="en-US"/>
          </a:p>
        </p:txBody>
      </p:sp>
    </p:spTree>
    <p:extLst>
      <p:ext uri="{BB962C8B-B14F-4D97-AF65-F5344CB8AC3E}">
        <p14:creationId xmlns:p14="http://schemas.microsoft.com/office/powerpoint/2010/main" val="4026895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Content Placeholder 10" descr="EI.png"/>
          <p:cNvPicPr>
            <a:picLocks noGrp="1" noChangeAspect="1"/>
          </p:cNvPicPr>
          <p:nvPr>
            <p:ph sz="half" idx="1"/>
          </p:nvPr>
        </p:nvPicPr>
        <p:blipFill>
          <a:blip r:embed="rId3" cstate="print"/>
          <a:stretch>
            <a:fillRect/>
          </a:stretch>
        </p:blipFill>
        <p:spPr>
          <a:xfrm>
            <a:off x="179882" y="1624045"/>
            <a:ext cx="5471410" cy="4240530"/>
          </a:xfrm>
          <a:prstGeom prst="rect">
            <a:avLst/>
          </a:prstGeom>
          <a:noFill/>
        </p:spPr>
      </p:pic>
      <p:sp>
        <p:nvSpPr>
          <p:cNvPr id="10" name="Content Placeholder 9"/>
          <p:cNvSpPr>
            <a:spLocks noGrp="1"/>
          </p:cNvSpPr>
          <p:nvPr>
            <p:ph sz="half" idx="2"/>
          </p:nvPr>
        </p:nvSpPr>
        <p:spPr>
          <a:xfrm>
            <a:off x="5831174" y="1214203"/>
            <a:ext cx="5751226" cy="4976735"/>
          </a:xfrm>
        </p:spPr>
        <p:txBody>
          <a:bodyPr wrap="square" anchor="t">
            <a:normAutofit fontScale="92500" lnSpcReduction="10000"/>
          </a:bodyPr>
          <a:lstStyle/>
          <a:p>
            <a:pPr marL="0" indent="0">
              <a:lnSpc>
                <a:spcPct val="90000"/>
              </a:lnSpc>
              <a:buNone/>
            </a:pPr>
            <a:r>
              <a:rPr lang="en-GB" sz="2000" dirty="0"/>
              <a:t>“</a:t>
            </a:r>
            <a:r>
              <a:rPr lang="en-GB" sz="2400" dirty="0"/>
              <a:t>A form of social intelligence that involves the ability to monitor one’s own and others’ feelings and emotions, to discriminate among them, and to use this information to guide one’s own thinking and action”. </a:t>
            </a:r>
          </a:p>
          <a:p>
            <a:pPr marL="0" indent="0">
              <a:lnSpc>
                <a:spcPct val="90000"/>
              </a:lnSpc>
              <a:buNone/>
            </a:pPr>
            <a:r>
              <a:rPr lang="en-GB" sz="2400" dirty="0"/>
              <a:t>Involving:</a:t>
            </a:r>
          </a:p>
          <a:p>
            <a:pPr>
              <a:lnSpc>
                <a:spcPct val="90000"/>
              </a:lnSpc>
            </a:pPr>
            <a:r>
              <a:rPr lang="en-US" sz="2400" dirty="0"/>
              <a:t>Perception of emotion </a:t>
            </a:r>
          </a:p>
          <a:p>
            <a:pPr>
              <a:lnSpc>
                <a:spcPct val="90000"/>
              </a:lnSpc>
            </a:pPr>
            <a:r>
              <a:rPr lang="en-US" sz="2400" dirty="0"/>
              <a:t>Ability to reason using emotions </a:t>
            </a:r>
          </a:p>
          <a:p>
            <a:pPr>
              <a:lnSpc>
                <a:spcPct val="90000"/>
              </a:lnSpc>
            </a:pPr>
            <a:r>
              <a:rPr lang="en-US" sz="2400" dirty="0"/>
              <a:t>Ability to understand emotions</a:t>
            </a:r>
          </a:p>
          <a:p>
            <a:pPr>
              <a:lnSpc>
                <a:spcPct val="90000"/>
              </a:lnSpc>
            </a:pPr>
            <a:r>
              <a:rPr lang="en-US" sz="2400" dirty="0"/>
              <a:t>Ability to manage emotions</a:t>
            </a:r>
          </a:p>
          <a:p>
            <a:pPr marL="0" indent="0">
              <a:lnSpc>
                <a:spcPct val="90000"/>
              </a:lnSpc>
              <a:buNone/>
            </a:pPr>
            <a:r>
              <a:rPr lang="en-US" sz="2400" dirty="0"/>
              <a:t>Emotional intelligence refers to the ability to perceive, control, and evaluate emotions </a:t>
            </a:r>
          </a:p>
          <a:p>
            <a:pPr marL="0" indent="0">
              <a:lnSpc>
                <a:spcPct val="90000"/>
              </a:lnSpc>
              <a:buNone/>
            </a:pPr>
            <a:r>
              <a:rPr lang="en-GB" sz="2400" dirty="0"/>
              <a:t>Salovey and Mayer, 1990</a:t>
            </a:r>
            <a:endParaRPr lang="en-GB" sz="2400" dirty="0">
              <a:highlight>
                <a:srgbClr val="FFFF00"/>
              </a:highlight>
            </a:endParaRPr>
          </a:p>
        </p:txBody>
      </p:sp>
      <p:sp>
        <p:nvSpPr>
          <p:cNvPr id="2" name="Text Placeholder 1">
            <a:extLst>
              <a:ext uri="{FF2B5EF4-FFF2-40B4-BE49-F238E27FC236}">
                <a16:creationId xmlns:a16="http://schemas.microsoft.com/office/drawing/2014/main" id="{27C003C5-8033-49CF-96C0-2605942D2D69}"/>
              </a:ext>
            </a:extLst>
          </p:cNvPr>
          <p:cNvSpPr>
            <a:spLocks noGrp="1"/>
          </p:cNvSpPr>
          <p:nvPr>
            <p:ph type="title"/>
          </p:nvPr>
        </p:nvSpPr>
        <p:spPr/>
        <p:txBody>
          <a:bodyPr anchor="ctr">
            <a:normAutofit/>
          </a:bodyPr>
          <a:lstStyle/>
          <a:p>
            <a:r>
              <a:rPr lang="en-GB"/>
              <a:t>Emotional Intelligence </a:t>
            </a:r>
          </a:p>
        </p:txBody>
      </p:sp>
      <p:sp>
        <p:nvSpPr>
          <p:cNvPr id="6" name="Slide Number Placeholder 5"/>
          <p:cNvSpPr>
            <a:spLocks noGrp="1"/>
          </p:cNvSpPr>
          <p:nvPr>
            <p:ph type="sldNum" sz="quarter" idx="12"/>
          </p:nvPr>
        </p:nvSpPr>
        <p:spPr/>
        <p:txBody>
          <a:bodyPr wrap="square" anchor="b">
            <a:normAutofit/>
          </a:bodyPr>
          <a:lstStyle/>
          <a:p>
            <a:pPr>
              <a:spcAft>
                <a:spcPts val="600"/>
              </a:spcAft>
            </a:pPr>
            <a:fld id="{1E2FB795-8CD3-4813-9C65-0932CECE18E1}" type="slidenum">
              <a:rPr lang="en-GB" b="1"/>
              <a:pPr>
                <a:spcAft>
                  <a:spcPts val="600"/>
                </a:spcAft>
              </a:pPr>
              <a:t>11</a:t>
            </a:fld>
            <a:endParaRPr lang="en-GB" b="1"/>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dirty="0"/>
              <a:t>Developing Reflection</a:t>
            </a:r>
          </a:p>
        </p:txBody>
      </p:sp>
      <p:sp>
        <p:nvSpPr>
          <p:cNvPr id="14" name="Content Placeholder 4">
            <a:extLst>
              <a:ext uri="{FF2B5EF4-FFF2-40B4-BE49-F238E27FC236}">
                <a16:creationId xmlns:a16="http://schemas.microsoft.com/office/drawing/2014/main" id="{7909B619-BF00-4612-B370-6DDDBDB330D8}"/>
              </a:ext>
            </a:extLst>
          </p:cNvPr>
          <p:cNvSpPr>
            <a:spLocks noGrp="1"/>
          </p:cNvSpPr>
          <p:nvPr>
            <p:ph sz="quarter" idx="2"/>
          </p:nvPr>
        </p:nvSpPr>
        <p:spPr/>
        <p:txBody>
          <a:bodyPr/>
          <a:lstStyle/>
          <a:p>
            <a:endParaRPr lang="en-US"/>
          </a:p>
        </p:txBody>
      </p:sp>
      <p:graphicFrame>
        <p:nvGraphicFramePr>
          <p:cNvPr id="11" name="Content Placeholder 2">
            <a:extLst>
              <a:ext uri="{FF2B5EF4-FFF2-40B4-BE49-F238E27FC236}">
                <a16:creationId xmlns:a16="http://schemas.microsoft.com/office/drawing/2014/main" id="{375A3BFF-C9DC-484B-8707-32F62E2B695F}"/>
              </a:ext>
            </a:extLst>
          </p:cNvPr>
          <p:cNvGraphicFramePr>
            <a:graphicFrameLocks noGrp="1"/>
          </p:cNvGraphicFramePr>
          <p:nvPr>
            <p:ph sz="quarter" idx="4"/>
            <p:extLst>
              <p:ext uri="{D42A27DB-BD31-4B8C-83A1-F6EECF244321}">
                <p14:modId xmlns:p14="http://schemas.microsoft.com/office/powerpoint/2010/main" val="2857705550"/>
              </p:ext>
            </p:extLst>
          </p:nvPr>
        </p:nvGraphicFramePr>
        <p:xfrm>
          <a:off x="609600" y="1444295"/>
          <a:ext cx="10972802" cy="4964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12</a:t>
            </a:fld>
            <a:endParaRPr lang="en-GB"/>
          </a:p>
        </p:txBody>
      </p:sp>
    </p:spTree>
    <p:extLst>
      <p:ext uri="{BB962C8B-B14F-4D97-AF65-F5344CB8AC3E}">
        <p14:creationId xmlns:p14="http://schemas.microsoft.com/office/powerpoint/2010/main" val="19081667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311442" y="1337123"/>
            <a:ext cx="8927432" cy="4713721"/>
          </a:xfrm>
        </p:spPr>
        <p:txBody>
          <a:bodyPr>
            <a:normAutofit fontScale="85000" lnSpcReduction="20000"/>
          </a:bodyPr>
          <a:lstStyle/>
          <a:p>
            <a:r>
              <a:rPr lang="en-GB" sz="2800" b="1" dirty="0"/>
              <a:t>COMPONENT MODELS OF REFLECTION</a:t>
            </a:r>
            <a:endParaRPr lang="en-GB" sz="2800" dirty="0">
              <a:hlinkClick r:id="rId3"/>
            </a:endParaRPr>
          </a:p>
          <a:p>
            <a:r>
              <a:rPr lang="en-GB" sz="2800" dirty="0">
                <a:hlinkClick r:id="rId3"/>
              </a:rPr>
              <a:t>https://youtu.be/_1w4AyRNFDU</a:t>
            </a:r>
            <a:endParaRPr lang="en-GB" sz="2800" dirty="0"/>
          </a:p>
          <a:p>
            <a:pPr marL="0" indent="0">
              <a:spcBef>
                <a:spcPct val="20000"/>
              </a:spcBef>
              <a:buNone/>
              <a:defRPr/>
            </a:pPr>
            <a:endParaRPr lang="en-GB" sz="2800" dirty="0"/>
          </a:p>
          <a:p>
            <a:pPr marL="0" indent="0">
              <a:spcBef>
                <a:spcPct val="20000"/>
              </a:spcBef>
              <a:buNone/>
              <a:defRPr/>
            </a:pPr>
            <a:r>
              <a:rPr lang="en-GB" sz="2800" dirty="0"/>
              <a:t>Donald Schön (1983) ‘The Reflective Practitioner’ provides a theory of reflection:</a:t>
            </a:r>
          </a:p>
          <a:p>
            <a:pPr>
              <a:spcBef>
                <a:spcPct val="20000"/>
              </a:spcBef>
              <a:defRPr/>
            </a:pPr>
            <a:r>
              <a:rPr lang="en-GB" sz="2800" dirty="0"/>
              <a:t>Reflection in action </a:t>
            </a:r>
          </a:p>
          <a:p>
            <a:pPr>
              <a:spcBef>
                <a:spcPct val="20000"/>
              </a:spcBef>
              <a:defRPr/>
            </a:pPr>
            <a:r>
              <a:rPr lang="en-GB" sz="2800" dirty="0"/>
              <a:t>Reflection on action </a:t>
            </a:r>
          </a:p>
          <a:p>
            <a:pPr marL="0" indent="0">
              <a:spcBef>
                <a:spcPct val="20000"/>
              </a:spcBef>
              <a:buNone/>
              <a:defRPr/>
            </a:pPr>
            <a:r>
              <a:rPr lang="en-GB" sz="2800" dirty="0"/>
              <a:t>This was adapted by Killian and </a:t>
            </a:r>
            <a:r>
              <a:rPr lang="en-GB" sz="2800" dirty="0" err="1"/>
              <a:t>Todnem</a:t>
            </a:r>
            <a:r>
              <a:rPr lang="en-GB" sz="2800" dirty="0"/>
              <a:t> (1991)  who added:</a:t>
            </a:r>
          </a:p>
          <a:p>
            <a:pPr marL="457200" indent="-457200">
              <a:spcBef>
                <a:spcPct val="20000"/>
              </a:spcBef>
              <a:defRPr/>
            </a:pPr>
            <a:r>
              <a:rPr lang="en-GB" sz="2800" dirty="0"/>
              <a:t>Reflection for action </a:t>
            </a:r>
          </a:p>
          <a:p>
            <a:pPr marL="0" indent="0">
              <a:spcBef>
                <a:spcPct val="20000"/>
              </a:spcBef>
              <a:buNone/>
              <a:defRPr/>
            </a:pPr>
            <a:r>
              <a:rPr lang="en-GB" sz="2800" dirty="0"/>
              <a:t>Remember Schön provides a theory of reflection not a model – it highlights the need to do it but not how to do it.</a:t>
            </a:r>
            <a:endParaRPr lang="en-GB" sz="1800" b="1" i="1" dirty="0"/>
          </a:p>
          <a:p>
            <a:endParaRPr lang="en-GB" dirty="0"/>
          </a:p>
        </p:txBody>
      </p:sp>
      <p:sp>
        <p:nvSpPr>
          <p:cNvPr id="2" name="Title 1"/>
          <p:cNvSpPr>
            <a:spLocks noGrp="1"/>
          </p:cNvSpPr>
          <p:nvPr>
            <p:ph type="title"/>
          </p:nvPr>
        </p:nvSpPr>
        <p:spPr>
          <a:xfrm>
            <a:off x="609600" y="673804"/>
            <a:ext cx="10972800" cy="743834"/>
          </a:xfrm>
        </p:spPr>
        <p:txBody>
          <a:bodyPr>
            <a:normAutofit fontScale="90000"/>
          </a:bodyPr>
          <a:lstStyle/>
          <a:p>
            <a:pPr algn="ctr"/>
            <a:r>
              <a:rPr lang="en-GB" sz="4400" dirty="0"/>
              <a:t>Theory of Reflection</a:t>
            </a:r>
            <a:br>
              <a:rPr lang="en-GB" sz="3600" dirty="0"/>
            </a:br>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13</a:t>
            </a:fld>
            <a:endParaRPr lang="en-GB"/>
          </a:p>
        </p:txBody>
      </p:sp>
      <p:pic>
        <p:nvPicPr>
          <p:cNvPr id="5" name="Picture 4"/>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7433" y="4784942"/>
            <a:ext cx="2411922" cy="2073058"/>
          </a:xfrm>
          <a:prstGeom prst="rect">
            <a:avLst/>
          </a:prstGeom>
        </p:spPr>
      </p:pic>
    </p:spTree>
    <p:extLst>
      <p:ext uri="{BB962C8B-B14F-4D97-AF65-F5344CB8AC3E}">
        <p14:creationId xmlns:p14="http://schemas.microsoft.com/office/powerpoint/2010/main" val="2046177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2152650" y="365127"/>
            <a:ext cx="7886700" cy="612184"/>
          </a:xfrm>
        </p:spPr>
        <p:txBody>
          <a:bodyPr>
            <a:normAutofit fontScale="90000"/>
          </a:bodyPr>
          <a:lstStyle/>
          <a:p>
            <a:pPr algn="ctr"/>
            <a:r>
              <a:rPr lang="en-GB" sz="3600" b="1" dirty="0"/>
              <a:t>Korthagen – Onion Model</a:t>
            </a:r>
          </a:p>
        </p:txBody>
      </p:sp>
      <p:sp>
        <p:nvSpPr>
          <p:cNvPr id="3" name="Text Placeholder 2"/>
          <p:cNvSpPr>
            <a:spLocks noGrp="1"/>
          </p:cNvSpPr>
          <p:nvPr>
            <p:ph sz="half" idx="1"/>
          </p:nvPr>
        </p:nvSpPr>
        <p:spPr>
          <a:xfrm>
            <a:off x="628322" y="1242645"/>
            <a:ext cx="4154694" cy="4274587"/>
          </a:xfrm>
        </p:spPr>
        <p:txBody>
          <a:bodyPr>
            <a:normAutofit fontScale="92500" lnSpcReduction="20000"/>
          </a:bodyPr>
          <a:lstStyle/>
          <a:p>
            <a:r>
              <a:rPr lang="en-GB" sz="2400" dirty="0"/>
              <a:t>Useful in social work as it isn’t a process driven model, so can be used to challenge procedural practice </a:t>
            </a:r>
          </a:p>
          <a:p>
            <a:r>
              <a:rPr lang="en-GB" sz="2400" dirty="0"/>
              <a:t>Helpful in analysis within assessment practice. It is important to be aware it can lack of focus on power, this can be addressed by visualising a knife (power) cutting through the onion, consider power in every layer.</a:t>
            </a:r>
          </a:p>
          <a:p>
            <a:endParaRPr lang="en-GB" dirty="0"/>
          </a:p>
        </p:txBody>
      </p:sp>
      <p:sp>
        <p:nvSpPr>
          <p:cNvPr id="9" name="Content Placeholder 8"/>
          <p:cNvSpPr>
            <a:spLocks noGrp="1"/>
          </p:cNvSpPr>
          <p:nvPr>
            <p:ph sz="half" idx="2"/>
          </p:nvPr>
        </p:nvSpPr>
        <p:spPr>
          <a:xfrm>
            <a:off x="5807968" y="1412777"/>
            <a:ext cx="4231382" cy="4764187"/>
          </a:xfrm>
        </p:spPr>
        <p:txBody>
          <a:bodyPr>
            <a:normAutofit fontScale="92500" lnSpcReduction="20000"/>
          </a:bodyPr>
          <a:lstStyle/>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14</a:t>
            </a:fld>
            <a:endParaRPr lang="en-GB" dirty="0"/>
          </a:p>
        </p:txBody>
      </p:sp>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52857" y="1156699"/>
            <a:ext cx="5789574" cy="5086132"/>
          </a:xfrm>
          <a:prstGeom prst="rect">
            <a:avLst/>
          </a:prstGeom>
        </p:spPr>
      </p:pic>
    </p:spTree>
    <p:extLst>
      <p:ext uri="{BB962C8B-B14F-4D97-AF65-F5344CB8AC3E}">
        <p14:creationId xmlns:p14="http://schemas.microsoft.com/office/powerpoint/2010/main" val="34164894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339969" y="260650"/>
            <a:ext cx="5682213" cy="1080120"/>
          </a:xfrm>
        </p:spPr>
        <p:txBody>
          <a:bodyPr>
            <a:normAutofit/>
          </a:bodyPr>
          <a:lstStyle/>
          <a:p>
            <a:endParaRPr lang="en-GB" sz="2800" dirty="0"/>
          </a:p>
          <a:p>
            <a:r>
              <a:rPr lang="en-GB" sz="2800" dirty="0"/>
              <a:t>Gibbs Model of Reflection</a:t>
            </a:r>
          </a:p>
          <a:p>
            <a:endParaRPr lang="en-GB" dirty="0"/>
          </a:p>
        </p:txBody>
      </p:sp>
      <p:graphicFrame>
        <p:nvGraphicFramePr>
          <p:cNvPr id="8" name="Object 4"/>
          <p:cNvGraphicFramePr>
            <a:graphicFrameLocks noGrp="1" noChangeAspect="1"/>
          </p:cNvGraphicFramePr>
          <p:nvPr>
            <p:ph sz="half" idx="2"/>
            <p:extLst>
              <p:ext uri="{D42A27DB-BD31-4B8C-83A1-F6EECF244321}">
                <p14:modId xmlns:p14="http://schemas.microsoft.com/office/powerpoint/2010/main" val="311989947"/>
              </p:ext>
            </p:extLst>
          </p:nvPr>
        </p:nvGraphicFramePr>
        <p:xfrm>
          <a:off x="1006444" y="1845197"/>
          <a:ext cx="4349262" cy="4056062"/>
        </p:xfrm>
        <a:graphic>
          <a:graphicData uri="http://schemas.openxmlformats.org/presentationml/2006/ole">
            <mc:AlternateContent xmlns:mc="http://schemas.openxmlformats.org/markup-compatibility/2006">
              <mc:Choice xmlns:v="urn:schemas-microsoft-com:vml" Requires="v">
                <p:oleObj spid="_x0000_s1037" r:id="rId3" imgW="5411724" imgH="5167884" progId="">
                  <p:embed/>
                </p:oleObj>
              </mc:Choice>
              <mc:Fallback>
                <p:oleObj r:id="rId3" imgW="5411724" imgH="5167884" progId="">
                  <p:embed/>
                  <p:pic>
                    <p:nvPicPr>
                      <p:cNvPr id="8" name="Object 4"/>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06444" y="1845197"/>
                        <a:ext cx="4349262" cy="4056062"/>
                      </a:xfrm>
                      <a:prstGeom prst="rect">
                        <a:avLst/>
                      </a:prstGeom>
                      <a:noFill/>
                    </p:spPr>
                  </p:pic>
                </p:oleObj>
              </mc:Fallback>
            </mc:AlternateContent>
          </a:graphicData>
        </a:graphic>
      </p:graphicFrame>
      <p:sp>
        <p:nvSpPr>
          <p:cNvPr id="10" name="Text Placeholder 9"/>
          <p:cNvSpPr>
            <a:spLocks noGrp="1"/>
          </p:cNvSpPr>
          <p:nvPr>
            <p:ph type="body" sz="quarter" idx="3"/>
          </p:nvPr>
        </p:nvSpPr>
        <p:spPr>
          <a:xfrm>
            <a:off x="6153151" y="260650"/>
            <a:ext cx="4784480" cy="1080120"/>
          </a:xfrm>
        </p:spPr>
        <p:txBody>
          <a:bodyPr>
            <a:normAutofit fontScale="92500" lnSpcReduction="20000"/>
          </a:bodyPr>
          <a:lstStyle/>
          <a:p>
            <a:r>
              <a:rPr lang="en-GB" sz="2800" dirty="0"/>
              <a:t>Boud, Keogh and Walker (1985)</a:t>
            </a:r>
            <a:br>
              <a:rPr lang="en-GB" dirty="0"/>
            </a:br>
            <a:endParaRPr lang="en-GB" dirty="0"/>
          </a:p>
        </p:txBody>
      </p:sp>
      <p:sp>
        <p:nvSpPr>
          <p:cNvPr id="7" name="Text Placeholder 6"/>
          <p:cNvSpPr>
            <a:spLocks noGrp="1"/>
          </p:cNvSpPr>
          <p:nvPr>
            <p:ph sz="quarter" idx="4"/>
          </p:nvPr>
        </p:nvSpPr>
        <p:spPr>
          <a:xfrm>
            <a:off x="6153151" y="2133602"/>
            <a:ext cx="4784480" cy="4056062"/>
          </a:xfrm>
        </p:spPr>
        <p:txBody>
          <a:bodyPr/>
          <a:lstStyle/>
          <a:p>
            <a:pPr marL="0" indent="0">
              <a:lnSpc>
                <a:spcPct val="100000"/>
              </a:lnSpc>
              <a:spcBef>
                <a:spcPct val="20000"/>
              </a:spcBef>
              <a:buClr>
                <a:schemeClr val="tx1"/>
              </a:buClr>
              <a:buNone/>
              <a:defRPr/>
            </a:pPr>
            <a:r>
              <a:rPr lang="en-GB" sz="2400" dirty="0"/>
              <a:t>An individual:</a:t>
            </a:r>
          </a:p>
          <a:p>
            <a:pPr marL="342900" indent="-342900">
              <a:lnSpc>
                <a:spcPct val="100000"/>
              </a:lnSpc>
              <a:spcBef>
                <a:spcPct val="20000"/>
              </a:spcBef>
              <a:buClr>
                <a:schemeClr val="tx1"/>
              </a:buClr>
              <a:defRPr/>
            </a:pPr>
            <a:r>
              <a:rPr lang="en-GB" sz="2400" dirty="0"/>
              <a:t>Recaptures their  experience</a:t>
            </a:r>
          </a:p>
          <a:p>
            <a:pPr marL="342900" indent="-342900">
              <a:lnSpc>
                <a:spcPct val="100000"/>
              </a:lnSpc>
              <a:spcBef>
                <a:spcPct val="20000"/>
              </a:spcBef>
              <a:buClr>
                <a:schemeClr val="tx1"/>
              </a:buClr>
              <a:defRPr/>
            </a:pPr>
            <a:r>
              <a:rPr lang="en-GB" sz="2400" dirty="0"/>
              <a:t>Thinks about it</a:t>
            </a:r>
          </a:p>
          <a:p>
            <a:pPr marL="342900" indent="-342900">
              <a:lnSpc>
                <a:spcPct val="100000"/>
              </a:lnSpc>
              <a:spcBef>
                <a:spcPct val="20000"/>
              </a:spcBef>
              <a:buClr>
                <a:schemeClr val="tx1"/>
              </a:buClr>
              <a:defRPr/>
            </a:pPr>
            <a:r>
              <a:rPr lang="en-GB" sz="2400" dirty="0"/>
              <a:t>Mulls it over (perhaps  with others)</a:t>
            </a:r>
          </a:p>
          <a:p>
            <a:pPr marL="342900" indent="-342900">
              <a:lnSpc>
                <a:spcPct val="100000"/>
              </a:lnSpc>
              <a:spcBef>
                <a:spcPct val="20000"/>
              </a:spcBef>
              <a:buClr>
                <a:schemeClr val="tx1"/>
              </a:buClr>
              <a:defRPr/>
            </a:pPr>
            <a:r>
              <a:rPr lang="en-GB" sz="2400" dirty="0"/>
              <a:t>Evaluates it</a:t>
            </a:r>
          </a:p>
          <a:p>
            <a:pPr marL="342900" indent="-342900">
              <a:lnSpc>
                <a:spcPct val="100000"/>
              </a:lnSpc>
              <a:spcBef>
                <a:spcPct val="20000"/>
              </a:spcBef>
              <a:buClr>
                <a:schemeClr val="tx1"/>
              </a:buClr>
              <a:defRPr/>
            </a:pPr>
            <a:r>
              <a:rPr lang="en-GB" sz="2400" dirty="0"/>
              <a:t>Acts on the reflection</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15</a:t>
            </a:fld>
            <a:endParaRPr lang="en-GB"/>
          </a:p>
        </p:txBody>
      </p:sp>
    </p:spTree>
    <p:extLst>
      <p:ext uri="{BB962C8B-B14F-4D97-AF65-F5344CB8AC3E}">
        <p14:creationId xmlns:p14="http://schemas.microsoft.com/office/powerpoint/2010/main" val="7267162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F05DA6A9-40EA-2A4B-8CFC-15499E5B0BE3}"/>
              </a:ext>
            </a:extLst>
          </p:cNvPr>
          <p:cNvSpPr>
            <a:spLocks noGrp="1"/>
          </p:cNvSpPr>
          <p:nvPr>
            <p:ph idx="1"/>
          </p:nvPr>
        </p:nvSpPr>
        <p:spPr/>
        <p:txBody>
          <a:bodyPr/>
          <a:lstStyle/>
          <a:p>
            <a:endParaRPr lang="en-US"/>
          </a:p>
        </p:txBody>
      </p:sp>
      <p:sp>
        <p:nvSpPr>
          <p:cNvPr id="8" name="Title 7">
            <a:extLst>
              <a:ext uri="{FF2B5EF4-FFF2-40B4-BE49-F238E27FC236}">
                <a16:creationId xmlns:a16="http://schemas.microsoft.com/office/drawing/2014/main" id="{644FDB3C-00F4-E14A-8A48-7011E2FF6CE9}"/>
              </a:ext>
            </a:extLst>
          </p:cNvPr>
          <p:cNvSpPr>
            <a:spLocks noGrp="1"/>
          </p:cNvSpPr>
          <p:nvPr>
            <p:ph type="title"/>
          </p:nvPr>
        </p:nvSpPr>
        <p:spPr/>
        <p:txBody>
          <a:bodyPr/>
          <a:lstStyle/>
          <a:p>
            <a:endParaRPr lang="en-US" dirty="0"/>
          </a:p>
        </p:txBody>
      </p:sp>
      <p:sp>
        <p:nvSpPr>
          <p:cNvPr id="4" name="Slide Number Placeholder 3"/>
          <p:cNvSpPr>
            <a:spLocks noGrp="1"/>
          </p:cNvSpPr>
          <p:nvPr>
            <p:ph type="sldNum" sz="quarter" idx="12"/>
          </p:nvPr>
        </p:nvSpPr>
        <p:spPr/>
        <p:txBody>
          <a:bodyPr/>
          <a:lstStyle/>
          <a:p>
            <a:fld id="{1E2FB795-8CD3-4813-9C65-0932CECE18E1}" type="slidenum">
              <a:rPr lang="en-GB" sz="2800" b="1"/>
              <a:pPr/>
              <a:t>16</a:t>
            </a:fld>
            <a:endParaRPr lang="en-GB" sz="2800" b="1" dirty="0"/>
          </a:p>
        </p:txBody>
      </p:sp>
      <p:sp>
        <p:nvSpPr>
          <p:cNvPr id="5" name="Rectangle 5"/>
          <p:cNvSpPr txBox="1">
            <a:spLocks noRot="1" noChangeArrowheads="1"/>
          </p:cNvSpPr>
          <p:nvPr/>
        </p:nvSpPr>
        <p:spPr>
          <a:xfrm>
            <a:off x="-1163782" y="274638"/>
            <a:ext cx="11374582" cy="922114"/>
          </a:xfrm>
          <a:prstGeom prst="rect">
            <a:avLst/>
          </a:prstGeom>
        </p:spPr>
        <p:txBody>
          <a:bodyPr vert="horz" lIns="91440" tIns="45720" rIns="91440" bIns="45720" rtlCol="0" anchor="ctr">
            <a:normAutofit/>
          </a:bodyPr>
          <a:lstStyle/>
          <a:p>
            <a:pPr algn="ctr">
              <a:spcBef>
                <a:spcPct val="0"/>
              </a:spcBef>
              <a:defRPr/>
            </a:pPr>
            <a:r>
              <a:rPr lang="en-GB" sz="3600" b="1" dirty="0" err="1">
                <a:latin typeface="+mj-lt"/>
                <a:ea typeface="+mj-ea"/>
                <a:cs typeface="+mj-cs"/>
              </a:rPr>
              <a:t>Borton</a:t>
            </a:r>
            <a:r>
              <a:rPr lang="en-GB" sz="3600" b="1" dirty="0">
                <a:latin typeface="+mj-lt"/>
                <a:ea typeface="+mj-ea"/>
                <a:cs typeface="+mj-cs"/>
              </a:rPr>
              <a:t> (1970) Model of Reflection</a:t>
            </a:r>
          </a:p>
        </p:txBody>
      </p:sp>
      <p:graphicFrame>
        <p:nvGraphicFramePr>
          <p:cNvPr id="6" name="Object 4"/>
          <p:cNvGraphicFramePr>
            <a:graphicFrameLocks noGrp="1" noChangeAspect="1"/>
          </p:cNvGraphicFramePr>
          <p:nvPr>
            <p:extLst>
              <p:ext uri="{D42A27DB-BD31-4B8C-83A1-F6EECF244321}">
                <p14:modId xmlns:p14="http://schemas.microsoft.com/office/powerpoint/2010/main" val="3460842998"/>
              </p:ext>
            </p:extLst>
          </p:nvPr>
        </p:nvGraphicFramePr>
        <p:xfrm>
          <a:off x="1529190" y="1710046"/>
          <a:ext cx="8446407" cy="4525963"/>
        </p:xfrm>
        <a:graphic>
          <a:graphicData uri="http://schemas.openxmlformats.org/presentationml/2006/ole">
            <mc:AlternateContent xmlns:mc="http://schemas.openxmlformats.org/markup-compatibility/2006">
              <mc:Choice xmlns:v="urn:schemas-microsoft-com:vml" Requires="v">
                <p:oleObj spid="_x0000_s2061" r:id="rId4" imgW="6115812" imgH="4155948" progId="">
                  <p:embed/>
                </p:oleObj>
              </mc:Choice>
              <mc:Fallback>
                <p:oleObj r:id="rId4" imgW="6115812" imgH="4155948" progId="">
                  <p:embed/>
                  <p:pic>
                    <p:nvPicPr>
                      <p:cNvPr id="6" name="Object 4"/>
                      <p:cNvPicPr>
                        <a:picLocks noGrp="1"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29190" y="1710046"/>
                        <a:ext cx="8446407" cy="4525963"/>
                      </a:xfrm>
                      <a:prstGeom prst="rect">
                        <a:avLst/>
                      </a:prstGeom>
                      <a:noFill/>
                    </p:spPr>
                  </p:pic>
                </p:oleObj>
              </mc:Fallback>
            </mc:AlternateContent>
          </a:graphicData>
        </a:graphic>
      </p:graphicFrame>
      <p:pic>
        <p:nvPicPr>
          <p:cNvPr id="7" name="Picture 6">
            <a:extLst>
              <a:ext uri="{FF2B5EF4-FFF2-40B4-BE49-F238E27FC236}">
                <a16:creationId xmlns:a16="http://schemas.microsoft.com/office/drawing/2014/main" id="{5F729D69-B73B-BB40-A0A6-5C3FAE391491}"/>
              </a:ext>
            </a:extLst>
          </p:cNvPr>
          <p:cNvPicPr>
            <a:picLocks noChangeAspect="1"/>
          </p:cNvPicPr>
          <p:nvPr/>
        </p:nvPicPr>
        <p:blipFill>
          <a:blip r:embed="rId6"/>
          <a:stretch>
            <a:fillRect/>
          </a:stretch>
        </p:blipFill>
        <p:spPr>
          <a:xfrm>
            <a:off x="8500394" y="235288"/>
            <a:ext cx="3082006" cy="1182350"/>
          </a:xfrm>
          <a:prstGeom prst="rect">
            <a:avLst/>
          </a:prstGeom>
        </p:spPr>
      </p:pic>
    </p:spTree>
    <p:extLst>
      <p:ext uri="{BB962C8B-B14F-4D97-AF65-F5344CB8AC3E}">
        <p14:creationId xmlns:p14="http://schemas.microsoft.com/office/powerpoint/2010/main" val="12048957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a:xfrm>
            <a:off x="609600" y="1481138"/>
            <a:ext cx="8795657" cy="4525962"/>
          </a:xfrm>
        </p:spPr>
        <p:txBody>
          <a:bodyPr>
            <a:normAutofit lnSpcReduction="10000"/>
          </a:bodyPr>
          <a:lstStyle/>
          <a:p>
            <a:pPr>
              <a:buNone/>
              <a:tabLst>
                <a:tab pos="4395788" algn="l"/>
                <a:tab pos="4660900" algn="l"/>
              </a:tabLst>
            </a:pPr>
            <a:r>
              <a:rPr lang="en-US" sz="2000" dirty="0"/>
              <a:t>Concrete Experience	What was the event?</a:t>
            </a:r>
          </a:p>
          <a:p>
            <a:pPr>
              <a:buNone/>
              <a:tabLst>
                <a:tab pos="4395788" algn="l"/>
                <a:tab pos="4660900" algn="l"/>
              </a:tabLst>
            </a:pPr>
            <a:r>
              <a:rPr lang="en-US" sz="2000" dirty="0"/>
              <a:t>Reflective Observation	What are your 				personal thoughts and 			feelings about the 			experience?</a:t>
            </a:r>
          </a:p>
          <a:p>
            <a:pPr>
              <a:buNone/>
              <a:tabLst>
                <a:tab pos="4395788" algn="l"/>
                <a:tab pos="4660900" algn="l"/>
              </a:tabLst>
            </a:pPr>
            <a:r>
              <a:rPr lang="en-US" sz="2000" dirty="0"/>
              <a:t>Abstract </a:t>
            </a:r>
            <a:r>
              <a:rPr lang="en-US" sz="2000" dirty="0" err="1"/>
              <a:t>Conceptualisation</a:t>
            </a:r>
            <a:r>
              <a:rPr lang="en-US" sz="2000" dirty="0"/>
              <a:t>	How can you draw on 			previous experiences and on 		your knowledge to help you 		make sense’ of this 	experience?</a:t>
            </a:r>
          </a:p>
          <a:p>
            <a:pPr>
              <a:buNone/>
              <a:tabLst>
                <a:tab pos="4395788" algn="l"/>
                <a:tab pos="4660900" algn="l"/>
              </a:tabLst>
            </a:pPr>
            <a:r>
              <a:rPr lang="en-US" sz="2000" dirty="0"/>
              <a:t>Active Experimentation	If this event were to occur 		again, what would you do 		differently?</a:t>
            </a:r>
          </a:p>
          <a:p>
            <a:pPr>
              <a:buNone/>
              <a:tabLst>
                <a:tab pos="4395788" algn="l"/>
                <a:tab pos="4660900" algn="l"/>
              </a:tabLst>
            </a:pPr>
            <a:r>
              <a:rPr lang="en-US" sz="2000" dirty="0"/>
              <a:t>		What additional knowledge 		do you need to gain?</a:t>
            </a:r>
            <a:endParaRPr lang="en-GB" sz="2000" dirty="0"/>
          </a:p>
        </p:txBody>
      </p:sp>
      <p:sp>
        <p:nvSpPr>
          <p:cNvPr id="65538" name="Rectangle 2"/>
          <p:cNvSpPr>
            <a:spLocks noGrp="1" noChangeArrowheads="1"/>
          </p:cNvSpPr>
          <p:nvPr>
            <p:ph type="title"/>
          </p:nvPr>
        </p:nvSpPr>
        <p:spPr/>
        <p:txBody>
          <a:bodyPr>
            <a:normAutofit/>
          </a:bodyPr>
          <a:lstStyle/>
          <a:p>
            <a:r>
              <a:rPr lang="en-GB" sz="3000" b="1" dirty="0"/>
              <a:t>Kolb provides a model of experiential adult learning </a:t>
            </a:r>
            <a:br>
              <a:rPr lang="en-GB" sz="3000" b="1" dirty="0"/>
            </a:br>
            <a:r>
              <a:rPr lang="en-GB" sz="3000" b="1" dirty="0"/>
              <a:t>easily adapts to a reflective model</a:t>
            </a:r>
          </a:p>
        </p:txBody>
      </p:sp>
      <p:sp>
        <p:nvSpPr>
          <p:cNvPr id="4" name="Slide Number Placeholder 3"/>
          <p:cNvSpPr>
            <a:spLocks noGrp="1"/>
          </p:cNvSpPr>
          <p:nvPr>
            <p:ph type="sldNum" sz="quarter" idx="12"/>
          </p:nvPr>
        </p:nvSpPr>
        <p:spPr/>
        <p:txBody>
          <a:bodyPr/>
          <a:lstStyle/>
          <a:p>
            <a:fld id="{1E2FB795-8CD3-4813-9C65-0932CECE18E1}" type="slidenum">
              <a:rPr lang="en-GB" sz="2800" b="1">
                <a:solidFill>
                  <a:schemeClr val="bg1"/>
                </a:solidFill>
              </a:rPr>
              <a:pPr/>
              <a:t>17</a:t>
            </a:fld>
            <a:endParaRPr lang="en-GB" sz="2800" b="1" dirty="0">
              <a:solidFill>
                <a:schemeClr val="bg1"/>
              </a:solidFill>
            </a:endParaRPr>
          </a:p>
        </p:txBody>
      </p:sp>
    </p:spTree>
    <p:extLst>
      <p:ext uri="{BB962C8B-B14F-4D97-AF65-F5344CB8AC3E}">
        <p14:creationId xmlns:p14="http://schemas.microsoft.com/office/powerpoint/2010/main" val="919083168"/>
      </p:ext>
    </p:extLst>
  </p:cSld>
  <p:clrMapOvr>
    <a:masterClrMapping/>
  </p:clrMapOvr>
  <p:transition spd="slow"/>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9268" name="Rectangle 2">
            <a:extLst>
              <a:ext uri="{FF2B5EF4-FFF2-40B4-BE49-F238E27FC236}">
                <a16:creationId xmlns:a16="http://schemas.microsoft.com/office/drawing/2014/main" id="{40A7678D-3068-4F69-AFA3-1430167FB8ED}"/>
              </a:ext>
            </a:extLst>
          </p:cNvPr>
          <p:cNvGraphicFramePr>
            <a:graphicFrameLocks noGrp="1"/>
          </p:cNvGraphicFramePr>
          <p:nvPr>
            <p:ph idx="1"/>
            <p:extLst>
              <p:ext uri="{D42A27DB-BD31-4B8C-83A1-F6EECF244321}">
                <p14:modId xmlns:p14="http://schemas.microsoft.com/office/powerpoint/2010/main" val="3445297074"/>
              </p:ext>
            </p:extLst>
          </p:nvPr>
        </p:nvGraphicFramePr>
        <p:xfrm>
          <a:off x="609600" y="1481138"/>
          <a:ext cx="10972800" cy="4525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3554" name="Rectangle 1"/>
          <p:cNvSpPr>
            <a:spLocks noGrp="1" noChangeArrowheads="1"/>
          </p:cNvSpPr>
          <p:nvPr>
            <p:ph type="title"/>
          </p:nvPr>
        </p:nvSpPr>
        <p:spPr/>
        <p:txBody>
          <a:bodyPr vert="horz" rIns="132080" rtlCol="0" anchor="ctr">
            <a:normAutofit/>
            <a:scene3d>
              <a:camera prst="orthographicFront"/>
              <a:lightRig rig="soft" dir="t"/>
            </a:scene3d>
            <a:sp3d prstMaterial="softEdge">
              <a:bevelT w="25400" h="25400"/>
            </a:sp3d>
          </a:bodyPr>
          <a:lstStyle/>
          <a:p>
            <a:pPr fontAlgn="auto">
              <a:lnSpc>
                <a:spcPct val="90000"/>
              </a:lnSpc>
              <a:spcAft>
                <a:spcPts val="0"/>
              </a:spcAft>
              <a:defRPr/>
            </a:pPr>
            <a:r>
              <a:rPr lang="en-US" sz="3500"/>
              <a:t>Characteristics of a Reflective Practitioner (Brookfield 1998)</a:t>
            </a:r>
          </a:p>
        </p:txBody>
      </p:sp>
      <p:sp>
        <p:nvSpPr>
          <p:cNvPr id="2" name="Slide Number Placeholder 1"/>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18</a:t>
            </a:fld>
            <a:endParaRPr lang="en-GB"/>
          </a:p>
        </p:txBody>
      </p:sp>
    </p:spTree>
    <p:extLst>
      <p:ext uri="{BB962C8B-B14F-4D97-AF65-F5344CB8AC3E}">
        <p14:creationId xmlns:p14="http://schemas.microsoft.com/office/powerpoint/2010/main" val="2315392503"/>
      </p:ext>
    </p:extLst>
  </p:cSld>
  <p:clrMapOvr>
    <a:masterClrMapping/>
  </p:clrMapOvr>
  <p:transition spd="slow"/>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4000" b="1" dirty="0"/>
              <a:t>Key Aspects of Critically Reflective Practice</a:t>
            </a:r>
          </a:p>
        </p:txBody>
      </p:sp>
      <p:sp>
        <p:nvSpPr>
          <p:cNvPr id="3" name="Content Placeholder 2"/>
          <p:cNvSpPr>
            <a:spLocks noGrp="1"/>
          </p:cNvSpPr>
          <p:nvPr>
            <p:ph sz="quarter" idx="2"/>
          </p:nvPr>
        </p:nvSpPr>
        <p:spPr>
          <a:xfrm>
            <a:off x="609600" y="1444294"/>
            <a:ext cx="5386917" cy="5140656"/>
          </a:xfrm>
        </p:spPr>
        <p:txBody>
          <a:bodyPr>
            <a:normAutofit/>
          </a:bodyPr>
          <a:lstStyle/>
          <a:p>
            <a:pPr marL="0" indent="0">
              <a:buNone/>
            </a:pPr>
            <a:r>
              <a:rPr lang="en-GB" sz="2600" dirty="0"/>
              <a:t>Make sure that you address the key aspects of reflection: </a:t>
            </a:r>
          </a:p>
          <a:p>
            <a:pPr marL="0" indent="0" algn="ctr">
              <a:buNone/>
            </a:pPr>
            <a:r>
              <a:rPr lang="en-GB" dirty="0">
                <a:solidFill>
                  <a:srgbClr val="000000"/>
                </a:solidFill>
                <a:latin typeface="Arial" pitchFamily="34" charset="0"/>
                <a:sym typeface="Arial" pitchFamily="34" charset="0"/>
              </a:rPr>
              <a:t>POWER</a:t>
            </a:r>
          </a:p>
          <a:p>
            <a:pPr marL="0" indent="0" algn="ctr">
              <a:buNone/>
            </a:pPr>
            <a:r>
              <a:rPr lang="en-GB" dirty="0">
                <a:solidFill>
                  <a:srgbClr val="000000"/>
                </a:solidFill>
                <a:latin typeface="Arial" pitchFamily="34" charset="0"/>
                <a:sym typeface="Arial" pitchFamily="34" charset="0"/>
              </a:rPr>
              <a:t>VALUES</a:t>
            </a:r>
          </a:p>
          <a:p>
            <a:pPr marL="0" indent="0" algn="ctr">
              <a:buNone/>
            </a:pPr>
            <a:r>
              <a:rPr lang="en-GB" dirty="0">
                <a:solidFill>
                  <a:srgbClr val="000000"/>
                </a:solidFill>
                <a:latin typeface="Arial" pitchFamily="34" charset="0"/>
                <a:sym typeface="Arial" pitchFamily="34" charset="0"/>
              </a:rPr>
              <a:t>EMOTIONS</a:t>
            </a:r>
          </a:p>
          <a:p>
            <a:pPr marL="0" indent="0" algn="ctr">
              <a:buNone/>
            </a:pPr>
            <a:r>
              <a:rPr lang="en-GB" dirty="0">
                <a:solidFill>
                  <a:srgbClr val="000000"/>
                </a:solidFill>
                <a:latin typeface="Arial" pitchFamily="34" charset="0"/>
                <a:sym typeface="Arial" pitchFamily="34" charset="0"/>
              </a:rPr>
              <a:t>KNOWLEDGE</a:t>
            </a:r>
          </a:p>
          <a:p>
            <a:pPr marL="0" indent="0" algn="ctr">
              <a:buNone/>
            </a:pPr>
            <a:r>
              <a:rPr lang="en-GB" dirty="0">
                <a:solidFill>
                  <a:srgbClr val="000000"/>
                </a:solidFill>
                <a:latin typeface="Arial" pitchFamily="34" charset="0"/>
                <a:sym typeface="Arial" pitchFamily="34" charset="0"/>
              </a:rPr>
              <a:t>SELF AWARENESS</a:t>
            </a:r>
          </a:p>
          <a:p>
            <a:pPr marL="0" indent="0" algn="ctr">
              <a:buNone/>
            </a:pPr>
            <a:r>
              <a:rPr lang="en-GB" dirty="0">
                <a:solidFill>
                  <a:srgbClr val="000000"/>
                </a:solidFill>
                <a:latin typeface="Arial" pitchFamily="34" charset="0"/>
                <a:sym typeface="Arial" pitchFamily="34" charset="0"/>
              </a:rPr>
              <a:t>UNCERTAINTY</a:t>
            </a:r>
          </a:p>
          <a:p>
            <a:pPr marL="109537" indent="0">
              <a:buNone/>
            </a:pPr>
            <a:r>
              <a:rPr lang="en-GB" dirty="0">
                <a:solidFill>
                  <a:srgbClr val="000000"/>
                </a:solidFill>
                <a:latin typeface="Arial" pitchFamily="34" charset="0"/>
                <a:sym typeface="Arial" pitchFamily="34" charset="0"/>
              </a:rPr>
              <a:t>     </a:t>
            </a:r>
          </a:p>
          <a:p>
            <a:pPr marL="109537" indent="0">
              <a:buNone/>
            </a:pPr>
            <a:r>
              <a:rPr lang="en-US" dirty="0"/>
              <a:t>The Big 6 reflective model</a:t>
            </a:r>
          </a:p>
          <a:p>
            <a:r>
              <a:rPr lang="en-GB" dirty="0">
                <a:hlinkClick r:id="rId3"/>
              </a:rPr>
              <a:t>https://youtu.be/eSCUPKm5PTY</a:t>
            </a:r>
            <a:endParaRPr lang="en-GB" dirty="0"/>
          </a:p>
          <a:p>
            <a:endParaRPr lang="en-GB" dirty="0"/>
          </a:p>
          <a:p>
            <a:endParaRPr lang="en-GB" dirty="0"/>
          </a:p>
        </p:txBody>
      </p:sp>
      <p:sp>
        <p:nvSpPr>
          <p:cNvPr id="5" name="Content Placeholder 4"/>
          <p:cNvSpPr>
            <a:spLocks noGrp="1"/>
          </p:cNvSpPr>
          <p:nvPr>
            <p:ph sz="quarter" idx="4"/>
          </p:nvPr>
        </p:nvSpPr>
        <p:spPr>
          <a:xfrm>
            <a:off x="6193368" y="1444295"/>
            <a:ext cx="5389033" cy="4836189"/>
          </a:xfrm>
        </p:spPr>
        <p:txBody>
          <a:bodyPr>
            <a:noAutofit/>
          </a:bodyPr>
          <a:lstStyle/>
          <a:p>
            <a:r>
              <a:rPr lang="en-GB" sz="2600" dirty="0"/>
              <a:t>Using a model/s of reflective practice can provide subheadings and structure to your assignment</a:t>
            </a:r>
          </a:p>
          <a:p>
            <a:r>
              <a:rPr lang="en-GB" sz="2600" dirty="0"/>
              <a:t>Be aware that Gibb’s model can lead to overly descriptive writing </a:t>
            </a:r>
          </a:p>
          <a:p>
            <a:r>
              <a:rPr lang="en-GB" sz="2600" dirty="0"/>
              <a:t>Make sure you say which model you are using in your introduction and reference it</a:t>
            </a:r>
          </a:p>
          <a:p>
            <a:r>
              <a:rPr lang="en-GB" sz="2600" dirty="0"/>
              <a:t>Refer back to your model throughout the task.</a:t>
            </a:r>
          </a:p>
        </p:txBody>
      </p:sp>
      <p:sp>
        <p:nvSpPr>
          <p:cNvPr id="4" name="Slide Number Placeholder 3"/>
          <p:cNvSpPr>
            <a:spLocks noGrp="1"/>
          </p:cNvSpPr>
          <p:nvPr>
            <p:ph type="sldNum" sz="quarter" idx="12"/>
          </p:nvPr>
        </p:nvSpPr>
        <p:spPr/>
        <p:txBody>
          <a:bodyPr/>
          <a:lstStyle/>
          <a:p>
            <a:fld id="{1E2FB795-8CD3-4813-9C65-0932CECE18E1}" type="slidenum">
              <a:rPr lang="en-GB" smtClean="0"/>
              <a:pPr/>
              <a:t>19</a:t>
            </a:fld>
            <a:endParaRPr lang="en-GB"/>
          </a:p>
        </p:txBody>
      </p:sp>
    </p:spTree>
    <p:extLst>
      <p:ext uri="{BB962C8B-B14F-4D97-AF65-F5344CB8AC3E}">
        <p14:creationId xmlns:p14="http://schemas.microsoft.com/office/powerpoint/2010/main" val="92762649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1">
            <a:extLst>
              <a:ext uri="{FF2B5EF4-FFF2-40B4-BE49-F238E27FC236}">
                <a16:creationId xmlns:a16="http://schemas.microsoft.com/office/drawing/2014/main" id="{605F2265-6959-4CCF-ACAA-2FDDD72CDFCA}"/>
              </a:ext>
            </a:extLst>
          </p:cNvPr>
          <p:cNvGraphicFramePr>
            <a:graphicFrameLocks noGrp="1"/>
          </p:cNvGraphicFramePr>
          <p:nvPr>
            <p:ph idx="1"/>
            <p:extLst>
              <p:ext uri="{D42A27DB-BD31-4B8C-83A1-F6EECF244321}">
                <p14:modId xmlns:p14="http://schemas.microsoft.com/office/powerpoint/2010/main" val="3391632050"/>
              </p:ext>
            </p:extLst>
          </p:nvPr>
        </p:nvGraphicFramePr>
        <p:xfrm>
          <a:off x="609600" y="1153550"/>
          <a:ext cx="10972800" cy="54298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a:extLst>
              <a:ext uri="{FF2B5EF4-FFF2-40B4-BE49-F238E27FC236}">
                <a16:creationId xmlns:a16="http://schemas.microsoft.com/office/drawing/2014/main" id="{A0749D1A-404A-4B8F-B4B4-30D902C4AE3D}"/>
              </a:ext>
            </a:extLst>
          </p:cNvPr>
          <p:cNvSpPr>
            <a:spLocks noGrp="1"/>
          </p:cNvSpPr>
          <p:nvPr>
            <p:ph type="title"/>
          </p:nvPr>
        </p:nvSpPr>
        <p:spPr/>
        <p:txBody>
          <a:bodyPr anchor="ctr">
            <a:normAutofit fontScale="90000"/>
          </a:bodyPr>
          <a:lstStyle/>
          <a:p>
            <a:pPr>
              <a:lnSpc>
                <a:spcPct val="90000"/>
              </a:lnSpc>
            </a:pPr>
            <a:br>
              <a:rPr lang="en-GB" sz="2300" dirty="0"/>
            </a:br>
            <a:r>
              <a:rPr lang="en-GB" sz="3200" dirty="0"/>
              <a:t>Exercise 3 – Linking reflection to practice</a:t>
            </a:r>
            <a:br>
              <a:rPr lang="en-GB" sz="2300" dirty="0"/>
            </a:br>
            <a:endParaRPr lang="en-GB" sz="2300" dirty="0"/>
          </a:p>
        </p:txBody>
      </p:sp>
      <p:sp>
        <p:nvSpPr>
          <p:cNvPr id="4" name="Slide Number Placeholder 3">
            <a:extLst>
              <a:ext uri="{FF2B5EF4-FFF2-40B4-BE49-F238E27FC236}">
                <a16:creationId xmlns:a16="http://schemas.microsoft.com/office/drawing/2014/main" id="{070036AE-3A42-40AD-A309-66D2ED83D6CF}"/>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20</a:t>
            </a:fld>
            <a:endParaRPr lang="en-GB" altLang="en-US"/>
          </a:p>
        </p:txBody>
      </p:sp>
    </p:spTree>
    <p:extLst>
      <p:ext uri="{BB962C8B-B14F-4D97-AF65-F5344CB8AC3E}">
        <p14:creationId xmlns:p14="http://schemas.microsoft.com/office/powerpoint/2010/main" val="38247141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46265" y="1364566"/>
            <a:ext cx="11112334" cy="5128306"/>
          </a:xfrm>
        </p:spPr>
        <p:txBody>
          <a:bodyPr>
            <a:noAutofit/>
          </a:bodyPr>
          <a:lstStyle/>
          <a:p>
            <a:r>
              <a:rPr lang="en-GB" sz="2800" dirty="0"/>
              <a:t>Task 1 has two parts (a and b) </a:t>
            </a:r>
          </a:p>
          <a:p>
            <a:r>
              <a:rPr lang="en-GB" sz="2800" dirty="0"/>
              <a:t>Part a) is completed at the beginning of the programme</a:t>
            </a:r>
          </a:p>
          <a:p>
            <a:r>
              <a:rPr lang="en-GB" sz="2800" dirty="0"/>
              <a:t>This should be discussed with your mentor and/or supervisor/line manager as part of your First Three Years of Practice Individual Plan. </a:t>
            </a:r>
          </a:p>
          <a:p>
            <a:r>
              <a:rPr lang="en-GB" sz="2800" dirty="0"/>
              <a:t>Task one </a:t>
            </a:r>
            <a:r>
              <a:rPr lang="en-GB" sz="2800" b="1" dirty="0"/>
              <a:t>must </a:t>
            </a:r>
            <a:r>
              <a:rPr lang="en-GB" sz="2800" dirty="0"/>
              <a:t>incorporate the use of a model of reflection.</a:t>
            </a:r>
          </a:p>
          <a:p>
            <a:r>
              <a:rPr lang="en-GB" sz="2800" dirty="0"/>
              <a:t>Task 1 part b) is completed at the end of the programme.</a:t>
            </a:r>
          </a:p>
        </p:txBody>
      </p:sp>
      <p:sp>
        <p:nvSpPr>
          <p:cNvPr id="2" name="Title 1"/>
          <p:cNvSpPr>
            <a:spLocks noGrp="1"/>
          </p:cNvSpPr>
          <p:nvPr>
            <p:ph type="title"/>
          </p:nvPr>
        </p:nvSpPr>
        <p:spPr>
          <a:xfrm>
            <a:off x="685800" y="204537"/>
            <a:ext cx="10106526" cy="1028852"/>
          </a:xfrm>
        </p:spPr>
        <p:txBody>
          <a:bodyPr>
            <a:noAutofit/>
          </a:bodyPr>
          <a:lstStyle/>
          <a:p>
            <a:pPr algn="ctr"/>
            <a:br>
              <a:rPr lang="en-GB" sz="4000" dirty="0"/>
            </a:br>
            <a:r>
              <a:rPr lang="en-GB" sz="4000" dirty="0"/>
              <a:t>Task 1 – Developmental Review (Part a)</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21</a:t>
            </a:fld>
            <a:endParaRPr lang="en-GB"/>
          </a:p>
        </p:txBody>
      </p:sp>
    </p:spTree>
    <p:extLst>
      <p:ext uri="{BB962C8B-B14F-4D97-AF65-F5344CB8AC3E}">
        <p14:creationId xmlns:p14="http://schemas.microsoft.com/office/powerpoint/2010/main" val="5393209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7AEE4D-5A29-4A63-B3FB-274C40FF1D68}"/>
              </a:ext>
            </a:extLst>
          </p:cNvPr>
          <p:cNvSpPr>
            <a:spLocks noGrp="1"/>
          </p:cNvSpPr>
          <p:nvPr>
            <p:ph idx="1"/>
          </p:nvPr>
        </p:nvSpPr>
        <p:spPr>
          <a:xfrm>
            <a:off x="1058779" y="1440493"/>
            <a:ext cx="10209443" cy="4968246"/>
          </a:xfrm>
        </p:spPr>
        <p:txBody>
          <a:bodyPr/>
          <a:lstStyle/>
          <a:p>
            <a:pPr hangingPunct="0"/>
            <a:r>
              <a:rPr lang="en-GB" sz="2400" dirty="0"/>
              <a:t>Task 1 part a)</a:t>
            </a:r>
          </a:p>
          <a:p>
            <a:pPr hangingPunct="0"/>
            <a:r>
              <a:rPr lang="en-GB" sz="2400" dirty="0"/>
              <a:t>You should firstly reflect on the work that you will have undertaken since qualifying then go on to identify and reflect on areas of future professional development and link these to each of the SCW learning outcomes below</a:t>
            </a:r>
          </a:p>
          <a:p>
            <a:pPr lvl="0" hangingPunct="0"/>
            <a:r>
              <a:rPr lang="en-GB" sz="2400" dirty="0"/>
              <a:t>Applying analysis in assessment to inform interventions.</a:t>
            </a:r>
          </a:p>
          <a:p>
            <a:pPr lvl="0" hangingPunct="0"/>
            <a:r>
              <a:rPr lang="en-GB" sz="2400" dirty="0"/>
              <a:t>Working collaboratively with people in need of care and support, their carers</a:t>
            </a:r>
            <a:r>
              <a:rPr lang="en-GB" sz="2400" i="1" dirty="0"/>
              <a:t> </a:t>
            </a:r>
            <a:r>
              <a:rPr lang="en-GB" sz="2400" dirty="0"/>
              <a:t>and other professionals.</a:t>
            </a:r>
          </a:p>
          <a:p>
            <a:pPr lvl="0" hangingPunct="0"/>
            <a:r>
              <a:rPr lang="en-GB" sz="2400" dirty="0"/>
              <a:t>Intervention and application of professional judgement in increasingly complex situations.</a:t>
            </a:r>
          </a:p>
          <a:p>
            <a:pPr marL="0" indent="0">
              <a:buNone/>
            </a:pPr>
            <a:r>
              <a:rPr lang="en-GB" sz="2400" dirty="0"/>
              <a:t>You must cover all three of the above learning outcomes in this task (see appendix 4 of the handbook for more detail).</a:t>
            </a:r>
          </a:p>
          <a:p>
            <a:pPr marL="0" indent="0">
              <a:buNone/>
            </a:pPr>
            <a:endParaRPr lang="en-GB" dirty="0"/>
          </a:p>
        </p:txBody>
      </p:sp>
      <p:sp>
        <p:nvSpPr>
          <p:cNvPr id="2" name="Title 1">
            <a:extLst>
              <a:ext uri="{FF2B5EF4-FFF2-40B4-BE49-F238E27FC236}">
                <a16:creationId xmlns:a16="http://schemas.microsoft.com/office/drawing/2014/main" id="{48FC0A18-CFB2-4524-8559-098440EE6488}"/>
              </a:ext>
            </a:extLst>
          </p:cNvPr>
          <p:cNvSpPr>
            <a:spLocks noGrp="1"/>
          </p:cNvSpPr>
          <p:nvPr>
            <p:ph type="title"/>
          </p:nvPr>
        </p:nvSpPr>
        <p:spPr>
          <a:xfrm>
            <a:off x="2045367" y="372978"/>
            <a:ext cx="7993983" cy="1067515"/>
          </a:xfrm>
        </p:spPr>
        <p:txBody>
          <a:bodyPr>
            <a:normAutofit fontScale="90000"/>
          </a:bodyPr>
          <a:lstStyle/>
          <a:p>
            <a:pPr hangingPunct="0"/>
            <a:br>
              <a:rPr lang="en-GB" sz="1800" i="1" dirty="0"/>
            </a:br>
            <a:br>
              <a:rPr lang="en-GB" sz="1800" i="1" dirty="0"/>
            </a:br>
            <a:br>
              <a:rPr lang="en-GB" sz="1800" i="1" dirty="0"/>
            </a:br>
            <a:br>
              <a:rPr lang="en-GB" sz="1800" i="1" dirty="0"/>
            </a:br>
            <a:br>
              <a:rPr lang="en-GB" sz="1800" i="1" dirty="0"/>
            </a:br>
            <a:br>
              <a:rPr lang="en-GB" sz="1800" i="1" dirty="0"/>
            </a:br>
            <a:r>
              <a:rPr lang="en-GB" sz="4400" dirty="0"/>
              <a:t>The SCW Learning Outcomes</a:t>
            </a:r>
            <a:br>
              <a:rPr lang="en-GB" sz="1800" i="1" dirty="0"/>
            </a:br>
            <a:br>
              <a:rPr lang="en-GB" dirty="0"/>
            </a:br>
            <a:br>
              <a:rPr lang="en-GB" dirty="0"/>
            </a:br>
            <a:endParaRPr lang="en-GB" dirty="0"/>
          </a:p>
        </p:txBody>
      </p:sp>
      <p:sp>
        <p:nvSpPr>
          <p:cNvPr id="4" name="Slide Number Placeholder 3">
            <a:extLst>
              <a:ext uri="{FF2B5EF4-FFF2-40B4-BE49-F238E27FC236}">
                <a16:creationId xmlns:a16="http://schemas.microsoft.com/office/drawing/2014/main" id="{6070EC54-8211-4632-92BA-1123B271F04B}"/>
              </a:ext>
            </a:extLst>
          </p:cNvPr>
          <p:cNvSpPr>
            <a:spLocks noGrp="1"/>
          </p:cNvSpPr>
          <p:nvPr>
            <p:ph type="sldNum" sz="quarter" idx="12"/>
          </p:nvPr>
        </p:nvSpPr>
        <p:spPr/>
        <p:txBody>
          <a:bodyPr/>
          <a:lstStyle/>
          <a:p>
            <a:fld id="{1E2FB795-8CD3-4813-9C65-0932CECE18E1}" type="slidenum">
              <a:rPr lang="en-GB" smtClean="0"/>
              <a:pPr/>
              <a:t>22</a:t>
            </a:fld>
            <a:endParaRPr lang="en-GB"/>
          </a:p>
        </p:txBody>
      </p:sp>
    </p:spTree>
    <p:extLst>
      <p:ext uri="{BB962C8B-B14F-4D97-AF65-F5344CB8AC3E}">
        <p14:creationId xmlns:p14="http://schemas.microsoft.com/office/powerpoint/2010/main" val="13054037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58779" y="1377244"/>
            <a:ext cx="9769642" cy="5115630"/>
          </a:xfrm>
        </p:spPr>
        <p:txBody>
          <a:bodyPr>
            <a:normAutofit/>
          </a:bodyPr>
          <a:lstStyle/>
          <a:p>
            <a:r>
              <a:rPr lang="en-GB" sz="2800" dirty="0"/>
              <a:t>Using a reflective model critically reflect on your professional development since qualifying as a social worker </a:t>
            </a:r>
          </a:p>
          <a:p>
            <a:r>
              <a:rPr lang="en-GB" sz="2800" dirty="0"/>
              <a:t>Make reference to the supervision, training, learning and research that has impacted on your work </a:t>
            </a:r>
          </a:p>
          <a:p>
            <a:r>
              <a:rPr lang="en-GB" sz="2800" dirty="0"/>
              <a:t>Based on this and continuing to use a reflective model outline what you have identified and agreed with your manager and/or mentor for your development over the next 12 months</a:t>
            </a:r>
          </a:p>
          <a:p>
            <a:r>
              <a:rPr lang="en-GB" sz="2800" dirty="0"/>
              <a:t>You must demonstrate how you intend to meet all of the SCW three learning outcomes.</a:t>
            </a:r>
          </a:p>
        </p:txBody>
      </p:sp>
      <p:sp>
        <p:nvSpPr>
          <p:cNvPr id="2" name="Title 1"/>
          <p:cNvSpPr>
            <a:spLocks noGrp="1"/>
          </p:cNvSpPr>
          <p:nvPr>
            <p:ph type="title"/>
          </p:nvPr>
        </p:nvSpPr>
        <p:spPr>
          <a:xfrm>
            <a:off x="2152650" y="365126"/>
            <a:ext cx="7886700" cy="808917"/>
          </a:xfrm>
        </p:spPr>
        <p:txBody>
          <a:bodyPr>
            <a:normAutofit/>
          </a:bodyPr>
          <a:lstStyle/>
          <a:p>
            <a:pPr algn="ctr"/>
            <a:r>
              <a:rPr lang="en-GB" sz="4000" dirty="0"/>
              <a:t>Task 1 part a) - The Question</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23</a:t>
            </a:fld>
            <a:endParaRPr lang="en-GB"/>
          </a:p>
        </p:txBody>
      </p:sp>
    </p:spTree>
    <p:extLst>
      <p:ext uri="{BB962C8B-B14F-4D97-AF65-F5344CB8AC3E}">
        <p14:creationId xmlns:p14="http://schemas.microsoft.com/office/powerpoint/2010/main" val="18482981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C433C1-7954-4BAC-B48B-94C5C193CBDE}"/>
              </a:ext>
            </a:extLst>
          </p:cNvPr>
          <p:cNvSpPr>
            <a:spLocks noGrp="1"/>
          </p:cNvSpPr>
          <p:nvPr>
            <p:ph idx="1"/>
          </p:nvPr>
        </p:nvSpPr>
        <p:spPr>
          <a:xfrm>
            <a:off x="1022683" y="1684421"/>
            <a:ext cx="9962643" cy="4724318"/>
          </a:xfrm>
        </p:spPr>
        <p:txBody>
          <a:bodyPr/>
          <a:lstStyle/>
          <a:p>
            <a:pPr marL="0" indent="0">
              <a:buNone/>
            </a:pPr>
            <a:r>
              <a:rPr lang="en-GB" sz="2400" dirty="0"/>
              <a:t>It may help you to consider the first part of Task 1 (part a) as your introduction to the task. </a:t>
            </a:r>
          </a:p>
          <a:p>
            <a:r>
              <a:rPr lang="en-GB" sz="2400" dirty="0"/>
              <a:t>Reflect on what have been the main areas of learning and development since you qualified, e.g. where has your confidence and competence grown and developed?</a:t>
            </a:r>
          </a:p>
          <a:p>
            <a:r>
              <a:rPr lang="en-GB" sz="2400" dirty="0"/>
              <a:t>In relation to your professional development over the course of the next year (since starting the programme) identify areas in which you need/want to develop your skills and knowledge and </a:t>
            </a:r>
            <a:r>
              <a:rPr lang="en-GB" sz="2400" b="1" dirty="0"/>
              <a:t>link these to each of the 3 SCW learning outcomes.</a:t>
            </a:r>
          </a:p>
          <a:p>
            <a:r>
              <a:rPr lang="en-GB" sz="2400" dirty="0"/>
              <a:t>Reflect on what has/will support you in this e.g. supervision, training, learning and research.</a:t>
            </a:r>
          </a:p>
          <a:p>
            <a:endParaRPr lang="en-GB" dirty="0"/>
          </a:p>
          <a:p>
            <a:endParaRPr lang="en-GB" dirty="0"/>
          </a:p>
        </p:txBody>
      </p:sp>
      <p:sp>
        <p:nvSpPr>
          <p:cNvPr id="2" name="Title 1">
            <a:extLst>
              <a:ext uri="{FF2B5EF4-FFF2-40B4-BE49-F238E27FC236}">
                <a16:creationId xmlns:a16="http://schemas.microsoft.com/office/drawing/2014/main" id="{727B0EFA-C2AE-456A-B863-63C4672746AA}"/>
              </a:ext>
            </a:extLst>
          </p:cNvPr>
          <p:cNvSpPr>
            <a:spLocks noGrp="1"/>
          </p:cNvSpPr>
          <p:nvPr>
            <p:ph type="title"/>
          </p:nvPr>
        </p:nvSpPr>
        <p:spPr>
          <a:xfrm>
            <a:off x="1941342" y="332657"/>
            <a:ext cx="9043984" cy="1224136"/>
          </a:xfrm>
        </p:spPr>
        <p:txBody>
          <a:bodyPr>
            <a:noAutofit/>
          </a:bodyPr>
          <a:lstStyle/>
          <a:p>
            <a:r>
              <a:rPr lang="en-GB" sz="4000" dirty="0"/>
              <a:t>Making a Start - P</a:t>
            </a:r>
            <a:r>
              <a:rPr lang="en-GB" sz="4000" b="1" dirty="0"/>
              <a:t>rofessional Development Since Qualifying</a:t>
            </a:r>
            <a:r>
              <a:rPr lang="en-GB" sz="4000" dirty="0"/>
              <a:t> </a:t>
            </a:r>
          </a:p>
        </p:txBody>
      </p:sp>
      <p:sp>
        <p:nvSpPr>
          <p:cNvPr id="4" name="Slide Number Placeholder 3">
            <a:extLst>
              <a:ext uri="{FF2B5EF4-FFF2-40B4-BE49-F238E27FC236}">
                <a16:creationId xmlns:a16="http://schemas.microsoft.com/office/drawing/2014/main" id="{42FD93BC-A776-4859-B50D-219CBA19D9AF}"/>
              </a:ext>
            </a:extLst>
          </p:cNvPr>
          <p:cNvSpPr>
            <a:spLocks noGrp="1"/>
          </p:cNvSpPr>
          <p:nvPr>
            <p:ph type="sldNum" sz="quarter" idx="12"/>
          </p:nvPr>
        </p:nvSpPr>
        <p:spPr/>
        <p:txBody>
          <a:bodyPr/>
          <a:lstStyle/>
          <a:p>
            <a:fld id="{1E2FB795-8CD3-4813-9C65-0932CECE18E1}" type="slidenum">
              <a:rPr lang="en-GB" smtClean="0"/>
              <a:pPr/>
              <a:t>24</a:t>
            </a:fld>
            <a:endParaRPr lang="en-GB"/>
          </a:p>
        </p:txBody>
      </p:sp>
    </p:spTree>
    <p:extLst>
      <p:ext uri="{BB962C8B-B14F-4D97-AF65-F5344CB8AC3E}">
        <p14:creationId xmlns:p14="http://schemas.microsoft.com/office/powerpoint/2010/main" val="22617776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1579" y="1010653"/>
            <a:ext cx="10927905" cy="5173579"/>
          </a:xfrm>
        </p:spPr>
        <p:txBody>
          <a:bodyPr>
            <a:normAutofit/>
          </a:bodyPr>
          <a:lstStyle/>
          <a:p>
            <a:pPr marL="0" indent="0">
              <a:buNone/>
            </a:pPr>
            <a:r>
              <a:rPr lang="en-GB" sz="2600" dirty="0"/>
              <a:t>You could consider:</a:t>
            </a:r>
          </a:p>
          <a:p>
            <a:r>
              <a:rPr lang="en-GB" sz="2600" dirty="0"/>
              <a:t>What would support you to become a more confident, competent and resilient practitioner? </a:t>
            </a:r>
          </a:p>
          <a:p>
            <a:r>
              <a:rPr lang="en-GB" sz="2600" dirty="0"/>
              <a:t>Are there any barriers/obstacles to you doing this?</a:t>
            </a:r>
          </a:p>
          <a:p>
            <a:r>
              <a:rPr lang="en-GB" sz="2600" dirty="0"/>
              <a:t>What areas of your development do you think will be important for the people/families you work with and other professionals you work with? What is important to you?</a:t>
            </a:r>
          </a:p>
          <a:p>
            <a:r>
              <a:rPr lang="en-GB" sz="2600" dirty="0"/>
              <a:t>How will you address these learning needs? E.g. through training, through supervision, research etc. </a:t>
            </a:r>
          </a:p>
          <a:p>
            <a:endParaRPr lang="en-GB" sz="2400" dirty="0">
              <a:highlight>
                <a:srgbClr val="FFFF00"/>
              </a:highlight>
            </a:endParaRPr>
          </a:p>
        </p:txBody>
      </p:sp>
      <p:sp>
        <p:nvSpPr>
          <p:cNvPr id="4" name="Title 3"/>
          <p:cNvSpPr>
            <a:spLocks noGrp="1"/>
          </p:cNvSpPr>
          <p:nvPr>
            <p:ph type="title"/>
          </p:nvPr>
        </p:nvSpPr>
        <p:spPr>
          <a:xfrm>
            <a:off x="1490597" y="348916"/>
            <a:ext cx="8548753" cy="661737"/>
          </a:xfrm>
        </p:spPr>
        <p:txBody>
          <a:bodyPr>
            <a:noAutofit/>
          </a:bodyPr>
          <a:lstStyle/>
          <a:p>
            <a:pPr algn="ctr"/>
            <a:r>
              <a:rPr lang="en-GB" sz="3600" dirty="0"/>
              <a:t>Making a Start – Future Development</a:t>
            </a:r>
          </a:p>
        </p:txBody>
      </p:sp>
      <p:sp>
        <p:nvSpPr>
          <p:cNvPr id="3" name="Slide Number Placeholder 2"/>
          <p:cNvSpPr>
            <a:spLocks noGrp="1"/>
          </p:cNvSpPr>
          <p:nvPr>
            <p:ph type="sldNum" sz="quarter" idx="12"/>
          </p:nvPr>
        </p:nvSpPr>
        <p:spPr/>
        <p:txBody>
          <a:bodyPr/>
          <a:lstStyle/>
          <a:p>
            <a:fld id="{1E2FB795-8CD3-4813-9C65-0932CECE18E1}" type="slidenum">
              <a:rPr lang="en-GB" smtClean="0"/>
              <a:pPr/>
              <a:t>25</a:t>
            </a:fld>
            <a:endParaRPr lang="en-GB"/>
          </a:p>
        </p:txBody>
      </p:sp>
    </p:spTree>
    <p:extLst>
      <p:ext uri="{BB962C8B-B14F-4D97-AF65-F5344CB8AC3E}">
        <p14:creationId xmlns:p14="http://schemas.microsoft.com/office/powerpoint/2010/main" val="103660904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Autofit/>
          </a:bodyPr>
          <a:lstStyle/>
          <a:p>
            <a:pPr>
              <a:lnSpc>
                <a:spcPct val="90000"/>
              </a:lnSpc>
            </a:pPr>
            <a:br>
              <a:rPr lang="en-GB" sz="3200" dirty="0">
                <a:effectLst>
                  <a:outerShdw blurRad="38100" dist="38100" dir="2700000" algn="tl">
                    <a:srgbClr val="000000">
                      <a:alpha val="43137"/>
                    </a:srgbClr>
                  </a:outerShdw>
                </a:effectLst>
              </a:rPr>
            </a:br>
            <a:r>
              <a:rPr lang="en-GB" sz="3200" dirty="0">
                <a:effectLst>
                  <a:outerShdw blurRad="38100" dist="38100" dir="2700000" algn="tl">
                    <a:srgbClr val="000000">
                      <a:alpha val="43137"/>
                    </a:srgbClr>
                  </a:outerShdw>
                </a:effectLst>
              </a:rPr>
              <a:t>Levels of Reflective Writing (Hatton and Smith 1995)</a:t>
            </a:r>
          </a:p>
        </p:txBody>
      </p:sp>
      <p:sp>
        <p:nvSpPr>
          <p:cNvPr id="3" name="Content Placeholder 2"/>
          <p:cNvSpPr>
            <a:spLocks noGrp="1"/>
          </p:cNvSpPr>
          <p:nvPr>
            <p:ph sz="quarter" idx="2"/>
          </p:nvPr>
        </p:nvSpPr>
        <p:spPr>
          <a:xfrm>
            <a:off x="609600" y="1444295"/>
            <a:ext cx="6210925" cy="4671692"/>
          </a:xfrm>
        </p:spPr>
        <p:txBody>
          <a:bodyPr wrap="square" anchor="t">
            <a:normAutofit/>
          </a:bodyPr>
          <a:lstStyle/>
          <a:p>
            <a:pPr>
              <a:lnSpc>
                <a:spcPct val="90000"/>
              </a:lnSpc>
            </a:pPr>
            <a:r>
              <a:rPr lang="en-GB" b="1" dirty="0"/>
              <a:t>Descriptive</a:t>
            </a:r>
          </a:p>
          <a:p>
            <a:pPr>
              <a:lnSpc>
                <a:spcPct val="90000"/>
              </a:lnSpc>
            </a:pPr>
            <a:r>
              <a:rPr lang="en-GB" b="1" dirty="0"/>
              <a:t>Descriptive reflective</a:t>
            </a:r>
            <a:r>
              <a:rPr lang="en-GB" dirty="0"/>
              <a:t>: description of events with some deeper consideration</a:t>
            </a:r>
          </a:p>
          <a:p>
            <a:pPr>
              <a:lnSpc>
                <a:spcPct val="90000"/>
              </a:lnSpc>
            </a:pPr>
            <a:r>
              <a:rPr lang="en-GB" b="1" dirty="0"/>
              <a:t>Dialogic reflective</a:t>
            </a:r>
            <a:r>
              <a:rPr lang="en-GB" dirty="0"/>
              <a:t>: steps back from the situation, explores own role and hypothesises about what could have been done differently. Analyses the situation making wider links and exploring different perspectives </a:t>
            </a:r>
          </a:p>
          <a:p>
            <a:pPr>
              <a:lnSpc>
                <a:spcPct val="90000"/>
              </a:lnSpc>
            </a:pPr>
            <a:r>
              <a:rPr lang="en-GB" b="1" dirty="0"/>
              <a:t>Critically reflective</a:t>
            </a:r>
            <a:r>
              <a:rPr lang="en-GB" dirty="0"/>
              <a:t>: as above but also shows consideration of socio-political context (particularly power)</a:t>
            </a:r>
          </a:p>
        </p:txBody>
      </p:sp>
      <p:sp>
        <p:nvSpPr>
          <p:cNvPr id="4" name="Slide Number Placeholder 3"/>
          <p:cNvSpPr>
            <a:spLocks noGrp="1"/>
          </p:cNvSpPr>
          <p:nvPr>
            <p:ph type="sldNum" sz="quarter" idx="12"/>
          </p:nvPr>
        </p:nvSpPr>
        <p:spPr/>
        <p:txBody>
          <a:bodyPr wrap="square" anchor="b">
            <a:normAutofit/>
          </a:bodyPr>
          <a:lstStyle/>
          <a:p>
            <a:pPr>
              <a:spcAft>
                <a:spcPts val="600"/>
              </a:spcAft>
            </a:pPr>
            <a:fld id="{1E2FB795-8CD3-4813-9C65-0932CECE18E1}" type="slidenum">
              <a:rPr lang="en-GB" smtClean="0"/>
              <a:pPr>
                <a:spcAft>
                  <a:spcPts val="600"/>
                </a:spcAft>
              </a:pPr>
              <a:t>26</a:t>
            </a:fld>
            <a:endParaRPr lang="en-GB"/>
          </a:p>
        </p:txBody>
      </p:sp>
      <p:pic>
        <p:nvPicPr>
          <p:cNvPr id="6" name="Picture 5"/>
          <p:cNvPicPr>
            <a:picLocks noChangeAspect="1"/>
          </p:cNvPicPr>
          <p:nvPr/>
        </p:nvPicPr>
        <p:blipFill>
          <a:blip r:embed="rId3"/>
          <a:stretch>
            <a:fillRect/>
          </a:stretch>
        </p:blipFill>
        <p:spPr>
          <a:xfrm>
            <a:off x="7015397" y="1623323"/>
            <a:ext cx="4567004" cy="3653215"/>
          </a:xfrm>
          <a:prstGeom prst="rect">
            <a:avLst/>
          </a:prstGeom>
          <a:noFill/>
          <a:ln>
            <a:noFill/>
            <a:prstDash val="sysDash"/>
            <a:miter lim="800000"/>
          </a:ln>
        </p:spPr>
      </p:pic>
    </p:spTree>
    <p:extLst>
      <p:ext uri="{BB962C8B-B14F-4D97-AF65-F5344CB8AC3E}">
        <p14:creationId xmlns:p14="http://schemas.microsoft.com/office/powerpoint/2010/main" val="26712918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86589" y="1491916"/>
            <a:ext cx="10034337" cy="4916823"/>
          </a:xfrm>
        </p:spPr>
        <p:txBody>
          <a:bodyPr>
            <a:normAutofit/>
          </a:bodyPr>
          <a:lstStyle/>
          <a:p>
            <a:pPr marL="457200" indent="-457200"/>
            <a:r>
              <a:rPr lang="en-GB" sz="2800" dirty="0"/>
              <a:t>D</a:t>
            </a:r>
            <a:r>
              <a:rPr lang="en-GB" sz="2400" dirty="0"/>
              <a:t>escribe the experience. Provide details on the event or activity that you are going to reflect on </a:t>
            </a:r>
          </a:p>
          <a:p>
            <a:pPr marL="457200" indent="-457200"/>
            <a:r>
              <a:rPr lang="en-GB" sz="2800" dirty="0"/>
              <a:t>E</a:t>
            </a:r>
            <a:r>
              <a:rPr lang="en-GB" sz="2400" dirty="0"/>
              <a:t>xamine the experience through a lens which integrates personal experience and academic content. Analyse the experience using assumption analysis, contextual awareness, imaginative speculation and reflective scepticism. </a:t>
            </a:r>
          </a:p>
          <a:p>
            <a:pPr marL="457200" indent="-457200"/>
            <a:r>
              <a:rPr lang="en-US" sz="1200" dirty="0"/>
              <a:t>(Brookfield 1998, slide 19)</a:t>
            </a:r>
            <a:endParaRPr lang="en-GB" sz="1200" dirty="0"/>
          </a:p>
          <a:p>
            <a:pPr marL="457200" indent="-457200"/>
            <a:r>
              <a:rPr lang="en-GB" sz="2800" dirty="0"/>
              <a:t>A</a:t>
            </a:r>
            <a:r>
              <a:rPr lang="en-GB" sz="2400" dirty="0"/>
              <a:t>rticulate your learning by responding to the reflective model you have used.</a:t>
            </a:r>
          </a:p>
          <a:p>
            <a:pPr marL="0" indent="0">
              <a:buNone/>
            </a:pPr>
            <a:r>
              <a:rPr lang="en-GB" sz="2400" dirty="0"/>
              <a:t>For example:  What did I learn? How did I learn it? Why does it matter to me as a social worker? What will I do in future social work practice in light of this learning?</a:t>
            </a:r>
          </a:p>
        </p:txBody>
      </p:sp>
      <p:sp>
        <p:nvSpPr>
          <p:cNvPr id="2" name="Title 1"/>
          <p:cNvSpPr>
            <a:spLocks noGrp="1"/>
          </p:cNvSpPr>
          <p:nvPr>
            <p:ph type="title"/>
          </p:nvPr>
        </p:nvSpPr>
        <p:spPr>
          <a:xfrm>
            <a:off x="986589" y="478724"/>
            <a:ext cx="9757611" cy="880843"/>
          </a:xfrm>
        </p:spPr>
        <p:txBody>
          <a:bodyPr>
            <a:normAutofit fontScale="90000"/>
          </a:bodyPr>
          <a:lstStyle/>
          <a:p>
            <a:pPr algn="ctr"/>
            <a:r>
              <a:rPr lang="en-GB" b="1" dirty="0"/>
              <a:t>The DEAL Model of Reflective </a:t>
            </a:r>
            <a:r>
              <a:rPr lang="en-GB" dirty="0"/>
              <a:t>W</a:t>
            </a:r>
            <a:r>
              <a:rPr lang="en-GB" b="1" dirty="0"/>
              <a:t>riting</a:t>
            </a:r>
            <a:br>
              <a:rPr lang="en-GB" dirty="0"/>
            </a:br>
            <a:r>
              <a:rPr lang="en-GB" sz="1600" dirty="0"/>
              <a:t>Ash and Clayton (2004) adapted by Lay and McGuire (2010)</a:t>
            </a:r>
          </a:p>
        </p:txBody>
      </p:sp>
      <p:sp>
        <p:nvSpPr>
          <p:cNvPr id="4" name="Slide Number Placeholder 3"/>
          <p:cNvSpPr>
            <a:spLocks noGrp="1"/>
          </p:cNvSpPr>
          <p:nvPr>
            <p:ph type="sldNum" sz="quarter" idx="12"/>
          </p:nvPr>
        </p:nvSpPr>
        <p:spPr/>
        <p:txBody>
          <a:bodyPr/>
          <a:lstStyle/>
          <a:p>
            <a:fld id="{1E2FB795-8CD3-4813-9C65-0932CECE18E1}" type="slidenum">
              <a:rPr lang="en-GB" smtClean="0"/>
              <a:pPr/>
              <a:t>27</a:t>
            </a:fld>
            <a:endParaRPr lang="en-GB"/>
          </a:p>
        </p:txBody>
      </p:sp>
      <p:pic>
        <p:nvPicPr>
          <p:cNvPr id="6146" name="Picture 2" descr="Image result for micro scope imag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238874" y="84136"/>
            <a:ext cx="1952515" cy="1961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28211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1758" y="273050"/>
            <a:ext cx="10150641" cy="1143000"/>
          </a:xfrm>
        </p:spPr>
        <p:txBody>
          <a:bodyPr>
            <a:normAutofit/>
          </a:bodyPr>
          <a:lstStyle/>
          <a:p>
            <a:r>
              <a:rPr lang="en-GB" sz="4000" dirty="0"/>
              <a:t>Questions to Aid Critical Reflection</a:t>
            </a:r>
          </a:p>
        </p:txBody>
      </p:sp>
      <p:sp>
        <p:nvSpPr>
          <p:cNvPr id="3" name="Content Placeholder 2"/>
          <p:cNvSpPr>
            <a:spLocks noGrp="1"/>
          </p:cNvSpPr>
          <p:nvPr>
            <p:ph sz="quarter" idx="2"/>
          </p:nvPr>
        </p:nvSpPr>
        <p:spPr>
          <a:xfrm>
            <a:off x="938463" y="1444295"/>
            <a:ext cx="5058054" cy="5052758"/>
          </a:xfrm>
        </p:spPr>
        <p:txBody>
          <a:bodyPr>
            <a:normAutofit/>
          </a:bodyPr>
          <a:lstStyle/>
          <a:p>
            <a:pPr marL="0" indent="0">
              <a:buNone/>
            </a:pPr>
            <a:r>
              <a:rPr lang="en-GB" sz="2800" dirty="0"/>
              <a:t>What does my account imply about:</a:t>
            </a:r>
          </a:p>
          <a:p>
            <a:r>
              <a:rPr lang="en-GB" sz="2800" dirty="0"/>
              <a:t>My basic ideals or values</a:t>
            </a:r>
          </a:p>
          <a:p>
            <a:r>
              <a:rPr lang="en-GB" sz="2800" dirty="0"/>
              <a:t>My beliefs ideals or values</a:t>
            </a:r>
          </a:p>
          <a:p>
            <a:r>
              <a:rPr lang="en-GB" sz="2800" dirty="0"/>
              <a:t>My view of myself and other people</a:t>
            </a:r>
          </a:p>
          <a:p>
            <a:r>
              <a:rPr lang="en-GB" sz="2800" dirty="0"/>
              <a:t>What I believe about professionalism</a:t>
            </a:r>
          </a:p>
        </p:txBody>
      </p:sp>
      <p:sp>
        <p:nvSpPr>
          <p:cNvPr id="5" name="Content Placeholder 4"/>
          <p:cNvSpPr>
            <a:spLocks noGrp="1"/>
          </p:cNvSpPr>
          <p:nvPr>
            <p:ph sz="quarter" idx="4"/>
          </p:nvPr>
        </p:nvSpPr>
        <p:spPr>
          <a:xfrm>
            <a:off x="6193369" y="1416051"/>
            <a:ext cx="5236632" cy="5052758"/>
          </a:xfrm>
        </p:spPr>
        <p:txBody>
          <a:bodyPr>
            <a:normAutofit fontScale="92500" lnSpcReduction="20000"/>
          </a:bodyPr>
          <a:lstStyle/>
          <a:p>
            <a:pPr marL="0" indent="0">
              <a:spcAft>
                <a:spcPts val="500"/>
              </a:spcAft>
              <a:buNone/>
            </a:pPr>
            <a:r>
              <a:rPr lang="en-GB" sz="2600" dirty="0"/>
              <a:t>Context:</a:t>
            </a:r>
          </a:p>
          <a:p>
            <a:pPr>
              <a:spcAft>
                <a:spcPts val="500"/>
              </a:spcAft>
            </a:pPr>
            <a:r>
              <a:rPr lang="en-GB" sz="2600" dirty="0"/>
              <a:t>Risk, uncertainty, changeability, complexity</a:t>
            </a:r>
          </a:p>
          <a:p>
            <a:pPr>
              <a:spcAft>
                <a:spcPts val="500"/>
              </a:spcAft>
            </a:pPr>
            <a:r>
              <a:rPr lang="en-GB" sz="2600" dirty="0"/>
              <a:t>Practice must deal with unpredictability</a:t>
            </a:r>
          </a:p>
          <a:p>
            <a:pPr>
              <a:spcAft>
                <a:spcPts val="500"/>
              </a:spcAft>
            </a:pPr>
            <a:r>
              <a:rPr lang="en-GB" sz="2600" dirty="0"/>
              <a:t>Challenge to abstract theories which are inadequate for professional practice</a:t>
            </a:r>
          </a:p>
          <a:p>
            <a:pPr>
              <a:spcAft>
                <a:spcPts val="500"/>
              </a:spcAft>
            </a:pPr>
            <a:r>
              <a:rPr lang="en-GB" sz="2600" dirty="0"/>
              <a:t>Challenges presented to social work valued by economic considerations</a:t>
            </a:r>
          </a:p>
          <a:p>
            <a:pPr>
              <a:spcAft>
                <a:spcPts val="500"/>
              </a:spcAft>
            </a:pPr>
            <a:r>
              <a:rPr lang="en-GB" sz="2600" dirty="0"/>
              <a:t>Practice knowledge must be remade in relation to changing contexts</a:t>
            </a:r>
          </a:p>
          <a:p>
            <a:endParaRPr lang="en-GB"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28</a:t>
            </a:fld>
            <a:endParaRPr lang="en-GB"/>
          </a:p>
        </p:txBody>
      </p:sp>
      <p:pic>
        <p:nvPicPr>
          <p:cNvPr id="7" name="Picture 6"/>
          <p:cNvPicPr>
            <a:picLocks noChangeAspect="1"/>
          </p:cNvPicPr>
          <p:nvPr/>
        </p:nvPicPr>
        <p:blipFill>
          <a:blip r:embed="rId3"/>
          <a:stretch>
            <a:fillRect/>
          </a:stretch>
        </p:blipFill>
        <p:spPr>
          <a:xfrm>
            <a:off x="0" y="5476514"/>
            <a:ext cx="2720898" cy="1381485"/>
          </a:xfrm>
          <a:prstGeom prst="rect">
            <a:avLst/>
          </a:prstGeom>
        </p:spPr>
      </p:pic>
    </p:spTree>
    <p:extLst>
      <p:ext uri="{BB962C8B-B14F-4D97-AF65-F5344CB8AC3E}">
        <p14:creationId xmlns:p14="http://schemas.microsoft.com/office/powerpoint/2010/main" val="24678723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399" y="1058779"/>
            <a:ext cx="10615085" cy="5715085"/>
          </a:xfrm>
        </p:spPr>
        <p:txBody>
          <a:bodyPr>
            <a:normAutofit/>
          </a:bodyPr>
          <a:lstStyle/>
          <a:p>
            <a:pPr marL="0" indent="0">
              <a:buNone/>
            </a:pPr>
            <a:r>
              <a:rPr lang="en-GB" sz="2000" dirty="0"/>
              <a:t>Please start planning for the observation with your mentor as soon as possible after this workshop and come to workshop 2 with an idea in mind of a possible observation.</a:t>
            </a:r>
          </a:p>
          <a:p>
            <a:pPr marL="0" indent="0">
              <a:buNone/>
            </a:pPr>
            <a:r>
              <a:rPr lang="en-GB" sz="2000" dirty="0"/>
              <a:t>In workshop 2 will look at the observation in detail. </a:t>
            </a:r>
          </a:p>
          <a:p>
            <a:pPr marL="0" indent="0">
              <a:buNone/>
            </a:pPr>
            <a:r>
              <a:rPr lang="en-GB" sz="2000" dirty="0"/>
              <a:t>The main things to consider for the observation are:</a:t>
            </a:r>
          </a:p>
          <a:p>
            <a:r>
              <a:rPr lang="en-GB" sz="2000" dirty="0"/>
              <a:t>Permission of the individual must be sought before hand, the observation should last at least 30 minutes if face to face or be of reasonable duration to meet the requirements of the task if it is not face to face.</a:t>
            </a:r>
          </a:p>
          <a:p>
            <a:r>
              <a:rPr lang="en-GB" sz="2000" dirty="0"/>
              <a:t>It must be direct social work practice.</a:t>
            </a:r>
          </a:p>
          <a:p>
            <a:r>
              <a:rPr lang="en-GB" sz="2000" dirty="0"/>
              <a:t>The emphasis is on communication methods, skills, values, culturally sensitive practice, language needs and ethical practice.</a:t>
            </a:r>
          </a:p>
          <a:p>
            <a:r>
              <a:rPr lang="en-GB" sz="2000" dirty="0"/>
              <a:t>Feedback should be gathered from the individual afterwards by the observer.</a:t>
            </a:r>
          </a:p>
        </p:txBody>
      </p:sp>
      <p:sp>
        <p:nvSpPr>
          <p:cNvPr id="2" name="Title 1"/>
          <p:cNvSpPr>
            <a:spLocks noGrp="1"/>
          </p:cNvSpPr>
          <p:nvPr>
            <p:ph type="title"/>
          </p:nvPr>
        </p:nvSpPr>
        <p:spPr>
          <a:xfrm>
            <a:off x="1299411" y="312821"/>
            <a:ext cx="8879305" cy="745958"/>
          </a:xfrm>
        </p:spPr>
        <p:txBody>
          <a:bodyPr>
            <a:normAutofit fontScale="90000"/>
          </a:bodyPr>
          <a:lstStyle/>
          <a:p>
            <a:pPr algn="ctr"/>
            <a:br>
              <a:rPr lang="en-GB" sz="3600" dirty="0"/>
            </a:br>
            <a:br>
              <a:rPr lang="en-GB" sz="4000" dirty="0"/>
            </a:br>
            <a:r>
              <a:rPr lang="en-GB" sz="4400" dirty="0"/>
              <a:t>Observation in Practice – Task 2</a:t>
            </a:r>
            <a:br>
              <a:rPr lang="en-GB" sz="4000" dirty="0"/>
            </a:br>
            <a:br>
              <a:rPr lang="en-GB" sz="3600" dirty="0"/>
            </a:br>
            <a:endParaRPr lang="en-GB" sz="3600" dirty="0"/>
          </a:p>
        </p:txBody>
      </p:sp>
      <p:sp>
        <p:nvSpPr>
          <p:cNvPr id="4" name="Slide Number Placeholder 3"/>
          <p:cNvSpPr>
            <a:spLocks noGrp="1"/>
          </p:cNvSpPr>
          <p:nvPr>
            <p:ph type="sldNum" sz="quarter" idx="12"/>
          </p:nvPr>
        </p:nvSpPr>
        <p:spPr/>
        <p:txBody>
          <a:bodyPr/>
          <a:lstStyle/>
          <a:p>
            <a:fld id="{1E2FB795-8CD3-4813-9C65-0932CECE18E1}" type="slidenum">
              <a:rPr lang="en-GB" smtClean="0"/>
              <a:pPr/>
              <a:t>29</a:t>
            </a:fld>
            <a:endParaRPr lang="en-GB"/>
          </a:p>
        </p:txBody>
      </p:sp>
    </p:spTree>
    <p:extLst>
      <p:ext uri="{BB962C8B-B14F-4D97-AF65-F5344CB8AC3E}">
        <p14:creationId xmlns:p14="http://schemas.microsoft.com/office/powerpoint/2010/main" val="126871064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2F2FDAE-2C67-4517-9F9A-7DB93767F53F}"/>
              </a:ext>
            </a:extLst>
          </p:cNvPr>
          <p:cNvSpPr>
            <a:spLocks noGrp="1"/>
          </p:cNvSpPr>
          <p:nvPr>
            <p:ph type="title"/>
          </p:nvPr>
        </p:nvSpPr>
        <p:spPr/>
        <p:txBody>
          <a:bodyPr/>
          <a:lstStyle/>
          <a:p>
            <a:r>
              <a:rPr lang="en-GB" dirty="0"/>
              <a:t>Any Questions? </a:t>
            </a:r>
          </a:p>
        </p:txBody>
      </p:sp>
      <p:sp>
        <p:nvSpPr>
          <p:cNvPr id="4" name="Slide Number Placeholder 3">
            <a:extLst>
              <a:ext uri="{FF2B5EF4-FFF2-40B4-BE49-F238E27FC236}">
                <a16:creationId xmlns:a16="http://schemas.microsoft.com/office/drawing/2014/main" id="{49EAB50C-F300-4BF0-B9CD-BAE1027B0D12}"/>
              </a:ext>
            </a:extLst>
          </p:cNvPr>
          <p:cNvSpPr>
            <a:spLocks noGrp="1"/>
          </p:cNvSpPr>
          <p:nvPr>
            <p:ph type="sldNum" sz="quarter" idx="12"/>
          </p:nvPr>
        </p:nvSpPr>
        <p:spPr/>
        <p:txBody>
          <a:bodyPr/>
          <a:lstStyle/>
          <a:p>
            <a:pPr>
              <a:defRPr/>
            </a:pPr>
            <a:fld id="{7774C298-7B0E-45D6-A1A1-14F34D0A5FD3}" type="slidenum">
              <a:rPr lang="en-GB" altLang="en-US" smtClean="0"/>
              <a:pPr>
                <a:defRPr/>
              </a:pPr>
              <a:t>30</a:t>
            </a:fld>
            <a:endParaRPr lang="en-GB" altLang="en-US"/>
          </a:p>
        </p:txBody>
      </p:sp>
      <p:pic>
        <p:nvPicPr>
          <p:cNvPr id="5" name="Content Placeholder 4">
            <a:extLst>
              <a:ext uri="{FF2B5EF4-FFF2-40B4-BE49-F238E27FC236}">
                <a16:creationId xmlns:a16="http://schemas.microsoft.com/office/drawing/2014/main" id="{8C0247ED-D468-4F01-B38C-4734DE9E80A6}"/>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4448198" y="1481138"/>
            <a:ext cx="3295603"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10450507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heme1">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extLst>
    <a:ext uri="{05A4C25C-085E-4340-85A3-A5531E510DB2}">
      <thm15:themeFamily xmlns:thm15="http://schemas.microsoft.com/office/thememl/2012/main" name="Theme1" id="{721063C8-2F39-4C89-98F5-1B2C8FDC83F6}" vid="{8CCD9A0A-AC9B-4F57-8631-F1C4B5334A6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9323</TotalTime>
  <Words>2370</Words>
  <Application>Microsoft Macintosh PowerPoint</Application>
  <PresentationFormat>Widescreen</PresentationFormat>
  <Paragraphs>226</Paragraphs>
  <Slides>30</Slides>
  <Notes>28</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0</vt:i4>
      </vt:variant>
      <vt:variant>
        <vt:lpstr>Slide Titles</vt:lpstr>
      </vt:variant>
      <vt:variant>
        <vt:i4>30</vt:i4>
      </vt:variant>
    </vt:vector>
  </HeadingPairs>
  <TitlesOfParts>
    <vt:vector size="38" baseType="lpstr">
      <vt:lpstr>Arial</vt:lpstr>
      <vt:lpstr>Calibri</vt:lpstr>
      <vt:lpstr>Lucida Sans Unicode</vt:lpstr>
      <vt:lpstr>Verdana</vt:lpstr>
      <vt:lpstr>Wingdings</vt:lpstr>
      <vt:lpstr>Wingdings 2</vt:lpstr>
      <vt:lpstr>Wingdings 3</vt:lpstr>
      <vt:lpstr>Theme1</vt:lpstr>
      <vt:lpstr>        Porth Agored Graduate Certificate  Consolidation Programme Workshop 1</vt:lpstr>
      <vt:lpstr>Introduction</vt:lpstr>
      <vt:lpstr> Expectations/Ground rules for virtual workshops</vt:lpstr>
      <vt:lpstr>Workshop Format</vt:lpstr>
      <vt:lpstr>Portfolio Requirements See handbook for further details</vt:lpstr>
      <vt:lpstr>Catching Up </vt:lpstr>
      <vt:lpstr>Reflection </vt:lpstr>
      <vt:lpstr> Reflective practice in social work is a:</vt:lpstr>
      <vt:lpstr>  Social Workers who fly…..</vt:lpstr>
      <vt:lpstr>Emotional intelligence </vt:lpstr>
      <vt:lpstr>Emotional Intelligence </vt:lpstr>
      <vt:lpstr>Developing Reflection</vt:lpstr>
      <vt:lpstr>Theory of Reflection </vt:lpstr>
      <vt:lpstr>Korthagen – Onion Model</vt:lpstr>
      <vt:lpstr>PowerPoint Presentation</vt:lpstr>
      <vt:lpstr>PowerPoint Presentation</vt:lpstr>
      <vt:lpstr>Kolb provides a model of experiential adult learning  easily adapts to a reflective model</vt:lpstr>
      <vt:lpstr>Characteristics of a Reflective Practitioner (Brookfield 1998)</vt:lpstr>
      <vt:lpstr>Key Aspects of Critically Reflective Practice</vt:lpstr>
      <vt:lpstr> Exercise 3 – Linking reflection to practice </vt:lpstr>
      <vt:lpstr> Task 1 – Developmental Review (Part a)</vt:lpstr>
      <vt:lpstr>      The SCW Learning Outcomes   </vt:lpstr>
      <vt:lpstr>Task 1 part a) - The Question</vt:lpstr>
      <vt:lpstr>Making a Start - Professional Development Since Qualifying </vt:lpstr>
      <vt:lpstr>Making a Start – Future Development</vt:lpstr>
      <vt:lpstr> Levels of Reflective Writing (Hatton and Smith 1995)</vt:lpstr>
      <vt:lpstr>The DEAL Model of Reflective Writing Ash and Clayton (2004) adapted by Lay and McGuire (2010)</vt:lpstr>
      <vt:lpstr>Questions to Aid Critical Reflection</vt:lpstr>
      <vt:lpstr>  Observation in Practice – Task 2  </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Programme Workshop 1</dc:title>
  <dc:creator>Paula Mccreary</dc:creator>
  <cp:lastModifiedBy>Paula McCreary</cp:lastModifiedBy>
  <cp:revision>37</cp:revision>
  <dcterms:created xsi:type="dcterms:W3CDTF">2020-08-25T22:02:28Z</dcterms:created>
  <dcterms:modified xsi:type="dcterms:W3CDTF">2021-10-29T15:09:03Z</dcterms:modified>
</cp:coreProperties>
</file>