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theme/theme4.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5.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6.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7.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8.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9.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0.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theme/theme11.xml" ContentType="application/vnd.openxmlformats-officedocument.theme+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theme/theme12.xml" ContentType="application/vnd.openxmlformats-officedocument.theme+xml"/>
  <Override PartName="/ppt/theme/theme1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4" r:id="rId1"/>
    <p:sldMasterId id="2147483666" r:id="rId2"/>
    <p:sldMasterId id="2147483678" r:id="rId3"/>
    <p:sldMasterId id="2147483680" r:id="rId4"/>
    <p:sldMasterId id="2147483684" r:id="rId5"/>
    <p:sldMasterId id="2147483687" r:id="rId6"/>
    <p:sldMasterId id="2147483700" r:id="rId7"/>
    <p:sldMasterId id="2147483713" r:id="rId8"/>
    <p:sldMasterId id="2147483719" r:id="rId9"/>
    <p:sldMasterId id="2147483736" r:id="rId10"/>
    <p:sldMasterId id="2147483750" r:id="rId11"/>
    <p:sldMasterId id="2147483764" r:id="rId12"/>
  </p:sldMasterIdLst>
  <p:notesMasterIdLst>
    <p:notesMasterId r:id="rId42"/>
  </p:notesMasterIdLst>
  <p:sldIdLst>
    <p:sldId id="374" r:id="rId13"/>
    <p:sldId id="1121" r:id="rId14"/>
    <p:sldId id="1122" r:id="rId15"/>
    <p:sldId id="496" r:id="rId16"/>
    <p:sldId id="339" r:id="rId17"/>
    <p:sldId id="450" r:id="rId18"/>
    <p:sldId id="1120" r:id="rId19"/>
    <p:sldId id="461" r:id="rId20"/>
    <p:sldId id="462" r:id="rId21"/>
    <p:sldId id="404" r:id="rId22"/>
    <p:sldId id="402" r:id="rId23"/>
    <p:sldId id="403" r:id="rId24"/>
    <p:sldId id="406" r:id="rId25"/>
    <p:sldId id="463" r:id="rId26"/>
    <p:sldId id="299" r:id="rId27"/>
    <p:sldId id="284" r:id="rId28"/>
    <p:sldId id="483" r:id="rId29"/>
    <p:sldId id="472" r:id="rId30"/>
    <p:sldId id="292" r:id="rId31"/>
    <p:sldId id="481" r:id="rId32"/>
    <p:sldId id="281" r:id="rId33"/>
    <p:sldId id="497" r:id="rId34"/>
    <p:sldId id="498" r:id="rId35"/>
    <p:sldId id="287" r:id="rId36"/>
    <p:sldId id="500" r:id="rId37"/>
    <p:sldId id="457" r:id="rId38"/>
    <p:sldId id="1102" r:id="rId39"/>
    <p:sldId id="1103" r:id="rId40"/>
    <p:sldId id="1104"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727BB4-15C0-4D99-BDBF-03E0ECD654BA}" v="37" dt="2025-05-02T12:56:15.9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398" autoAdjust="0"/>
    <p:restoredTop sz="88235" autoAdjust="0"/>
  </p:normalViewPr>
  <p:slideViewPr>
    <p:cSldViewPr snapToGrid="0">
      <p:cViewPr varScale="1">
        <p:scale>
          <a:sx n="109" d="100"/>
          <a:sy n="109" d="100"/>
        </p:scale>
        <p:origin x="53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xml"/><Relationship Id="rId18" Type="http://schemas.openxmlformats.org/officeDocument/2006/relationships/slide" Target="slides/slide6.xml"/><Relationship Id="rId26" Type="http://schemas.openxmlformats.org/officeDocument/2006/relationships/slide" Target="slides/slide14.xml"/><Relationship Id="rId39" Type="http://schemas.openxmlformats.org/officeDocument/2006/relationships/slide" Target="slides/slide27.xml"/><Relationship Id="rId21" Type="http://schemas.openxmlformats.org/officeDocument/2006/relationships/slide" Target="slides/slide9.xml"/><Relationship Id="rId34" Type="http://schemas.openxmlformats.org/officeDocument/2006/relationships/slide" Target="slides/slide22.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4.xml"/><Relationship Id="rId29"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12.xml"/><Relationship Id="rId32" Type="http://schemas.openxmlformats.org/officeDocument/2006/relationships/slide" Target="slides/slide20.xml"/><Relationship Id="rId37" Type="http://schemas.openxmlformats.org/officeDocument/2006/relationships/slide" Target="slides/slide25.xml"/><Relationship Id="rId40" Type="http://schemas.openxmlformats.org/officeDocument/2006/relationships/slide" Target="slides/slide28.xml"/><Relationship Id="rId45"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3.xml"/><Relationship Id="rId23" Type="http://schemas.openxmlformats.org/officeDocument/2006/relationships/slide" Target="slides/slide11.xml"/><Relationship Id="rId28" Type="http://schemas.openxmlformats.org/officeDocument/2006/relationships/slide" Target="slides/slide16.xml"/><Relationship Id="rId36" Type="http://schemas.openxmlformats.org/officeDocument/2006/relationships/slide" Target="slides/slide24.xml"/><Relationship Id="rId10" Type="http://schemas.openxmlformats.org/officeDocument/2006/relationships/slideMaster" Target="slideMasters/slideMaster10.xml"/><Relationship Id="rId19" Type="http://schemas.openxmlformats.org/officeDocument/2006/relationships/slide" Target="slides/slide7.xml"/><Relationship Id="rId31" Type="http://schemas.openxmlformats.org/officeDocument/2006/relationships/slide" Target="slides/slide19.xml"/><Relationship Id="rId44"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2.xml"/><Relationship Id="rId22" Type="http://schemas.openxmlformats.org/officeDocument/2006/relationships/slide" Target="slides/slide10.xml"/><Relationship Id="rId27" Type="http://schemas.openxmlformats.org/officeDocument/2006/relationships/slide" Target="slides/slide15.xml"/><Relationship Id="rId30" Type="http://schemas.openxmlformats.org/officeDocument/2006/relationships/slide" Target="slides/slide18.xml"/><Relationship Id="rId35" Type="http://schemas.openxmlformats.org/officeDocument/2006/relationships/slide" Target="slides/slide23.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 Target="slides/slide5.xml"/><Relationship Id="rId25" Type="http://schemas.openxmlformats.org/officeDocument/2006/relationships/slide" Target="slides/slide13.xml"/><Relationship Id="rId33" Type="http://schemas.openxmlformats.org/officeDocument/2006/relationships/slide" Target="slides/slide21.xml"/><Relationship Id="rId38" Type="http://schemas.openxmlformats.org/officeDocument/2006/relationships/slide" Target="slides/slide26.xml"/><Relationship Id="rId46" Type="http://schemas.openxmlformats.org/officeDocument/2006/relationships/tableStyles" Target="tableStyles.xml"/><Relationship Id="rId20" Type="http://schemas.openxmlformats.org/officeDocument/2006/relationships/slide" Target="slides/slide8.xml"/><Relationship Id="rId41" Type="http://schemas.openxmlformats.org/officeDocument/2006/relationships/slide" Target="slides/slide29.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mma Smith" userId="c43517b7-c020-487a-a609-e5dcac601652" providerId="ADAL" clId="{CE727BB4-15C0-4D99-BDBF-03E0ECD654BA}"/>
    <pc:docChg chg="custSel modSld">
      <pc:chgData name="Jemma Smith" userId="c43517b7-c020-487a-a609-e5dcac601652" providerId="ADAL" clId="{CE727BB4-15C0-4D99-BDBF-03E0ECD654BA}" dt="2025-05-02T12:56:19.188" v="46" actId="21"/>
      <pc:docMkLst>
        <pc:docMk/>
      </pc:docMkLst>
      <pc:sldChg chg="modSp">
        <pc:chgData name="Jemma Smith" userId="c43517b7-c020-487a-a609-e5dcac601652" providerId="ADAL" clId="{CE727BB4-15C0-4D99-BDBF-03E0ECD654BA}" dt="2025-05-02T12:52:28.187" v="36" actId="1076"/>
        <pc:sldMkLst>
          <pc:docMk/>
          <pc:sldMk cId="1616627162" sldId="339"/>
        </pc:sldMkLst>
        <pc:picChg chg="mod">
          <ac:chgData name="Jemma Smith" userId="c43517b7-c020-487a-a609-e5dcac601652" providerId="ADAL" clId="{CE727BB4-15C0-4D99-BDBF-03E0ECD654BA}" dt="2025-05-02T12:52:28.187" v="36" actId="1076"/>
          <ac:picMkLst>
            <pc:docMk/>
            <pc:sldMk cId="1616627162" sldId="339"/>
            <ac:picMk id="2050" creationId="{5493CABF-3EA0-492C-9913-650AFC71A1AD}"/>
          </ac:picMkLst>
        </pc:picChg>
      </pc:sldChg>
      <pc:sldChg chg="delSp modSp mod">
        <pc:chgData name="Jemma Smith" userId="c43517b7-c020-487a-a609-e5dcac601652" providerId="ADAL" clId="{CE727BB4-15C0-4D99-BDBF-03E0ECD654BA}" dt="2025-05-02T12:55:18.152" v="41" actId="21"/>
        <pc:sldMkLst>
          <pc:docMk/>
          <pc:sldMk cId="2625166417" sldId="403"/>
        </pc:sldMkLst>
        <pc:spChg chg="del mod">
          <ac:chgData name="Jemma Smith" userId="c43517b7-c020-487a-a609-e5dcac601652" providerId="ADAL" clId="{CE727BB4-15C0-4D99-BDBF-03E0ECD654BA}" dt="2025-05-02T12:55:18.152" v="41" actId="21"/>
          <ac:spMkLst>
            <pc:docMk/>
            <pc:sldMk cId="2625166417" sldId="403"/>
            <ac:spMk id="6" creationId="{A767EAD5-4810-5144-26A8-5B2400C44AE6}"/>
          </ac:spMkLst>
        </pc:spChg>
      </pc:sldChg>
      <pc:sldChg chg="modSp mod">
        <pc:chgData name="Jemma Smith" userId="c43517b7-c020-487a-a609-e5dcac601652" providerId="ADAL" clId="{CE727BB4-15C0-4D99-BDBF-03E0ECD654BA}" dt="2025-05-02T12:52:42.972" v="38" actId="20577"/>
        <pc:sldMkLst>
          <pc:docMk/>
          <pc:sldMk cId="0" sldId="450"/>
        </pc:sldMkLst>
        <pc:spChg chg="mod">
          <ac:chgData name="Jemma Smith" userId="c43517b7-c020-487a-a609-e5dcac601652" providerId="ADAL" clId="{CE727BB4-15C0-4D99-BDBF-03E0ECD654BA}" dt="2025-05-02T12:52:42.972" v="38" actId="20577"/>
          <ac:spMkLst>
            <pc:docMk/>
            <pc:sldMk cId="0" sldId="450"/>
            <ac:spMk id="5123" creationId="{463476FB-F3F5-BBA3-4C4A-1D117B07897B}"/>
          </ac:spMkLst>
        </pc:spChg>
      </pc:sldChg>
      <pc:sldChg chg="modSp mod">
        <pc:chgData name="Jemma Smith" userId="c43517b7-c020-487a-a609-e5dcac601652" providerId="ADAL" clId="{CE727BB4-15C0-4D99-BDBF-03E0ECD654BA}" dt="2025-05-02T12:55:38.216" v="42" actId="1076"/>
        <pc:sldMkLst>
          <pc:docMk/>
          <pc:sldMk cId="165513599" sldId="463"/>
        </pc:sldMkLst>
        <pc:picChg chg="mod">
          <ac:chgData name="Jemma Smith" userId="c43517b7-c020-487a-a609-e5dcac601652" providerId="ADAL" clId="{CE727BB4-15C0-4D99-BDBF-03E0ECD654BA}" dt="2025-05-02T12:55:38.216" v="42" actId="1076"/>
          <ac:picMkLst>
            <pc:docMk/>
            <pc:sldMk cId="165513599" sldId="463"/>
            <ac:picMk id="12" creationId="{7DA2C167-6EE8-1DE4-D91A-51FDE1D0DA20}"/>
          </ac:picMkLst>
        </pc:picChg>
      </pc:sldChg>
      <pc:sldChg chg="addSp delSp modSp mod">
        <pc:chgData name="Jemma Smith" userId="c43517b7-c020-487a-a609-e5dcac601652" providerId="ADAL" clId="{CE727BB4-15C0-4D99-BDBF-03E0ECD654BA}" dt="2025-05-02T12:56:19.188" v="46" actId="21"/>
        <pc:sldMkLst>
          <pc:docMk/>
          <pc:sldMk cId="2037496043" sldId="483"/>
        </pc:sldMkLst>
        <pc:spChg chg="add del mod">
          <ac:chgData name="Jemma Smith" userId="c43517b7-c020-487a-a609-e5dcac601652" providerId="ADAL" clId="{CE727BB4-15C0-4D99-BDBF-03E0ECD654BA}" dt="2025-05-02T12:56:19.188" v="46" actId="21"/>
          <ac:spMkLst>
            <pc:docMk/>
            <pc:sldMk cId="2037496043" sldId="483"/>
            <ac:spMk id="3" creationId="{A767EAD5-4810-5144-26A8-5B2400C44AE6}"/>
          </ac:spMkLst>
        </pc:spChg>
        <pc:spChg chg="mod">
          <ac:chgData name="Jemma Smith" userId="c43517b7-c020-487a-a609-e5dcac601652" providerId="ADAL" clId="{CE727BB4-15C0-4D99-BDBF-03E0ECD654BA}" dt="2025-05-02T12:56:10.394" v="44" actId="20577"/>
          <ac:spMkLst>
            <pc:docMk/>
            <pc:sldMk cId="2037496043" sldId="483"/>
            <ac:spMk id="6" creationId="{D75D0E04-09B6-FDB7-6AD8-C0D67AE88EBA}"/>
          </ac:spMkLst>
        </pc:spChg>
      </pc:sldChg>
      <pc:sldChg chg="modSp">
        <pc:chgData name="Jemma Smith" userId="c43517b7-c020-487a-a609-e5dcac601652" providerId="ADAL" clId="{CE727BB4-15C0-4D99-BDBF-03E0ECD654BA}" dt="2025-05-02T12:49:16.869" v="33" actId="20577"/>
        <pc:sldMkLst>
          <pc:docMk/>
          <pc:sldMk cId="3145852489" sldId="496"/>
        </pc:sldMkLst>
        <pc:spChg chg="mod">
          <ac:chgData name="Jemma Smith" userId="c43517b7-c020-487a-a609-e5dcac601652" providerId="ADAL" clId="{CE727BB4-15C0-4D99-BDBF-03E0ECD654BA}" dt="2025-05-02T12:49:16.869" v="33" actId="20577"/>
          <ac:spMkLst>
            <pc:docMk/>
            <pc:sldMk cId="3145852489" sldId="496"/>
            <ac:spMk id="2" creationId="{39450539-3BEF-46BA-A10B-07B76B7996A5}"/>
          </ac:spMkLst>
        </pc:spChg>
      </pc:sldChg>
      <pc:sldChg chg="modSp mod">
        <pc:chgData name="Jemma Smith" userId="c43517b7-c020-487a-a609-e5dcac601652" providerId="ADAL" clId="{CE727BB4-15C0-4D99-BDBF-03E0ECD654BA}" dt="2025-04-25T12:58:57.482" v="0" actId="6549"/>
        <pc:sldMkLst>
          <pc:docMk/>
          <pc:sldMk cId="1004110848" sldId="1122"/>
        </pc:sldMkLst>
        <pc:spChg chg="mod">
          <ac:chgData name="Jemma Smith" userId="c43517b7-c020-487a-a609-e5dcac601652" providerId="ADAL" clId="{CE727BB4-15C0-4D99-BDBF-03E0ECD654BA}" dt="2025-04-25T12:58:57.482" v="0" actId="6549"/>
          <ac:spMkLst>
            <pc:docMk/>
            <pc:sldMk cId="1004110848" sldId="1122"/>
            <ac:spMk id="5" creationId="{65B99CC1-D5BA-D99B-D1C5-948A80DF6324}"/>
          </ac:spMkLst>
        </pc:sp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image" Target="../media/image44.png"/></Relationships>
</file>

<file path=ppt/diagrams/_rels/drawing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image" Target="../media/image44.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011A03-20EB-475C-81EB-1D77ECCED646}"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9F3DBC0D-3EAE-491D-89AD-FD460816E22A}">
      <dgm:prSet/>
      <dgm:spPr/>
      <dgm:t>
        <a:bodyPr/>
        <a:lstStyle/>
        <a:p>
          <a:r>
            <a:rPr lang="en-GB" dirty="0">
              <a:effectLst>
                <a:outerShdw blurRad="38100" dist="38100" dir="2700000" algn="tl">
                  <a:srgbClr val="000000">
                    <a:alpha val="43137"/>
                  </a:srgbClr>
                </a:outerShdw>
              </a:effectLst>
            </a:rPr>
            <a:t>Once you’ve figured out your strengths, it’s time to be critical and review your weaknesses</a:t>
          </a:r>
          <a:endParaRPr lang="en-US" dirty="0">
            <a:effectLst>
              <a:outerShdw blurRad="38100" dist="38100" dir="2700000" algn="tl">
                <a:srgbClr val="000000">
                  <a:alpha val="43137"/>
                </a:srgbClr>
              </a:outerShdw>
            </a:effectLst>
          </a:endParaRPr>
        </a:p>
      </dgm:t>
    </dgm:pt>
    <dgm:pt modelId="{4526C97B-AB97-48A9-BEF2-1270FB04A2AD}" type="parTrans" cxnId="{8D32CFEE-A58C-4884-8F43-D2C69CE7F9D3}">
      <dgm:prSet/>
      <dgm:spPr/>
      <dgm:t>
        <a:bodyPr/>
        <a:lstStyle/>
        <a:p>
          <a:endParaRPr lang="en-US"/>
        </a:p>
      </dgm:t>
    </dgm:pt>
    <dgm:pt modelId="{7385632E-B5FA-4162-B9C1-5B048D1B4FFB}" type="sibTrans" cxnId="{8D32CFEE-A58C-4884-8F43-D2C69CE7F9D3}">
      <dgm:prSet/>
      <dgm:spPr/>
      <dgm:t>
        <a:bodyPr/>
        <a:lstStyle/>
        <a:p>
          <a:endParaRPr lang="en-US"/>
        </a:p>
      </dgm:t>
    </dgm:pt>
    <dgm:pt modelId="{81FF29EA-32E3-42AE-A30D-8636E98DF65A}">
      <dgm:prSet/>
      <dgm:spPr/>
      <dgm:t>
        <a:bodyPr/>
        <a:lstStyle/>
        <a:p>
          <a:r>
            <a:rPr lang="en-GB" dirty="0">
              <a:effectLst>
                <a:outerShdw blurRad="38100" dist="38100" dir="2700000" algn="tl">
                  <a:srgbClr val="000000">
                    <a:alpha val="43137"/>
                  </a:srgbClr>
                </a:outerShdw>
              </a:effectLst>
            </a:rPr>
            <a:t>What’s holding your business or project back? shortage of skilled people and financial or budgetary limitations.</a:t>
          </a:r>
          <a:endParaRPr lang="en-US" dirty="0">
            <a:effectLst>
              <a:outerShdw blurRad="38100" dist="38100" dir="2700000" algn="tl">
                <a:srgbClr val="000000">
                  <a:alpha val="43137"/>
                </a:srgbClr>
              </a:outerShdw>
            </a:effectLst>
          </a:endParaRPr>
        </a:p>
      </dgm:t>
    </dgm:pt>
    <dgm:pt modelId="{368F675D-97C9-417A-AFD5-552FB4EF32A8}" type="parTrans" cxnId="{8E27E3FC-C54A-4054-914E-3296C53E9118}">
      <dgm:prSet/>
      <dgm:spPr/>
      <dgm:t>
        <a:bodyPr/>
        <a:lstStyle/>
        <a:p>
          <a:endParaRPr lang="en-US"/>
        </a:p>
      </dgm:t>
    </dgm:pt>
    <dgm:pt modelId="{3188C3B0-5006-4F2E-A61D-52EBCE7C4B08}" type="sibTrans" cxnId="{8E27E3FC-C54A-4054-914E-3296C53E9118}">
      <dgm:prSet/>
      <dgm:spPr/>
      <dgm:t>
        <a:bodyPr/>
        <a:lstStyle/>
        <a:p>
          <a:endParaRPr lang="en-US"/>
        </a:p>
      </dgm:t>
    </dgm:pt>
    <dgm:pt modelId="{3B832A83-1351-4E5A-BB90-23B3ED2C8F99}">
      <dgm:prSet/>
      <dgm:spPr/>
      <dgm:t>
        <a:bodyPr/>
        <a:lstStyle/>
        <a:p>
          <a:r>
            <a:rPr lang="en-GB">
              <a:effectLst>
                <a:outerShdw blurRad="38100" dist="38100" dir="2700000" algn="tl">
                  <a:srgbClr val="000000">
                    <a:alpha val="43137"/>
                  </a:srgbClr>
                </a:outerShdw>
              </a:effectLst>
            </a:rPr>
            <a:t>What does the company LACK?</a:t>
          </a:r>
          <a:endParaRPr lang="en-US">
            <a:effectLst>
              <a:outerShdw blurRad="38100" dist="38100" dir="2700000" algn="tl">
                <a:srgbClr val="000000">
                  <a:alpha val="43137"/>
                </a:srgbClr>
              </a:outerShdw>
            </a:effectLst>
          </a:endParaRPr>
        </a:p>
      </dgm:t>
    </dgm:pt>
    <dgm:pt modelId="{16AEAED7-B84A-45D7-BA2B-329739F265F0}" type="parTrans" cxnId="{948A372E-F5A5-4B91-8DCF-0F2F247DEA07}">
      <dgm:prSet/>
      <dgm:spPr/>
      <dgm:t>
        <a:bodyPr/>
        <a:lstStyle/>
        <a:p>
          <a:endParaRPr lang="en-US"/>
        </a:p>
      </dgm:t>
    </dgm:pt>
    <dgm:pt modelId="{7F431C52-DE39-4E46-9C20-222CADB262F9}" type="sibTrans" cxnId="{948A372E-F5A5-4B91-8DCF-0F2F247DEA07}">
      <dgm:prSet/>
      <dgm:spPr/>
      <dgm:t>
        <a:bodyPr/>
        <a:lstStyle/>
        <a:p>
          <a:endParaRPr lang="en-US"/>
        </a:p>
      </dgm:t>
    </dgm:pt>
    <dgm:pt modelId="{3250446C-CE19-46AA-B564-CC717BB6717B}">
      <dgm:prSet/>
      <dgm:spPr/>
      <dgm:t>
        <a:bodyPr/>
        <a:lstStyle/>
        <a:p>
          <a:r>
            <a:rPr lang="en-GB">
              <a:effectLst>
                <a:outerShdw blurRad="38100" dist="38100" dir="2700000" algn="tl">
                  <a:srgbClr val="000000">
                    <a:alpha val="43137"/>
                  </a:srgbClr>
                </a:outerShdw>
              </a:effectLst>
            </a:rPr>
            <a:t>Things your Competitors do better than you?</a:t>
          </a:r>
          <a:endParaRPr lang="en-US">
            <a:effectLst>
              <a:outerShdw blurRad="38100" dist="38100" dir="2700000" algn="tl">
                <a:srgbClr val="000000">
                  <a:alpha val="43137"/>
                </a:srgbClr>
              </a:outerShdw>
            </a:effectLst>
          </a:endParaRPr>
        </a:p>
      </dgm:t>
    </dgm:pt>
    <dgm:pt modelId="{7A4580F8-8F8B-45AC-A926-444668562662}" type="parTrans" cxnId="{CC216110-CB0F-4BD7-81CD-BB05191A5607}">
      <dgm:prSet/>
      <dgm:spPr/>
      <dgm:t>
        <a:bodyPr/>
        <a:lstStyle/>
        <a:p>
          <a:endParaRPr lang="en-US"/>
        </a:p>
      </dgm:t>
    </dgm:pt>
    <dgm:pt modelId="{2C8CE265-B9D2-4FB5-8828-66CE3EF3B220}" type="sibTrans" cxnId="{CC216110-CB0F-4BD7-81CD-BB05191A5607}">
      <dgm:prSet/>
      <dgm:spPr/>
      <dgm:t>
        <a:bodyPr/>
        <a:lstStyle/>
        <a:p>
          <a:endParaRPr lang="en-US"/>
        </a:p>
      </dgm:t>
    </dgm:pt>
    <dgm:pt modelId="{78F8196B-3257-4C8F-84B0-70160847FD1B}">
      <dgm:prSet/>
      <dgm:spPr/>
      <dgm:t>
        <a:bodyPr/>
        <a:lstStyle/>
        <a:p>
          <a:r>
            <a:rPr lang="en-GB">
              <a:effectLst>
                <a:outerShdw blurRad="38100" dist="38100" dir="2700000" algn="tl">
                  <a:srgbClr val="000000">
                    <a:alpha val="43137"/>
                  </a:srgbClr>
                </a:outerShdw>
              </a:effectLst>
            </a:rPr>
            <a:t>Resource Limitations</a:t>
          </a:r>
          <a:endParaRPr lang="en-US">
            <a:effectLst>
              <a:outerShdw blurRad="38100" dist="38100" dir="2700000" algn="tl">
                <a:srgbClr val="000000">
                  <a:alpha val="43137"/>
                </a:srgbClr>
              </a:outerShdw>
            </a:effectLst>
          </a:endParaRPr>
        </a:p>
      </dgm:t>
    </dgm:pt>
    <dgm:pt modelId="{AF8CD2A8-9D8E-43AD-80F6-8364DB5C352F}" type="parTrans" cxnId="{898B870C-4F40-4F04-86E6-C6BD295D2372}">
      <dgm:prSet/>
      <dgm:spPr/>
      <dgm:t>
        <a:bodyPr/>
        <a:lstStyle/>
        <a:p>
          <a:endParaRPr lang="en-US"/>
        </a:p>
      </dgm:t>
    </dgm:pt>
    <dgm:pt modelId="{C49529FB-DED8-4091-A319-533F72376A32}" type="sibTrans" cxnId="{898B870C-4F40-4F04-86E6-C6BD295D2372}">
      <dgm:prSet/>
      <dgm:spPr/>
      <dgm:t>
        <a:bodyPr/>
        <a:lstStyle/>
        <a:p>
          <a:endParaRPr lang="en-US"/>
        </a:p>
      </dgm:t>
    </dgm:pt>
    <dgm:pt modelId="{892C2DBB-3AF1-44C1-A65F-76F23581DDC7}">
      <dgm:prSet/>
      <dgm:spPr/>
      <dgm:t>
        <a:bodyPr/>
        <a:lstStyle/>
        <a:p>
          <a:r>
            <a:rPr lang="en-GB">
              <a:effectLst>
                <a:outerShdw blurRad="38100" dist="38100" dir="2700000" algn="tl">
                  <a:srgbClr val="000000">
                    <a:alpha val="43137"/>
                  </a:srgbClr>
                </a:outerShdw>
              </a:effectLst>
            </a:rPr>
            <a:t>Unclear unique selling position.</a:t>
          </a:r>
          <a:endParaRPr lang="en-US">
            <a:effectLst>
              <a:outerShdw blurRad="38100" dist="38100" dir="2700000" algn="tl">
                <a:srgbClr val="000000">
                  <a:alpha val="43137"/>
                </a:srgbClr>
              </a:outerShdw>
            </a:effectLst>
          </a:endParaRPr>
        </a:p>
      </dgm:t>
    </dgm:pt>
    <dgm:pt modelId="{A23E6E88-26AF-4DED-B713-E0F795C18186}" type="parTrans" cxnId="{C69DB58D-C5BB-4E86-A567-414D18A959D3}">
      <dgm:prSet/>
      <dgm:spPr/>
      <dgm:t>
        <a:bodyPr/>
        <a:lstStyle/>
        <a:p>
          <a:endParaRPr lang="en-US"/>
        </a:p>
      </dgm:t>
    </dgm:pt>
    <dgm:pt modelId="{805B3357-00A2-4A83-8FA8-4EC7B4080899}" type="sibTrans" cxnId="{C69DB58D-C5BB-4E86-A567-414D18A959D3}">
      <dgm:prSet/>
      <dgm:spPr/>
      <dgm:t>
        <a:bodyPr/>
        <a:lstStyle/>
        <a:p>
          <a:endParaRPr lang="en-US"/>
        </a:p>
      </dgm:t>
    </dgm:pt>
    <dgm:pt modelId="{F4D89CE3-BF6C-43F6-B9E5-CE278138150D}" type="pres">
      <dgm:prSet presAssocID="{19011A03-20EB-475C-81EB-1D77ECCED646}" presName="vert0" presStyleCnt="0">
        <dgm:presLayoutVars>
          <dgm:dir/>
          <dgm:animOne val="branch"/>
          <dgm:animLvl val="lvl"/>
        </dgm:presLayoutVars>
      </dgm:prSet>
      <dgm:spPr/>
    </dgm:pt>
    <dgm:pt modelId="{B02D02AE-5851-462E-BE70-F6FB87104F33}" type="pres">
      <dgm:prSet presAssocID="{9F3DBC0D-3EAE-491D-89AD-FD460816E22A}" presName="thickLine" presStyleLbl="alignNode1" presStyleIdx="0" presStyleCnt="6"/>
      <dgm:spPr/>
    </dgm:pt>
    <dgm:pt modelId="{55D25497-EB69-4D7B-9350-25E4FA20ADC0}" type="pres">
      <dgm:prSet presAssocID="{9F3DBC0D-3EAE-491D-89AD-FD460816E22A}" presName="horz1" presStyleCnt="0"/>
      <dgm:spPr/>
    </dgm:pt>
    <dgm:pt modelId="{351557E7-D426-4665-AE89-014FC1025415}" type="pres">
      <dgm:prSet presAssocID="{9F3DBC0D-3EAE-491D-89AD-FD460816E22A}" presName="tx1" presStyleLbl="revTx" presStyleIdx="0" presStyleCnt="6" custLinFactNeighborX="116" custLinFactNeighborY="337"/>
      <dgm:spPr/>
    </dgm:pt>
    <dgm:pt modelId="{69A9F40B-1373-465E-979E-490D49A23870}" type="pres">
      <dgm:prSet presAssocID="{9F3DBC0D-3EAE-491D-89AD-FD460816E22A}" presName="vert1" presStyleCnt="0"/>
      <dgm:spPr/>
    </dgm:pt>
    <dgm:pt modelId="{BE7BBEA4-8342-4FA6-B8DB-E490219D4BD4}" type="pres">
      <dgm:prSet presAssocID="{81FF29EA-32E3-42AE-A30D-8636E98DF65A}" presName="thickLine" presStyleLbl="alignNode1" presStyleIdx="1" presStyleCnt="6"/>
      <dgm:spPr/>
    </dgm:pt>
    <dgm:pt modelId="{060D4671-869B-4C5A-B7C8-97F881EEE153}" type="pres">
      <dgm:prSet presAssocID="{81FF29EA-32E3-42AE-A30D-8636E98DF65A}" presName="horz1" presStyleCnt="0"/>
      <dgm:spPr/>
    </dgm:pt>
    <dgm:pt modelId="{B1944CC4-4543-47AD-8735-9E65364D1F45}" type="pres">
      <dgm:prSet presAssocID="{81FF29EA-32E3-42AE-A30D-8636E98DF65A}" presName="tx1" presStyleLbl="revTx" presStyleIdx="1" presStyleCnt="6"/>
      <dgm:spPr/>
    </dgm:pt>
    <dgm:pt modelId="{21945934-0DC2-4D00-8852-01650D305560}" type="pres">
      <dgm:prSet presAssocID="{81FF29EA-32E3-42AE-A30D-8636E98DF65A}" presName="vert1" presStyleCnt="0"/>
      <dgm:spPr/>
    </dgm:pt>
    <dgm:pt modelId="{F63607F2-C1FD-4B0D-A021-237F372F4355}" type="pres">
      <dgm:prSet presAssocID="{3B832A83-1351-4E5A-BB90-23B3ED2C8F99}" presName="thickLine" presStyleLbl="alignNode1" presStyleIdx="2" presStyleCnt="6"/>
      <dgm:spPr/>
    </dgm:pt>
    <dgm:pt modelId="{676643D1-7592-4611-A820-BFDD4D21BC3B}" type="pres">
      <dgm:prSet presAssocID="{3B832A83-1351-4E5A-BB90-23B3ED2C8F99}" presName="horz1" presStyleCnt="0"/>
      <dgm:spPr/>
    </dgm:pt>
    <dgm:pt modelId="{45955138-467F-4102-8FFE-2E28DE6B035A}" type="pres">
      <dgm:prSet presAssocID="{3B832A83-1351-4E5A-BB90-23B3ED2C8F99}" presName="tx1" presStyleLbl="revTx" presStyleIdx="2" presStyleCnt="6"/>
      <dgm:spPr/>
    </dgm:pt>
    <dgm:pt modelId="{E3DC1453-9A46-4144-B881-90B59C0CEF91}" type="pres">
      <dgm:prSet presAssocID="{3B832A83-1351-4E5A-BB90-23B3ED2C8F99}" presName="vert1" presStyleCnt="0"/>
      <dgm:spPr/>
    </dgm:pt>
    <dgm:pt modelId="{D9876468-DE16-40DB-84AB-E90EC2698DC2}" type="pres">
      <dgm:prSet presAssocID="{3250446C-CE19-46AA-B564-CC717BB6717B}" presName="thickLine" presStyleLbl="alignNode1" presStyleIdx="3" presStyleCnt="6"/>
      <dgm:spPr/>
    </dgm:pt>
    <dgm:pt modelId="{E9750A81-0D97-4A55-A227-07ABEEF8D3A7}" type="pres">
      <dgm:prSet presAssocID="{3250446C-CE19-46AA-B564-CC717BB6717B}" presName="horz1" presStyleCnt="0"/>
      <dgm:spPr/>
    </dgm:pt>
    <dgm:pt modelId="{C0F27D71-5F4E-4153-9442-0277DA63E5C8}" type="pres">
      <dgm:prSet presAssocID="{3250446C-CE19-46AA-B564-CC717BB6717B}" presName="tx1" presStyleLbl="revTx" presStyleIdx="3" presStyleCnt="6"/>
      <dgm:spPr/>
    </dgm:pt>
    <dgm:pt modelId="{9942AAC7-88D5-4F14-952E-CBC439244900}" type="pres">
      <dgm:prSet presAssocID="{3250446C-CE19-46AA-B564-CC717BB6717B}" presName="vert1" presStyleCnt="0"/>
      <dgm:spPr/>
    </dgm:pt>
    <dgm:pt modelId="{84CDFCAF-0136-40B6-90E6-00482056B768}" type="pres">
      <dgm:prSet presAssocID="{78F8196B-3257-4C8F-84B0-70160847FD1B}" presName="thickLine" presStyleLbl="alignNode1" presStyleIdx="4" presStyleCnt="6"/>
      <dgm:spPr/>
    </dgm:pt>
    <dgm:pt modelId="{3143C6A9-DD65-4442-B667-664E842C969E}" type="pres">
      <dgm:prSet presAssocID="{78F8196B-3257-4C8F-84B0-70160847FD1B}" presName="horz1" presStyleCnt="0"/>
      <dgm:spPr/>
    </dgm:pt>
    <dgm:pt modelId="{A4B7DEEB-C676-4BD0-B7CC-97DB257358F7}" type="pres">
      <dgm:prSet presAssocID="{78F8196B-3257-4C8F-84B0-70160847FD1B}" presName="tx1" presStyleLbl="revTx" presStyleIdx="4" presStyleCnt="6"/>
      <dgm:spPr/>
    </dgm:pt>
    <dgm:pt modelId="{006E3334-719F-49CA-B37B-1731605EC076}" type="pres">
      <dgm:prSet presAssocID="{78F8196B-3257-4C8F-84B0-70160847FD1B}" presName="vert1" presStyleCnt="0"/>
      <dgm:spPr/>
    </dgm:pt>
    <dgm:pt modelId="{105906EB-B183-4F53-8E85-0BD3C6ADFE88}" type="pres">
      <dgm:prSet presAssocID="{892C2DBB-3AF1-44C1-A65F-76F23581DDC7}" presName="thickLine" presStyleLbl="alignNode1" presStyleIdx="5" presStyleCnt="6"/>
      <dgm:spPr/>
    </dgm:pt>
    <dgm:pt modelId="{B93C19C3-33CF-4E0D-8809-4B3262AAFE1A}" type="pres">
      <dgm:prSet presAssocID="{892C2DBB-3AF1-44C1-A65F-76F23581DDC7}" presName="horz1" presStyleCnt="0"/>
      <dgm:spPr/>
    </dgm:pt>
    <dgm:pt modelId="{E0E61A87-0253-4BD2-A9FB-D0C195273F35}" type="pres">
      <dgm:prSet presAssocID="{892C2DBB-3AF1-44C1-A65F-76F23581DDC7}" presName="tx1" presStyleLbl="revTx" presStyleIdx="5" presStyleCnt="6"/>
      <dgm:spPr/>
    </dgm:pt>
    <dgm:pt modelId="{A70C3F40-5516-4C04-AA0F-A91417BD15D5}" type="pres">
      <dgm:prSet presAssocID="{892C2DBB-3AF1-44C1-A65F-76F23581DDC7}" presName="vert1" presStyleCnt="0"/>
      <dgm:spPr/>
    </dgm:pt>
  </dgm:ptLst>
  <dgm:cxnLst>
    <dgm:cxn modelId="{7128A20A-FA33-4AF8-87E7-177039E16DB7}" type="presOf" srcId="{3B832A83-1351-4E5A-BB90-23B3ED2C8F99}" destId="{45955138-467F-4102-8FFE-2E28DE6B035A}" srcOrd="0" destOrd="0" presId="urn:microsoft.com/office/officeart/2008/layout/LinedList"/>
    <dgm:cxn modelId="{898B870C-4F40-4F04-86E6-C6BD295D2372}" srcId="{19011A03-20EB-475C-81EB-1D77ECCED646}" destId="{78F8196B-3257-4C8F-84B0-70160847FD1B}" srcOrd="4" destOrd="0" parTransId="{AF8CD2A8-9D8E-43AD-80F6-8364DB5C352F}" sibTransId="{C49529FB-DED8-4091-A319-533F72376A32}"/>
    <dgm:cxn modelId="{CC216110-CB0F-4BD7-81CD-BB05191A5607}" srcId="{19011A03-20EB-475C-81EB-1D77ECCED646}" destId="{3250446C-CE19-46AA-B564-CC717BB6717B}" srcOrd="3" destOrd="0" parTransId="{7A4580F8-8F8B-45AC-A926-444668562662}" sibTransId="{2C8CE265-B9D2-4FB5-8828-66CE3EF3B220}"/>
    <dgm:cxn modelId="{948A372E-F5A5-4B91-8DCF-0F2F247DEA07}" srcId="{19011A03-20EB-475C-81EB-1D77ECCED646}" destId="{3B832A83-1351-4E5A-BB90-23B3ED2C8F99}" srcOrd="2" destOrd="0" parTransId="{16AEAED7-B84A-45D7-BA2B-329739F265F0}" sibTransId="{7F431C52-DE39-4E46-9C20-222CADB262F9}"/>
    <dgm:cxn modelId="{DEE50B49-BEA9-42F3-9D00-B20D7CF71EB2}" type="presOf" srcId="{9F3DBC0D-3EAE-491D-89AD-FD460816E22A}" destId="{351557E7-D426-4665-AE89-014FC1025415}" srcOrd="0" destOrd="0" presId="urn:microsoft.com/office/officeart/2008/layout/LinedList"/>
    <dgm:cxn modelId="{1FE80972-D3A1-42BE-ABEB-225EDAE51323}" type="presOf" srcId="{892C2DBB-3AF1-44C1-A65F-76F23581DDC7}" destId="{E0E61A87-0253-4BD2-A9FB-D0C195273F35}" srcOrd="0" destOrd="0" presId="urn:microsoft.com/office/officeart/2008/layout/LinedList"/>
    <dgm:cxn modelId="{9D428552-C9FA-459B-8785-034FCFE97E82}" type="presOf" srcId="{81FF29EA-32E3-42AE-A30D-8636E98DF65A}" destId="{B1944CC4-4543-47AD-8735-9E65364D1F45}" srcOrd="0" destOrd="0" presId="urn:microsoft.com/office/officeart/2008/layout/LinedList"/>
    <dgm:cxn modelId="{1E9F4B59-719D-4AB6-8451-B8EF332B1B8E}" type="presOf" srcId="{78F8196B-3257-4C8F-84B0-70160847FD1B}" destId="{A4B7DEEB-C676-4BD0-B7CC-97DB257358F7}" srcOrd="0" destOrd="0" presId="urn:microsoft.com/office/officeart/2008/layout/LinedList"/>
    <dgm:cxn modelId="{7B853B7E-D312-45D6-9FFD-56B3813B4771}" type="presOf" srcId="{3250446C-CE19-46AA-B564-CC717BB6717B}" destId="{C0F27D71-5F4E-4153-9442-0277DA63E5C8}" srcOrd="0" destOrd="0" presId="urn:microsoft.com/office/officeart/2008/layout/LinedList"/>
    <dgm:cxn modelId="{C69DB58D-C5BB-4E86-A567-414D18A959D3}" srcId="{19011A03-20EB-475C-81EB-1D77ECCED646}" destId="{892C2DBB-3AF1-44C1-A65F-76F23581DDC7}" srcOrd="5" destOrd="0" parTransId="{A23E6E88-26AF-4DED-B713-E0F795C18186}" sibTransId="{805B3357-00A2-4A83-8FA8-4EC7B4080899}"/>
    <dgm:cxn modelId="{92467ADE-5920-4DAC-8EFF-2D74EC516AA6}" type="presOf" srcId="{19011A03-20EB-475C-81EB-1D77ECCED646}" destId="{F4D89CE3-BF6C-43F6-B9E5-CE278138150D}" srcOrd="0" destOrd="0" presId="urn:microsoft.com/office/officeart/2008/layout/LinedList"/>
    <dgm:cxn modelId="{8D32CFEE-A58C-4884-8F43-D2C69CE7F9D3}" srcId="{19011A03-20EB-475C-81EB-1D77ECCED646}" destId="{9F3DBC0D-3EAE-491D-89AD-FD460816E22A}" srcOrd="0" destOrd="0" parTransId="{4526C97B-AB97-48A9-BEF2-1270FB04A2AD}" sibTransId="{7385632E-B5FA-4162-B9C1-5B048D1B4FFB}"/>
    <dgm:cxn modelId="{8E27E3FC-C54A-4054-914E-3296C53E9118}" srcId="{19011A03-20EB-475C-81EB-1D77ECCED646}" destId="{81FF29EA-32E3-42AE-A30D-8636E98DF65A}" srcOrd="1" destOrd="0" parTransId="{368F675D-97C9-417A-AFD5-552FB4EF32A8}" sibTransId="{3188C3B0-5006-4F2E-A61D-52EBCE7C4B08}"/>
    <dgm:cxn modelId="{FBDD7940-E2FC-4970-8017-94A353563EF6}" type="presParOf" srcId="{F4D89CE3-BF6C-43F6-B9E5-CE278138150D}" destId="{B02D02AE-5851-462E-BE70-F6FB87104F33}" srcOrd="0" destOrd="0" presId="urn:microsoft.com/office/officeart/2008/layout/LinedList"/>
    <dgm:cxn modelId="{1732CE2E-D8FE-4AA4-90DC-76E3E21F318C}" type="presParOf" srcId="{F4D89CE3-BF6C-43F6-B9E5-CE278138150D}" destId="{55D25497-EB69-4D7B-9350-25E4FA20ADC0}" srcOrd="1" destOrd="0" presId="urn:microsoft.com/office/officeart/2008/layout/LinedList"/>
    <dgm:cxn modelId="{91B8A93F-AEEB-4296-AC46-C3CD2D8458FA}" type="presParOf" srcId="{55D25497-EB69-4D7B-9350-25E4FA20ADC0}" destId="{351557E7-D426-4665-AE89-014FC1025415}" srcOrd="0" destOrd="0" presId="urn:microsoft.com/office/officeart/2008/layout/LinedList"/>
    <dgm:cxn modelId="{2CE2AB01-3479-4566-8408-F8510909C9C2}" type="presParOf" srcId="{55D25497-EB69-4D7B-9350-25E4FA20ADC0}" destId="{69A9F40B-1373-465E-979E-490D49A23870}" srcOrd="1" destOrd="0" presId="urn:microsoft.com/office/officeart/2008/layout/LinedList"/>
    <dgm:cxn modelId="{501F3544-2A71-47C8-A5B6-44CF4F901400}" type="presParOf" srcId="{F4D89CE3-BF6C-43F6-B9E5-CE278138150D}" destId="{BE7BBEA4-8342-4FA6-B8DB-E490219D4BD4}" srcOrd="2" destOrd="0" presId="urn:microsoft.com/office/officeart/2008/layout/LinedList"/>
    <dgm:cxn modelId="{92EE9CDB-589D-4902-9B18-4145ABC35226}" type="presParOf" srcId="{F4D89CE3-BF6C-43F6-B9E5-CE278138150D}" destId="{060D4671-869B-4C5A-B7C8-97F881EEE153}" srcOrd="3" destOrd="0" presId="urn:microsoft.com/office/officeart/2008/layout/LinedList"/>
    <dgm:cxn modelId="{24BDF10D-8878-4B77-A9AC-F7FCCE741CE1}" type="presParOf" srcId="{060D4671-869B-4C5A-B7C8-97F881EEE153}" destId="{B1944CC4-4543-47AD-8735-9E65364D1F45}" srcOrd="0" destOrd="0" presId="urn:microsoft.com/office/officeart/2008/layout/LinedList"/>
    <dgm:cxn modelId="{24C20ECC-FEA1-4A94-94C9-3C9BF75B73F9}" type="presParOf" srcId="{060D4671-869B-4C5A-B7C8-97F881EEE153}" destId="{21945934-0DC2-4D00-8852-01650D305560}" srcOrd="1" destOrd="0" presId="urn:microsoft.com/office/officeart/2008/layout/LinedList"/>
    <dgm:cxn modelId="{1AAE7529-62EE-44B1-AF2C-12590F911A7A}" type="presParOf" srcId="{F4D89CE3-BF6C-43F6-B9E5-CE278138150D}" destId="{F63607F2-C1FD-4B0D-A021-237F372F4355}" srcOrd="4" destOrd="0" presId="urn:microsoft.com/office/officeart/2008/layout/LinedList"/>
    <dgm:cxn modelId="{42F034ED-ED2A-4475-B950-FE4C49ABFD34}" type="presParOf" srcId="{F4D89CE3-BF6C-43F6-B9E5-CE278138150D}" destId="{676643D1-7592-4611-A820-BFDD4D21BC3B}" srcOrd="5" destOrd="0" presId="urn:microsoft.com/office/officeart/2008/layout/LinedList"/>
    <dgm:cxn modelId="{D5DF9666-D204-4575-B69F-A1A55B7149B6}" type="presParOf" srcId="{676643D1-7592-4611-A820-BFDD4D21BC3B}" destId="{45955138-467F-4102-8FFE-2E28DE6B035A}" srcOrd="0" destOrd="0" presId="urn:microsoft.com/office/officeart/2008/layout/LinedList"/>
    <dgm:cxn modelId="{91917487-6300-47D7-B16F-8AEC1ED5B5DB}" type="presParOf" srcId="{676643D1-7592-4611-A820-BFDD4D21BC3B}" destId="{E3DC1453-9A46-4144-B881-90B59C0CEF91}" srcOrd="1" destOrd="0" presId="urn:microsoft.com/office/officeart/2008/layout/LinedList"/>
    <dgm:cxn modelId="{5B030A42-5DEB-492C-ABCD-777C18EC8097}" type="presParOf" srcId="{F4D89CE3-BF6C-43F6-B9E5-CE278138150D}" destId="{D9876468-DE16-40DB-84AB-E90EC2698DC2}" srcOrd="6" destOrd="0" presId="urn:microsoft.com/office/officeart/2008/layout/LinedList"/>
    <dgm:cxn modelId="{CE50608F-5D56-4819-B8D6-5ED9CC0AED6D}" type="presParOf" srcId="{F4D89CE3-BF6C-43F6-B9E5-CE278138150D}" destId="{E9750A81-0D97-4A55-A227-07ABEEF8D3A7}" srcOrd="7" destOrd="0" presId="urn:microsoft.com/office/officeart/2008/layout/LinedList"/>
    <dgm:cxn modelId="{5F180EEE-E1C3-42AA-B07D-E2C3242619FB}" type="presParOf" srcId="{E9750A81-0D97-4A55-A227-07ABEEF8D3A7}" destId="{C0F27D71-5F4E-4153-9442-0277DA63E5C8}" srcOrd="0" destOrd="0" presId="urn:microsoft.com/office/officeart/2008/layout/LinedList"/>
    <dgm:cxn modelId="{58F81F8B-D089-45D7-89A3-6623006E7757}" type="presParOf" srcId="{E9750A81-0D97-4A55-A227-07ABEEF8D3A7}" destId="{9942AAC7-88D5-4F14-952E-CBC439244900}" srcOrd="1" destOrd="0" presId="urn:microsoft.com/office/officeart/2008/layout/LinedList"/>
    <dgm:cxn modelId="{199CC6D4-46E9-454E-9C0F-16907451D08B}" type="presParOf" srcId="{F4D89CE3-BF6C-43F6-B9E5-CE278138150D}" destId="{84CDFCAF-0136-40B6-90E6-00482056B768}" srcOrd="8" destOrd="0" presId="urn:microsoft.com/office/officeart/2008/layout/LinedList"/>
    <dgm:cxn modelId="{81C39F3D-22F3-428F-AB5F-C296CF0A8440}" type="presParOf" srcId="{F4D89CE3-BF6C-43F6-B9E5-CE278138150D}" destId="{3143C6A9-DD65-4442-B667-664E842C969E}" srcOrd="9" destOrd="0" presId="urn:microsoft.com/office/officeart/2008/layout/LinedList"/>
    <dgm:cxn modelId="{7AA40669-94C7-40B8-ABF4-BA554A9625F6}" type="presParOf" srcId="{3143C6A9-DD65-4442-B667-664E842C969E}" destId="{A4B7DEEB-C676-4BD0-B7CC-97DB257358F7}" srcOrd="0" destOrd="0" presId="urn:microsoft.com/office/officeart/2008/layout/LinedList"/>
    <dgm:cxn modelId="{9C8B4FD8-40BF-46E0-906E-6541696A9650}" type="presParOf" srcId="{3143C6A9-DD65-4442-B667-664E842C969E}" destId="{006E3334-719F-49CA-B37B-1731605EC076}" srcOrd="1" destOrd="0" presId="urn:microsoft.com/office/officeart/2008/layout/LinedList"/>
    <dgm:cxn modelId="{30993259-C5B9-49A0-83D2-7B1E40192D73}" type="presParOf" srcId="{F4D89CE3-BF6C-43F6-B9E5-CE278138150D}" destId="{105906EB-B183-4F53-8E85-0BD3C6ADFE88}" srcOrd="10" destOrd="0" presId="urn:microsoft.com/office/officeart/2008/layout/LinedList"/>
    <dgm:cxn modelId="{2F7AFC1B-C985-4746-81D0-893115C81F49}" type="presParOf" srcId="{F4D89CE3-BF6C-43F6-B9E5-CE278138150D}" destId="{B93C19C3-33CF-4E0D-8809-4B3262AAFE1A}" srcOrd="11" destOrd="0" presId="urn:microsoft.com/office/officeart/2008/layout/LinedList"/>
    <dgm:cxn modelId="{8E85A9CE-34AD-477A-9F69-D4B961C01061}" type="presParOf" srcId="{B93C19C3-33CF-4E0D-8809-4B3262AAFE1A}" destId="{E0E61A87-0253-4BD2-A9FB-D0C195273F35}" srcOrd="0" destOrd="0" presId="urn:microsoft.com/office/officeart/2008/layout/LinedList"/>
    <dgm:cxn modelId="{053C0D51-C1A3-47C3-966F-D9C37ADCC835}" type="presParOf" srcId="{B93C19C3-33CF-4E0D-8809-4B3262AAFE1A}" destId="{A70C3F40-5516-4C04-AA0F-A91417BD15D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4D4B2CE-6019-4E40-AA70-EE7B277C3FEE}" type="doc">
      <dgm:prSet loTypeId="urn:microsoft.com/office/officeart/2008/layout/LinedList" loCatId="list" qsTypeId="urn:microsoft.com/office/officeart/2005/8/quickstyle/simple5" qsCatId="simple" csTypeId="urn:microsoft.com/office/officeart/2005/8/colors/accent0_3" csCatId="mainScheme" phldr="1"/>
      <dgm:spPr/>
      <dgm:t>
        <a:bodyPr/>
        <a:lstStyle/>
        <a:p>
          <a:endParaRPr lang="en-US"/>
        </a:p>
      </dgm:t>
    </dgm:pt>
    <dgm:pt modelId="{C04D39D4-9D16-44FF-B2A8-30784F8C31CC}">
      <dgm:prSet/>
      <dgm:spPr/>
      <dgm:t>
        <a:bodyPr/>
        <a:lstStyle/>
        <a:p>
          <a:r>
            <a:rPr lang="en-GB" dirty="0"/>
            <a:t>The final element of a SWOT analysis are Threats – everything that poses a RISK to either your company itself or its likelihood of success or growth.</a:t>
          </a:r>
          <a:endParaRPr lang="en-US" dirty="0"/>
        </a:p>
      </dgm:t>
    </dgm:pt>
    <dgm:pt modelId="{0CF439D5-8921-4053-96B8-0D9741D54B94}" type="parTrans" cxnId="{414236EA-FCDA-4AB4-882E-F79F2EAA4B1D}">
      <dgm:prSet/>
      <dgm:spPr/>
      <dgm:t>
        <a:bodyPr/>
        <a:lstStyle/>
        <a:p>
          <a:endParaRPr lang="en-US"/>
        </a:p>
      </dgm:t>
    </dgm:pt>
    <dgm:pt modelId="{A2E6EDFC-EC19-487A-9013-2720FFC5D754}" type="sibTrans" cxnId="{414236EA-FCDA-4AB4-882E-F79F2EAA4B1D}">
      <dgm:prSet/>
      <dgm:spPr/>
      <dgm:t>
        <a:bodyPr/>
        <a:lstStyle/>
        <a:p>
          <a:endParaRPr lang="en-US"/>
        </a:p>
      </dgm:t>
    </dgm:pt>
    <dgm:pt modelId="{8A013ED4-634C-43C3-A59B-622F5158C122}">
      <dgm:prSet/>
      <dgm:spPr/>
      <dgm:t>
        <a:bodyPr/>
        <a:lstStyle/>
        <a:p>
          <a:r>
            <a:rPr lang="en-GB" dirty="0"/>
            <a:t>This could include things like emerging competitors, changes in regulatory law, financial risks, and virtually everything else that could potentially jeopardize the future of your company or project.</a:t>
          </a:r>
          <a:endParaRPr lang="en-US" dirty="0"/>
        </a:p>
      </dgm:t>
    </dgm:pt>
    <dgm:pt modelId="{91B799EE-CFD5-470D-9529-594FFE0DDF51}" type="parTrans" cxnId="{F5C602C3-6C62-480F-879E-DAFFBC5B9382}">
      <dgm:prSet/>
      <dgm:spPr/>
      <dgm:t>
        <a:bodyPr/>
        <a:lstStyle/>
        <a:p>
          <a:endParaRPr lang="en-US"/>
        </a:p>
      </dgm:t>
    </dgm:pt>
    <dgm:pt modelId="{77AE0F2F-1143-4E94-B90F-B83D38D92DDC}" type="sibTrans" cxnId="{F5C602C3-6C62-480F-879E-DAFFBC5B9382}">
      <dgm:prSet/>
      <dgm:spPr/>
      <dgm:t>
        <a:bodyPr/>
        <a:lstStyle/>
        <a:p>
          <a:endParaRPr lang="en-US"/>
        </a:p>
      </dgm:t>
    </dgm:pt>
    <dgm:pt modelId="{6FFB4329-F71F-49DF-8ED0-B639EF0FE066}">
      <dgm:prSet/>
      <dgm:spPr/>
      <dgm:t>
        <a:bodyPr/>
        <a:lstStyle/>
        <a:p>
          <a:r>
            <a:rPr lang="en-GB" dirty="0"/>
            <a:t>NEGATIVE Press.</a:t>
          </a:r>
        </a:p>
        <a:p>
          <a:endParaRPr lang="en-GB" dirty="0"/>
        </a:p>
        <a:p>
          <a:r>
            <a:rPr lang="en-GB" dirty="0"/>
            <a:t>New or strengthening rivals/competition</a:t>
          </a:r>
          <a:endParaRPr lang="en-US" dirty="0"/>
        </a:p>
      </dgm:t>
    </dgm:pt>
    <dgm:pt modelId="{D68FEDEF-D9F2-4A8E-B0A4-465C74CA4535}" type="parTrans" cxnId="{BD79E721-5B41-4B98-BBA7-B13F87DCD026}">
      <dgm:prSet/>
      <dgm:spPr/>
      <dgm:t>
        <a:bodyPr/>
        <a:lstStyle/>
        <a:p>
          <a:endParaRPr lang="en-US"/>
        </a:p>
      </dgm:t>
    </dgm:pt>
    <dgm:pt modelId="{64872A65-FA5B-433C-A449-502168137FAC}" type="sibTrans" cxnId="{BD79E721-5B41-4B98-BBA7-B13F87DCD026}">
      <dgm:prSet/>
      <dgm:spPr/>
      <dgm:t>
        <a:bodyPr/>
        <a:lstStyle/>
        <a:p>
          <a:endParaRPr lang="en-US"/>
        </a:p>
      </dgm:t>
    </dgm:pt>
    <dgm:pt modelId="{09244681-9C83-4CF2-BDBC-70DDF51D8744}">
      <dgm:prSet/>
      <dgm:spPr/>
      <dgm:t>
        <a:bodyPr/>
        <a:lstStyle/>
        <a:p>
          <a:r>
            <a:rPr lang="en-GB"/>
            <a:t>Changing CUSTOMER Attitudes towards your company.</a:t>
          </a:r>
          <a:endParaRPr lang="en-US"/>
        </a:p>
      </dgm:t>
    </dgm:pt>
    <dgm:pt modelId="{F0E5C5BA-6995-46B6-997A-721791AEE237}" type="parTrans" cxnId="{44A9F972-EA4B-45D7-AC3A-9C3636F3310F}">
      <dgm:prSet/>
      <dgm:spPr/>
      <dgm:t>
        <a:bodyPr/>
        <a:lstStyle/>
        <a:p>
          <a:endParaRPr lang="en-US"/>
        </a:p>
      </dgm:t>
    </dgm:pt>
    <dgm:pt modelId="{FE7CB61E-2699-472B-BBCC-FA910D138729}" type="sibTrans" cxnId="{44A9F972-EA4B-45D7-AC3A-9C3636F3310F}">
      <dgm:prSet/>
      <dgm:spPr/>
      <dgm:t>
        <a:bodyPr/>
        <a:lstStyle/>
        <a:p>
          <a:endParaRPr lang="en-US"/>
        </a:p>
      </dgm:t>
    </dgm:pt>
    <dgm:pt modelId="{F79C5C01-EE9A-4610-AF2B-C2E5F6348005}">
      <dgm:prSet/>
      <dgm:spPr/>
      <dgm:t>
        <a:bodyPr/>
        <a:lstStyle/>
        <a:p>
          <a:r>
            <a:rPr lang="en-GB" dirty="0"/>
            <a:t>Geopolitical events, Ukraine, Economy, Strikes, NHS, Food banks, </a:t>
          </a:r>
        </a:p>
      </dgm:t>
    </dgm:pt>
    <dgm:pt modelId="{D1D571D2-CA1F-4E5D-8B9F-7815F5A4F6D1}" type="parTrans" cxnId="{AB5E5B4E-BEE6-42AA-B21C-8C044D53CBDB}">
      <dgm:prSet/>
      <dgm:spPr/>
      <dgm:t>
        <a:bodyPr/>
        <a:lstStyle/>
        <a:p>
          <a:endParaRPr lang="en-US"/>
        </a:p>
      </dgm:t>
    </dgm:pt>
    <dgm:pt modelId="{DBC7C526-9B71-4B05-BA27-2094B7E9519E}" type="sibTrans" cxnId="{AB5E5B4E-BEE6-42AA-B21C-8C044D53CBDB}">
      <dgm:prSet/>
      <dgm:spPr/>
      <dgm:t>
        <a:bodyPr/>
        <a:lstStyle/>
        <a:p>
          <a:endParaRPr lang="en-US"/>
        </a:p>
      </dgm:t>
    </dgm:pt>
    <dgm:pt modelId="{0394DF42-501F-4741-B66F-ED26AC447B17}" type="pres">
      <dgm:prSet presAssocID="{84D4B2CE-6019-4E40-AA70-EE7B277C3FEE}" presName="vert0" presStyleCnt="0">
        <dgm:presLayoutVars>
          <dgm:dir/>
          <dgm:animOne val="branch"/>
          <dgm:animLvl val="lvl"/>
        </dgm:presLayoutVars>
      </dgm:prSet>
      <dgm:spPr/>
    </dgm:pt>
    <dgm:pt modelId="{18F931B1-1401-40E6-B823-1473C0B3B046}" type="pres">
      <dgm:prSet presAssocID="{C04D39D4-9D16-44FF-B2A8-30784F8C31CC}" presName="thickLine" presStyleLbl="alignNode1" presStyleIdx="0" presStyleCnt="5"/>
      <dgm:spPr/>
    </dgm:pt>
    <dgm:pt modelId="{8F4C32A4-63A4-44A0-AE2F-506885493596}" type="pres">
      <dgm:prSet presAssocID="{C04D39D4-9D16-44FF-B2A8-30784F8C31CC}" presName="horz1" presStyleCnt="0"/>
      <dgm:spPr/>
    </dgm:pt>
    <dgm:pt modelId="{02DC78E4-832F-4F9B-9D6C-B4FDF44216B3}" type="pres">
      <dgm:prSet presAssocID="{C04D39D4-9D16-44FF-B2A8-30784F8C31CC}" presName="tx1" presStyleLbl="revTx" presStyleIdx="0" presStyleCnt="5"/>
      <dgm:spPr/>
    </dgm:pt>
    <dgm:pt modelId="{38227F4B-D1CD-4211-8F62-0057D424A17C}" type="pres">
      <dgm:prSet presAssocID="{C04D39D4-9D16-44FF-B2A8-30784F8C31CC}" presName="vert1" presStyleCnt="0"/>
      <dgm:spPr/>
    </dgm:pt>
    <dgm:pt modelId="{AEF33ADF-D3A6-44B8-9E54-3B4296F5DD24}" type="pres">
      <dgm:prSet presAssocID="{8A013ED4-634C-43C3-A59B-622F5158C122}" presName="thickLine" presStyleLbl="alignNode1" presStyleIdx="1" presStyleCnt="5"/>
      <dgm:spPr/>
    </dgm:pt>
    <dgm:pt modelId="{AB6CDF1C-8542-4BAA-86EA-DC91C7E5E683}" type="pres">
      <dgm:prSet presAssocID="{8A013ED4-634C-43C3-A59B-622F5158C122}" presName="horz1" presStyleCnt="0"/>
      <dgm:spPr/>
    </dgm:pt>
    <dgm:pt modelId="{81195E4A-23C6-472A-B838-2F0A3B9B5C3D}" type="pres">
      <dgm:prSet presAssocID="{8A013ED4-634C-43C3-A59B-622F5158C122}" presName="tx1" presStyleLbl="revTx" presStyleIdx="1" presStyleCnt="5"/>
      <dgm:spPr/>
    </dgm:pt>
    <dgm:pt modelId="{672CF819-DA30-4989-B284-663DDDC244FF}" type="pres">
      <dgm:prSet presAssocID="{8A013ED4-634C-43C3-A59B-622F5158C122}" presName="vert1" presStyleCnt="0"/>
      <dgm:spPr/>
    </dgm:pt>
    <dgm:pt modelId="{092EDD6B-9621-4BEF-99CE-18BF43B0190E}" type="pres">
      <dgm:prSet presAssocID="{6FFB4329-F71F-49DF-8ED0-B639EF0FE066}" presName="thickLine" presStyleLbl="alignNode1" presStyleIdx="2" presStyleCnt="5"/>
      <dgm:spPr/>
    </dgm:pt>
    <dgm:pt modelId="{5C4980C1-72D3-4E67-8EFA-02FD8DB3BBC1}" type="pres">
      <dgm:prSet presAssocID="{6FFB4329-F71F-49DF-8ED0-B639EF0FE066}" presName="horz1" presStyleCnt="0"/>
      <dgm:spPr/>
    </dgm:pt>
    <dgm:pt modelId="{A27E6C79-9F2A-4AF6-B999-40E03CE772FB}" type="pres">
      <dgm:prSet presAssocID="{6FFB4329-F71F-49DF-8ED0-B639EF0FE066}" presName="tx1" presStyleLbl="revTx" presStyleIdx="2" presStyleCnt="5"/>
      <dgm:spPr/>
    </dgm:pt>
    <dgm:pt modelId="{79E1DA9C-F485-4DB5-9E78-96828383D5D1}" type="pres">
      <dgm:prSet presAssocID="{6FFB4329-F71F-49DF-8ED0-B639EF0FE066}" presName="vert1" presStyleCnt="0"/>
      <dgm:spPr/>
    </dgm:pt>
    <dgm:pt modelId="{9BEDCD4B-5E34-4430-90BC-EFF5A38902EB}" type="pres">
      <dgm:prSet presAssocID="{09244681-9C83-4CF2-BDBC-70DDF51D8744}" presName="thickLine" presStyleLbl="alignNode1" presStyleIdx="3" presStyleCnt="5"/>
      <dgm:spPr/>
    </dgm:pt>
    <dgm:pt modelId="{0C645602-6B2F-4B75-B6B8-E618728DC951}" type="pres">
      <dgm:prSet presAssocID="{09244681-9C83-4CF2-BDBC-70DDF51D8744}" presName="horz1" presStyleCnt="0"/>
      <dgm:spPr/>
    </dgm:pt>
    <dgm:pt modelId="{C6BAF1EA-4A99-497D-A96D-E16BD1D5088C}" type="pres">
      <dgm:prSet presAssocID="{09244681-9C83-4CF2-BDBC-70DDF51D8744}" presName="tx1" presStyleLbl="revTx" presStyleIdx="3" presStyleCnt="5"/>
      <dgm:spPr/>
    </dgm:pt>
    <dgm:pt modelId="{FC491579-AE40-4DF0-8896-F6A38091C530}" type="pres">
      <dgm:prSet presAssocID="{09244681-9C83-4CF2-BDBC-70DDF51D8744}" presName="vert1" presStyleCnt="0"/>
      <dgm:spPr/>
    </dgm:pt>
    <dgm:pt modelId="{619AA726-5DB9-44AB-A9DA-2F55936671A0}" type="pres">
      <dgm:prSet presAssocID="{F79C5C01-EE9A-4610-AF2B-C2E5F6348005}" presName="thickLine" presStyleLbl="alignNode1" presStyleIdx="4" presStyleCnt="5"/>
      <dgm:spPr/>
    </dgm:pt>
    <dgm:pt modelId="{32891396-3479-408D-8DCC-B394EBAF282D}" type="pres">
      <dgm:prSet presAssocID="{F79C5C01-EE9A-4610-AF2B-C2E5F6348005}" presName="horz1" presStyleCnt="0"/>
      <dgm:spPr/>
    </dgm:pt>
    <dgm:pt modelId="{EBAC7FB8-ADEC-48DF-971C-D42E4AB93DE4}" type="pres">
      <dgm:prSet presAssocID="{F79C5C01-EE9A-4610-AF2B-C2E5F6348005}" presName="tx1" presStyleLbl="revTx" presStyleIdx="4" presStyleCnt="5"/>
      <dgm:spPr/>
    </dgm:pt>
    <dgm:pt modelId="{1C573B31-B4F1-49A0-82F2-887821437213}" type="pres">
      <dgm:prSet presAssocID="{F79C5C01-EE9A-4610-AF2B-C2E5F6348005}" presName="vert1" presStyleCnt="0"/>
      <dgm:spPr/>
    </dgm:pt>
  </dgm:ptLst>
  <dgm:cxnLst>
    <dgm:cxn modelId="{BD79E721-5B41-4B98-BBA7-B13F87DCD026}" srcId="{84D4B2CE-6019-4E40-AA70-EE7B277C3FEE}" destId="{6FFB4329-F71F-49DF-8ED0-B639EF0FE066}" srcOrd="2" destOrd="0" parTransId="{D68FEDEF-D9F2-4A8E-B0A4-465C74CA4535}" sibTransId="{64872A65-FA5B-433C-A449-502168137FAC}"/>
    <dgm:cxn modelId="{A93F4A4B-5AEE-4DFC-8143-A76D1342BE42}" type="presOf" srcId="{09244681-9C83-4CF2-BDBC-70DDF51D8744}" destId="{C6BAF1EA-4A99-497D-A96D-E16BD1D5088C}" srcOrd="0" destOrd="0" presId="urn:microsoft.com/office/officeart/2008/layout/LinedList"/>
    <dgm:cxn modelId="{AB5E5B4E-BEE6-42AA-B21C-8C044D53CBDB}" srcId="{84D4B2CE-6019-4E40-AA70-EE7B277C3FEE}" destId="{F79C5C01-EE9A-4610-AF2B-C2E5F6348005}" srcOrd="4" destOrd="0" parTransId="{D1D571D2-CA1F-4E5D-8B9F-7815F5A4F6D1}" sibTransId="{DBC7C526-9B71-4B05-BA27-2094B7E9519E}"/>
    <dgm:cxn modelId="{44A9F972-EA4B-45D7-AC3A-9C3636F3310F}" srcId="{84D4B2CE-6019-4E40-AA70-EE7B277C3FEE}" destId="{09244681-9C83-4CF2-BDBC-70DDF51D8744}" srcOrd="3" destOrd="0" parTransId="{F0E5C5BA-6995-46B6-997A-721791AEE237}" sibTransId="{FE7CB61E-2699-472B-BBCC-FA910D138729}"/>
    <dgm:cxn modelId="{CCE12F5A-DC17-4FE2-99C2-B9727C15554E}" type="presOf" srcId="{6FFB4329-F71F-49DF-8ED0-B639EF0FE066}" destId="{A27E6C79-9F2A-4AF6-B999-40E03CE772FB}" srcOrd="0" destOrd="0" presId="urn:microsoft.com/office/officeart/2008/layout/LinedList"/>
    <dgm:cxn modelId="{D40D688C-6A96-4A66-BDA4-E892D1E16147}" type="presOf" srcId="{8A013ED4-634C-43C3-A59B-622F5158C122}" destId="{81195E4A-23C6-472A-B838-2F0A3B9B5C3D}" srcOrd="0" destOrd="0" presId="urn:microsoft.com/office/officeart/2008/layout/LinedList"/>
    <dgm:cxn modelId="{112EC3AF-98EE-4F69-AC8E-F7443AD5BD7D}" type="presOf" srcId="{F79C5C01-EE9A-4610-AF2B-C2E5F6348005}" destId="{EBAC7FB8-ADEC-48DF-971C-D42E4AB93DE4}" srcOrd="0" destOrd="0" presId="urn:microsoft.com/office/officeart/2008/layout/LinedList"/>
    <dgm:cxn modelId="{F5C602C3-6C62-480F-879E-DAFFBC5B9382}" srcId="{84D4B2CE-6019-4E40-AA70-EE7B277C3FEE}" destId="{8A013ED4-634C-43C3-A59B-622F5158C122}" srcOrd="1" destOrd="0" parTransId="{91B799EE-CFD5-470D-9529-594FFE0DDF51}" sibTransId="{77AE0F2F-1143-4E94-B90F-B83D38D92DDC}"/>
    <dgm:cxn modelId="{7899CEC3-16E5-430A-8B76-8AAC3E2DA532}" type="presOf" srcId="{84D4B2CE-6019-4E40-AA70-EE7B277C3FEE}" destId="{0394DF42-501F-4741-B66F-ED26AC447B17}" srcOrd="0" destOrd="0" presId="urn:microsoft.com/office/officeart/2008/layout/LinedList"/>
    <dgm:cxn modelId="{414236EA-FCDA-4AB4-882E-F79F2EAA4B1D}" srcId="{84D4B2CE-6019-4E40-AA70-EE7B277C3FEE}" destId="{C04D39D4-9D16-44FF-B2A8-30784F8C31CC}" srcOrd="0" destOrd="0" parTransId="{0CF439D5-8921-4053-96B8-0D9741D54B94}" sibTransId="{A2E6EDFC-EC19-487A-9013-2720FFC5D754}"/>
    <dgm:cxn modelId="{CE148FFF-AAE7-4BF2-ABFE-83C976C85A0B}" type="presOf" srcId="{C04D39D4-9D16-44FF-B2A8-30784F8C31CC}" destId="{02DC78E4-832F-4F9B-9D6C-B4FDF44216B3}" srcOrd="0" destOrd="0" presId="urn:microsoft.com/office/officeart/2008/layout/LinedList"/>
    <dgm:cxn modelId="{36C1D771-1393-425A-B365-0BF1AD45D2A0}" type="presParOf" srcId="{0394DF42-501F-4741-B66F-ED26AC447B17}" destId="{18F931B1-1401-40E6-B823-1473C0B3B046}" srcOrd="0" destOrd="0" presId="urn:microsoft.com/office/officeart/2008/layout/LinedList"/>
    <dgm:cxn modelId="{A94E5450-F347-4283-B4CB-63F9BC3BDDD6}" type="presParOf" srcId="{0394DF42-501F-4741-B66F-ED26AC447B17}" destId="{8F4C32A4-63A4-44A0-AE2F-506885493596}" srcOrd="1" destOrd="0" presId="urn:microsoft.com/office/officeart/2008/layout/LinedList"/>
    <dgm:cxn modelId="{41391207-0A3F-435E-B54B-CEDE17EEB873}" type="presParOf" srcId="{8F4C32A4-63A4-44A0-AE2F-506885493596}" destId="{02DC78E4-832F-4F9B-9D6C-B4FDF44216B3}" srcOrd="0" destOrd="0" presId="urn:microsoft.com/office/officeart/2008/layout/LinedList"/>
    <dgm:cxn modelId="{28C58F27-9DF5-4B1E-A388-78A5A9D4D5E6}" type="presParOf" srcId="{8F4C32A4-63A4-44A0-AE2F-506885493596}" destId="{38227F4B-D1CD-4211-8F62-0057D424A17C}" srcOrd="1" destOrd="0" presId="urn:microsoft.com/office/officeart/2008/layout/LinedList"/>
    <dgm:cxn modelId="{86C55866-AC37-4BA5-96A3-2645A0531DFB}" type="presParOf" srcId="{0394DF42-501F-4741-B66F-ED26AC447B17}" destId="{AEF33ADF-D3A6-44B8-9E54-3B4296F5DD24}" srcOrd="2" destOrd="0" presId="urn:microsoft.com/office/officeart/2008/layout/LinedList"/>
    <dgm:cxn modelId="{F4340298-4D76-4FCF-B4A5-1A93D3260557}" type="presParOf" srcId="{0394DF42-501F-4741-B66F-ED26AC447B17}" destId="{AB6CDF1C-8542-4BAA-86EA-DC91C7E5E683}" srcOrd="3" destOrd="0" presId="urn:microsoft.com/office/officeart/2008/layout/LinedList"/>
    <dgm:cxn modelId="{545A836F-0390-4A45-AA5E-72C47E66FB99}" type="presParOf" srcId="{AB6CDF1C-8542-4BAA-86EA-DC91C7E5E683}" destId="{81195E4A-23C6-472A-B838-2F0A3B9B5C3D}" srcOrd="0" destOrd="0" presId="urn:microsoft.com/office/officeart/2008/layout/LinedList"/>
    <dgm:cxn modelId="{C0A2C242-8040-4092-909D-99E3B987266A}" type="presParOf" srcId="{AB6CDF1C-8542-4BAA-86EA-DC91C7E5E683}" destId="{672CF819-DA30-4989-B284-663DDDC244FF}" srcOrd="1" destOrd="0" presId="urn:microsoft.com/office/officeart/2008/layout/LinedList"/>
    <dgm:cxn modelId="{267806E9-2028-4AB7-918E-0F56B4347A3B}" type="presParOf" srcId="{0394DF42-501F-4741-B66F-ED26AC447B17}" destId="{092EDD6B-9621-4BEF-99CE-18BF43B0190E}" srcOrd="4" destOrd="0" presId="urn:microsoft.com/office/officeart/2008/layout/LinedList"/>
    <dgm:cxn modelId="{E34E937F-924C-4852-BF09-AD5257EEBEB2}" type="presParOf" srcId="{0394DF42-501F-4741-B66F-ED26AC447B17}" destId="{5C4980C1-72D3-4E67-8EFA-02FD8DB3BBC1}" srcOrd="5" destOrd="0" presId="urn:microsoft.com/office/officeart/2008/layout/LinedList"/>
    <dgm:cxn modelId="{1490BAB4-59C6-4495-AA10-CB64BF668FF7}" type="presParOf" srcId="{5C4980C1-72D3-4E67-8EFA-02FD8DB3BBC1}" destId="{A27E6C79-9F2A-4AF6-B999-40E03CE772FB}" srcOrd="0" destOrd="0" presId="urn:microsoft.com/office/officeart/2008/layout/LinedList"/>
    <dgm:cxn modelId="{6068002F-05FB-43DA-AC00-39CBC0567C11}" type="presParOf" srcId="{5C4980C1-72D3-4E67-8EFA-02FD8DB3BBC1}" destId="{79E1DA9C-F485-4DB5-9E78-96828383D5D1}" srcOrd="1" destOrd="0" presId="urn:microsoft.com/office/officeart/2008/layout/LinedList"/>
    <dgm:cxn modelId="{ABF34856-7C81-4863-AEC1-1E01B037D689}" type="presParOf" srcId="{0394DF42-501F-4741-B66F-ED26AC447B17}" destId="{9BEDCD4B-5E34-4430-90BC-EFF5A38902EB}" srcOrd="6" destOrd="0" presId="urn:microsoft.com/office/officeart/2008/layout/LinedList"/>
    <dgm:cxn modelId="{37B0BB00-1F3D-4D97-8FD7-93A797092986}" type="presParOf" srcId="{0394DF42-501F-4741-B66F-ED26AC447B17}" destId="{0C645602-6B2F-4B75-B6B8-E618728DC951}" srcOrd="7" destOrd="0" presId="urn:microsoft.com/office/officeart/2008/layout/LinedList"/>
    <dgm:cxn modelId="{70E5FB08-C0BD-4912-92DF-80F551C49848}" type="presParOf" srcId="{0C645602-6B2F-4B75-B6B8-E618728DC951}" destId="{C6BAF1EA-4A99-497D-A96D-E16BD1D5088C}" srcOrd="0" destOrd="0" presId="urn:microsoft.com/office/officeart/2008/layout/LinedList"/>
    <dgm:cxn modelId="{D0C27B68-5C6B-49E1-99B4-74FE21E3424C}" type="presParOf" srcId="{0C645602-6B2F-4B75-B6B8-E618728DC951}" destId="{FC491579-AE40-4DF0-8896-F6A38091C530}" srcOrd="1" destOrd="0" presId="urn:microsoft.com/office/officeart/2008/layout/LinedList"/>
    <dgm:cxn modelId="{D222765C-E54E-4E36-9578-004064546D18}" type="presParOf" srcId="{0394DF42-501F-4741-B66F-ED26AC447B17}" destId="{619AA726-5DB9-44AB-A9DA-2F55936671A0}" srcOrd="8" destOrd="0" presId="urn:microsoft.com/office/officeart/2008/layout/LinedList"/>
    <dgm:cxn modelId="{C7DAF17F-8ABC-4925-8E28-1511A522B71D}" type="presParOf" srcId="{0394DF42-501F-4741-B66F-ED26AC447B17}" destId="{32891396-3479-408D-8DCC-B394EBAF282D}" srcOrd="9" destOrd="0" presId="urn:microsoft.com/office/officeart/2008/layout/LinedList"/>
    <dgm:cxn modelId="{F0EF90E4-93B0-4A76-879E-838F5455D64F}" type="presParOf" srcId="{32891396-3479-408D-8DCC-B394EBAF282D}" destId="{EBAC7FB8-ADEC-48DF-971C-D42E4AB93DE4}" srcOrd="0" destOrd="0" presId="urn:microsoft.com/office/officeart/2008/layout/LinedList"/>
    <dgm:cxn modelId="{05C8A483-0465-48F9-84D7-39386F21BEB1}" type="presParOf" srcId="{32891396-3479-408D-8DCC-B394EBAF282D}" destId="{1C573B31-B4F1-49A0-82F2-88782143721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5F28548-23F5-4143-AF46-0E224BE3788C}" type="doc">
      <dgm:prSet loTypeId="urn:microsoft.com/office/officeart/2008/layout/VerticalCurvedList" loCatId="list" qsTypeId="urn:microsoft.com/office/officeart/2005/8/quickstyle/simple1" qsCatId="simple" csTypeId="urn:microsoft.com/office/officeart/2005/8/colors/colorful4" csCatId="colorful" phldr="1"/>
      <dgm:spPr/>
      <dgm:t>
        <a:bodyPr/>
        <a:lstStyle/>
        <a:p>
          <a:endParaRPr lang="en-GB"/>
        </a:p>
      </dgm:t>
    </dgm:pt>
    <dgm:pt modelId="{23030483-7B9C-4FD4-A2F6-DD94DE1A67E0}">
      <dgm:prSet phldrT="[Text]"/>
      <dgm:spPr/>
      <dgm:t>
        <a:bodyPr/>
        <a:lstStyle/>
        <a:p>
          <a:r>
            <a:rPr lang="en-GB" dirty="0"/>
            <a:t>People </a:t>
          </a:r>
        </a:p>
      </dgm:t>
    </dgm:pt>
    <dgm:pt modelId="{DF224965-B385-4BB8-A393-BCAE4AE03C76}" type="parTrans" cxnId="{6D81EA9B-6A89-41D7-9737-D7D7B6F01ECB}">
      <dgm:prSet/>
      <dgm:spPr/>
      <dgm:t>
        <a:bodyPr/>
        <a:lstStyle/>
        <a:p>
          <a:endParaRPr lang="en-GB"/>
        </a:p>
      </dgm:t>
    </dgm:pt>
    <dgm:pt modelId="{8AF56EAD-C9EA-4FBC-99A5-5A8C5EC766DB}" type="sibTrans" cxnId="{6D81EA9B-6A89-41D7-9737-D7D7B6F01ECB}">
      <dgm:prSet/>
      <dgm:spPr/>
      <dgm:t>
        <a:bodyPr/>
        <a:lstStyle/>
        <a:p>
          <a:endParaRPr lang="en-GB"/>
        </a:p>
      </dgm:t>
    </dgm:pt>
    <dgm:pt modelId="{D2ECD6F7-2BDA-4814-80DE-1351AFAC5272}">
      <dgm:prSet phldrT="[Text]"/>
      <dgm:spPr/>
      <dgm:t>
        <a:bodyPr/>
        <a:lstStyle/>
        <a:p>
          <a:r>
            <a:rPr lang="en-GB" dirty="0"/>
            <a:t>Process</a:t>
          </a:r>
        </a:p>
      </dgm:t>
    </dgm:pt>
    <dgm:pt modelId="{5945B01E-0086-467F-8D71-1A8C18BCCDD3}" type="parTrans" cxnId="{F81777FC-9F2C-4E20-BCC0-EB5250AFAC84}">
      <dgm:prSet/>
      <dgm:spPr/>
      <dgm:t>
        <a:bodyPr/>
        <a:lstStyle/>
        <a:p>
          <a:endParaRPr lang="en-GB"/>
        </a:p>
      </dgm:t>
    </dgm:pt>
    <dgm:pt modelId="{68467261-A5E1-480D-8E08-B35E8967CE6A}" type="sibTrans" cxnId="{F81777FC-9F2C-4E20-BCC0-EB5250AFAC84}">
      <dgm:prSet/>
      <dgm:spPr/>
      <dgm:t>
        <a:bodyPr/>
        <a:lstStyle/>
        <a:p>
          <a:endParaRPr lang="en-GB"/>
        </a:p>
      </dgm:t>
    </dgm:pt>
    <dgm:pt modelId="{60047608-BD20-4D1C-B8C1-2BA3DBF26342}">
      <dgm:prSet phldrT="[Text]"/>
      <dgm:spPr/>
      <dgm:t>
        <a:bodyPr/>
        <a:lstStyle/>
        <a:p>
          <a:r>
            <a:rPr lang="en-GB" dirty="0"/>
            <a:t>Physical evidence</a:t>
          </a:r>
        </a:p>
      </dgm:t>
    </dgm:pt>
    <dgm:pt modelId="{08B22516-1892-4E30-AB4E-00504B7D9980}" type="parTrans" cxnId="{76D21F32-4E99-4E3F-BAF6-3F736AB1B2A7}">
      <dgm:prSet/>
      <dgm:spPr/>
      <dgm:t>
        <a:bodyPr/>
        <a:lstStyle/>
        <a:p>
          <a:endParaRPr lang="en-GB"/>
        </a:p>
      </dgm:t>
    </dgm:pt>
    <dgm:pt modelId="{C1D7CAAD-E7C4-4E96-B4FA-FB76D94E9F63}" type="sibTrans" cxnId="{76D21F32-4E99-4E3F-BAF6-3F736AB1B2A7}">
      <dgm:prSet/>
      <dgm:spPr/>
      <dgm:t>
        <a:bodyPr/>
        <a:lstStyle/>
        <a:p>
          <a:endParaRPr lang="en-GB"/>
        </a:p>
      </dgm:t>
    </dgm:pt>
    <dgm:pt modelId="{638326C0-DCEF-4812-ABE3-BD343D25698C}" type="pres">
      <dgm:prSet presAssocID="{05F28548-23F5-4143-AF46-0E224BE3788C}" presName="Name0" presStyleCnt="0">
        <dgm:presLayoutVars>
          <dgm:chMax val="7"/>
          <dgm:chPref val="7"/>
          <dgm:dir/>
        </dgm:presLayoutVars>
      </dgm:prSet>
      <dgm:spPr/>
    </dgm:pt>
    <dgm:pt modelId="{B61115F0-42E7-41D9-9A3C-4597BA47E496}" type="pres">
      <dgm:prSet presAssocID="{05F28548-23F5-4143-AF46-0E224BE3788C}" presName="Name1" presStyleCnt="0"/>
      <dgm:spPr/>
    </dgm:pt>
    <dgm:pt modelId="{9ED28EAE-A972-4B7E-8E78-D287669F22BB}" type="pres">
      <dgm:prSet presAssocID="{05F28548-23F5-4143-AF46-0E224BE3788C}" presName="cycle" presStyleCnt="0"/>
      <dgm:spPr/>
    </dgm:pt>
    <dgm:pt modelId="{2A80F779-7D00-407E-B395-3B6D4D636423}" type="pres">
      <dgm:prSet presAssocID="{05F28548-23F5-4143-AF46-0E224BE3788C}" presName="srcNode" presStyleLbl="node1" presStyleIdx="0" presStyleCnt="3"/>
      <dgm:spPr/>
    </dgm:pt>
    <dgm:pt modelId="{34A9D29A-C5C9-4F2C-9ECA-759BD26FE459}" type="pres">
      <dgm:prSet presAssocID="{05F28548-23F5-4143-AF46-0E224BE3788C}" presName="conn" presStyleLbl="parChTrans1D2" presStyleIdx="0" presStyleCnt="1"/>
      <dgm:spPr/>
    </dgm:pt>
    <dgm:pt modelId="{AB8B24F0-9AE9-4C09-B029-2502D4F8737E}" type="pres">
      <dgm:prSet presAssocID="{05F28548-23F5-4143-AF46-0E224BE3788C}" presName="extraNode" presStyleLbl="node1" presStyleIdx="0" presStyleCnt="3"/>
      <dgm:spPr/>
    </dgm:pt>
    <dgm:pt modelId="{1BEF5818-4D7A-4213-9B86-1B9660D5DF66}" type="pres">
      <dgm:prSet presAssocID="{05F28548-23F5-4143-AF46-0E224BE3788C}" presName="dstNode" presStyleLbl="node1" presStyleIdx="0" presStyleCnt="3"/>
      <dgm:spPr/>
    </dgm:pt>
    <dgm:pt modelId="{B82703D2-DFB5-471E-8917-789FC5DEA907}" type="pres">
      <dgm:prSet presAssocID="{23030483-7B9C-4FD4-A2F6-DD94DE1A67E0}" presName="text_1" presStyleLbl="node1" presStyleIdx="0" presStyleCnt="3">
        <dgm:presLayoutVars>
          <dgm:bulletEnabled val="1"/>
        </dgm:presLayoutVars>
      </dgm:prSet>
      <dgm:spPr/>
    </dgm:pt>
    <dgm:pt modelId="{2057944E-FDA7-4726-A77D-F50C6026A04C}" type="pres">
      <dgm:prSet presAssocID="{23030483-7B9C-4FD4-A2F6-DD94DE1A67E0}" presName="accent_1" presStyleCnt="0"/>
      <dgm:spPr/>
    </dgm:pt>
    <dgm:pt modelId="{63E4B3C2-C94C-4807-98A8-6E550032F7C0}" type="pres">
      <dgm:prSet presAssocID="{23030483-7B9C-4FD4-A2F6-DD94DE1A67E0}" presName="accentRepeatNode" presStyleLbl="solidFgAcc1" presStyleIdx="0" presStyleCnt="3"/>
      <dgm:spPr>
        <a:blipFill rotWithShape="0">
          <a:blip xmlns:r="http://schemas.openxmlformats.org/officeDocument/2006/relationships" r:embed="rId1"/>
          <a:srcRect/>
          <a:stretch>
            <a:fillRect l="-19000" r="-19000"/>
          </a:stretch>
        </a:blipFill>
      </dgm:spPr>
    </dgm:pt>
    <dgm:pt modelId="{93FFCF03-3E65-4AB2-8C87-375CCFDB50EC}" type="pres">
      <dgm:prSet presAssocID="{D2ECD6F7-2BDA-4814-80DE-1351AFAC5272}" presName="text_2" presStyleLbl="node1" presStyleIdx="1" presStyleCnt="3">
        <dgm:presLayoutVars>
          <dgm:bulletEnabled val="1"/>
        </dgm:presLayoutVars>
      </dgm:prSet>
      <dgm:spPr/>
    </dgm:pt>
    <dgm:pt modelId="{51C2C631-081D-4D82-967B-8F9AEF34A333}" type="pres">
      <dgm:prSet presAssocID="{D2ECD6F7-2BDA-4814-80DE-1351AFAC5272}" presName="accent_2" presStyleCnt="0"/>
      <dgm:spPr/>
    </dgm:pt>
    <dgm:pt modelId="{E4B2C536-358E-4AD9-BE39-1652992E9C90}" type="pres">
      <dgm:prSet presAssocID="{D2ECD6F7-2BDA-4814-80DE-1351AFAC5272}" presName="accentRepeatNode" presStyleLbl="solidFgAcc1" presStyleIdx="1" presStyleCnt="3"/>
      <dgm:spPr>
        <a:blipFill rotWithShape="0">
          <a:blip xmlns:r="http://schemas.openxmlformats.org/officeDocument/2006/relationships" r:embed="rId2"/>
          <a:srcRect/>
          <a:stretch>
            <a:fillRect l="-25000" r="-25000"/>
          </a:stretch>
        </a:blipFill>
      </dgm:spPr>
    </dgm:pt>
    <dgm:pt modelId="{D1E4DF6D-AC41-48DE-B08A-725212142F88}" type="pres">
      <dgm:prSet presAssocID="{60047608-BD20-4D1C-B8C1-2BA3DBF26342}" presName="text_3" presStyleLbl="node1" presStyleIdx="2" presStyleCnt="3">
        <dgm:presLayoutVars>
          <dgm:bulletEnabled val="1"/>
        </dgm:presLayoutVars>
      </dgm:prSet>
      <dgm:spPr/>
    </dgm:pt>
    <dgm:pt modelId="{DDB5637E-DC5D-41FA-A580-276BD9902AFB}" type="pres">
      <dgm:prSet presAssocID="{60047608-BD20-4D1C-B8C1-2BA3DBF26342}" presName="accent_3" presStyleCnt="0"/>
      <dgm:spPr/>
    </dgm:pt>
    <dgm:pt modelId="{38A66EFD-D96D-4DB9-9F88-81B900564F97}" type="pres">
      <dgm:prSet presAssocID="{60047608-BD20-4D1C-B8C1-2BA3DBF26342}" presName="accentRepeatNode" presStyleLbl="solidFgAcc1" presStyleIdx="2" presStyleCnt="3"/>
      <dgm:spPr>
        <a:blipFill rotWithShape="0">
          <a:blip xmlns:r="http://schemas.openxmlformats.org/officeDocument/2006/relationships" r:embed="rId3"/>
          <a:srcRect/>
          <a:stretch>
            <a:fillRect l="-34000" r="-34000"/>
          </a:stretch>
        </a:blipFill>
      </dgm:spPr>
    </dgm:pt>
  </dgm:ptLst>
  <dgm:cxnLst>
    <dgm:cxn modelId="{76D21F32-4E99-4E3F-BAF6-3F736AB1B2A7}" srcId="{05F28548-23F5-4143-AF46-0E224BE3788C}" destId="{60047608-BD20-4D1C-B8C1-2BA3DBF26342}" srcOrd="2" destOrd="0" parTransId="{08B22516-1892-4E30-AB4E-00504B7D9980}" sibTransId="{C1D7CAAD-E7C4-4E96-B4FA-FB76D94E9F63}"/>
    <dgm:cxn modelId="{CED72332-9917-4262-AF27-B667DB922213}" type="presOf" srcId="{8AF56EAD-C9EA-4FBC-99A5-5A8C5EC766DB}" destId="{34A9D29A-C5C9-4F2C-9ECA-759BD26FE459}" srcOrd="0" destOrd="0" presId="urn:microsoft.com/office/officeart/2008/layout/VerticalCurvedList"/>
    <dgm:cxn modelId="{6D81EA9B-6A89-41D7-9737-D7D7B6F01ECB}" srcId="{05F28548-23F5-4143-AF46-0E224BE3788C}" destId="{23030483-7B9C-4FD4-A2F6-DD94DE1A67E0}" srcOrd="0" destOrd="0" parTransId="{DF224965-B385-4BB8-A393-BCAE4AE03C76}" sibTransId="{8AF56EAD-C9EA-4FBC-99A5-5A8C5EC766DB}"/>
    <dgm:cxn modelId="{DDF7E2AF-5747-45CA-97C1-9C3540EB061A}" type="presOf" srcId="{D2ECD6F7-2BDA-4814-80DE-1351AFAC5272}" destId="{93FFCF03-3E65-4AB2-8C87-375CCFDB50EC}" srcOrd="0" destOrd="0" presId="urn:microsoft.com/office/officeart/2008/layout/VerticalCurvedList"/>
    <dgm:cxn modelId="{781424C4-2591-42D7-8495-40C99F3B9EE6}" type="presOf" srcId="{05F28548-23F5-4143-AF46-0E224BE3788C}" destId="{638326C0-DCEF-4812-ABE3-BD343D25698C}" srcOrd="0" destOrd="0" presId="urn:microsoft.com/office/officeart/2008/layout/VerticalCurvedList"/>
    <dgm:cxn modelId="{DC578FCB-E970-4748-B9F9-6D661E1D8EAD}" type="presOf" srcId="{23030483-7B9C-4FD4-A2F6-DD94DE1A67E0}" destId="{B82703D2-DFB5-471E-8917-789FC5DEA907}" srcOrd="0" destOrd="0" presId="urn:microsoft.com/office/officeart/2008/layout/VerticalCurvedList"/>
    <dgm:cxn modelId="{9A3ED0E6-70E7-47F1-BAC9-C29A86A79533}" type="presOf" srcId="{60047608-BD20-4D1C-B8C1-2BA3DBF26342}" destId="{D1E4DF6D-AC41-48DE-B08A-725212142F88}" srcOrd="0" destOrd="0" presId="urn:microsoft.com/office/officeart/2008/layout/VerticalCurvedList"/>
    <dgm:cxn modelId="{F81777FC-9F2C-4E20-BCC0-EB5250AFAC84}" srcId="{05F28548-23F5-4143-AF46-0E224BE3788C}" destId="{D2ECD6F7-2BDA-4814-80DE-1351AFAC5272}" srcOrd="1" destOrd="0" parTransId="{5945B01E-0086-467F-8D71-1A8C18BCCDD3}" sibTransId="{68467261-A5E1-480D-8E08-B35E8967CE6A}"/>
    <dgm:cxn modelId="{AF837D67-E196-4C28-8DF8-5E7BCBD6D0F3}" type="presParOf" srcId="{638326C0-DCEF-4812-ABE3-BD343D25698C}" destId="{B61115F0-42E7-41D9-9A3C-4597BA47E496}" srcOrd="0" destOrd="0" presId="urn:microsoft.com/office/officeart/2008/layout/VerticalCurvedList"/>
    <dgm:cxn modelId="{00C15147-B788-41D1-B4E2-367050404B3C}" type="presParOf" srcId="{B61115F0-42E7-41D9-9A3C-4597BA47E496}" destId="{9ED28EAE-A972-4B7E-8E78-D287669F22BB}" srcOrd="0" destOrd="0" presId="urn:microsoft.com/office/officeart/2008/layout/VerticalCurvedList"/>
    <dgm:cxn modelId="{CB1B007C-B6EC-4516-98BE-D1277723156E}" type="presParOf" srcId="{9ED28EAE-A972-4B7E-8E78-D287669F22BB}" destId="{2A80F779-7D00-407E-B395-3B6D4D636423}" srcOrd="0" destOrd="0" presId="urn:microsoft.com/office/officeart/2008/layout/VerticalCurvedList"/>
    <dgm:cxn modelId="{0F22D16C-A698-435A-BADD-45D70D4C5354}" type="presParOf" srcId="{9ED28EAE-A972-4B7E-8E78-D287669F22BB}" destId="{34A9D29A-C5C9-4F2C-9ECA-759BD26FE459}" srcOrd="1" destOrd="0" presId="urn:microsoft.com/office/officeart/2008/layout/VerticalCurvedList"/>
    <dgm:cxn modelId="{7601320A-F60B-491B-8BA2-63FC0604240D}" type="presParOf" srcId="{9ED28EAE-A972-4B7E-8E78-D287669F22BB}" destId="{AB8B24F0-9AE9-4C09-B029-2502D4F8737E}" srcOrd="2" destOrd="0" presId="urn:microsoft.com/office/officeart/2008/layout/VerticalCurvedList"/>
    <dgm:cxn modelId="{0F17C443-632C-4DE0-899D-394FAC4E8E1A}" type="presParOf" srcId="{9ED28EAE-A972-4B7E-8E78-D287669F22BB}" destId="{1BEF5818-4D7A-4213-9B86-1B9660D5DF66}" srcOrd="3" destOrd="0" presId="urn:microsoft.com/office/officeart/2008/layout/VerticalCurvedList"/>
    <dgm:cxn modelId="{F4AD9567-A952-4E1D-A851-71110CD75442}" type="presParOf" srcId="{B61115F0-42E7-41D9-9A3C-4597BA47E496}" destId="{B82703D2-DFB5-471E-8917-789FC5DEA907}" srcOrd="1" destOrd="0" presId="urn:microsoft.com/office/officeart/2008/layout/VerticalCurvedList"/>
    <dgm:cxn modelId="{01F57FD7-7A7A-4DC3-85E4-8341A24F2DE4}" type="presParOf" srcId="{B61115F0-42E7-41D9-9A3C-4597BA47E496}" destId="{2057944E-FDA7-4726-A77D-F50C6026A04C}" srcOrd="2" destOrd="0" presId="urn:microsoft.com/office/officeart/2008/layout/VerticalCurvedList"/>
    <dgm:cxn modelId="{301E2548-06D0-41BB-94AA-1966CB58E214}" type="presParOf" srcId="{2057944E-FDA7-4726-A77D-F50C6026A04C}" destId="{63E4B3C2-C94C-4807-98A8-6E550032F7C0}" srcOrd="0" destOrd="0" presId="urn:microsoft.com/office/officeart/2008/layout/VerticalCurvedList"/>
    <dgm:cxn modelId="{7CC24EE0-B915-4FCD-91C1-09F09AA1AC1F}" type="presParOf" srcId="{B61115F0-42E7-41D9-9A3C-4597BA47E496}" destId="{93FFCF03-3E65-4AB2-8C87-375CCFDB50EC}" srcOrd="3" destOrd="0" presId="urn:microsoft.com/office/officeart/2008/layout/VerticalCurvedList"/>
    <dgm:cxn modelId="{B4BCD1C7-2079-4D62-BD50-328717A09DE0}" type="presParOf" srcId="{B61115F0-42E7-41D9-9A3C-4597BA47E496}" destId="{51C2C631-081D-4D82-967B-8F9AEF34A333}" srcOrd="4" destOrd="0" presId="urn:microsoft.com/office/officeart/2008/layout/VerticalCurvedList"/>
    <dgm:cxn modelId="{6C56387F-8497-49FD-89AD-8E97DF0C2D43}" type="presParOf" srcId="{51C2C631-081D-4D82-967B-8F9AEF34A333}" destId="{E4B2C536-358E-4AD9-BE39-1652992E9C90}" srcOrd="0" destOrd="0" presId="urn:microsoft.com/office/officeart/2008/layout/VerticalCurvedList"/>
    <dgm:cxn modelId="{4E005509-3D15-44E7-B3EB-9F9123B2BBA7}" type="presParOf" srcId="{B61115F0-42E7-41D9-9A3C-4597BA47E496}" destId="{D1E4DF6D-AC41-48DE-B08A-725212142F88}" srcOrd="5" destOrd="0" presId="urn:microsoft.com/office/officeart/2008/layout/VerticalCurvedList"/>
    <dgm:cxn modelId="{FEF3F98F-9334-4100-A2EF-9ABC8080D11D}" type="presParOf" srcId="{B61115F0-42E7-41D9-9A3C-4597BA47E496}" destId="{DDB5637E-DC5D-41FA-A580-276BD9902AFB}" srcOrd="6" destOrd="0" presId="urn:microsoft.com/office/officeart/2008/layout/VerticalCurvedList"/>
    <dgm:cxn modelId="{ACB5F4A4-4FDE-4C45-94B6-AFA1E038CA3B}" type="presParOf" srcId="{DDB5637E-DC5D-41FA-A580-276BD9902AFB}" destId="{38A66EFD-D96D-4DB9-9F88-81B900564F97}" srcOrd="0" destOrd="0" presId="urn:microsoft.com/office/officeart/2008/layout/VerticalCurve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2D02AE-5851-462E-BE70-F6FB87104F33}">
      <dsp:nvSpPr>
        <dsp:cNvPr id="0" name=""/>
        <dsp:cNvSpPr/>
      </dsp:nvSpPr>
      <dsp:spPr>
        <a:xfrm>
          <a:off x="0" y="2219"/>
          <a:ext cx="454327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51557E7-D426-4665-AE89-014FC1025415}">
      <dsp:nvSpPr>
        <dsp:cNvPr id="0" name=""/>
        <dsp:cNvSpPr/>
      </dsp:nvSpPr>
      <dsp:spPr>
        <a:xfrm>
          <a:off x="0" y="4769"/>
          <a:ext cx="4543279" cy="756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effectLst>
                <a:outerShdw blurRad="38100" dist="38100" dir="2700000" algn="tl">
                  <a:srgbClr val="000000">
                    <a:alpha val="43137"/>
                  </a:srgbClr>
                </a:outerShdw>
              </a:effectLst>
            </a:rPr>
            <a:t>Once you’ve figured out your strengths, it’s time to be critical and review your weaknesses</a:t>
          </a:r>
          <a:endParaRPr lang="en-US" sz="1500" kern="1200" dirty="0">
            <a:effectLst>
              <a:outerShdw blurRad="38100" dist="38100" dir="2700000" algn="tl">
                <a:srgbClr val="000000">
                  <a:alpha val="43137"/>
                </a:srgbClr>
              </a:outerShdw>
            </a:effectLst>
          </a:endParaRPr>
        </a:p>
      </dsp:txBody>
      <dsp:txXfrm>
        <a:off x="0" y="4769"/>
        <a:ext cx="4543279" cy="756682"/>
      </dsp:txXfrm>
    </dsp:sp>
    <dsp:sp modelId="{BE7BBEA4-8342-4FA6-B8DB-E490219D4BD4}">
      <dsp:nvSpPr>
        <dsp:cNvPr id="0" name=""/>
        <dsp:cNvSpPr/>
      </dsp:nvSpPr>
      <dsp:spPr>
        <a:xfrm>
          <a:off x="0" y="758901"/>
          <a:ext cx="4543279"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1944CC4-4543-47AD-8735-9E65364D1F45}">
      <dsp:nvSpPr>
        <dsp:cNvPr id="0" name=""/>
        <dsp:cNvSpPr/>
      </dsp:nvSpPr>
      <dsp:spPr>
        <a:xfrm>
          <a:off x="0" y="758901"/>
          <a:ext cx="4543279" cy="756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effectLst>
                <a:outerShdw blurRad="38100" dist="38100" dir="2700000" algn="tl">
                  <a:srgbClr val="000000">
                    <a:alpha val="43137"/>
                  </a:srgbClr>
                </a:outerShdw>
              </a:effectLst>
            </a:rPr>
            <a:t>What’s holding your business or project back? shortage of skilled people and financial or budgetary limitations.</a:t>
          </a:r>
          <a:endParaRPr lang="en-US" sz="1500" kern="1200" dirty="0">
            <a:effectLst>
              <a:outerShdw blurRad="38100" dist="38100" dir="2700000" algn="tl">
                <a:srgbClr val="000000">
                  <a:alpha val="43137"/>
                </a:srgbClr>
              </a:outerShdw>
            </a:effectLst>
          </a:endParaRPr>
        </a:p>
      </dsp:txBody>
      <dsp:txXfrm>
        <a:off x="0" y="758901"/>
        <a:ext cx="4543279" cy="756682"/>
      </dsp:txXfrm>
    </dsp:sp>
    <dsp:sp modelId="{F63607F2-C1FD-4B0D-A021-237F372F4355}">
      <dsp:nvSpPr>
        <dsp:cNvPr id="0" name=""/>
        <dsp:cNvSpPr/>
      </dsp:nvSpPr>
      <dsp:spPr>
        <a:xfrm>
          <a:off x="0" y="1515583"/>
          <a:ext cx="4543279"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5955138-467F-4102-8FFE-2E28DE6B035A}">
      <dsp:nvSpPr>
        <dsp:cNvPr id="0" name=""/>
        <dsp:cNvSpPr/>
      </dsp:nvSpPr>
      <dsp:spPr>
        <a:xfrm>
          <a:off x="0" y="1515583"/>
          <a:ext cx="4543279" cy="756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effectLst>
                <a:outerShdw blurRad="38100" dist="38100" dir="2700000" algn="tl">
                  <a:srgbClr val="000000">
                    <a:alpha val="43137"/>
                  </a:srgbClr>
                </a:outerShdw>
              </a:effectLst>
            </a:rPr>
            <a:t>What does the company LACK?</a:t>
          </a:r>
          <a:endParaRPr lang="en-US" sz="1500" kern="1200">
            <a:effectLst>
              <a:outerShdw blurRad="38100" dist="38100" dir="2700000" algn="tl">
                <a:srgbClr val="000000">
                  <a:alpha val="43137"/>
                </a:srgbClr>
              </a:outerShdw>
            </a:effectLst>
          </a:endParaRPr>
        </a:p>
      </dsp:txBody>
      <dsp:txXfrm>
        <a:off x="0" y="1515583"/>
        <a:ext cx="4543279" cy="756682"/>
      </dsp:txXfrm>
    </dsp:sp>
    <dsp:sp modelId="{D9876468-DE16-40DB-84AB-E90EC2698DC2}">
      <dsp:nvSpPr>
        <dsp:cNvPr id="0" name=""/>
        <dsp:cNvSpPr/>
      </dsp:nvSpPr>
      <dsp:spPr>
        <a:xfrm>
          <a:off x="0" y="2272266"/>
          <a:ext cx="4543279"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0F27D71-5F4E-4153-9442-0277DA63E5C8}">
      <dsp:nvSpPr>
        <dsp:cNvPr id="0" name=""/>
        <dsp:cNvSpPr/>
      </dsp:nvSpPr>
      <dsp:spPr>
        <a:xfrm>
          <a:off x="0" y="2272266"/>
          <a:ext cx="4543279" cy="756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effectLst>
                <a:outerShdw blurRad="38100" dist="38100" dir="2700000" algn="tl">
                  <a:srgbClr val="000000">
                    <a:alpha val="43137"/>
                  </a:srgbClr>
                </a:outerShdw>
              </a:effectLst>
            </a:rPr>
            <a:t>Things your Competitors do better than you?</a:t>
          </a:r>
          <a:endParaRPr lang="en-US" sz="1500" kern="1200">
            <a:effectLst>
              <a:outerShdw blurRad="38100" dist="38100" dir="2700000" algn="tl">
                <a:srgbClr val="000000">
                  <a:alpha val="43137"/>
                </a:srgbClr>
              </a:outerShdw>
            </a:effectLst>
          </a:endParaRPr>
        </a:p>
      </dsp:txBody>
      <dsp:txXfrm>
        <a:off x="0" y="2272266"/>
        <a:ext cx="4543279" cy="756682"/>
      </dsp:txXfrm>
    </dsp:sp>
    <dsp:sp modelId="{84CDFCAF-0136-40B6-90E6-00482056B768}">
      <dsp:nvSpPr>
        <dsp:cNvPr id="0" name=""/>
        <dsp:cNvSpPr/>
      </dsp:nvSpPr>
      <dsp:spPr>
        <a:xfrm>
          <a:off x="0" y="3028948"/>
          <a:ext cx="4543279"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4B7DEEB-C676-4BD0-B7CC-97DB257358F7}">
      <dsp:nvSpPr>
        <dsp:cNvPr id="0" name=""/>
        <dsp:cNvSpPr/>
      </dsp:nvSpPr>
      <dsp:spPr>
        <a:xfrm>
          <a:off x="0" y="3028948"/>
          <a:ext cx="4543279" cy="756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effectLst>
                <a:outerShdw blurRad="38100" dist="38100" dir="2700000" algn="tl">
                  <a:srgbClr val="000000">
                    <a:alpha val="43137"/>
                  </a:srgbClr>
                </a:outerShdw>
              </a:effectLst>
            </a:rPr>
            <a:t>Resource Limitations</a:t>
          </a:r>
          <a:endParaRPr lang="en-US" sz="1500" kern="1200">
            <a:effectLst>
              <a:outerShdw blurRad="38100" dist="38100" dir="2700000" algn="tl">
                <a:srgbClr val="000000">
                  <a:alpha val="43137"/>
                </a:srgbClr>
              </a:outerShdw>
            </a:effectLst>
          </a:endParaRPr>
        </a:p>
      </dsp:txBody>
      <dsp:txXfrm>
        <a:off x="0" y="3028948"/>
        <a:ext cx="4543279" cy="756682"/>
      </dsp:txXfrm>
    </dsp:sp>
    <dsp:sp modelId="{105906EB-B183-4F53-8E85-0BD3C6ADFE88}">
      <dsp:nvSpPr>
        <dsp:cNvPr id="0" name=""/>
        <dsp:cNvSpPr/>
      </dsp:nvSpPr>
      <dsp:spPr>
        <a:xfrm>
          <a:off x="0" y="3785630"/>
          <a:ext cx="454327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0E61A87-0253-4BD2-A9FB-D0C195273F35}">
      <dsp:nvSpPr>
        <dsp:cNvPr id="0" name=""/>
        <dsp:cNvSpPr/>
      </dsp:nvSpPr>
      <dsp:spPr>
        <a:xfrm>
          <a:off x="0" y="3785630"/>
          <a:ext cx="4543279" cy="756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effectLst>
                <a:outerShdw blurRad="38100" dist="38100" dir="2700000" algn="tl">
                  <a:srgbClr val="000000">
                    <a:alpha val="43137"/>
                  </a:srgbClr>
                </a:outerShdw>
              </a:effectLst>
            </a:rPr>
            <a:t>Unclear unique selling position.</a:t>
          </a:r>
          <a:endParaRPr lang="en-US" sz="1500" kern="1200">
            <a:effectLst>
              <a:outerShdw blurRad="38100" dist="38100" dir="2700000" algn="tl">
                <a:srgbClr val="000000">
                  <a:alpha val="43137"/>
                </a:srgbClr>
              </a:outerShdw>
            </a:effectLst>
          </a:endParaRPr>
        </a:p>
      </dsp:txBody>
      <dsp:txXfrm>
        <a:off x="0" y="3785630"/>
        <a:ext cx="4543279" cy="7566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F931B1-1401-40E6-B823-1473C0B3B046}">
      <dsp:nvSpPr>
        <dsp:cNvPr id="0" name=""/>
        <dsp:cNvSpPr/>
      </dsp:nvSpPr>
      <dsp:spPr>
        <a:xfrm>
          <a:off x="0" y="337"/>
          <a:ext cx="359922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2DC78E4-832F-4F9B-9D6C-B4FDF44216B3}">
      <dsp:nvSpPr>
        <dsp:cNvPr id="0" name=""/>
        <dsp:cNvSpPr/>
      </dsp:nvSpPr>
      <dsp:spPr>
        <a:xfrm>
          <a:off x="0" y="337"/>
          <a:ext cx="3599228" cy="553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dirty="0"/>
            <a:t>The final element of a SWOT analysis are Threats – everything that poses a RISK to either your company itself or its likelihood of success or growth.</a:t>
          </a:r>
          <a:endParaRPr lang="en-US" sz="900" kern="1200" dirty="0"/>
        </a:p>
      </dsp:txBody>
      <dsp:txXfrm>
        <a:off x="0" y="337"/>
        <a:ext cx="3599228" cy="553194"/>
      </dsp:txXfrm>
    </dsp:sp>
    <dsp:sp modelId="{AEF33ADF-D3A6-44B8-9E54-3B4296F5DD24}">
      <dsp:nvSpPr>
        <dsp:cNvPr id="0" name=""/>
        <dsp:cNvSpPr/>
      </dsp:nvSpPr>
      <dsp:spPr>
        <a:xfrm>
          <a:off x="0" y="553532"/>
          <a:ext cx="359922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1195E4A-23C6-472A-B838-2F0A3B9B5C3D}">
      <dsp:nvSpPr>
        <dsp:cNvPr id="0" name=""/>
        <dsp:cNvSpPr/>
      </dsp:nvSpPr>
      <dsp:spPr>
        <a:xfrm>
          <a:off x="0" y="553532"/>
          <a:ext cx="3599228" cy="553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dirty="0"/>
            <a:t>This could include things like emerging competitors, changes in regulatory law, financial risks, and virtually everything else that could potentially jeopardize the future of your company or project.</a:t>
          </a:r>
          <a:endParaRPr lang="en-US" sz="900" kern="1200" dirty="0"/>
        </a:p>
      </dsp:txBody>
      <dsp:txXfrm>
        <a:off x="0" y="553532"/>
        <a:ext cx="3599228" cy="553194"/>
      </dsp:txXfrm>
    </dsp:sp>
    <dsp:sp modelId="{092EDD6B-9621-4BEF-99CE-18BF43B0190E}">
      <dsp:nvSpPr>
        <dsp:cNvPr id="0" name=""/>
        <dsp:cNvSpPr/>
      </dsp:nvSpPr>
      <dsp:spPr>
        <a:xfrm>
          <a:off x="0" y="1106727"/>
          <a:ext cx="359922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27E6C79-9F2A-4AF6-B999-40E03CE772FB}">
      <dsp:nvSpPr>
        <dsp:cNvPr id="0" name=""/>
        <dsp:cNvSpPr/>
      </dsp:nvSpPr>
      <dsp:spPr>
        <a:xfrm>
          <a:off x="0" y="1106727"/>
          <a:ext cx="3599228" cy="553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dirty="0"/>
            <a:t>NEGATIVE Press.</a:t>
          </a:r>
        </a:p>
        <a:p>
          <a:pPr marL="0" lvl="0" indent="0" algn="l" defTabSz="400050">
            <a:lnSpc>
              <a:spcPct val="90000"/>
            </a:lnSpc>
            <a:spcBef>
              <a:spcPct val="0"/>
            </a:spcBef>
            <a:spcAft>
              <a:spcPct val="35000"/>
            </a:spcAft>
            <a:buNone/>
          </a:pPr>
          <a:endParaRPr lang="en-GB" sz="900" kern="1200" dirty="0"/>
        </a:p>
        <a:p>
          <a:pPr marL="0" lvl="0" indent="0" algn="l" defTabSz="400050">
            <a:lnSpc>
              <a:spcPct val="90000"/>
            </a:lnSpc>
            <a:spcBef>
              <a:spcPct val="0"/>
            </a:spcBef>
            <a:spcAft>
              <a:spcPct val="35000"/>
            </a:spcAft>
            <a:buNone/>
          </a:pPr>
          <a:r>
            <a:rPr lang="en-GB" sz="900" kern="1200" dirty="0"/>
            <a:t>New or strengthening rivals/competition</a:t>
          </a:r>
          <a:endParaRPr lang="en-US" sz="900" kern="1200" dirty="0"/>
        </a:p>
      </dsp:txBody>
      <dsp:txXfrm>
        <a:off x="0" y="1106727"/>
        <a:ext cx="3599228" cy="553194"/>
      </dsp:txXfrm>
    </dsp:sp>
    <dsp:sp modelId="{9BEDCD4B-5E34-4430-90BC-EFF5A38902EB}">
      <dsp:nvSpPr>
        <dsp:cNvPr id="0" name=""/>
        <dsp:cNvSpPr/>
      </dsp:nvSpPr>
      <dsp:spPr>
        <a:xfrm>
          <a:off x="0" y="1659921"/>
          <a:ext cx="359922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6BAF1EA-4A99-497D-A96D-E16BD1D5088C}">
      <dsp:nvSpPr>
        <dsp:cNvPr id="0" name=""/>
        <dsp:cNvSpPr/>
      </dsp:nvSpPr>
      <dsp:spPr>
        <a:xfrm>
          <a:off x="0" y="1659921"/>
          <a:ext cx="3599228" cy="553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Changing CUSTOMER Attitudes towards your company.</a:t>
          </a:r>
          <a:endParaRPr lang="en-US" sz="900" kern="1200"/>
        </a:p>
      </dsp:txBody>
      <dsp:txXfrm>
        <a:off x="0" y="1659921"/>
        <a:ext cx="3599228" cy="553194"/>
      </dsp:txXfrm>
    </dsp:sp>
    <dsp:sp modelId="{619AA726-5DB9-44AB-A9DA-2F55936671A0}">
      <dsp:nvSpPr>
        <dsp:cNvPr id="0" name=""/>
        <dsp:cNvSpPr/>
      </dsp:nvSpPr>
      <dsp:spPr>
        <a:xfrm>
          <a:off x="0" y="2213116"/>
          <a:ext cx="359922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BAC7FB8-ADEC-48DF-971C-D42E4AB93DE4}">
      <dsp:nvSpPr>
        <dsp:cNvPr id="0" name=""/>
        <dsp:cNvSpPr/>
      </dsp:nvSpPr>
      <dsp:spPr>
        <a:xfrm>
          <a:off x="0" y="2213116"/>
          <a:ext cx="3599228" cy="553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dirty="0"/>
            <a:t>Geopolitical events, Ukraine, Economy, Strikes, NHS, Food banks, </a:t>
          </a:r>
        </a:p>
      </dsp:txBody>
      <dsp:txXfrm>
        <a:off x="0" y="2213116"/>
        <a:ext cx="3599228" cy="5531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A9D29A-C5C9-4F2C-9ECA-759BD26FE459}">
      <dsp:nvSpPr>
        <dsp:cNvPr id="0" name=""/>
        <dsp:cNvSpPr/>
      </dsp:nvSpPr>
      <dsp:spPr>
        <a:xfrm>
          <a:off x="-3135311" y="-482597"/>
          <a:ext cx="3739600" cy="3739600"/>
        </a:xfrm>
        <a:prstGeom prst="blockArc">
          <a:avLst>
            <a:gd name="adj1" fmla="val 18900000"/>
            <a:gd name="adj2" fmla="val 2700000"/>
            <a:gd name="adj3" fmla="val 578"/>
          </a:avLst>
        </a:pr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82703D2-DFB5-471E-8917-789FC5DEA907}">
      <dsp:nvSpPr>
        <dsp:cNvPr id="0" name=""/>
        <dsp:cNvSpPr/>
      </dsp:nvSpPr>
      <dsp:spPr>
        <a:xfrm>
          <a:off x="388555" y="277440"/>
          <a:ext cx="3033009" cy="55488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0437" tIns="71120" rIns="71120" bIns="71120" numCol="1" spcCol="1270" anchor="ctr" anchorCtr="0">
          <a:noAutofit/>
        </a:bodyPr>
        <a:lstStyle/>
        <a:p>
          <a:pPr marL="0" lvl="0" indent="0" algn="l" defTabSz="1244600">
            <a:lnSpc>
              <a:spcPct val="90000"/>
            </a:lnSpc>
            <a:spcBef>
              <a:spcPct val="0"/>
            </a:spcBef>
            <a:spcAft>
              <a:spcPct val="35000"/>
            </a:spcAft>
            <a:buNone/>
          </a:pPr>
          <a:r>
            <a:rPr lang="en-GB" sz="2800" kern="1200" dirty="0"/>
            <a:t>People </a:t>
          </a:r>
        </a:p>
      </dsp:txBody>
      <dsp:txXfrm>
        <a:off x="388555" y="277440"/>
        <a:ext cx="3033009" cy="554881"/>
      </dsp:txXfrm>
    </dsp:sp>
    <dsp:sp modelId="{63E4B3C2-C94C-4807-98A8-6E550032F7C0}">
      <dsp:nvSpPr>
        <dsp:cNvPr id="0" name=""/>
        <dsp:cNvSpPr/>
      </dsp:nvSpPr>
      <dsp:spPr>
        <a:xfrm>
          <a:off x="41754" y="208080"/>
          <a:ext cx="693601" cy="693601"/>
        </a:xfrm>
        <a:prstGeom prst="ellipse">
          <a:avLst/>
        </a:prstGeom>
        <a:blipFill rotWithShape="0">
          <a:blip xmlns:r="http://schemas.openxmlformats.org/officeDocument/2006/relationships" r:embed="rId1"/>
          <a:srcRect/>
          <a:stretch>
            <a:fillRect l="-19000" r="-19000"/>
          </a:stretch>
        </a:blip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3FFCF03-3E65-4AB2-8C87-375CCFDB50EC}">
      <dsp:nvSpPr>
        <dsp:cNvPr id="0" name=""/>
        <dsp:cNvSpPr/>
      </dsp:nvSpPr>
      <dsp:spPr>
        <a:xfrm>
          <a:off x="590254" y="1109762"/>
          <a:ext cx="2831310" cy="554881"/>
        </a:xfrm>
        <a:prstGeom prst="rect">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0437" tIns="71120" rIns="71120" bIns="71120" numCol="1" spcCol="1270" anchor="ctr" anchorCtr="0">
          <a:noAutofit/>
        </a:bodyPr>
        <a:lstStyle/>
        <a:p>
          <a:pPr marL="0" lvl="0" indent="0" algn="l" defTabSz="1244600">
            <a:lnSpc>
              <a:spcPct val="90000"/>
            </a:lnSpc>
            <a:spcBef>
              <a:spcPct val="0"/>
            </a:spcBef>
            <a:spcAft>
              <a:spcPct val="35000"/>
            </a:spcAft>
            <a:buNone/>
          </a:pPr>
          <a:r>
            <a:rPr lang="en-GB" sz="2800" kern="1200" dirty="0"/>
            <a:t>Process</a:t>
          </a:r>
        </a:p>
      </dsp:txBody>
      <dsp:txXfrm>
        <a:off x="590254" y="1109762"/>
        <a:ext cx="2831310" cy="554881"/>
      </dsp:txXfrm>
    </dsp:sp>
    <dsp:sp modelId="{E4B2C536-358E-4AD9-BE39-1652992E9C90}">
      <dsp:nvSpPr>
        <dsp:cNvPr id="0" name=""/>
        <dsp:cNvSpPr/>
      </dsp:nvSpPr>
      <dsp:spPr>
        <a:xfrm>
          <a:off x="243454" y="1040401"/>
          <a:ext cx="693601" cy="693601"/>
        </a:xfrm>
        <a:prstGeom prst="ellipse">
          <a:avLst/>
        </a:prstGeom>
        <a:blipFill rotWithShape="0">
          <a:blip xmlns:r="http://schemas.openxmlformats.org/officeDocument/2006/relationships" r:embed="rId2"/>
          <a:srcRect/>
          <a:stretch>
            <a:fillRect l="-25000" r="-25000"/>
          </a:stretch>
        </a:blipFill>
        <a:ln w="12700" cap="flat" cmpd="sng" algn="ctr">
          <a:solidFill>
            <a:schemeClr val="accent4">
              <a:hueOff val="4900445"/>
              <a:satOff val="-20388"/>
              <a:lumOff val="4804"/>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E4DF6D-AC41-48DE-B08A-725212142F88}">
      <dsp:nvSpPr>
        <dsp:cNvPr id="0" name=""/>
        <dsp:cNvSpPr/>
      </dsp:nvSpPr>
      <dsp:spPr>
        <a:xfrm>
          <a:off x="388555" y="1942083"/>
          <a:ext cx="3033009" cy="554881"/>
        </a:xfrm>
        <a:prstGeom prst="rec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0437" tIns="71120" rIns="71120" bIns="71120" numCol="1" spcCol="1270" anchor="ctr" anchorCtr="0">
          <a:noAutofit/>
        </a:bodyPr>
        <a:lstStyle/>
        <a:p>
          <a:pPr marL="0" lvl="0" indent="0" algn="l" defTabSz="1244600">
            <a:lnSpc>
              <a:spcPct val="90000"/>
            </a:lnSpc>
            <a:spcBef>
              <a:spcPct val="0"/>
            </a:spcBef>
            <a:spcAft>
              <a:spcPct val="35000"/>
            </a:spcAft>
            <a:buNone/>
          </a:pPr>
          <a:r>
            <a:rPr lang="en-GB" sz="2800" kern="1200" dirty="0"/>
            <a:t>Physical evidence</a:t>
          </a:r>
        </a:p>
      </dsp:txBody>
      <dsp:txXfrm>
        <a:off x="388555" y="1942083"/>
        <a:ext cx="3033009" cy="554881"/>
      </dsp:txXfrm>
    </dsp:sp>
    <dsp:sp modelId="{38A66EFD-D96D-4DB9-9F88-81B900564F97}">
      <dsp:nvSpPr>
        <dsp:cNvPr id="0" name=""/>
        <dsp:cNvSpPr/>
      </dsp:nvSpPr>
      <dsp:spPr>
        <a:xfrm>
          <a:off x="41754" y="1872723"/>
          <a:ext cx="693601" cy="693601"/>
        </a:xfrm>
        <a:prstGeom prst="ellipse">
          <a:avLst/>
        </a:prstGeom>
        <a:blipFill rotWithShape="0">
          <a:blip xmlns:r="http://schemas.openxmlformats.org/officeDocument/2006/relationships" r:embed="rId3"/>
          <a:srcRect/>
          <a:stretch>
            <a:fillRect l="-34000" r="-34000"/>
          </a:stretch>
        </a:blip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00897D-0F5A-43C8-9B79-361F3261D0BC}" type="datetimeFigureOut">
              <a:rPr lang="en-GB" smtClean="0"/>
              <a:t>02/05/2025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1AE680-CCF8-44A4-99B7-5694A4EA13A5}" type="slidenum">
              <a:rPr lang="en-GB" smtClean="0"/>
              <a:t>‹#›</a:t>
            </a:fld>
            <a:endParaRPr lang="en-GB"/>
          </a:p>
        </p:txBody>
      </p:sp>
    </p:spTree>
    <p:extLst>
      <p:ext uri="{BB962C8B-B14F-4D97-AF65-F5344CB8AC3E}">
        <p14:creationId xmlns:p14="http://schemas.microsoft.com/office/powerpoint/2010/main" val="34510146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Pass mark 40-60-70/Submission deadline 23.55/late submission protocol / return 20 working days/plagiarism /refs 15 min/etc..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1AE680-CCF8-44A4-99B7-5694A4EA13A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5579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5</a:t>
            </a:fld>
            <a:endParaRPr lang="en-GB"/>
          </a:p>
        </p:txBody>
      </p:sp>
    </p:spTree>
    <p:extLst>
      <p:ext uri="{BB962C8B-B14F-4D97-AF65-F5344CB8AC3E}">
        <p14:creationId xmlns:p14="http://schemas.microsoft.com/office/powerpoint/2010/main" val="25841758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approaching this section of your Situational analysis section of SOSTAC it is useful to consider the 5C’s</a:t>
            </a:r>
          </a:p>
          <a:p>
            <a:endParaRPr lang="en-GB" dirty="0"/>
          </a:p>
          <a:p>
            <a:r>
              <a:rPr lang="en-GB" dirty="0"/>
              <a:t>This is internal and external, today we look at the first two,</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947653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656683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strengths are internal so when you look for something specific that they do the reason why cant be “because of things happening around the world </a:t>
            </a:r>
            <a:r>
              <a:rPr lang="en-GB" dirty="0" err="1"/>
              <a:t>e.g</a:t>
            </a:r>
            <a:r>
              <a:rPr lang="en-GB" dirty="0"/>
              <a:t> economics/politics/war/famine etc, think, do they have the most skilled people, own their own supply chain (vertical integration) etc..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61277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Weakness and opportunity similarity example -  if I have limited geographical range for my business like a local shop, there are many opportunities for growth and expansion, Deliveries, selling online, etc..</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086657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Copy and past the link in the </a:t>
            </a:r>
            <a:r>
              <a:rPr lang="en-GB" dirty="0" err="1">
                <a:hlinkClick r:id="rId3"/>
              </a:rPr>
              <a:t>chatbox</a:t>
            </a:r>
            <a:r>
              <a:rPr lang="en-GB" dirty="0">
                <a:hlinkClick r:id="" action="ppaction://noaction"/>
              </a:rPr>
              <a:t>, </a:t>
            </a:r>
          </a:p>
          <a:p>
            <a:endParaRPr lang="en-GB" dirty="0">
              <a:hlinkClick r:id="" action="ppaction://noaction"/>
            </a:endParaRPr>
          </a:p>
          <a:p>
            <a:r>
              <a:rPr lang="en-GB" dirty="0">
                <a:hlinkClick r:id="" action="ppaction://noaction"/>
              </a:rPr>
              <a:t>Library and Learning Resources | University of Wales Trinity Saint David (uwtsd.ac.uk)</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90265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525F19-5284-4F97-8C54-16AC0FA31F13}" type="slidenum">
              <a:rPr lang="en-GB" smtClean="0"/>
              <a:t>17</a:t>
            </a:fld>
            <a:endParaRPr lang="en-GB"/>
          </a:p>
        </p:txBody>
      </p:sp>
    </p:spTree>
    <p:extLst>
      <p:ext uri="{BB962C8B-B14F-4D97-AF65-F5344CB8AC3E}">
        <p14:creationId xmlns:p14="http://schemas.microsoft.com/office/powerpoint/2010/main" val="18336473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 mins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1AE680-CCF8-44A4-99B7-5694A4EA13A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149108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can use this information to paint a picture of the “ average” customer/’s by looking at each of these age ranges, incomes, device, browsing habits etc.</a:t>
            </a:r>
          </a:p>
          <a:p>
            <a:endParaRPr lang="en-GB" dirty="0"/>
          </a:p>
          <a:p>
            <a:r>
              <a:rPr lang="en-GB" dirty="0"/>
              <a:t>E.G you may have found that the most common customer profile for your brand is 18-24 range most visitors are female, they also google words like music of travel and most frequently visit your webpage via Facebook and reddit advertisements.  </a:t>
            </a:r>
          </a:p>
          <a:p>
            <a:r>
              <a:rPr lang="en-GB" dirty="0"/>
              <a:t>Now we have a bit of a picture of that customers ‘Profile’</a:t>
            </a:r>
          </a:p>
          <a:p>
            <a:endParaRPr lang="en-GB" dirty="0"/>
          </a:p>
          <a:p>
            <a:r>
              <a:rPr lang="en-GB" dirty="0"/>
              <a:t>Continue to explore this website in your own time (the trial is only 7 days and will reduce to a limited version but will still allow you to access the geographics, demographics, behaviours and some reduced website performance information but you can create new free trial by logging out and signing up with another email address (this will be an invaluable tool for assessment 1!)</a:t>
            </a:r>
          </a:p>
          <a:p>
            <a:r>
              <a:rPr lang="en-GB" dirty="0"/>
              <a:t>  </a:t>
            </a:r>
          </a:p>
        </p:txBody>
      </p:sp>
      <p:sp>
        <p:nvSpPr>
          <p:cNvPr id="4" name="Slide Number Placeholder 3"/>
          <p:cNvSpPr>
            <a:spLocks noGrp="1"/>
          </p:cNvSpPr>
          <p:nvPr>
            <p:ph type="sldNum" sz="quarter" idx="5"/>
          </p:nvPr>
        </p:nvSpPr>
        <p:spPr/>
        <p:txBody>
          <a:bodyPr/>
          <a:lstStyle/>
          <a:p>
            <a:fld id="{EE525F19-5284-4F97-8C54-16AC0FA31F13}" type="slidenum">
              <a:rPr lang="en-GB" smtClean="0"/>
              <a:t>19</a:t>
            </a:fld>
            <a:endParaRPr lang="en-GB"/>
          </a:p>
        </p:txBody>
      </p:sp>
    </p:spTree>
    <p:extLst>
      <p:ext uri="{BB962C8B-B14F-4D97-AF65-F5344CB8AC3E}">
        <p14:creationId xmlns:p14="http://schemas.microsoft.com/office/powerpoint/2010/main" val="15504523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now we know who to target, now how….</a:t>
            </a:r>
          </a:p>
        </p:txBody>
      </p:sp>
      <p:sp>
        <p:nvSpPr>
          <p:cNvPr id="4" name="Slide Number Placeholder 3"/>
          <p:cNvSpPr>
            <a:spLocks noGrp="1"/>
          </p:cNvSpPr>
          <p:nvPr>
            <p:ph type="sldNum" sz="quarter" idx="5"/>
          </p:nvPr>
        </p:nvSpPr>
        <p:spPr/>
        <p:txBody>
          <a:bodyPr/>
          <a:lstStyle/>
          <a:p>
            <a:fld id="{EE525F19-5284-4F97-8C54-16AC0FA31F13}" type="slidenum">
              <a:rPr lang="en-GB" smtClean="0"/>
              <a:t>20</a:t>
            </a:fld>
            <a:endParaRPr lang="en-GB"/>
          </a:p>
        </p:txBody>
      </p:sp>
    </p:spTree>
    <p:extLst>
      <p:ext uri="{BB962C8B-B14F-4D97-AF65-F5344CB8AC3E}">
        <p14:creationId xmlns:p14="http://schemas.microsoft.com/office/powerpoint/2010/main" val="26294764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Mary Bitner, Bernard booms</a:t>
            </a:r>
          </a:p>
        </p:txBody>
      </p:sp>
      <p:sp>
        <p:nvSpPr>
          <p:cNvPr id="4" name="Slide Number Placeholder 3"/>
          <p:cNvSpPr>
            <a:spLocks noGrp="1"/>
          </p:cNvSpPr>
          <p:nvPr>
            <p:ph type="sldNum" sz="quarter" idx="5"/>
          </p:nvPr>
        </p:nvSpPr>
        <p:spPr/>
        <p:txBody>
          <a:bodyPr/>
          <a:lstStyle/>
          <a:p>
            <a:fld id="{C61AA1B0-6674-47E2-A806-BB52131062EA}" type="slidenum">
              <a:rPr lang="en-GB" smtClean="0"/>
              <a:t>25</a:t>
            </a:fld>
            <a:endParaRPr lang="en-GB"/>
          </a:p>
        </p:txBody>
      </p:sp>
    </p:spTree>
    <p:extLst>
      <p:ext uri="{BB962C8B-B14F-4D97-AF65-F5344CB8AC3E}">
        <p14:creationId xmlns:p14="http://schemas.microsoft.com/office/powerpoint/2010/main" val="39716872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solidFill>
                  <a:srgbClr val="000000"/>
                </a:solidFill>
              </a:rPr>
              <a:t>The most basic element of the Ps. It is the good or service being exchanged for money, and it needs to provide value to the consumer in some way. </a:t>
            </a:r>
          </a:p>
          <a:p>
            <a:pPr marL="0" indent="0">
              <a:buNone/>
            </a:pPr>
            <a:endParaRPr lang="en-GB" sz="1200" dirty="0">
              <a:solidFill>
                <a:srgbClr val="000000"/>
              </a:solidFill>
            </a:endParaRPr>
          </a:p>
          <a:p>
            <a:pPr marL="0" indent="0">
              <a:buNone/>
            </a:pPr>
            <a:r>
              <a:rPr lang="en-GB" sz="1200" dirty="0">
                <a:solidFill>
                  <a:srgbClr val="000000"/>
                </a:solidFill>
              </a:rPr>
              <a:t>Consumers interpret product in a number of ways (Sethna and Blythe, 2019)</a:t>
            </a:r>
          </a:p>
          <a:p>
            <a:r>
              <a:rPr lang="en-GB" sz="1200" dirty="0">
                <a:solidFill>
                  <a:srgbClr val="000000"/>
                </a:solidFill>
              </a:rPr>
              <a:t>Cognitively </a:t>
            </a:r>
            <a:r>
              <a:rPr lang="en-GB" sz="1200" i="1" dirty="0">
                <a:solidFill>
                  <a:srgbClr val="000000"/>
                </a:solidFill>
              </a:rPr>
              <a:t>(mentally – e.g. quality)</a:t>
            </a:r>
          </a:p>
          <a:p>
            <a:r>
              <a:rPr lang="en-GB" sz="1200" dirty="0">
                <a:solidFill>
                  <a:srgbClr val="000000"/>
                </a:solidFill>
              </a:rPr>
              <a:t>Affectively </a:t>
            </a:r>
            <a:r>
              <a:rPr lang="en-GB" sz="1200" i="1" dirty="0">
                <a:solidFill>
                  <a:srgbClr val="000000"/>
                </a:solidFill>
              </a:rPr>
              <a:t>(emotionally – e.g. happy/anxious)</a:t>
            </a:r>
          </a:p>
          <a:p>
            <a:r>
              <a:rPr lang="en-GB" sz="1200" dirty="0">
                <a:solidFill>
                  <a:srgbClr val="000000"/>
                </a:solidFill>
              </a:rPr>
              <a:t>Conatively </a:t>
            </a:r>
            <a:r>
              <a:rPr lang="en-GB" sz="1200" i="1" dirty="0">
                <a:solidFill>
                  <a:srgbClr val="000000"/>
                </a:solidFill>
              </a:rPr>
              <a:t>(behaviourally – e.g. usage)</a:t>
            </a:r>
          </a:p>
          <a:p>
            <a:endParaRPr lang="en-GB" b="1" dirty="0"/>
          </a:p>
        </p:txBody>
      </p:sp>
      <p:sp>
        <p:nvSpPr>
          <p:cNvPr id="4" name="Slide Number Placeholder 3"/>
          <p:cNvSpPr>
            <a:spLocks noGrp="1"/>
          </p:cNvSpPr>
          <p:nvPr>
            <p:ph type="sldNum" sz="quarter" idx="5"/>
          </p:nvPr>
        </p:nvSpPr>
        <p:spPr/>
        <p:txBody>
          <a:bodyPr/>
          <a:lstStyle/>
          <a:p>
            <a:fld id="{F198CD88-6CC6-4FCE-AAD4-3DFA75E26F71}" type="slidenum">
              <a:rPr lang="en-GB" smtClean="0"/>
              <a:t>26</a:t>
            </a:fld>
            <a:endParaRPr lang="en-GB"/>
          </a:p>
        </p:txBody>
      </p:sp>
    </p:spTree>
    <p:extLst>
      <p:ext uri="{BB962C8B-B14F-4D97-AF65-F5344CB8AC3E}">
        <p14:creationId xmlns:p14="http://schemas.microsoft.com/office/powerpoint/2010/main" val="26512620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about why you like and dislike</a:t>
            </a:r>
            <a:r>
              <a:rPr lang="en-GB" baseline="0" dirty="0"/>
              <a:t> certain people?  </a:t>
            </a:r>
          </a:p>
          <a:p>
            <a:r>
              <a:rPr lang="en-GB" baseline="0" dirty="0"/>
              <a:t>(Two children with different personalities)</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E1E8D91-6ED7-4ADA-8802-44C159F0EBF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403861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The Actual Self </a:t>
            </a:r>
            <a:r>
              <a:rPr lang="en-GB" dirty="0"/>
              <a:t>image is defined by how we actually see ourselves impartially. </a:t>
            </a:r>
          </a:p>
          <a:p>
            <a:endParaRPr lang="en-GB" dirty="0"/>
          </a:p>
          <a:p>
            <a:r>
              <a:rPr lang="en-GB" b="1" dirty="0"/>
              <a:t>The Social Self </a:t>
            </a:r>
            <a:r>
              <a:rPr lang="en-GB" dirty="0"/>
              <a:t>defines how consumers are seen by others, </a:t>
            </a:r>
          </a:p>
          <a:p>
            <a:endParaRPr lang="en-GB" dirty="0"/>
          </a:p>
          <a:p>
            <a:r>
              <a:rPr lang="en-GB" dirty="0"/>
              <a:t>An </a:t>
            </a:r>
            <a:r>
              <a:rPr lang="en-GB" b="1" dirty="0"/>
              <a:t>Ideal Self </a:t>
            </a:r>
            <a:r>
              <a:rPr lang="en-GB" dirty="0"/>
              <a:t>are aims that a consumer tries to adhere to or even flaunt the best version of themselves. </a:t>
            </a:r>
          </a:p>
          <a:p>
            <a:endParaRPr lang="en-GB" dirty="0"/>
          </a:p>
          <a:p>
            <a:r>
              <a:rPr lang="en-GB" dirty="0"/>
              <a:t> </a:t>
            </a:r>
            <a:r>
              <a:rPr lang="en-GB" b="1" dirty="0"/>
              <a:t>looking-glass self ‘how we want others to see us’ </a:t>
            </a:r>
            <a:endParaRPr lang="en-GB" dirty="0"/>
          </a:p>
        </p:txBody>
      </p:sp>
      <p:sp>
        <p:nvSpPr>
          <p:cNvPr id="4" name="Slide Number Placeholder 3"/>
          <p:cNvSpPr>
            <a:spLocks noGrp="1"/>
          </p:cNvSpPr>
          <p:nvPr>
            <p:ph type="sldNum" sz="quarter" idx="5"/>
          </p:nvPr>
        </p:nvSpPr>
        <p:spPr/>
        <p:txBody>
          <a:bodyPr/>
          <a:lstStyle/>
          <a:p>
            <a:fld id="{F198CD88-6CC6-4FCE-AAD4-3DFA75E26F71}" type="slidenum">
              <a:rPr lang="en-GB" smtClean="0"/>
              <a:t>28</a:t>
            </a:fld>
            <a:endParaRPr lang="en-GB"/>
          </a:p>
        </p:txBody>
      </p:sp>
    </p:spTree>
    <p:extLst>
      <p:ext uri="{BB962C8B-B14F-4D97-AF65-F5344CB8AC3E}">
        <p14:creationId xmlns:p14="http://schemas.microsoft.com/office/powerpoint/2010/main" val="37006594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C2D30"/>
                </a:solidFill>
                <a:effectLst/>
                <a:latin typeface="Proxima Nova Regular"/>
              </a:rPr>
              <a:t>You may be thinking, “Wow, that’s sad!” But hold on a second. </a:t>
            </a:r>
          </a:p>
          <a:p>
            <a:pPr algn="l"/>
            <a:r>
              <a:rPr lang="en-GB" b="0" i="0" dirty="0">
                <a:solidFill>
                  <a:srgbClr val="2C2D30"/>
                </a:solidFill>
                <a:effectLst/>
                <a:latin typeface="Proxima Nova Regular"/>
              </a:rPr>
              <a:t>Choosing what fits, rather than what doesn't, could have important benefits for people with low self-esteem. Just think back to a time when you felt rejected, didn’t get the girl or guy you wanted, didn’t ace the job interview.</a:t>
            </a:r>
          </a:p>
          <a:p>
            <a:pPr algn="l"/>
            <a:r>
              <a:rPr lang="en-GB" b="0" i="0" dirty="0">
                <a:solidFill>
                  <a:srgbClr val="2C2D30"/>
                </a:solidFill>
                <a:effectLst/>
                <a:latin typeface="Proxima Nova Regular"/>
              </a:rPr>
              <a:t>When you’re feeling lesser than other people, it can feel weirdly comforting to eat junk while wearing your favourite t-shirt and </a:t>
            </a:r>
            <a:r>
              <a:rPr lang="en-GB" b="0" i="0" dirty="0" err="1">
                <a:solidFill>
                  <a:srgbClr val="2C2D30"/>
                </a:solidFill>
                <a:effectLst/>
                <a:latin typeface="Proxima Nova Regular"/>
              </a:rPr>
              <a:t>comfy’s</a:t>
            </a:r>
            <a:r>
              <a:rPr lang="en-GB" b="0" i="0" dirty="0">
                <a:solidFill>
                  <a:srgbClr val="2C2D30"/>
                </a:solidFill>
                <a:effectLst/>
                <a:latin typeface="Proxima Nova Regular"/>
              </a:rPr>
              <a:t>. Indeed, inferior product represent safety and low risk decisions</a:t>
            </a:r>
          </a:p>
          <a:p>
            <a:pPr algn="l"/>
            <a:r>
              <a:rPr lang="en-GB" b="0" i="0" dirty="0">
                <a:solidFill>
                  <a:srgbClr val="2C2D30"/>
                </a:solidFill>
                <a:effectLst/>
                <a:latin typeface="Proxima Nova Regular"/>
              </a:rPr>
              <a:t> on the </a:t>
            </a:r>
            <a:r>
              <a:rPr lang="en-GB" b="0" i="0" dirty="0" err="1">
                <a:solidFill>
                  <a:srgbClr val="2C2D30"/>
                </a:solidFill>
                <a:effectLst/>
                <a:latin typeface="Proxima Nova Regular"/>
              </a:rPr>
              <a:t>otherside</a:t>
            </a:r>
            <a:r>
              <a:rPr lang="en-GB" b="0" i="0" dirty="0">
                <a:solidFill>
                  <a:srgbClr val="2C2D30"/>
                </a:solidFill>
                <a:effectLst/>
                <a:latin typeface="Proxima Nova Regular"/>
              </a:rPr>
              <a:t> of the coin it could feel threatening to get dressed up for a fancy meal because it feels phony to present such an unrealistically positive image to the world. </a:t>
            </a:r>
          </a:p>
          <a:p>
            <a:pPr algn="l"/>
            <a:r>
              <a:rPr lang="en-GB" b="0" i="0" dirty="0" err="1">
                <a:solidFill>
                  <a:srgbClr val="2C2D30"/>
                </a:solidFill>
                <a:effectLst/>
                <a:latin typeface="Proxima Nova Regular"/>
              </a:rPr>
              <a:t>Signaling</a:t>
            </a:r>
            <a:r>
              <a:rPr lang="en-GB" b="0" i="0" dirty="0">
                <a:solidFill>
                  <a:srgbClr val="2C2D30"/>
                </a:solidFill>
                <a:effectLst/>
                <a:latin typeface="Proxima Nova Regular"/>
              </a:rPr>
              <a:t> to others that one is confident and competent, while feeling inferior inside, may even put some people at risk for damaging their self-views even further.</a:t>
            </a: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29</a:t>
            </a:fld>
            <a:endParaRPr lang="en-GB"/>
          </a:p>
        </p:txBody>
      </p:sp>
    </p:spTree>
    <p:extLst>
      <p:ext uri="{BB962C8B-B14F-4D97-AF65-F5344CB8AC3E}">
        <p14:creationId xmlns:p14="http://schemas.microsoft.com/office/powerpoint/2010/main" val="3031296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65996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5/2/2025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05919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5/2/2025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2472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5/2/2025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945259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5/2/2025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72029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5/2/2025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46633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5/2/2025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80321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5/2/2025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200326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5/2/2025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699326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5/2/2025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664253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5/2/2025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313061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5/2/2025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373650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39817376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4538237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954292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11779357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5/2/2025</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585447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5/2/2025</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9519549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5/2/2025</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061605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5/2/2025</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191778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5/2/2025</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7741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5/2/2025</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88665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5/2/2025</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3178130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5/2/2025</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887229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5/2/2025</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3556408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5/2/2025</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8331799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5/2/2025</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4713342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5/2/2025</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203020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5/2/2025</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8953062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5/2/2025</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3009147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5/2/2025</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1383352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5/2/2025</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8577793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5/2/2025</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59814811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5/2/2025</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96806731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5/2/2025</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4762818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5/2/2025</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9883090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5/2/2025</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58759935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5/2/2025</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30575190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6"/>
            <a:ext cx="105156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7363362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8" y="365126"/>
            <a:ext cx="11193517"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6"/>
            <a:ext cx="5468883"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8" y="1825626"/>
            <a:ext cx="5834117"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613933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56375704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59433144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5/2/2025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6136866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5/2/2025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2603169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5/2/2025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211057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5/2/2025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0856469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5/2/2025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03789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5/2/2025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3141976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5/2/2025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0160680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5/2/2025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89100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5/2/2025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8979788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5/2/2025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5718949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5/2/2025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5223337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02/05/2025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330167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02/05/2025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08443654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02/05/2025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1852928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02/05/2025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3292422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02/05/2025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6368510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02/05/2025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836700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02/05/2025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44185241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02/05/2025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2605338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02/05/2025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9053752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02/05/2025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4825677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02/05/2025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52638772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0295241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2063751" y="260353"/>
            <a:ext cx="9120716" cy="993775"/>
          </a:xfrm>
        </p:spPr>
        <p:txBody>
          <a:bodyPr/>
          <a:lstStyle/>
          <a:p>
            <a:r>
              <a:rPr lang="en-US"/>
              <a:t>Click to edit Master title style</a:t>
            </a:r>
          </a:p>
        </p:txBody>
      </p:sp>
      <p:sp>
        <p:nvSpPr>
          <p:cNvPr id="3" name="Text Placeholder 2"/>
          <p:cNvSpPr>
            <a:spLocks noGrp="1"/>
          </p:cNvSpPr>
          <p:nvPr>
            <p:ph type="body" sz="half" idx="1"/>
          </p:nvPr>
        </p:nvSpPr>
        <p:spPr>
          <a:xfrm>
            <a:off x="2063751" y="1628775"/>
            <a:ext cx="4457700" cy="4679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724651" y="1628775"/>
            <a:ext cx="4459816" cy="4679950"/>
          </a:xfrm>
        </p:spPr>
        <p:txBody>
          <a:bodyPr>
            <a:normAutofit/>
          </a:bodyPr>
          <a:lstStyle/>
          <a:p>
            <a:pPr lvl="0"/>
            <a:endParaRPr lang="en-US" noProof="0"/>
          </a:p>
        </p:txBody>
      </p:sp>
    </p:spTree>
    <p:extLst>
      <p:ext uri="{BB962C8B-B14F-4D97-AF65-F5344CB8AC3E}">
        <p14:creationId xmlns:p14="http://schemas.microsoft.com/office/powerpoint/2010/main" val="3840063754"/>
      </p:ext>
    </p:extLst>
  </p:cSld>
  <p:clrMapOvr>
    <a:masterClrMapping/>
  </p:clrMapOvr>
  <p:transition>
    <p:dissolve/>
  </p:transition>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02/05/2025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55203"/>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02/05/2025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86117255"/>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02/05/2025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39315453"/>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02/05/2025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5031499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02/05/2025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69555181"/>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02/05/2025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73225737"/>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02/05/2025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099366894"/>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02/05/2025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4261700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02/05/2025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684833083"/>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02/05/2025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90095203"/>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02/05/2025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30496851"/>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2" y="1516011"/>
            <a:ext cx="1074419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06051054"/>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90838583"/>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733967250"/>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618806442"/>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5/2/2025</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396606929"/>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5/2/2025</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260628304"/>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5/2/2025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24556334"/>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5/2/2025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076763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image" Target="../media/image2.png"/><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0" Type="http://schemas.openxmlformats.org/officeDocument/2006/relationships/slideLayout" Target="../slideLayouts/slideLayout11.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1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6.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6.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image" Target="../media/image7.png"/><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7.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_rels/slideMaster8.xml.rels><?xml version="1.0" encoding="UTF-8" standalone="yes"?>
<Relationships xmlns="http://schemas.openxmlformats.org/package/2006/relationships"><Relationship Id="rId3" Type="http://schemas.openxmlformats.org/officeDocument/2006/relationships/slideLayout" Target="../slideLayouts/slideLayout41.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image" Target="../media/image8.png"/><Relationship Id="rId5" Type="http://schemas.openxmlformats.org/officeDocument/2006/relationships/theme" Target="../theme/theme8.xml"/><Relationship Id="rId4" Type="http://schemas.openxmlformats.org/officeDocument/2006/relationships/slideLayout" Target="../slideLayouts/slideLayout42.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image" Target="../media/image2.png"/><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theme" Target="../theme/theme9.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61.xml"/><Relationship Id="rId13" Type="http://schemas.openxmlformats.org/officeDocument/2006/relationships/slideLayout" Target="../slideLayouts/slideLayout66.xml"/><Relationship Id="rId3" Type="http://schemas.openxmlformats.org/officeDocument/2006/relationships/slideLayout" Target="../slideLayouts/slideLayout56.xml"/><Relationship Id="rId7" Type="http://schemas.openxmlformats.org/officeDocument/2006/relationships/slideLayout" Target="../slideLayouts/slideLayout60.xml"/><Relationship Id="rId12" Type="http://schemas.openxmlformats.org/officeDocument/2006/relationships/slideLayout" Target="../slideLayouts/slideLayout65.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11" Type="http://schemas.openxmlformats.org/officeDocument/2006/relationships/slideLayout" Target="../slideLayouts/slideLayout64.xml"/><Relationship Id="rId5" Type="http://schemas.openxmlformats.org/officeDocument/2006/relationships/slideLayout" Target="../slideLayouts/slideLayout58.xml"/><Relationship Id="rId15" Type="http://schemas.openxmlformats.org/officeDocument/2006/relationships/image" Target="../media/image9.jpg"/><Relationship Id="rId10" Type="http://schemas.openxmlformats.org/officeDocument/2006/relationships/slideLayout" Target="../slideLayouts/slideLayout63.xml"/><Relationship Id="rId4" Type="http://schemas.openxmlformats.org/officeDocument/2006/relationships/slideLayout" Target="../slideLayouts/slideLayout57.xml"/><Relationship Id="rId9" Type="http://schemas.openxmlformats.org/officeDocument/2006/relationships/slideLayout" Target="../slideLayouts/slideLayout62.xml"/><Relationship Id="rId14" Type="http://schemas.openxmlformats.org/officeDocument/2006/relationships/theme" Target="../theme/theme10.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74.xml"/><Relationship Id="rId13" Type="http://schemas.openxmlformats.org/officeDocument/2006/relationships/slideLayout" Target="../slideLayouts/slideLayout79.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slideLayout" Target="../slideLayouts/slideLayout78.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5" Type="http://schemas.openxmlformats.org/officeDocument/2006/relationships/image" Target="../media/image9.jpg"/><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 Id="rId1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82.xml"/><Relationship Id="rId7" Type="http://schemas.openxmlformats.org/officeDocument/2006/relationships/theme" Target="../theme/theme12.xml"/><Relationship Id="rId2" Type="http://schemas.openxmlformats.org/officeDocument/2006/relationships/slideLayout" Target="../slideLayouts/slideLayout81.xml"/><Relationship Id="rId1" Type="http://schemas.openxmlformats.org/officeDocument/2006/relationships/slideLayout" Target="../slideLayouts/slideLayout80.xml"/><Relationship Id="rId6" Type="http://schemas.openxmlformats.org/officeDocument/2006/relationships/slideLayout" Target="../slideLayouts/slideLayout85.xml"/><Relationship Id="rId5" Type="http://schemas.openxmlformats.org/officeDocument/2006/relationships/slideLayout" Target="../slideLayouts/slideLayout84.xml"/><Relationship Id="rId4" Type="http://schemas.openxmlformats.org/officeDocument/2006/relationships/slideLayout" Target="../slideLayouts/slideLayout8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266776777"/>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5031911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262128242"/>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316662969"/>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830717619"/>
      </p:ext>
    </p:extLst>
  </p:cSld>
  <p:clrMap bg1="lt1" tx1="dk1" bg2="lt2" tx2="dk2" accent1="accent1" accent2="accent2" accent3="accent3" accent4="accent4" accent5="accent5" accent6="accent6" hlink="hlink" folHlink="folHlink"/>
  <p:sldLayoutIdLst>
    <p:sldLayoutId id="2147483685" r:id="rId1"/>
    <p:sldLayoutId id="214748368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339223541"/>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62244361"/>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3978523484"/>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808358544"/>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02/05/2025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415608722"/>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02/05/2025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347231036"/>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814362308"/>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9" r:id="rId4"/>
    <p:sldLayoutId id="2147483770" r:id="rId5"/>
    <p:sldLayoutId id="2147483771"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8.xml"/></Relationships>
</file>

<file path=ppt/slides/_rels/slide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8.xml"/></Relationships>
</file>

<file path=ppt/slides/_rels/slide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8.xml"/></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xml"/><Relationship Id="rId1" Type="http://schemas.openxmlformats.org/officeDocument/2006/relationships/slideLayout" Target="../slideLayouts/slideLayout14.xml"/><Relationship Id="rId4" Type="http://schemas.openxmlformats.org/officeDocument/2006/relationships/image" Target="../media/image13.pn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9.xml"/><Relationship Id="rId4" Type="http://schemas.openxmlformats.org/officeDocument/2006/relationships/image" Target="../media/image14.jpe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5.png"/><Relationship Id="rId1" Type="http://schemas.openxmlformats.org/officeDocument/2006/relationships/slideLayout" Target="../slideLayouts/slideLayout44.xml"/></Relationships>
</file>

<file path=ppt/slides/_rels/slide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8.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68.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70.xml"/><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70.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1.png"/><Relationship Id="rId2" Type="http://schemas.openxmlformats.org/officeDocument/2006/relationships/diagramData" Target="../diagrams/data1.xml"/><Relationship Id="rId1" Type="http://schemas.openxmlformats.org/officeDocument/2006/relationships/slideLayout" Target="../slideLayouts/slideLayout6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70.xml"/></Relationships>
</file>

<file path=ppt/slides/_rels/slide13.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6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23.png"/></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8.png"/><Relationship Id="rId1" Type="http://schemas.openxmlformats.org/officeDocument/2006/relationships/slideLayout" Target="../slideLayouts/slideLayout70.xml"/><Relationship Id="rId4" Type="http://schemas.openxmlformats.org/officeDocument/2006/relationships/image" Target="../media/image25.png"/></Relationships>
</file>

<file path=ppt/slides/_rels/slide1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68.xml"/></Relationships>
</file>

<file path=ppt/slides/_rels/slide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68.xml"/></Relationships>
</file>

<file path=ppt/slides/_rels/slide17.xml.rels><?xml version="1.0" encoding="UTF-8" standalone="yes"?>
<Relationships xmlns="http://schemas.openxmlformats.org/package/2006/relationships"><Relationship Id="rId3" Type="http://schemas.openxmlformats.org/officeDocument/2006/relationships/hyperlink" Target="https://www.similarweb.com/corp/lps/similarweb-traffic-analysis-2/?utm_medium=ppc&amp;utm_source=adwords&amp;utm_campaign=dmng_search_brand_cross_brand_uk&amp;utm_id=18985659106&amp;utm_content=643991718628&amp;utm_term=similarweb&amp;utm_network=g&amp;utm_group=143023704199&amp;utm_placement=&amp;utm_matchtype=e&amp;utm_adposition=&amp;affiliate_id=similarweb&amp;utm_id=18985659106&amp;utm_content=643991718628&amp;utm_term=similarweb&amp;utm_network=g&amp;utm_group=143023704199&amp;utm_placement=&amp;utm_matchtype=e&amp;affiliate_id=similarweb&amp;gclid=CjwKCAiAqt-dBhBcEiwATw-ggJA9vGijhsATM5AbcANL6hpLZ1cdPBni9p80j-E-VrQBhqzQrSTKhBoCOB0QAvD_BwE" TargetMode="External"/><Relationship Id="rId2" Type="http://schemas.openxmlformats.org/officeDocument/2006/relationships/notesSlide" Target="../notesSlides/notesSlide8.xml"/><Relationship Id="rId1" Type="http://schemas.openxmlformats.org/officeDocument/2006/relationships/slideLayout" Target="../slideLayouts/slideLayout68.xml"/><Relationship Id="rId5" Type="http://schemas.openxmlformats.org/officeDocument/2006/relationships/hyperlink" Target="https://www.similarweb.com/" TargetMode="External"/><Relationship Id="rId4" Type="http://schemas.openxmlformats.org/officeDocument/2006/relationships/image" Target="../media/image29.jpeg"/></Relationships>
</file>

<file path=ppt/slides/_rels/slide1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9.xml"/><Relationship Id="rId1" Type="http://schemas.openxmlformats.org/officeDocument/2006/relationships/slideLayout" Target="../slideLayouts/slideLayout65.xml"/></Relationships>
</file>

<file path=ppt/slides/_rels/slide1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0.xml"/><Relationship Id="rId1" Type="http://schemas.openxmlformats.org/officeDocument/2006/relationships/slideLayout" Target="../slideLayouts/slideLayout55.xml"/><Relationship Id="rId4" Type="http://schemas.openxmlformats.org/officeDocument/2006/relationships/image" Target="../media/image32.jpeg"/></Relationships>
</file>

<file path=ppt/slides/_rels/slide2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1.xml"/><Relationship Id="rId1" Type="http://schemas.openxmlformats.org/officeDocument/2006/relationships/slideLayout" Target="../slideLayouts/slideLayout55.xml"/></Relationships>
</file>

<file path=ppt/slides/_rels/slide2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55.xml"/></Relationships>
</file>

<file path=ppt/slides/_rels/slide2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55.xml"/></Relationships>
</file>

<file path=ppt/slides/_rels/slide2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55.xml"/></Relationships>
</file>

<file path=ppt/slides/_rels/slide24.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55.xml"/></Relationships>
</file>

<file path=ppt/slides/_rels/slide25.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image" Target="../media/image39.png"/><Relationship Id="rId7" Type="http://schemas.openxmlformats.org/officeDocument/2006/relationships/image" Target="../media/image43.png"/><Relationship Id="rId12" Type="http://schemas.microsoft.com/office/2007/relationships/diagramDrawing" Target="../diagrams/drawing3.xml"/><Relationship Id="rId2" Type="http://schemas.openxmlformats.org/officeDocument/2006/relationships/notesSlide" Target="../notesSlides/notesSlide12.xml"/><Relationship Id="rId1" Type="http://schemas.openxmlformats.org/officeDocument/2006/relationships/slideLayout" Target="../slideLayouts/slideLayout57.xml"/><Relationship Id="rId6" Type="http://schemas.openxmlformats.org/officeDocument/2006/relationships/image" Target="../media/image42.jpeg"/><Relationship Id="rId11" Type="http://schemas.openxmlformats.org/officeDocument/2006/relationships/diagramColors" Target="../diagrams/colors3.xml"/><Relationship Id="rId5" Type="http://schemas.openxmlformats.org/officeDocument/2006/relationships/image" Target="../media/image41.jpeg"/><Relationship Id="rId10" Type="http://schemas.openxmlformats.org/officeDocument/2006/relationships/diagramQuickStyle" Target="../diagrams/quickStyle3.xml"/><Relationship Id="rId4" Type="http://schemas.openxmlformats.org/officeDocument/2006/relationships/image" Target="../media/image40.png"/><Relationship Id="rId9" Type="http://schemas.openxmlformats.org/officeDocument/2006/relationships/diagramLayout" Target="../diagrams/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13.xml"/><Relationship Id="rId1" Type="http://schemas.openxmlformats.org/officeDocument/2006/relationships/slideLayout" Target="../slideLayouts/slideLayout5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5.xml"/></Relationships>
</file>

<file path=ppt/slides/_rels/slide28.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15.xml"/><Relationship Id="rId1" Type="http://schemas.openxmlformats.org/officeDocument/2006/relationships/slideLayout" Target="../slideLayouts/slideLayout55.xml"/></Relationships>
</file>

<file path=ppt/slides/_rels/slide29.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16.xml"/><Relationship Id="rId1" Type="http://schemas.openxmlformats.org/officeDocument/2006/relationships/slideLayout" Target="../slideLayouts/slideLayout55.xml"/><Relationship Id="rId4" Type="http://schemas.openxmlformats.org/officeDocument/2006/relationships/image" Target="../media/image5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9A1ABBFE-A23B-E1E9-2CA9-2E7A8BEC369B}"/>
              </a:ext>
            </a:extLst>
          </p:cNvPr>
          <p:cNvSpPr txBox="1">
            <a:spLocks/>
          </p:cNvSpPr>
          <p:nvPr/>
        </p:nvSpPr>
        <p:spPr>
          <a:xfrm>
            <a:off x="787589" y="796918"/>
            <a:ext cx="10744199" cy="3607785"/>
          </a:xfrm>
          <a:prstGeom prst="rect">
            <a:avLst/>
          </a:prstGeom>
        </p:spPr>
        <p:txBody>
          <a:bodyPr vert="horz" lIns="91440" tIns="45720" rIns="91440" bIns="45720" rtlCol="0" anchor="ctr">
            <a:normAutofit fontScale="90000" lnSpcReduction="10000"/>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GB" sz="4800" b="1">
                <a:latin typeface="Aptos Light" panose="020B0004020202020204" pitchFamily="34" charset="0"/>
              </a:rPr>
              <a:t>Welcome to Marketing &amp; Promoting Restaurant Facilities – BMGM6002</a:t>
            </a:r>
            <a:br>
              <a:rPr lang="en-GB" sz="2400"/>
            </a:br>
            <a:br>
              <a:rPr lang="en-GB" sz="2800"/>
            </a:br>
            <a:r>
              <a:rPr lang="en-GB" sz="2800"/>
              <a:t>I will begin the Lecture at </a:t>
            </a:r>
            <a:r>
              <a:rPr lang="en-GB" sz="2800" b="1"/>
              <a:t>9:30am</a:t>
            </a:r>
            <a:r>
              <a:rPr lang="en-GB" sz="2800"/>
              <a:t>, so use this as an opportunity to grab a beverage, access required documents or ask me any questions that you have. Please ensure that once we begin the lecture you have access to Moodle with your module handbook open. </a:t>
            </a:r>
            <a:br>
              <a:rPr lang="en-GB" sz="2800"/>
            </a:br>
            <a:br>
              <a:rPr lang="en-GB" sz="2800"/>
            </a:br>
            <a:r>
              <a:rPr lang="en-GB" sz="2800"/>
              <a:t>Please ensure that during this lecture your camera </a:t>
            </a:r>
            <a:r>
              <a:rPr lang="en-GB" sz="2800" b="1"/>
              <a:t>remains on at all times.</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66E335-8664-1FC1-AFB2-F1F4BB8AA9D1}"/>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4DCC6223-7ADD-442A-712A-6571F649ABFD}"/>
              </a:ext>
            </a:extLst>
          </p:cNvPr>
          <p:cNvSpPr txBox="1"/>
          <p:nvPr/>
        </p:nvSpPr>
        <p:spPr>
          <a:xfrm>
            <a:off x="453259" y="1634872"/>
            <a:ext cx="6066020" cy="3077766"/>
          </a:xfrm>
          <a:prstGeom prst="rect">
            <a:avLst/>
          </a:prstGeom>
          <a:noFill/>
        </p:spPr>
        <p:txBody>
          <a:bodyPr wrap="none" rtlCol="0">
            <a:spAutoFit/>
          </a:bodyPr>
          <a:lstStyle/>
          <a:p>
            <a:pPr algn="ctr"/>
            <a:r>
              <a:rPr lang="en-GB" sz="2800" i="1" dirty="0">
                <a:latin typeface="Aptos Light" panose="020B0004020202020204" pitchFamily="34" charset="0"/>
              </a:rPr>
              <a:t>International Gastronomy Management</a:t>
            </a:r>
          </a:p>
          <a:p>
            <a:pPr algn="ctr"/>
            <a:r>
              <a:rPr lang="en-GB" sz="2800" i="1" dirty="0">
                <a:latin typeface="Aptos Light" panose="020B0004020202020204" pitchFamily="34" charset="0"/>
              </a:rPr>
              <a:t>BMGM6002 Marketing &amp; Promoting </a:t>
            </a:r>
          </a:p>
          <a:p>
            <a:pPr algn="ctr"/>
            <a:r>
              <a:rPr lang="en-GB" sz="2800" i="1" dirty="0">
                <a:latin typeface="Aptos Light" panose="020B0004020202020204" pitchFamily="34" charset="0"/>
              </a:rPr>
              <a:t>Restaurant Facilities </a:t>
            </a:r>
          </a:p>
          <a:p>
            <a:pPr algn="ctr"/>
            <a:endParaRPr lang="en-GB" sz="2800" i="1" dirty="0">
              <a:latin typeface="Aptos Light" panose="020B0004020202020204" pitchFamily="34" charset="0"/>
            </a:endParaRPr>
          </a:p>
          <a:p>
            <a:pPr algn="ctr"/>
            <a:r>
              <a:rPr lang="en-GB" sz="2800" i="1" dirty="0">
                <a:latin typeface="Aptos Light" panose="020B0004020202020204" pitchFamily="34" charset="0"/>
              </a:rPr>
              <a:t>Week 2 – SOSTAC</a:t>
            </a:r>
            <a:br>
              <a:rPr lang="en-GB" sz="7200" i="1" dirty="0"/>
            </a:br>
            <a:endParaRPr lang="en-GB" sz="54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96A24D1E-4653-E2D8-3392-25CBB994D6AE}"/>
              </a:ext>
            </a:extLst>
          </p:cNvPr>
          <p:cNvPicPr>
            <a:picLocks noChangeAspect="1"/>
          </p:cNvPicPr>
          <p:nvPr/>
        </p:nvPicPr>
        <p:blipFill>
          <a:blip r:embed="rId2"/>
          <a:stretch>
            <a:fillRect/>
          </a:stretch>
        </p:blipFill>
        <p:spPr>
          <a:xfrm>
            <a:off x="6803645" y="1516016"/>
            <a:ext cx="4493141" cy="2999492"/>
          </a:xfrm>
          <a:prstGeom prst="rect">
            <a:avLst/>
          </a:prstGeom>
        </p:spPr>
      </p:pic>
    </p:spTree>
    <p:extLst>
      <p:ext uri="{BB962C8B-B14F-4D97-AF65-F5344CB8AC3E}">
        <p14:creationId xmlns:p14="http://schemas.microsoft.com/office/powerpoint/2010/main" val="32676764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9D3A4D-4D1F-39E8-CF30-044B649F3726}"/>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83685929-A729-C412-A4BB-7CE40D2E268A}"/>
              </a:ext>
            </a:extLst>
          </p:cNvPr>
          <p:cNvPicPr>
            <a:picLocks noChangeAspect="1"/>
          </p:cNvPicPr>
          <p:nvPr/>
        </p:nvPicPr>
        <p:blipFill>
          <a:blip r:embed="rId2"/>
          <a:stretch>
            <a:fillRect/>
          </a:stretch>
        </p:blipFill>
        <p:spPr>
          <a:xfrm>
            <a:off x="2188820" y="1137927"/>
            <a:ext cx="2609314" cy="3456732"/>
          </a:xfrm>
          <a:prstGeom prst="rect">
            <a:avLst/>
          </a:prstGeom>
        </p:spPr>
      </p:pic>
      <p:sp>
        <p:nvSpPr>
          <p:cNvPr id="5" name="TextBox 4">
            <a:extLst>
              <a:ext uri="{FF2B5EF4-FFF2-40B4-BE49-F238E27FC236}">
                <a16:creationId xmlns:a16="http://schemas.microsoft.com/office/drawing/2014/main" id="{65B99CC1-D5BA-D99B-D1C5-948A80DF6324}"/>
              </a:ext>
            </a:extLst>
          </p:cNvPr>
          <p:cNvSpPr txBox="1"/>
          <p:nvPr/>
        </p:nvSpPr>
        <p:spPr>
          <a:xfrm>
            <a:off x="5285684" y="1804464"/>
            <a:ext cx="6094520" cy="1292662"/>
          </a:xfrm>
          <a:prstGeom prst="rect">
            <a:avLst/>
          </a:prstGeom>
          <a:noFill/>
        </p:spPr>
        <p:txBody>
          <a:bodyPr wrap="square">
            <a:spAutoFit/>
          </a:bodyPr>
          <a:lstStyle/>
          <a:p>
            <a:pPr marL="0" indent="0">
              <a:buNone/>
            </a:pPr>
            <a:r>
              <a:rPr lang="en-GB" sz="2400" b="1" u="sng" dirty="0">
                <a:latin typeface="Arial" panose="020B0604020202020204" pitchFamily="34" charset="0"/>
                <a:cs typeface="Arial" panose="020B0604020202020204" pitchFamily="34" charset="0"/>
              </a:rPr>
              <a:t>Aims for today:</a:t>
            </a:r>
          </a:p>
          <a:p>
            <a:pPr marL="0" indent="0">
              <a:buNone/>
            </a:pPr>
            <a:endParaRPr lang="en-GB" sz="1800" b="1" dirty="0">
              <a:latin typeface="Arial" panose="020B0604020202020204" pitchFamily="34" charset="0"/>
              <a:cs typeface="Arial" panose="020B0604020202020204" pitchFamily="34" charset="0"/>
            </a:endParaRPr>
          </a:p>
          <a:p>
            <a:pPr marL="0"/>
            <a:r>
              <a:rPr lang="en-US" sz="1800" dirty="0"/>
              <a:t>Introduction to the SOSTAC marketing planning framework</a:t>
            </a:r>
          </a:p>
          <a:p>
            <a:pPr marL="0"/>
            <a:endParaRPr lang="en-US" sz="1800" dirty="0"/>
          </a:p>
        </p:txBody>
      </p:sp>
    </p:spTree>
    <p:extLst>
      <p:ext uri="{BB962C8B-B14F-4D97-AF65-F5344CB8AC3E}">
        <p14:creationId xmlns:p14="http://schemas.microsoft.com/office/powerpoint/2010/main" val="10041108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Mobile device with apps">
            <a:extLst>
              <a:ext uri="{FF2B5EF4-FFF2-40B4-BE49-F238E27FC236}">
                <a16:creationId xmlns:a16="http://schemas.microsoft.com/office/drawing/2014/main" id="{87DC802A-4539-34E9-404E-677D2CC0EA31}"/>
              </a:ext>
            </a:extLst>
          </p:cNvPr>
          <p:cNvPicPr>
            <a:picLocks noChangeAspect="1"/>
          </p:cNvPicPr>
          <p:nvPr/>
        </p:nvPicPr>
        <p:blipFill rotWithShape="1">
          <a:blip r:embed="rId3"/>
          <a:srcRect l="23610" r="5290"/>
          <a:stretch/>
        </p:blipFill>
        <p:spPr>
          <a:xfrm>
            <a:off x="3523488" y="10"/>
            <a:ext cx="8668512" cy="6857990"/>
          </a:xfrm>
          <a:prstGeom prst="rect">
            <a:avLst/>
          </a:prstGeom>
        </p:spPr>
      </p:pic>
      <p:sp>
        <p:nvSpPr>
          <p:cNvPr id="10" name="Rectangle 9">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9450539-3BEF-46BA-A10B-07B76B7996A5}"/>
              </a:ext>
            </a:extLst>
          </p:cNvPr>
          <p:cNvSpPr>
            <a:spLocks noGrp="1"/>
          </p:cNvSpPr>
          <p:nvPr>
            <p:ph type="title"/>
          </p:nvPr>
        </p:nvSpPr>
        <p:spPr>
          <a:xfrm>
            <a:off x="199747" y="2021001"/>
            <a:ext cx="5791477" cy="3204134"/>
          </a:xfrm>
        </p:spPr>
        <p:txBody>
          <a:bodyPr vert="horz" lIns="91440" tIns="45720" rIns="91440" bIns="45720" rtlCol="0" anchor="b">
            <a:normAutofit fontScale="90000"/>
          </a:bodyPr>
          <a:lstStyle/>
          <a:p>
            <a:pPr>
              <a:spcAft>
                <a:spcPts val="1000"/>
              </a:spcAft>
            </a:pPr>
            <a:r>
              <a:rPr lang="en-US" sz="1800" dirty="0">
                <a:latin typeface="+mj-lt"/>
                <a:cs typeface="+mj-cs"/>
              </a:rPr>
              <a:t>Assessment -1</a:t>
            </a:r>
            <a:br>
              <a:rPr lang="en-US" sz="1800" dirty="0">
                <a:latin typeface="+mj-lt"/>
                <a:cs typeface="+mj-cs"/>
              </a:rPr>
            </a:br>
            <a:r>
              <a:rPr lang="en-US" sz="1800" dirty="0">
                <a:latin typeface="+mj-lt"/>
                <a:cs typeface="+mj-cs"/>
              </a:rPr>
              <a:t>Due:16</a:t>
            </a:r>
            <a:r>
              <a:rPr lang="en-US" sz="1800" baseline="30000" dirty="0">
                <a:latin typeface="+mj-lt"/>
                <a:cs typeface="+mj-cs"/>
              </a:rPr>
              <a:t>th </a:t>
            </a:r>
            <a:r>
              <a:rPr lang="en-US" sz="1800" dirty="0">
                <a:latin typeface="+mj-lt"/>
                <a:cs typeface="+mj-cs"/>
              </a:rPr>
              <a:t>June 23;59</a:t>
            </a:r>
            <a:br>
              <a:rPr lang="en-US" sz="1800" dirty="0">
                <a:latin typeface="+mj-lt"/>
                <a:cs typeface="+mj-cs"/>
              </a:rPr>
            </a:br>
            <a:r>
              <a:rPr lang="en-US" sz="1800" dirty="0">
                <a:latin typeface="+mj-lt"/>
                <a:cs typeface="+mj-cs"/>
              </a:rPr>
              <a:t>A </a:t>
            </a:r>
            <a:r>
              <a:rPr lang="en-US" sz="1800" u="sng" dirty="0">
                <a:latin typeface="+mj-lt"/>
                <a:cs typeface="+mj-cs"/>
              </a:rPr>
              <a:t>marketing plan </a:t>
            </a:r>
            <a:r>
              <a:rPr lang="en-US" sz="1800" dirty="0">
                <a:latin typeface="+mj-lt"/>
                <a:cs typeface="+mj-cs"/>
              </a:rPr>
              <a:t>of 4000 words -/+ 10%</a:t>
            </a:r>
            <a:br>
              <a:rPr lang="en-US" sz="1800" dirty="0">
                <a:latin typeface="+mj-lt"/>
                <a:cs typeface="+mj-cs"/>
              </a:rPr>
            </a:br>
            <a:br>
              <a:rPr lang="en-US" sz="1800" dirty="0">
                <a:latin typeface="+mj-lt"/>
                <a:cs typeface="+mj-cs"/>
              </a:rPr>
            </a:br>
            <a:br>
              <a:rPr lang="en-US" sz="1800" dirty="0">
                <a:latin typeface="+mj-lt"/>
                <a:cs typeface="+mj-cs"/>
              </a:rPr>
            </a:br>
            <a:br>
              <a:rPr lang="en-US" sz="1800" dirty="0">
                <a:latin typeface="+mj-lt"/>
                <a:cs typeface="+mj-cs"/>
              </a:rPr>
            </a:br>
            <a:r>
              <a:rPr lang="en-US" sz="1800" dirty="0">
                <a:latin typeface="+mj-lt"/>
                <a:cs typeface="+mj-cs"/>
              </a:rPr>
              <a:t>MARKETING PLAN</a:t>
            </a:r>
            <a:br>
              <a:rPr lang="en-US" sz="1800" dirty="0">
                <a:latin typeface="+mj-lt"/>
                <a:cs typeface="+mj-cs"/>
              </a:rPr>
            </a:br>
            <a:br>
              <a:rPr lang="en-US" sz="1800" dirty="0">
                <a:latin typeface="+mj-lt"/>
                <a:cs typeface="+mj-cs"/>
              </a:rPr>
            </a:br>
            <a:r>
              <a:rPr lang="en-GB" sz="1800" dirty="0">
                <a:latin typeface="+mj-lt"/>
                <a:cs typeface="+mj-cs"/>
              </a:rPr>
              <a:t>For your assignment, create a digital communications strategy for your chosen hotel in the current climate. Be imaginative in your messaging thinking about improving, changing, or introducing new ideas. Think about analysing the micro and macro and digital environment to provide new direction for the business. Use examples to support your case as well as industry research and evidence.</a:t>
            </a:r>
            <a:br>
              <a:rPr lang="en-US" sz="1200" dirty="0">
                <a:latin typeface="+mj-lt"/>
                <a:cs typeface="+mj-cs"/>
              </a:rPr>
            </a:br>
            <a:br>
              <a:rPr lang="en-US" sz="1200" dirty="0">
                <a:effectLst/>
                <a:latin typeface="+mj-lt"/>
                <a:cs typeface="+mj-cs"/>
              </a:rPr>
            </a:br>
            <a:br>
              <a:rPr lang="en-US" sz="1200" dirty="0">
                <a:latin typeface="+mj-lt"/>
                <a:cs typeface="+mj-cs"/>
              </a:rPr>
            </a:br>
            <a:br>
              <a:rPr lang="en-US" sz="1200" dirty="0">
                <a:latin typeface="+mj-lt"/>
                <a:cs typeface="+mj-cs"/>
              </a:rPr>
            </a:br>
            <a:endParaRPr lang="en-US" sz="1200" dirty="0">
              <a:latin typeface="+mj-lt"/>
              <a:cs typeface="+mj-cs"/>
            </a:endParaRP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FA82A80E-535D-A72E-4BC4-B9CD4C85A320}"/>
              </a:ext>
            </a:extLst>
          </p:cNvPr>
          <p:cNvPicPr>
            <a:picLocks noChangeAspect="1"/>
          </p:cNvPicPr>
          <p:nvPr/>
        </p:nvPicPr>
        <p:blipFill>
          <a:blip r:embed="rId4"/>
          <a:stretch>
            <a:fillRect/>
          </a:stretch>
        </p:blipFill>
        <p:spPr>
          <a:xfrm>
            <a:off x="14514" y="5814221"/>
            <a:ext cx="12192000" cy="1058283"/>
          </a:xfrm>
          <a:prstGeom prst="rect">
            <a:avLst/>
          </a:prstGeom>
        </p:spPr>
      </p:pic>
    </p:spTree>
    <p:extLst>
      <p:ext uri="{BB962C8B-B14F-4D97-AF65-F5344CB8AC3E}">
        <p14:creationId xmlns:p14="http://schemas.microsoft.com/office/powerpoint/2010/main" val="3145852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D623D24-555D-73B5-068B-F95BD3CE1818}"/>
              </a:ext>
            </a:extLst>
          </p:cNvPr>
          <p:cNvPicPr>
            <a:picLocks noChangeAspect="1"/>
          </p:cNvPicPr>
          <p:nvPr/>
        </p:nvPicPr>
        <p:blipFill>
          <a:blip r:embed="rId3"/>
          <a:stretch>
            <a:fillRect/>
          </a:stretch>
        </p:blipFill>
        <p:spPr>
          <a:xfrm>
            <a:off x="14514" y="5814221"/>
            <a:ext cx="12192000" cy="1058283"/>
          </a:xfrm>
          <a:prstGeom prst="rect">
            <a:avLst/>
          </a:prstGeom>
        </p:spPr>
      </p:pic>
      <p:pic>
        <p:nvPicPr>
          <p:cNvPr id="2050" name="Picture 2" descr="Pick a Card, Any Card - Simple Stories">
            <a:extLst>
              <a:ext uri="{FF2B5EF4-FFF2-40B4-BE49-F238E27FC236}">
                <a16:creationId xmlns:a16="http://schemas.microsoft.com/office/drawing/2014/main" id="{5493CABF-3EA0-492C-9913-650AFC71A1A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68458" y="334108"/>
            <a:ext cx="3770467" cy="5027289"/>
          </a:xfrm>
          <a:prstGeom prst="rect">
            <a:avLst/>
          </a:prstGeom>
          <a:noFill/>
          <a:extLst>
            <a:ext uri="{909E8E84-426E-40DD-AFC4-6F175D3DCCD1}">
              <a14:hiddenFill xmlns:a14="http://schemas.microsoft.com/office/drawing/2010/main">
                <a:solidFill>
                  <a:srgbClr val="FFFFFF"/>
                </a:solidFill>
              </a14:hiddenFill>
            </a:ext>
          </a:extLst>
        </p:spPr>
      </p:pic>
      <p:sp>
        <p:nvSpPr>
          <p:cNvPr id="8" name="Title 1">
            <a:extLst>
              <a:ext uri="{FF2B5EF4-FFF2-40B4-BE49-F238E27FC236}">
                <a16:creationId xmlns:a16="http://schemas.microsoft.com/office/drawing/2014/main" id="{5328B916-8434-595A-4B1E-14C2970B8D5A}"/>
              </a:ext>
            </a:extLst>
          </p:cNvPr>
          <p:cNvSpPr>
            <a:spLocks noGrp="1"/>
          </p:cNvSpPr>
          <p:nvPr>
            <p:ph type="title"/>
          </p:nvPr>
        </p:nvSpPr>
        <p:spPr>
          <a:xfrm>
            <a:off x="647286" y="504508"/>
            <a:ext cx="4391024" cy="1323439"/>
          </a:xfrm>
        </p:spPr>
        <p:txBody>
          <a:bodyPr vert="horz" lIns="91440" tIns="45720" rIns="91440" bIns="45720" rtlCol="0" anchor="t">
            <a:normAutofit/>
          </a:bodyPr>
          <a:lstStyle/>
          <a:p>
            <a:r>
              <a:rPr lang="en-US" sz="4000" kern="1200" dirty="0">
                <a:latin typeface="+mj-lt"/>
                <a:ea typeface="+mj-ea"/>
                <a:cs typeface="+mj-cs"/>
              </a:rPr>
              <a:t>Let’s do some marketing</a:t>
            </a:r>
          </a:p>
        </p:txBody>
      </p:sp>
    </p:spTree>
    <p:extLst>
      <p:ext uri="{BB962C8B-B14F-4D97-AF65-F5344CB8AC3E}">
        <p14:creationId xmlns:p14="http://schemas.microsoft.com/office/powerpoint/2010/main" val="161662716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43" name="Slide Background">
            <a:extLst>
              <a:ext uri="{FF2B5EF4-FFF2-40B4-BE49-F238E27FC236}">
                <a16:creationId xmlns:a16="http://schemas.microsoft.com/office/drawing/2014/main" id="{FE1EC756-41E9-4FD6-AD48-EF46A2813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5145" name="Rectangle 5144">
            <a:extLst>
              <a:ext uri="{FF2B5EF4-FFF2-40B4-BE49-F238E27FC236}">
                <a16:creationId xmlns:a16="http://schemas.microsoft.com/office/drawing/2014/main" id="{E66F6371-9EA5-9354-29DC-1D07B921F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Title 1">
            <a:extLst>
              <a:ext uri="{FF2B5EF4-FFF2-40B4-BE49-F238E27FC236}">
                <a16:creationId xmlns:a16="http://schemas.microsoft.com/office/drawing/2014/main" id="{A52F21A1-0B8A-882C-E2C5-50846E38AA88}"/>
              </a:ext>
            </a:extLst>
          </p:cNvPr>
          <p:cNvSpPr>
            <a:spLocks noGrp="1"/>
          </p:cNvSpPr>
          <p:nvPr>
            <p:ph type="title"/>
          </p:nvPr>
        </p:nvSpPr>
        <p:spPr>
          <a:xfrm>
            <a:off x="761995" y="307447"/>
            <a:ext cx="10693884" cy="1109932"/>
          </a:xfrm>
        </p:spPr>
        <p:txBody>
          <a:bodyPr>
            <a:normAutofit/>
          </a:bodyPr>
          <a:lstStyle/>
          <a:p>
            <a:r>
              <a:rPr lang="en-GB" altLang="en-US" sz="4000" b="1" u="sng" dirty="0">
                <a:latin typeface="Trebuchet MS" panose="020B0603020202020204" pitchFamily="34" charset="0"/>
              </a:rPr>
              <a:t>The SOSTAC Planning System</a:t>
            </a:r>
          </a:p>
        </p:txBody>
      </p:sp>
      <p:pic>
        <p:nvPicPr>
          <p:cNvPr id="2" name="Picture 1">
            <a:extLst>
              <a:ext uri="{FF2B5EF4-FFF2-40B4-BE49-F238E27FC236}">
                <a16:creationId xmlns:a16="http://schemas.microsoft.com/office/drawing/2014/main" id="{48F6067F-69CC-FC00-B186-CFF2CAAB29ED}"/>
              </a:ext>
            </a:extLst>
          </p:cNvPr>
          <p:cNvPicPr>
            <a:picLocks noChangeAspect="1"/>
          </p:cNvPicPr>
          <p:nvPr/>
        </p:nvPicPr>
        <p:blipFill>
          <a:blip r:embed="rId2"/>
          <a:stretch>
            <a:fillRect/>
          </a:stretch>
        </p:blipFill>
        <p:spPr>
          <a:xfrm>
            <a:off x="761995" y="1673207"/>
            <a:ext cx="5742195" cy="3775494"/>
          </a:xfrm>
          <a:prstGeom prst="rect">
            <a:avLst/>
          </a:prstGeom>
        </p:spPr>
      </p:pic>
      <p:sp>
        <p:nvSpPr>
          <p:cNvPr id="5123" name="Content Placeholder 2">
            <a:extLst>
              <a:ext uri="{FF2B5EF4-FFF2-40B4-BE49-F238E27FC236}">
                <a16:creationId xmlns:a16="http://schemas.microsoft.com/office/drawing/2014/main" id="{463476FB-F3F5-BBA3-4C4A-1D117B07897B}"/>
              </a:ext>
            </a:extLst>
          </p:cNvPr>
          <p:cNvSpPr>
            <a:spLocks noGrp="1"/>
          </p:cNvSpPr>
          <p:nvPr>
            <p:ph idx="1"/>
          </p:nvPr>
        </p:nvSpPr>
        <p:spPr>
          <a:xfrm>
            <a:off x="7164635" y="1327639"/>
            <a:ext cx="4265370" cy="4103562"/>
          </a:xfrm>
        </p:spPr>
        <p:txBody>
          <a:bodyPr anchor="ctr">
            <a:normAutofit/>
          </a:bodyPr>
          <a:lstStyle/>
          <a:p>
            <a:r>
              <a:rPr lang="en-GB" altLang="en-US" sz="2000" dirty="0">
                <a:latin typeface="Trebuchet MS" panose="020B0603020202020204" pitchFamily="34" charset="0"/>
              </a:rPr>
              <a:t>Many approaches to developing a marketing communications plan</a:t>
            </a:r>
          </a:p>
          <a:p>
            <a:r>
              <a:rPr lang="en-GB" altLang="en-US" sz="2000" dirty="0">
                <a:latin typeface="Trebuchet MS" panose="020B0603020202020204" pitchFamily="34" charset="0"/>
              </a:rPr>
              <a:t>No common approach, but essential elements every plan must have</a:t>
            </a:r>
          </a:p>
          <a:p>
            <a:r>
              <a:rPr lang="en-GB" altLang="en-US" sz="2000" dirty="0">
                <a:latin typeface="Trebuchet MS" panose="020B0603020202020204" pitchFamily="34" charset="0"/>
              </a:rPr>
              <a:t>SOSTAC is an aide-memoire to help ensure focus on the key elements</a:t>
            </a:r>
          </a:p>
          <a:p>
            <a:r>
              <a:rPr lang="en-GB" altLang="en-US" sz="2000" dirty="0">
                <a:latin typeface="Trebuchet MS" panose="020B0603020202020204" pitchFamily="34" charset="0"/>
              </a:rPr>
              <a:t>SOSTAC can also be used to develop corporate plans, marketing plans, direct mail plans...even personal plans</a:t>
            </a:r>
          </a:p>
        </p:txBody>
      </p:sp>
      <p:pic>
        <p:nvPicPr>
          <p:cNvPr id="3" name="Picture 2">
            <a:extLst>
              <a:ext uri="{FF2B5EF4-FFF2-40B4-BE49-F238E27FC236}">
                <a16:creationId xmlns:a16="http://schemas.microsoft.com/office/drawing/2014/main" id="{E7444136-6E0B-A17F-18B2-9F27B1AF3456}"/>
              </a:ext>
            </a:extLst>
          </p:cNvPr>
          <p:cNvPicPr>
            <a:picLocks noChangeAspect="1"/>
          </p:cNvPicPr>
          <p:nvPr/>
        </p:nvPicPr>
        <p:blipFill>
          <a:blip r:embed="rId3"/>
          <a:stretch>
            <a:fillRect/>
          </a:stretch>
        </p:blipFill>
        <p:spPr>
          <a:xfrm>
            <a:off x="14514" y="5814221"/>
            <a:ext cx="12192000" cy="1058283"/>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EAD00E-D01D-1CE4-BB7F-984D61556294}"/>
            </a:ext>
          </a:extLst>
        </p:cNvPr>
        <p:cNvGrpSpPr/>
        <p:nvPr/>
      </p:nvGrpSpPr>
      <p:grpSpPr>
        <a:xfrm>
          <a:off x="0" y="0"/>
          <a:ext cx="0" cy="0"/>
          <a:chOff x="0" y="0"/>
          <a:chExt cx="0" cy="0"/>
        </a:xfrm>
      </p:grpSpPr>
      <p:sp>
        <p:nvSpPr>
          <p:cNvPr id="10242" name="Title 1">
            <a:extLst>
              <a:ext uri="{FF2B5EF4-FFF2-40B4-BE49-F238E27FC236}">
                <a16:creationId xmlns:a16="http://schemas.microsoft.com/office/drawing/2014/main" id="{04ED4F19-447C-65ED-766C-8A30046A5180}"/>
              </a:ext>
            </a:extLst>
          </p:cNvPr>
          <p:cNvSpPr>
            <a:spLocks noGrp="1"/>
          </p:cNvSpPr>
          <p:nvPr>
            <p:ph type="title"/>
          </p:nvPr>
        </p:nvSpPr>
        <p:spPr>
          <a:xfrm>
            <a:off x="6038800" y="-1827584"/>
            <a:ext cx="4536504" cy="2889114"/>
          </a:xfrm>
        </p:spPr>
        <p:txBody>
          <a:bodyPr vert="horz" lIns="91440" tIns="45720" rIns="91440" bIns="45720" rtlCol="0" anchor="b">
            <a:normAutofit/>
          </a:bodyPr>
          <a:lstStyle/>
          <a:p>
            <a:r>
              <a:rPr lang="en-US" altLang="en-US" sz="4700" b="1" u="sng" dirty="0"/>
              <a:t>Situation Analysis</a:t>
            </a:r>
          </a:p>
        </p:txBody>
      </p:sp>
      <p:pic>
        <p:nvPicPr>
          <p:cNvPr id="2" name="Picture 1">
            <a:extLst>
              <a:ext uri="{FF2B5EF4-FFF2-40B4-BE49-F238E27FC236}">
                <a16:creationId xmlns:a16="http://schemas.microsoft.com/office/drawing/2014/main" id="{B31458BE-5347-5A7A-C684-59C0A7913461}"/>
              </a:ext>
            </a:extLst>
          </p:cNvPr>
          <p:cNvPicPr>
            <a:picLocks noChangeAspect="1"/>
          </p:cNvPicPr>
          <p:nvPr/>
        </p:nvPicPr>
        <p:blipFill rotWithShape="1">
          <a:blip r:embed="rId2"/>
          <a:srcRect l="1020" r="-7887"/>
          <a:stretch/>
        </p:blipFill>
        <p:spPr>
          <a:xfrm>
            <a:off x="408991" y="0"/>
            <a:ext cx="5824755" cy="5798375"/>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4034089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0242"/>
                                        </p:tgtEl>
                                        <p:attrNameLst>
                                          <p:attrName>style.visibility</p:attrName>
                                        </p:attrNameLst>
                                      </p:cBhvr>
                                      <p:to>
                                        <p:strVal val="visible"/>
                                      </p:to>
                                    </p:set>
                                    <p:animEffect transition="in" filter="fade">
                                      <p:cBhvr>
                                        <p:cTn id="7" dur="700"/>
                                        <p:tgtEl>
                                          <p:spTgt spid="102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9BF3CCF0-A053-5F7E-1AE9-1EED101A5F3F}"/>
              </a:ext>
            </a:extLst>
          </p:cNvPr>
          <p:cNvSpPr>
            <a:spLocks noGrp="1"/>
          </p:cNvSpPr>
          <p:nvPr>
            <p:ph type="title"/>
          </p:nvPr>
        </p:nvSpPr>
        <p:spPr>
          <a:xfrm>
            <a:off x="1891903" y="350729"/>
            <a:ext cx="8408194" cy="744836"/>
          </a:xfrm>
        </p:spPr>
        <p:txBody>
          <a:bodyPr vert="horz" lIns="91440" tIns="45720" rIns="91440" bIns="45720" rtlCol="0" anchor="ctr">
            <a:noAutofit/>
          </a:bodyPr>
          <a:lstStyle/>
          <a:p>
            <a:pPr algn="ctr"/>
            <a:r>
              <a:rPr lang="en-US" altLang="en-US" sz="4000" b="1" u="sng" dirty="0">
                <a:solidFill>
                  <a:schemeClr val="tx1">
                    <a:lumMod val="85000"/>
                    <a:lumOff val="15000"/>
                  </a:schemeClr>
                </a:solidFill>
              </a:rPr>
              <a:t>Situational analysis</a:t>
            </a:r>
            <a:br>
              <a:rPr lang="en-US" altLang="en-US" sz="4000" b="1" u="sng" dirty="0">
                <a:solidFill>
                  <a:schemeClr val="tx1">
                    <a:lumMod val="85000"/>
                    <a:lumOff val="15000"/>
                  </a:schemeClr>
                </a:solidFill>
              </a:rPr>
            </a:br>
            <a:r>
              <a:rPr lang="en-US" altLang="en-US" sz="4000" b="1" u="sng" dirty="0">
                <a:solidFill>
                  <a:schemeClr val="tx1">
                    <a:lumMod val="85000"/>
                    <a:lumOff val="15000"/>
                  </a:schemeClr>
                </a:solidFill>
              </a:rPr>
              <a:t>5 ‘C’s</a:t>
            </a:r>
          </a:p>
        </p:txBody>
      </p:sp>
      <p:pic>
        <p:nvPicPr>
          <p:cNvPr id="12" name="Picture 11">
            <a:extLst>
              <a:ext uri="{FF2B5EF4-FFF2-40B4-BE49-F238E27FC236}">
                <a16:creationId xmlns:a16="http://schemas.microsoft.com/office/drawing/2014/main" id="{3420A904-454B-F6A0-F2A7-176CAEFA703F}"/>
              </a:ext>
            </a:extLst>
          </p:cNvPr>
          <p:cNvPicPr>
            <a:picLocks noChangeAspect="1"/>
          </p:cNvPicPr>
          <p:nvPr/>
        </p:nvPicPr>
        <p:blipFill rotWithShape="1">
          <a:blip r:embed="rId3"/>
          <a:srcRect t="14953" b="42254"/>
          <a:stretch/>
        </p:blipFill>
        <p:spPr>
          <a:xfrm>
            <a:off x="1767400" y="1616017"/>
            <a:ext cx="8900600" cy="2856603"/>
          </a:xfrm>
          <a:prstGeom prst="rect">
            <a:avLst/>
          </a:prstGeom>
        </p:spPr>
      </p:pic>
      <p:sp>
        <p:nvSpPr>
          <p:cNvPr id="3" name="TextBox 2">
            <a:extLst>
              <a:ext uri="{FF2B5EF4-FFF2-40B4-BE49-F238E27FC236}">
                <a16:creationId xmlns:a16="http://schemas.microsoft.com/office/drawing/2014/main" id="{83458217-5079-D14D-7E05-B95C8E866BD0}"/>
              </a:ext>
            </a:extLst>
          </p:cNvPr>
          <p:cNvSpPr txBox="1"/>
          <p:nvPr/>
        </p:nvSpPr>
        <p:spPr>
          <a:xfrm>
            <a:off x="6888088" y="4550777"/>
            <a:ext cx="4584878" cy="369332"/>
          </a:xfrm>
          <a:prstGeom prst="rect">
            <a:avLst/>
          </a:prstGeom>
          <a:noFill/>
        </p:spPr>
        <p:txBody>
          <a:bodyPr wrap="square">
            <a:spAutoFit/>
          </a:bodyPr>
          <a:lstStyle/>
          <a:p>
            <a:pPr defTabSz="457200"/>
            <a:r>
              <a:rPr lang="en-GB" dirty="0">
                <a:solidFill>
                  <a:prstClr val="black"/>
                </a:solidFill>
                <a:latin typeface="Calibri" panose="020F0502020204030204"/>
              </a:rPr>
              <a:t>(Corporate finance institute, 2022)</a:t>
            </a:r>
          </a:p>
        </p:txBody>
      </p:sp>
      <p:sp>
        <p:nvSpPr>
          <p:cNvPr id="2" name="TextBox 1">
            <a:extLst>
              <a:ext uri="{FF2B5EF4-FFF2-40B4-BE49-F238E27FC236}">
                <a16:creationId xmlns:a16="http://schemas.microsoft.com/office/drawing/2014/main" id="{765BA59B-5E50-FF27-F7A9-CACC10A8D36C}"/>
              </a:ext>
            </a:extLst>
          </p:cNvPr>
          <p:cNvSpPr txBox="1"/>
          <p:nvPr/>
        </p:nvSpPr>
        <p:spPr>
          <a:xfrm>
            <a:off x="3431704" y="4874706"/>
            <a:ext cx="5048680" cy="369332"/>
          </a:xfrm>
          <a:prstGeom prst="rect">
            <a:avLst/>
          </a:prstGeom>
          <a:solidFill>
            <a:schemeClr val="bg1"/>
          </a:solidFill>
        </p:spPr>
        <p:txBody>
          <a:bodyPr wrap="square" rtlCol="0">
            <a:spAutoFit/>
          </a:bodyPr>
          <a:lstStyle/>
          <a:p>
            <a:pPr defTabSz="457200"/>
            <a:endParaRPr lang="en-GB" dirty="0">
              <a:solidFill>
                <a:prstClr val="white"/>
              </a:solidFill>
              <a:latin typeface="Calibri" panose="020F0502020204030204"/>
            </a:endParaRPr>
          </a:p>
        </p:txBody>
      </p:sp>
      <p:pic>
        <p:nvPicPr>
          <p:cNvPr id="4" name="Picture 3">
            <a:extLst>
              <a:ext uri="{FF2B5EF4-FFF2-40B4-BE49-F238E27FC236}">
                <a16:creationId xmlns:a16="http://schemas.microsoft.com/office/drawing/2014/main" id="{71D57CC8-B8A8-0E98-D6E8-DF36A834E2DC}"/>
              </a:ext>
            </a:extLst>
          </p:cNvPr>
          <p:cNvPicPr>
            <a:picLocks noChangeAspect="1"/>
          </p:cNvPicPr>
          <p:nvPr/>
        </p:nvPicPr>
        <p:blipFill>
          <a:blip r:embed="rId4"/>
          <a:stretch>
            <a:fillRect/>
          </a:stretch>
        </p:blipFill>
        <p:spPr>
          <a:xfrm>
            <a:off x="14514" y="5814221"/>
            <a:ext cx="12192000" cy="105828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7170"/>
                                        </p:tgtEl>
                                        <p:attrNameLst>
                                          <p:attrName>style.visibility</p:attrName>
                                        </p:attrNameLst>
                                      </p:cBhvr>
                                      <p:to>
                                        <p:strVal val="visible"/>
                                      </p:to>
                                    </p:set>
                                    <p:animEffect transition="in" filter="fade">
                                      <p:cBhvr>
                                        <p:cTn id="7" dur="400"/>
                                        <p:tgtEl>
                                          <p:spTgt spid="7170"/>
                                        </p:tgtEl>
                                      </p:cBhvr>
                                    </p:animEffect>
                                  </p:childTnLst>
                                </p:cTn>
                              </p:par>
                              <p:par>
                                <p:cTn id="8" presetID="10" presetClass="entr" presetSubtype="0" fill="hold" grpId="0" nodeType="withEffect">
                                  <p:stCondLst>
                                    <p:cond delay="700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P spid="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2085-7E38-6B22-4DF2-012BA009C780}"/>
              </a:ext>
            </a:extLst>
          </p:cNvPr>
          <p:cNvSpPr>
            <a:spLocks noGrp="1"/>
          </p:cNvSpPr>
          <p:nvPr>
            <p:ph type="title"/>
          </p:nvPr>
        </p:nvSpPr>
        <p:spPr>
          <a:xfrm>
            <a:off x="1893775" y="354180"/>
            <a:ext cx="7886700" cy="1325563"/>
          </a:xfrm>
        </p:spPr>
        <p:txBody>
          <a:bodyPr>
            <a:normAutofit fontScale="90000"/>
          </a:bodyPr>
          <a:lstStyle/>
          <a:p>
            <a:r>
              <a:rPr lang="en-GB" b="1" u="sng" dirty="0"/>
              <a:t>Company</a:t>
            </a:r>
            <a:br>
              <a:rPr lang="en-GB" b="1" u="sng" dirty="0"/>
            </a:br>
            <a:r>
              <a:rPr lang="en-GB" b="1" u="sng" dirty="0"/>
              <a:t>Internal analysis</a:t>
            </a:r>
            <a:br>
              <a:rPr lang="en-GB" dirty="0"/>
            </a:br>
            <a:endParaRPr lang="en-GB" dirty="0"/>
          </a:p>
        </p:txBody>
      </p:sp>
      <p:sp>
        <p:nvSpPr>
          <p:cNvPr id="3" name="Content Placeholder 2">
            <a:extLst>
              <a:ext uri="{FF2B5EF4-FFF2-40B4-BE49-F238E27FC236}">
                <a16:creationId xmlns:a16="http://schemas.microsoft.com/office/drawing/2014/main" id="{29E030F5-8B5C-4BC1-0C63-F15483E3ED1A}"/>
              </a:ext>
            </a:extLst>
          </p:cNvPr>
          <p:cNvSpPr>
            <a:spLocks noGrp="1"/>
          </p:cNvSpPr>
          <p:nvPr>
            <p:ph sz="half" idx="1"/>
          </p:nvPr>
        </p:nvSpPr>
        <p:spPr>
          <a:xfrm>
            <a:off x="411008" y="2152482"/>
            <a:ext cx="4994088" cy="4351338"/>
          </a:xfrm>
        </p:spPr>
        <p:txBody>
          <a:bodyPr/>
          <a:lstStyle/>
          <a:p>
            <a:pPr marL="0" indent="0">
              <a:buNone/>
            </a:pPr>
            <a:r>
              <a:rPr lang="en-GB" sz="2000" dirty="0">
                <a:solidFill>
                  <a:srgbClr val="000000"/>
                </a:solidFill>
              </a:rPr>
              <a:t>What do we sell?</a:t>
            </a:r>
          </a:p>
          <a:p>
            <a:pPr marL="0" indent="0">
              <a:buNone/>
            </a:pPr>
            <a:r>
              <a:rPr lang="en-GB" sz="2000" dirty="0">
                <a:solidFill>
                  <a:srgbClr val="000000"/>
                </a:solidFill>
              </a:rPr>
              <a:t>USP?</a:t>
            </a:r>
          </a:p>
          <a:p>
            <a:pPr marL="0" indent="0">
              <a:buNone/>
            </a:pPr>
            <a:r>
              <a:rPr lang="en-GB" sz="2000" dirty="0">
                <a:solidFill>
                  <a:srgbClr val="000000"/>
                </a:solidFill>
              </a:rPr>
              <a:t>How do we differ from competitors?</a:t>
            </a:r>
          </a:p>
          <a:p>
            <a:pPr marL="0" indent="0">
              <a:buNone/>
            </a:pPr>
            <a:r>
              <a:rPr lang="en-GB" sz="2000" dirty="0">
                <a:solidFill>
                  <a:srgbClr val="000000"/>
                </a:solidFill>
              </a:rPr>
              <a:t>What are our sources of competitive advantage?</a:t>
            </a:r>
          </a:p>
          <a:p>
            <a:pPr marL="0" indent="0">
              <a:buNone/>
            </a:pPr>
            <a:r>
              <a:rPr lang="en-GB" sz="2000" dirty="0">
                <a:solidFill>
                  <a:srgbClr val="000000"/>
                </a:solidFill>
              </a:rPr>
              <a:t>What are our current goals?</a:t>
            </a:r>
          </a:p>
          <a:p>
            <a:pPr marL="0" indent="0">
              <a:buNone/>
            </a:pPr>
            <a:r>
              <a:rPr lang="en-GB" sz="2000" dirty="0">
                <a:solidFill>
                  <a:srgbClr val="000000"/>
                </a:solidFill>
              </a:rPr>
              <a:t>Are we meeting customer needs?</a:t>
            </a:r>
          </a:p>
          <a:p>
            <a:pPr marL="0" indent="0">
              <a:buNone/>
            </a:pPr>
            <a:endParaRPr lang="en-GB" dirty="0"/>
          </a:p>
        </p:txBody>
      </p:sp>
      <p:sp>
        <p:nvSpPr>
          <p:cNvPr id="4" name="Content Placeholder 3">
            <a:extLst>
              <a:ext uri="{FF2B5EF4-FFF2-40B4-BE49-F238E27FC236}">
                <a16:creationId xmlns:a16="http://schemas.microsoft.com/office/drawing/2014/main" id="{B62CDF2D-DCA5-0016-F637-E6F4D00EB845}"/>
              </a:ext>
            </a:extLst>
          </p:cNvPr>
          <p:cNvSpPr>
            <a:spLocks noGrp="1"/>
          </p:cNvSpPr>
          <p:nvPr>
            <p:ph sz="half" idx="2"/>
          </p:nvPr>
        </p:nvSpPr>
        <p:spPr>
          <a:xfrm>
            <a:off x="10077820" y="4199943"/>
            <a:ext cx="3867150" cy="4351338"/>
          </a:xfrm>
        </p:spPr>
        <p:txBody>
          <a:bodyPr/>
          <a:lstStyle/>
          <a:p>
            <a:r>
              <a:rPr lang="en-GB" dirty="0"/>
              <a:t>Strengths </a:t>
            </a:r>
          </a:p>
          <a:p>
            <a:r>
              <a:rPr lang="en-GB" dirty="0"/>
              <a:t>Weaknesses</a:t>
            </a:r>
          </a:p>
          <a:p>
            <a:r>
              <a:rPr lang="en-GB" dirty="0"/>
              <a:t>Opportunities </a:t>
            </a:r>
          </a:p>
          <a:p>
            <a:r>
              <a:rPr lang="en-GB" dirty="0"/>
              <a:t>Threats</a:t>
            </a:r>
          </a:p>
        </p:txBody>
      </p:sp>
      <p:pic>
        <p:nvPicPr>
          <p:cNvPr id="5" name="Picture 4">
            <a:extLst>
              <a:ext uri="{FF2B5EF4-FFF2-40B4-BE49-F238E27FC236}">
                <a16:creationId xmlns:a16="http://schemas.microsoft.com/office/drawing/2014/main" id="{092F7B26-0C65-4555-BF51-4FD24C0AF92E}"/>
              </a:ext>
            </a:extLst>
          </p:cNvPr>
          <p:cNvPicPr>
            <a:picLocks noChangeAspect="1"/>
          </p:cNvPicPr>
          <p:nvPr/>
        </p:nvPicPr>
        <p:blipFill rotWithShape="1">
          <a:blip r:embed="rId3"/>
          <a:srcRect l="3078" t="27334" r="77506"/>
          <a:stretch/>
        </p:blipFill>
        <p:spPr>
          <a:xfrm>
            <a:off x="324407" y="185410"/>
            <a:ext cx="1242954" cy="1494333"/>
          </a:xfrm>
          <a:prstGeom prst="rect">
            <a:avLst/>
          </a:prstGeom>
        </p:spPr>
      </p:pic>
      <p:pic>
        <p:nvPicPr>
          <p:cNvPr id="6" name="Picture 5">
            <a:extLst>
              <a:ext uri="{FF2B5EF4-FFF2-40B4-BE49-F238E27FC236}">
                <a16:creationId xmlns:a16="http://schemas.microsoft.com/office/drawing/2014/main" id="{86D260EA-C42B-6431-4A37-5A6345C55117}"/>
              </a:ext>
            </a:extLst>
          </p:cNvPr>
          <p:cNvPicPr>
            <a:picLocks noChangeAspect="1"/>
          </p:cNvPicPr>
          <p:nvPr/>
        </p:nvPicPr>
        <p:blipFill>
          <a:blip r:embed="rId4"/>
          <a:stretch>
            <a:fillRect/>
          </a:stretch>
        </p:blipFill>
        <p:spPr>
          <a:xfrm>
            <a:off x="7895637" y="212537"/>
            <a:ext cx="3971956" cy="3879890"/>
          </a:xfrm>
          <a:prstGeom prst="rect">
            <a:avLst/>
          </a:prstGeom>
        </p:spPr>
      </p:pic>
    </p:spTree>
    <p:extLst>
      <p:ext uri="{BB962C8B-B14F-4D97-AF65-F5344CB8AC3E}">
        <p14:creationId xmlns:p14="http://schemas.microsoft.com/office/powerpoint/2010/main" val="25515062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8ACB4-3A15-41C5-B1BD-82D4C20858F4}"/>
              </a:ext>
            </a:extLst>
          </p:cNvPr>
          <p:cNvSpPr>
            <a:spLocks noGrp="1"/>
          </p:cNvSpPr>
          <p:nvPr>
            <p:ph type="title"/>
          </p:nvPr>
        </p:nvSpPr>
        <p:spPr>
          <a:xfrm>
            <a:off x="8093157" y="420226"/>
            <a:ext cx="2962672" cy="490066"/>
          </a:xfrm>
        </p:spPr>
        <p:txBody>
          <a:bodyPr>
            <a:normAutofit fontScale="90000"/>
          </a:bodyPr>
          <a:lstStyle/>
          <a:p>
            <a:r>
              <a:rPr lang="en-GB" sz="4400" dirty="0"/>
              <a:t> </a:t>
            </a:r>
            <a:r>
              <a:rPr lang="en-GB" sz="3200" b="1" dirty="0"/>
              <a:t>Strengths</a:t>
            </a:r>
            <a:endParaRPr lang="en-GB" sz="3200" dirty="0"/>
          </a:p>
        </p:txBody>
      </p:sp>
      <p:sp>
        <p:nvSpPr>
          <p:cNvPr id="3" name="Content Placeholder 2">
            <a:extLst>
              <a:ext uri="{FF2B5EF4-FFF2-40B4-BE49-F238E27FC236}">
                <a16:creationId xmlns:a16="http://schemas.microsoft.com/office/drawing/2014/main" id="{20E345C9-1C70-43FB-84CD-27FBFA4DEF3D}"/>
              </a:ext>
            </a:extLst>
          </p:cNvPr>
          <p:cNvSpPr>
            <a:spLocks noGrp="1"/>
          </p:cNvSpPr>
          <p:nvPr>
            <p:ph sz="half" idx="1"/>
          </p:nvPr>
        </p:nvSpPr>
        <p:spPr>
          <a:xfrm>
            <a:off x="629449" y="1005157"/>
            <a:ext cx="4723348" cy="4923366"/>
          </a:xfrm>
        </p:spPr>
        <p:txBody>
          <a:bodyPr>
            <a:normAutofit fontScale="70000" lnSpcReduction="20000"/>
          </a:bodyPr>
          <a:lstStyle/>
          <a:p>
            <a:pPr marL="0" indent="0">
              <a:lnSpc>
                <a:spcPct val="120000"/>
              </a:lnSpc>
              <a:buNone/>
            </a:pPr>
            <a:r>
              <a:rPr lang="en-GB" sz="3300" dirty="0">
                <a:cs typeface="Arial" panose="020B0604020202020204" pitchFamily="34" charset="0"/>
              </a:rPr>
              <a:t>What a Company does especially well. </a:t>
            </a:r>
          </a:p>
          <a:p>
            <a:pPr marL="0" indent="0">
              <a:lnSpc>
                <a:spcPct val="120000"/>
              </a:lnSpc>
              <a:buNone/>
            </a:pPr>
            <a:r>
              <a:rPr lang="en-GB" sz="3300" dirty="0">
                <a:cs typeface="Arial" panose="020B0604020202020204" pitchFamily="34" charset="0"/>
              </a:rPr>
              <a:t>This could be something intangible, such as </a:t>
            </a:r>
            <a:r>
              <a:rPr lang="en-GB" sz="3300" b="1" dirty="0">
                <a:cs typeface="Arial" panose="020B0604020202020204" pitchFamily="34" charset="0"/>
              </a:rPr>
              <a:t>the ‘BRAND’.</a:t>
            </a:r>
          </a:p>
          <a:p>
            <a:pPr marL="0" indent="0">
              <a:lnSpc>
                <a:spcPct val="120000"/>
              </a:lnSpc>
              <a:buNone/>
            </a:pPr>
            <a:r>
              <a:rPr lang="en-GB" sz="3300" dirty="0">
                <a:cs typeface="Arial" panose="020B0604020202020204" pitchFamily="34" charset="0"/>
              </a:rPr>
              <a:t>It could also be your people and your </a:t>
            </a:r>
            <a:r>
              <a:rPr lang="en-GB" sz="3300" b="1" dirty="0">
                <a:cs typeface="Arial" panose="020B0604020202020204" pitchFamily="34" charset="0"/>
              </a:rPr>
              <a:t>highly skilled and knowledgeable staff</a:t>
            </a:r>
            <a:r>
              <a:rPr lang="en-GB" sz="3300" dirty="0">
                <a:cs typeface="Arial" panose="020B0604020202020204" pitchFamily="34" charset="0"/>
              </a:rPr>
              <a:t>.</a:t>
            </a:r>
          </a:p>
          <a:p>
            <a:pPr marL="0" indent="0">
              <a:lnSpc>
                <a:spcPct val="120000"/>
              </a:lnSpc>
              <a:buNone/>
            </a:pPr>
            <a:r>
              <a:rPr lang="en-GB" sz="3300" b="1" dirty="0">
                <a:cs typeface="Arial" panose="020B0604020202020204" pitchFamily="34" charset="0"/>
              </a:rPr>
              <a:t>YOUR Customer Service</a:t>
            </a:r>
            <a:r>
              <a:rPr lang="en-GB" sz="3300" dirty="0">
                <a:cs typeface="Arial" panose="020B0604020202020204" pitchFamily="34" charset="0"/>
              </a:rPr>
              <a:t>.</a:t>
            </a:r>
          </a:p>
          <a:p>
            <a:pPr marL="0" indent="0">
              <a:lnSpc>
                <a:spcPct val="120000"/>
              </a:lnSpc>
              <a:buNone/>
            </a:pPr>
            <a:r>
              <a:rPr lang="en-GB" sz="3300" b="1" dirty="0">
                <a:cs typeface="Arial" panose="020B0604020202020204" pitchFamily="34" charset="0"/>
              </a:rPr>
              <a:t>Your LOCATION.</a:t>
            </a:r>
          </a:p>
          <a:p>
            <a:pPr marL="0" indent="0">
              <a:lnSpc>
                <a:spcPct val="120000"/>
              </a:lnSpc>
              <a:buNone/>
            </a:pPr>
            <a:r>
              <a:rPr lang="en-GB" sz="3300" b="1" dirty="0">
                <a:cs typeface="Arial" panose="020B0604020202020204" pitchFamily="34" charset="0"/>
              </a:rPr>
              <a:t>Strong leadership</a:t>
            </a:r>
            <a:r>
              <a:rPr lang="en-GB" sz="3300" dirty="0">
                <a:cs typeface="Arial" panose="020B0604020202020204" pitchFamily="34" charset="0"/>
              </a:rPr>
              <a:t>, or a great team!</a:t>
            </a:r>
          </a:p>
          <a:p>
            <a:endParaRPr lang="en-GB" dirty="0"/>
          </a:p>
        </p:txBody>
      </p:sp>
      <p:pic>
        <p:nvPicPr>
          <p:cNvPr id="5" name="Content Placeholder 4">
            <a:extLst>
              <a:ext uri="{FF2B5EF4-FFF2-40B4-BE49-F238E27FC236}">
                <a16:creationId xmlns:a16="http://schemas.microsoft.com/office/drawing/2014/main" id="{ED9AC491-C1BE-4A6F-AB74-1BA4A05221E6}"/>
              </a:ext>
            </a:extLst>
          </p:cNvPr>
          <p:cNvPicPr>
            <a:picLocks noGrp="1" noChangeAspect="1"/>
          </p:cNvPicPr>
          <p:nvPr>
            <p:ph sz="half" idx="2"/>
          </p:nvPr>
        </p:nvPicPr>
        <p:blipFill>
          <a:blip r:embed="rId3"/>
          <a:stretch>
            <a:fillRect/>
          </a:stretch>
        </p:blipFill>
        <p:spPr>
          <a:xfrm>
            <a:off x="7221353" y="1005157"/>
            <a:ext cx="3724518" cy="3941330"/>
          </a:xfrm>
          <a:prstGeom prst="rect">
            <a:avLst/>
          </a:prstGeom>
        </p:spPr>
      </p:pic>
      <p:sp>
        <p:nvSpPr>
          <p:cNvPr id="6" name="TextBox 5">
            <a:extLst>
              <a:ext uri="{FF2B5EF4-FFF2-40B4-BE49-F238E27FC236}">
                <a16:creationId xmlns:a16="http://schemas.microsoft.com/office/drawing/2014/main" id="{A3CF8692-F82E-42DE-BAA3-06B7104EB52F}"/>
              </a:ext>
            </a:extLst>
          </p:cNvPr>
          <p:cNvSpPr txBox="1"/>
          <p:nvPr/>
        </p:nvSpPr>
        <p:spPr>
          <a:xfrm>
            <a:off x="263790" y="158616"/>
            <a:ext cx="5832209" cy="707886"/>
          </a:xfrm>
          <a:prstGeom prst="rect">
            <a:avLst/>
          </a:prstGeom>
          <a:noFill/>
        </p:spPr>
        <p:txBody>
          <a:bodyPr wrap="square">
            <a:spAutoFit/>
          </a:bodyPr>
          <a:lstStyle/>
          <a:p>
            <a:pPr defTabSz="457200"/>
            <a:r>
              <a:rPr lang="en-GB" sz="4000" b="1" u="sng" dirty="0">
                <a:solidFill>
                  <a:prstClr val="black"/>
                </a:solidFill>
                <a:latin typeface="Calibri" panose="020F0502020204030204"/>
              </a:rPr>
              <a:t>SWOT ( Micro analysis )</a:t>
            </a:r>
          </a:p>
        </p:txBody>
      </p:sp>
      <p:sp>
        <p:nvSpPr>
          <p:cNvPr id="4" name="TextBox 3">
            <a:extLst>
              <a:ext uri="{FF2B5EF4-FFF2-40B4-BE49-F238E27FC236}">
                <a16:creationId xmlns:a16="http://schemas.microsoft.com/office/drawing/2014/main" id="{C2E358D1-8E05-2A83-E5BE-E678DB311B1C}"/>
              </a:ext>
            </a:extLst>
          </p:cNvPr>
          <p:cNvSpPr txBox="1"/>
          <p:nvPr/>
        </p:nvSpPr>
        <p:spPr>
          <a:xfrm>
            <a:off x="2515579" y="5001993"/>
            <a:ext cx="8067582" cy="923330"/>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pPr defTabSz="457200"/>
            <a:r>
              <a:rPr lang="en-GB" dirty="0">
                <a:solidFill>
                  <a:prstClr val="black"/>
                </a:solidFill>
                <a:latin typeface="Abadi" panose="020B0604020202020204" pitchFamily="34" charset="0"/>
              </a:rPr>
              <a:t>Think of your placement and tell me something ‘specific’ </a:t>
            </a:r>
          </a:p>
          <a:p>
            <a:pPr defTabSz="457200"/>
            <a:r>
              <a:rPr lang="en-GB" dirty="0">
                <a:solidFill>
                  <a:prstClr val="black"/>
                </a:solidFill>
                <a:latin typeface="Abadi" panose="020B0604020202020204" pitchFamily="34" charset="0"/>
              </a:rPr>
              <a:t>that you feel they do better than anyone else and how you can prove it (evidence)?    (10 mins)</a:t>
            </a:r>
          </a:p>
        </p:txBody>
      </p:sp>
    </p:spTree>
    <p:extLst>
      <p:ext uri="{BB962C8B-B14F-4D97-AF65-F5344CB8AC3E}">
        <p14:creationId xmlns:p14="http://schemas.microsoft.com/office/powerpoint/2010/main" val="958599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96FA8-DCEF-4BD5-9C69-C926A0732182}"/>
              </a:ext>
            </a:extLst>
          </p:cNvPr>
          <p:cNvSpPr>
            <a:spLocks noGrp="1"/>
          </p:cNvSpPr>
          <p:nvPr>
            <p:ph type="title"/>
          </p:nvPr>
        </p:nvSpPr>
        <p:spPr>
          <a:xfrm>
            <a:off x="252449" y="-42094"/>
            <a:ext cx="4094129" cy="1325563"/>
          </a:xfrm>
        </p:spPr>
        <p:txBody>
          <a:bodyPr>
            <a:normAutofit/>
          </a:bodyPr>
          <a:lstStyle/>
          <a:p>
            <a:r>
              <a:rPr lang="en-GB" b="1" dirty="0"/>
              <a:t>Weaknesses</a:t>
            </a:r>
          </a:p>
        </p:txBody>
      </p:sp>
      <p:graphicFrame>
        <p:nvGraphicFramePr>
          <p:cNvPr id="4" name="Content Placeholder 2">
            <a:extLst>
              <a:ext uri="{FF2B5EF4-FFF2-40B4-BE49-F238E27FC236}">
                <a16:creationId xmlns:a16="http://schemas.microsoft.com/office/drawing/2014/main" id="{4375C86C-312F-4EBC-BD54-25569EE8FF8C}"/>
              </a:ext>
            </a:extLst>
          </p:cNvPr>
          <p:cNvGraphicFramePr>
            <a:graphicFrameLocks noGrp="1"/>
          </p:cNvGraphicFramePr>
          <p:nvPr>
            <p:ph idx="1"/>
            <p:extLst>
              <p:ext uri="{D42A27DB-BD31-4B8C-83A1-F6EECF244321}">
                <p14:modId xmlns:p14="http://schemas.microsoft.com/office/powerpoint/2010/main" val="3951637012"/>
              </p:ext>
            </p:extLst>
          </p:nvPr>
        </p:nvGraphicFramePr>
        <p:xfrm>
          <a:off x="6499367" y="402027"/>
          <a:ext cx="4543279" cy="45445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5D440F86-A8B9-4E14-AD8D-3B6301CC76A3}"/>
              </a:ext>
            </a:extLst>
          </p:cNvPr>
          <p:cNvPicPr>
            <a:picLocks noChangeAspect="1"/>
          </p:cNvPicPr>
          <p:nvPr/>
        </p:nvPicPr>
        <p:blipFill>
          <a:blip r:embed="rId7"/>
          <a:stretch>
            <a:fillRect/>
          </a:stretch>
        </p:blipFill>
        <p:spPr>
          <a:xfrm>
            <a:off x="252449" y="1025420"/>
            <a:ext cx="3583036" cy="355616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TextBox 2">
            <a:extLst>
              <a:ext uri="{FF2B5EF4-FFF2-40B4-BE49-F238E27FC236}">
                <a16:creationId xmlns:a16="http://schemas.microsoft.com/office/drawing/2014/main" id="{29C955CE-327A-8669-9570-683FF4BD1BC2}"/>
              </a:ext>
            </a:extLst>
          </p:cNvPr>
          <p:cNvSpPr txBox="1"/>
          <p:nvPr/>
        </p:nvSpPr>
        <p:spPr>
          <a:xfrm>
            <a:off x="1773975" y="4946559"/>
            <a:ext cx="8067582" cy="1200329"/>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pPr defTabSz="457200"/>
            <a:r>
              <a:rPr lang="en-GB" dirty="0">
                <a:solidFill>
                  <a:prstClr val="black"/>
                </a:solidFill>
                <a:latin typeface="Abadi" panose="020B0604020202020204" pitchFamily="34" charset="0"/>
              </a:rPr>
              <a:t>For the same brand, what are their weakness (these can be hard to find as companies don’t like to advertise their weaknesses, a good place to look is reviews sites! Trip advisor, amazon product reviews, you tube/social media etc.. (10 mins)</a:t>
            </a:r>
          </a:p>
        </p:txBody>
      </p:sp>
    </p:spTree>
    <p:extLst>
      <p:ext uri="{BB962C8B-B14F-4D97-AF65-F5344CB8AC3E}">
        <p14:creationId xmlns:p14="http://schemas.microsoft.com/office/powerpoint/2010/main" val="2474589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069FD-98CA-4C39-AEEB-6B6EFE912BF7}"/>
              </a:ext>
            </a:extLst>
          </p:cNvPr>
          <p:cNvSpPr>
            <a:spLocks noGrp="1"/>
          </p:cNvSpPr>
          <p:nvPr>
            <p:ph type="title"/>
          </p:nvPr>
        </p:nvSpPr>
        <p:spPr>
          <a:xfrm>
            <a:off x="6856766" y="332656"/>
            <a:ext cx="3682752" cy="562074"/>
          </a:xfrm>
        </p:spPr>
        <p:txBody>
          <a:bodyPr anchor="ctr">
            <a:normAutofit/>
          </a:bodyPr>
          <a:lstStyle/>
          <a:p>
            <a:r>
              <a:rPr lang="en-GB" sz="3200" b="1" dirty="0"/>
              <a:t>Opportunities</a:t>
            </a:r>
            <a:endParaRPr lang="en-GB" sz="3200" dirty="0"/>
          </a:p>
        </p:txBody>
      </p:sp>
      <p:sp>
        <p:nvSpPr>
          <p:cNvPr id="3" name="Content Placeholder 2">
            <a:extLst>
              <a:ext uri="{FF2B5EF4-FFF2-40B4-BE49-F238E27FC236}">
                <a16:creationId xmlns:a16="http://schemas.microsoft.com/office/drawing/2014/main" id="{8E5A68BF-068D-4347-A215-629F19B3A14A}"/>
              </a:ext>
            </a:extLst>
          </p:cNvPr>
          <p:cNvSpPr>
            <a:spLocks noGrp="1"/>
          </p:cNvSpPr>
          <p:nvPr>
            <p:ph sz="half" idx="1"/>
          </p:nvPr>
        </p:nvSpPr>
        <p:spPr>
          <a:xfrm>
            <a:off x="1752972" y="341754"/>
            <a:ext cx="4919092" cy="4455399"/>
          </a:xfrm>
        </p:spPr>
        <p:txBody>
          <a:bodyPr>
            <a:normAutofit fontScale="62500" lnSpcReduction="20000"/>
          </a:bodyPr>
          <a:lstStyle/>
          <a:p>
            <a:pPr marL="0" indent="0">
              <a:lnSpc>
                <a:spcPct val="120000"/>
              </a:lnSpc>
              <a:buNone/>
            </a:pPr>
            <a:r>
              <a:rPr lang="en-GB" sz="3400" dirty="0"/>
              <a:t>Marketing team - </a:t>
            </a:r>
            <a:r>
              <a:rPr lang="en-GB" sz="3400" b="1" dirty="0"/>
              <a:t>That’s an opportunity. </a:t>
            </a:r>
          </a:p>
          <a:p>
            <a:pPr marL="0" indent="0">
              <a:lnSpc>
                <a:spcPct val="120000"/>
              </a:lnSpc>
              <a:buNone/>
            </a:pPr>
            <a:r>
              <a:rPr lang="en-GB" sz="3400" dirty="0"/>
              <a:t>Is your company developing an innovative new idea that will open up NEW markets or demographics? </a:t>
            </a:r>
            <a:r>
              <a:rPr lang="en-GB" sz="3400" b="1" dirty="0"/>
              <a:t>That’s another opportunity.</a:t>
            </a:r>
          </a:p>
          <a:p>
            <a:pPr marL="0" indent="0">
              <a:lnSpc>
                <a:spcPct val="120000"/>
              </a:lnSpc>
              <a:buNone/>
            </a:pPr>
            <a:r>
              <a:rPr lang="en-GB" sz="3400" dirty="0"/>
              <a:t>Press/</a:t>
            </a:r>
            <a:r>
              <a:rPr lang="en-GB" sz="3400" b="1" dirty="0"/>
              <a:t>MEDIA coverage </a:t>
            </a:r>
            <a:r>
              <a:rPr lang="en-GB" sz="3400" dirty="0"/>
              <a:t>of your company.</a:t>
            </a:r>
          </a:p>
          <a:p>
            <a:pPr marL="0" indent="0">
              <a:lnSpc>
                <a:spcPct val="120000"/>
              </a:lnSpc>
              <a:buNone/>
            </a:pPr>
            <a:r>
              <a:rPr lang="en-GB" sz="3400" b="1" dirty="0"/>
              <a:t>FEW </a:t>
            </a:r>
            <a:r>
              <a:rPr lang="en-GB" sz="3400" dirty="0"/>
              <a:t>competitors in your area.</a:t>
            </a:r>
          </a:p>
          <a:p>
            <a:pPr marL="0" indent="0">
              <a:lnSpc>
                <a:spcPct val="120000"/>
              </a:lnSpc>
              <a:buNone/>
            </a:pPr>
            <a:r>
              <a:rPr lang="en-GB" sz="3400" dirty="0"/>
              <a:t>A SWOT analysis covers everything you could do to  grow as a company or advance your organization’s mission.</a:t>
            </a:r>
          </a:p>
          <a:p>
            <a:pPr>
              <a:lnSpc>
                <a:spcPct val="90000"/>
              </a:lnSpc>
            </a:pPr>
            <a:endParaRPr lang="en-GB" sz="1500" dirty="0"/>
          </a:p>
        </p:txBody>
      </p:sp>
      <p:pic>
        <p:nvPicPr>
          <p:cNvPr id="4" name="Picture 3" descr="Logo, company name&#10;&#10;Description automatically generated">
            <a:extLst>
              <a:ext uri="{FF2B5EF4-FFF2-40B4-BE49-F238E27FC236}">
                <a16:creationId xmlns:a16="http://schemas.microsoft.com/office/drawing/2014/main" id="{C4DF3306-3D30-4B5D-8340-51B49B7C2C06}"/>
              </a:ext>
            </a:extLst>
          </p:cNvPr>
          <p:cNvPicPr>
            <a:picLocks noChangeAspect="1"/>
          </p:cNvPicPr>
          <p:nvPr/>
        </p:nvPicPr>
        <p:blipFill>
          <a:blip r:embed="rId3"/>
          <a:stretch>
            <a:fillRect/>
          </a:stretch>
        </p:blipFill>
        <p:spPr>
          <a:xfrm>
            <a:off x="6886121" y="1196753"/>
            <a:ext cx="3148556" cy="3124943"/>
          </a:xfrm>
          <a:prstGeom prst="rect">
            <a:avLst/>
          </a:prstGeom>
          <a:noFill/>
        </p:spPr>
      </p:pic>
      <p:sp>
        <p:nvSpPr>
          <p:cNvPr id="5" name="TextBox 4">
            <a:extLst>
              <a:ext uri="{FF2B5EF4-FFF2-40B4-BE49-F238E27FC236}">
                <a16:creationId xmlns:a16="http://schemas.microsoft.com/office/drawing/2014/main" id="{5B3FCFAD-D0A0-AB6E-F00B-3AE2F1B79D7D}"/>
              </a:ext>
            </a:extLst>
          </p:cNvPr>
          <p:cNvSpPr txBox="1"/>
          <p:nvPr/>
        </p:nvSpPr>
        <p:spPr>
          <a:xfrm>
            <a:off x="2135560" y="4437112"/>
            <a:ext cx="8067582" cy="1477328"/>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pPr defTabSz="457200"/>
            <a:r>
              <a:rPr lang="en-GB" dirty="0">
                <a:solidFill>
                  <a:prstClr val="black"/>
                </a:solidFill>
                <a:latin typeface="Abadi" panose="020B0604020202020204" pitchFamily="34" charset="0"/>
              </a:rPr>
              <a:t>For the same brand, find an opportunity (Again a good place to look is reviews sites! Often a weakness and opportunity can be the same thing! Find a link which you think shows an opportunity (Not the same link as your weakness) and post in the </a:t>
            </a:r>
            <a:r>
              <a:rPr lang="en-GB" dirty="0" err="1">
                <a:solidFill>
                  <a:prstClr val="black"/>
                </a:solidFill>
                <a:latin typeface="Abadi" panose="020B0604020202020204" pitchFamily="34" charset="0"/>
              </a:rPr>
              <a:t>chatbox</a:t>
            </a:r>
            <a:r>
              <a:rPr lang="en-GB" dirty="0">
                <a:solidFill>
                  <a:prstClr val="black"/>
                </a:solidFill>
                <a:latin typeface="Abadi" panose="020B0604020202020204" pitchFamily="34" charset="0"/>
              </a:rPr>
              <a:t> with a short explanation of what the link says and explain what the opportunity is.  (10 mins)</a:t>
            </a:r>
          </a:p>
        </p:txBody>
      </p:sp>
    </p:spTree>
    <p:extLst>
      <p:ext uri="{BB962C8B-B14F-4D97-AF65-F5344CB8AC3E}">
        <p14:creationId xmlns:p14="http://schemas.microsoft.com/office/powerpoint/2010/main" val="2625166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35747-4A2E-4FF2-85A6-6A140B135185}"/>
              </a:ext>
            </a:extLst>
          </p:cNvPr>
          <p:cNvSpPr>
            <a:spLocks noGrp="1"/>
          </p:cNvSpPr>
          <p:nvPr>
            <p:ph type="title"/>
          </p:nvPr>
        </p:nvSpPr>
        <p:spPr>
          <a:xfrm>
            <a:off x="263978" y="-117817"/>
            <a:ext cx="3046982" cy="1043409"/>
          </a:xfrm>
        </p:spPr>
        <p:txBody>
          <a:bodyPr>
            <a:normAutofit/>
          </a:bodyPr>
          <a:lstStyle/>
          <a:p>
            <a:r>
              <a:rPr lang="en-GB" sz="3100" b="1" dirty="0"/>
              <a:t>Threats</a:t>
            </a:r>
            <a:endParaRPr lang="en-GB" sz="3100" dirty="0"/>
          </a:p>
        </p:txBody>
      </p:sp>
      <p:graphicFrame>
        <p:nvGraphicFramePr>
          <p:cNvPr id="4" name="Content Placeholder 2">
            <a:extLst>
              <a:ext uri="{FF2B5EF4-FFF2-40B4-BE49-F238E27FC236}">
                <a16:creationId xmlns:a16="http://schemas.microsoft.com/office/drawing/2014/main" id="{9BC46A71-1BD8-41F9-9F9E-5531BA84CE7B}"/>
              </a:ext>
            </a:extLst>
          </p:cNvPr>
          <p:cNvGraphicFramePr>
            <a:graphicFrameLocks noGrp="1"/>
          </p:cNvGraphicFramePr>
          <p:nvPr>
            <p:ph idx="1"/>
            <p:extLst>
              <p:ext uri="{D42A27DB-BD31-4B8C-83A1-F6EECF244321}">
                <p14:modId xmlns:p14="http://schemas.microsoft.com/office/powerpoint/2010/main" val="1974686028"/>
              </p:ext>
            </p:extLst>
          </p:nvPr>
        </p:nvGraphicFramePr>
        <p:xfrm>
          <a:off x="452282" y="742596"/>
          <a:ext cx="3599228" cy="27666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BE0E461F-92D9-1890-7F74-39EBD0ACF754}"/>
              </a:ext>
            </a:extLst>
          </p:cNvPr>
          <p:cNvSpPr txBox="1"/>
          <p:nvPr/>
        </p:nvSpPr>
        <p:spPr>
          <a:xfrm>
            <a:off x="847021" y="5079949"/>
            <a:ext cx="4927878" cy="1200329"/>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pPr defTabSz="457200"/>
            <a:r>
              <a:rPr lang="en-GB" dirty="0">
                <a:solidFill>
                  <a:prstClr val="black"/>
                </a:solidFill>
                <a:latin typeface="Abadi" panose="020B0604020202020204" pitchFamily="34" charset="0"/>
              </a:rPr>
              <a:t>For the same brand find a threat </a:t>
            </a:r>
            <a:r>
              <a:rPr lang="en-GB" b="1" dirty="0">
                <a:solidFill>
                  <a:prstClr val="black"/>
                </a:solidFill>
                <a:latin typeface="Abadi" panose="020B0604020202020204" pitchFamily="34" charset="0"/>
              </a:rPr>
              <a:t>(This time I want you to find something using the Library!) </a:t>
            </a:r>
            <a:r>
              <a:rPr lang="en-GB" dirty="0">
                <a:solidFill>
                  <a:prstClr val="black"/>
                </a:solidFill>
                <a:latin typeface="Abadi" panose="020B0604020202020204" pitchFamily="34" charset="0"/>
              </a:rPr>
              <a:t>Find an academic report which you think shows a Threat (20 mins)</a:t>
            </a:r>
          </a:p>
        </p:txBody>
      </p:sp>
      <p:pic>
        <p:nvPicPr>
          <p:cNvPr id="11" name="Picture 10">
            <a:extLst>
              <a:ext uri="{FF2B5EF4-FFF2-40B4-BE49-F238E27FC236}">
                <a16:creationId xmlns:a16="http://schemas.microsoft.com/office/drawing/2014/main" id="{BCBE4C71-3A0F-85DD-EA89-21B50F4D125C}"/>
              </a:ext>
            </a:extLst>
          </p:cNvPr>
          <p:cNvPicPr>
            <a:picLocks noChangeAspect="1"/>
          </p:cNvPicPr>
          <p:nvPr/>
        </p:nvPicPr>
        <p:blipFill>
          <a:blip r:embed="rId8"/>
          <a:stretch>
            <a:fillRect/>
          </a:stretch>
        </p:blipFill>
        <p:spPr>
          <a:xfrm>
            <a:off x="4351734" y="1977903"/>
            <a:ext cx="1919990" cy="3062683"/>
          </a:xfrm>
          <a:prstGeom prst="rect">
            <a:avLst/>
          </a:prstGeom>
        </p:spPr>
      </p:pic>
      <p:cxnSp>
        <p:nvCxnSpPr>
          <p:cNvPr id="13" name="Straight Arrow Connector 12">
            <a:extLst>
              <a:ext uri="{FF2B5EF4-FFF2-40B4-BE49-F238E27FC236}">
                <a16:creationId xmlns:a16="http://schemas.microsoft.com/office/drawing/2014/main" id="{E6343889-5AB7-3046-D3B4-E474ADBC774C}"/>
              </a:ext>
            </a:extLst>
          </p:cNvPr>
          <p:cNvCxnSpPr>
            <a:cxnSpLocks/>
          </p:cNvCxnSpPr>
          <p:nvPr/>
        </p:nvCxnSpPr>
        <p:spPr>
          <a:xfrm>
            <a:off x="3270304" y="3932920"/>
            <a:ext cx="108143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A22A154A-9390-5324-EDC2-1E92CAE27514}"/>
              </a:ext>
            </a:extLst>
          </p:cNvPr>
          <p:cNvSpPr txBox="1"/>
          <p:nvPr/>
        </p:nvSpPr>
        <p:spPr>
          <a:xfrm>
            <a:off x="1220600" y="3548608"/>
            <a:ext cx="2246503" cy="1200329"/>
          </a:xfrm>
          <a:prstGeom prst="rect">
            <a:avLst/>
          </a:prstGeom>
          <a:noFill/>
        </p:spPr>
        <p:txBody>
          <a:bodyPr wrap="square" rtlCol="0">
            <a:spAutoFit/>
          </a:bodyPr>
          <a:lstStyle/>
          <a:p>
            <a:pPr defTabSz="457200"/>
            <a:r>
              <a:rPr lang="en-GB" dirty="0">
                <a:solidFill>
                  <a:prstClr val="black"/>
                </a:solidFill>
                <a:latin typeface="Calibri" panose="020F0502020204030204"/>
              </a:rPr>
              <a:t>Once your search results appear try some of the different types of resources</a:t>
            </a:r>
          </a:p>
        </p:txBody>
      </p:sp>
      <p:sp>
        <p:nvSpPr>
          <p:cNvPr id="6" name="TextBox 5">
            <a:extLst>
              <a:ext uri="{FF2B5EF4-FFF2-40B4-BE49-F238E27FC236}">
                <a16:creationId xmlns:a16="http://schemas.microsoft.com/office/drawing/2014/main" id="{4E148AAF-04AA-B0CB-B330-4C4C0FF10148}"/>
              </a:ext>
            </a:extLst>
          </p:cNvPr>
          <p:cNvSpPr txBox="1"/>
          <p:nvPr/>
        </p:nvSpPr>
        <p:spPr>
          <a:xfrm>
            <a:off x="6768549" y="4870578"/>
            <a:ext cx="5423452" cy="646331"/>
          </a:xfrm>
          <a:prstGeom prst="rect">
            <a:avLst/>
          </a:prstGeom>
          <a:noFill/>
        </p:spPr>
        <p:txBody>
          <a:bodyPr wrap="square" rtlCol="0">
            <a:spAutoFit/>
          </a:bodyPr>
          <a:lstStyle/>
          <a:p>
            <a:pPr defTabSz="457200"/>
            <a:r>
              <a:rPr lang="en-GB" dirty="0">
                <a:solidFill>
                  <a:prstClr val="black"/>
                </a:solidFill>
                <a:latin typeface="Calibri" panose="020F0502020204030204"/>
              </a:rPr>
              <a:t>If ‘threat to’ does not bring anything useful try other search terms </a:t>
            </a:r>
            <a:r>
              <a:rPr lang="en-GB" dirty="0" err="1">
                <a:solidFill>
                  <a:prstClr val="black"/>
                </a:solidFill>
                <a:latin typeface="Calibri" panose="020F0502020204030204"/>
              </a:rPr>
              <a:t>e.g</a:t>
            </a:r>
            <a:r>
              <a:rPr lang="en-GB" dirty="0">
                <a:solidFill>
                  <a:prstClr val="black"/>
                </a:solidFill>
                <a:latin typeface="Calibri" panose="020F0502020204030204"/>
              </a:rPr>
              <a:t> brand name, or industry news/threats.</a:t>
            </a:r>
          </a:p>
        </p:txBody>
      </p:sp>
      <p:pic>
        <p:nvPicPr>
          <p:cNvPr id="10" name="Picture 9">
            <a:extLst>
              <a:ext uri="{FF2B5EF4-FFF2-40B4-BE49-F238E27FC236}">
                <a16:creationId xmlns:a16="http://schemas.microsoft.com/office/drawing/2014/main" id="{19C8BA49-BABC-D5F7-538C-29994DCA787F}"/>
              </a:ext>
            </a:extLst>
          </p:cNvPr>
          <p:cNvPicPr>
            <a:picLocks noChangeAspect="1"/>
          </p:cNvPicPr>
          <p:nvPr/>
        </p:nvPicPr>
        <p:blipFill>
          <a:blip r:embed="rId9"/>
          <a:stretch>
            <a:fillRect/>
          </a:stretch>
        </p:blipFill>
        <p:spPr>
          <a:xfrm>
            <a:off x="7148929" y="129712"/>
            <a:ext cx="4619225" cy="4619225"/>
          </a:xfrm>
          <a:prstGeom prst="rect">
            <a:avLst/>
          </a:prstGeom>
        </p:spPr>
      </p:pic>
    </p:spTree>
    <p:extLst>
      <p:ext uri="{BB962C8B-B14F-4D97-AF65-F5344CB8AC3E}">
        <p14:creationId xmlns:p14="http://schemas.microsoft.com/office/powerpoint/2010/main" val="2898586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500"/>
                                        <p:tgtEl>
                                          <p:spTgt spid="14"/>
                                        </p:tgtEl>
                                      </p:cBhvr>
                                    </p:animEffect>
                                  </p:childTnLst>
                                </p:cTn>
                              </p:par>
                              <p:par>
                                <p:cTn id="15" presetID="10" presetClass="entr" presetSubtype="0" fill="hold" nodeType="with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childTnLst>
                          </p:cTn>
                        </p:par>
                        <p:par>
                          <p:cTn id="18" fill="hold">
                            <p:stCondLst>
                              <p:cond delay="1000"/>
                            </p:stCondLst>
                            <p:childTnLst>
                              <p:par>
                                <p:cTn id="19" presetID="10" presetClass="entr" presetSubtype="0" fill="hold" grpId="0" nodeType="after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4" grpId="0"/>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2085-7E38-6B22-4DF2-012BA009C780}"/>
              </a:ext>
            </a:extLst>
          </p:cNvPr>
          <p:cNvSpPr>
            <a:spLocks noGrp="1"/>
          </p:cNvSpPr>
          <p:nvPr>
            <p:ph type="title"/>
          </p:nvPr>
        </p:nvSpPr>
        <p:spPr>
          <a:xfrm>
            <a:off x="8112332" y="16851"/>
            <a:ext cx="7886700" cy="1325563"/>
          </a:xfrm>
        </p:spPr>
        <p:txBody>
          <a:bodyPr/>
          <a:lstStyle/>
          <a:p>
            <a:r>
              <a:rPr lang="en-GB" dirty="0"/>
              <a:t>Customers</a:t>
            </a:r>
            <a:br>
              <a:rPr lang="en-GB" dirty="0"/>
            </a:br>
            <a:endParaRPr lang="en-GB" dirty="0"/>
          </a:p>
        </p:txBody>
      </p:sp>
      <p:sp>
        <p:nvSpPr>
          <p:cNvPr id="3" name="Content Placeholder 2">
            <a:extLst>
              <a:ext uri="{FF2B5EF4-FFF2-40B4-BE49-F238E27FC236}">
                <a16:creationId xmlns:a16="http://schemas.microsoft.com/office/drawing/2014/main" id="{29E030F5-8B5C-4BC1-0C63-F15483E3ED1A}"/>
              </a:ext>
            </a:extLst>
          </p:cNvPr>
          <p:cNvSpPr>
            <a:spLocks noGrp="1"/>
          </p:cNvSpPr>
          <p:nvPr>
            <p:ph sz="half" idx="1"/>
          </p:nvPr>
        </p:nvSpPr>
        <p:spPr>
          <a:xfrm>
            <a:off x="6066881" y="1370099"/>
            <a:ext cx="4464497" cy="4346094"/>
          </a:xfrm>
        </p:spPr>
        <p:txBody>
          <a:bodyPr/>
          <a:lstStyle/>
          <a:p>
            <a:pPr marL="0" indent="0">
              <a:buNone/>
            </a:pPr>
            <a:r>
              <a:rPr lang="en-GB" sz="2000" dirty="0"/>
              <a:t>Segmentation variables</a:t>
            </a:r>
          </a:p>
          <a:p>
            <a:pPr marL="0" indent="0">
              <a:buNone/>
            </a:pPr>
            <a:r>
              <a:rPr lang="en-GB" sz="2000" dirty="0"/>
              <a:t>Seasons/trends/events?</a:t>
            </a:r>
          </a:p>
          <a:p>
            <a:pPr marL="0" indent="0">
              <a:buNone/>
            </a:pPr>
            <a:r>
              <a:rPr lang="en-GB" sz="2000" dirty="0"/>
              <a:t>What does the ideal customer look like? </a:t>
            </a:r>
          </a:p>
          <a:p>
            <a:pPr marL="0" indent="0">
              <a:buNone/>
            </a:pPr>
            <a:r>
              <a:rPr lang="en-GB" sz="2000" dirty="0"/>
              <a:t>Who is purchasing our product?</a:t>
            </a:r>
          </a:p>
          <a:p>
            <a:pPr marL="0" indent="0">
              <a:buNone/>
            </a:pPr>
            <a:r>
              <a:rPr lang="en-GB" sz="2000" dirty="0"/>
              <a:t>Which products have good/bad reviews?</a:t>
            </a:r>
          </a:p>
          <a:p>
            <a:pPr marL="0" indent="0">
              <a:buNone/>
            </a:pPr>
            <a:r>
              <a:rPr lang="en-GB" sz="2000" dirty="0"/>
              <a:t>What do they think of us?</a:t>
            </a:r>
          </a:p>
          <a:p>
            <a:pPr marL="0" indent="0">
              <a:buNone/>
            </a:pPr>
            <a:r>
              <a:rPr lang="en-GB" sz="2000" dirty="0"/>
              <a:t>What common complaints/praise?</a:t>
            </a:r>
          </a:p>
          <a:p>
            <a:pPr marL="0" indent="0">
              <a:buNone/>
            </a:pPr>
            <a:r>
              <a:rPr lang="en-GB" sz="2000" dirty="0"/>
              <a:t>How do customers like to engage with my brand?</a:t>
            </a:r>
          </a:p>
          <a:p>
            <a:pPr marL="0" indent="0">
              <a:buNone/>
            </a:pPr>
            <a:endParaRPr lang="en-GB" sz="1800" dirty="0"/>
          </a:p>
          <a:p>
            <a:pPr marL="0" indent="0">
              <a:buNone/>
            </a:pPr>
            <a:endParaRPr lang="en-GB" sz="1800" dirty="0"/>
          </a:p>
          <a:p>
            <a:pPr marL="0" indent="0">
              <a:buNone/>
            </a:pPr>
            <a:endParaRPr lang="en-GB" dirty="0"/>
          </a:p>
          <a:p>
            <a:pPr marL="0" indent="0">
              <a:buNone/>
            </a:pPr>
            <a:endParaRPr lang="en-GB" dirty="0"/>
          </a:p>
        </p:txBody>
      </p:sp>
      <p:pic>
        <p:nvPicPr>
          <p:cNvPr id="10" name="Picture 9">
            <a:extLst>
              <a:ext uri="{FF2B5EF4-FFF2-40B4-BE49-F238E27FC236}">
                <a16:creationId xmlns:a16="http://schemas.microsoft.com/office/drawing/2014/main" id="{6EDA7EFB-0ECA-8793-BA3E-203DEBE2909D}"/>
              </a:ext>
            </a:extLst>
          </p:cNvPr>
          <p:cNvPicPr>
            <a:picLocks noChangeAspect="1"/>
          </p:cNvPicPr>
          <p:nvPr/>
        </p:nvPicPr>
        <p:blipFill rotWithShape="1">
          <a:blip r:embed="rId2"/>
          <a:srcRect l="22494" t="27334" r="58899"/>
          <a:stretch/>
        </p:blipFill>
        <p:spPr>
          <a:xfrm>
            <a:off x="10204864" y="116255"/>
            <a:ext cx="1656185" cy="2077708"/>
          </a:xfrm>
          <a:prstGeom prst="rect">
            <a:avLst/>
          </a:prstGeom>
        </p:spPr>
      </p:pic>
      <p:pic>
        <p:nvPicPr>
          <p:cNvPr id="11" name="Picture 10">
            <a:extLst>
              <a:ext uri="{FF2B5EF4-FFF2-40B4-BE49-F238E27FC236}">
                <a16:creationId xmlns:a16="http://schemas.microsoft.com/office/drawing/2014/main" id="{0DBA0DC2-8C00-D9B7-7C81-1998EE438A45}"/>
              </a:ext>
            </a:extLst>
          </p:cNvPr>
          <p:cNvPicPr>
            <a:picLocks noChangeAspect="1"/>
          </p:cNvPicPr>
          <p:nvPr/>
        </p:nvPicPr>
        <p:blipFill>
          <a:blip r:embed="rId3"/>
          <a:stretch>
            <a:fillRect/>
          </a:stretch>
        </p:blipFill>
        <p:spPr>
          <a:xfrm>
            <a:off x="410399" y="116255"/>
            <a:ext cx="4946792" cy="3869940"/>
          </a:xfrm>
          <a:prstGeom prst="rect">
            <a:avLst/>
          </a:prstGeom>
        </p:spPr>
      </p:pic>
      <p:pic>
        <p:nvPicPr>
          <p:cNvPr id="12" name="Picture 11">
            <a:extLst>
              <a:ext uri="{FF2B5EF4-FFF2-40B4-BE49-F238E27FC236}">
                <a16:creationId xmlns:a16="http://schemas.microsoft.com/office/drawing/2014/main" id="{7DA2C167-6EE8-1DE4-D91A-51FDE1D0DA20}"/>
              </a:ext>
            </a:extLst>
          </p:cNvPr>
          <p:cNvPicPr>
            <a:picLocks noChangeAspect="1"/>
          </p:cNvPicPr>
          <p:nvPr/>
        </p:nvPicPr>
        <p:blipFill>
          <a:blip r:embed="rId4"/>
          <a:stretch>
            <a:fillRect/>
          </a:stretch>
        </p:blipFill>
        <p:spPr>
          <a:xfrm>
            <a:off x="410399" y="3787178"/>
            <a:ext cx="5054115" cy="1821438"/>
          </a:xfrm>
          <a:prstGeom prst="rect">
            <a:avLst/>
          </a:prstGeom>
        </p:spPr>
      </p:pic>
    </p:spTree>
    <p:extLst>
      <p:ext uri="{BB962C8B-B14F-4D97-AF65-F5344CB8AC3E}">
        <p14:creationId xmlns:p14="http://schemas.microsoft.com/office/powerpoint/2010/main" val="1655135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tarbucks kicks off $10m 'moon shot' on recyclable cups | News | The Grocer">
            <a:extLst>
              <a:ext uri="{FF2B5EF4-FFF2-40B4-BE49-F238E27FC236}">
                <a16:creationId xmlns:a16="http://schemas.microsoft.com/office/drawing/2014/main" id="{C02C4A2A-8308-4668-9E1D-4B80AA2C3F1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482" r="1" b="1"/>
          <a:stretch/>
        </p:blipFill>
        <p:spPr bwMode="auto">
          <a:xfrm>
            <a:off x="633046" y="232945"/>
            <a:ext cx="5652012" cy="534477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804779B-2B16-4DDC-AF67-1B3AAA66A25C}"/>
              </a:ext>
            </a:extLst>
          </p:cNvPr>
          <p:cNvSpPr>
            <a:spLocks noGrp="1"/>
          </p:cNvSpPr>
          <p:nvPr>
            <p:ph type="title"/>
          </p:nvPr>
        </p:nvSpPr>
        <p:spPr>
          <a:xfrm>
            <a:off x="7550394" y="232945"/>
            <a:ext cx="3315780" cy="1899912"/>
          </a:xfrm>
        </p:spPr>
        <p:txBody>
          <a:bodyPr>
            <a:normAutofit/>
          </a:bodyPr>
          <a:lstStyle/>
          <a:p>
            <a:r>
              <a:rPr lang="en-GB" sz="3500" dirty="0"/>
              <a:t>Market segments:</a:t>
            </a:r>
          </a:p>
        </p:txBody>
      </p:sp>
      <p:sp>
        <p:nvSpPr>
          <p:cNvPr id="3" name="Content Placeholder 2">
            <a:extLst>
              <a:ext uri="{FF2B5EF4-FFF2-40B4-BE49-F238E27FC236}">
                <a16:creationId xmlns:a16="http://schemas.microsoft.com/office/drawing/2014/main" id="{949D959F-003D-4633-9D7F-267EDB141616}"/>
              </a:ext>
            </a:extLst>
          </p:cNvPr>
          <p:cNvSpPr>
            <a:spLocks noGrp="1"/>
          </p:cNvSpPr>
          <p:nvPr>
            <p:ph idx="1"/>
          </p:nvPr>
        </p:nvSpPr>
        <p:spPr>
          <a:xfrm>
            <a:off x="7550394" y="1665718"/>
            <a:ext cx="4356684" cy="4044107"/>
          </a:xfrm>
        </p:spPr>
        <p:txBody>
          <a:bodyPr>
            <a:normAutofit/>
          </a:bodyPr>
          <a:lstStyle/>
          <a:p>
            <a:pPr marL="0" indent="0">
              <a:buNone/>
            </a:pPr>
            <a:endParaRPr lang="en-GB" sz="1400" dirty="0"/>
          </a:p>
          <a:p>
            <a:pPr marL="0" indent="0">
              <a:buNone/>
            </a:pPr>
            <a:r>
              <a:rPr lang="en-GB" sz="1400" dirty="0"/>
              <a:t>Marketing works best when you have a clear idea of who is likely to buy from you. For Starbucks there are many potential segments – these are just examples:</a:t>
            </a:r>
          </a:p>
          <a:p>
            <a:r>
              <a:rPr lang="en-GB" sz="1400" dirty="0"/>
              <a:t>Commuters</a:t>
            </a:r>
          </a:p>
          <a:p>
            <a:r>
              <a:rPr lang="en-GB" sz="1400" dirty="0"/>
              <a:t>Students </a:t>
            </a:r>
          </a:p>
          <a:p>
            <a:r>
              <a:rPr lang="en-GB" sz="1400" dirty="0"/>
              <a:t>People on a shopping trip</a:t>
            </a:r>
          </a:p>
          <a:p>
            <a:r>
              <a:rPr lang="en-GB" sz="1400" dirty="0"/>
              <a:t>18-55</a:t>
            </a:r>
          </a:p>
          <a:p>
            <a:r>
              <a:rPr lang="en-GB" sz="1400" dirty="0"/>
              <a:t>Higher income etc.. </a:t>
            </a:r>
          </a:p>
        </p:txBody>
      </p:sp>
    </p:spTree>
    <p:extLst>
      <p:ext uri="{BB962C8B-B14F-4D97-AF65-F5344CB8AC3E}">
        <p14:creationId xmlns:p14="http://schemas.microsoft.com/office/powerpoint/2010/main" val="34629300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337367" y="194807"/>
            <a:ext cx="2564892" cy="1463040"/>
          </a:xfrm>
        </p:spPr>
        <p:txBody>
          <a:bodyPr vert="horz" lIns="68580" tIns="34290" rIns="68580" bIns="34290" rtlCol="0" anchor="ctr">
            <a:normAutofit/>
          </a:bodyPr>
          <a:lstStyle/>
          <a:p>
            <a:r>
              <a:rPr lang="en-US" dirty="0"/>
              <a:t>Segmentation variables</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6569764" y="4124739"/>
            <a:ext cx="5622235" cy="1463040"/>
          </a:xfrm>
        </p:spPr>
        <p:txBody>
          <a:bodyPr vert="horz" lIns="68580" tIns="34290" rIns="68580" bIns="34290" rtlCol="0" anchor="ctr">
            <a:normAutofit/>
          </a:bodyPr>
          <a:lstStyle/>
          <a:p>
            <a:pPr marL="0" indent="0">
              <a:buNone/>
            </a:pPr>
            <a:r>
              <a:rPr lang="en-GB" sz="1600" dirty="0"/>
              <a:t>Segmentation is the process of breaking down the market into groups of customers with similar needs. </a:t>
            </a:r>
            <a:r>
              <a:rPr lang="en-US" sz="1600" dirty="0"/>
              <a:t>These four categories can be used to assess and group consumers.</a:t>
            </a:r>
          </a:p>
        </p:txBody>
      </p:sp>
      <p:pic>
        <p:nvPicPr>
          <p:cNvPr id="7" name="Picture 6">
            <a:extLst>
              <a:ext uri="{FF2B5EF4-FFF2-40B4-BE49-F238E27FC236}">
                <a16:creationId xmlns:a16="http://schemas.microsoft.com/office/drawing/2014/main" id="{7B6DA36D-BFF2-E6F9-0266-89579027AACC}"/>
              </a:ext>
            </a:extLst>
          </p:cNvPr>
          <p:cNvPicPr>
            <a:picLocks noChangeAspect="1"/>
          </p:cNvPicPr>
          <p:nvPr/>
        </p:nvPicPr>
        <p:blipFill>
          <a:blip r:embed="rId2"/>
          <a:stretch>
            <a:fillRect/>
          </a:stretch>
        </p:blipFill>
        <p:spPr>
          <a:xfrm>
            <a:off x="6764093" y="194807"/>
            <a:ext cx="5051169" cy="3367446"/>
          </a:xfrm>
          <a:prstGeom prst="rect">
            <a:avLst/>
          </a:prstGeom>
        </p:spPr>
      </p:pic>
      <p:pic>
        <p:nvPicPr>
          <p:cNvPr id="4" name="Picture 3">
            <a:extLst>
              <a:ext uri="{FF2B5EF4-FFF2-40B4-BE49-F238E27FC236}">
                <a16:creationId xmlns:a16="http://schemas.microsoft.com/office/drawing/2014/main" id="{96888C8F-92B0-4E5D-AA34-83621295D2AC}"/>
              </a:ext>
            </a:extLst>
          </p:cNvPr>
          <p:cNvPicPr>
            <a:picLocks noChangeAspect="1"/>
          </p:cNvPicPr>
          <p:nvPr/>
        </p:nvPicPr>
        <p:blipFill rotWithShape="1">
          <a:blip r:embed="rId3"/>
          <a:srcRect b="1910"/>
          <a:stretch/>
        </p:blipFill>
        <p:spPr>
          <a:xfrm>
            <a:off x="247530" y="1878530"/>
            <a:ext cx="5941545" cy="2141811"/>
          </a:xfrm>
          <a:prstGeom prst="rect">
            <a:avLst/>
          </a:prstGeom>
          <a:effectLst>
            <a:softEdge rad="31750"/>
          </a:effectLst>
        </p:spPr>
      </p:pic>
    </p:spTree>
    <p:extLst>
      <p:ext uri="{BB962C8B-B14F-4D97-AF65-F5344CB8AC3E}">
        <p14:creationId xmlns:p14="http://schemas.microsoft.com/office/powerpoint/2010/main" val="14556135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513423" y="3572581"/>
            <a:ext cx="4304209" cy="1463040"/>
          </a:xfrm>
        </p:spPr>
        <p:txBody>
          <a:bodyPr vert="horz" lIns="68580" tIns="34290" rIns="68580" bIns="34290" rtlCol="0" anchor="ctr">
            <a:normAutofit/>
          </a:bodyPr>
          <a:lstStyle/>
          <a:p>
            <a:r>
              <a:rPr lang="en-US" dirty="0"/>
              <a:t>Let’s </a:t>
            </a:r>
            <a:r>
              <a:rPr lang="en-GB" dirty="0"/>
              <a:t>analyse</a:t>
            </a:r>
            <a:r>
              <a:rPr lang="en-US" dirty="0"/>
              <a:t> a website and see what we can find!</a:t>
            </a:r>
          </a:p>
        </p:txBody>
      </p:sp>
      <p:sp>
        <p:nvSpPr>
          <p:cNvPr id="10" name="TextBox 9">
            <a:extLst>
              <a:ext uri="{FF2B5EF4-FFF2-40B4-BE49-F238E27FC236}">
                <a16:creationId xmlns:a16="http://schemas.microsoft.com/office/drawing/2014/main" id="{EB41468E-7E01-24FE-9C6B-C7D5BCE8D8A3}"/>
              </a:ext>
            </a:extLst>
          </p:cNvPr>
          <p:cNvSpPr txBox="1"/>
          <p:nvPr/>
        </p:nvSpPr>
        <p:spPr>
          <a:xfrm>
            <a:off x="2342968" y="6531557"/>
            <a:ext cx="7997431" cy="369332"/>
          </a:xfrm>
          <a:prstGeom prst="rect">
            <a:avLst/>
          </a:prstGeom>
          <a:noFill/>
        </p:spPr>
        <p:txBody>
          <a:bodyPr wrap="square">
            <a:spAutoFit/>
          </a:bodyPr>
          <a:lstStyle/>
          <a:p>
            <a:r>
              <a:rPr lang="en-GB" dirty="0">
                <a:hlinkClick r:id="rId3"/>
              </a:rPr>
              <a:t>The Digital Intelligence Platform You Need to Win Your Market | </a:t>
            </a:r>
            <a:r>
              <a:rPr lang="en-GB" dirty="0" err="1">
                <a:hlinkClick r:id="rId3"/>
              </a:rPr>
              <a:t>Similarweb</a:t>
            </a:r>
            <a:endParaRPr lang="en-GB" dirty="0"/>
          </a:p>
        </p:txBody>
      </p:sp>
      <p:pic>
        <p:nvPicPr>
          <p:cNvPr id="1026" name="Picture 2" descr="About Us | Our Mission, Company, and History | Similarweb">
            <a:extLst>
              <a:ext uri="{FF2B5EF4-FFF2-40B4-BE49-F238E27FC236}">
                <a16:creationId xmlns:a16="http://schemas.microsoft.com/office/drawing/2014/main" id="{6F10D7AD-08B4-35B1-AA64-7D97A267C07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85192" y="233298"/>
            <a:ext cx="3379900" cy="299511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75D0E04-09B6-FDB7-6AD8-C0D67AE88EBA}"/>
              </a:ext>
            </a:extLst>
          </p:cNvPr>
          <p:cNvSpPr txBox="1"/>
          <p:nvPr/>
        </p:nvSpPr>
        <p:spPr>
          <a:xfrm>
            <a:off x="5218043" y="585059"/>
            <a:ext cx="6639339" cy="369332"/>
          </a:xfrm>
          <a:prstGeom prst="rect">
            <a:avLst/>
          </a:prstGeom>
          <a:noFill/>
        </p:spPr>
        <p:txBody>
          <a:bodyPr wrap="square">
            <a:spAutoFit/>
          </a:bodyPr>
          <a:lstStyle/>
          <a:p>
            <a:r>
              <a:rPr lang="en-GB" dirty="0">
                <a:hlinkClick r:id="rId5"/>
              </a:rPr>
              <a:t>Website Traffic - Check and Analyse Any Website | </a:t>
            </a:r>
            <a:r>
              <a:rPr lang="en-GB" dirty="0" err="1">
                <a:hlinkClick r:id="rId5"/>
              </a:rPr>
              <a:t>Similarweb</a:t>
            </a:r>
            <a:endParaRPr lang="en-GB" dirty="0"/>
          </a:p>
        </p:txBody>
      </p:sp>
      <p:sp>
        <p:nvSpPr>
          <p:cNvPr id="7" name="TextBox 6">
            <a:extLst>
              <a:ext uri="{FF2B5EF4-FFF2-40B4-BE49-F238E27FC236}">
                <a16:creationId xmlns:a16="http://schemas.microsoft.com/office/drawing/2014/main" id="{C88E0463-7FFF-AE5C-451D-B647C3634723}"/>
              </a:ext>
            </a:extLst>
          </p:cNvPr>
          <p:cNvSpPr txBox="1"/>
          <p:nvPr/>
        </p:nvSpPr>
        <p:spPr>
          <a:xfrm>
            <a:off x="4987254" y="1582340"/>
            <a:ext cx="6870128" cy="3970318"/>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pPr defTabSz="457200"/>
            <a:r>
              <a:rPr lang="en-GB" dirty="0">
                <a:solidFill>
                  <a:prstClr val="black"/>
                </a:solidFill>
                <a:latin typeface="Abadi" panose="020B0604020202020204" pitchFamily="34" charset="0"/>
              </a:rPr>
              <a:t>Use your laptops to create a </a:t>
            </a:r>
            <a:r>
              <a:rPr lang="en-GB" dirty="0" err="1">
                <a:solidFill>
                  <a:prstClr val="black"/>
                </a:solidFill>
                <a:latin typeface="Abadi" panose="020B0604020202020204" pitchFamily="34" charset="0"/>
              </a:rPr>
              <a:t>similarweb</a:t>
            </a:r>
            <a:r>
              <a:rPr lang="en-GB" dirty="0">
                <a:solidFill>
                  <a:prstClr val="black"/>
                </a:solidFill>
                <a:latin typeface="Abadi" panose="020B0604020202020204" pitchFamily="34" charset="0"/>
              </a:rPr>
              <a:t> account, (its free and you can use your student account)</a:t>
            </a:r>
          </a:p>
          <a:p>
            <a:pPr defTabSz="457200"/>
            <a:endParaRPr lang="en-GB" dirty="0">
              <a:solidFill>
                <a:prstClr val="black"/>
              </a:solidFill>
              <a:latin typeface="Abadi" panose="020B0604020202020204" pitchFamily="34" charset="0"/>
            </a:endParaRPr>
          </a:p>
          <a:p>
            <a:pPr defTabSz="457200"/>
            <a:r>
              <a:rPr lang="en-GB" dirty="0">
                <a:solidFill>
                  <a:prstClr val="black"/>
                </a:solidFill>
                <a:latin typeface="Abadi" panose="020B0604020202020204" pitchFamily="34" charset="0"/>
              </a:rPr>
              <a:t>Analyse websites of 3 different restaurant brands find out about their traffic and potential customers, come back with the following info – </a:t>
            </a:r>
          </a:p>
          <a:p>
            <a:pPr defTabSz="457200"/>
            <a:endParaRPr lang="en-GB" dirty="0">
              <a:solidFill>
                <a:prstClr val="black"/>
              </a:solidFill>
              <a:latin typeface="Abadi" panose="020B0604020202020204" pitchFamily="34" charset="0"/>
            </a:endParaRPr>
          </a:p>
          <a:p>
            <a:pPr defTabSz="457200"/>
            <a:r>
              <a:rPr lang="en-GB" dirty="0">
                <a:solidFill>
                  <a:prstClr val="black"/>
                </a:solidFill>
                <a:latin typeface="Abadi" panose="020B0604020202020204" pitchFamily="34" charset="0"/>
              </a:rPr>
              <a:t>Top 3 countries they receive traffic from? </a:t>
            </a:r>
          </a:p>
          <a:p>
            <a:pPr defTabSz="457200"/>
            <a:r>
              <a:rPr lang="en-GB" dirty="0">
                <a:solidFill>
                  <a:prstClr val="black"/>
                </a:solidFill>
                <a:latin typeface="Abadi" panose="020B0604020202020204" pitchFamily="34" charset="0"/>
              </a:rPr>
              <a:t>The most and least popular ages ranges?</a:t>
            </a:r>
          </a:p>
          <a:p>
            <a:pPr defTabSz="457200"/>
            <a:r>
              <a:rPr lang="en-GB" dirty="0">
                <a:solidFill>
                  <a:prstClr val="black"/>
                </a:solidFill>
                <a:latin typeface="Abadi" panose="020B0604020202020204" pitchFamily="34" charset="0"/>
              </a:rPr>
              <a:t>Browsing habit information?</a:t>
            </a:r>
          </a:p>
          <a:p>
            <a:pPr defTabSz="457200"/>
            <a:r>
              <a:rPr lang="en-GB" dirty="0">
                <a:solidFill>
                  <a:prstClr val="black"/>
                </a:solidFill>
                <a:latin typeface="Abadi" panose="020B0604020202020204" pitchFamily="34" charset="0"/>
              </a:rPr>
              <a:t>What social media sites are driving the most/least traffic?</a:t>
            </a:r>
          </a:p>
          <a:p>
            <a:pPr defTabSz="457200"/>
            <a:r>
              <a:rPr lang="en-GB" dirty="0">
                <a:solidFill>
                  <a:prstClr val="black"/>
                </a:solidFill>
                <a:latin typeface="Abadi" panose="020B0604020202020204" pitchFamily="34" charset="0"/>
              </a:rPr>
              <a:t>What else do their customers search for? </a:t>
            </a:r>
          </a:p>
          <a:p>
            <a:pPr defTabSz="457200"/>
            <a:endParaRPr lang="en-GB" dirty="0">
              <a:solidFill>
                <a:prstClr val="black"/>
              </a:solidFill>
              <a:latin typeface="Abadi" panose="020B0604020202020204" pitchFamily="34" charset="0"/>
            </a:endParaRPr>
          </a:p>
          <a:p>
            <a:pPr defTabSz="457200"/>
            <a:r>
              <a:rPr lang="en-GB" dirty="0">
                <a:solidFill>
                  <a:prstClr val="black"/>
                </a:solidFill>
                <a:latin typeface="Abadi" panose="020B0604020202020204" pitchFamily="34" charset="0"/>
              </a:rPr>
              <a:t>1 hour</a:t>
            </a:r>
          </a:p>
        </p:txBody>
      </p:sp>
    </p:spTree>
    <p:extLst>
      <p:ext uri="{BB962C8B-B14F-4D97-AF65-F5344CB8AC3E}">
        <p14:creationId xmlns:p14="http://schemas.microsoft.com/office/powerpoint/2010/main" val="2037496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1D4A0-C46D-453C-99CE-59FD4587B254}"/>
              </a:ext>
            </a:extLst>
          </p:cNvPr>
          <p:cNvSpPr>
            <a:spLocks noGrp="1"/>
          </p:cNvSpPr>
          <p:nvPr>
            <p:ph type="title"/>
          </p:nvPr>
        </p:nvSpPr>
        <p:spPr>
          <a:xfrm>
            <a:off x="6595419" y="601054"/>
            <a:ext cx="3880287" cy="3607785"/>
          </a:xfrm>
        </p:spPr>
        <p:txBody>
          <a:bodyPr/>
          <a:lstStyle/>
          <a:p>
            <a:br>
              <a:rPr lang="en-GB" dirty="0">
                <a:solidFill>
                  <a:schemeClr val="tx1"/>
                </a:solidFill>
              </a:rPr>
            </a:br>
            <a:br>
              <a:rPr lang="en-GB" dirty="0">
                <a:solidFill>
                  <a:schemeClr val="tx1"/>
                </a:solidFill>
              </a:rPr>
            </a:br>
            <a:r>
              <a:rPr lang="en-GB" dirty="0">
                <a:solidFill>
                  <a:schemeClr val="tx1"/>
                </a:solidFill>
              </a:rPr>
              <a:t>We are going to take a 30 min break…</a:t>
            </a:r>
            <a:br>
              <a:rPr lang="en-GB" dirty="0">
                <a:solidFill>
                  <a:schemeClr val="tx1"/>
                </a:solidFill>
              </a:rPr>
            </a:br>
            <a:br>
              <a:rPr lang="en-GB" dirty="0">
                <a:solidFill>
                  <a:schemeClr val="tx1"/>
                </a:solidFill>
              </a:rPr>
            </a:br>
            <a:r>
              <a:rPr lang="en-GB" dirty="0">
                <a:solidFill>
                  <a:schemeClr val="tx1"/>
                </a:solidFill>
              </a:rPr>
              <a:t>See you soon!</a:t>
            </a:r>
          </a:p>
        </p:txBody>
      </p:sp>
      <p:pic>
        <p:nvPicPr>
          <p:cNvPr id="5124" name="Picture 4" descr="Funny poster a break Royalty Free Vector Image">
            <a:extLst>
              <a:ext uri="{FF2B5EF4-FFF2-40B4-BE49-F238E27FC236}">
                <a16:creationId xmlns:a16="http://schemas.microsoft.com/office/drawing/2014/main" id="{4342B196-C219-D58E-4F30-F7866E2985D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443"/>
          <a:stretch/>
        </p:blipFill>
        <p:spPr bwMode="auto">
          <a:xfrm>
            <a:off x="558800" y="301752"/>
            <a:ext cx="5118100" cy="50608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15303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CF45E-781C-4624-A79A-4C7AEBB0D4E1}"/>
              </a:ext>
            </a:extLst>
          </p:cNvPr>
          <p:cNvSpPr>
            <a:spLocks noGrp="1"/>
          </p:cNvSpPr>
          <p:nvPr>
            <p:ph type="title"/>
          </p:nvPr>
        </p:nvSpPr>
        <p:spPr>
          <a:xfrm>
            <a:off x="2152650" y="585217"/>
            <a:ext cx="7886700" cy="1325563"/>
          </a:xfrm>
        </p:spPr>
        <p:txBody>
          <a:bodyPr>
            <a:normAutofit/>
          </a:bodyPr>
          <a:lstStyle/>
          <a:p>
            <a:r>
              <a:rPr lang="en-GB">
                <a:solidFill>
                  <a:schemeClr val="bg1"/>
                </a:solidFill>
              </a:rPr>
              <a:t>Customer profiles</a:t>
            </a:r>
          </a:p>
        </p:txBody>
      </p:sp>
      <p:sp>
        <p:nvSpPr>
          <p:cNvPr id="3" name="Content Placeholder 2">
            <a:extLst>
              <a:ext uri="{FF2B5EF4-FFF2-40B4-BE49-F238E27FC236}">
                <a16:creationId xmlns:a16="http://schemas.microsoft.com/office/drawing/2014/main" id="{C29C6E86-0A22-4805-B7AA-8934C1294D33}"/>
              </a:ext>
            </a:extLst>
          </p:cNvPr>
          <p:cNvSpPr>
            <a:spLocks noGrp="1"/>
          </p:cNvSpPr>
          <p:nvPr>
            <p:ph idx="1"/>
          </p:nvPr>
        </p:nvSpPr>
        <p:spPr>
          <a:xfrm>
            <a:off x="478522" y="753810"/>
            <a:ext cx="5528026" cy="4523868"/>
          </a:xfrm>
        </p:spPr>
        <p:txBody>
          <a:bodyPr anchor="ctr">
            <a:normAutofit/>
          </a:bodyPr>
          <a:lstStyle/>
          <a:p>
            <a:pPr marL="0" indent="0">
              <a:buNone/>
            </a:pPr>
            <a:r>
              <a:rPr lang="en-GB" sz="1600" dirty="0"/>
              <a:t>Customer profiles help us to get a good idea of the similarities within – and the differences between – customer segments. Using segmentation criteria allows us to build these profiles in a way that is meaningful to our brand. </a:t>
            </a:r>
          </a:p>
          <a:p>
            <a:pPr marL="0" indent="0">
              <a:buNone/>
            </a:pPr>
            <a:r>
              <a:rPr lang="en-GB" sz="1600" dirty="0"/>
              <a:t>Ideal buyer profiles are used to target the most profitable customer group as a priority. We can use this information to paint a picture of the “ average” customer/’s by looking at each of these age ranges, incomes, device, browsing habits etc.</a:t>
            </a:r>
          </a:p>
          <a:p>
            <a:pPr marL="0" indent="0">
              <a:buNone/>
            </a:pPr>
            <a:r>
              <a:rPr lang="en-GB" sz="1600" dirty="0"/>
              <a:t>There will typically be several profiles that fit a given brand</a:t>
            </a:r>
          </a:p>
          <a:p>
            <a:endParaRPr lang="en-GB" sz="1600" dirty="0"/>
          </a:p>
          <a:p>
            <a:pPr marL="0" indent="0">
              <a:buNone/>
            </a:pPr>
            <a:r>
              <a:rPr lang="en-GB" sz="1600" dirty="0"/>
              <a:t>E.G you may have found that the most common customer profile for your brand is 18-24 range most visitors are female, they also google words like music or travel and most frequently visit your webpage via Facebook and reddit advertisements.  Now we have a basic picture of our main target customer.</a:t>
            </a:r>
          </a:p>
          <a:p>
            <a:pPr marL="0" indent="0">
              <a:buNone/>
            </a:pPr>
            <a:endParaRPr lang="en-GB" sz="1400" dirty="0"/>
          </a:p>
          <a:p>
            <a:pPr marL="0" indent="0">
              <a:buNone/>
            </a:pPr>
            <a:endParaRPr lang="en-GB" sz="1300" dirty="0"/>
          </a:p>
        </p:txBody>
      </p:sp>
      <p:pic>
        <p:nvPicPr>
          <p:cNvPr id="4" name="Picture 3">
            <a:extLst>
              <a:ext uri="{FF2B5EF4-FFF2-40B4-BE49-F238E27FC236}">
                <a16:creationId xmlns:a16="http://schemas.microsoft.com/office/drawing/2014/main" id="{4DB940DB-0D50-77BE-C84F-E03268818033}"/>
              </a:ext>
            </a:extLst>
          </p:cNvPr>
          <p:cNvPicPr>
            <a:picLocks noChangeAspect="1"/>
          </p:cNvPicPr>
          <p:nvPr/>
        </p:nvPicPr>
        <p:blipFill rotWithShape="1">
          <a:blip r:embed="rId3"/>
          <a:srcRect l="14438" r="12086" b="1"/>
          <a:stretch/>
        </p:blipFill>
        <p:spPr>
          <a:xfrm>
            <a:off x="7035398" y="44673"/>
            <a:ext cx="4150601" cy="3248121"/>
          </a:xfrm>
          <a:prstGeom prst="rect">
            <a:avLst/>
          </a:prstGeom>
        </p:spPr>
      </p:pic>
      <p:pic>
        <p:nvPicPr>
          <p:cNvPr id="3074" name="Picture 2" descr="Customer Profile Template to Reach Your Target Audience">
            <a:extLst>
              <a:ext uri="{FF2B5EF4-FFF2-40B4-BE49-F238E27FC236}">
                <a16:creationId xmlns:a16="http://schemas.microsoft.com/office/drawing/2014/main" id="{0FF0D3A0-B80B-763E-1676-9D7E8BCCD81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925" t="19064" r="3925" b="24169"/>
          <a:stretch/>
        </p:blipFill>
        <p:spPr bwMode="auto">
          <a:xfrm>
            <a:off x="6082366" y="3015744"/>
            <a:ext cx="6056664" cy="25167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68759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66F9E-F6C3-408D-BB9D-8EFAC2BF32F3}"/>
              </a:ext>
            </a:extLst>
          </p:cNvPr>
          <p:cNvSpPr>
            <a:spLocks noGrp="1"/>
          </p:cNvSpPr>
          <p:nvPr>
            <p:ph type="title"/>
          </p:nvPr>
        </p:nvSpPr>
        <p:spPr>
          <a:xfrm>
            <a:off x="2152650" y="4735719"/>
            <a:ext cx="7886700" cy="1114382"/>
          </a:xfrm>
        </p:spPr>
        <p:txBody>
          <a:bodyPr vert="horz" lIns="91440" tIns="45720" rIns="91440" bIns="45720" rtlCol="0" anchor="ctr">
            <a:normAutofit/>
          </a:bodyPr>
          <a:lstStyle/>
          <a:p>
            <a:pPr algn="ctr"/>
            <a:r>
              <a:rPr lang="en-US" sz="4500" b="1" u="sng" dirty="0"/>
              <a:t>Targeting</a:t>
            </a:r>
          </a:p>
        </p:txBody>
      </p:sp>
      <p:pic>
        <p:nvPicPr>
          <p:cNvPr id="5" name="Picture 4">
            <a:extLst>
              <a:ext uri="{FF2B5EF4-FFF2-40B4-BE49-F238E27FC236}">
                <a16:creationId xmlns:a16="http://schemas.microsoft.com/office/drawing/2014/main" id="{E8DEAB91-AA56-7C26-A035-5D30D2EE40BF}"/>
              </a:ext>
            </a:extLst>
          </p:cNvPr>
          <p:cNvPicPr>
            <a:picLocks noChangeAspect="1"/>
          </p:cNvPicPr>
          <p:nvPr/>
        </p:nvPicPr>
        <p:blipFill rotWithShape="1">
          <a:blip r:embed="rId3"/>
          <a:srcRect t="15438" b="14167"/>
          <a:stretch/>
        </p:blipFill>
        <p:spPr>
          <a:xfrm>
            <a:off x="1524010" y="439147"/>
            <a:ext cx="9143980" cy="4296572"/>
          </a:xfrm>
          <a:prstGeom prst="rect">
            <a:avLst/>
          </a:prstGeom>
        </p:spPr>
      </p:pic>
    </p:spTree>
    <p:extLst>
      <p:ext uri="{BB962C8B-B14F-4D97-AF65-F5344CB8AC3E}">
        <p14:creationId xmlns:p14="http://schemas.microsoft.com/office/powerpoint/2010/main" val="1033213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351451" y="35625"/>
            <a:ext cx="7729890" cy="994172"/>
          </a:xfrm>
        </p:spPr>
        <p:txBody>
          <a:bodyPr>
            <a:normAutofit/>
          </a:bodyPr>
          <a:lstStyle/>
          <a:p>
            <a:r>
              <a:rPr lang="en-GB" sz="4000" b="1" u="sng" dirty="0"/>
              <a:t>Undifferentiated targeting</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556207" y="1127888"/>
            <a:ext cx="4384591" cy="4010641"/>
          </a:xfrm>
        </p:spPr>
        <p:txBody>
          <a:bodyPr>
            <a:normAutofit/>
          </a:bodyPr>
          <a:lstStyle/>
          <a:p>
            <a:pPr marL="0" indent="0">
              <a:buNone/>
            </a:pPr>
            <a:endParaRPr lang="en-GB" sz="1650" dirty="0"/>
          </a:p>
          <a:p>
            <a:pPr marL="214313" lvl="1" indent="-214313"/>
            <a:r>
              <a:rPr lang="en-GB" sz="1650" dirty="0"/>
              <a:t>Undifferentiated targeting is also known as </a:t>
            </a:r>
            <a:r>
              <a:rPr lang="en-US" sz="1650" dirty="0"/>
              <a:t>mass marketing.</a:t>
            </a:r>
          </a:p>
          <a:p>
            <a:pPr marL="214313" lvl="1" indent="-214313"/>
            <a:r>
              <a:rPr lang="en-GB" sz="1650" dirty="0"/>
              <a:t>One product offered to an entire market with no differentiation. In doing so these companies can benefit from economies of scale by standardizing operations, menus, staffing, purchasing and promotion. e.g., sugar, salt McDonalds.</a:t>
            </a:r>
          </a:p>
          <a:p>
            <a:pPr marL="214313" lvl="1" indent="-214313"/>
            <a:r>
              <a:rPr lang="en-GB" sz="1650" dirty="0"/>
              <a:t>Low cost, but unsustainable when demand decreases, or competition is introduced.</a:t>
            </a:r>
          </a:p>
        </p:txBody>
      </p:sp>
      <p:pic>
        <p:nvPicPr>
          <p:cNvPr id="4" name="Picture 3">
            <a:extLst>
              <a:ext uri="{FF2B5EF4-FFF2-40B4-BE49-F238E27FC236}">
                <a16:creationId xmlns:a16="http://schemas.microsoft.com/office/drawing/2014/main" id="{A4C346A5-2880-4886-E236-F6B103A1A425}"/>
              </a:ext>
            </a:extLst>
          </p:cNvPr>
          <p:cNvPicPr>
            <a:picLocks noChangeAspect="1"/>
          </p:cNvPicPr>
          <p:nvPr/>
        </p:nvPicPr>
        <p:blipFill>
          <a:blip r:embed="rId2"/>
          <a:stretch>
            <a:fillRect/>
          </a:stretch>
        </p:blipFill>
        <p:spPr>
          <a:xfrm>
            <a:off x="5702382" y="1268078"/>
            <a:ext cx="5933411" cy="2941670"/>
          </a:xfrm>
          <a:prstGeom prst="rect">
            <a:avLst/>
          </a:prstGeom>
        </p:spPr>
      </p:pic>
      <p:sp>
        <p:nvSpPr>
          <p:cNvPr id="5" name="TextBox 4">
            <a:extLst>
              <a:ext uri="{FF2B5EF4-FFF2-40B4-BE49-F238E27FC236}">
                <a16:creationId xmlns:a16="http://schemas.microsoft.com/office/drawing/2014/main" id="{DC4812BA-35EF-85C5-D81B-0FB53EDA57C4}"/>
              </a:ext>
            </a:extLst>
          </p:cNvPr>
          <p:cNvSpPr txBox="1"/>
          <p:nvPr/>
        </p:nvSpPr>
        <p:spPr>
          <a:xfrm>
            <a:off x="1480446" y="4815363"/>
            <a:ext cx="4221936" cy="646331"/>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pPr defTabSz="457200"/>
            <a:r>
              <a:rPr lang="en-GB" dirty="0">
                <a:solidFill>
                  <a:prstClr val="black"/>
                </a:solidFill>
                <a:latin typeface="Abadi" panose="020B0604020202020204" pitchFamily="34" charset="0"/>
              </a:rPr>
              <a:t>Name an event where you might use this strategy? </a:t>
            </a:r>
          </a:p>
        </p:txBody>
      </p:sp>
    </p:spTree>
    <p:extLst>
      <p:ext uri="{BB962C8B-B14F-4D97-AF65-F5344CB8AC3E}">
        <p14:creationId xmlns:p14="http://schemas.microsoft.com/office/powerpoint/2010/main" val="3058932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442424" y="170953"/>
            <a:ext cx="7626096" cy="1179576"/>
          </a:xfrm>
        </p:spPr>
        <p:txBody>
          <a:bodyPr>
            <a:normAutofit/>
          </a:bodyPr>
          <a:lstStyle/>
          <a:p>
            <a:r>
              <a:rPr lang="en-GB" sz="3500" dirty="0"/>
              <a:t>Differentiated targeting</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6856084" y="589588"/>
            <a:ext cx="4895016" cy="4071863"/>
          </a:xfrm>
        </p:spPr>
        <p:txBody>
          <a:bodyPr anchor="ctr">
            <a:normAutofit/>
          </a:bodyPr>
          <a:lstStyle/>
          <a:p>
            <a:pPr marL="0" lvl="1" indent="0">
              <a:buNone/>
            </a:pPr>
            <a:endParaRPr lang="en-GB" sz="1500" dirty="0"/>
          </a:p>
          <a:p>
            <a:pPr marL="214313" lvl="1" indent="-214313"/>
            <a:r>
              <a:rPr lang="en-GB" sz="1500" dirty="0"/>
              <a:t>Differentiated targeting is also known as segmented marketing</a:t>
            </a:r>
            <a:r>
              <a:rPr lang="en-US" sz="1500" dirty="0"/>
              <a:t>.</a:t>
            </a:r>
          </a:p>
          <a:p>
            <a:pPr marL="214313" lvl="1" indent="-214313"/>
            <a:endParaRPr lang="en-US" sz="1500" dirty="0"/>
          </a:p>
          <a:p>
            <a:pPr marL="214313" lvl="1" indent="-214313"/>
            <a:r>
              <a:rPr lang="en-GB" sz="1500" dirty="0"/>
              <a:t>Similar products are offered to different segments as unique offerings e.g., men’s and women’s versions (</a:t>
            </a:r>
            <a:r>
              <a:rPr lang="en-GB" sz="1500" dirty="0" err="1"/>
              <a:t>razors,shampoo</a:t>
            </a:r>
            <a:r>
              <a:rPr lang="en-GB" sz="1500" dirty="0"/>
              <a:t> etc) Economy/standard/premium rooms in hotels (price points), </a:t>
            </a:r>
          </a:p>
          <a:p>
            <a:pPr marL="214313" lvl="1" indent="-214313"/>
            <a:r>
              <a:rPr lang="en-GB" sz="1500" dirty="0"/>
              <a:t>Good for customer satisfaction and better market share but increases the cost of doing business.</a:t>
            </a:r>
          </a:p>
        </p:txBody>
      </p:sp>
      <p:pic>
        <p:nvPicPr>
          <p:cNvPr id="5" name="Picture 4">
            <a:extLst>
              <a:ext uri="{FF2B5EF4-FFF2-40B4-BE49-F238E27FC236}">
                <a16:creationId xmlns:a16="http://schemas.microsoft.com/office/drawing/2014/main" id="{7FBBFCC6-81E1-39BB-3655-92CA1294E60B}"/>
              </a:ext>
            </a:extLst>
          </p:cNvPr>
          <p:cNvPicPr>
            <a:picLocks noChangeAspect="1"/>
          </p:cNvPicPr>
          <p:nvPr/>
        </p:nvPicPr>
        <p:blipFill rotWithShape="1">
          <a:blip r:embed="rId2"/>
          <a:srcRect l="15368" r="15086" b="3"/>
          <a:stretch/>
        </p:blipFill>
        <p:spPr>
          <a:xfrm>
            <a:off x="602020" y="1126302"/>
            <a:ext cx="5493980" cy="4502766"/>
          </a:xfrm>
          <a:prstGeom prst="rect">
            <a:avLst/>
          </a:prstGeom>
        </p:spPr>
      </p:pic>
      <p:sp>
        <p:nvSpPr>
          <p:cNvPr id="4" name="TextBox 3">
            <a:extLst>
              <a:ext uri="{FF2B5EF4-FFF2-40B4-BE49-F238E27FC236}">
                <a16:creationId xmlns:a16="http://schemas.microsoft.com/office/drawing/2014/main" id="{198CA27E-627C-0554-0C24-03969E9AA7F5}"/>
              </a:ext>
            </a:extLst>
          </p:cNvPr>
          <p:cNvSpPr txBox="1"/>
          <p:nvPr/>
        </p:nvSpPr>
        <p:spPr>
          <a:xfrm>
            <a:off x="7016542" y="4547007"/>
            <a:ext cx="4221936" cy="369332"/>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pPr defTabSz="457200"/>
            <a:r>
              <a:rPr lang="en-GB" dirty="0">
                <a:solidFill>
                  <a:prstClr val="black"/>
                </a:solidFill>
                <a:latin typeface="Abadi" panose="020B0604020202020204" pitchFamily="34" charset="0"/>
              </a:rPr>
              <a:t>How might this be used in Events?</a:t>
            </a:r>
          </a:p>
        </p:txBody>
      </p:sp>
    </p:spTree>
    <p:extLst>
      <p:ext uri="{BB962C8B-B14F-4D97-AF65-F5344CB8AC3E}">
        <p14:creationId xmlns:p14="http://schemas.microsoft.com/office/powerpoint/2010/main" val="3889272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274153" y="206099"/>
            <a:ext cx="4059307" cy="1938076"/>
          </a:xfrm>
        </p:spPr>
        <p:txBody>
          <a:bodyPr>
            <a:normAutofit/>
          </a:bodyPr>
          <a:lstStyle/>
          <a:p>
            <a:r>
              <a:rPr lang="en-GB" dirty="0"/>
              <a:t>Concentrated targeting</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328479" y="1847181"/>
            <a:ext cx="5348693" cy="3694373"/>
          </a:xfrm>
        </p:spPr>
        <p:txBody>
          <a:bodyPr>
            <a:normAutofit/>
          </a:bodyPr>
          <a:lstStyle/>
          <a:p>
            <a:pPr marL="214313" lvl="1" indent="-214313"/>
            <a:r>
              <a:rPr lang="en-GB" sz="1700" dirty="0"/>
              <a:t>Concentrated marketing is also known as n</a:t>
            </a:r>
            <a:r>
              <a:rPr lang="en-US" sz="1700" dirty="0" err="1"/>
              <a:t>iche</a:t>
            </a:r>
            <a:r>
              <a:rPr lang="en-US" sz="1700" dirty="0"/>
              <a:t> marketing</a:t>
            </a:r>
          </a:p>
          <a:p>
            <a:pPr lvl="0"/>
            <a:r>
              <a:rPr lang="en-GB" sz="1700" dirty="0"/>
              <a:t> An exclusive product is used to cater for one or a few market segments e.g. Ferrari, Armani suits, unique offerings, Sandals a company with 15 luxury resorts in the Caribbean is an example of adoption of a niche strategy, located within one specific geographic area, makes  them vulnerable to any instability in the area, which could impact on travel and customer demand</a:t>
            </a:r>
          </a:p>
          <a:p>
            <a:pPr marL="0" indent="0">
              <a:buNone/>
            </a:pPr>
            <a:endParaRPr lang="en-US" sz="1700" dirty="0"/>
          </a:p>
          <a:p>
            <a:pPr lvl="0"/>
            <a:r>
              <a:rPr lang="en-US" sz="1700" dirty="0"/>
              <a:t> </a:t>
            </a:r>
            <a:r>
              <a:rPr lang="en-GB" sz="1700" dirty="0"/>
              <a:t>Greater knowledge of customer needs and stronger market position, but riskier as businesses are more vulnerable to stronger competition.</a:t>
            </a:r>
          </a:p>
          <a:p>
            <a:pPr marL="257175" lvl="1" indent="-257175">
              <a:buFontTx/>
              <a:buChar char="•"/>
            </a:pPr>
            <a:endParaRPr lang="en-GB" sz="1700" dirty="0"/>
          </a:p>
        </p:txBody>
      </p:sp>
      <p:pic>
        <p:nvPicPr>
          <p:cNvPr id="8" name="Picture 7">
            <a:extLst>
              <a:ext uri="{FF2B5EF4-FFF2-40B4-BE49-F238E27FC236}">
                <a16:creationId xmlns:a16="http://schemas.microsoft.com/office/drawing/2014/main" id="{86E470F6-5FED-BC84-8A0E-B5EE3C014CDF}"/>
              </a:ext>
            </a:extLst>
          </p:cNvPr>
          <p:cNvPicPr>
            <a:picLocks noChangeAspect="1"/>
          </p:cNvPicPr>
          <p:nvPr/>
        </p:nvPicPr>
        <p:blipFill rotWithShape="1">
          <a:blip r:embed="rId2"/>
          <a:srcRect r="-3" b="2393"/>
          <a:stretch/>
        </p:blipFill>
        <p:spPr>
          <a:xfrm>
            <a:off x="6653351" y="-4"/>
            <a:ext cx="5465763"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7" name="Picture 6">
            <a:extLst>
              <a:ext uri="{FF2B5EF4-FFF2-40B4-BE49-F238E27FC236}">
                <a16:creationId xmlns:a16="http://schemas.microsoft.com/office/drawing/2014/main" id="{013F5FD8-CF7D-8721-87F8-67008EDDDAE3}"/>
              </a:ext>
            </a:extLst>
          </p:cNvPr>
          <p:cNvPicPr>
            <a:picLocks noChangeAspect="1"/>
          </p:cNvPicPr>
          <p:nvPr/>
        </p:nvPicPr>
        <p:blipFill rotWithShape="1">
          <a:blip r:embed="rId3"/>
          <a:srcRect t="18333" r="2" b="2"/>
          <a:stretch/>
        </p:blipFill>
        <p:spPr>
          <a:xfrm>
            <a:off x="6514829" y="3694368"/>
            <a:ext cx="5604285"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4266293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1506961" y="3183410"/>
            <a:ext cx="2468166" cy="2452687"/>
          </a:xfrm>
        </p:spPr>
        <p:txBody>
          <a:bodyPr anchor="ctr">
            <a:normAutofit/>
          </a:bodyPr>
          <a:lstStyle/>
          <a:p>
            <a:r>
              <a:rPr lang="en-GB" sz="3100" dirty="0"/>
              <a:t>Customised targeting</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4950404" y="3196049"/>
            <a:ext cx="5614060" cy="2452687"/>
          </a:xfrm>
        </p:spPr>
        <p:txBody>
          <a:bodyPr anchor="ctr">
            <a:normAutofit/>
          </a:bodyPr>
          <a:lstStyle/>
          <a:p>
            <a:pPr marL="0" lvl="1" indent="0">
              <a:buNone/>
            </a:pPr>
            <a:endParaRPr lang="en-GB" sz="1600" dirty="0"/>
          </a:p>
          <a:p>
            <a:pPr marL="214313" lvl="1" indent="-214313"/>
            <a:r>
              <a:rPr lang="en-GB" sz="1600" dirty="0"/>
              <a:t>Customised targeting is also known as </a:t>
            </a:r>
            <a:r>
              <a:rPr lang="en-US" sz="1600" dirty="0"/>
              <a:t>micro marketing.</a:t>
            </a:r>
          </a:p>
          <a:p>
            <a:r>
              <a:rPr lang="en-GB" sz="1600" dirty="0"/>
              <a:t> Targets individuals instead of segments e.g. made-to-order products like clothes, and food.</a:t>
            </a:r>
          </a:p>
          <a:p>
            <a:r>
              <a:rPr lang="en-GB" sz="1600" dirty="0"/>
              <a:t> More customer value, and competitive advantage but expensive and time consuming.</a:t>
            </a:r>
          </a:p>
        </p:txBody>
      </p:sp>
      <p:pic>
        <p:nvPicPr>
          <p:cNvPr id="1026" name="Picture 2" descr="Image result for subway&quot;">
            <a:extLst>
              <a:ext uri="{FF2B5EF4-FFF2-40B4-BE49-F238E27FC236}">
                <a16:creationId xmlns:a16="http://schemas.microsoft.com/office/drawing/2014/main" id="{3FA3CE2B-C0C9-4E8D-ABF1-709B502934E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1169" b="13808"/>
          <a:stretch/>
        </p:blipFill>
        <p:spPr bwMode="auto">
          <a:xfrm>
            <a:off x="1712854" y="118662"/>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48597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Shape&#10;&#10;Description automatically generated">
            <a:extLst>
              <a:ext uri="{FF2B5EF4-FFF2-40B4-BE49-F238E27FC236}">
                <a16:creationId xmlns:a16="http://schemas.microsoft.com/office/drawing/2014/main" id="{8C629097-B0FF-4211-8C9C-7AE4646711B0}"/>
              </a:ext>
            </a:extLst>
          </p:cNvPr>
          <p:cNvPicPr>
            <a:picLocks noChangeAspect="1"/>
          </p:cNvPicPr>
          <p:nvPr/>
        </p:nvPicPr>
        <p:blipFill>
          <a:blip r:embed="rId3"/>
          <a:stretch>
            <a:fillRect/>
          </a:stretch>
        </p:blipFill>
        <p:spPr>
          <a:xfrm>
            <a:off x="460924" y="654595"/>
            <a:ext cx="3356136" cy="3096344"/>
          </a:xfrm>
          <a:prstGeom prst="rect">
            <a:avLst/>
          </a:prstGeom>
        </p:spPr>
      </p:pic>
      <p:sp>
        <p:nvSpPr>
          <p:cNvPr id="6" name="TextBox 5">
            <a:extLst>
              <a:ext uri="{FF2B5EF4-FFF2-40B4-BE49-F238E27FC236}">
                <a16:creationId xmlns:a16="http://schemas.microsoft.com/office/drawing/2014/main" id="{F0572689-BD03-4511-9813-0F29957C0A7E}"/>
              </a:ext>
            </a:extLst>
          </p:cNvPr>
          <p:cNvSpPr txBox="1"/>
          <p:nvPr/>
        </p:nvSpPr>
        <p:spPr>
          <a:xfrm>
            <a:off x="385484" y="194156"/>
            <a:ext cx="288032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rgbClr val="0070C0"/>
                </a:solidFill>
              </a:rPr>
              <a:t>4 P’s Marketing MIX</a:t>
            </a:r>
          </a:p>
        </p:txBody>
      </p:sp>
      <p:sp>
        <p:nvSpPr>
          <p:cNvPr id="7" name="TextBox 6">
            <a:extLst>
              <a:ext uri="{FF2B5EF4-FFF2-40B4-BE49-F238E27FC236}">
                <a16:creationId xmlns:a16="http://schemas.microsoft.com/office/drawing/2014/main" id="{FFBFFA69-01A2-4D79-AA30-02FA55D601FC}"/>
              </a:ext>
            </a:extLst>
          </p:cNvPr>
          <p:cNvSpPr txBox="1"/>
          <p:nvPr/>
        </p:nvSpPr>
        <p:spPr>
          <a:xfrm>
            <a:off x="5375920" y="352623"/>
            <a:ext cx="509930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br>
              <a:rPr lang="en-US" dirty="0"/>
            </a:br>
            <a:endParaRPr lang="en-US" dirty="0"/>
          </a:p>
        </p:txBody>
      </p:sp>
      <p:sp>
        <p:nvSpPr>
          <p:cNvPr id="3" name="TextBox 2">
            <a:extLst>
              <a:ext uri="{FF2B5EF4-FFF2-40B4-BE49-F238E27FC236}">
                <a16:creationId xmlns:a16="http://schemas.microsoft.com/office/drawing/2014/main" id="{B2BC6A5A-E315-3520-AD82-B89CBB7D2CA8}"/>
              </a:ext>
            </a:extLst>
          </p:cNvPr>
          <p:cNvSpPr txBox="1"/>
          <p:nvPr/>
        </p:nvSpPr>
        <p:spPr>
          <a:xfrm>
            <a:off x="3956102" y="3454709"/>
            <a:ext cx="1800978" cy="369332"/>
          </a:xfrm>
          <a:prstGeom prst="rect">
            <a:avLst/>
          </a:prstGeom>
          <a:noFill/>
        </p:spPr>
        <p:txBody>
          <a:bodyPr wrap="square">
            <a:spAutoFit/>
          </a:bodyPr>
          <a:lstStyle/>
          <a:p>
            <a:r>
              <a:rPr lang="en-GB" dirty="0"/>
              <a:t>(McCarthy, 1960) </a:t>
            </a:r>
          </a:p>
        </p:txBody>
      </p:sp>
      <p:pic>
        <p:nvPicPr>
          <p:cNvPr id="10" name="Picture 9" descr="Qr code&#10;&#10;Description automatically generated">
            <a:extLst>
              <a:ext uri="{FF2B5EF4-FFF2-40B4-BE49-F238E27FC236}">
                <a16:creationId xmlns:a16="http://schemas.microsoft.com/office/drawing/2014/main" id="{D7059462-F064-C060-EC5E-197E87827EF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83410" y="21477"/>
            <a:ext cx="5311991" cy="5311991"/>
          </a:xfrm>
          <a:prstGeom prst="rect">
            <a:avLst/>
          </a:prstGeom>
        </p:spPr>
      </p:pic>
      <p:sp>
        <p:nvSpPr>
          <p:cNvPr id="12" name="TextBox 11">
            <a:extLst>
              <a:ext uri="{FF2B5EF4-FFF2-40B4-BE49-F238E27FC236}">
                <a16:creationId xmlns:a16="http://schemas.microsoft.com/office/drawing/2014/main" id="{4AAE6381-AC98-9541-8EE9-AFFC42A5653A}"/>
              </a:ext>
            </a:extLst>
          </p:cNvPr>
          <p:cNvSpPr txBox="1"/>
          <p:nvPr/>
        </p:nvSpPr>
        <p:spPr>
          <a:xfrm>
            <a:off x="7356132" y="5504641"/>
            <a:ext cx="4322331"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a:defRPr/>
            </a:pPr>
            <a:r>
              <a:rPr lang="en-GB" dirty="0"/>
              <a:t>Scan the QR code and scroll through answer the quiz at the end (15 mins) </a:t>
            </a:r>
          </a:p>
          <a:p>
            <a:pPr defTabSz="457200">
              <a:defRPr/>
            </a:pPr>
            <a:endParaRPr lang="en-GB" kern="0" dirty="0">
              <a:solidFill>
                <a:prstClr val="black"/>
              </a:solidFill>
              <a:latin typeface="Abadi" panose="020B0604020202020204" pitchFamily="34" charset="0"/>
            </a:endParaRPr>
          </a:p>
        </p:txBody>
      </p:sp>
      <p:pic>
        <p:nvPicPr>
          <p:cNvPr id="2" name="Picture 2" descr="Eugene Jerome McCarthy - 213 - Marketing Mix">
            <a:extLst>
              <a:ext uri="{FF2B5EF4-FFF2-40B4-BE49-F238E27FC236}">
                <a16:creationId xmlns:a16="http://schemas.microsoft.com/office/drawing/2014/main" id="{F6536A4C-21BA-4027-4637-68C3B80D261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79282" y="794321"/>
            <a:ext cx="2116717" cy="2669490"/>
          </a:xfrm>
          <a:prstGeom prst="rect">
            <a:avLst/>
          </a:prstGeom>
          <a:noFill/>
          <a:extLst>
            <a:ext uri="{909E8E84-426E-40DD-AFC4-6F175D3DCCD1}">
              <a14:hiddenFill xmlns:a14="http://schemas.microsoft.com/office/drawing/2010/main">
                <a:solidFill>
                  <a:srgbClr val="FFFFFF"/>
                </a:solidFill>
              </a14:hiddenFill>
            </a:ext>
          </a:extLst>
        </p:spPr>
      </p:pic>
      <p:sp>
        <p:nvSpPr>
          <p:cNvPr id="4" name="Subtitle 2">
            <a:extLst>
              <a:ext uri="{FF2B5EF4-FFF2-40B4-BE49-F238E27FC236}">
                <a16:creationId xmlns:a16="http://schemas.microsoft.com/office/drawing/2014/main" id="{1A35F4EF-C91A-BCE9-383C-D9065F040466}"/>
              </a:ext>
            </a:extLst>
          </p:cNvPr>
          <p:cNvSpPr txBox="1">
            <a:spLocks/>
          </p:cNvSpPr>
          <p:nvPr/>
        </p:nvSpPr>
        <p:spPr>
          <a:xfrm>
            <a:off x="3927132" y="5504641"/>
            <a:ext cx="6858000" cy="1655762"/>
          </a:xfrm>
          <a:prstGeom prst="rect">
            <a:avLst/>
          </a:prstGeom>
        </p:spPr>
        <p:txBody>
          <a:bodyPr vert="horz" lIns="91440" tIns="45720" rIns="91440" bIns="45720" rtlCol="0" anchor="t">
            <a:normAutofit/>
          </a:bodyPr>
          <a:lst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a:lstStyle>
          <a:p>
            <a:pPr marL="0" indent="0">
              <a:buNone/>
            </a:pPr>
            <a:r>
              <a:rPr lang="en-GB" sz="1800" dirty="0"/>
              <a:t>(Booms &amp; Bitner, 1981)</a:t>
            </a:r>
          </a:p>
        </p:txBody>
      </p:sp>
      <p:pic>
        <p:nvPicPr>
          <p:cNvPr id="8" name="Picture 4" descr="Bernard Henry Booms">
            <a:extLst>
              <a:ext uri="{FF2B5EF4-FFF2-40B4-BE49-F238E27FC236}">
                <a16:creationId xmlns:a16="http://schemas.microsoft.com/office/drawing/2014/main" id="{4D6EFA68-2664-669E-C7C1-A4B90120B4F3}"/>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0261" r="10951"/>
          <a:stretch/>
        </p:blipFill>
        <p:spPr bwMode="auto">
          <a:xfrm>
            <a:off x="4092211" y="3935528"/>
            <a:ext cx="1067685" cy="1494759"/>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Mary Jo Bitner biography, a service marketing guru | ToolsHero">
            <a:extLst>
              <a:ext uri="{FF2B5EF4-FFF2-40B4-BE49-F238E27FC236}">
                <a16:creationId xmlns:a16="http://schemas.microsoft.com/office/drawing/2014/main" id="{8904F58E-DB12-18F4-BFD7-57DB8B75E90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159896" y="3935528"/>
            <a:ext cx="1067685" cy="1494759"/>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1" name="Diagram 10">
            <a:extLst>
              <a:ext uri="{FF2B5EF4-FFF2-40B4-BE49-F238E27FC236}">
                <a16:creationId xmlns:a16="http://schemas.microsoft.com/office/drawing/2014/main" id="{6CCDA0FB-68BF-CB17-2AE1-3655BBF600FD}"/>
              </a:ext>
            </a:extLst>
          </p:cNvPr>
          <p:cNvGraphicFramePr/>
          <p:nvPr/>
        </p:nvGraphicFramePr>
        <p:xfrm>
          <a:off x="261535" y="3429000"/>
          <a:ext cx="3456384" cy="277440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571065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par>
                                <p:cTn id="19" presetID="10" presetClass="entr" presetSubtype="0" fill="hold"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par>
                                <p:cTn id="22" presetID="10" presetClass="entr" presetSubtype="0" fill="hold" nodeType="with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fade">
                                      <p:cBhvr>
                                        <p:cTn id="24" dur="500"/>
                                        <p:tgtEl>
                                          <p:spTgt spid="9"/>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Graphic spid="11" grpId="0">
        <p:bldAsOne/>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Oval 20">
            <a:extLst>
              <a:ext uri="{FF2B5EF4-FFF2-40B4-BE49-F238E27FC236}">
                <a16:creationId xmlns:a16="http://schemas.microsoft.com/office/drawing/2014/main" id="{4B7A914E-91D0-46B7-A241-A14D2610F048}"/>
              </a:ext>
            </a:extLst>
          </p:cNvPr>
          <p:cNvSpPr/>
          <p:nvPr/>
        </p:nvSpPr>
        <p:spPr>
          <a:xfrm>
            <a:off x="128803" y="1599585"/>
            <a:ext cx="3450832" cy="3297652"/>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sz="1350" dirty="0">
              <a:solidFill>
                <a:prstClr val="white"/>
              </a:solidFill>
              <a:latin typeface="Calibri" panose="020F0502020204030204"/>
            </a:endParaRPr>
          </a:p>
        </p:txBody>
      </p:sp>
      <p:sp>
        <p:nvSpPr>
          <p:cNvPr id="20" name="Oval 19">
            <a:extLst>
              <a:ext uri="{FF2B5EF4-FFF2-40B4-BE49-F238E27FC236}">
                <a16:creationId xmlns:a16="http://schemas.microsoft.com/office/drawing/2014/main" id="{CAB507D7-AAF9-41A9-9BE7-15F09ECA4767}"/>
              </a:ext>
            </a:extLst>
          </p:cNvPr>
          <p:cNvSpPr/>
          <p:nvPr/>
        </p:nvSpPr>
        <p:spPr>
          <a:xfrm>
            <a:off x="464520" y="1895617"/>
            <a:ext cx="2851346" cy="2705586"/>
          </a:xfrm>
          <a:prstGeom prst="ellips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sz="1350" dirty="0">
              <a:solidFill>
                <a:prstClr val="white"/>
              </a:solidFill>
              <a:latin typeface="Calibri" panose="020F0502020204030204"/>
            </a:endParaRPr>
          </a:p>
        </p:txBody>
      </p:sp>
      <p:sp>
        <p:nvSpPr>
          <p:cNvPr id="22" name="Oval 21">
            <a:extLst>
              <a:ext uri="{FF2B5EF4-FFF2-40B4-BE49-F238E27FC236}">
                <a16:creationId xmlns:a16="http://schemas.microsoft.com/office/drawing/2014/main" id="{1DEB34AA-7E49-491E-BFBC-A47B4A249323}"/>
              </a:ext>
            </a:extLst>
          </p:cNvPr>
          <p:cNvSpPr/>
          <p:nvPr/>
        </p:nvSpPr>
        <p:spPr>
          <a:xfrm>
            <a:off x="785001" y="2226743"/>
            <a:ext cx="2163347" cy="2043334"/>
          </a:xfrm>
          <a:prstGeom prst="ellips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sz="1350" dirty="0">
              <a:solidFill>
                <a:prstClr val="white"/>
              </a:solidFill>
              <a:latin typeface="Calibri" panose="020F0502020204030204"/>
            </a:endParaRPr>
          </a:p>
        </p:txBody>
      </p:sp>
      <p:sp>
        <p:nvSpPr>
          <p:cNvPr id="2" name="Title 1">
            <a:extLst>
              <a:ext uri="{FF2B5EF4-FFF2-40B4-BE49-F238E27FC236}">
                <a16:creationId xmlns:a16="http://schemas.microsoft.com/office/drawing/2014/main" id="{E4CB9A20-8A28-4E62-B23B-124999EEE594}"/>
              </a:ext>
            </a:extLst>
          </p:cNvPr>
          <p:cNvSpPr>
            <a:spLocks noGrp="1"/>
          </p:cNvSpPr>
          <p:nvPr>
            <p:ph type="title"/>
          </p:nvPr>
        </p:nvSpPr>
        <p:spPr>
          <a:xfrm>
            <a:off x="178038" y="123099"/>
            <a:ext cx="4453420" cy="1325563"/>
          </a:xfrm>
        </p:spPr>
        <p:txBody>
          <a:bodyPr/>
          <a:lstStyle/>
          <a:p>
            <a:r>
              <a:rPr lang="en-GB" dirty="0"/>
              <a:t>What makes a product?</a:t>
            </a:r>
          </a:p>
        </p:txBody>
      </p:sp>
      <p:sp>
        <p:nvSpPr>
          <p:cNvPr id="3" name="Content Placeholder 2">
            <a:extLst>
              <a:ext uri="{FF2B5EF4-FFF2-40B4-BE49-F238E27FC236}">
                <a16:creationId xmlns:a16="http://schemas.microsoft.com/office/drawing/2014/main" id="{79AF5001-081F-4304-B467-4974D16698A7}"/>
              </a:ext>
            </a:extLst>
          </p:cNvPr>
          <p:cNvSpPr>
            <a:spLocks noGrp="1"/>
          </p:cNvSpPr>
          <p:nvPr>
            <p:ph idx="1"/>
          </p:nvPr>
        </p:nvSpPr>
        <p:spPr>
          <a:xfrm>
            <a:off x="6267727" y="4814938"/>
            <a:ext cx="2425217" cy="295275"/>
          </a:xfrm>
        </p:spPr>
        <p:txBody>
          <a:bodyPr vert="horz" lIns="91440" tIns="45720" rIns="91440" bIns="45720" rtlCol="0" anchor="t">
            <a:normAutofit/>
          </a:bodyPr>
          <a:lstStyle/>
          <a:p>
            <a:pPr marL="0" indent="0" algn="r">
              <a:buNone/>
            </a:pPr>
            <a:r>
              <a:rPr lang="en-GB" sz="1350" dirty="0"/>
              <a:t>(Masterson et al., 2017)</a:t>
            </a:r>
          </a:p>
        </p:txBody>
      </p:sp>
      <p:sp>
        <p:nvSpPr>
          <p:cNvPr id="19" name="Oval 18">
            <a:extLst>
              <a:ext uri="{FF2B5EF4-FFF2-40B4-BE49-F238E27FC236}">
                <a16:creationId xmlns:a16="http://schemas.microsoft.com/office/drawing/2014/main" id="{C057D0F3-87AB-4082-8222-1F08D6314D11}"/>
              </a:ext>
            </a:extLst>
          </p:cNvPr>
          <p:cNvSpPr/>
          <p:nvPr/>
        </p:nvSpPr>
        <p:spPr>
          <a:xfrm>
            <a:off x="1118560" y="2553006"/>
            <a:ext cx="1471319" cy="1390809"/>
          </a:xfrm>
          <a:prstGeom prst="ellips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sz="1350" dirty="0">
              <a:solidFill>
                <a:prstClr val="white"/>
              </a:solidFill>
              <a:latin typeface="Calibri" panose="020F0502020204030204"/>
            </a:endParaRPr>
          </a:p>
        </p:txBody>
      </p:sp>
      <p:sp>
        <p:nvSpPr>
          <p:cNvPr id="23" name="TextBox 22">
            <a:extLst>
              <a:ext uri="{FF2B5EF4-FFF2-40B4-BE49-F238E27FC236}">
                <a16:creationId xmlns:a16="http://schemas.microsoft.com/office/drawing/2014/main" id="{3AF1621D-2CB3-4C4B-8C83-8540D6407169}"/>
              </a:ext>
            </a:extLst>
          </p:cNvPr>
          <p:cNvSpPr txBox="1"/>
          <p:nvPr/>
        </p:nvSpPr>
        <p:spPr>
          <a:xfrm>
            <a:off x="1211244" y="3006037"/>
            <a:ext cx="1378634" cy="507831"/>
          </a:xfrm>
          <a:prstGeom prst="rect">
            <a:avLst/>
          </a:prstGeom>
          <a:noFill/>
        </p:spPr>
        <p:txBody>
          <a:bodyPr wrap="square" rtlCol="0">
            <a:spAutoFit/>
          </a:bodyPr>
          <a:lstStyle/>
          <a:p>
            <a:pPr algn="ctr" defTabSz="457200"/>
            <a:r>
              <a:rPr lang="en-GB" sz="1350" b="1" dirty="0">
                <a:solidFill>
                  <a:prstClr val="white"/>
                </a:solidFill>
                <a:latin typeface="Calibri" panose="020F0502020204030204"/>
              </a:rPr>
              <a:t>Core benefit /</a:t>
            </a:r>
          </a:p>
          <a:p>
            <a:pPr algn="ctr" defTabSz="457200"/>
            <a:r>
              <a:rPr lang="en-GB" sz="1350" b="1" dirty="0">
                <a:solidFill>
                  <a:prstClr val="white"/>
                </a:solidFill>
                <a:latin typeface="Calibri" panose="020F0502020204030204"/>
              </a:rPr>
              <a:t>product</a:t>
            </a:r>
          </a:p>
        </p:txBody>
      </p:sp>
      <p:sp>
        <p:nvSpPr>
          <p:cNvPr id="24" name="TextBox 23">
            <a:extLst>
              <a:ext uri="{FF2B5EF4-FFF2-40B4-BE49-F238E27FC236}">
                <a16:creationId xmlns:a16="http://schemas.microsoft.com/office/drawing/2014/main" id="{19CF7FC7-17E3-4048-8239-506C66D1A28A}"/>
              </a:ext>
            </a:extLst>
          </p:cNvPr>
          <p:cNvSpPr txBox="1"/>
          <p:nvPr/>
        </p:nvSpPr>
        <p:spPr>
          <a:xfrm>
            <a:off x="4124029" y="1672747"/>
            <a:ext cx="1520771" cy="1131079"/>
          </a:xfrm>
          <a:prstGeom prst="rect">
            <a:avLst/>
          </a:prstGeom>
          <a:noFill/>
        </p:spPr>
        <p:txBody>
          <a:bodyPr wrap="square" lIns="91440" tIns="45720" rIns="91440" bIns="45720" rtlCol="0" anchor="t">
            <a:spAutoFit/>
          </a:bodyPr>
          <a:lstStyle/>
          <a:p>
            <a:pPr defTabSz="457200"/>
            <a:r>
              <a:rPr lang="en-GB" sz="1350" b="1" dirty="0">
                <a:solidFill>
                  <a:prstClr val="black"/>
                </a:solidFill>
                <a:latin typeface="Calibri" panose="020F0502020204030204"/>
              </a:rPr>
              <a:t>Basic product:</a:t>
            </a:r>
            <a:endParaRPr lang="en-GB" sz="1350" b="1">
              <a:solidFill>
                <a:prstClr val="black"/>
              </a:solidFill>
              <a:latin typeface="Calibri" panose="020F0502020204030204"/>
              <a:cs typeface="Calibri"/>
            </a:endParaRPr>
          </a:p>
          <a:p>
            <a:pPr defTabSz="457200"/>
            <a:r>
              <a:rPr lang="en-GB" sz="1350" dirty="0">
                <a:solidFill>
                  <a:prstClr val="black"/>
                </a:solidFill>
                <a:latin typeface="Calibri" panose="020F0502020204030204"/>
              </a:rPr>
              <a:t>- quality</a:t>
            </a:r>
            <a:endParaRPr lang="en-GB" sz="1350">
              <a:solidFill>
                <a:prstClr val="black"/>
              </a:solidFill>
              <a:latin typeface="Calibri" panose="020F0502020204030204"/>
              <a:cs typeface="Calibri"/>
            </a:endParaRPr>
          </a:p>
          <a:p>
            <a:pPr defTabSz="457200"/>
            <a:r>
              <a:rPr lang="en-GB" sz="1350" dirty="0">
                <a:solidFill>
                  <a:prstClr val="black"/>
                </a:solidFill>
                <a:latin typeface="Calibri" panose="020F0502020204030204"/>
              </a:rPr>
              <a:t>- design features</a:t>
            </a:r>
            <a:endParaRPr lang="en-GB" sz="1350">
              <a:solidFill>
                <a:prstClr val="black"/>
              </a:solidFill>
              <a:latin typeface="Calibri" panose="020F0502020204030204"/>
              <a:cs typeface="Calibri"/>
            </a:endParaRPr>
          </a:p>
          <a:p>
            <a:pPr defTabSz="457200"/>
            <a:r>
              <a:rPr lang="en-GB" sz="1350" dirty="0">
                <a:solidFill>
                  <a:prstClr val="black"/>
                </a:solidFill>
                <a:latin typeface="Calibri" panose="020F0502020204030204"/>
              </a:rPr>
              <a:t>- brand identity</a:t>
            </a:r>
            <a:endParaRPr lang="en-GB" sz="1350">
              <a:solidFill>
                <a:prstClr val="black"/>
              </a:solidFill>
              <a:latin typeface="Calibri" panose="020F0502020204030204"/>
              <a:cs typeface="Calibri"/>
            </a:endParaRPr>
          </a:p>
          <a:p>
            <a:pPr defTabSz="457200"/>
            <a:r>
              <a:rPr lang="en-GB" sz="1350" dirty="0">
                <a:solidFill>
                  <a:prstClr val="black"/>
                </a:solidFill>
                <a:latin typeface="Calibri" panose="020F0502020204030204"/>
              </a:rPr>
              <a:t>- packaging</a:t>
            </a:r>
            <a:endParaRPr lang="en-GB" sz="1350" dirty="0">
              <a:solidFill>
                <a:prstClr val="black"/>
              </a:solidFill>
              <a:latin typeface="Calibri" panose="020F0502020204030204"/>
              <a:cs typeface="Calibri"/>
            </a:endParaRPr>
          </a:p>
        </p:txBody>
      </p:sp>
      <p:sp>
        <p:nvSpPr>
          <p:cNvPr id="25" name="TextBox 24">
            <a:extLst>
              <a:ext uri="{FF2B5EF4-FFF2-40B4-BE49-F238E27FC236}">
                <a16:creationId xmlns:a16="http://schemas.microsoft.com/office/drawing/2014/main" id="{85400F71-9D58-440A-8363-B1E29297E6CC}"/>
              </a:ext>
            </a:extLst>
          </p:cNvPr>
          <p:cNvSpPr txBox="1"/>
          <p:nvPr/>
        </p:nvSpPr>
        <p:spPr>
          <a:xfrm>
            <a:off x="5659597" y="2411222"/>
            <a:ext cx="2287758" cy="1131079"/>
          </a:xfrm>
          <a:prstGeom prst="rect">
            <a:avLst/>
          </a:prstGeom>
          <a:noFill/>
        </p:spPr>
        <p:txBody>
          <a:bodyPr wrap="square" lIns="91440" tIns="45720" rIns="91440" bIns="45720" rtlCol="0" anchor="t">
            <a:spAutoFit/>
          </a:bodyPr>
          <a:lstStyle/>
          <a:p>
            <a:pPr defTabSz="457200"/>
            <a:r>
              <a:rPr lang="en-GB" sz="1350" b="1" dirty="0">
                <a:solidFill>
                  <a:prstClr val="black"/>
                </a:solidFill>
                <a:latin typeface="Calibri" panose="020F0502020204030204"/>
              </a:rPr>
              <a:t>Augmented product:</a:t>
            </a:r>
            <a:endParaRPr lang="en-GB" sz="1350" b="1">
              <a:solidFill>
                <a:prstClr val="black"/>
              </a:solidFill>
              <a:latin typeface="Calibri" panose="020F0502020204030204"/>
              <a:cs typeface="Calibri"/>
            </a:endParaRPr>
          </a:p>
          <a:p>
            <a:pPr defTabSz="457200"/>
            <a:r>
              <a:rPr lang="en-GB" sz="1350" dirty="0">
                <a:solidFill>
                  <a:prstClr val="black"/>
                </a:solidFill>
                <a:latin typeface="Calibri" panose="020F0502020204030204"/>
              </a:rPr>
              <a:t>- customer service</a:t>
            </a:r>
            <a:endParaRPr lang="en-GB" sz="1350">
              <a:solidFill>
                <a:prstClr val="black"/>
              </a:solidFill>
              <a:latin typeface="Calibri" panose="020F0502020204030204"/>
              <a:cs typeface="Calibri"/>
            </a:endParaRPr>
          </a:p>
          <a:p>
            <a:pPr defTabSz="457200"/>
            <a:r>
              <a:rPr lang="en-GB" sz="1350" dirty="0">
                <a:solidFill>
                  <a:prstClr val="black"/>
                </a:solidFill>
                <a:latin typeface="Calibri" panose="020F0502020204030204"/>
              </a:rPr>
              <a:t>- delivery</a:t>
            </a:r>
            <a:endParaRPr lang="en-GB" sz="1350">
              <a:solidFill>
                <a:prstClr val="black"/>
              </a:solidFill>
              <a:latin typeface="Calibri" panose="020F0502020204030204"/>
              <a:cs typeface="Calibri"/>
            </a:endParaRPr>
          </a:p>
          <a:p>
            <a:pPr defTabSz="457200"/>
            <a:r>
              <a:rPr lang="en-GB" sz="1350" dirty="0">
                <a:solidFill>
                  <a:prstClr val="black"/>
                </a:solidFill>
                <a:latin typeface="Calibri" panose="020F0502020204030204"/>
              </a:rPr>
              <a:t>- warranties and guarantees</a:t>
            </a:r>
            <a:endParaRPr lang="en-GB" sz="1350">
              <a:solidFill>
                <a:prstClr val="black"/>
              </a:solidFill>
              <a:latin typeface="Calibri" panose="020F0502020204030204"/>
              <a:cs typeface="Calibri"/>
            </a:endParaRPr>
          </a:p>
          <a:p>
            <a:pPr defTabSz="457200"/>
            <a:r>
              <a:rPr lang="en-GB" sz="1350" dirty="0">
                <a:solidFill>
                  <a:prstClr val="black"/>
                </a:solidFill>
                <a:latin typeface="Calibri" panose="020F0502020204030204"/>
              </a:rPr>
              <a:t>- additional products </a:t>
            </a:r>
            <a:endParaRPr lang="en-GB" sz="1350" dirty="0">
              <a:solidFill>
                <a:prstClr val="black"/>
              </a:solidFill>
              <a:latin typeface="Calibri" panose="020F0502020204030204"/>
              <a:cs typeface="Calibri"/>
            </a:endParaRPr>
          </a:p>
        </p:txBody>
      </p:sp>
      <p:sp>
        <p:nvSpPr>
          <p:cNvPr id="26" name="TextBox 25">
            <a:extLst>
              <a:ext uri="{FF2B5EF4-FFF2-40B4-BE49-F238E27FC236}">
                <a16:creationId xmlns:a16="http://schemas.microsoft.com/office/drawing/2014/main" id="{26B7A0EB-3EF5-4B01-B00F-9ACAA431E508}"/>
              </a:ext>
            </a:extLst>
          </p:cNvPr>
          <p:cNvSpPr txBox="1"/>
          <p:nvPr/>
        </p:nvSpPr>
        <p:spPr>
          <a:xfrm>
            <a:off x="7201767" y="3722224"/>
            <a:ext cx="1491176" cy="923330"/>
          </a:xfrm>
          <a:prstGeom prst="rect">
            <a:avLst/>
          </a:prstGeom>
          <a:noFill/>
        </p:spPr>
        <p:txBody>
          <a:bodyPr wrap="square" lIns="91440" tIns="45720" rIns="91440" bIns="45720" rtlCol="0" anchor="t">
            <a:spAutoFit/>
          </a:bodyPr>
          <a:lstStyle/>
          <a:p>
            <a:pPr defTabSz="457200"/>
            <a:r>
              <a:rPr lang="en-GB" sz="1350" b="1" dirty="0">
                <a:solidFill>
                  <a:prstClr val="black"/>
                </a:solidFill>
                <a:latin typeface="Calibri" panose="020F0502020204030204"/>
              </a:rPr>
              <a:t>Perceived product:</a:t>
            </a:r>
            <a:endParaRPr lang="en-GB" sz="1350" b="1">
              <a:solidFill>
                <a:prstClr val="black"/>
              </a:solidFill>
              <a:latin typeface="Calibri" panose="020F0502020204030204"/>
              <a:cs typeface="Calibri"/>
            </a:endParaRPr>
          </a:p>
          <a:p>
            <a:pPr defTabSz="457200"/>
            <a:r>
              <a:rPr lang="en-GB" sz="1350" dirty="0">
                <a:solidFill>
                  <a:prstClr val="black"/>
                </a:solidFill>
                <a:latin typeface="Calibri" panose="020F0502020204030204"/>
              </a:rPr>
              <a:t>- value</a:t>
            </a:r>
            <a:endParaRPr lang="en-GB" sz="1350">
              <a:solidFill>
                <a:prstClr val="black"/>
              </a:solidFill>
              <a:latin typeface="Calibri" panose="020F0502020204030204"/>
              <a:cs typeface="Calibri"/>
            </a:endParaRPr>
          </a:p>
          <a:p>
            <a:pPr defTabSz="457200"/>
            <a:r>
              <a:rPr lang="en-GB" sz="1350" dirty="0">
                <a:solidFill>
                  <a:prstClr val="black"/>
                </a:solidFill>
                <a:latin typeface="Calibri" panose="020F0502020204030204"/>
              </a:rPr>
              <a:t>- brand image</a:t>
            </a:r>
            <a:endParaRPr lang="en-GB" sz="1350" dirty="0">
              <a:solidFill>
                <a:prstClr val="black"/>
              </a:solidFill>
              <a:latin typeface="Calibri" panose="020F0502020204030204"/>
              <a:cs typeface="Calibri"/>
            </a:endParaRPr>
          </a:p>
        </p:txBody>
      </p:sp>
      <p:cxnSp>
        <p:nvCxnSpPr>
          <p:cNvPr id="28" name="Straight Arrow Connector 27">
            <a:extLst>
              <a:ext uri="{FF2B5EF4-FFF2-40B4-BE49-F238E27FC236}">
                <a16:creationId xmlns:a16="http://schemas.microsoft.com/office/drawing/2014/main" id="{349D4471-6945-459C-9DA8-5403BEBC7196}"/>
              </a:ext>
            </a:extLst>
          </p:cNvPr>
          <p:cNvCxnSpPr>
            <a:cxnSpLocks/>
          </p:cNvCxnSpPr>
          <p:nvPr/>
        </p:nvCxnSpPr>
        <p:spPr>
          <a:xfrm flipH="1">
            <a:off x="2589878" y="2743863"/>
            <a:ext cx="1534150" cy="0"/>
          </a:xfrm>
          <a:prstGeom prst="straightConnector1">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BF871853-F9D7-430E-9DFD-2D29CB9C4052}"/>
              </a:ext>
            </a:extLst>
          </p:cNvPr>
          <p:cNvCxnSpPr>
            <a:cxnSpLocks/>
          </p:cNvCxnSpPr>
          <p:nvPr/>
        </p:nvCxnSpPr>
        <p:spPr>
          <a:xfrm flipH="1">
            <a:off x="3030994" y="3474385"/>
            <a:ext cx="2613804" cy="0"/>
          </a:xfrm>
          <a:prstGeom prst="straightConnector1">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994B48D3-1A98-49F2-B248-2296E3A213D2}"/>
              </a:ext>
            </a:extLst>
          </p:cNvPr>
          <p:cNvCxnSpPr>
            <a:cxnSpLocks/>
          </p:cNvCxnSpPr>
          <p:nvPr/>
        </p:nvCxnSpPr>
        <p:spPr>
          <a:xfrm flipH="1">
            <a:off x="3030995" y="4270077"/>
            <a:ext cx="4170773" cy="0"/>
          </a:xfrm>
          <a:prstGeom prst="straightConnector1">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sp>
        <p:nvSpPr>
          <p:cNvPr id="4" name="Content Placeholder 2">
            <a:extLst>
              <a:ext uri="{FF2B5EF4-FFF2-40B4-BE49-F238E27FC236}">
                <a16:creationId xmlns:a16="http://schemas.microsoft.com/office/drawing/2014/main" id="{9443984D-05D4-2A6F-1E21-E5BE07499F5A}"/>
              </a:ext>
            </a:extLst>
          </p:cNvPr>
          <p:cNvSpPr txBox="1">
            <a:spLocks/>
          </p:cNvSpPr>
          <p:nvPr/>
        </p:nvSpPr>
        <p:spPr>
          <a:xfrm>
            <a:off x="8732808" y="2618324"/>
            <a:ext cx="3530102" cy="3131129"/>
          </a:xfrm>
          <a:prstGeom prst="rect">
            <a:avLst/>
          </a:prstGeom>
        </p:spPr>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350" b="1" dirty="0">
                <a:solidFill>
                  <a:srgbClr val="000000"/>
                </a:solidFill>
              </a:rPr>
              <a:t>Core product:</a:t>
            </a:r>
            <a:r>
              <a:rPr lang="en-GB" sz="1350" dirty="0">
                <a:solidFill>
                  <a:srgbClr val="000000"/>
                </a:solidFill>
              </a:rPr>
              <a:t> coffee </a:t>
            </a:r>
          </a:p>
          <a:p>
            <a:pPr marL="0" indent="0">
              <a:buFont typeface="Arial" panose="020B0604020202020204" pitchFamily="34" charset="0"/>
              <a:buNone/>
            </a:pPr>
            <a:r>
              <a:rPr lang="en-GB" sz="1350" b="1" dirty="0">
                <a:solidFill>
                  <a:srgbClr val="000000"/>
                </a:solidFill>
              </a:rPr>
              <a:t>Basic product:</a:t>
            </a:r>
            <a:r>
              <a:rPr lang="en-GB" sz="1350" dirty="0">
                <a:solidFill>
                  <a:srgbClr val="000000"/>
                </a:solidFill>
              </a:rPr>
              <a:t> a luxury coffee, high quality (high cost!), very good brand identity.</a:t>
            </a:r>
          </a:p>
          <a:p>
            <a:pPr marL="0" indent="0">
              <a:buFont typeface="Arial" panose="020B0604020202020204" pitchFamily="34" charset="0"/>
              <a:buNone/>
            </a:pPr>
            <a:r>
              <a:rPr lang="en-GB" sz="1350" b="1" dirty="0">
                <a:solidFill>
                  <a:srgbClr val="000000"/>
                </a:solidFill>
              </a:rPr>
              <a:t>Augmented product:</a:t>
            </a:r>
            <a:r>
              <a:rPr lang="en-GB" sz="1350" dirty="0">
                <a:solidFill>
                  <a:srgbClr val="000000"/>
                </a:solidFill>
              </a:rPr>
              <a:t> lots of extras and potential substitutions (</a:t>
            </a:r>
            <a:r>
              <a:rPr lang="en-GB" sz="1350" i="1" dirty="0">
                <a:solidFill>
                  <a:srgbClr val="000000"/>
                </a:solidFill>
              </a:rPr>
              <a:t>types of milk, flavourings, sizing</a:t>
            </a:r>
            <a:r>
              <a:rPr lang="en-GB" sz="1350" dirty="0">
                <a:solidFill>
                  <a:srgbClr val="000000"/>
                </a:solidFill>
              </a:rPr>
              <a:t>). You can add food to your order. Good customer service in the shop. You pick it up, at the counter or via drive through. Guaranteed quality – they will make a new drink if you’re unhappy. </a:t>
            </a:r>
          </a:p>
          <a:p>
            <a:pPr marL="0" indent="0">
              <a:buFont typeface="Arial" panose="020B0604020202020204" pitchFamily="34" charset="0"/>
              <a:buNone/>
            </a:pPr>
            <a:r>
              <a:rPr lang="en-GB" sz="1350" b="1" dirty="0">
                <a:solidFill>
                  <a:srgbClr val="000000"/>
                </a:solidFill>
              </a:rPr>
              <a:t>Perceived product:</a:t>
            </a:r>
            <a:r>
              <a:rPr lang="en-GB" sz="1350" dirty="0">
                <a:solidFill>
                  <a:srgbClr val="000000"/>
                </a:solidFill>
              </a:rPr>
              <a:t> good value for money (</a:t>
            </a:r>
            <a:r>
              <a:rPr lang="en-GB" sz="1350" i="1" dirty="0">
                <a:solidFill>
                  <a:srgbClr val="000000"/>
                </a:solidFill>
              </a:rPr>
              <a:t>depends on your own opinion!</a:t>
            </a:r>
            <a:r>
              <a:rPr lang="en-GB" sz="1350" dirty="0">
                <a:solidFill>
                  <a:srgbClr val="000000"/>
                </a:solidFill>
              </a:rPr>
              <a:t>). Most people who like coffee would say Starbucks is a good brand. </a:t>
            </a:r>
          </a:p>
        </p:txBody>
      </p:sp>
      <p:pic>
        <p:nvPicPr>
          <p:cNvPr id="6" name="Picture 2" descr="Environmental charity to receive Starbucks 5p cup charge in UK rollout | UK  Fundraising">
            <a:extLst>
              <a:ext uri="{FF2B5EF4-FFF2-40B4-BE49-F238E27FC236}">
                <a16:creationId xmlns:a16="http://schemas.microsoft.com/office/drawing/2014/main" id="{9A957189-20B0-39B1-F9C7-DC5722D9BA64}"/>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28471" r="9527"/>
          <a:stretch/>
        </p:blipFill>
        <p:spPr bwMode="auto">
          <a:xfrm>
            <a:off x="9888484" y="273343"/>
            <a:ext cx="2125478" cy="22796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47256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9290" y="-179222"/>
            <a:ext cx="10515600" cy="1325563"/>
          </a:xfrm>
        </p:spPr>
        <p:txBody>
          <a:bodyPr>
            <a:normAutofit/>
          </a:bodyPr>
          <a:lstStyle/>
          <a:p>
            <a:pPr algn="ctr"/>
            <a:r>
              <a:rPr lang="en-GB" sz="4000" b="1" dirty="0"/>
              <a:t>Relationships with products…</a:t>
            </a:r>
          </a:p>
        </p:txBody>
      </p:sp>
      <p:sp>
        <p:nvSpPr>
          <p:cNvPr id="3" name="Content Placeholder 2"/>
          <p:cNvSpPr>
            <a:spLocks noGrp="1"/>
          </p:cNvSpPr>
          <p:nvPr>
            <p:ph idx="1"/>
          </p:nvPr>
        </p:nvSpPr>
        <p:spPr>
          <a:xfrm>
            <a:off x="350319" y="1420661"/>
            <a:ext cx="11247443" cy="3263504"/>
          </a:xfrm>
        </p:spPr>
        <p:txBody>
          <a:bodyPr>
            <a:noAutofit/>
          </a:bodyPr>
          <a:lstStyle/>
          <a:p>
            <a:r>
              <a:rPr lang="en-GB" sz="2400" b="1" dirty="0"/>
              <a:t>Self-concept attachments</a:t>
            </a:r>
            <a:r>
              <a:rPr lang="en-GB" sz="2400" dirty="0"/>
              <a:t>: The product helps establish the user’s identity.  (For example, do you feel more like yourself in Ralph Lauren or Diesel clothing?)</a:t>
            </a:r>
          </a:p>
          <a:p>
            <a:r>
              <a:rPr lang="en-GB" sz="2400" b="1" dirty="0"/>
              <a:t>Nostalgic attachments</a:t>
            </a:r>
            <a:r>
              <a:rPr lang="en-GB" sz="2400" dirty="0"/>
              <a:t>: The product serves as a link with a past self.  (Does eating the inside of a Cadbury Crème Egg remind you of childhood?)</a:t>
            </a:r>
          </a:p>
          <a:p>
            <a:r>
              <a:rPr lang="en-GB" sz="2400" b="1" dirty="0"/>
              <a:t>Interdependence</a:t>
            </a:r>
            <a:r>
              <a:rPr lang="en-GB" sz="2400" dirty="0"/>
              <a:t>:  The product is a part of the user’s daily routine.  (Could you get through the day without a Starbucks or </a:t>
            </a:r>
            <a:r>
              <a:rPr lang="en-GB" sz="2400" dirty="0" err="1"/>
              <a:t>Caffe</a:t>
            </a:r>
            <a:r>
              <a:rPr lang="en-GB" sz="2400" dirty="0"/>
              <a:t> Nero Coffee?)</a:t>
            </a:r>
          </a:p>
          <a:p>
            <a:r>
              <a:rPr lang="en-GB" sz="2400" b="1" dirty="0"/>
              <a:t>Love</a:t>
            </a:r>
            <a:r>
              <a:rPr lang="en-GB" sz="2400" dirty="0"/>
              <a:t>: The product elicits emotional bonds of warmth, passion or other strong emotion. (Ever been to a match between Arsenal and Manchester United?)</a:t>
            </a:r>
          </a:p>
        </p:txBody>
      </p:sp>
      <p:sp>
        <p:nvSpPr>
          <p:cNvPr id="5" name="TextBox 4"/>
          <p:cNvSpPr txBox="1"/>
          <p:nvPr/>
        </p:nvSpPr>
        <p:spPr>
          <a:xfrm>
            <a:off x="7608168" y="6165304"/>
            <a:ext cx="2566852" cy="300082"/>
          </a:xfrm>
          <a:prstGeom prst="rect">
            <a:avLst/>
          </a:prstGeom>
          <a:noFill/>
        </p:spPr>
        <p:txBody>
          <a:bodyPr wrap="square" rtlCol="0">
            <a:spAutoFit/>
          </a:bodyPr>
          <a:lstStyle/>
          <a:p>
            <a:pPr algn="r" defTabSz="685800"/>
            <a:r>
              <a:rPr lang="en-GB" sz="1350" dirty="0">
                <a:solidFill>
                  <a:prstClr val="black"/>
                </a:solidFill>
                <a:latin typeface="Calibri" panose="020F0502020204030204"/>
              </a:rPr>
              <a:t>(Solomon et al, 2013)</a:t>
            </a:r>
          </a:p>
        </p:txBody>
      </p:sp>
    </p:spTree>
    <p:extLst>
      <p:ext uri="{BB962C8B-B14F-4D97-AF65-F5344CB8AC3E}">
        <p14:creationId xmlns:p14="http://schemas.microsoft.com/office/powerpoint/2010/main" val="23497783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334328" y="346368"/>
            <a:ext cx="10674098" cy="458390"/>
          </a:xfrm>
        </p:spPr>
        <p:txBody>
          <a:bodyPr>
            <a:normAutofit fontScale="90000"/>
          </a:bodyPr>
          <a:lstStyle/>
          <a:p>
            <a:r>
              <a:rPr lang="en-GB" altLang="en-US" dirty="0"/>
              <a:t>Who are you? : The concept of self.</a:t>
            </a:r>
          </a:p>
        </p:txBody>
      </p:sp>
      <p:sp>
        <p:nvSpPr>
          <p:cNvPr id="3" name="TextBox 2">
            <a:extLst>
              <a:ext uri="{FF2B5EF4-FFF2-40B4-BE49-F238E27FC236}">
                <a16:creationId xmlns:a16="http://schemas.microsoft.com/office/drawing/2014/main" id="{1D16DC4E-1688-4ED5-7DF4-22774C7CDF8A}"/>
              </a:ext>
            </a:extLst>
          </p:cNvPr>
          <p:cNvSpPr txBox="1"/>
          <p:nvPr/>
        </p:nvSpPr>
        <p:spPr>
          <a:xfrm>
            <a:off x="213105" y="1984910"/>
            <a:ext cx="9297352" cy="1477328"/>
          </a:xfrm>
          <a:prstGeom prst="rect">
            <a:avLst/>
          </a:prstGeom>
          <a:noFill/>
        </p:spPr>
        <p:txBody>
          <a:bodyPr wrap="square">
            <a:spAutoFit/>
          </a:bodyPr>
          <a:lstStyle/>
          <a:p>
            <a:r>
              <a:rPr lang="en-GB" dirty="0"/>
              <a:t>"The self-concept is a general term used to refer to how someone thinks about, evaluates or perceives themselves. To be aware of oneself is to have a concept of oneself. " (McLeod, 2008)</a:t>
            </a:r>
          </a:p>
          <a:p>
            <a:endParaRPr lang="en-GB" dirty="0"/>
          </a:p>
          <a:p>
            <a:r>
              <a:rPr lang="en-GB" dirty="0"/>
              <a:t>A consumers personality influences the way they respond to marketing stimuli, however efforts to make the applicable have been met with mixed results as we will explore… </a:t>
            </a:r>
          </a:p>
        </p:txBody>
      </p:sp>
      <p:pic>
        <p:nvPicPr>
          <p:cNvPr id="1026" name="Picture 2" descr="21,230 Child Thinking Illustrations &amp; Clip Art - iStock | Young child  thinking, Child thinking looking up, Child thinking classroom">
            <a:extLst>
              <a:ext uri="{FF2B5EF4-FFF2-40B4-BE49-F238E27FC236}">
                <a16:creationId xmlns:a16="http://schemas.microsoft.com/office/drawing/2014/main" id="{39C59273-E62F-92ED-0C2B-44D0B051D3C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5843"/>
          <a:stretch/>
        </p:blipFill>
        <p:spPr bwMode="auto">
          <a:xfrm>
            <a:off x="9597029" y="2954840"/>
            <a:ext cx="2381866" cy="2696522"/>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37434E91-86FE-8268-6C4C-DF190E68155A}"/>
              </a:ext>
            </a:extLst>
          </p:cNvPr>
          <p:cNvSpPr txBox="1"/>
          <p:nvPr/>
        </p:nvSpPr>
        <p:spPr>
          <a:xfrm>
            <a:off x="299677" y="862908"/>
            <a:ext cx="10674098" cy="646331"/>
          </a:xfrm>
          <a:prstGeom prst="rect">
            <a:avLst/>
          </a:prstGeom>
          <a:noFill/>
        </p:spPr>
        <p:txBody>
          <a:bodyPr wrap="square">
            <a:spAutoFit/>
          </a:bodyPr>
          <a:lstStyle/>
          <a:p>
            <a:r>
              <a:rPr lang="en-GB" dirty="0"/>
              <a:t>"The person's ideas and feelings about themselves, including their attributes and who and what the self is" (Sethna and Blythe, 2019).</a:t>
            </a:r>
          </a:p>
        </p:txBody>
      </p:sp>
      <p:sp>
        <p:nvSpPr>
          <p:cNvPr id="15" name="TextBox 14">
            <a:extLst>
              <a:ext uri="{FF2B5EF4-FFF2-40B4-BE49-F238E27FC236}">
                <a16:creationId xmlns:a16="http://schemas.microsoft.com/office/drawing/2014/main" id="{E06030BA-F359-83D1-3BB1-FDF2E8521599}"/>
              </a:ext>
            </a:extLst>
          </p:cNvPr>
          <p:cNvSpPr txBox="1"/>
          <p:nvPr/>
        </p:nvSpPr>
        <p:spPr>
          <a:xfrm>
            <a:off x="213105" y="3760929"/>
            <a:ext cx="9297352" cy="1477328"/>
          </a:xfrm>
          <a:prstGeom prst="rect">
            <a:avLst/>
          </a:prstGeom>
          <a:noFill/>
        </p:spPr>
        <p:txBody>
          <a:bodyPr wrap="square">
            <a:spAutoFit/>
          </a:bodyPr>
          <a:lstStyle/>
          <a:p>
            <a:r>
              <a:rPr lang="en-GB" b="0" i="0" dirty="0">
                <a:solidFill>
                  <a:srgbClr val="1F1F1F"/>
                </a:solidFill>
                <a:effectLst/>
              </a:rPr>
              <a:t>Brand identity and self-concept are linked: In psychology, ‘identity’ is also referred to as ‘self-concept’. </a:t>
            </a:r>
          </a:p>
          <a:p>
            <a:r>
              <a:rPr lang="en-GB" b="0" i="0" dirty="0">
                <a:solidFill>
                  <a:srgbClr val="1F1F1F"/>
                </a:solidFill>
                <a:effectLst/>
              </a:rPr>
              <a:t>A person’s self-concept refers to her/his perceptions about who s/he is (attributes, self-worth, etc.) and who s/he wishes to become.</a:t>
            </a:r>
          </a:p>
          <a:p>
            <a:r>
              <a:rPr lang="en-GB" dirty="0">
                <a:solidFill>
                  <a:srgbClr val="1F1F1F"/>
                </a:solidFill>
              </a:rPr>
              <a:t>We become what we purchase and the brands we engage with communicate this.</a:t>
            </a:r>
            <a:endParaRPr lang="en-GB" dirty="0"/>
          </a:p>
        </p:txBody>
      </p:sp>
      <p:sp>
        <p:nvSpPr>
          <p:cNvPr id="4" name="TextBox 3">
            <a:extLst>
              <a:ext uri="{FF2B5EF4-FFF2-40B4-BE49-F238E27FC236}">
                <a16:creationId xmlns:a16="http://schemas.microsoft.com/office/drawing/2014/main" id="{899A1E35-89F9-F504-58AB-7AECE2AF0ED6}"/>
              </a:ext>
            </a:extLst>
          </p:cNvPr>
          <p:cNvSpPr txBox="1"/>
          <p:nvPr/>
        </p:nvSpPr>
        <p:spPr>
          <a:xfrm>
            <a:off x="8117742" y="4672785"/>
            <a:ext cx="1704684" cy="369332"/>
          </a:xfrm>
          <a:prstGeom prst="rect">
            <a:avLst/>
          </a:prstGeom>
          <a:noFill/>
        </p:spPr>
        <p:txBody>
          <a:bodyPr wrap="square">
            <a:spAutoFit/>
          </a:bodyPr>
          <a:lstStyle/>
          <a:p>
            <a:r>
              <a:rPr lang="en-GB" b="1" dirty="0"/>
              <a:t>The Actual Self </a:t>
            </a:r>
            <a:endParaRPr lang="en-GB" dirty="0"/>
          </a:p>
        </p:txBody>
      </p:sp>
      <p:sp>
        <p:nvSpPr>
          <p:cNvPr id="6" name="TextBox 5">
            <a:extLst>
              <a:ext uri="{FF2B5EF4-FFF2-40B4-BE49-F238E27FC236}">
                <a16:creationId xmlns:a16="http://schemas.microsoft.com/office/drawing/2014/main" id="{4172ACF0-61A6-16DE-12B4-25E0D8EA7BE9}"/>
              </a:ext>
            </a:extLst>
          </p:cNvPr>
          <p:cNvSpPr txBox="1"/>
          <p:nvPr/>
        </p:nvSpPr>
        <p:spPr>
          <a:xfrm>
            <a:off x="8163839" y="4989957"/>
            <a:ext cx="1612490" cy="369332"/>
          </a:xfrm>
          <a:prstGeom prst="rect">
            <a:avLst/>
          </a:prstGeom>
          <a:noFill/>
        </p:spPr>
        <p:txBody>
          <a:bodyPr wrap="square">
            <a:spAutoFit/>
          </a:bodyPr>
          <a:lstStyle/>
          <a:p>
            <a:r>
              <a:rPr lang="en-GB" b="1" dirty="0"/>
              <a:t>The Social Self </a:t>
            </a:r>
            <a:endParaRPr lang="en-GB" dirty="0"/>
          </a:p>
        </p:txBody>
      </p:sp>
      <p:sp>
        <p:nvSpPr>
          <p:cNvPr id="8" name="TextBox 7">
            <a:extLst>
              <a:ext uri="{FF2B5EF4-FFF2-40B4-BE49-F238E27FC236}">
                <a16:creationId xmlns:a16="http://schemas.microsoft.com/office/drawing/2014/main" id="{F6DBCEFD-987A-FFD3-20EA-0927965FBDD9}"/>
              </a:ext>
            </a:extLst>
          </p:cNvPr>
          <p:cNvSpPr txBox="1"/>
          <p:nvPr/>
        </p:nvSpPr>
        <p:spPr>
          <a:xfrm>
            <a:off x="8439142" y="5229740"/>
            <a:ext cx="1061884" cy="369332"/>
          </a:xfrm>
          <a:prstGeom prst="rect">
            <a:avLst/>
          </a:prstGeom>
          <a:noFill/>
        </p:spPr>
        <p:txBody>
          <a:bodyPr wrap="square">
            <a:spAutoFit/>
          </a:bodyPr>
          <a:lstStyle/>
          <a:p>
            <a:r>
              <a:rPr lang="en-GB" b="1" dirty="0"/>
              <a:t>Ideal Self </a:t>
            </a:r>
            <a:endParaRPr lang="en-GB" dirty="0"/>
          </a:p>
        </p:txBody>
      </p:sp>
      <p:sp>
        <p:nvSpPr>
          <p:cNvPr id="11" name="TextBox 10">
            <a:extLst>
              <a:ext uri="{FF2B5EF4-FFF2-40B4-BE49-F238E27FC236}">
                <a16:creationId xmlns:a16="http://schemas.microsoft.com/office/drawing/2014/main" id="{589EDC84-A0FB-296B-5845-2368429437AA}"/>
              </a:ext>
            </a:extLst>
          </p:cNvPr>
          <p:cNvSpPr txBox="1"/>
          <p:nvPr/>
        </p:nvSpPr>
        <p:spPr>
          <a:xfrm>
            <a:off x="8065516" y="5427654"/>
            <a:ext cx="1809135" cy="369332"/>
          </a:xfrm>
          <a:prstGeom prst="rect">
            <a:avLst/>
          </a:prstGeom>
          <a:noFill/>
        </p:spPr>
        <p:txBody>
          <a:bodyPr wrap="square">
            <a:spAutoFit/>
          </a:bodyPr>
          <a:lstStyle/>
          <a:p>
            <a:r>
              <a:rPr lang="en-GB" b="1" dirty="0"/>
              <a:t>looking-glass self </a:t>
            </a:r>
            <a:endParaRPr lang="en-GB" dirty="0"/>
          </a:p>
        </p:txBody>
      </p:sp>
    </p:spTree>
    <p:extLst>
      <p:ext uri="{BB962C8B-B14F-4D97-AF65-F5344CB8AC3E}">
        <p14:creationId xmlns:p14="http://schemas.microsoft.com/office/powerpoint/2010/main" val="35357839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16363-8C69-3A4E-F2BF-0F50AAA9632A}"/>
              </a:ext>
            </a:extLst>
          </p:cNvPr>
          <p:cNvSpPr>
            <a:spLocks noGrp="1"/>
          </p:cNvSpPr>
          <p:nvPr>
            <p:ph type="title"/>
          </p:nvPr>
        </p:nvSpPr>
        <p:spPr>
          <a:xfrm>
            <a:off x="308782" y="-63556"/>
            <a:ext cx="10515600" cy="1325563"/>
          </a:xfrm>
        </p:spPr>
        <p:txBody>
          <a:bodyPr/>
          <a:lstStyle/>
          <a:p>
            <a:r>
              <a:rPr lang="en-GB" dirty="0"/>
              <a:t>Self esteem.</a:t>
            </a:r>
          </a:p>
        </p:txBody>
      </p:sp>
      <p:sp>
        <p:nvSpPr>
          <p:cNvPr id="3" name="Content Placeholder 2">
            <a:extLst>
              <a:ext uri="{FF2B5EF4-FFF2-40B4-BE49-F238E27FC236}">
                <a16:creationId xmlns:a16="http://schemas.microsoft.com/office/drawing/2014/main" id="{8595BA59-6484-FDCB-502E-FA77A3D7C757}"/>
              </a:ext>
            </a:extLst>
          </p:cNvPr>
          <p:cNvSpPr>
            <a:spLocks noGrp="1"/>
          </p:cNvSpPr>
          <p:nvPr>
            <p:ph idx="1"/>
          </p:nvPr>
        </p:nvSpPr>
        <p:spPr>
          <a:xfrm>
            <a:off x="256309" y="995186"/>
            <a:ext cx="7682345" cy="4351338"/>
          </a:xfrm>
        </p:spPr>
        <p:txBody>
          <a:bodyPr/>
          <a:lstStyle/>
          <a:p>
            <a:pPr marL="0" indent="0">
              <a:buNone/>
            </a:pPr>
            <a:r>
              <a:rPr lang="en-GB" sz="1600" dirty="0">
                <a:latin typeface="Arial" panose="020B0604020202020204" pitchFamily="34" charset="0"/>
                <a:cs typeface="Arial" panose="020B0604020202020204" pitchFamily="34" charset="0"/>
              </a:rPr>
              <a:t>The positivity of a persons self concept.</a:t>
            </a:r>
          </a:p>
          <a:p>
            <a:pPr marL="0" indent="0">
              <a:buNone/>
            </a:pPr>
            <a:r>
              <a:rPr lang="en-GB" sz="1600" dirty="0">
                <a:latin typeface="Arial" panose="020B0604020202020204" pitchFamily="34" charset="0"/>
                <a:cs typeface="Arial" panose="020B0604020202020204" pitchFamily="34" charset="0"/>
              </a:rPr>
              <a:t>Often those with a low self esteem will expect themselves to not perform well when comparing themselves to others and will try to avoid embarrassment failure and rejection.</a:t>
            </a:r>
          </a:p>
          <a:p>
            <a:pPr marL="0" indent="0">
              <a:buNone/>
            </a:pPr>
            <a:r>
              <a:rPr lang="en-GB" sz="1600" dirty="0">
                <a:latin typeface="Arial" panose="020B0604020202020204" pitchFamily="34" charset="0"/>
                <a:cs typeface="Arial" panose="020B0604020202020204" pitchFamily="34" charset="0"/>
              </a:rPr>
              <a:t>In a recent study by Stubby  found </a:t>
            </a:r>
            <a:r>
              <a:rPr lang="en-GB" sz="1600" b="0" i="0" dirty="0">
                <a:effectLst/>
                <a:latin typeface="Arial" panose="020B0604020202020204" pitchFamily="34" charset="0"/>
                <a:cs typeface="Arial" panose="020B0604020202020204" pitchFamily="34" charset="0"/>
              </a:rPr>
              <a:t>those who hold pessimistic self-views, choose inferior products. For instance, people with low self-esteem preferred cheap vodka in a plastic bottle over premium vodka, and they were more willing to visit a dingy restaurant when it was framed as uncool rather than the cool place to be.</a:t>
            </a:r>
            <a:r>
              <a:rPr lang="en-GB" sz="1600" dirty="0">
                <a:latin typeface="Arial" panose="020B0604020202020204" pitchFamily="34" charset="0"/>
                <a:cs typeface="Arial" panose="020B0604020202020204" pitchFamily="34" charset="0"/>
              </a:rPr>
              <a:t> </a:t>
            </a:r>
          </a:p>
          <a:p>
            <a:pPr marL="0" indent="0">
              <a:buNone/>
            </a:pPr>
            <a:r>
              <a:rPr lang="en-GB" sz="1600" dirty="0">
                <a:latin typeface="Arial" panose="020B0604020202020204" pitchFamily="34" charset="0"/>
                <a:cs typeface="Arial" panose="020B0604020202020204" pitchFamily="34" charset="0"/>
              </a:rPr>
              <a:t>Individuals who feel powerful often spend more on them self's “I'm worth it!” in contrast those who feel powerless tend to spend more on others than themselves.. </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The study goes on to describe how people with low self-esteem pick inferior products because those products resonate with how they feel about themselves. They identify with low-tier brands because those brands match their pessimistic self-views. They eat stale popcorn because they think it is good enough for them. They consume within their league rather than outside of their league.</a:t>
            </a:r>
          </a:p>
        </p:txBody>
      </p:sp>
      <p:sp>
        <p:nvSpPr>
          <p:cNvPr id="5" name="TextBox 4">
            <a:extLst>
              <a:ext uri="{FF2B5EF4-FFF2-40B4-BE49-F238E27FC236}">
                <a16:creationId xmlns:a16="http://schemas.microsoft.com/office/drawing/2014/main" id="{770456D7-6DC9-9F86-5D9C-7B814A723D92}"/>
              </a:ext>
            </a:extLst>
          </p:cNvPr>
          <p:cNvSpPr txBox="1"/>
          <p:nvPr/>
        </p:nvSpPr>
        <p:spPr>
          <a:xfrm>
            <a:off x="5706668" y="5135962"/>
            <a:ext cx="6098874" cy="369332"/>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a:t>
            </a:r>
            <a:r>
              <a:rPr lang="en-GB" sz="1800" dirty="0" err="1">
                <a:latin typeface="Arial" panose="020B0604020202020204" pitchFamily="34" charset="0"/>
                <a:cs typeface="Arial" panose="020B0604020202020204" pitchFamily="34" charset="0"/>
              </a:rPr>
              <a:t>Stuppy</a:t>
            </a:r>
            <a:r>
              <a:rPr lang="en-GB" sz="1800" dirty="0">
                <a:latin typeface="Arial" panose="020B0604020202020204" pitchFamily="34" charset="0"/>
                <a:cs typeface="Arial" panose="020B0604020202020204" pitchFamily="34" charset="0"/>
              </a:rPr>
              <a:t> et al., 2019)</a:t>
            </a:r>
            <a:endParaRPr lang="en-GB" dirty="0"/>
          </a:p>
        </p:txBody>
      </p:sp>
      <p:pic>
        <p:nvPicPr>
          <p:cNvPr id="1026" name="Picture 2" descr="494 Superman Cape Stock Photos, Pictures &amp; Royalty-Free Images - iStock | Superman  cape vector, Boy superman cape">
            <a:extLst>
              <a:ext uri="{FF2B5EF4-FFF2-40B4-BE49-F238E27FC236}">
                <a16:creationId xmlns:a16="http://schemas.microsoft.com/office/drawing/2014/main" id="{56FA089D-7C4A-3E7F-10AC-09CCDEA8C8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38654" y="47759"/>
            <a:ext cx="1860796" cy="189485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29F21F5C-755F-384F-EBFD-C5E54D96DB29}"/>
              </a:ext>
            </a:extLst>
          </p:cNvPr>
          <p:cNvPicPr>
            <a:picLocks noChangeAspect="1"/>
          </p:cNvPicPr>
          <p:nvPr/>
        </p:nvPicPr>
        <p:blipFill>
          <a:blip r:embed="rId4"/>
          <a:stretch>
            <a:fillRect/>
          </a:stretch>
        </p:blipFill>
        <p:spPr>
          <a:xfrm>
            <a:off x="7938654" y="1667027"/>
            <a:ext cx="3997037" cy="3997037"/>
          </a:xfrm>
          <a:prstGeom prst="rect">
            <a:avLst/>
          </a:prstGeom>
        </p:spPr>
      </p:pic>
    </p:spTree>
    <p:extLst>
      <p:ext uri="{BB962C8B-B14F-4D97-AF65-F5344CB8AC3E}">
        <p14:creationId xmlns:p14="http://schemas.microsoft.com/office/powerpoint/2010/main" val="2498069244"/>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IHM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HM PPT Template_" id="{65F858F1-9EA7-4E35-BDAA-B2F269EFA568}" vid="{B58C0904-D1F3-477E-97DF-21497C8EB27A}"/>
    </a:ext>
  </a:extLst>
</a:theme>
</file>

<file path=ppt/theme/theme12.xml><?xml version="1.0" encoding="utf-8"?>
<a:theme xmlns:a="http://schemas.openxmlformats.org/drawingml/2006/main" name="3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210D170F-B20A-4844-9C88-E4B63F6D23B0}">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23</TotalTime>
  <Words>2931</Words>
  <Application>Microsoft Office PowerPoint</Application>
  <PresentationFormat>Widescreen</PresentationFormat>
  <Paragraphs>242</Paragraphs>
  <Slides>29</Slides>
  <Notes>16</Notes>
  <HiddenSlides>0</HiddenSlides>
  <MMClips>0</MMClips>
  <ScaleCrop>false</ScaleCrop>
  <HeadingPairs>
    <vt:vector size="6" baseType="variant">
      <vt:variant>
        <vt:lpstr>Fonts Used</vt:lpstr>
      </vt:variant>
      <vt:variant>
        <vt:i4>7</vt:i4>
      </vt:variant>
      <vt:variant>
        <vt:lpstr>Theme</vt:lpstr>
      </vt:variant>
      <vt:variant>
        <vt:i4>12</vt:i4>
      </vt:variant>
      <vt:variant>
        <vt:lpstr>Slide Titles</vt:lpstr>
      </vt:variant>
      <vt:variant>
        <vt:i4>29</vt:i4>
      </vt:variant>
    </vt:vector>
  </HeadingPairs>
  <TitlesOfParts>
    <vt:vector size="48" baseType="lpstr">
      <vt:lpstr>Proxima Nova Regular</vt:lpstr>
      <vt:lpstr>Abadi</vt:lpstr>
      <vt:lpstr>Aptos Light</vt:lpstr>
      <vt:lpstr>Arial</vt:lpstr>
      <vt:lpstr>Calibri</vt:lpstr>
      <vt:lpstr>Calibri Light</vt:lpstr>
      <vt:lpstr>Trebuchet MS</vt:lpstr>
      <vt:lpstr>Title Slide 1</vt:lpstr>
      <vt:lpstr>Text 1</vt:lpstr>
      <vt:lpstr>Title Slide 3</vt:lpstr>
      <vt:lpstr>Sub Title 2</vt:lpstr>
      <vt:lpstr>Sub Title 1</vt:lpstr>
      <vt:lpstr>Text Break Info Slide 2</vt:lpstr>
      <vt:lpstr>Text Break / Info Slide 1</vt:lpstr>
      <vt:lpstr>Text 2</vt:lpstr>
      <vt:lpstr>1_Text 1</vt:lpstr>
      <vt:lpstr>Office Theme</vt:lpstr>
      <vt:lpstr>IHM PPT Template_</vt:lpstr>
      <vt:lpstr>3_Sub Title 1</vt:lpstr>
      <vt:lpstr>PowerPoint Presentation</vt:lpstr>
      <vt:lpstr>PowerPoint Presentation</vt:lpstr>
      <vt:lpstr>PowerPoint Presentation</vt:lpstr>
      <vt:lpstr>Assessment -1 Due:16th June 23;59 A marketing plan of 4000 words -/+ 10%    MARKETING PLAN  For your assignment, create a digital communications strategy for your chosen hotel in the current climate. Be imaginative in your messaging thinking about improving, changing, or introducing new ideas. Think about analysing the micro and macro and digital environment to provide new direction for the business. Use examples to support your case as well as industry research and evidence.    </vt:lpstr>
      <vt:lpstr>Let’s do some marketing</vt:lpstr>
      <vt:lpstr>The SOSTAC Planning System</vt:lpstr>
      <vt:lpstr>Situation Analysis</vt:lpstr>
      <vt:lpstr>Situational analysis 5 ‘C’s</vt:lpstr>
      <vt:lpstr>Company Internal analysis </vt:lpstr>
      <vt:lpstr> Strengths</vt:lpstr>
      <vt:lpstr>Weaknesses</vt:lpstr>
      <vt:lpstr>Opportunities</vt:lpstr>
      <vt:lpstr>Threats</vt:lpstr>
      <vt:lpstr>Customers </vt:lpstr>
      <vt:lpstr>Market segments:</vt:lpstr>
      <vt:lpstr>Segmentation variables</vt:lpstr>
      <vt:lpstr>Let’s analyse a website and see what we can find!</vt:lpstr>
      <vt:lpstr>  We are going to take a 30 min break…  See you soon!</vt:lpstr>
      <vt:lpstr>Customer profiles</vt:lpstr>
      <vt:lpstr>Targeting</vt:lpstr>
      <vt:lpstr>Undifferentiated targeting</vt:lpstr>
      <vt:lpstr>Differentiated targeting</vt:lpstr>
      <vt:lpstr>Concentrated targeting</vt:lpstr>
      <vt:lpstr>Customised targeting</vt:lpstr>
      <vt:lpstr>PowerPoint Presentation</vt:lpstr>
      <vt:lpstr>What makes a product?</vt:lpstr>
      <vt:lpstr>Relationships with products…</vt:lpstr>
      <vt:lpstr>Who are you? : The concept of self.</vt:lpstr>
      <vt:lpstr>Self esteem.</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Christopher Wilkin</dc:creator>
  <cp:lastModifiedBy>Jemma Smith</cp:lastModifiedBy>
  <cp:revision>11</cp:revision>
  <dcterms:created xsi:type="dcterms:W3CDTF">2022-09-15T13:13:50Z</dcterms:created>
  <dcterms:modified xsi:type="dcterms:W3CDTF">2025-05-02T12:56:19Z</dcterms:modified>
</cp:coreProperties>
</file>