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6"/>
  </p:notesMasterIdLst>
  <p:sldIdLst>
    <p:sldId id="266" r:id="rId26"/>
    <p:sldId id="271" r:id="rId27"/>
    <p:sldId id="272" r:id="rId28"/>
    <p:sldId id="274" r:id="rId29"/>
    <p:sldId id="273" r:id="rId30"/>
    <p:sldId id="275" r:id="rId31"/>
    <p:sldId id="276" r:id="rId32"/>
    <p:sldId id="277" r:id="rId33"/>
    <p:sldId id="279" r:id="rId34"/>
    <p:sldId id="281" r:id="rId35"/>
    <p:sldId id="301" r:id="rId36"/>
    <p:sldId id="302" r:id="rId37"/>
    <p:sldId id="282" r:id="rId38"/>
    <p:sldId id="283" r:id="rId39"/>
    <p:sldId id="303" r:id="rId40"/>
    <p:sldId id="284" r:id="rId41"/>
    <p:sldId id="285" r:id="rId42"/>
    <p:sldId id="286" r:id="rId43"/>
    <p:sldId id="287" r:id="rId44"/>
    <p:sldId id="288" r:id="rId45"/>
    <p:sldId id="289" r:id="rId46"/>
    <p:sldId id="290" r:id="rId47"/>
    <p:sldId id="291" r:id="rId48"/>
    <p:sldId id="292" r:id="rId49"/>
    <p:sldId id="293" r:id="rId50"/>
    <p:sldId id="294" r:id="rId51"/>
    <p:sldId id="295" r:id="rId52"/>
    <p:sldId id="296" r:id="rId53"/>
    <p:sldId id="297" r:id="rId54"/>
    <p:sldId id="298" r:id="rId55"/>
    <p:sldId id="299" r:id="rId56"/>
    <p:sldId id="304" r:id="rId57"/>
    <p:sldId id="305" r:id="rId58"/>
    <p:sldId id="306" r:id="rId59"/>
    <p:sldId id="307" r:id="rId60"/>
    <p:sldId id="308" r:id="rId61"/>
    <p:sldId id="309" r:id="rId62"/>
    <p:sldId id="310" r:id="rId63"/>
    <p:sldId id="311" r:id="rId64"/>
    <p:sldId id="312" r:id="rId65"/>
    <p:sldId id="313" r:id="rId66"/>
    <p:sldId id="314" r:id="rId67"/>
    <p:sldId id="315" r:id="rId68"/>
    <p:sldId id="316" r:id="rId69"/>
    <p:sldId id="317" r:id="rId70"/>
    <p:sldId id="318" r:id="rId71"/>
    <p:sldId id="319" r:id="rId72"/>
    <p:sldId id="320" r:id="rId73"/>
    <p:sldId id="321" r:id="rId74"/>
    <p:sldId id="322" r:id="rId7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3245" autoAdjust="0"/>
  </p:normalViewPr>
  <p:slideViewPr>
    <p:cSldViewPr snapToGrid="0">
      <p:cViewPr varScale="1">
        <p:scale>
          <a:sx n="81" d="100"/>
          <a:sy n="81" d="100"/>
        </p:scale>
        <p:origin x="17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74" Type="http://schemas.openxmlformats.org/officeDocument/2006/relationships/slide" Target="slides/slide49.xml"/><Relationship Id="rId79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1602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0210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192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8873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0616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759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4368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1343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7127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8298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8318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0703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4602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0791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9474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081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182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84000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9085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4908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8010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46490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85792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75542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17763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98500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84093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Chi Square test of independence / association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13391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1BF3CB-0FF1-074F-3B1E-25F451F844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FCDE9F-1756-DFFA-EC6D-199EC94E81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9E38E1-6DD6-B4F1-ECB6-144A716AE4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9F3847-45EB-A057-65DA-63736BE82A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0590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0BCA39-22AB-63C7-8C43-79C9B6674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7A7D77-D50A-1362-86BF-42A497D4D8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C23054-44D5-078A-8886-34822F9185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FA14E7-4811-40E2-52D8-61FBD0718B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46208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728687-F0B9-954D-75F2-5209C0F395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E66D9F-73EE-C33A-D279-10760BA719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C3AC85-8EAC-2F46-7011-75701D057F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D9BE5F-A20C-595E-BD5F-E21DC38433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12030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A88AB9-61B0-3432-E25E-2F7F936260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E05166-C75E-319F-7EA5-9EBDBBDA8F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58270F-B133-93DE-C2FD-2577303CB1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CC72FA-220F-1A21-1AB8-E10AE58346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92042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B67793-C741-CFB2-FD2E-610599640B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3D8008-FD5C-6FA1-D5E0-1B6041D989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E7BDF3-306E-BEAD-58B6-14641D79C9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49F21F-1DC8-CEBD-ABC3-9CA5BE3A4A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8137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BBD23C-8123-3ADB-3447-2EEF682608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0414C9-11FC-839F-CC8F-333A1681D2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D9DF46-76BB-D67C-12AE-2AA5B1E368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71F405-E8EE-6484-488A-9013E7AAB5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23639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8625B5-CAC5-715B-DE93-D8901DEF6C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DF86C4-5F8D-B9A1-66DB-3C7D7F20F8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0D58DA-E0D0-8FAA-6894-F6CF43B674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E973CF-110C-BFD3-583C-AE7B86440C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57083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80F1A2-39DA-8C01-0BF8-1CEDB07AD1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432EA7-A679-6641-AD3C-76C979BAEE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3368E8-6D22-2E1E-7FD6-7B34E0876D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8549F3-34C7-3EA0-E8F5-21D655D29C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97530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BF8CCC-EA0F-8F55-5A6C-9F10958061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198FBA-43F7-9211-6C18-ECD81CC4E8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BA5B78-5CB0-1D65-2822-9DDA158097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0B5B3C-B45F-F1FE-275C-1E1EAA97D0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44086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758343-68E9-2E93-169D-1C64F1B06E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42DCBB-3A4A-1355-CBEF-4C4CE80415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5F421D-26FB-900C-2A6E-796D7A49DD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AE2D51-3D10-98FC-E702-5674B392D2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05450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AF56B2-BBF9-7AFC-A107-455F16361F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0DCEA4-7DD5-C54A-D09E-95D9D9C77D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0E7187-0CFE-593C-B0C1-30DBB48C65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8EF5B0-A6D2-444A-737E-70033F52E8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30434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31216C-6D70-D879-49DC-0151B48097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CCE3A4-C948-5B62-CC09-A592D3C99E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146FAF-E768-B457-1A6C-3CA93A7D92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763985-9E96-1D89-97C8-C7231D2462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03481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FAFFA4-771D-8056-F529-8EC35EA36A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0238A6-A071-57C4-EDDB-9867CAC285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A59490-F079-CBE7-2C4C-9A2B982DC7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5E99EF-3779-AC96-842A-90279673BD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72470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64D2BC-54FB-8142-7E6B-021DAFD0E5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C4EC13-C4ED-264F-8BF8-C222BE3282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07F521-0D4B-53B0-9570-04D370FB67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E69568-4766-31A7-4368-E5A368748F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48750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0EE7DC-3760-2F34-A3C9-7FCCB25B32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ADDA88-B866-BF3A-890B-0997669C22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F664C0-1F24-3897-D92A-30D3845FF0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40E74C-4D45-4ADB-D0CB-B7C625DB8A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83606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4DB05C-324F-7E56-4799-5BE009833C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B72D5B-D1E5-F348-4047-74155F3640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E4C419-FF29-2E00-5099-D56645DDCC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25696D-2F1A-8B11-7D6F-79790CDA63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65381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19BAE-A3C2-C66B-2F8A-07CF2DF739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67023B-39B6-15DC-423C-C83ABC9EAD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C0C412-76C7-28C2-BFE4-4A83E99B1F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206CD5-5936-51B0-DA1C-089CE62EAC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58311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097E1C-9DB3-50B8-5EA7-EBDB7DBE8F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6C87D0-1963-C27D-F80E-CC90A91703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47FDAC-ADB0-EAB2-0B14-883C01E5CF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57A097-E16C-298A-CEEF-5CD84252B5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2422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821FEE-7FF6-5F8E-0C36-585C4E800C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78760B-661F-3777-3608-E8356667A0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FC14F5-E069-02A0-0B80-ACED7FBC25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558DB8-1D78-0C24-0A09-A05715F6C5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425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3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Whirlwind</a:t>
            </a:r>
          </a:p>
          <a:p>
            <a:r>
              <a:rPr lang="en-US" sz="8000" b="1" dirty="0"/>
              <a:t>Recap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/>
          </a:bodyPr>
          <a:lstStyle/>
          <a:p>
            <a:r>
              <a:rPr lang="en-US" sz="3200" b="1" dirty="0"/>
              <a:t>Whirlwind Recap</a:t>
            </a:r>
          </a:p>
          <a:p>
            <a:pPr marL="685800" lvl="2" indent="0">
              <a:buNone/>
            </a:pPr>
            <a:endParaRPr lang="en-US" sz="2200" b="1" dirty="0"/>
          </a:p>
          <a:p>
            <a:r>
              <a:rPr lang="en-US" sz="3200" b="1" dirty="0"/>
              <a:t>Experimental Design</a:t>
            </a:r>
          </a:p>
          <a:p>
            <a:pPr marL="685800" lvl="2" indent="0">
              <a:buNone/>
            </a:pPr>
            <a:endParaRPr lang="en-US" sz="2200" b="1" dirty="0"/>
          </a:p>
          <a:p>
            <a:r>
              <a:rPr lang="en-US" sz="3200" b="1" dirty="0"/>
              <a:t>Which test to choose</a:t>
            </a:r>
          </a:p>
          <a:p>
            <a:pPr marL="685800" lvl="2" indent="0">
              <a:buNone/>
            </a:pPr>
            <a:endParaRPr lang="en-US" sz="2200" b="1" dirty="0"/>
          </a:p>
          <a:p>
            <a:r>
              <a:rPr lang="en-GB" sz="3200" b="1" dirty="0"/>
              <a:t>Assignment Q&amp;A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0817A-7DF7-05AD-F14C-08F680B751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000" dirty="0"/>
              <a:t>Topic 1 - Basic </a:t>
            </a:r>
            <a:r>
              <a:rPr lang="en-US" sz="4000" dirty="0" err="1"/>
              <a:t>Maths</a:t>
            </a:r>
            <a:endParaRPr lang="en-US" sz="4000" dirty="0"/>
          </a:p>
          <a:p>
            <a:pPr lvl="2"/>
            <a:r>
              <a:rPr lang="en-US" sz="3200" dirty="0"/>
              <a:t>Positive and Negative numbers</a:t>
            </a:r>
          </a:p>
          <a:p>
            <a:pPr lvl="2"/>
            <a:r>
              <a:rPr lang="en-US" sz="3200" dirty="0"/>
              <a:t>Fractions</a:t>
            </a:r>
          </a:p>
          <a:p>
            <a:pPr lvl="2"/>
            <a:r>
              <a:rPr lang="en-US" sz="3200" dirty="0"/>
              <a:t>Decimals</a:t>
            </a:r>
          </a:p>
          <a:p>
            <a:pPr lvl="2"/>
            <a:r>
              <a:rPr lang="en-US" sz="3200" dirty="0"/>
              <a:t>BIDMAS (Order of Computation)</a:t>
            </a:r>
          </a:p>
          <a:p>
            <a:pPr lvl="2"/>
            <a:r>
              <a:rPr lang="en-US" sz="3200" dirty="0"/>
              <a:t>Exponents and Roots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258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6E49E-C9EA-137A-025B-ECD91D6C39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2540"/>
            <a:ext cx="11481847" cy="4275117"/>
          </a:xfrm>
        </p:spPr>
        <p:txBody>
          <a:bodyPr>
            <a:normAutofit fontScale="92500" lnSpcReduction="10000"/>
          </a:bodyPr>
          <a:lstStyle/>
          <a:p>
            <a:r>
              <a:rPr lang="en-US" sz="4000" dirty="0"/>
              <a:t>Topic 2 – Statistics</a:t>
            </a:r>
          </a:p>
          <a:p>
            <a:r>
              <a:rPr lang="en-US" sz="4000" dirty="0"/>
              <a:t>Frequency Distributions</a:t>
            </a:r>
          </a:p>
          <a:p>
            <a:pPr lvl="2"/>
            <a:r>
              <a:rPr lang="en-US" sz="3200" dirty="0"/>
              <a:t>Min, Max and Range</a:t>
            </a:r>
          </a:p>
          <a:p>
            <a:pPr lvl="2"/>
            <a:r>
              <a:rPr lang="en-US" sz="3200" dirty="0"/>
              <a:t>Tallying</a:t>
            </a:r>
          </a:p>
          <a:p>
            <a:pPr lvl="2"/>
            <a:r>
              <a:rPr lang="en-US" sz="3200" dirty="0"/>
              <a:t>Grouped Frequency Distributions</a:t>
            </a:r>
          </a:p>
          <a:p>
            <a:pPr lvl="2"/>
            <a:r>
              <a:rPr lang="en-US" sz="3200" dirty="0"/>
              <a:t>Frequency Polygon</a:t>
            </a:r>
          </a:p>
          <a:p>
            <a:pPr lvl="4"/>
            <a:r>
              <a:rPr lang="en-US" sz="3000" dirty="0"/>
              <a:t>Normal Curve</a:t>
            </a:r>
          </a:p>
          <a:p>
            <a:pPr lvl="4"/>
            <a:r>
              <a:rPr lang="en-US" sz="3000" dirty="0"/>
              <a:t>Skewed Distribution</a:t>
            </a:r>
          </a:p>
          <a:p>
            <a:pPr lvl="2"/>
            <a:r>
              <a:rPr lang="en-US" sz="3200" dirty="0"/>
              <a:t>Cumulative Frequency Curve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483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EB161F-F955-98CB-4EBA-BF3C17181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01288"/>
            <a:ext cx="11481847" cy="4358244"/>
          </a:xfrm>
        </p:spPr>
        <p:txBody>
          <a:bodyPr>
            <a:normAutofit fontScale="85000" lnSpcReduction="20000"/>
          </a:bodyPr>
          <a:lstStyle/>
          <a:p>
            <a:r>
              <a:rPr lang="en-US" sz="4000" dirty="0"/>
              <a:t>Topic 2 – Statistics</a:t>
            </a:r>
          </a:p>
          <a:p>
            <a:r>
              <a:rPr lang="en-US" sz="4000" dirty="0"/>
              <a:t>Frequency Distributions</a:t>
            </a:r>
          </a:p>
          <a:p>
            <a:pPr lvl="2"/>
            <a:r>
              <a:rPr lang="en-US" sz="3200" dirty="0"/>
              <a:t>Univariate Vs Multivariate</a:t>
            </a:r>
          </a:p>
          <a:p>
            <a:pPr lvl="2"/>
            <a:r>
              <a:rPr lang="en-US" sz="3200" dirty="0"/>
              <a:t>Descriptive and Inferential Stats</a:t>
            </a:r>
          </a:p>
          <a:p>
            <a:pPr lvl="2"/>
            <a:r>
              <a:rPr lang="en-US" sz="3200" dirty="0"/>
              <a:t>Variables</a:t>
            </a:r>
          </a:p>
          <a:p>
            <a:pPr lvl="5"/>
            <a:r>
              <a:rPr lang="en-US" sz="2750" dirty="0"/>
              <a:t>Discrete and Continuous Variables</a:t>
            </a:r>
          </a:p>
          <a:p>
            <a:pPr lvl="5"/>
            <a:r>
              <a:rPr lang="en-US" sz="2750" dirty="0"/>
              <a:t>Independent and Dependent Variables</a:t>
            </a:r>
          </a:p>
          <a:p>
            <a:pPr lvl="2"/>
            <a:r>
              <a:rPr lang="en-US" sz="3200" dirty="0"/>
              <a:t>Scales of Measurement</a:t>
            </a:r>
          </a:p>
          <a:p>
            <a:pPr lvl="5"/>
            <a:r>
              <a:rPr lang="en-US" sz="2750" dirty="0"/>
              <a:t>Nominal – </a:t>
            </a:r>
            <a:r>
              <a:rPr lang="en-US" sz="2750" dirty="0" err="1"/>
              <a:t>Categorised</a:t>
            </a:r>
            <a:endParaRPr lang="en-US" sz="2750" dirty="0"/>
          </a:p>
          <a:p>
            <a:pPr lvl="5"/>
            <a:r>
              <a:rPr lang="en-US" sz="2750" dirty="0"/>
              <a:t>Ordinal – Ranking</a:t>
            </a:r>
          </a:p>
          <a:p>
            <a:pPr lvl="5"/>
            <a:r>
              <a:rPr lang="en-US" sz="2750" dirty="0"/>
              <a:t>Ratio – Measured from Zero</a:t>
            </a:r>
          </a:p>
          <a:p>
            <a:pPr lvl="5"/>
            <a:r>
              <a:rPr lang="en-US" sz="2750" dirty="0"/>
              <a:t>Interval – Relative merit on equal units of Measurement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3057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7857F-20FB-07B7-F3FF-0AD43F9F0C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000" dirty="0"/>
              <a:t>Topic 3 – Descriptive Statistics</a:t>
            </a:r>
          </a:p>
          <a:p>
            <a:r>
              <a:rPr lang="en-US" sz="4000" dirty="0"/>
              <a:t>Frequency Distributions</a:t>
            </a:r>
          </a:p>
          <a:p>
            <a:pPr lvl="2"/>
            <a:r>
              <a:rPr lang="en-US" sz="2800" dirty="0"/>
              <a:t>Measures of Central Tendency</a:t>
            </a:r>
          </a:p>
          <a:p>
            <a:pPr lvl="3"/>
            <a:r>
              <a:rPr lang="en-US" sz="2800" dirty="0"/>
              <a:t>Mean</a:t>
            </a:r>
          </a:p>
          <a:p>
            <a:pPr lvl="3"/>
            <a:r>
              <a:rPr lang="en-US" sz="2800" dirty="0"/>
              <a:t>Median – Middle Value</a:t>
            </a:r>
          </a:p>
          <a:p>
            <a:pPr lvl="3"/>
            <a:r>
              <a:rPr lang="en-US" sz="2800" dirty="0"/>
              <a:t>Mode – Most Frequently Occurring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92D072-082F-E82E-0A0F-EBB21B044D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5286" y="3539369"/>
            <a:ext cx="1562318" cy="5156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0D2801-9340-87FB-BF98-D67EF3E097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0145" y="2229262"/>
            <a:ext cx="4851855" cy="2620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480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4C434BB-8A9B-90E0-EA9F-BA4B70355A7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US" sz="4000" dirty="0"/>
                  <a:t>Topic 3 – Descriptive Statistics</a:t>
                </a:r>
              </a:p>
              <a:p>
                <a:r>
                  <a:rPr lang="en-US" sz="4000" dirty="0"/>
                  <a:t>Frequency Distributions</a:t>
                </a:r>
              </a:p>
              <a:p>
                <a:pPr lvl="2"/>
                <a:r>
                  <a:rPr lang="en-US" sz="3200" dirty="0"/>
                  <a:t>Measures of Variability</a:t>
                </a:r>
                <a:endParaRPr lang="en-US" sz="3000" dirty="0"/>
              </a:p>
              <a:p>
                <a:pPr lvl="4"/>
                <a:r>
                  <a:rPr lang="en-US" sz="3000" dirty="0"/>
                  <a:t>Range:                                    MAX – MIN</a:t>
                </a:r>
              </a:p>
              <a:p>
                <a:pPr lvl="4"/>
                <a:r>
                  <a:rPr lang="en-US" sz="3000" dirty="0"/>
                  <a:t>Deviation                               </a:t>
                </a:r>
              </a:p>
              <a:p>
                <a:pPr lvl="4"/>
                <a:r>
                  <a:rPr lang="en-US" sz="3000" dirty="0"/>
                  <a:t>Variance (SD</a:t>
                </a:r>
                <a:r>
                  <a:rPr lang="en-US" sz="3000" baseline="30000" dirty="0"/>
                  <a:t>2</a:t>
                </a:r>
                <a:r>
                  <a:rPr lang="en-US" sz="3000" dirty="0"/>
                  <a:t>)</a:t>
                </a:r>
              </a:p>
              <a:p>
                <a:pPr lvl="4"/>
                <a:r>
                  <a:rPr lang="en-US" sz="3000" dirty="0"/>
                  <a:t>Standard Deviation (SD)	   SD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US" sz="300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US" sz="3000" b="0" i="1" smtClean="0">
                            <a:latin typeface="Cambria Math" panose="02040503050406030204" pitchFamily="18" charset="0"/>
                          </a:rPr>
                          <m:t>𝑆𝐷</m:t>
                        </m:r>
                        <m:r>
                          <a:rPr lang="en-US" sz="3000" b="0" i="1" baseline="30000" smtClean="0">
                            <a:latin typeface="Cambria Math" panose="02040503050406030204" pitchFamily="18" charset="0"/>
                          </a:rPr>
                          <m:t>2</m:t>
                        </m:r>
                      </m:e>
                    </m:rad>
                  </m:oMath>
                </a14:m>
                <a:endParaRPr lang="en-GB" sz="3600" b="0" i="0" dirty="0">
                  <a:solidFill>
                    <a:srgbClr val="E8EAED"/>
                  </a:solidFill>
                  <a:effectLst/>
                  <a:latin typeface="arial" panose="020B0604020202020204" pitchFamily="34" charset="0"/>
                </a:endParaRP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4C434BB-8A9B-90E0-EA9F-BA4B70355A7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699" t="-6133" b="-5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787BF1DB-F5ED-5576-0EDC-DDBA36DFE1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0943" y="3884767"/>
            <a:ext cx="809738" cy="3429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2C4DF4-4243-530A-8EB6-2303797D58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0937" y="4227715"/>
            <a:ext cx="1653790" cy="515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748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1D4AC-ED26-75D8-955F-52DCC6C94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0665"/>
            <a:ext cx="11481847" cy="4227616"/>
          </a:xfrm>
        </p:spPr>
        <p:txBody>
          <a:bodyPr>
            <a:normAutofit/>
          </a:bodyPr>
          <a:lstStyle/>
          <a:p>
            <a:r>
              <a:rPr lang="en-US" sz="4000" dirty="0"/>
              <a:t>Topic 3 – Descriptive Statistics</a:t>
            </a:r>
          </a:p>
          <a:p>
            <a:r>
              <a:rPr lang="en-US" sz="4000" dirty="0"/>
              <a:t>Correlation Coefficients</a:t>
            </a:r>
          </a:p>
          <a:p>
            <a:pPr lvl="2"/>
            <a:r>
              <a:rPr lang="en-US" sz="2800" dirty="0"/>
              <a:t>Pearson Correlation Coefficient</a:t>
            </a:r>
          </a:p>
          <a:p>
            <a:pPr marL="685800" lvl="2" indent="0">
              <a:buNone/>
            </a:pPr>
            <a:endParaRPr lang="en-US" sz="3200" dirty="0"/>
          </a:p>
          <a:p>
            <a:pPr marL="685800" lvl="2" indent="0">
              <a:buNone/>
            </a:pPr>
            <a:endParaRPr lang="en-US" sz="3200" dirty="0"/>
          </a:p>
          <a:p>
            <a:pPr lvl="2"/>
            <a:r>
              <a:rPr lang="en-US" sz="2800" dirty="0"/>
              <a:t>Spearman Rank Correlation Coefficient</a:t>
            </a:r>
          </a:p>
          <a:p>
            <a:pPr lvl="2"/>
            <a:endParaRPr lang="en-US" sz="2800" dirty="0"/>
          </a:p>
          <a:p>
            <a:pPr lvl="2"/>
            <a:endParaRPr lang="en-US" sz="2800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B21EF6-A786-8768-B009-159F4BF0B3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4620" y="3212302"/>
            <a:ext cx="5289907" cy="9543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B717948-9222-E289-C236-D6B90B69AE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9060" y="4823226"/>
            <a:ext cx="1541029" cy="574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458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01288"/>
                <a:ext cx="11481847" cy="4358244"/>
              </a:xfrm>
            </p:spPr>
            <p:txBody>
              <a:bodyPr>
                <a:normAutofit/>
              </a:bodyPr>
              <a:lstStyle/>
              <a:p>
                <a:r>
                  <a:rPr lang="en-US" sz="4000" dirty="0"/>
                  <a:t>Topic 4 – </a:t>
                </a:r>
              </a:p>
              <a:p>
                <a:r>
                  <a:rPr lang="en-US" sz="4000" dirty="0"/>
                  <a:t>Linear Regression</a:t>
                </a:r>
              </a:p>
              <a:p>
                <a:pPr lvl="1"/>
                <a:r>
                  <a:rPr lang="en-GB" sz="2800" dirty="0">
                    <a:latin typeface="Cambria Math" panose="02040503050406030204" pitchFamily="18" charset="0"/>
                  </a:rPr>
                  <a:t>Used to predict values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2800" b="1" dirty="0"/>
                  <a:t> = b</a:t>
                </a:r>
                <a:r>
                  <a:rPr lang="en-GB" sz="2800" b="1" baseline="-25000" dirty="0"/>
                  <a:t>0</a:t>
                </a:r>
                <a:r>
                  <a:rPr lang="en-GB" sz="2800" b="1" dirty="0"/>
                  <a:t>+b</a:t>
                </a:r>
                <a:r>
                  <a:rPr lang="en-GB" sz="2800" b="1" baseline="-25000" dirty="0"/>
                  <a:t>1</a:t>
                </a:r>
                <a:r>
                  <a:rPr lang="en-GB" sz="2800" b="1" dirty="0"/>
                  <a:t>X</a:t>
                </a:r>
              </a:p>
              <a:p>
                <a:r>
                  <a:rPr lang="en-US" sz="4000" dirty="0"/>
                  <a:t>Standard Error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𝒆𝒔𝒕</m:t>
                        </m:r>
                      </m:sub>
                    </m:sSub>
                    <m:r>
                      <a:rPr lang="en-GB" sz="2800" b="1" dirty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800" b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𝐒</m:t>
                        </m:r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𝑫</m:t>
                        </m:r>
                        <m:r>
                          <a:rPr lang="en-GB" sz="2800" b="1" i="1" baseline="-25000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  <m:rad>
                          <m:radPr>
                            <m:degHide m:val="on"/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sz="2800" b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𝟏</m:t>
                            </m:r>
                            <m:r>
                              <a:rPr lang="en-GB" sz="2800" b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𝒓</m:t>
                            </m:r>
                          </m:e>
                        </m:rad>
                        <m:sSubSup>
                          <m:sSubSupPr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2800" b="1" i="1" baseline="-25000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𝒚</m:t>
                            </m:r>
                          </m:sub>
                          <m:sup>
                            <m:r>
                              <a:rPr lang="en-GB" sz="2800" b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bSup>
                      </m:e>
                    </m:d>
                    <m:rad>
                      <m:radPr>
                        <m:degHide m:val="on"/>
                        <m:ctrlPr>
                          <a:rPr lang="en-GB" sz="2800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sz="2800" b="1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800" b="1" i="1" dirty="0">
                                <a:latin typeface="Cambria Math" panose="02040503050406030204" pitchFamily="18" charset="0"/>
                              </a:rPr>
                              <m:t>𝑵</m:t>
                            </m:r>
                            <m:r>
                              <a:rPr lang="en-GB" sz="2800" b="1" dirty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800" b="1" dirty="0">
                                <a:latin typeface="Cambria Math" panose="02040503050406030204" pitchFamily="18" charset="0"/>
                              </a:rPr>
                              <m:t>𝟏</m:t>
                            </m:r>
                          </m:num>
                          <m:den>
                            <m:r>
                              <a:rPr lang="en-GB" sz="2800" b="1" i="1" dirty="0">
                                <a:latin typeface="Cambria Math" panose="02040503050406030204" pitchFamily="18" charset="0"/>
                              </a:rPr>
                              <m:t>𝑵</m:t>
                            </m:r>
                            <m:r>
                              <a:rPr lang="en-GB" sz="2800" b="1" dirty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800" b="1" dirty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den>
                        </m:f>
                      </m:e>
                    </m:rad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01288"/>
                <a:ext cx="11481847" cy="4358244"/>
              </a:xfrm>
              <a:blipFill>
                <a:blip r:embed="rId3"/>
                <a:stretch>
                  <a:fillRect l="-1699" t="-39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66045E56-6447-6F58-A86A-1A86A11C2B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7456474" y="2476332"/>
            <a:ext cx="4377307" cy="2955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938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01288"/>
                <a:ext cx="11475561" cy="4358244"/>
              </a:xfrm>
            </p:spPr>
            <p:txBody>
              <a:bodyPr>
                <a:normAutofit/>
              </a:bodyPr>
              <a:lstStyle/>
              <a:p>
                <a:r>
                  <a:rPr lang="en-US" sz="4000" dirty="0"/>
                  <a:t>Topic 4 – Inferential Statistics</a:t>
                </a:r>
              </a:p>
              <a:p>
                <a:r>
                  <a:rPr lang="en-US" sz="3600" dirty="0"/>
                  <a:t>Probability Percentage</a:t>
                </a:r>
              </a:p>
              <a:p>
                <a:r>
                  <a:rPr lang="en-US" sz="3600" dirty="0"/>
                  <a:t>Sampling</a:t>
                </a:r>
              </a:p>
              <a:p>
                <a:pPr algn="ctr"/>
                <a:r>
                  <a:rPr lang="en-US" sz="2800" b="1" dirty="0"/>
                  <a:t>Random Samples	</a:t>
                </a:r>
                <a:r>
                  <a:rPr lang="en-US" sz="2800" dirty="0"/>
                  <a:t>		</a:t>
                </a:r>
                <a:r>
                  <a:rPr lang="en-GB" sz="3200" b="1" dirty="0"/>
                  <a:t>Sample	 	Population</a:t>
                </a:r>
              </a:p>
              <a:p>
                <a:pPr marL="0" indent="0">
                  <a:buNone/>
                </a:pPr>
                <a:r>
                  <a:rPr lang="en-GB" sz="3200" b="1" dirty="0"/>
                  <a:t>		Mean				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</m:oMath>
                </a14:m>
                <a:r>
                  <a:rPr lang="en-GB" sz="3200" b="1" dirty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32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𝒙</m:t>
                        </m:r>
                      </m:sub>
                    </m:sSub>
                  </m:oMath>
                </a14:m>
                <a:endParaRPr lang="en-GB" sz="3200" b="1" dirty="0"/>
              </a:p>
              <a:p>
                <a:pPr marL="0" indent="0">
                  <a:buNone/>
                </a:pPr>
                <a:r>
                  <a:rPr lang="en-GB" sz="3200" b="1" dirty="0"/>
                  <a:t>		Standard Deviation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𝑺𝑫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sub>
                    </m:sSub>
                  </m:oMath>
                </a14:m>
                <a:r>
                  <a:rPr lang="en-GB" sz="3200" b="1" dirty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𝒙</m:t>
                        </m:r>
                      </m:sub>
                    </m:sSub>
                  </m:oMath>
                </a14:m>
                <a:endParaRPr lang="en-GB" sz="3200" b="1" dirty="0"/>
              </a:p>
              <a:p>
                <a:pPr lvl="1"/>
                <a:endParaRPr lang="en-US" sz="2800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01288"/>
                <a:ext cx="11475561" cy="4358244"/>
              </a:xfrm>
              <a:blipFill>
                <a:blip r:embed="rId3"/>
                <a:stretch>
                  <a:fillRect l="-1700" t="-39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26626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EB161F-F955-98CB-4EBA-BF3C17181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01288"/>
            <a:ext cx="11475561" cy="4358244"/>
          </a:xfrm>
        </p:spPr>
        <p:txBody>
          <a:bodyPr>
            <a:normAutofit/>
          </a:bodyPr>
          <a:lstStyle/>
          <a:p>
            <a:r>
              <a:rPr lang="en-US" sz="4000" dirty="0"/>
              <a:t>Topic 4 – Inferential Statistics</a:t>
            </a:r>
          </a:p>
          <a:p>
            <a:endParaRPr lang="en-GB" sz="3200" b="1" dirty="0"/>
          </a:p>
          <a:p>
            <a:pPr lvl="1"/>
            <a:endParaRPr lang="en-US" sz="2800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F0AC9E9-CF55-80FF-AF12-7E51E77A2B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0791" y="2168807"/>
            <a:ext cx="5770415" cy="359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789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F0AC9E9-CF55-80FF-AF12-7E51E77A2B5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690753" y="1260949"/>
            <a:ext cx="7143027" cy="443993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EB161F-F955-98CB-4EBA-BF3C17181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01288"/>
            <a:ext cx="11475561" cy="4358244"/>
          </a:xfrm>
        </p:spPr>
        <p:txBody>
          <a:bodyPr>
            <a:normAutofit/>
          </a:bodyPr>
          <a:lstStyle/>
          <a:p>
            <a:r>
              <a:rPr lang="en-US" sz="4000" dirty="0"/>
              <a:t>Topic 4 – Inferential Statistics</a:t>
            </a:r>
          </a:p>
          <a:p>
            <a:endParaRPr lang="en-GB" sz="3200" b="1" dirty="0"/>
          </a:p>
          <a:p>
            <a:endParaRPr lang="en-GB" sz="3200" b="1" dirty="0"/>
          </a:p>
          <a:p>
            <a:pPr lvl="1"/>
            <a:r>
              <a:rPr lang="en-US" sz="2800" i="1" dirty="0"/>
              <a:t>Z</a:t>
            </a:r>
            <a:r>
              <a:rPr lang="en-US" sz="2800" dirty="0"/>
              <a:t> score of +2</a:t>
            </a:r>
          </a:p>
          <a:p>
            <a:pPr lvl="1"/>
            <a:r>
              <a:rPr lang="en-US" sz="2800" i="1" dirty="0"/>
              <a:t>T</a:t>
            </a:r>
            <a:r>
              <a:rPr lang="en-US" sz="2800" dirty="0"/>
              <a:t> score of 70</a:t>
            </a:r>
          </a:p>
          <a:p>
            <a:pPr lvl="1"/>
            <a:r>
              <a:rPr lang="en-US" sz="2800" dirty="0"/>
              <a:t>Percentile rank of about 98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890A542F-DCF8-E642-1D1F-817DFF734E86}"/>
              </a:ext>
            </a:extLst>
          </p:cNvPr>
          <p:cNvSpPr/>
          <p:nvPr/>
        </p:nvSpPr>
        <p:spPr>
          <a:xfrm>
            <a:off x="9987148" y="2821854"/>
            <a:ext cx="356260" cy="2213284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544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01288"/>
                <a:ext cx="11475561" cy="4358244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US" sz="4000" dirty="0"/>
                  <a:t>Topic 5 – Inferential Statistics</a:t>
                </a:r>
              </a:p>
              <a:p>
                <a:r>
                  <a:rPr lang="en-US" sz="3600" dirty="0"/>
                  <a:t>Null Hypothesis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𝑴𝒂𝒍𝒆</m:t>
                        </m:r>
                      </m:sub>
                    </m:sSub>
                    <m:r>
                      <a:rPr lang="en-GB" sz="28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𝑭𝒆𝒎𝒂𝒍𝒆</m:t>
                        </m:r>
                      </m:sub>
                    </m:sSub>
                  </m:oMath>
                </a14:m>
                <a:endParaRPr lang="en-US" sz="2800" b="1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</m:sSub>
                    <m:r>
                      <a:rPr lang="en-GB" sz="2800" b="1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sz="28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𝑴𝒂𝒍𝒆</m:t>
                        </m:r>
                      </m:sub>
                    </m:sSub>
                    <m:r>
                      <a:rPr lang="en-GB" sz="2800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sz="28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28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𝑭𝒆𝒎𝒂𝒍𝒆</m:t>
                        </m:r>
                      </m:sub>
                    </m:sSub>
                  </m:oMath>
                </a14:m>
                <a:endParaRPr lang="en-US" sz="2800" b="1" dirty="0"/>
              </a:p>
              <a:p>
                <a:r>
                  <a:rPr lang="en-US" sz="3600" dirty="0"/>
                  <a:t>Type I and Type II Errors</a:t>
                </a:r>
              </a:p>
              <a:p>
                <a:pPr lvl="1"/>
                <a:r>
                  <a:rPr lang="en-GB" dirty="0"/>
                  <a:t>Statistical Significance level</a:t>
                </a:r>
              </a:p>
              <a:p>
                <a:pPr marL="457200" lvl="1" indent="0">
                  <a:buNone/>
                </a:pPr>
                <a:endParaRPr lang="en-GB" dirty="0"/>
              </a:p>
              <a:p>
                <a:pPr marL="457200" lvl="1" indent="0" algn="ctr">
                  <a:buNone/>
                </a:pPr>
                <a:r>
                  <a:rPr lang="en-GB" sz="2800" b="1" dirty="0">
                    <a:solidFill>
                      <a:srgbClr val="FF0000"/>
                    </a:solidFill>
                  </a:rPr>
                  <a:t>Inferential statistics allow us to make predictions based upon the sampling of a large population</a:t>
                </a:r>
              </a:p>
              <a:p>
                <a:pPr marL="457200" lvl="1" indent="0" algn="ctr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01288"/>
                <a:ext cx="11475561" cy="4358244"/>
              </a:xfrm>
              <a:blipFill>
                <a:blip r:embed="rId3"/>
                <a:stretch>
                  <a:fillRect l="-1700" t="-50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019A31B1-3CBA-2B49-2450-F485CE9137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8274" y="2918367"/>
            <a:ext cx="5494317" cy="1613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3934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01288"/>
                <a:ext cx="11475561" cy="4358244"/>
              </a:xfrm>
            </p:spPr>
            <p:txBody>
              <a:bodyPr>
                <a:normAutofit/>
              </a:bodyPr>
              <a:lstStyle/>
              <a:p>
                <a:r>
                  <a:rPr lang="en-US" sz="4000" dirty="0"/>
                  <a:t>Topic 5 – Experimental Testing</a:t>
                </a:r>
              </a:p>
              <a:p>
                <a:r>
                  <a:rPr lang="en-US" sz="3600" dirty="0"/>
                  <a:t>T-Test – Three types</a:t>
                </a:r>
              </a:p>
              <a:p>
                <a:pPr lvl="1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8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For</m:t>
                    </m:r>
                    <m:r>
                      <a:rPr lang="en-US" sz="28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US" sz="28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independent</m:t>
                    </m:r>
                    <m:r>
                      <a:rPr lang="en-US" sz="28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US" sz="28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samples</m:t>
                    </m:r>
                  </m:oMath>
                </a14:m>
                <a:r>
                  <a:rPr lang="en-GB" sz="2800" dirty="0">
                    <a:solidFill>
                      <a:schemeClr val="tx1"/>
                    </a:solidFill>
                  </a:rPr>
                  <a:t> – Two-tailed test</a:t>
                </a:r>
              </a:p>
              <a:p>
                <a:pPr lvl="1"/>
                <a:r>
                  <a:rPr lang="en-GB" sz="2800" dirty="0">
                    <a:solidFill>
                      <a:schemeClr val="tx1"/>
                    </a:solidFill>
                  </a:rPr>
                  <a:t>For dependent (matched) samples – One-tailed test</a:t>
                </a:r>
              </a:p>
              <a:p>
                <a:pPr lvl="1"/>
                <a:r>
                  <a:rPr lang="en-GB" sz="2800" dirty="0"/>
                  <a:t>Degrees of freedom</a:t>
                </a:r>
                <a:endParaRPr lang="en-GB" sz="2800" dirty="0">
                  <a:solidFill>
                    <a:schemeClr val="tx1"/>
                  </a:solidFill>
                </a:endParaRPr>
              </a:p>
              <a:p>
                <a:pPr lvl="1"/>
                <a:r>
                  <a:rPr lang="en-GB" sz="2800" b="1" i="1" dirty="0"/>
                  <a:t>t</a:t>
                </a:r>
                <a:r>
                  <a:rPr lang="en-GB" sz="2800" b="1" i="1" baseline="-25000" dirty="0"/>
                  <a:t>crit</a:t>
                </a:r>
                <a:r>
                  <a:rPr lang="en-GB" sz="2800" baseline="-25000" dirty="0"/>
                  <a:t> </a:t>
                </a:r>
                <a:r>
                  <a:rPr lang="en-GB" sz="2800" dirty="0"/>
                  <a:t>– Critical value of </a:t>
                </a:r>
                <a:r>
                  <a:rPr lang="en-GB" sz="2800" i="1" dirty="0"/>
                  <a:t>t</a:t>
                </a:r>
              </a:p>
              <a:p>
                <a:pPr lvl="1"/>
                <a:r>
                  <a:rPr lang="en-GB" sz="2800" dirty="0"/>
                  <a:t>Cross-referencing level of significance</a:t>
                </a:r>
              </a:p>
              <a:p>
                <a:r>
                  <a:rPr lang="en-GB" sz="3200" dirty="0"/>
                  <a:t>The 5 stages of analysis</a:t>
                </a:r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01288"/>
                <a:ext cx="11475561" cy="4358244"/>
              </a:xfrm>
              <a:blipFill>
                <a:blip r:embed="rId3"/>
                <a:stretch>
                  <a:fillRect l="-1700" t="-39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8380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01288"/>
                <a:ext cx="11475561" cy="4358244"/>
              </a:xfrm>
            </p:spPr>
            <p:txBody>
              <a:bodyPr>
                <a:normAutofit/>
              </a:bodyPr>
              <a:lstStyle/>
              <a:p>
                <a:r>
                  <a:rPr lang="en-US" sz="4000" dirty="0"/>
                  <a:t>Topic 5 – Experimental Testing</a:t>
                </a:r>
              </a:p>
              <a:p>
                <a:r>
                  <a:rPr lang="en-GB" sz="3200" b="1" dirty="0"/>
                  <a:t>The 5 stages of analysis:</a:t>
                </a:r>
              </a:p>
              <a:p>
                <a:pPr marL="971550" lvl="1" indent="-514350">
                  <a:buFont typeface="+mj-lt"/>
                  <a:buAutoNum type="arabicPeriod"/>
                </a:pPr>
                <a:r>
                  <a:rPr lang="en-GB" sz="2800" dirty="0"/>
                  <a:t>State your hypothesis (and your null hypothesis)</a:t>
                </a:r>
              </a:p>
              <a:p>
                <a:pPr marL="971550" lvl="1" indent="-514350">
                  <a:buFont typeface="+mj-lt"/>
                  <a:buAutoNum type="arabicPeriod"/>
                </a:pPr>
                <a:r>
                  <a:rPr lang="en-GB" sz="2800" dirty="0"/>
                  <a:t>Select </a:t>
                </a:r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𝒂</m:t>
                    </m:r>
                  </m:oMath>
                </a14:m>
                <a:r>
                  <a:rPr lang="en-GB" sz="2800" b="1" dirty="0"/>
                  <a:t> </a:t>
                </a:r>
                <a:r>
                  <a:rPr lang="en-GB" sz="2800" dirty="0"/>
                  <a:t>(alpha = significance level)</a:t>
                </a:r>
              </a:p>
              <a:p>
                <a:pPr marL="971550" lvl="1" indent="-514350">
                  <a:buFont typeface="+mj-lt"/>
                  <a:buAutoNum type="arabicPeriod"/>
                </a:pPr>
                <a:r>
                  <a:rPr lang="en-GB" sz="2800" dirty="0"/>
                  <a:t>Calculate</a:t>
                </a:r>
                <a:r>
                  <a:rPr lang="en-GB" sz="2800" b="1" i="1" dirty="0"/>
                  <a:t> t </a:t>
                </a:r>
                <a:r>
                  <a:rPr lang="en-GB" sz="2800" dirty="0"/>
                  <a:t>(or </a:t>
                </a:r>
                <a:r>
                  <a:rPr lang="en-GB" sz="2800" b="1" i="1" dirty="0"/>
                  <a:t>f</a:t>
                </a:r>
                <a:r>
                  <a:rPr lang="en-GB" sz="2800" dirty="0"/>
                  <a:t>)</a:t>
                </a:r>
              </a:p>
              <a:p>
                <a:pPr marL="971550" lvl="1" indent="-514350">
                  <a:buFont typeface="+mj-lt"/>
                  <a:buAutoNum type="arabicPeriod"/>
                </a:pPr>
                <a:r>
                  <a:rPr lang="en-GB" sz="2800" dirty="0"/>
                  <a:t>Find the </a:t>
                </a:r>
                <a:r>
                  <a:rPr lang="en-GB" sz="2800" b="1" i="1" dirty="0"/>
                  <a:t>t</a:t>
                </a:r>
                <a:r>
                  <a:rPr lang="en-GB" sz="2800" b="1" i="1" baseline="-25000" dirty="0"/>
                  <a:t>crit</a:t>
                </a:r>
                <a:r>
                  <a:rPr lang="en-GB" sz="2800" b="1" i="1" dirty="0"/>
                  <a:t> </a:t>
                </a:r>
                <a:r>
                  <a:rPr lang="en-GB" sz="2800" dirty="0"/>
                  <a:t>(or </a:t>
                </a:r>
                <a:r>
                  <a:rPr lang="en-GB" sz="2800" b="1" i="1" dirty="0" err="1"/>
                  <a:t>f</a:t>
                </a:r>
                <a:r>
                  <a:rPr lang="en-GB" sz="2800" b="1" i="1" baseline="-25000" dirty="0" err="1"/>
                  <a:t>crit</a:t>
                </a:r>
                <a:r>
                  <a:rPr lang="en-GB" sz="2800" dirty="0"/>
                  <a:t>)</a:t>
                </a:r>
              </a:p>
              <a:p>
                <a:pPr marL="971550" lvl="1" indent="-514350">
                  <a:buFont typeface="+mj-lt"/>
                  <a:buAutoNum type="arabicPeriod"/>
                </a:pPr>
                <a:r>
                  <a:rPr lang="en-GB" sz="2800" dirty="0"/>
                  <a:t>Decide whether or not to reject the null hypothesis</a:t>
                </a:r>
              </a:p>
              <a:p>
                <a:pPr marL="971550" lvl="1" indent="-514350">
                  <a:buFont typeface="+mj-lt"/>
                  <a:buAutoNum type="arabicPeriod"/>
                </a:pPr>
                <a:r>
                  <a:rPr lang="en-GB" sz="2800" dirty="0"/>
                  <a:t>(Calculate strength of association for ANOVA)</a:t>
                </a:r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01288"/>
                <a:ext cx="11475561" cy="4358244"/>
              </a:xfrm>
              <a:blipFill>
                <a:blip r:embed="rId3"/>
                <a:stretch>
                  <a:fillRect l="-1700" t="-39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797391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50073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Selecting</a:t>
            </a:r>
          </a:p>
          <a:p>
            <a:r>
              <a:rPr lang="en-US" sz="8000" b="1" dirty="0">
                <a:solidFill>
                  <a:schemeClr val="bg1"/>
                </a:solidFill>
              </a:rPr>
              <a:t>Tests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6955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Common Statistical Tests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40096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/>
              <a:t>There are many different statistical tests available.</a:t>
            </a:r>
          </a:p>
          <a:p>
            <a:endParaRPr lang="en-GB" sz="1800" dirty="0"/>
          </a:p>
          <a:p>
            <a:r>
              <a:rPr lang="en-GB" sz="3000" dirty="0"/>
              <a:t>So which one should you use for your particular problem?</a:t>
            </a:r>
          </a:p>
          <a:p>
            <a:pPr lvl="1"/>
            <a:endParaRPr lang="en-GB" sz="1600" dirty="0"/>
          </a:p>
          <a:p>
            <a:r>
              <a:rPr lang="en-GB" sz="3000" dirty="0"/>
              <a:t>This depends on:</a:t>
            </a:r>
          </a:p>
          <a:p>
            <a:pPr lvl="1"/>
            <a:r>
              <a:rPr lang="en-GB" dirty="0"/>
              <a:t>Data type(s)</a:t>
            </a:r>
          </a:p>
          <a:p>
            <a:pPr lvl="1"/>
            <a:r>
              <a:rPr lang="en-GB" dirty="0"/>
              <a:t>Number of independent variables</a:t>
            </a:r>
          </a:p>
          <a:p>
            <a:pPr lvl="1"/>
            <a:r>
              <a:rPr lang="en-GB" dirty="0"/>
              <a:t>Whether you’re looking for relationships or differences</a:t>
            </a:r>
          </a:p>
          <a:p>
            <a:pPr lvl="1"/>
            <a:r>
              <a:rPr lang="en-GB" dirty="0"/>
              <a:t>Number of groups</a:t>
            </a:r>
          </a:p>
          <a:p>
            <a:pPr lvl="1"/>
            <a:r>
              <a:rPr lang="en-GB" dirty="0"/>
              <a:t>Whether the observations are paired or not</a:t>
            </a:r>
          </a:p>
          <a:p>
            <a:pPr lvl="1"/>
            <a:r>
              <a:rPr lang="en-GB" dirty="0"/>
              <a:t>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46095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08511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There are two main data types:</a:t>
            </a:r>
          </a:p>
          <a:p>
            <a:r>
              <a:rPr lang="en-GB" dirty="0"/>
              <a:t>Numerical data.</a:t>
            </a:r>
          </a:p>
          <a:p>
            <a:pPr lvl="1"/>
            <a:r>
              <a:rPr lang="en-GB" dirty="0"/>
              <a:t>Anything that can be measured and ordered.</a:t>
            </a:r>
          </a:p>
          <a:p>
            <a:r>
              <a:rPr lang="en-GB" dirty="0"/>
              <a:t>Categorical data.</a:t>
            </a:r>
          </a:p>
          <a:p>
            <a:pPr lvl="1"/>
            <a:r>
              <a:rPr lang="en-GB" dirty="0"/>
              <a:t>Anything that can be sorted into groups or categories.</a:t>
            </a:r>
          </a:p>
          <a:p>
            <a:endParaRPr lang="en-GB" dirty="0"/>
          </a:p>
          <a:p>
            <a:r>
              <a:rPr lang="en-GB" dirty="0"/>
              <a:t>It is possible to convert between the two.</a:t>
            </a:r>
          </a:p>
          <a:p>
            <a:pPr lvl="1"/>
            <a:r>
              <a:rPr lang="en-GB" dirty="0"/>
              <a:t>Numerical data may be categorised as ‘low’, ‘medium’ or ‘high’</a:t>
            </a:r>
          </a:p>
          <a:p>
            <a:pPr lvl="1"/>
            <a:r>
              <a:rPr lang="en-GB" dirty="0"/>
              <a:t>Categorical data may be given a mean value for each category – ‘low’ = 5, ‘medium’ = 10, ‘high’ = 15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2166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Categorical Data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/>
          </a:bodyPr>
          <a:lstStyle/>
          <a:p>
            <a:r>
              <a:rPr lang="en-GB" dirty="0"/>
              <a:t>This can split into </a:t>
            </a:r>
            <a:r>
              <a:rPr lang="en-GB" i="1" dirty="0"/>
              <a:t>Nominal</a:t>
            </a:r>
            <a:r>
              <a:rPr lang="en-GB" dirty="0"/>
              <a:t> and </a:t>
            </a:r>
            <a:r>
              <a:rPr lang="en-GB" i="1" dirty="0"/>
              <a:t>Ordinal</a:t>
            </a:r>
            <a:r>
              <a:rPr lang="en-GB" dirty="0"/>
              <a:t> data.</a:t>
            </a:r>
          </a:p>
          <a:p>
            <a:endParaRPr lang="en-GB" sz="1800" dirty="0"/>
          </a:p>
          <a:p>
            <a:pPr lvl="1"/>
            <a:r>
              <a:rPr lang="en-GB" sz="2800" dirty="0"/>
              <a:t>Nominal data:</a:t>
            </a:r>
          </a:p>
          <a:p>
            <a:pPr lvl="2"/>
            <a:r>
              <a:rPr lang="en-GB" sz="2400" dirty="0"/>
              <a:t>Values or observations are assigned a code that can be counted, but not ordered</a:t>
            </a:r>
          </a:p>
          <a:p>
            <a:pPr lvl="2"/>
            <a:r>
              <a:rPr lang="en-GB" sz="2400" dirty="0"/>
              <a:t>E.g. Eye colour, nationality, operating system</a:t>
            </a:r>
          </a:p>
          <a:p>
            <a:pPr lvl="1"/>
            <a:endParaRPr lang="en-GB" sz="1600" dirty="0"/>
          </a:p>
          <a:p>
            <a:pPr lvl="1"/>
            <a:r>
              <a:rPr lang="en-GB" sz="2800" dirty="0"/>
              <a:t>Ordinal data:</a:t>
            </a:r>
          </a:p>
          <a:p>
            <a:pPr lvl="2"/>
            <a:r>
              <a:rPr lang="en-GB" sz="2400" dirty="0"/>
              <a:t>Values or observations can be ranked or have an associated rating scale</a:t>
            </a:r>
          </a:p>
          <a:p>
            <a:pPr lvl="2"/>
            <a:r>
              <a:rPr lang="en-GB" sz="2400" dirty="0"/>
              <a:t>These can be counted </a:t>
            </a:r>
            <a:r>
              <a:rPr lang="en-GB" sz="2400" b="1" dirty="0"/>
              <a:t>and</a:t>
            </a:r>
            <a:r>
              <a:rPr lang="en-GB" sz="2400" b="1" i="1" dirty="0"/>
              <a:t> </a:t>
            </a:r>
            <a:r>
              <a:rPr lang="en-GB" sz="2400" dirty="0"/>
              <a:t>ordered </a:t>
            </a:r>
            <a:r>
              <a:rPr lang="en-GB" sz="2400" b="1" dirty="0"/>
              <a:t>but not</a:t>
            </a:r>
            <a:r>
              <a:rPr lang="en-GB" sz="2400" dirty="0"/>
              <a:t> measured</a:t>
            </a:r>
          </a:p>
          <a:p>
            <a:pPr lvl="2"/>
            <a:r>
              <a:rPr lang="en-GB" sz="2400" dirty="0"/>
              <a:t>E.g. House numbers, software version numbers</a:t>
            </a:r>
          </a:p>
        </p:txBody>
      </p:sp>
    </p:spTree>
    <p:extLst>
      <p:ext uri="{BB962C8B-B14F-4D97-AF65-F5344CB8AC3E}">
        <p14:creationId xmlns:p14="http://schemas.microsoft.com/office/powerpoint/2010/main" val="20462916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Numerical Data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/>
          </a:bodyPr>
          <a:lstStyle/>
          <a:p>
            <a:r>
              <a:rPr lang="en-GB" dirty="0"/>
              <a:t>This can be split into </a:t>
            </a:r>
            <a:r>
              <a:rPr lang="en-GB" i="1" dirty="0"/>
              <a:t>Discrete</a:t>
            </a:r>
            <a:r>
              <a:rPr lang="en-GB" dirty="0"/>
              <a:t> and </a:t>
            </a:r>
            <a:r>
              <a:rPr lang="en-GB" i="1" dirty="0"/>
              <a:t>Continuous</a:t>
            </a:r>
            <a:r>
              <a:rPr lang="en-GB" dirty="0"/>
              <a:t> data.</a:t>
            </a:r>
          </a:p>
          <a:p>
            <a:endParaRPr lang="en-GB" sz="1800" dirty="0"/>
          </a:p>
          <a:p>
            <a:pPr lvl="1"/>
            <a:r>
              <a:rPr lang="en-GB" sz="2800" dirty="0"/>
              <a:t>Discrete data:</a:t>
            </a:r>
          </a:p>
          <a:p>
            <a:pPr lvl="2"/>
            <a:r>
              <a:rPr lang="en-GB" sz="2400" dirty="0"/>
              <a:t>Values or observations can be counted and are </a:t>
            </a:r>
            <a:r>
              <a:rPr lang="en-GB" sz="2400" b="1" dirty="0"/>
              <a:t>distinct and separate</a:t>
            </a:r>
            <a:endParaRPr lang="en-GB" sz="2400" b="1" i="1" dirty="0"/>
          </a:p>
          <a:p>
            <a:pPr lvl="2"/>
            <a:r>
              <a:rPr lang="en-GB" sz="2400" dirty="0"/>
              <a:t>E.g. Number of routers in an organisation, number of students in a class</a:t>
            </a:r>
          </a:p>
          <a:p>
            <a:pPr lvl="2"/>
            <a:endParaRPr lang="en-GB" sz="1600" dirty="0"/>
          </a:p>
          <a:p>
            <a:pPr lvl="1"/>
            <a:r>
              <a:rPr lang="en-GB" sz="2800" dirty="0"/>
              <a:t>Continuous data:</a:t>
            </a:r>
          </a:p>
          <a:p>
            <a:pPr lvl="2"/>
            <a:r>
              <a:rPr lang="en-GB" sz="2400" dirty="0"/>
              <a:t>Values or observations can take on </a:t>
            </a:r>
            <a:r>
              <a:rPr lang="en-GB" sz="2400" b="1" dirty="0"/>
              <a:t>any value</a:t>
            </a:r>
            <a:r>
              <a:rPr lang="en-GB" sz="2400" dirty="0"/>
              <a:t> within a finite or infinite interval</a:t>
            </a:r>
          </a:p>
          <a:p>
            <a:pPr lvl="2"/>
            <a:r>
              <a:rPr lang="en-GB" sz="2400" dirty="0"/>
              <a:t>E.g. Distance, time, temperature, impedance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61224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F59B425-BAFA-C174-5DEA-276AEEBDF5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49371" y="365125"/>
            <a:ext cx="9693257" cy="524881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Types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0567664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Nominal Data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8"/>
            <a:ext cx="11481847" cy="4068844"/>
          </a:xfrm>
        </p:spPr>
        <p:txBody>
          <a:bodyPr>
            <a:normAutofit/>
          </a:bodyPr>
          <a:lstStyle/>
          <a:p>
            <a:r>
              <a:rPr lang="en-US" sz="3200" dirty="0"/>
              <a:t>There’s not a lot you can do with nominal data.</a:t>
            </a:r>
          </a:p>
          <a:p>
            <a:endParaRPr lang="en-US" sz="3000" dirty="0"/>
          </a:p>
          <a:p>
            <a:pPr lvl="1"/>
            <a:r>
              <a:rPr lang="en-US" sz="3200" dirty="0"/>
              <a:t>Use</a:t>
            </a:r>
            <a:r>
              <a:rPr lang="en-US" sz="3200" b="1" i="1" dirty="0"/>
              <a:t> Χ</a:t>
            </a:r>
            <a:r>
              <a:rPr lang="en-US" sz="3200" b="1" i="1" baseline="30000" dirty="0"/>
              <a:t>2 </a:t>
            </a:r>
            <a:r>
              <a:rPr lang="en-US" sz="3200" dirty="0"/>
              <a:t>(chi-square) tests to investigate the difference between what you have observed and what you might normally expect.</a:t>
            </a:r>
          </a:p>
        </p:txBody>
      </p:sp>
    </p:spTree>
    <p:extLst>
      <p:ext uri="{BB962C8B-B14F-4D97-AF65-F5344CB8AC3E}">
        <p14:creationId xmlns:p14="http://schemas.microsoft.com/office/powerpoint/2010/main" val="5088862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Suppose you are interested in the operating systems used within a local environment.</a:t>
            </a:r>
          </a:p>
          <a:p>
            <a:r>
              <a:rPr lang="en-GB" dirty="0">
                <a:latin typeface="Times New Roman"/>
                <a:cs typeface="Times New Roman"/>
              </a:rPr>
              <a:t>You collect information from a variety of local enterprises about which operating system they use.</a:t>
            </a:r>
          </a:p>
          <a:p>
            <a:endParaRPr lang="en-GB" dirty="0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cs typeface="Times New Roman"/>
              </a:rPr>
              <a:t>Your null hypothesis is </a:t>
            </a:r>
            <a:r>
              <a:rPr lang="en-GB" i="1" dirty="0">
                <a:latin typeface="Times New Roman"/>
                <a:cs typeface="Times New Roman"/>
              </a:rPr>
              <a:t>companies in Swansea show the same preferences in operating systems as are seen worldwide.</a:t>
            </a:r>
          </a:p>
          <a:p>
            <a:r>
              <a:rPr lang="en-GB" dirty="0">
                <a:latin typeface="Times New Roman"/>
                <a:cs typeface="Times New Roman"/>
              </a:rPr>
              <a:t>Your alternate hypothesis is </a:t>
            </a:r>
            <a:r>
              <a:rPr lang="en-GB" i="1" dirty="0">
                <a:latin typeface="Times New Roman"/>
                <a:cs typeface="Times New Roman"/>
              </a:rPr>
              <a:t>companies in Swansea show different preferences in operating systems than are seen worldwide.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5895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/>
          </a:bodyPr>
          <a:lstStyle/>
          <a:p>
            <a:r>
              <a:rPr lang="en-GB" dirty="0"/>
              <a:t>The data you collect 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Your comparison model is the desktop OS market share (February 2014) from </a:t>
            </a:r>
            <a:r>
              <a:rPr lang="en-GB" dirty="0" err="1"/>
              <a:t>NetApplications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FF0000"/>
                </a:solidFill>
              </a:rPr>
              <a:t>	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49FA219-D1D1-53E8-E740-492FD8200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851" y="2158817"/>
            <a:ext cx="10344297" cy="104419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61CA7A2-4BA1-3159-8917-66B8926170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3850" y="4502417"/>
            <a:ext cx="10344297" cy="1044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4535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>
                <a:latin typeface="Courier New" pitchFamily="49" charset="0"/>
                <a:cs typeface="Courier New" pitchFamily="49" charset="0"/>
              </a:rPr>
              <a:t>CHISQ.TEST()</a:t>
            </a:r>
            <a:r>
              <a:rPr lang="en-GB" dirty="0">
                <a:cs typeface="Courier New" pitchFamily="49" charset="0"/>
              </a:rPr>
              <a:t>function returns the P-value that the two datasets are different.</a:t>
            </a:r>
          </a:p>
          <a:p>
            <a:r>
              <a:rPr lang="en-GB" dirty="0">
                <a:cs typeface="Courier New" pitchFamily="49" charset="0"/>
              </a:rPr>
              <a:t>In this case P &gt; 0.5 so there is no significant difference between the sets.</a:t>
            </a:r>
          </a:p>
          <a:p>
            <a:r>
              <a:rPr lang="en-GB" dirty="0">
                <a:cs typeface="Courier New" pitchFamily="49" charset="0"/>
              </a:rPr>
              <a:t>We therefore </a:t>
            </a:r>
            <a:r>
              <a:rPr lang="en-GB" b="1" dirty="0">
                <a:cs typeface="Courier New" pitchFamily="49" charset="0"/>
              </a:rPr>
              <a:t>accept</a:t>
            </a:r>
            <a:r>
              <a:rPr lang="en-GB" dirty="0">
                <a:cs typeface="Courier New" pitchFamily="49" charset="0"/>
              </a:rPr>
              <a:t> the null hypothesis.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70C1267-6640-B625-54F3-B013829C1F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8253" y="3429000"/>
            <a:ext cx="7733316" cy="332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2336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Ordinal Data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With ordinal data you are normally investigating relationships between variables.</a:t>
            </a:r>
          </a:p>
          <a:p>
            <a:endParaRPr lang="en-GB" dirty="0"/>
          </a:p>
          <a:p>
            <a:r>
              <a:rPr lang="en-GB" dirty="0"/>
              <a:t>Look to see if there is a correlation between the variables.</a:t>
            </a:r>
          </a:p>
          <a:p>
            <a:pPr lvl="1"/>
            <a:r>
              <a:rPr lang="en-GB" dirty="0"/>
              <a:t>If the relationship is linear, use normal correlation (Pearson’s </a:t>
            </a:r>
            <a:r>
              <a:rPr lang="en-GB" b="1" i="1" dirty="0"/>
              <a:t>r</a:t>
            </a:r>
            <a:r>
              <a:rPr lang="en-GB" dirty="0"/>
              <a:t>).</a:t>
            </a:r>
          </a:p>
          <a:p>
            <a:pPr lvl="1"/>
            <a:r>
              <a:rPr lang="en-GB" dirty="0"/>
              <a:t>If the relationship is non-linear, or the data is rankings rather than raw data, use Spearman’s rank correlation (Spearman’s rho).</a:t>
            </a:r>
          </a:p>
          <a:p>
            <a:pPr lvl="1"/>
            <a:r>
              <a:rPr lang="en-GB" dirty="0"/>
              <a:t>The closer the magnitude of the correlation value is to 1, the more highly related the variables are.</a:t>
            </a:r>
          </a:p>
          <a:p>
            <a:pPr lvl="1"/>
            <a:r>
              <a:rPr lang="en-GB" dirty="0"/>
              <a:t>The sign of the correlation value defines the shape of the correlation.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0167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68844"/>
          </a:xfrm>
        </p:spPr>
        <p:txBody>
          <a:bodyPr>
            <a:normAutofit/>
          </a:bodyPr>
          <a:lstStyle/>
          <a:p>
            <a:r>
              <a:rPr lang="en-GB" dirty="0"/>
              <a:t>A routing algorithm is tested by sending packets from one site to another along a variety of different paths.</a:t>
            </a:r>
          </a:p>
          <a:p>
            <a:r>
              <a:rPr lang="en-GB" dirty="0"/>
              <a:t>For each packet, the time taken to reach the destination and the number of intermediate nodes it goes though are measured. </a:t>
            </a:r>
          </a:p>
          <a:p>
            <a:endParaRPr lang="en-GB" dirty="0"/>
          </a:p>
          <a:p>
            <a:r>
              <a:rPr lang="en-GB" dirty="0"/>
              <a:t>Research question: </a:t>
            </a:r>
            <a:r>
              <a:rPr lang="en-GB" i="1" dirty="0"/>
              <a:t>Is there a relationship between the length of time taken and the number of intermediate nodes passed through?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3049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7218238" cy="4251366"/>
          </a:xfrm>
        </p:spPr>
        <p:txBody>
          <a:bodyPr>
            <a:normAutofit/>
          </a:bodyPr>
          <a:lstStyle/>
          <a:p>
            <a:r>
              <a:rPr lang="en-GB" sz="2800" dirty="0"/>
              <a:t>The data is paired up </a:t>
            </a:r>
          </a:p>
          <a:p>
            <a:r>
              <a:rPr lang="en-GB" sz="2800" dirty="0"/>
              <a:t>It may also be ordered by one of the two variables, although this isn’t necessary.</a:t>
            </a:r>
          </a:p>
          <a:p>
            <a:endParaRPr lang="en-GB" sz="2800" i="1" dirty="0"/>
          </a:p>
          <a:p>
            <a:r>
              <a:rPr lang="en-GB" sz="2800" dirty="0"/>
              <a:t>The correlation value should then be calculated using </a:t>
            </a:r>
            <a:r>
              <a:rPr lang="en-GB" sz="2800" dirty="0">
                <a:latin typeface="Courier New" pitchFamily="49" charset="0"/>
                <a:cs typeface="Courier New" pitchFamily="49" charset="0"/>
              </a:rPr>
              <a:t>=CORREL()</a:t>
            </a:r>
            <a:r>
              <a:rPr lang="en-GB" sz="2800" dirty="0">
                <a:cs typeface="Courier New" pitchFamily="49" charset="0"/>
              </a:rPr>
              <a:t> and a scatterplot created of the data to show the correlation’s shape.</a:t>
            </a:r>
            <a:endParaRPr lang="en-GB" sz="2800" dirty="0"/>
          </a:p>
          <a:p>
            <a:pPr marL="457200" lvl="1" indent="0">
              <a:buNone/>
            </a:pPr>
            <a:r>
              <a:rPr lang="en-GB" dirty="0">
                <a:solidFill>
                  <a:srgbClr val="FF0000"/>
                </a:solidFill>
              </a:rPr>
              <a:t> 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27FA43-E529-D35E-1FEE-18165599A0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6457" y="161128"/>
            <a:ext cx="4437108" cy="5477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2927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 Excel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3D2CE17-D035-D40D-3550-A7DD5E0EBA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915306" y="83127"/>
            <a:ext cx="7582673" cy="5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5692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When is Correlation Significant?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 fontScale="85000" lnSpcReduction="20000"/>
          </a:bodyPr>
          <a:lstStyle/>
          <a:p>
            <a:r>
              <a:rPr lang="en-GB" sz="3300" dirty="0"/>
              <a:t>There are no fixed rules on what is and isn’t a significant level of correlation.</a:t>
            </a:r>
          </a:p>
          <a:p>
            <a:r>
              <a:rPr lang="en-GB" sz="3300" dirty="0"/>
              <a:t>Use these as rules of thumb: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000" dirty="0"/>
              <a:t>The sign of the correlation provides the direction:</a:t>
            </a:r>
          </a:p>
          <a:p>
            <a:pPr lvl="1"/>
            <a:r>
              <a:rPr lang="en-GB" sz="2600" b="1" dirty="0"/>
              <a:t>+</a:t>
            </a:r>
            <a:r>
              <a:rPr lang="en-GB" sz="2600" dirty="0"/>
              <a:t>  =  high IV, high DV; low IV, low DV</a:t>
            </a:r>
          </a:p>
          <a:p>
            <a:pPr lvl="1"/>
            <a:r>
              <a:rPr lang="en-GB" sz="2600" b="1" dirty="0"/>
              <a:t> -  </a:t>
            </a:r>
            <a:r>
              <a:rPr lang="en-GB" sz="2600" dirty="0"/>
              <a:t>=  high IV, low DV; low IV, high DV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133E51F-726E-9E2B-701F-0EDFE69271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7005" y="1951992"/>
            <a:ext cx="6133108" cy="2621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5358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Discrete Data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68844"/>
          </a:xfrm>
        </p:spPr>
        <p:txBody>
          <a:bodyPr>
            <a:normAutofit/>
          </a:bodyPr>
          <a:lstStyle/>
          <a:p>
            <a:r>
              <a:rPr lang="en-GB" dirty="0"/>
              <a:t>Discrete data behaves partly like nominal data, partly like ordinal data. </a:t>
            </a:r>
          </a:p>
          <a:p>
            <a:endParaRPr lang="en-GB" dirty="0"/>
          </a:p>
          <a:p>
            <a:r>
              <a:rPr lang="en-GB" dirty="0"/>
              <a:t>Use</a:t>
            </a:r>
            <a:r>
              <a:rPr lang="en-GB" b="1" i="1" dirty="0"/>
              <a:t> </a:t>
            </a:r>
            <a:r>
              <a:rPr lang="el-GR" b="1" i="1" dirty="0">
                <a:latin typeface="Times New Roman"/>
                <a:cs typeface="Times New Roman"/>
              </a:rPr>
              <a:t>Χ</a:t>
            </a:r>
            <a:r>
              <a:rPr lang="en-GB" b="1" i="1" baseline="30000" dirty="0">
                <a:latin typeface="Times New Roman"/>
                <a:cs typeface="Times New Roman"/>
              </a:rPr>
              <a:t>2</a:t>
            </a:r>
            <a:r>
              <a:rPr lang="en-GB" b="1" i="1" dirty="0">
                <a:latin typeface="Times New Roman"/>
                <a:cs typeface="Times New Roman"/>
              </a:rPr>
              <a:t> </a:t>
            </a:r>
            <a:r>
              <a:rPr lang="en-GB" dirty="0">
                <a:latin typeface="Times New Roman"/>
                <a:cs typeface="Times New Roman"/>
              </a:rPr>
              <a:t>(chi-square) tests to investigate the difference between what you have observed and what you might normally expect.</a:t>
            </a:r>
          </a:p>
          <a:p>
            <a:endParaRPr lang="en-GB" dirty="0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cs typeface="Times New Roman"/>
              </a:rPr>
              <a:t>Use correlation to investigate relationships between variables.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8289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6206E2-E534-D5E1-A4F7-3DF3E92425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738CAA4-07A6-54EE-495B-DEFFF86BE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Continuous Data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119C9-FEF0-1DD8-652E-02C8787B1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6884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This is the standard scientific measurement stuff.</a:t>
            </a:r>
          </a:p>
          <a:p>
            <a:r>
              <a:rPr lang="en-US" dirty="0"/>
              <a:t>You must decide if you are looking for relationships within data or for differences between groups of data.</a:t>
            </a:r>
          </a:p>
          <a:p>
            <a:endParaRPr lang="en-US" dirty="0"/>
          </a:p>
          <a:p>
            <a:r>
              <a:rPr lang="en-US" dirty="0"/>
              <a:t>If you are looking for relationships, use correlation.</a:t>
            </a:r>
          </a:p>
          <a:p>
            <a:endParaRPr lang="en-US" dirty="0"/>
          </a:p>
          <a:p>
            <a:r>
              <a:rPr lang="en-US" dirty="0"/>
              <a:t>If you are looking for differences, are you looking for differences in means, or differences in variance?</a:t>
            </a:r>
          </a:p>
          <a:p>
            <a:r>
              <a:rPr lang="en-US" dirty="0"/>
              <a:t>For differences in variance, use the F-test.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2454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30E948-A5FD-7D02-3B27-57373936EF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5C06BD8-58DE-26FE-A683-2F8314A6E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D2BA0-59FB-3EC7-24BB-59CB9449F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68844"/>
          </a:xfrm>
        </p:spPr>
        <p:txBody>
          <a:bodyPr>
            <a:normAutofit/>
          </a:bodyPr>
          <a:lstStyle/>
          <a:p>
            <a:r>
              <a:rPr lang="en-GB" dirty="0"/>
              <a:t>Two network configurations give the same mean ping time but you suspect that one has a fairly constant ping time while the other had a highly variable ping time.</a:t>
            </a:r>
          </a:p>
          <a:p>
            <a:r>
              <a:rPr lang="en-GB" dirty="0"/>
              <a:t>For each configuration, collect the ping times over a period of time.</a:t>
            </a:r>
          </a:p>
          <a:p>
            <a:endParaRPr lang="en-GB" dirty="0"/>
          </a:p>
          <a:p>
            <a:r>
              <a:rPr lang="en-GB" b="1" dirty="0"/>
              <a:t>Null hypothesis: </a:t>
            </a:r>
            <a:r>
              <a:rPr lang="en-GB" i="1" dirty="0"/>
              <a:t>There is no difference between the two variances.</a:t>
            </a:r>
          </a:p>
          <a:p>
            <a:r>
              <a:rPr lang="en-GB" b="1" dirty="0"/>
              <a:t>Alternate hypothesis: </a:t>
            </a:r>
            <a:r>
              <a:rPr lang="en-GB" i="1" dirty="0"/>
              <a:t>One of the variances is significantly higher than the other.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8574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60CAD1-C15B-0B4E-8C75-815577E451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BD79B9F-3CCD-3FF1-5F4E-D288CFABD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2ABAD-72CE-298D-F4C8-6080061D9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6660098" cy="4068844"/>
          </a:xfrm>
        </p:spPr>
        <p:txBody>
          <a:bodyPr>
            <a:normAutofit/>
          </a:bodyPr>
          <a:lstStyle/>
          <a:p>
            <a:r>
              <a:rPr lang="en-GB" sz="2800" dirty="0"/>
              <a:t>In effect, we are checking to see if the two configurations have the similar standard variations.</a:t>
            </a:r>
            <a:endParaRPr lang="en-GB" sz="2800" i="1" dirty="0"/>
          </a:p>
          <a:p>
            <a:endParaRPr lang="en-GB" sz="2800" i="1" dirty="0"/>
          </a:p>
          <a:p>
            <a:r>
              <a:rPr lang="en-GB" sz="2800" dirty="0"/>
              <a:t>The F-value should then be calculated using </a:t>
            </a:r>
            <a:r>
              <a:rPr lang="en-GB" sz="2800" dirty="0">
                <a:latin typeface="Courier New" pitchFamily="49" charset="0"/>
                <a:cs typeface="Courier New" pitchFamily="49" charset="0"/>
              </a:rPr>
              <a:t>=F.TEST()</a:t>
            </a:r>
            <a:endParaRPr lang="en-GB" sz="2800" i="1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1FC1F6-FFB7-A3A8-DB87-5C3B43676C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3949" y="102037"/>
            <a:ext cx="4867110" cy="5657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6071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E8B045-850D-0743-9881-EF0EE66CDF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BA43CB1-408C-EE8F-9BB6-71AF2F0B5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CCB26A1-6515-13F2-1D52-F8C6026A949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20" y="1690688"/>
                <a:ext cx="6326616" cy="4068844"/>
              </a:xfrm>
            </p:spPr>
            <p:txBody>
              <a:bodyPr>
                <a:normAutofit/>
              </a:bodyPr>
              <a:lstStyle/>
              <a:p>
                <a:r>
                  <a:rPr lang="en-GB" sz="2800" dirty="0"/>
                  <a:t>The probability that the two variances are the same is </a:t>
                </a:r>
                <a14:m>
                  <m:oMath xmlns:m="http://schemas.openxmlformats.org/officeDocument/2006/math">
                    <m:r>
                      <a:rPr lang="en-GB" sz="2800" i="1" smtClean="0">
                        <a:latin typeface="Cambria Math"/>
                        <a:ea typeface="Cambria Math"/>
                      </a:rPr>
                      <m:t>≪</m:t>
                    </m:r>
                  </m:oMath>
                </a14:m>
                <a:r>
                  <a:rPr lang="en-GB" sz="2800" dirty="0"/>
                  <a:t> 1%</a:t>
                </a:r>
              </a:p>
              <a:p>
                <a:endParaRPr lang="en-GB" sz="2800" dirty="0"/>
              </a:p>
              <a:p>
                <a:r>
                  <a:rPr lang="en-GB" sz="2800" dirty="0"/>
                  <a:t>We can therefore reject the null hypothesis and accept the alternate hypothesis.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CCB26A1-6515-13F2-1D52-F8C6026A949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20" y="1690688"/>
                <a:ext cx="6326616" cy="4068844"/>
              </a:xfrm>
              <a:blipFill>
                <a:blip r:embed="rId3"/>
                <a:stretch>
                  <a:fillRect l="-1734" t="-23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2C1FFDB2-1BB1-6BF9-12FC-9E83ACF0EB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4836" y="100941"/>
            <a:ext cx="5409393" cy="5581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4516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3DE8AF-E151-DD0B-1A4B-A07EBA22B5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7E18C54-D742-81E0-76A6-138348F33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Continuous Data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9CBF6-5E46-5B4A-3B89-932423196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1" cy="40688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most common aim in a study is to determine if the means of two datasets are the same.</a:t>
            </a:r>
          </a:p>
          <a:p>
            <a:endParaRPr lang="en-GB" sz="1100" dirty="0"/>
          </a:p>
          <a:p>
            <a:r>
              <a:rPr lang="en-GB" dirty="0"/>
              <a:t>This is more complicated than it sounds, and the approach used depends firstly upon how many things are being compared.</a:t>
            </a:r>
          </a:p>
          <a:p>
            <a:endParaRPr lang="en-GB" sz="1100" dirty="0"/>
          </a:p>
          <a:p>
            <a:r>
              <a:rPr lang="en-GB" dirty="0"/>
              <a:t>If there are only two groups AND</a:t>
            </a:r>
          </a:p>
          <a:p>
            <a:pPr lvl="1"/>
            <a:r>
              <a:rPr lang="en-GB" sz="2600" dirty="0"/>
              <a:t>The samples are unbiased AND</a:t>
            </a:r>
          </a:p>
          <a:p>
            <a:pPr lvl="1"/>
            <a:r>
              <a:rPr lang="en-GB" sz="2600" dirty="0"/>
              <a:t>The datasets are normally distributed AND</a:t>
            </a:r>
          </a:p>
          <a:p>
            <a:pPr lvl="1"/>
            <a:r>
              <a:rPr lang="en-GB" sz="2600" dirty="0"/>
              <a:t>The datasets have equal variances </a:t>
            </a:r>
          </a:p>
          <a:p>
            <a:r>
              <a:rPr lang="en-GB" sz="3000" dirty="0"/>
              <a:t>THEN use a </a:t>
            </a:r>
            <a:r>
              <a:rPr lang="en-GB" sz="3000" i="1" dirty="0"/>
              <a:t>t-</a:t>
            </a:r>
            <a:r>
              <a:rPr lang="en-GB" sz="3000" dirty="0"/>
              <a:t>test.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35720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C59A44-11DE-31F3-C295-7160EB5AD9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8069E78-B199-B504-AEB1-3D8584ECE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t-</a:t>
            </a:r>
            <a:r>
              <a:rPr lang="en-US" sz="6000" b="1" dirty="0"/>
              <a:t>Tests</a:t>
            </a:r>
            <a:endParaRPr lang="en-GB" sz="6000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63018-902C-427E-F842-90DC290ABB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1" cy="40688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t-Tests come in various types:</a:t>
            </a:r>
          </a:p>
          <a:p>
            <a:pPr lvl="1"/>
            <a:r>
              <a:rPr lang="en-GB" dirty="0"/>
              <a:t>Paired, where the two datasets have equal numbers of members.</a:t>
            </a:r>
          </a:p>
          <a:p>
            <a:pPr lvl="1"/>
            <a:r>
              <a:rPr lang="en-GB" dirty="0"/>
              <a:t>Unpaired, where the two datasets have unequal number of members.</a:t>
            </a:r>
          </a:p>
          <a:p>
            <a:pPr lvl="1"/>
            <a:endParaRPr lang="en-GB" dirty="0"/>
          </a:p>
          <a:p>
            <a:r>
              <a:rPr lang="en-GB" dirty="0"/>
              <a:t>In the case of an unpaired test we also need to know if the variances of the two datasets are equal or not.</a:t>
            </a:r>
          </a:p>
          <a:p>
            <a:pPr lvl="1"/>
            <a:r>
              <a:rPr lang="en-GB" dirty="0"/>
              <a:t>Use the F-test to discover this.</a:t>
            </a:r>
          </a:p>
          <a:p>
            <a:pPr lvl="1"/>
            <a:endParaRPr lang="en-GB" dirty="0"/>
          </a:p>
          <a:p>
            <a:r>
              <a:rPr lang="en-GB" dirty="0"/>
              <a:t>t-Tests can be performed one-tailed or two-tailed </a:t>
            </a:r>
          </a:p>
          <a:p>
            <a:pPr lvl="1"/>
            <a:r>
              <a:rPr lang="en-GB" dirty="0"/>
              <a:t>Use 2-tailed.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08681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F3AB2A-25EA-7F74-15E2-41BD5D25D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5037A75-B468-F001-3698-A3AB252D0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39F1A-F0F2-576F-1859-5ECF20A256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1" cy="4068844"/>
          </a:xfrm>
        </p:spPr>
        <p:txBody>
          <a:bodyPr>
            <a:normAutofit/>
          </a:bodyPr>
          <a:lstStyle/>
          <a:p>
            <a:r>
              <a:rPr lang="en-GB" dirty="0"/>
              <a:t>Two network configurations are thought to have different speeds.</a:t>
            </a:r>
          </a:p>
          <a:p>
            <a:r>
              <a:rPr lang="en-GB" dirty="0"/>
              <a:t>Ping times across the network using both configurations are recorded to look for a difference in the mean ping time.</a:t>
            </a:r>
          </a:p>
          <a:p>
            <a:endParaRPr lang="en-GB" dirty="0"/>
          </a:p>
          <a:p>
            <a:r>
              <a:rPr lang="en-GB" b="1" dirty="0"/>
              <a:t>Null hypothesis: </a:t>
            </a:r>
            <a:r>
              <a:rPr lang="en-GB" i="1" dirty="0"/>
              <a:t>There is no difference between the two mean times.</a:t>
            </a:r>
          </a:p>
          <a:p>
            <a:r>
              <a:rPr lang="en-GB" b="1" dirty="0"/>
              <a:t>Alternate hypothesis: </a:t>
            </a:r>
            <a:r>
              <a:rPr lang="en-GB" i="1" dirty="0"/>
              <a:t>One of the means is significantly higher than the other.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16274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95C9D8-39C9-056A-741B-9C903019A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E3B2F72-3371-9030-0FF6-F4593B818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38E3D-79EF-95B4-E1FB-677AAA328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5116306" cy="4068844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We are checking to see if there is a significant difference between the means of the two datasets.</a:t>
            </a:r>
            <a:endParaRPr lang="en-GB" sz="2800" i="1" dirty="0"/>
          </a:p>
          <a:p>
            <a:endParaRPr lang="en-GB" sz="1100" i="1" dirty="0"/>
          </a:p>
          <a:p>
            <a:r>
              <a:rPr lang="en-GB" sz="2800" dirty="0"/>
              <a:t>The significance value is then calculated using </a:t>
            </a:r>
            <a:r>
              <a:rPr lang="en-GB" sz="2800" dirty="0">
                <a:latin typeface="Courier New" pitchFamily="49" charset="0"/>
                <a:cs typeface="Courier New" pitchFamily="49" charset="0"/>
              </a:rPr>
              <a:t>=T.TEST()</a:t>
            </a:r>
            <a:endParaRPr lang="en-GB" sz="2800" i="1" dirty="0"/>
          </a:p>
          <a:p>
            <a:endParaRPr lang="en-GB" sz="1100" i="1" dirty="0">
              <a:cs typeface="Courier New" pitchFamily="49" charset="0"/>
            </a:endParaRPr>
          </a:p>
          <a:p>
            <a:r>
              <a:rPr lang="en-GB" sz="2800" dirty="0">
                <a:cs typeface="Courier New" pitchFamily="49" charset="0"/>
              </a:rPr>
              <a:t>Parameter 4 should be “1” for “paired”</a:t>
            </a:r>
          </a:p>
          <a:p>
            <a:r>
              <a:rPr lang="en-GB" sz="2800" dirty="0">
                <a:cs typeface="Courier New" pitchFamily="49" charset="0"/>
              </a:rPr>
              <a:t>Parameter 3 should be “2” for the 2-tailed probability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0C8F0E-0A97-5EB8-0CCA-6926515577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4525" y="21958"/>
            <a:ext cx="6717475" cy="5737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78187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5DFFE2-ADC0-E21D-64F5-01A1919C55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8ACBC45-D445-6C03-BFCE-0C41ADC9E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41CF3-45F1-CA19-8634-A391459CF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5116306" cy="4068844"/>
          </a:xfrm>
        </p:spPr>
        <p:txBody>
          <a:bodyPr>
            <a:normAutofit/>
          </a:bodyPr>
          <a:lstStyle/>
          <a:p>
            <a:r>
              <a:rPr lang="en-GB" dirty="0"/>
              <a:t>There is a significant difference between the means at a p=0.05 level for the 2-tail test.</a:t>
            </a:r>
          </a:p>
          <a:p>
            <a:endParaRPr lang="en-GB" dirty="0"/>
          </a:p>
          <a:p>
            <a:r>
              <a:rPr lang="en-GB" dirty="0"/>
              <a:t>We can therefore reject our null hypothesis and accept our alternative hypothesis.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B5C8FA-E1D8-5645-9294-6D9A159F51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4525" y="21958"/>
            <a:ext cx="6717475" cy="5737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02202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B94E23-695E-E1A2-E11C-D7CE3C6495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6DB7CC8-A1D7-53EF-5482-BFD1B8E50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92473-7DE2-62B7-E71F-A5BD4B4B39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5482525" cy="4068844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If the two datasets are of different sizes we use a slightly different version of the test.</a:t>
            </a:r>
            <a:endParaRPr lang="en-GB" sz="1050" i="1" dirty="0">
              <a:cs typeface="Courier New" pitchFamily="49" charset="0"/>
            </a:endParaRPr>
          </a:p>
          <a:p>
            <a:r>
              <a:rPr lang="en-GB" sz="2800" dirty="0">
                <a:cs typeface="Courier New" pitchFamily="49" charset="0"/>
              </a:rPr>
              <a:t>Parameter 3 should be “2” for the 2-tailed probability.</a:t>
            </a:r>
          </a:p>
          <a:p>
            <a:endParaRPr lang="en-GB" sz="1050" dirty="0">
              <a:cs typeface="Courier New" pitchFamily="49" charset="0"/>
            </a:endParaRPr>
          </a:p>
          <a:p>
            <a:r>
              <a:rPr lang="en-GB" sz="2800" dirty="0"/>
              <a:t>We test for a significant difference in the variances.</a:t>
            </a:r>
          </a:p>
          <a:p>
            <a:r>
              <a:rPr lang="en-GB" sz="2800" dirty="0">
                <a:cs typeface="Courier New" pitchFamily="49" charset="0"/>
              </a:rPr>
              <a:t>Parameter 4 should be “3” for “unpaired, unequal variance” or “2” for “unpaired, equal variance”.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468D5DB-C127-494E-7585-C2E3C8F4311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840745" y="0"/>
            <a:ext cx="6246292" cy="5737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88229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0C9079-E45D-905D-3714-A2DACC9682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0AD4026-C32A-17D6-8B3A-571EFFB9F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BC4F9-10F2-CFCE-9043-D04D86D274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5482525" cy="4068844"/>
          </a:xfrm>
        </p:spPr>
        <p:txBody>
          <a:bodyPr>
            <a:normAutofit/>
          </a:bodyPr>
          <a:lstStyle/>
          <a:p>
            <a:r>
              <a:rPr lang="en-GB" dirty="0"/>
              <a:t>There is a significant difference between the means at a p=0.05 level for the 2-tail test.</a:t>
            </a:r>
          </a:p>
          <a:p>
            <a:endParaRPr lang="en-GB" dirty="0"/>
          </a:p>
          <a:p>
            <a:r>
              <a:rPr lang="en-GB" dirty="0"/>
              <a:t>We can therefore reject our null hypothesis and accept our alternative hypothesis.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8D1CEBE-4288-C53F-D462-5E6BD9A3E5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840745" y="0"/>
            <a:ext cx="6246292" cy="5737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62204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C605D-94B0-4E7D-BBF2-F3C9C0BF8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589D35C-E575-3094-D50B-21935352B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Continuous Data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11C40-959E-C084-06F4-84BA6ACF7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68844"/>
          </a:xfrm>
        </p:spPr>
        <p:txBody>
          <a:bodyPr>
            <a:normAutofit/>
          </a:bodyPr>
          <a:lstStyle/>
          <a:p>
            <a:r>
              <a:rPr lang="en-GB" dirty="0"/>
              <a:t>If we are looking for significant differences between means for 3 or more groups then we must use </a:t>
            </a:r>
            <a:r>
              <a:rPr lang="en-GB" i="1" dirty="0"/>
              <a:t>ANOVA (</a:t>
            </a:r>
            <a:r>
              <a:rPr lang="en-GB" i="1" dirty="0" err="1"/>
              <a:t>ANalysis</a:t>
            </a:r>
            <a:r>
              <a:rPr lang="en-GB" i="1" dirty="0"/>
              <a:t> Of </a:t>
            </a:r>
            <a:r>
              <a:rPr lang="en-GB" i="1" dirty="0" err="1"/>
              <a:t>VAriance</a:t>
            </a:r>
            <a:r>
              <a:rPr lang="en-GB" i="1" dirty="0"/>
              <a:t>).</a:t>
            </a:r>
          </a:p>
          <a:p>
            <a:endParaRPr lang="en-GB" dirty="0"/>
          </a:p>
          <a:p>
            <a:r>
              <a:rPr lang="en-GB" dirty="0"/>
              <a:t>ANOVA can also allow us to look at multiple measures as well as multiple groups, but that is beyond the scope of this module </a:t>
            </a:r>
            <a:r>
              <a:rPr lang="en-GB" dirty="0">
                <a:sym typeface="Wingdings" pitchFamily="2" charset="2"/>
              </a:rPr>
              <a:t></a:t>
            </a:r>
          </a:p>
          <a:p>
            <a:endParaRPr lang="en-GB" dirty="0">
              <a:sym typeface="Wingdings" pitchFamily="2" charset="2"/>
            </a:endParaRPr>
          </a:p>
          <a:p>
            <a:r>
              <a:rPr lang="en-GB" dirty="0">
                <a:sym typeface="Wingdings" pitchFamily="2" charset="2"/>
              </a:rPr>
              <a:t>ANOVA assumes that all of the groups of data come from the same population and calculates the variance between each group and the population mean.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731783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A08B28-4E8B-10A8-6216-76C3B3C4C4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D416A05-0398-3E86-B5BF-6D01E417B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AA0B8-8BB4-0E74-E777-64778B5D6A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688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Three network configurations are thought to have different speeds. Ping times across the network using both configurations are recorded to look for a difference in the mean time.</a:t>
            </a:r>
          </a:p>
          <a:p>
            <a:endParaRPr lang="en-GB" dirty="0"/>
          </a:p>
          <a:p>
            <a:r>
              <a:rPr lang="en-GB" b="1" dirty="0"/>
              <a:t>Null hypothesis: </a:t>
            </a:r>
            <a:r>
              <a:rPr lang="en-GB" i="1" dirty="0"/>
              <a:t>There is no significant difference between the three mean times.</a:t>
            </a:r>
          </a:p>
          <a:p>
            <a:r>
              <a:rPr lang="en-GB" b="1" dirty="0"/>
              <a:t>Alternate hypothesis 1</a:t>
            </a:r>
            <a:r>
              <a:rPr lang="en-GB" dirty="0"/>
              <a:t>: </a:t>
            </a:r>
            <a:r>
              <a:rPr lang="en-GB" i="1" dirty="0"/>
              <a:t>One of the means is significantly different to the other two.</a:t>
            </a:r>
          </a:p>
          <a:p>
            <a:r>
              <a:rPr lang="en-GB" b="1" dirty="0"/>
              <a:t>Alternate hypothesis 2</a:t>
            </a:r>
            <a:r>
              <a:rPr lang="en-GB" dirty="0"/>
              <a:t>: </a:t>
            </a:r>
            <a:r>
              <a:rPr lang="en-GB" i="1" dirty="0"/>
              <a:t>All three means are significantly different to each other.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50750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2773E8-3BB5-41AB-9212-185F6176D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CE72070-6929-41CD-5D05-F695BAB4D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pic>
        <p:nvPicPr>
          <p:cNvPr id="2" name="table">
            <a:extLst>
              <a:ext uri="{FF2B5EF4-FFF2-40B4-BE49-F238E27FC236}">
                <a16:creationId xmlns:a16="http://schemas.microsoft.com/office/drawing/2014/main" id="{AE351468-15B0-08F3-C1D2-74187A53CA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310743" y="80113"/>
            <a:ext cx="7523038" cy="5640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9112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FDCB15-F552-ACAF-120E-AA1B7CBBD0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7467A84-00F1-143D-2272-1E08B25A0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 in Excel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87F47A-03A6-84B3-391A-AC4E349940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ANOVA is not part of the standard Excel installation but exists in the add-in </a:t>
            </a:r>
            <a:r>
              <a:rPr lang="en-GB" i="1" dirty="0"/>
              <a:t>Analysis </a:t>
            </a:r>
            <a:r>
              <a:rPr lang="en-GB" i="1" dirty="0" err="1"/>
              <a:t>ToolPak</a:t>
            </a:r>
            <a:r>
              <a:rPr lang="en-GB" i="1" dirty="0"/>
              <a:t>.</a:t>
            </a:r>
          </a:p>
          <a:p>
            <a:pPr lvl="1"/>
            <a:r>
              <a:rPr lang="en-GB" sz="2800" dirty="0"/>
              <a:t>Once loaded it appears in the Data tab.</a:t>
            </a:r>
          </a:p>
          <a:p>
            <a:pPr lvl="1"/>
            <a:r>
              <a:rPr lang="en-GB" sz="2800" dirty="0"/>
              <a:t>The input data ranges need to be defined, together with an output range.</a:t>
            </a:r>
          </a:p>
          <a:p>
            <a:pPr lvl="2"/>
            <a:r>
              <a:rPr lang="en-GB" sz="2400" dirty="0"/>
              <a:t>ANOVA produces a lot of numbers rather than a single value.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95120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41C2AC-5A29-B974-4D9B-023C2ED5F8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88D9D0D-C96A-9D93-A649-A0732D19A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 in Excel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647B95EA-05DA-152B-3739-ACF836CDD1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64789" y="1318162"/>
            <a:ext cx="6662422" cy="4416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20045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22547A-86D9-05CD-32ED-3D5B8E64E6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4BC943C-0E0C-16DD-8C50-B5DE54531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 Results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D83DF89-6C46-3FD9-A5FB-C990CC1447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266703" y="32657"/>
            <a:ext cx="6751126" cy="5613775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600A41AF-3396-2B01-133E-B13E35D94FA5}"/>
              </a:ext>
            </a:extLst>
          </p:cNvPr>
          <p:cNvSpPr/>
          <p:nvPr/>
        </p:nvSpPr>
        <p:spPr>
          <a:xfrm>
            <a:off x="10189030" y="3990109"/>
            <a:ext cx="807522" cy="51063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71169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681D90-E114-6940-A81D-53D71DABC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9E195-7FAB-06DE-835F-5BD2C28B3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one-way ANOVA can only tell you whether there are significant differences between means.</a:t>
            </a:r>
          </a:p>
          <a:p>
            <a:pPr lvl="1"/>
            <a:r>
              <a:rPr lang="en-GB" dirty="0"/>
              <a:t>It cannot tell you which is the ‘most significant’ difference.</a:t>
            </a:r>
          </a:p>
          <a:p>
            <a:r>
              <a:rPr lang="en-GB" dirty="0"/>
              <a:t>In this case there is a significant difference between groups.</a:t>
            </a:r>
          </a:p>
          <a:p>
            <a:pPr lvl="1"/>
            <a:r>
              <a:rPr lang="en-GB" dirty="0"/>
              <a:t>We can therefore reject the null hypothesis.</a:t>
            </a:r>
          </a:p>
          <a:p>
            <a:pPr lvl="1"/>
            <a:endParaRPr lang="en-GB" dirty="0"/>
          </a:p>
          <a:p>
            <a:r>
              <a:rPr lang="en-GB" dirty="0"/>
              <a:t>If you get a significant difference between a group of means you need to do a post-ANOVA test to identify the specific differences.</a:t>
            </a:r>
          </a:p>
          <a:p>
            <a:pPr lvl="1"/>
            <a:r>
              <a:rPr lang="en-GB" dirty="0"/>
              <a:t>Unfortunately Excel won’t do this – go to SPSS.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9790E03-8344-6B5D-39EB-F562D260B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 Results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39516925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EA9EA0-2BBC-D57D-3D53-2501D9B28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4E470AB0-2D1A-58C9-0140-F34149B470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84468" y="1137567"/>
            <a:ext cx="8449313" cy="458286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16D73AA-D3DE-A2AA-834D-99A3281EC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461223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2142</Words>
  <Application>Microsoft Office PowerPoint</Application>
  <PresentationFormat>Widescreen</PresentationFormat>
  <Paragraphs>367</Paragraphs>
  <Slides>50</Slides>
  <Notes>48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50</vt:i4>
      </vt:variant>
    </vt:vector>
  </HeadingPairs>
  <TitlesOfParts>
    <vt:vector size="80" baseType="lpstr">
      <vt:lpstr>Arial</vt:lpstr>
      <vt:lpstr>Arial</vt:lpstr>
      <vt:lpstr>Calibri</vt:lpstr>
      <vt:lpstr>Calibri Light</vt:lpstr>
      <vt:lpstr>Cambria Math</vt:lpstr>
      <vt:lpstr>Courier New</vt:lpstr>
      <vt:lpstr>Times New Roman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Whirlwind Recap</vt:lpstr>
      <vt:lpstr>Whirlwind Recap</vt:lpstr>
      <vt:lpstr>Whirlwind Recap</vt:lpstr>
      <vt:lpstr>Whirlwind Recap</vt:lpstr>
      <vt:lpstr>Whirlwind Recap</vt:lpstr>
      <vt:lpstr>Whirlwind Recap</vt:lpstr>
      <vt:lpstr>Whirlwind Recap</vt:lpstr>
      <vt:lpstr>Whirlwind Recap</vt:lpstr>
      <vt:lpstr>Whirlwind Recap</vt:lpstr>
      <vt:lpstr>Whirlwind Recap</vt:lpstr>
      <vt:lpstr>Whirlwind Recap</vt:lpstr>
      <vt:lpstr>Whirlwind Recap</vt:lpstr>
      <vt:lpstr>Whirlwind Recap</vt:lpstr>
      <vt:lpstr>PowerPoint Presentation</vt:lpstr>
      <vt:lpstr>Common Statistical Tests</vt:lpstr>
      <vt:lpstr>Data Types</vt:lpstr>
      <vt:lpstr>Categorical Data</vt:lpstr>
      <vt:lpstr>Numerical Data</vt:lpstr>
      <vt:lpstr>Data Types</vt:lpstr>
      <vt:lpstr>Nominal Data</vt:lpstr>
      <vt:lpstr>Example</vt:lpstr>
      <vt:lpstr>Example</vt:lpstr>
      <vt:lpstr>Example</vt:lpstr>
      <vt:lpstr>Ordinal Data</vt:lpstr>
      <vt:lpstr>Example</vt:lpstr>
      <vt:lpstr>Example</vt:lpstr>
      <vt:lpstr>In Excel</vt:lpstr>
      <vt:lpstr>When is Correlation Significant?</vt:lpstr>
      <vt:lpstr>Discrete Data</vt:lpstr>
      <vt:lpstr>Continuous Data</vt:lpstr>
      <vt:lpstr>Example</vt:lpstr>
      <vt:lpstr>Example</vt:lpstr>
      <vt:lpstr>Example</vt:lpstr>
      <vt:lpstr>Continuous Data</vt:lpstr>
      <vt:lpstr>t-Tests</vt:lpstr>
      <vt:lpstr>Example</vt:lpstr>
      <vt:lpstr>Example</vt:lpstr>
      <vt:lpstr>Example</vt:lpstr>
      <vt:lpstr>Example</vt:lpstr>
      <vt:lpstr>Example</vt:lpstr>
      <vt:lpstr>Continuous Data</vt:lpstr>
      <vt:lpstr>Example</vt:lpstr>
      <vt:lpstr>Example</vt:lpstr>
      <vt:lpstr>ANOVA in Excel</vt:lpstr>
      <vt:lpstr>ANOVA in Excel</vt:lpstr>
      <vt:lpstr>ANOVA Results</vt:lpstr>
      <vt:lpstr>ANOVA Results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74</cp:revision>
  <dcterms:created xsi:type="dcterms:W3CDTF">2021-03-09T15:35:42Z</dcterms:created>
  <dcterms:modified xsi:type="dcterms:W3CDTF">2024-12-09T22:34:46Z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