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104" d="100"/>
          <a:sy n="104" d="100"/>
        </p:scale>
        <p:origin x="83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396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ocket.io/"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ocket.io/"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ocket.io/"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Good morning. </a:t>
            </a:r>
            <a:r>
              <a:rPr lang="en-US" sz="1800" dirty="0" err="1">
                <a:effectLst/>
                <a:latin typeface="Arial" panose="020B0604020202020204" pitchFamily="34" charset="0"/>
                <a:ea typeface="Arial" panose="020B0604020202020204" pitchFamily="34" charset="0"/>
                <a:cs typeface="Times New Roman" panose="02020603050405020304" pitchFamily="18" charset="0"/>
              </a:rPr>
              <a:t>Ionut</a:t>
            </a:r>
            <a:r>
              <a:rPr lang="en-US" sz="1800" dirty="0">
                <a:effectLst/>
                <a:latin typeface="Arial" panose="020B0604020202020204" pitchFamily="34" charset="0"/>
                <a:ea typeface="Arial" panose="020B0604020202020204" pitchFamily="34" charset="0"/>
                <a:cs typeface="Times New Roman" panose="02020603050405020304" pitchFamily="18" charset="0"/>
              </a:rPr>
              <a:t>-Cristian </a:t>
            </a:r>
            <a:r>
              <a:rPr lang="en-US" sz="1800" dirty="0" err="1">
                <a:effectLst/>
                <a:latin typeface="Arial" panose="020B0604020202020204" pitchFamily="34" charset="0"/>
                <a:ea typeface="Arial" panose="020B0604020202020204" pitchFamily="34" charset="0"/>
                <a:cs typeface="Times New Roman" panose="02020603050405020304" pitchFamily="18" charset="0"/>
              </a:rPr>
              <a:t>Ispas</a:t>
            </a:r>
            <a:r>
              <a:rPr lang="en-US" sz="1800" dirty="0">
                <a:effectLst/>
                <a:latin typeface="Arial" panose="020B0604020202020204" pitchFamily="34" charset="0"/>
                <a:ea typeface="Arial" panose="020B0604020202020204" pitchFamily="34" charset="0"/>
                <a:cs typeface="Times New Roman" panose="02020603050405020304" pitchFamily="18" charset="0"/>
              </a:rPr>
              <a:t> is my name and my independent project is "Task Management Web Application". This is an ACCA6020 Independent Project II project. To create and launch a safe web application to enable users to plan, </a:t>
            </a:r>
            <a:r>
              <a:rPr lang="en-US" sz="1800" dirty="0" err="1">
                <a:effectLst/>
                <a:latin typeface="Arial" panose="020B0604020202020204" pitchFamily="34" charset="0"/>
                <a:ea typeface="Arial" panose="020B0604020202020204" pitchFamily="34" charset="0"/>
                <a:cs typeface="Times New Roman" panose="02020603050405020304" pitchFamily="18" charset="0"/>
              </a:rPr>
              <a:t>prioritise</a:t>
            </a:r>
            <a:r>
              <a:rPr lang="en-US" sz="1800" dirty="0">
                <a:effectLst/>
                <a:latin typeface="Arial" panose="020B0604020202020204" pitchFamily="34" charset="0"/>
                <a:ea typeface="Arial" panose="020B0604020202020204" pitchFamily="34" charset="0"/>
                <a:cs typeface="Times New Roman" panose="02020603050405020304" pitchFamily="18" charset="0"/>
              </a:rPr>
              <a:t> and be notified in real-time. In this interim viva I will discuss the problem, the research used to design it, the technical solution for the problem, the approach to the development and the work to be done before submission.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I will first start with the problem and rationale for a task-management, then the aim, objectives and success criteria. I will then give a brief overview of the literature searched and show the impact it has on the design. Then, methodology, requirements, architecture, technologies, prototype direction and testing strategy. The timeline, risks, next steps and references will be provided as a conclusion. The structure starts with the research problem, then the proposed artefact, and finally the artefact's evaluation.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Task management is a real life problem because the user needs to coordinate the activities, deadlines and priorities at the same time. Paper planners, spreadsheets or simple old fashioned to-do lists can help, but they might lack secure access, </a:t>
            </a:r>
            <a:r>
              <a:rPr lang="en-US" sz="1800" dirty="0" err="1">
                <a:effectLst/>
                <a:latin typeface="Arial" panose="020B0604020202020204" pitchFamily="34" charset="0"/>
                <a:ea typeface="Arial" panose="020B0604020202020204" pitchFamily="34" charset="0"/>
                <a:cs typeface="Times New Roman" panose="02020603050405020304" pitchFamily="18" charset="0"/>
              </a:rPr>
              <a:t>prioritisation</a:t>
            </a:r>
            <a:r>
              <a:rPr lang="en-US" sz="1800" dirty="0">
                <a:effectLst/>
                <a:latin typeface="Arial" panose="020B0604020202020204" pitchFamily="34" charset="0"/>
                <a:ea typeface="Arial" panose="020B0604020202020204" pitchFamily="34" charset="0"/>
                <a:cs typeface="Times New Roman" panose="02020603050405020304" pitchFamily="18" charset="0"/>
              </a:rPr>
              <a:t> or real-time updates. I'm proposing a full stack Web app that will be able to combine these functions. It will enable a user to create, edit and monitor tasks and prioritize tasks and will notify a user. The project is not only for creating software, it is also thinking about the usability and reliability of the design on the basis of the intended workflow.</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Fragmentation is the major issue. Users can use different tools for task lists, reminders and progress tracking, to make the task control less consistent. There are commercial platforms that already exist which are quite good but may also have features or costs that are irrelevant to a specific workflow. I'm not about to say that task-management software is new. My goal, rather, is to provide a collection of key features in a single secure, lightweight app. It only handles authentication, task CRUD operations, </a:t>
            </a:r>
            <a:r>
              <a:rPr lang="en-US" sz="1800" dirty="0" err="1">
                <a:effectLst/>
                <a:latin typeface="Arial" panose="020B0604020202020204" pitchFamily="34" charset="0"/>
                <a:ea typeface="Arial" panose="020B0604020202020204" pitchFamily="34" charset="0"/>
                <a:cs typeface="Times New Roman" panose="02020603050405020304" pitchFamily="18" charset="0"/>
              </a:rPr>
              <a:t>prioritisation</a:t>
            </a:r>
            <a:r>
              <a:rPr lang="en-US" sz="1800" dirty="0">
                <a:effectLst/>
                <a:latin typeface="Arial" panose="020B0604020202020204" pitchFamily="34" charset="0"/>
                <a:ea typeface="Arial" panose="020B0604020202020204" pitchFamily="34" charset="0"/>
                <a:cs typeface="Times New Roman" panose="02020603050405020304" pitchFamily="18" charset="0"/>
              </a:rPr>
              <a:t>, notifications and responsive access and evaluation. This boundary helps to maintain the viability of the project within the timeframe.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The primary objective is to design and build a comprehensive Task Management Web Application that facilitates secure authentication, </a:t>
            </a:r>
            <a:r>
              <a:rPr lang="en-US" sz="1800" dirty="0" err="1">
                <a:effectLst/>
                <a:latin typeface="Arial" panose="020B0604020202020204" pitchFamily="34" charset="0"/>
                <a:ea typeface="Arial" panose="020B0604020202020204" pitchFamily="34" charset="0"/>
                <a:cs typeface="Times New Roman" panose="02020603050405020304" pitchFamily="18" charset="0"/>
              </a:rPr>
              <a:t>prioritisation</a:t>
            </a:r>
            <a:r>
              <a:rPr lang="en-US" sz="1800" dirty="0">
                <a:effectLst/>
                <a:latin typeface="Arial" panose="020B0604020202020204" pitchFamily="34" charset="0"/>
                <a:ea typeface="Arial" panose="020B0604020202020204" pitchFamily="34" charset="0"/>
                <a:cs typeface="Times New Roman" panose="02020603050405020304" pitchFamily="18" charset="0"/>
              </a:rPr>
              <a:t> of tasks and real-time notifications. The objectives break down that aim into products. Will create the database and architecture, implement authentication and </a:t>
            </a:r>
            <a:r>
              <a:rPr lang="en-US" sz="1800" dirty="0" err="1">
                <a:effectLst/>
                <a:latin typeface="Arial" panose="020B0604020202020204" pitchFamily="34" charset="0"/>
                <a:ea typeface="Arial" panose="020B0604020202020204" pitchFamily="34" charset="0"/>
                <a:cs typeface="Times New Roman" panose="02020603050405020304" pitchFamily="18" charset="0"/>
              </a:rPr>
              <a:t>authorisation</a:t>
            </a:r>
            <a:r>
              <a:rPr lang="en-US" sz="1800" dirty="0">
                <a:effectLst/>
                <a:latin typeface="Arial" panose="020B0604020202020204" pitchFamily="34" charset="0"/>
                <a:ea typeface="Arial" panose="020B0604020202020204" pitchFamily="34" charset="0"/>
                <a:cs typeface="Times New Roman" panose="02020603050405020304" pitchFamily="18" charset="0"/>
              </a:rPr>
              <a:t>, create tasks, edit tasks, delete tasks, track task status, support priority categories and add notification events. The ultimate goal is assessment. The presence of screens will not be the only measure of success; it will be measured by working features, API </a:t>
            </a:r>
            <a:r>
              <a:rPr lang="en-US" sz="1800" dirty="0" err="1">
                <a:effectLst/>
                <a:latin typeface="Arial" panose="020B0604020202020204" pitchFamily="34" charset="0"/>
                <a:ea typeface="Arial" panose="020B0604020202020204" pitchFamily="34" charset="0"/>
                <a:cs typeface="Times New Roman" panose="02020603050405020304" pitchFamily="18" charset="0"/>
              </a:rPr>
              <a:t>behaviour</a:t>
            </a:r>
            <a:r>
              <a:rPr lang="en-US" sz="1800" dirty="0">
                <a:effectLst/>
                <a:latin typeface="Arial" panose="020B0604020202020204" pitchFamily="34" charset="0"/>
                <a:ea typeface="Arial" panose="020B0604020202020204" pitchFamily="34" charset="0"/>
                <a:cs typeface="Times New Roman" panose="02020603050405020304" pitchFamily="18" charset="0"/>
              </a:rPr>
              <a:t> in testing, responsive performance in the interface and evidence that the system achieves the original project goals.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The literature review has been useful in determining the most important functions. Research indicates that task-management systems can enhance </a:t>
            </a:r>
            <a:r>
              <a:rPr lang="en-US" sz="1800" dirty="0" err="1">
                <a:effectLst/>
                <a:latin typeface="Arial" panose="020B0604020202020204" pitchFamily="34" charset="0"/>
                <a:ea typeface="Arial" panose="020B0604020202020204" pitchFamily="34" charset="0"/>
                <a:cs typeface="Times New Roman" panose="02020603050405020304" pitchFamily="18" charset="0"/>
              </a:rPr>
              <a:t>organisation</a:t>
            </a:r>
            <a:r>
              <a:rPr lang="en-US" sz="1800" dirty="0">
                <a:effectLst/>
                <a:latin typeface="Arial" panose="020B0604020202020204" pitchFamily="34" charset="0"/>
                <a:ea typeface="Arial" panose="020B0604020202020204" pitchFamily="34" charset="0"/>
                <a:cs typeface="Times New Roman" panose="02020603050405020304" pitchFamily="18" charset="0"/>
              </a:rPr>
              <a:t> by helping to create tasks, setting deadlines, tracking and collaborating. There is literature that supports full-stack development that recommends to separate the interface, application logic and data layer so that systems can be maintained and tested easily. Useful features that are mentioned again and again are secure authentication, priority handling and notifications. But I don't want to make a list of them. Every feature should be justified and assessed in terms of whether or not it improves the clarity of the task-management process. This linkage of research, design and evaluation will enhance the end product.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This is a slide I am using to translate literature findings into design decisions. It all begins with user need – simple and secure control of tasks. Task creation, priority management and notification are supported in the literature. My design reply is a laser-sighted 3-layer application as opposed to a generic enterprise clone. This </a:t>
            </a:r>
            <a:r>
              <a:rPr lang="en-US" sz="1800" dirty="0" err="1">
                <a:effectLst/>
                <a:latin typeface="Arial" panose="020B0604020202020204" pitchFamily="34" charset="0"/>
                <a:ea typeface="Arial" panose="020B0604020202020204" pitchFamily="34" charset="0"/>
                <a:cs typeface="Times New Roman" panose="02020603050405020304" pitchFamily="18" charset="0"/>
              </a:rPr>
              <a:t>minimises</a:t>
            </a:r>
            <a:r>
              <a:rPr lang="en-US" sz="1800" dirty="0">
                <a:effectLst/>
                <a:latin typeface="Arial" panose="020B0604020202020204" pitchFamily="34" charset="0"/>
                <a:ea typeface="Arial" panose="020B0604020202020204" pitchFamily="34" charset="0"/>
                <a:cs typeface="Times New Roman" panose="02020603050405020304" pitchFamily="18" charset="0"/>
              </a:rPr>
              <a:t> implementation risk and ensures a realistic scope. Academic value is achieved by demonstrating a verifiable connection between requirements and features and the evidence of evaluation. It is important to ask questions about the value of a feature if it is not connected to an obvious requirement. Evaluation should be part of the project and should be planned in advance to prevent it becoming merely a coding exercise.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The project is implemented as an Agile, Scrum project since the system can be built and reviewed in manageable increments. Planning, designing, developing, testing and reviewing is done in each cycle. Secondary research and technical documentation will be used to inform decisions related to requirements, architecture, security and implementation. The development will be done with each module being added one by one, starting with the main building and authentication and then task management, priorities and notifications. In the evaluation phase, limited user feedback and usability testing will be conducted to determine the usability and clarity of the interface. This is an iterative process because it is possible to detect problems early in the process and also to take into account feedback from the supervisors before the system gets too difficult to alter.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Requirements are broken down into functional and non-functional requirements. It should include features such as registration, login, creating tasks, editing tasks, deleting tasks, tracking task status, setting priorities, searching/filtering tasks, and real-time notifications. Non-functional requirements are also essential, as a system may have the necessary functionality and yet may have poor performance. Thus, the application must be secure with respect to passwords and sessions, have good navigation, support both mobile and desktop layouts, have consistent data operations and have maintainable code structure. The scope is also clear: This project is about individual task </a:t>
            </a:r>
            <a:r>
              <a:rPr lang="en-US" sz="1800" dirty="0" err="1">
                <a:effectLst/>
                <a:latin typeface="Arial" panose="020B0604020202020204" pitchFamily="34" charset="0"/>
                <a:ea typeface="Arial" panose="020B0604020202020204" pitchFamily="34" charset="0"/>
                <a:cs typeface="Times New Roman" panose="02020603050405020304" pitchFamily="18" charset="0"/>
              </a:rPr>
              <a:t>organisation</a:t>
            </a:r>
            <a:r>
              <a:rPr lang="en-US" sz="1800" dirty="0">
                <a:effectLst/>
                <a:latin typeface="Arial" panose="020B0604020202020204" pitchFamily="34" charset="0"/>
                <a:ea typeface="Arial" panose="020B0604020202020204" pitchFamily="34" charset="0"/>
                <a:cs typeface="Times New Roman" panose="02020603050405020304" pitchFamily="18" charset="0"/>
              </a:rPr>
              <a:t> and notifications, not enterprise collaboration or advanced analytics.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The proposed architecture is comprised of three layers. The presentation layer will be a responsive React interface, which will include the dashboard, forms and task views. Node.js and Express will be used for the application layer to handle API routing, authentication, task logic and priority functions. Users, tasks and notifications will be stored using MongoDB, and </a:t>
            </a:r>
            <a:r>
              <a:rPr lang="en-US" sz="1800" u="sng" dirty="0">
                <a:solidFill>
                  <a:srgbClr val="0000FF"/>
                </a:solidFill>
                <a:effectLst/>
                <a:latin typeface="Arial" panose="020B0604020202020204" pitchFamily="34" charset="0"/>
                <a:ea typeface="Arial" panose="020B0604020202020204" pitchFamily="34" charset="0"/>
                <a:cs typeface="Times New Roman" panose="02020603050405020304" pitchFamily="18" charset="0"/>
                <a:hlinkClick r:id="rId3"/>
              </a:rPr>
              <a:t>Socket.io</a:t>
            </a:r>
            <a:r>
              <a:rPr lang="en-US" sz="1800" dirty="0">
                <a:effectLst/>
                <a:latin typeface="Arial" panose="020B0604020202020204" pitchFamily="34" charset="0"/>
                <a:ea typeface="Arial" panose="020B0604020202020204" pitchFamily="34" charset="0"/>
                <a:cs typeface="Times New Roman" panose="02020603050405020304" pitchFamily="18" charset="0"/>
              </a:rPr>
              <a:t> will be used to facilitate real-time events. This division provides a clearer definition of the responsibilities of each part. Testing API </a:t>
            </a:r>
            <a:r>
              <a:rPr lang="en-US" sz="1800" dirty="0" err="1">
                <a:effectLst/>
                <a:latin typeface="Arial" panose="020B0604020202020204" pitchFamily="34" charset="0"/>
                <a:ea typeface="Arial" panose="020B0604020202020204" pitchFamily="34" charset="0"/>
                <a:cs typeface="Times New Roman" panose="02020603050405020304" pitchFamily="18" charset="0"/>
              </a:rPr>
              <a:t>behaviour</a:t>
            </a:r>
            <a:r>
              <a:rPr lang="en-US" sz="1800" dirty="0">
                <a:effectLst/>
                <a:latin typeface="Arial" panose="020B0604020202020204" pitchFamily="34" charset="0"/>
                <a:ea typeface="Arial" panose="020B0604020202020204" pitchFamily="34" charset="0"/>
                <a:cs typeface="Times New Roman" panose="02020603050405020304" pitchFamily="18" charset="0"/>
              </a:rPr>
              <a:t> can be done separately from the interface; testing database operations can be done separately from notifications. Thus, the architecture is maintainable and easier to debug and evaluate if each component is working as intended.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The technology stack is deliberately uniform with a focus on JavaScript for web development. The frontend will be responsive using React, and the backend API will be built using Node.js and Express. User, task and alert data will be stored in MongoDB, and </a:t>
            </a:r>
            <a:r>
              <a:rPr lang="en-US" sz="1800" u="sng" dirty="0">
                <a:solidFill>
                  <a:srgbClr val="0000FF"/>
                </a:solidFill>
                <a:effectLst/>
                <a:latin typeface="Arial" panose="020B0604020202020204" pitchFamily="34" charset="0"/>
                <a:ea typeface="Arial" panose="020B0604020202020204" pitchFamily="34" charset="0"/>
                <a:cs typeface="Times New Roman" panose="02020603050405020304" pitchFamily="18" charset="0"/>
                <a:hlinkClick r:id="rId3"/>
              </a:rPr>
              <a:t>Socket.io</a:t>
            </a:r>
            <a:r>
              <a:rPr lang="en-US" sz="1800" dirty="0">
                <a:effectLst/>
                <a:latin typeface="Arial" panose="020B0604020202020204" pitchFamily="34" charset="0"/>
                <a:ea typeface="Arial" panose="020B0604020202020204" pitchFamily="34" charset="0"/>
                <a:cs typeface="Times New Roman" panose="02020603050405020304" pitchFamily="18" charset="0"/>
              </a:rPr>
              <a:t> will be used for real-time events. Jest and Postman are scheduled for function and API testing, and feedback from users will help with the evaluation. The development environment will be VS Code, and version control will be using Git and GitHub. These tools are aligned with the proposed architecture and cater to the entire process from implementation through testing and integration.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The prototype direction is determined at the interim stage by the API contract and data model. Task endpoints will allow retrieval, creation, update and deletion, and authentication endpoints will allow registration and login. There will also be a separate endpoint for notifications. The primary data objects are the user, task and notification. Each task will have fields like title, description, priority, status, due date and owner. The first demonstrable workflow should be something like logging in, creating a task, marking its priority, and receiving an alert. This proposed design should be replaced by a working demo and explanation of the design trade-offs by the final viva.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Test and evaluation is crucial, as feature completion is not proof of quality. Individual functions, routes and utilities will be tested in unit tests. Integration testing will check if the interface, API, database and notification events are functioning properly. The usability testing will be on the user's ability to understand the interface and follow a workflow of the main tasks. The finished system will be compared to the Objectives and Success Criteria as part of the process of evaluation of acceptance. It is an iterative process: the tests find defects, the defects are fixed, more defects are found through the feedback, and the resulting evidence demonstrates what has been accomplished. This is a better form of substantiation than just saying that application is functional.</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The plan is structured over a period of 16 weeks, which allows for research, design, implementation and evaluation to be integrated. The first part of the book includes literature, requirements, architecture, database planning, and interface design. Next, it progresses to back-end configuration, login, task and priority management and notifications. Testing, evaluation and preparation of reports follow integration and debugging. Risks need control. The core scope will be safeguarded, thereby </a:t>
            </a:r>
            <a:r>
              <a:rPr lang="en-US" sz="1800" dirty="0" err="1">
                <a:effectLst/>
                <a:latin typeface="Arial" panose="020B0604020202020204" pitchFamily="34" charset="0"/>
                <a:ea typeface="Arial" panose="020B0604020202020204" pitchFamily="34" charset="0"/>
                <a:cs typeface="Times New Roman" panose="02020603050405020304" pitchFamily="18" charset="0"/>
              </a:rPr>
              <a:t>minimising</a:t>
            </a:r>
            <a:r>
              <a:rPr lang="en-US" sz="1800" dirty="0">
                <a:effectLst/>
                <a:latin typeface="Arial" panose="020B0604020202020204" pitchFamily="34" charset="0"/>
                <a:ea typeface="Arial" panose="020B0604020202020204" pitchFamily="34" charset="0"/>
                <a:cs typeface="Times New Roman" panose="02020603050405020304" pitchFamily="18" charset="0"/>
              </a:rPr>
              <a:t> feature creep. After the task flow is stable, notification complexity will be handled by implementing </a:t>
            </a:r>
            <a:r>
              <a:rPr lang="en-US" sz="1800" u="sng" dirty="0">
                <a:solidFill>
                  <a:srgbClr val="0000FF"/>
                </a:solidFill>
                <a:effectLst/>
                <a:latin typeface="Arial" panose="020B0604020202020204" pitchFamily="34" charset="0"/>
                <a:ea typeface="Arial" panose="020B0604020202020204" pitchFamily="34" charset="0"/>
                <a:cs typeface="Times New Roman" panose="02020603050405020304" pitchFamily="18" charset="0"/>
                <a:hlinkClick r:id="rId3"/>
              </a:rPr>
              <a:t>Socket. io</a:t>
            </a:r>
            <a:r>
              <a:rPr lang="en-US" sz="1800" dirty="0">
                <a:effectLst/>
                <a:latin typeface="Arial" panose="020B0604020202020204" pitchFamily="34" charset="0"/>
                <a:ea typeface="Arial" panose="020B0604020202020204" pitchFamily="34" charset="0"/>
                <a:cs typeface="Times New Roman" panose="02020603050405020304" pitchFamily="18" charset="0"/>
              </a:rPr>
              <a:t>. Weak assessment will be moderated through the use of success criteria that are established early in the process. Testing should start well before the week to give time for fixes and for evidence to be gathered.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Finally, it is a task-</a:t>
            </a:r>
            <a:r>
              <a:rPr lang="en-US" sz="1800" dirty="0" err="1">
                <a:effectLst/>
                <a:latin typeface="Arial" panose="020B0604020202020204" pitchFamily="34" charset="0"/>
                <a:ea typeface="Arial" panose="020B0604020202020204" pitchFamily="34" charset="0"/>
                <a:cs typeface="Times New Roman" panose="02020603050405020304" pitchFamily="18" charset="0"/>
              </a:rPr>
              <a:t>organisation</a:t>
            </a:r>
            <a:r>
              <a:rPr lang="en-US" sz="1800" dirty="0">
                <a:effectLst/>
                <a:latin typeface="Arial" panose="020B0604020202020204" pitchFamily="34" charset="0"/>
                <a:ea typeface="Arial" panose="020B0604020202020204" pitchFamily="34" charset="0"/>
                <a:cs typeface="Times New Roman" panose="02020603050405020304" pitchFamily="18" charset="0"/>
              </a:rPr>
              <a:t> problem that is defined and has a technically viable solution so the project is viable. It is a combined application that provides secure authentication, task CRUD operations, priority handling and real-time notifications on a single web platform. These features are reflected in the literature but will be dependent on the extent to which I link requirements, implementation decisions and evidence of evaluation. I'll freeze the requirements and then work through the core modules, add notifications and then test and document the design choices. At the end of the viva, the aim is to show a working application that has been tested and which is usable and reflects on the development process.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cs typeface="Times New Roman" panose="02020603050405020304" pitchFamily="18" charset="0"/>
              </a:rPr>
              <a:t>The following are the main resources I used for the presentation, which consist of research on task-management systems, full-stack development and testing, the University assessment documents and my approved project proposal. I have referred to the evidence supporting the project throughout by using numeric referencing. The literature review will be updated as development progresses, and the resources used in the final report will be most pertinent to support the design decisions and evaluation and conclusions.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B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72A40"/>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pic>
        <p:nvPicPr>
          <p:cNvPr id="3" name="Image 0" descr="/mnt/data/hero_title_crop.png"/>
          <p:cNvPicPr>
            <a:picLocks noChangeAspect="1"/>
          </p:cNvPicPr>
          <p:nvPr/>
        </p:nvPicPr>
        <p:blipFill>
          <a:blip r:embed="rId3"/>
          <a:stretch>
            <a:fillRect/>
          </a:stretch>
        </p:blipFill>
        <p:spPr>
          <a:xfrm>
            <a:off x="5760720" y="0"/>
            <a:ext cx="6428232" cy="6858000"/>
          </a:xfrm>
          <a:prstGeom prst="rect">
            <a:avLst/>
          </a:prstGeom>
        </p:spPr>
      </p:pic>
      <p:pic>
        <p:nvPicPr>
          <p:cNvPr id="4" name="Image 1" descr="/mnt/data/proposal_media/image1.png"/>
          <p:cNvPicPr>
            <a:picLocks noChangeAspect="1"/>
          </p:cNvPicPr>
          <p:nvPr/>
        </p:nvPicPr>
        <p:blipFill>
          <a:blip r:embed="rId4"/>
          <a:stretch>
            <a:fillRect/>
          </a:stretch>
        </p:blipFill>
        <p:spPr>
          <a:xfrm>
            <a:off x="825508" y="256032"/>
            <a:ext cx="1311639" cy="457200"/>
          </a:xfrm>
          <a:prstGeom prst="rect">
            <a:avLst/>
          </a:prstGeom>
        </p:spPr>
      </p:pic>
      <p:sp>
        <p:nvSpPr>
          <p:cNvPr id="5" name="Text 1"/>
          <p:cNvSpPr/>
          <p:nvPr/>
        </p:nvSpPr>
        <p:spPr>
          <a:xfrm>
            <a:off x="621792" y="1234440"/>
            <a:ext cx="4937760" cy="1243584"/>
          </a:xfrm>
          <a:prstGeom prst="rect">
            <a:avLst/>
          </a:prstGeom>
          <a:noFill/>
          <a:ln/>
        </p:spPr>
        <p:txBody>
          <a:bodyPr wrap="square" lIns="0" tIns="0" rIns="0" bIns="0" rtlCol="0" anchor="ctr">
            <a:normAutofit/>
          </a:bodyPr>
          <a:lstStyle/>
          <a:p>
            <a:pPr marL="0" indent="0">
              <a:buNone/>
            </a:pPr>
            <a:r>
              <a:rPr sz="3800" b="1" dirty="0">
                <a:solidFill>
                  <a:srgbClr val="FFFFFF"/>
                </a:solidFill>
              </a:rPr>
              <a:t>Task Management Web Application</a:t>
            </a:r>
            <a:endParaRPr lang="en-US" sz="3500" dirty="0"/>
          </a:p>
        </p:txBody>
      </p:sp>
      <p:sp>
        <p:nvSpPr>
          <p:cNvPr id="6" name="Text 2"/>
          <p:cNvSpPr/>
          <p:nvPr/>
        </p:nvSpPr>
        <p:spPr>
          <a:xfrm>
            <a:off x="640080" y="2679192"/>
            <a:ext cx="3657600" cy="347472"/>
          </a:xfrm>
          <a:prstGeom prst="rect">
            <a:avLst/>
          </a:prstGeom>
          <a:noFill/>
          <a:ln/>
        </p:spPr>
        <p:txBody>
          <a:bodyPr wrap="square" lIns="0" tIns="0" rIns="0" bIns="0" rtlCol="0" anchor="ctr"/>
          <a:lstStyle/>
          <a:p>
            <a:pPr marL="0" indent="0">
              <a:buNone/>
            </a:pPr>
            <a:r>
              <a:rPr lang="en-US" sz="1800" dirty="0">
                <a:solidFill>
                  <a:srgbClr val="CFEFFF"/>
                </a:solidFill>
              </a:rPr>
              <a:t>Interim Viva Presentation</a:t>
            </a:r>
            <a:endParaRPr lang="en-US" sz="1800" dirty="0"/>
          </a:p>
        </p:txBody>
      </p:sp>
      <p:sp>
        <p:nvSpPr>
          <p:cNvPr id="7" name="Shape 3"/>
          <p:cNvSpPr/>
          <p:nvPr/>
        </p:nvSpPr>
        <p:spPr>
          <a:xfrm>
            <a:off x="640080" y="3246120"/>
            <a:ext cx="2926080" cy="0"/>
          </a:xfrm>
          <a:prstGeom prst="line">
            <a:avLst/>
          </a:prstGeom>
          <a:noFill/>
          <a:ln w="38100">
            <a:solidFill>
              <a:srgbClr val="12BBD0"/>
            </a:solidFill>
            <a:prstDash val="solid"/>
          </a:ln>
        </p:spPr>
        <p:txBody>
          <a:bodyPr/>
          <a:lstStyle/>
          <a:p>
            <a:endParaRPr/>
          </a:p>
        </p:txBody>
      </p:sp>
      <p:sp>
        <p:nvSpPr>
          <p:cNvPr id="8" name="Text 4"/>
          <p:cNvSpPr/>
          <p:nvPr/>
        </p:nvSpPr>
        <p:spPr>
          <a:xfrm>
            <a:off x="640080" y="3749040"/>
            <a:ext cx="4937760" cy="1097280"/>
          </a:xfrm>
          <a:prstGeom prst="rect">
            <a:avLst/>
          </a:prstGeom>
          <a:noFill/>
          <a:ln/>
        </p:spPr>
        <p:txBody>
          <a:bodyPr wrap="square" lIns="254" tIns="254" rIns="254" bIns="254" rtlCol="0" anchor="ctr">
            <a:normAutofit fontScale="70000" lnSpcReduction="20000"/>
          </a:bodyPr>
          <a:lstStyle/>
          <a:p>
            <a:pPr marL="0" indent="0" algn="just">
              <a:buNone/>
            </a:pPr>
            <a:r>
              <a:rPr sz="1500" b="0" dirty="0">
                <a:solidFill>
                  <a:srgbClr val="DAF0F7"/>
                </a:solidFill>
              </a:rPr>
              <a:t>Student: </a:t>
            </a:r>
            <a:r>
              <a:rPr sz="1500" b="0" dirty="0" err="1">
                <a:solidFill>
                  <a:srgbClr val="DAF0F7"/>
                </a:solidFill>
              </a:rPr>
              <a:t>Ionut</a:t>
            </a:r>
            <a:r>
              <a:rPr sz="1500" b="0" dirty="0">
                <a:solidFill>
                  <a:srgbClr val="DAF0F7"/>
                </a:solidFill>
              </a:rPr>
              <a:t>-Cristian </a:t>
            </a:r>
            <a:r>
              <a:rPr sz="1500" b="0" dirty="0" err="1">
                <a:solidFill>
                  <a:srgbClr val="DAF0F7"/>
                </a:solidFill>
              </a:rPr>
              <a:t>Ispas</a:t>
            </a:r>
            <a:r>
              <a:rPr sz="1500" b="0" dirty="0">
                <a:solidFill>
                  <a:srgbClr val="DAF0F7"/>
                </a:solidFill>
              </a:rPr>
              <a:t>
Project Title: Task Management Web Application
</a:t>
            </a:r>
            <a:endParaRPr lang="en-US" sz="1500" b="0" dirty="0">
              <a:solidFill>
                <a:srgbClr val="DAF0F7"/>
              </a:solidFill>
            </a:endParaRPr>
          </a:p>
          <a:p>
            <a:pPr marL="0" indent="0" algn="just">
              <a:buNone/>
            </a:pPr>
            <a:r>
              <a:rPr sz="1500" b="0" dirty="0">
                <a:solidFill>
                  <a:srgbClr val="DAF0F7"/>
                </a:solidFill>
              </a:rPr>
              <a:t>Course: BSc Cloud Computing
Module: ACCA6020 Independent Project II
</a:t>
            </a:r>
            <a:endParaRPr lang="en-US" sz="1500" b="0" dirty="0">
              <a:solidFill>
                <a:srgbClr val="DAF0F7"/>
              </a:solidFill>
            </a:endParaRPr>
          </a:p>
          <a:p>
            <a:pPr marL="0" indent="0" algn="just">
              <a:buNone/>
            </a:pPr>
            <a:r>
              <a:rPr sz="1500" b="0" dirty="0">
                <a:solidFill>
                  <a:srgbClr val="DAF0F7"/>
                </a:solidFill>
              </a:rPr>
              <a:t>Supervisor: Osman </a:t>
            </a:r>
            <a:r>
              <a:rPr sz="1500" b="0" dirty="0" err="1">
                <a:solidFill>
                  <a:srgbClr val="DAF0F7"/>
                </a:solidFill>
              </a:rPr>
              <a:t>Elgawi</a:t>
            </a:r>
            <a:r>
              <a:rPr sz="1500" b="0" dirty="0">
                <a:solidFill>
                  <a:srgbClr val="DAF0F7"/>
                </a:solidFill>
              </a:rPr>
              <a:t>
Date: September 2026</a:t>
            </a:r>
            <a:endParaRPr lang="en-US" sz="1850" dirty="0"/>
          </a:p>
        </p:txBody>
      </p:sp>
      <p:sp>
        <p:nvSpPr>
          <p:cNvPr id="9" name="Text 5"/>
          <p:cNvSpPr/>
          <p:nvPr/>
        </p:nvSpPr>
        <p:spPr>
          <a:xfrm>
            <a:off x="640080" y="5596128"/>
            <a:ext cx="2606040" cy="329184"/>
          </a:xfrm>
          <a:prstGeom prst="roundRect">
            <a:avLst>
              <a:gd name="adj" fmla="val 16667"/>
            </a:avLst>
          </a:prstGeom>
          <a:solidFill>
            <a:srgbClr val="00A98F">
              <a:alpha val="90000"/>
            </a:srgbClr>
          </a:solidFill>
          <a:ln>
            <a:solidFill>
              <a:srgbClr val="00A98F">
                <a:alpha val="0"/>
              </a:srgbClr>
            </a:solidFill>
          </a:ln>
        </p:spPr>
        <p:txBody>
          <a:bodyPr wrap="square" lIns="508" tIns="508" rIns="508" bIns="508" rtlCol="0" anchor="ctr"/>
          <a:lstStyle/>
          <a:p>
            <a:pPr marL="0" indent="0" algn="ctr">
              <a:buNone/>
            </a:pPr>
            <a:r>
              <a:rPr lang="en-US" sz="950" b="1" dirty="0">
                <a:solidFill>
                  <a:srgbClr val="FFFFFF"/>
                </a:solidFill>
              </a:rPr>
              <a:t>Development-based independent project</a:t>
            </a:r>
            <a:endParaRPr lang="en-US" sz="950" dirty="0"/>
          </a:p>
        </p:txBody>
      </p:sp>
      <p:sp>
        <p:nvSpPr>
          <p:cNvPr id="10" name="Text 6"/>
          <p:cNvSpPr/>
          <p:nvPr/>
        </p:nvSpPr>
        <p:spPr>
          <a:xfrm>
            <a:off x="3429000" y="5596128"/>
            <a:ext cx="2148840" cy="329184"/>
          </a:xfrm>
          <a:prstGeom prst="roundRect">
            <a:avLst>
              <a:gd name="adj" fmla="val 16667"/>
            </a:avLst>
          </a:prstGeom>
          <a:solidFill>
            <a:srgbClr val="0A6FB5">
              <a:alpha val="90000"/>
            </a:srgbClr>
          </a:solidFill>
          <a:ln>
            <a:solidFill>
              <a:srgbClr val="0A6FB5">
                <a:alpha val="0"/>
              </a:srgbClr>
            </a:solidFill>
          </a:ln>
        </p:spPr>
        <p:txBody>
          <a:bodyPr wrap="square" lIns="508" tIns="508" rIns="508" bIns="508" rtlCol="0" anchor="ctr"/>
          <a:lstStyle/>
          <a:p>
            <a:pPr marL="0" indent="0" algn="ctr">
              <a:buNone/>
            </a:pPr>
            <a:r>
              <a:rPr lang="en-US" sz="950" b="1" dirty="0">
                <a:solidFill>
                  <a:srgbClr val="FFFFFF"/>
                </a:solidFill>
              </a:rPr>
              <a:t>Secure • Prioritised • Real-time</a:t>
            </a: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598932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Presentation structure</a:t>
            </a:r>
            <a:endParaRPr lang="en-US" sz="3200" dirty="0"/>
          </a:p>
        </p:txBody>
      </p:sp>
      <p:sp>
        <p:nvSpPr>
          <p:cNvPr id="4" name="Text 2"/>
          <p:cNvSpPr/>
          <p:nvPr/>
        </p:nvSpPr>
        <p:spPr>
          <a:xfrm>
            <a:off x="530351" y="877824"/>
            <a:ext cx="6517429" cy="219456"/>
          </a:xfrm>
          <a:prstGeom prst="rect">
            <a:avLst/>
          </a:prstGeom>
          <a:noFill/>
          <a:ln/>
        </p:spPr>
        <p:txBody>
          <a:bodyPr wrap="square" lIns="0" tIns="0" rIns="0" bIns="0" rtlCol="0" anchor="ctr">
            <a:normAutofit fontScale="92500"/>
          </a:bodyPr>
          <a:lstStyle/>
          <a:p>
            <a:pPr marL="0" indent="0">
              <a:buNone/>
            </a:pPr>
            <a:r>
              <a:rPr lang="en-US" sz="1500" dirty="0">
                <a:solidFill>
                  <a:srgbClr val="5B6770"/>
                </a:solidFill>
                <a:latin typeface="Arial" pitchFamily="34" charset="0"/>
                <a:ea typeface="Arial" pitchFamily="34" charset="-122"/>
                <a:cs typeface="Arial" pitchFamily="34" charset="-120"/>
              </a:rPr>
              <a:t>A clear route through the proposal, design choices and remaining project plan</a:t>
            </a:r>
            <a:endParaRPr lang="en-US" sz="1500" dirty="0"/>
          </a:p>
        </p:txBody>
      </p:sp>
      <p:sp>
        <p:nvSpPr>
          <p:cNvPr id="5" name="Shape 3"/>
          <p:cNvSpPr/>
          <p:nvPr/>
        </p:nvSpPr>
        <p:spPr>
          <a:xfrm>
            <a:off x="786384" y="1572768"/>
            <a:ext cx="530352" cy="530352"/>
          </a:xfrm>
          <a:prstGeom prst="roundRect">
            <a:avLst>
              <a:gd name="adj" fmla="val 13793"/>
            </a:avLst>
          </a:prstGeom>
          <a:solidFill>
            <a:srgbClr val="0A6FB5"/>
          </a:solidFill>
          <a:ln w="12700">
            <a:solidFill>
              <a:srgbClr val="FFFFFF">
                <a:alpha val="0"/>
              </a:srgbClr>
            </a:solidFill>
            <a:prstDash val="solid"/>
          </a:ln>
        </p:spPr>
        <p:txBody>
          <a:bodyPr/>
          <a:lstStyle/>
          <a:p>
            <a:endParaRPr/>
          </a:p>
        </p:txBody>
      </p:sp>
      <p:sp>
        <p:nvSpPr>
          <p:cNvPr id="6" name="Text 4"/>
          <p:cNvSpPr/>
          <p:nvPr/>
        </p:nvSpPr>
        <p:spPr>
          <a:xfrm>
            <a:off x="786384" y="1728216"/>
            <a:ext cx="530352" cy="164592"/>
          </a:xfrm>
          <a:prstGeom prst="rect">
            <a:avLst/>
          </a:prstGeom>
          <a:noFill/>
          <a:ln/>
        </p:spPr>
        <p:txBody>
          <a:bodyPr wrap="square" lIns="0" tIns="0" rIns="0" bIns="0" rtlCol="0" anchor="ctr"/>
          <a:lstStyle/>
          <a:p>
            <a:pPr marL="0" indent="0" algn="ctr">
              <a:buNone/>
            </a:pPr>
            <a:r>
              <a:rPr lang="en-US" sz="1150" b="1" dirty="0">
                <a:solidFill>
                  <a:srgbClr val="FFFFFF"/>
                </a:solidFill>
              </a:rPr>
              <a:t>01</a:t>
            </a:r>
            <a:endParaRPr lang="en-US" sz="1150" dirty="0"/>
          </a:p>
        </p:txBody>
      </p:sp>
      <p:sp>
        <p:nvSpPr>
          <p:cNvPr id="7" name="Text 5"/>
          <p:cNvSpPr/>
          <p:nvPr/>
        </p:nvSpPr>
        <p:spPr>
          <a:xfrm>
            <a:off x="1481328" y="1682496"/>
            <a:ext cx="4389120" cy="292608"/>
          </a:xfrm>
          <a:prstGeom prst="rect">
            <a:avLst/>
          </a:prstGeom>
          <a:noFill/>
          <a:ln/>
        </p:spPr>
        <p:txBody>
          <a:bodyPr wrap="square" lIns="0" tIns="0" rIns="0" bIns="0" rtlCol="0" anchor="ctr">
            <a:normAutofit/>
          </a:bodyPr>
          <a:lstStyle/>
          <a:p>
            <a:pPr marL="0" indent="0">
              <a:buNone/>
            </a:pPr>
            <a:r>
              <a:rPr lang="en-US" sz="2100" dirty="0">
                <a:solidFill>
                  <a:srgbClr val="102333"/>
                </a:solidFill>
              </a:rPr>
              <a:t>Project context and problem</a:t>
            </a:r>
            <a:endParaRPr lang="en-US" sz="2100" dirty="0"/>
          </a:p>
        </p:txBody>
      </p:sp>
      <p:sp>
        <p:nvSpPr>
          <p:cNvPr id="8" name="Shape 6"/>
          <p:cNvSpPr/>
          <p:nvPr/>
        </p:nvSpPr>
        <p:spPr>
          <a:xfrm>
            <a:off x="786384" y="2532888"/>
            <a:ext cx="530352" cy="530352"/>
          </a:xfrm>
          <a:prstGeom prst="roundRect">
            <a:avLst>
              <a:gd name="adj" fmla="val 13793"/>
            </a:avLst>
          </a:prstGeom>
          <a:solidFill>
            <a:srgbClr val="00A98F"/>
          </a:solidFill>
          <a:ln w="12700">
            <a:solidFill>
              <a:srgbClr val="FFFFFF">
                <a:alpha val="0"/>
              </a:srgbClr>
            </a:solidFill>
            <a:prstDash val="solid"/>
          </a:ln>
        </p:spPr>
        <p:txBody>
          <a:bodyPr/>
          <a:lstStyle/>
          <a:p>
            <a:endParaRPr/>
          </a:p>
        </p:txBody>
      </p:sp>
      <p:sp>
        <p:nvSpPr>
          <p:cNvPr id="9" name="Text 7"/>
          <p:cNvSpPr/>
          <p:nvPr/>
        </p:nvSpPr>
        <p:spPr>
          <a:xfrm>
            <a:off x="786384" y="2688336"/>
            <a:ext cx="530352" cy="164592"/>
          </a:xfrm>
          <a:prstGeom prst="rect">
            <a:avLst/>
          </a:prstGeom>
          <a:noFill/>
          <a:ln/>
        </p:spPr>
        <p:txBody>
          <a:bodyPr wrap="square" lIns="0" tIns="0" rIns="0" bIns="0" rtlCol="0" anchor="ctr"/>
          <a:lstStyle/>
          <a:p>
            <a:pPr marL="0" indent="0" algn="ctr">
              <a:buNone/>
            </a:pPr>
            <a:r>
              <a:rPr lang="en-US" sz="1150" b="1" dirty="0">
                <a:solidFill>
                  <a:srgbClr val="FFFFFF"/>
                </a:solidFill>
              </a:rPr>
              <a:t>02</a:t>
            </a:r>
            <a:endParaRPr lang="en-US" sz="1150" dirty="0"/>
          </a:p>
        </p:txBody>
      </p:sp>
      <p:sp>
        <p:nvSpPr>
          <p:cNvPr id="10" name="Text 8"/>
          <p:cNvSpPr/>
          <p:nvPr/>
        </p:nvSpPr>
        <p:spPr>
          <a:xfrm>
            <a:off x="1481328" y="2642616"/>
            <a:ext cx="4389120" cy="292608"/>
          </a:xfrm>
          <a:prstGeom prst="rect">
            <a:avLst/>
          </a:prstGeom>
          <a:noFill/>
          <a:ln/>
        </p:spPr>
        <p:txBody>
          <a:bodyPr wrap="square" lIns="0" tIns="0" rIns="0" bIns="0" rtlCol="0" anchor="ctr">
            <a:normAutofit/>
          </a:bodyPr>
          <a:lstStyle/>
          <a:p>
            <a:pPr marL="0" indent="0">
              <a:buNone/>
            </a:pPr>
            <a:r>
              <a:rPr lang="en-US" sz="2100" dirty="0">
                <a:solidFill>
                  <a:srgbClr val="102333"/>
                </a:solidFill>
              </a:rPr>
              <a:t>Aim, objectives and success criteria</a:t>
            </a:r>
            <a:endParaRPr lang="en-US" sz="2100" dirty="0"/>
          </a:p>
        </p:txBody>
      </p:sp>
      <p:sp>
        <p:nvSpPr>
          <p:cNvPr id="11" name="Shape 9"/>
          <p:cNvSpPr/>
          <p:nvPr/>
        </p:nvSpPr>
        <p:spPr>
          <a:xfrm>
            <a:off x="786384" y="3493008"/>
            <a:ext cx="530352" cy="530352"/>
          </a:xfrm>
          <a:prstGeom prst="roundRect">
            <a:avLst>
              <a:gd name="adj" fmla="val 13793"/>
            </a:avLst>
          </a:prstGeom>
          <a:solidFill>
            <a:srgbClr val="0A6FB5"/>
          </a:solidFill>
          <a:ln w="12700">
            <a:solidFill>
              <a:srgbClr val="FFFFFF">
                <a:alpha val="0"/>
              </a:srgbClr>
            </a:solidFill>
            <a:prstDash val="solid"/>
          </a:ln>
        </p:spPr>
        <p:txBody>
          <a:bodyPr/>
          <a:lstStyle/>
          <a:p>
            <a:endParaRPr/>
          </a:p>
        </p:txBody>
      </p:sp>
      <p:sp>
        <p:nvSpPr>
          <p:cNvPr id="12" name="Text 10"/>
          <p:cNvSpPr/>
          <p:nvPr/>
        </p:nvSpPr>
        <p:spPr>
          <a:xfrm>
            <a:off x="786384" y="3648456"/>
            <a:ext cx="530352" cy="164592"/>
          </a:xfrm>
          <a:prstGeom prst="rect">
            <a:avLst/>
          </a:prstGeom>
          <a:noFill/>
          <a:ln/>
        </p:spPr>
        <p:txBody>
          <a:bodyPr wrap="square" lIns="0" tIns="0" rIns="0" bIns="0" rtlCol="0" anchor="ctr"/>
          <a:lstStyle/>
          <a:p>
            <a:pPr marL="0" indent="0" algn="ctr">
              <a:buNone/>
            </a:pPr>
            <a:r>
              <a:rPr lang="en-US" sz="1150" b="1" dirty="0">
                <a:solidFill>
                  <a:srgbClr val="FFFFFF"/>
                </a:solidFill>
              </a:rPr>
              <a:t>03</a:t>
            </a:r>
            <a:endParaRPr lang="en-US" sz="1150" dirty="0"/>
          </a:p>
        </p:txBody>
      </p:sp>
      <p:sp>
        <p:nvSpPr>
          <p:cNvPr id="13" name="Text 11"/>
          <p:cNvSpPr/>
          <p:nvPr/>
        </p:nvSpPr>
        <p:spPr>
          <a:xfrm>
            <a:off x="1481328" y="3602736"/>
            <a:ext cx="4389120" cy="292608"/>
          </a:xfrm>
          <a:prstGeom prst="rect">
            <a:avLst/>
          </a:prstGeom>
          <a:noFill/>
          <a:ln/>
        </p:spPr>
        <p:txBody>
          <a:bodyPr wrap="square" lIns="0" tIns="0" rIns="0" bIns="0" rtlCol="0" anchor="ctr">
            <a:normAutofit/>
          </a:bodyPr>
          <a:lstStyle/>
          <a:p>
            <a:pPr marL="0" indent="0">
              <a:buNone/>
            </a:pPr>
            <a:r>
              <a:rPr lang="en-US" sz="2100" dirty="0">
                <a:solidFill>
                  <a:srgbClr val="102333"/>
                </a:solidFill>
              </a:rPr>
              <a:t>Literature review synthesis</a:t>
            </a:r>
            <a:endParaRPr lang="en-US" sz="2100" dirty="0"/>
          </a:p>
        </p:txBody>
      </p:sp>
      <p:sp>
        <p:nvSpPr>
          <p:cNvPr id="14" name="Shape 12"/>
          <p:cNvSpPr/>
          <p:nvPr/>
        </p:nvSpPr>
        <p:spPr>
          <a:xfrm>
            <a:off x="786384" y="4453128"/>
            <a:ext cx="530352" cy="530352"/>
          </a:xfrm>
          <a:prstGeom prst="roundRect">
            <a:avLst>
              <a:gd name="adj" fmla="val 13793"/>
            </a:avLst>
          </a:prstGeom>
          <a:solidFill>
            <a:srgbClr val="00A98F"/>
          </a:solidFill>
          <a:ln w="12700">
            <a:solidFill>
              <a:srgbClr val="FFFFFF">
                <a:alpha val="0"/>
              </a:srgbClr>
            </a:solidFill>
            <a:prstDash val="solid"/>
          </a:ln>
        </p:spPr>
        <p:txBody>
          <a:bodyPr/>
          <a:lstStyle/>
          <a:p>
            <a:endParaRPr/>
          </a:p>
        </p:txBody>
      </p:sp>
      <p:sp>
        <p:nvSpPr>
          <p:cNvPr id="15" name="Text 13"/>
          <p:cNvSpPr/>
          <p:nvPr/>
        </p:nvSpPr>
        <p:spPr>
          <a:xfrm>
            <a:off x="786384" y="4608576"/>
            <a:ext cx="530352" cy="164592"/>
          </a:xfrm>
          <a:prstGeom prst="rect">
            <a:avLst/>
          </a:prstGeom>
          <a:noFill/>
          <a:ln/>
        </p:spPr>
        <p:txBody>
          <a:bodyPr wrap="square" lIns="0" tIns="0" rIns="0" bIns="0" rtlCol="0" anchor="ctr"/>
          <a:lstStyle/>
          <a:p>
            <a:pPr marL="0" indent="0" algn="ctr">
              <a:buNone/>
            </a:pPr>
            <a:r>
              <a:rPr lang="en-US" sz="1150" b="1" dirty="0">
                <a:solidFill>
                  <a:srgbClr val="FFFFFF"/>
                </a:solidFill>
              </a:rPr>
              <a:t>04</a:t>
            </a:r>
            <a:endParaRPr lang="en-US" sz="1150" dirty="0"/>
          </a:p>
        </p:txBody>
      </p:sp>
      <p:sp>
        <p:nvSpPr>
          <p:cNvPr id="16" name="Text 14"/>
          <p:cNvSpPr/>
          <p:nvPr/>
        </p:nvSpPr>
        <p:spPr>
          <a:xfrm>
            <a:off x="1481328" y="4562856"/>
            <a:ext cx="4389120" cy="292608"/>
          </a:xfrm>
          <a:prstGeom prst="rect">
            <a:avLst/>
          </a:prstGeom>
          <a:noFill/>
          <a:ln/>
        </p:spPr>
        <p:txBody>
          <a:bodyPr wrap="square" lIns="0" tIns="0" rIns="0" bIns="0" rtlCol="0" anchor="ctr">
            <a:normAutofit/>
          </a:bodyPr>
          <a:lstStyle/>
          <a:p>
            <a:pPr marL="0" indent="0">
              <a:buNone/>
            </a:pPr>
            <a:r>
              <a:rPr lang="en-US" sz="2100" dirty="0">
                <a:solidFill>
                  <a:srgbClr val="102333"/>
                </a:solidFill>
              </a:rPr>
              <a:t>Methodology and development approach</a:t>
            </a:r>
            <a:endParaRPr lang="en-US" sz="2100" dirty="0"/>
          </a:p>
        </p:txBody>
      </p:sp>
      <p:sp>
        <p:nvSpPr>
          <p:cNvPr id="17" name="Shape 15"/>
          <p:cNvSpPr/>
          <p:nvPr/>
        </p:nvSpPr>
        <p:spPr>
          <a:xfrm>
            <a:off x="6227064" y="1572768"/>
            <a:ext cx="530352" cy="530352"/>
          </a:xfrm>
          <a:prstGeom prst="roundRect">
            <a:avLst>
              <a:gd name="adj" fmla="val 13793"/>
            </a:avLst>
          </a:prstGeom>
          <a:solidFill>
            <a:srgbClr val="0A6FB5"/>
          </a:solidFill>
          <a:ln w="12700">
            <a:solidFill>
              <a:srgbClr val="FFFFFF">
                <a:alpha val="0"/>
              </a:srgbClr>
            </a:solidFill>
            <a:prstDash val="solid"/>
          </a:ln>
        </p:spPr>
        <p:txBody>
          <a:bodyPr/>
          <a:lstStyle/>
          <a:p>
            <a:endParaRPr/>
          </a:p>
        </p:txBody>
      </p:sp>
      <p:sp>
        <p:nvSpPr>
          <p:cNvPr id="18" name="Text 16"/>
          <p:cNvSpPr/>
          <p:nvPr/>
        </p:nvSpPr>
        <p:spPr>
          <a:xfrm>
            <a:off x="6227064" y="1728216"/>
            <a:ext cx="530352" cy="164592"/>
          </a:xfrm>
          <a:prstGeom prst="rect">
            <a:avLst/>
          </a:prstGeom>
          <a:noFill/>
          <a:ln/>
        </p:spPr>
        <p:txBody>
          <a:bodyPr wrap="square" lIns="0" tIns="0" rIns="0" bIns="0" rtlCol="0" anchor="ctr"/>
          <a:lstStyle/>
          <a:p>
            <a:pPr marL="0" indent="0" algn="ctr">
              <a:buNone/>
            </a:pPr>
            <a:r>
              <a:rPr lang="en-US" sz="1150" b="1" dirty="0">
                <a:solidFill>
                  <a:srgbClr val="FFFFFF"/>
                </a:solidFill>
              </a:rPr>
              <a:t>05</a:t>
            </a:r>
            <a:endParaRPr lang="en-US" sz="1150" dirty="0"/>
          </a:p>
        </p:txBody>
      </p:sp>
      <p:sp>
        <p:nvSpPr>
          <p:cNvPr id="19" name="Text 17"/>
          <p:cNvSpPr/>
          <p:nvPr/>
        </p:nvSpPr>
        <p:spPr>
          <a:xfrm>
            <a:off x="6922008" y="1682496"/>
            <a:ext cx="4389120" cy="292608"/>
          </a:xfrm>
          <a:prstGeom prst="rect">
            <a:avLst/>
          </a:prstGeom>
          <a:noFill/>
          <a:ln/>
        </p:spPr>
        <p:txBody>
          <a:bodyPr wrap="square" lIns="0" tIns="0" rIns="0" bIns="0" rtlCol="0" anchor="ctr">
            <a:normAutofit/>
          </a:bodyPr>
          <a:lstStyle/>
          <a:p>
            <a:pPr marL="0" indent="0">
              <a:buNone/>
            </a:pPr>
            <a:r>
              <a:rPr lang="en-US" sz="2100" dirty="0">
                <a:solidFill>
                  <a:srgbClr val="102333"/>
                </a:solidFill>
              </a:rPr>
              <a:t>Requirements, architecture and technologies</a:t>
            </a:r>
            <a:endParaRPr lang="en-US" sz="2100" dirty="0"/>
          </a:p>
        </p:txBody>
      </p:sp>
      <p:sp>
        <p:nvSpPr>
          <p:cNvPr id="20" name="Shape 18"/>
          <p:cNvSpPr/>
          <p:nvPr/>
        </p:nvSpPr>
        <p:spPr>
          <a:xfrm>
            <a:off x="6227064" y="2532888"/>
            <a:ext cx="530352" cy="530352"/>
          </a:xfrm>
          <a:prstGeom prst="roundRect">
            <a:avLst>
              <a:gd name="adj" fmla="val 13793"/>
            </a:avLst>
          </a:prstGeom>
          <a:solidFill>
            <a:srgbClr val="00A98F"/>
          </a:solidFill>
          <a:ln w="12700">
            <a:solidFill>
              <a:srgbClr val="FFFFFF">
                <a:alpha val="0"/>
              </a:srgbClr>
            </a:solidFill>
            <a:prstDash val="solid"/>
          </a:ln>
        </p:spPr>
        <p:txBody>
          <a:bodyPr/>
          <a:lstStyle/>
          <a:p>
            <a:endParaRPr/>
          </a:p>
        </p:txBody>
      </p:sp>
      <p:sp>
        <p:nvSpPr>
          <p:cNvPr id="21" name="Text 19"/>
          <p:cNvSpPr/>
          <p:nvPr/>
        </p:nvSpPr>
        <p:spPr>
          <a:xfrm>
            <a:off x="6227064" y="2688336"/>
            <a:ext cx="530352" cy="164592"/>
          </a:xfrm>
          <a:prstGeom prst="rect">
            <a:avLst/>
          </a:prstGeom>
          <a:noFill/>
          <a:ln/>
        </p:spPr>
        <p:txBody>
          <a:bodyPr wrap="square" lIns="0" tIns="0" rIns="0" bIns="0" rtlCol="0" anchor="ctr"/>
          <a:lstStyle/>
          <a:p>
            <a:pPr marL="0" indent="0" algn="ctr">
              <a:buNone/>
            </a:pPr>
            <a:r>
              <a:rPr lang="en-US" sz="1150" b="1" dirty="0">
                <a:solidFill>
                  <a:srgbClr val="FFFFFF"/>
                </a:solidFill>
              </a:rPr>
              <a:t>06</a:t>
            </a:r>
            <a:endParaRPr lang="en-US" sz="1150" dirty="0"/>
          </a:p>
        </p:txBody>
      </p:sp>
      <p:sp>
        <p:nvSpPr>
          <p:cNvPr id="22" name="Text 20"/>
          <p:cNvSpPr/>
          <p:nvPr/>
        </p:nvSpPr>
        <p:spPr>
          <a:xfrm>
            <a:off x="6922008" y="2642616"/>
            <a:ext cx="4389120" cy="292608"/>
          </a:xfrm>
          <a:prstGeom prst="rect">
            <a:avLst/>
          </a:prstGeom>
          <a:noFill/>
          <a:ln/>
        </p:spPr>
        <p:txBody>
          <a:bodyPr wrap="square" lIns="0" tIns="0" rIns="0" bIns="0" rtlCol="0" anchor="ctr">
            <a:normAutofit/>
          </a:bodyPr>
          <a:lstStyle/>
          <a:p>
            <a:pPr marL="0" indent="0">
              <a:buNone/>
            </a:pPr>
            <a:r>
              <a:rPr lang="en-US" sz="2100" dirty="0">
                <a:solidFill>
                  <a:srgbClr val="102333"/>
                </a:solidFill>
              </a:rPr>
              <a:t>Prototype/code plan and evaluation</a:t>
            </a:r>
            <a:endParaRPr lang="en-US" sz="2100" dirty="0"/>
          </a:p>
        </p:txBody>
      </p:sp>
      <p:sp>
        <p:nvSpPr>
          <p:cNvPr id="23" name="Shape 21"/>
          <p:cNvSpPr/>
          <p:nvPr/>
        </p:nvSpPr>
        <p:spPr>
          <a:xfrm>
            <a:off x="6227064" y="3493008"/>
            <a:ext cx="530352" cy="530352"/>
          </a:xfrm>
          <a:prstGeom prst="roundRect">
            <a:avLst>
              <a:gd name="adj" fmla="val 13793"/>
            </a:avLst>
          </a:prstGeom>
          <a:solidFill>
            <a:srgbClr val="0A6FB5"/>
          </a:solidFill>
          <a:ln w="12700">
            <a:solidFill>
              <a:srgbClr val="FFFFFF">
                <a:alpha val="0"/>
              </a:srgbClr>
            </a:solidFill>
            <a:prstDash val="solid"/>
          </a:ln>
        </p:spPr>
        <p:txBody>
          <a:bodyPr/>
          <a:lstStyle/>
          <a:p>
            <a:endParaRPr/>
          </a:p>
        </p:txBody>
      </p:sp>
      <p:sp>
        <p:nvSpPr>
          <p:cNvPr id="24" name="Text 22"/>
          <p:cNvSpPr/>
          <p:nvPr/>
        </p:nvSpPr>
        <p:spPr>
          <a:xfrm>
            <a:off x="6227064" y="3648456"/>
            <a:ext cx="530352" cy="164592"/>
          </a:xfrm>
          <a:prstGeom prst="rect">
            <a:avLst/>
          </a:prstGeom>
          <a:noFill/>
          <a:ln/>
        </p:spPr>
        <p:txBody>
          <a:bodyPr wrap="square" lIns="0" tIns="0" rIns="0" bIns="0" rtlCol="0" anchor="ctr"/>
          <a:lstStyle/>
          <a:p>
            <a:pPr marL="0" indent="0" algn="ctr">
              <a:buNone/>
            </a:pPr>
            <a:r>
              <a:rPr lang="en-US" sz="1150" b="1" dirty="0">
                <a:solidFill>
                  <a:srgbClr val="FFFFFF"/>
                </a:solidFill>
              </a:rPr>
              <a:t>07</a:t>
            </a:r>
            <a:endParaRPr lang="en-US" sz="1150" dirty="0"/>
          </a:p>
        </p:txBody>
      </p:sp>
      <p:sp>
        <p:nvSpPr>
          <p:cNvPr id="25" name="Text 23"/>
          <p:cNvSpPr/>
          <p:nvPr/>
        </p:nvSpPr>
        <p:spPr>
          <a:xfrm>
            <a:off x="6922008" y="3602736"/>
            <a:ext cx="4389120" cy="292608"/>
          </a:xfrm>
          <a:prstGeom prst="rect">
            <a:avLst/>
          </a:prstGeom>
          <a:noFill/>
          <a:ln/>
        </p:spPr>
        <p:txBody>
          <a:bodyPr wrap="square" lIns="0" tIns="0" rIns="0" bIns="0" rtlCol="0" anchor="ctr">
            <a:normAutofit/>
          </a:bodyPr>
          <a:lstStyle/>
          <a:p>
            <a:pPr marL="0" indent="0">
              <a:buNone/>
            </a:pPr>
            <a:r>
              <a:rPr lang="en-US" sz="2100" dirty="0">
                <a:solidFill>
                  <a:srgbClr val="102333"/>
                </a:solidFill>
              </a:rPr>
              <a:t>Timeline, risks and next steps</a:t>
            </a:r>
            <a:endParaRPr lang="en-US" sz="2100" dirty="0"/>
          </a:p>
        </p:txBody>
      </p:sp>
      <p:sp>
        <p:nvSpPr>
          <p:cNvPr id="26" name="Shape 24"/>
          <p:cNvSpPr/>
          <p:nvPr/>
        </p:nvSpPr>
        <p:spPr>
          <a:xfrm>
            <a:off x="6227064" y="4453128"/>
            <a:ext cx="530352" cy="530352"/>
          </a:xfrm>
          <a:prstGeom prst="roundRect">
            <a:avLst>
              <a:gd name="adj" fmla="val 13793"/>
            </a:avLst>
          </a:prstGeom>
          <a:solidFill>
            <a:srgbClr val="00A98F"/>
          </a:solidFill>
          <a:ln w="12700">
            <a:solidFill>
              <a:srgbClr val="FFFFFF">
                <a:alpha val="0"/>
              </a:srgbClr>
            </a:solidFill>
            <a:prstDash val="solid"/>
          </a:ln>
        </p:spPr>
        <p:txBody>
          <a:bodyPr/>
          <a:lstStyle/>
          <a:p>
            <a:endParaRPr/>
          </a:p>
        </p:txBody>
      </p:sp>
      <p:sp>
        <p:nvSpPr>
          <p:cNvPr id="27" name="Text 25"/>
          <p:cNvSpPr/>
          <p:nvPr/>
        </p:nvSpPr>
        <p:spPr>
          <a:xfrm>
            <a:off x="6227064" y="4608576"/>
            <a:ext cx="530352" cy="164592"/>
          </a:xfrm>
          <a:prstGeom prst="rect">
            <a:avLst/>
          </a:prstGeom>
          <a:noFill/>
          <a:ln/>
        </p:spPr>
        <p:txBody>
          <a:bodyPr wrap="square" lIns="0" tIns="0" rIns="0" bIns="0" rtlCol="0" anchor="ctr"/>
          <a:lstStyle/>
          <a:p>
            <a:pPr marL="0" indent="0" algn="ctr">
              <a:buNone/>
            </a:pPr>
            <a:r>
              <a:rPr lang="en-US" sz="1150" b="1" dirty="0">
                <a:solidFill>
                  <a:srgbClr val="FFFFFF"/>
                </a:solidFill>
              </a:rPr>
              <a:t>08</a:t>
            </a:r>
            <a:endParaRPr lang="en-US" sz="1150" dirty="0"/>
          </a:p>
        </p:txBody>
      </p:sp>
      <p:sp>
        <p:nvSpPr>
          <p:cNvPr id="28" name="Text 26"/>
          <p:cNvSpPr/>
          <p:nvPr/>
        </p:nvSpPr>
        <p:spPr>
          <a:xfrm>
            <a:off x="6922008" y="4562856"/>
            <a:ext cx="4389120" cy="292608"/>
          </a:xfrm>
          <a:prstGeom prst="rect">
            <a:avLst/>
          </a:prstGeom>
          <a:noFill/>
          <a:ln/>
        </p:spPr>
        <p:txBody>
          <a:bodyPr wrap="square" lIns="0" tIns="0" rIns="0" bIns="0" rtlCol="0" anchor="ctr">
            <a:normAutofit/>
          </a:bodyPr>
          <a:lstStyle/>
          <a:p>
            <a:pPr marL="0" indent="0">
              <a:buNone/>
            </a:pPr>
            <a:r>
              <a:rPr lang="en-US" sz="2100" dirty="0">
                <a:solidFill>
                  <a:srgbClr val="102333"/>
                </a:solidFill>
              </a:rPr>
              <a:t>References</a:t>
            </a:r>
            <a:endParaRPr lang="en-US" sz="2100" dirty="0"/>
          </a:p>
        </p:txBody>
      </p:sp>
      <p:pic>
        <p:nvPicPr>
          <p:cNvPr id="29" name="Image 0" descr="/mnt/data/dev_wide_crop.png"/>
          <p:cNvPicPr>
            <a:picLocks noChangeAspect="1"/>
          </p:cNvPicPr>
          <p:nvPr/>
        </p:nvPicPr>
        <p:blipFill>
          <a:blip r:embed="rId3"/>
          <a:stretch>
            <a:fillRect/>
          </a:stretch>
        </p:blipFill>
        <p:spPr>
          <a:xfrm>
            <a:off x="7772400" y="5074920"/>
            <a:ext cx="3566160" cy="1005840"/>
          </a:xfrm>
          <a:prstGeom prst="rect">
            <a:avLst/>
          </a:prstGeom>
        </p:spPr>
      </p:pic>
      <p:sp>
        <p:nvSpPr>
          <p:cNvPr id="30" name="Shape 27"/>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33" name="Text 30"/>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02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598932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Introduction and context</a:t>
            </a:r>
            <a:endParaRPr lang="en-US" sz="3200" dirty="0"/>
          </a:p>
        </p:txBody>
      </p:sp>
      <p:sp>
        <p:nvSpPr>
          <p:cNvPr id="4" name="Text 2"/>
          <p:cNvSpPr/>
          <p:nvPr/>
        </p:nvSpPr>
        <p:spPr>
          <a:xfrm>
            <a:off x="530352" y="877824"/>
            <a:ext cx="5669280" cy="219456"/>
          </a:xfrm>
          <a:prstGeom prst="rect">
            <a:avLst/>
          </a:prstGeom>
          <a:noFill/>
          <a:ln/>
        </p:spPr>
        <p:txBody>
          <a:bodyPr wrap="square" lIns="0" tIns="0" rIns="0" bIns="0" rtlCol="0" anchor="ctr">
            <a:normAutofit/>
          </a:bodyPr>
          <a:lstStyle/>
          <a:p>
            <a:pPr marL="0" indent="0">
              <a:buNone/>
            </a:pPr>
            <a:r>
              <a:rPr lang="en-US" sz="1500" dirty="0">
                <a:solidFill>
                  <a:srgbClr val="5B6770"/>
                </a:solidFill>
                <a:latin typeface="Arial" pitchFamily="34" charset="0"/>
                <a:ea typeface="Arial" pitchFamily="34" charset="-122"/>
                <a:cs typeface="Arial" pitchFamily="34" charset="-120"/>
              </a:rPr>
              <a:t>Task management as a practical computing problem</a:t>
            </a:r>
            <a:endParaRPr lang="en-US" sz="1500" dirty="0"/>
          </a:p>
        </p:txBody>
      </p:sp>
      <p:pic>
        <p:nvPicPr>
          <p:cNvPr id="5" name="Image 0" descr="/mnt/data/hero_intro_crop.png"/>
          <p:cNvPicPr>
            <a:picLocks noChangeAspect="1"/>
          </p:cNvPicPr>
          <p:nvPr/>
        </p:nvPicPr>
        <p:blipFill>
          <a:blip r:embed="rId3"/>
          <a:stretch>
            <a:fillRect/>
          </a:stretch>
        </p:blipFill>
        <p:spPr>
          <a:xfrm>
            <a:off x="6492240" y="1005840"/>
            <a:ext cx="5029200" cy="3108960"/>
          </a:xfrm>
          <a:prstGeom prst="rect">
            <a:avLst/>
          </a:prstGeom>
        </p:spPr>
      </p:pic>
      <p:sp>
        <p:nvSpPr>
          <p:cNvPr id="6" name="Text 3"/>
          <p:cNvSpPr/>
          <p:nvPr/>
        </p:nvSpPr>
        <p:spPr>
          <a:xfrm>
            <a:off x="694944" y="1325880"/>
            <a:ext cx="5440680" cy="2971800"/>
          </a:xfrm>
          <a:prstGeom prst="rect">
            <a:avLst/>
          </a:prstGeom>
          <a:noFill/>
          <a:ln/>
        </p:spPr>
        <p:txBody>
          <a:bodyPr wrap="square" lIns="254" tIns="254" rIns="254" bIns="254" rtlCol="0" anchor="ctr">
            <a:normAutofit fontScale="92500"/>
          </a:bodyPr>
          <a:lstStyle/>
          <a:p>
            <a:pPr marL="165100" indent="-165100" algn="just">
              <a:buSzPct val="100000"/>
              <a:buChar char="•"/>
            </a:pPr>
            <a:r>
              <a:rPr lang="en-US" sz="2100" dirty="0">
                <a:solidFill>
                  <a:srgbClr val="102333"/>
                </a:solidFill>
                <a:latin typeface="Arial" pitchFamily="34" charset="0"/>
                <a:ea typeface="Arial" pitchFamily="34" charset="-122"/>
                <a:cs typeface="Arial" pitchFamily="34" charset="-120"/>
              </a:rPr>
              <a:t>Digital work increasingly requires users to organise several tasks, deadlines and priorities across devices.</a:t>
            </a:r>
            <a:endParaRPr lang="en-US" sz="2100" dirty="0"/>
          </a:p>
          <a:p>
            <a:pPr marL="165100" indent="-165100" algn="just">
              <a:buSzPct val="100000"/>
              <a:buChar char="•"/>
            </a:pPr>
            <a:r>
              <a:rPr lang="en-US" sz="2100" dirty="0">
                <a:solidFill>
                  <a:srgbClr val="102333"/>
                </a:solidFill>
                <a:latin typeface="Arial" pitchFamily="34" charset="0"/>
                <a:ea typeface="Arial" pitchFamily="34" charset="-122"/>
                <a:cs typeface="Arial" pitchFamily="34" charset="-120"/>
              </a:rPr>
              <a:t>Traditional tools such as paper planners, spreadsheets and basic to-do lists often lack secure access, prioritisation and live updates.</a:t>
            </a:r>
            <a:endParaRPr lang="en-US" sz="2100" dirty="0"/>
          </a:p>
          <a:p>
            <a:pPr marL="165100" indent="-165100" algn="just">
              <a:buSzPct val="100000"/>
              <a:buChar char="•"/>
            </a:pPr>
            <a:r>
              <a:rPr lang="en-US" sz="2100" dirty="0">
                <a:solidFill>
                  <a:srgbClr val="102333"/>
                </a:solidFill>
                <a:latin typeface="Arial" pitchFamily="34" charset="0"/>
                <a:ea typeface="Arial" pitchFamily="34" charset="-122"/>
                <a:cs typeface="Arial" pitchFamily="34" charset="-120"/>
              </a:rPr>
              <a:t>The proposed artefact is a full-stack web application for creating, updating, tracking and prioritising tasks with real-time notifications.</a:t>
            </a:r>
            <a:endParaRPr lang="en-US" sz="2100" dirty="0"/>
          </a:p>
        </p:txBody>
      </p:sp>
      <p:sp>
        <p:nvSpPr>
          <p:cNvPr id="7" name="Text 4"/>
          <p:cNvSpPr/>
          <p:nvPr/>
        </p:nvSpPr>
        <p:spPr>
          <a:xfrm>
            <a:off x="749808" y="4800600"/>
            <a:ext cx="1417320" cy="749808"/>
          </a:xfrm>
          <a:prstGeom prst="roundRect">
            <a:avLst>
              <a:gd name="adj" fmla="val 9756"/>
            </a:avLst>
          </a:prstGeom>
          <a:solidFill>
            <a:srgbClr val="FFFFFF"/>
          </a:solidFill>
          <a:ln w="8890">
            <a:solidFill>
              <a:srgbClr val="D9E5EF"/>
            </a:solidFill>
          </a:ln>
        </p:spPr>
        <p:txBody>
          <a:bodyPr wrap="square" lIns="635" tIns="635" rIns="635" bIns="635" rtlCol="0" anchor="ctr">
            <a:normAutofit/>
          </a:bodyPr>
          <a:lstStyle/>
          <a:p>
            <a:pPr marL="0" indent="0" algn="ctr">
              <a:buNone/>
            </a:pPr>
            <a:r>
              <a:rPr lang="en-US" sz="1800" b="1" dirty="0">
                <a:solidFill>
                  <a:srgbClr val="0A6FB5"/>
                </a:solidFill>
              </a:rPr>
              <a:t>Web App</a:t>
            </a:r>
            <a:endParaRPr lang="en-US" sz="1800" dirty="0"/>
          </a:p>
          <a:p>
            <a:pPr marL="0" indent="0" algn="ctr">
              <a:buNone/>
            </a:pPr>
            <a:r>
              <a:rPr lang="en-US" sz="1800" b="1" dirty="0">
                <a:solidFill>
                  <a:srgbClr val="0A6FB5"/>
                </a:solidFill>
              </a:rPr>
              <a:t>Artifact type</a:t>
            </a:r>
            <a:endParaRPr lang="en-US" sz="1800" dirty="0"/>
          </a:p>
        </p:txBody>
      </p:sp>
      <p:sp>
        <p:nvSpPr>
          <p:cNvPr id="8" name="Text 5"/>
          <p:cNvSpPr/>
          <p:nvPr/>
        </p:nvSpPr>
        <p:spPr>
          <a:xfrm>
            <a:off x="2331720" y="4800600"/>
            <a:ext cx="1627632" cy="749808"/>
          </a:xfrm>
          <a:prstGeom prst="roundRect">
            <a:avLst>
              <a:gd name="adj" fmla="val 9756"/>
            </a:avLst>
          </a:prstGeom>
          <a:solidFill>
            <a:srgbClr val="FFFFFF"/>
          </a:solidFill>
          <a:ln w="8890">
            <a:solidFill>
              <a:srgbClr val="D9E5EF"/>
            </a:solidFill>
          </a:ln>
        </p:spPr>
        <p:txBody>
          <a:bodyPr wrap="square" lIns="635" tIns="635" rIns="635" bIns="635" rtlCol="0" anchor="ctr">
            <a:normAutofit/>
          </a:bodyPr>
          <a:lstStyle/>
          <a:p>
            <a:pPr marL="0" indent="0" algn="ctr">
              <a:buNone/>
            </a:pPr>
            <a:r>
              <a:rPr lang="en-US" sz="1800" b="1" dirty="0">
                <a:solidFill>
                  <a:srgbClr val="00A98F"/>
                </a:solidFill>
              </a:rPr>
              <a:t>Development</a:t>
            </a:r>
            <a:endParaRPr lang="en-US" sz="1800" dirty="0"/>
          </a:p>
          <a:p>
            <a:pPr marL="0" indent="0" algn="ctr">
              <a:buNone/>
            </a:pPr>
            <a:r>
              <a:rPr lang="en-US" sz="1800" b="1" dirty="0">
                <a:solidFill>
                  <a:srgbClr val="00A98F"/>
                </a:solidFill>
              </a:rPr>
              <a:t>Project type</a:t>
            </a:r>
            <a:endParaRPr lang="en-US" sz="1800" dirty="0"/>
          </a:p>
        </p:txBody>
      </p:sp>
      <p:sp>
        <p:nvSpPr>
          <p:cNvPr id="9" name="Text 6"/>
          <p:cNvSpPr/>
          <p:nvPr/>
        </p:nvSpPr>
        <p:spPr>
          <a:xfrm>
            <a:off x="4114800" y="4800600"/>
            <a:ext cx="1691640" cy="749808"/>
          </a:xfrm>
          <a:prstGeom prst="roundRect">
            <a:avLst>
              <a:gd name="adj" fmla="val 9756"/>
            </a:avLst>
          </a:prstGeom>
          <a:solidFill>
            <a:srgbClr val="FFFFFF"/>
          </a:solidFill>
          <a:ln w="8890">
            <a:solidFill>
              <a:srgbClr val="D9E5EF"/>
            </a:solidFill>
          </a:ln>
        </p:spPr>
        <p:txBody>
          <a:bodyPr wrap="square" lIns="635" tIns="635" rIns="635" bIns="635" rtlCol="0" anchor="ctr">
            <a:normAutofit/>
          </a:bodyPr>
          <a:lstStyle/>
          <a:p>
            <a:pPr marL="0" indent="0" algn="ctr">
              <a:buNone/>
            </a:pPr>
            <a:r>
              <a:rPr lang="en-US" sz="1800" b="1" dirty="0">
                <a:solidFill>
                  <a:srgbClr val="F59E0B"/>
                </a:solidFill>
              </a:rPr>
              <a:t>Organisation</a:t>
            </a:r>
            <a:endParaRPr lang="en-US" sz="1800" dirty="0"/>
          </a:p>
          <a:p>
            <a:pPr marL="0" indent="0" algn="ctr">
              <a:buNone/>
            </a:pPr>
            <a:r>
              <a:rPr lang="en-US" sz="1800" b="1" dirty="0">
                <a:solidFill>
                  <a:srgbClr val="F59E0B"/>
                </a:solidFill>
              </a:rPr>
              <a:t>Core value</a:t>
            </a:r>
            <a:endParaRPr lang="en-US" sz="1800" dirty="0"/>
          </a:p>
        </p:txBody>
      </p:sp>
      <p:sp>
        <p:nvSpPr>
          <p:cNvPr id="13" name="Text 10"/>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04</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598932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Problem statement and gap</a:t>
            </a:r>
            <a:endParaRPr lang="en-US" sz="3200" dirty="0"/>
          </a:p>
        </p:txBody>
      </p:sp>
      <p:sp>
        <p:nvSpPr>
          <p:cNvPr id="4" name="Text 2"/>
          <p:cNvSpPr/>
          <p:nvPr/>
        </p:nvSpPr>
        <p:spPr>
          <a:xfrm>
            <a:off x="530351" y="877824"/>
            <a:ext cx="6146493" cy="219456"/>
          </a:xfrm>
          <a:prstGeom prst="rect">
            <a:avLst/>
          </a:prstGeom>
          <a:noFill/>
          <a:ln/>
        </p:spPr>
        <p:txBody>
          <a:bodyPr wrap="square" lIns="0" tIns="0" rIns="0" bIns="0" rtlCol="0" anchor="ctr">
            <a:normAutofit fontScale="77500" lnSpcReduction="20000"/>
          </a:bodyPr>
          <a:lstStyle/>
          <a:p>
            <a:pPr marL="0" indent="0">
              <a:buNone/>
            </a:pPr>
            <a:r>
              <a:rPr lang="en-US" sz="1500" dirty="0">
                <a:solidFill>
                  <a:srgbClr val="5B6770"/>
                </a:solidFill>
                <a:latin typeface="Arial" pitchFamily="34" charset="0"/>
                <a:ea typeface="Arial" pitchFamily="34" charset="-122"/>
                <a:cs typeface="Arial" pitchFamily="34" charset="-120"/>
              </a:rPr>
              <a:t>The project focuses on a unified, lightweight system rather than another isolated to-do list</a:t>
            </a:r>
            <a:endParaRPr lang="en-US" sz="1500" dirty="0"/>
          </a:p>
        </p:txBody>
      </p:sp>
      <p:sp>
        <p:nvSpPr>
          <p:cNvPr id="5" name="Shape 3"/>
          <p:cNvSpPr/>
          <p:nvPr/>
        </p:nvSpPr>
        <p:spPr>
          <a:xfrm>
            <a:off x="713232" y="1344168"/>
            <a:ext cx="2057400" cy="1051560"/>
          </a:xfrm>
          <a:prstGeom prst="chevron">
            <a:avLst/>
          </a:prstGeom>
          <a:solidFill>
            <a:srgbClr val="DCEBFF"/>
          </a:solidFill>
          <a:ln w="12700">
            <a:solidFill>
              <a:srgbClr val="BBD4FA"/>
            </a:solidFill>
            <a:prstDash val="solid"/>
          </a:ln>
        </p:spPr>
        <p:txBody>
          <a:bodyPr/>
          <a:lstStyle/>
          <a:p>
            <a:endParaRPr/>
          </a:p>
        </p:txBody>
      </p:sp>
      <p:sp>
        <p:nvSpPr>
          <p:cNvPr id="6" name="Text 4"/>
          <p:cNvSpPr/>
          <p:nvPr/>
        </p:nvSpPr>
        <p:spPr>
          <a:xfrm>
            <a:off x="896112" y="1700784"/>
            <a:ext cx="1691640" cy="201168"/>
          </a:xfrm>
          <a:prstGeom prst="rect">
            <a:avLst/>
          </a:prstGeom>
          <a:noFill/>
          <a:ln/>
        </p:spPr>
        <p:txBody>
          <a:bodyPr wrap="square" lIns="0" tIns="0" rIns="0" bIns="0" rtlCol="0" anchor="ctr"/>
          <a:lstStyle/>
          <a:p>
            <a:pPr marL="0" indent="0" algn="ctr">
              <a:buNone/>
            </a:pPr>
            <a:r>
              <a:rPr lang="en-US" sz="1900" b="1" dirty="0">
                <a:solidFill>
                  <a:srgbClr val="072A40"/>
                </a:solidFill>
              </a:rPr>
              <a:t>Fragmented tools</a:t>
            </a:r>
            <a:endParaRPr lang="en-US" sz="1900" dirty="0"/>
          </a:p>
        </p:txBody>
      </p:sp>
      <p:sp>
        <p:nvSpPr>
          <p:cNvPr id="7" name="Shape 5"/>
          <p:cNvSpPr/>
          <p:nvPr/>
        </p:nvSpPr>
        <p:spPr>
          <a:xfrm>
            <a:off x="2926080" y="1344168"/>
            <a:ext cx="2057400" cy="1051560"/>
          </a:xfrm>
          <a:prstGeom prst="chevron">
            <a:avLst/>
          </a:prstGeom>
          <a:solidFill>
            <a:srgbClr val="DFFAF3"/>
          </a:solidFill>
          <a:ln w="12700">
            <a:solidFill>
              <a:srgbClr val="B9EDDF"/>
            </a:solidFill>
            <a:prstDash val="solid"/>
          </a:ln>
        </p:spPr>
        <p:txBody>
          <a:bodyPr/>
          <a:lstStyle/>
          <a:p>
            <a:endParaRPr/>
          </a:p>
        </p:txBody>
      </p:sp>
      <p:sp>
        <p:nvSpPr>
          <p:cNvPr id="8" name="Text 6"/>
          <p:cNvSpPr/>
          <p:nvPr/>
        </p:nvSpPr>
        <p:spPr>
          <a:xfrm>
            <a:off x="3108960" y="1700784"/>
            <a:ext cx="1691640" cy="201168"/>
          </a:xfrm>
          <a:prstGeom prst="rect">
            <a:avLst/>
          </a:prstGeom>
          <a:noFill/>
          <a:ln/>
        </p:spPr>
        <p:txBody>
          <a:bodyPr wrap="square" lIns="0" tIns="0" rIns="0" bIns="0" rtlCol="0" anchor="ctr"/>
          <a:lstStyle/>
          <a:p>
            <a:pPr marL="0" indent="0" algn="ctr">
              <a:buNone/>
            </a:pPr>
            <a:r>
              <a:rPr lang="en-US" sz="1900" b="1" dirty="0">
                <a:solidFill>
                  <a:srgbClr val="072A40"/>
                </a:solidFill>
              </a:rPr>
              <a:t>Weak task control</a:t>
            </a:r>
            <a:endParaRPr lang="en-US" sz="1900" dirty="0"/>
          </a:p>
        </p:txBody>
      </p:sp>
      <p:sp>
        <p:nvSpPr>
          <p:cNvPr id="9" name="Shape 7"/>
          <p:cNvSpPr/>
          <p:nvPr/>
        </p:nvSpPr>
        <p:spPr>
          <a:xfrm>
            <a:off x="5138928" y="1344168"/>
            <a:ext cx="2057400" cy="1051560"/>
          </a:xfrm>
          <a:prstGeom prst="chevron">
            <a:avLst/>
          </a:prstGeom>
          <a:solidFill>
            <a:srgbClr val="FFF2D8"/>
          </a:solidFill>
          <a:ln w="12700">
            <a:solidFill>
              <a:srgbClr val="FDE3A3"/>
            </a:solidFill>
            <a:prstDash val="solid"/>
          </a:ln>
        </p:spPr>
        <p:txBody>
          <a:bodyPr/>
          <a:lstStyle/>
          <a:p>
            <a:endParaRPr/>
          </a:p>
        </p:txBody>
      </p:sp>
      <p:sp>
        <p:nvSpPr>
          <p:cNvPr id="10" name="Text 8"/>
          <p:cNvSpPr/>
          <p:nvPr/>
        </p:nvSpPr>
        <p:spPr>
          <a:xfrm>
            <a:off x="5321808" y="1700784"/>
            <a:ext cx="1691640" cy="201168"/>
          </a:xfrm>
          <a:prstGeom prst="rect">
            <a:avLst/>
          </a:prstGeom>
          <a:noFill/>
          <a:ln/>
        </p:spPr>
        <p:txBody>
          <a:bodyPr wrap="square" lIns="0" tIns="0" rIns="0" bIns="0" rtlCol="0" anchor="ctr"/>
          <a:lstStyle/>
          <a:p>
            <a:pPr marL="0" indent="0" algn="ctr">
              <a:buNone/>
            </a:pPr>
            <a:r>
              <a:rPr lang="en-US" sz="1900" b="1" dirty="0">
                <a:solidFill>
                  <a:srgbClr val="072A40"/>
                </a:solidFill>
              </a:rPr>
              <a:t>Delayed updates</a:t>
            </a:r>
            <a:endParaRPr lang="en-US" sz="1900" dirty="0"/>
          </a:p>
        </p:txBody>
      </p:sp>
      <p:sp>
        <p:nvSpPr>
          <p:cNvPr id="11" name="Shape 9"/>
          <p:cNvSpPr/>
          <p:nvPr/>
        </p:nvSpPr>
        <p:spPr>
          <a:xfrm>
            <a:off x="7242048" y="1874520"/>
            <a:ext cx="987552" cy="0"/>
          </a:xfrm>
          <a:prstGeom prst="line">
            <a:avLst/>
          </a:prstGeom>
          <a:noFill/>
          <a:ln w="25400">
            <a:solidFill>
              <a:srgbClr val="0A6FB5"/>
            </a:solidFill>
            <a:prstDash val="solid"/>
            <a:headEnd type="none"/>
            <a:tailEnd type="triangle"/>
          </a:ln>
        </p:spPr>
        <p:txBody>
          <a:bodyPr/>
          <a:lstStyle/>
          <a:p>
            <a:endParaRPr/>
          </a:p>
        </p:txBody>
      </p:sp>
      <p:sp>
        <p:nvSpPr>
          <p:cNvPr id="12" name="Shape 10"/>
          <p:cNvSpPr/>
          <p:nvPr/>
        </p:nvSpPr>
        <p:spPr>
          <a:xfrm>
            <a:off x="8339328" y="1325880"/>
            <a:ext cx="2971800" cy="1133856"/>
          </a:xfrm>
          <a:prstGeom prst="roundRect">
            <a:avLst>
              <a:gd name="adj" fmla="val 8065"/>
            </a:avLst>
          </a:prstGeom>
          <a:solidFill>
            <a:srgbClr val="0A6FB5"/>
          </a:solidFill>
          <a:ln w="12700">
            <a:solidFill>
              <a:srgbClr val="0A6FB5"/>
            </a:solidFill>
            <a:prstDash val="solid"/>
          </a:ln>
        </p:spPr>
        <p:txBody>
          <a:bodyPr/>
          <a:lstStyle/>
          <a:p>
            <a:endParaRPr/>
          </a:p>
        </p:txBody>
      </p:sp>
      <p:sp>
        <p:nvSpPr>
          <p:cNvPr id="13" name="Text 11"/>
          <p:cNvSpPr/>
          <p:nvPr/>
        </p:nvSpPr>
        <p:spPr>
          <a:xfrm>
            <a:off x="8549640" y="1609344"/>
            <a:ext cx="2624328" cy="438912"/>
          </a:xfrm>
          <a:prstGeom prst="rect">
            <a:avLst/>
          </a:prstGeom>
          <a:noFill/>
          <a:ln/>
        </p:spPr>
        <p:txBody>
          <a:bodyPr wrap="square" lIns="0" tIns="0" rIns="0" bIns="0" rtlCol="0" anchor="ctr">
            <a:normAutofit fontScale="85000" lnSpcReduction="20000"/>
          </a:bodyPr>
          <a:lstStyle/>
          <a:p>
            <a:pPr marL="0" indent="0" algn="ctr">
              <a:buNone/>
            </a:pPr>
            <a:r>
              <a:rPr lang="en-US" sz="2050" b="1" dirty="0">
                <a:solidFill>
                  <a:srgbClr val="FFFFFF"/>
                </a:solidFill>
              </a:rPr>
              <a:t>Need: one secure task</a:t>
            </a:r>
            <a:endParaRPr lang="en-US" sz="2050" dirty="0"/>
          </a:p>
          <a:p>
            <a:pPr marL="0" indent="0" algn="ctr">
              <a:buNone/>
            </a:pPr>
            <a:r>
              <a:rPr lang="en-US" sz="2050" b="1" dirty="0">
                <a:solidFill>
                  <a:srgbClr val="FFFFFF"/>
                </a:solidFill>
              </a:rPr>
              <a:t>management platform</a:t>
            </a:r>
            <a:endParaRPr lang="en-US" sz="2050" dirty="0"/>
          </a:p>
        </p:txBody>
      </p:sp>
      <p:sp>
        <p:nvSpPr>
          <p:cNvPr id="14" name="Text 12"/>
          <p:cNvSpPr/>
          <p:nvPr/>
        </p:nvSpPr>
        <p:spPr>
          <a:xfrm>
            <a:off x="713232" y="3246120"/>
            <a:ext cx="2560320" cy="201168"/>
          </a:xfrm>
          <a:prstGeom prst="rect">
            <a:avLst/>
          </a:prstGeom>
          <a:noFill/>
          <a:ln/>
        </p:spPr>
        <p:txBody>
          <a:bodyPr wrap="square" lIns="0" tIns="0" rIns="0" bIns="0" rtlCol="0" anchor="ctr"/>
          <a:lstStyle/>
          <a:p>
            <a:pPr marL="0" indent="0">
              <a:buNone/>
            </a:pPr>
            <a:r>
              <a:rPr lang="en-US" sz="1050" b="1" dirty="0">
                <a:solidFill>
                  <a:srgbClr val="00A98F"/>
                </a:solidFill>
              </a:rPr>
              <a:t>CRITICAL ANALYSIS</a:t>
            </a:r>
            <a:endParaRPr lang="en-US" sz="1050" dirty="0"/>
          </a:p>
        </p:txBody>
      </p:sp>
      <p:sp>
        <p:nvSpPr>
          <p:cNvPr id="15" name="Text 13"/>
          <p:cNvSpPr/>
          <p:nvPr/>
        </p:nvSpPr>
        <p:spPr>
          <a:xfrm>
            <a:off x="749808" y="3547872"/>
            <a:ext cx="10424160" cy="1965960"/>
          </a:xfrm>
          <a:prstGeom prst="rect">
            <a:avLst/>
          </a:prstGeom>
          <a:noFill/>
          <a:ln/>
        </p:spPr>
        <p:txBody>
          <a:bodyPr wrap="square" lIns="254" tIns="254" rIns="254" bIns="254" rtlCol="0" anchor="ctr">
            <a:normAutofit/>
          </a:bodyPr>
          <a:lstStyle/>
          <a:p>
            <a:pPr marL="165100" indent="-165100" algn="just">
              <a:buSzPct val="100000"/>
              <a:buChar char="•"/>
            </a:pPr>
            <a:r>
              <a:rPr lang="en-US" sz="1920" dirty="0">
                <a:solidFill>
                  <a:srgbClr val="102333"/>
                </a:solidFill>
                <a:latin typeface="Arial" pitchFamily="34" charset="0"/>
                <a:ea typeface="Arial" pitchFamily="34" charset="-122"/>
                <a:cs typeface="Arial" pitchFamily="34" charset="-120"/>
              </a:rPr>
              <a:t>Existing tools are useful, but can be costly, overly complex or disconnected from the specific features needed for a simple independent-user workflow [1], [3].</a:t>
            </a:r>
            <a:endParaRPr lang="en-US" sz="1920" dirty="0"/>
          </a:p>
          <a:p>
            <a:pPr marL="165100" indent="-165100" algn="just">
              <a:buSzPct val="100000"/>
              <a:buChar char="•"/>
            </a:pPr>
            <a:r>
              <a:rPr lang="en-US" sz="1920" dirty="0">
                <a:solidFill>
                  <a:srgbClr val="102333"/>
                </a:solidFill>
                <a:latin typeface="Arial" pitchFamily="34" charset="0"/>
                <a:ea typeface="Arial" pitchFamily="34" charset="-122"/>
                <a:cs typeface="Arial" pitchFamily="34" charset="-120"/>
              </a:rPr>
              <a:t>A feasible contribution is not “inventing task management”; it is integrating the necessary features into a focused, secure and usable artefact.</a:t>
            </a:r>
            <a:endParaRPr lang="en-US" sz="1920" dirty="0"/>
          </a:p>
          <a:p>
            <a:pPr marL="165100" indent="-165100" algn="just">
              <a:buSzPct val="100000"/>
              <a:buChar char="•"/>
            </a:pPr>
            <a:r>
              <a:rPr lang="en-US" sz="1920" dirty="0">
                <a:solidFill>
                  <a:srgbClr val="102333"/>
                </a:solidFill>
                <a:latin typeface="Arial" pitchFamily="34" charset="0"/>
                <a:ea typeface="Arial" pitchFamily="34" charset="-122"/>
                <a:cs typeface="Arial" pitchFamily="34" charset="-120"/>
              </a:rPr>
              <a:t>The scope must remain controlled: authentication, CRUD task operations, prioritisation, notifications, responsive UI and evaluation.</a:t>
            </a:r>
            <a:endParaRPr lang="en-US" sz="1920" dirty="0"/>
          </a:p>
        </p:txBody>
      </p:sp>
      <p:sp>
        <p:nvSpPr>
          <p:cNvPr id="16" name="Shape 14"/>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19" name="Text 17"/>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05</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1" y="310896"/>
            <a:ext cx="7725127" cy="530352"/>
          </a:xfrm>
          <a:prstGeom prst="rect">
            <a:avLst/>
          </a:prstGeom>
          <a:noFill/>
          <a:ln/>
        </p:spPr>
        <p:txBody>
          <a:bodyPr wrap="square" lIns="0" tIns="0" rIns="0" bIns="0" rtlCol="0" anchor="ctr">
            <a:normAutofit fontScale="85000" lnSpcReduction="10000"/>
          </a:bodyPr>
          <a:lstStyle/>
          <a:p>
            <a:pPr marL="0" indent="0">
              <a:buNone/>
            </a:pPr>
            <a:r>
              <a:rPr lang="en-US" sz="3200" b="1" dirty="0">
                <a:solidFill>
                  <a:srgbClr val="072A40"/>
                </a:solidFill>
                <a:latin typeface="Arial" pitchFamily="34" charset="0"/>
                <a:ea typeface="Arial" pitchFamily="34" charset="-122"/>
                <a:cs typeface="Arial" pitchFamily="34" charset="-120"/>
              </a:rPr>
              <a:t>Project aim, objectives and success criteria</a:t>
            </a:r>
            <a:endParaRPr lang="en-US" sz="3200" dirty="0"/>
          </a:p>
        </p:txBody>
      </p:sp>
      <p:sp>
        <p:nvSpPr>
          <p:cNvPr id="4" name="Text 2"/>
          <p:cNvSpPr/>
          <p:nvPr/>
        </p:nvSpPr>
        <p:spPr>
          <a:xfrm>
            <a:off x="530352" y="877824"/>
            <a:ext cx="5669280" cy="219456"/>
          </a:xfrm>
          <a:prstGeom prst="rect">
            <a:avLst/>
          </a:prstGeom>
          <a:noFill/>
          <a:ln/>
        </p:spPr>
        <p:txBody>
          <a:bodyPr wrap="square" lIns="0" tIns="0" rIns="0" bIns="0" rtlCol="0" anchor="ctr">
            <a:normAutofit/>
          </a:bodyPr>
          <a:lstStyle/>
          <a:p>
            <a:pPr marL="0" indent="0">
              <a:buNone/>
            </a:pPr>
            <a:r>
              <a:rPr lang="en-US" sz="1500" dirty="0">
                <a:solidFill>
                  <a:srgbClr val="5B6770"/>
                </a:solidFill>
                <a:latin typeface="Arial" pitchFamily="34" charset="0"/>
                <a:ea typeface="Arial" pitchFamily="34" charset="-122"/>
                <a:cs typeface="Arial" pitchFamily="34" charset="-120"/>
              </a:rPr>
              <a:t>The aim is translated into measurable development deliverables</a:t>
            </a:r>
            <a:endParaRPr lang="en-US" sz="1500" dirty="0"/>
          </a:p>
        </p:txBody>
      </p:sp>
      <p:sp>
        <p:nvSpPr>
          <p:cNvPr id="5" name="Text 3"/>
          <p:cNvSpPr/>
          <p:nvPr/>
        </p:nvSpPr>
        <p:spPr>
          <a:xfrm>
            <a:off x="713232" y="1143000"/>
            <a:ext cx="10789920" cy="786384"/>
          </a:xfrm>
          <a:prstGeom prst="roundRect">
            <a:avLst>
              <a:gd name="adj" fmla="val 9302"/>
            </a:avLst>
          </a:prstGeom>
          <a:solidFill>
            <a:srgbClr val="072A40"/>
          </a:solidFill>
          <a:ln>
            <a:solidFill>
              <a:srgbClr val="072A40"/>
            </a:solidFill>
          </a:ln>
        </p:spPr>
        <p:txBody>
          <a:bodyPr wrap="square" lIns="1905" tIns="1905" rIns="1905" bIns="1905" rtlCol="0" anchor="ctr">
            <a:normAutofit/>
          </a:bodyPr>
          <a:lstStyle/>
          <a:p>
            <a:pPr marL="0" indent="0">
              <a:buNone/>
            </a:pPr>
            <a:r>
              <a:rPr lang="en-US" sz="1860" b="1" dirty="0">
                <a:solidFill>
                  <a:srgbClr val="FFFFFF"/>
                </a:solidFill>
              </a:rPr>
              <a:t>Aim: Develop and implement a full-stack Task Management Web Application that helps users manage tasks through secure authentication, prioritisation and real-time notifications.</a:t>
            </a:r>
            <a:endParaRPr lang="en-US" sz="1860" dirty="0"/>
          </a:p>
        </p:txBody>
      </p:sp>
      <p:sp>
        <p:nvSpPr>
          <p:cNvPr id="6" name="Shape 4"/>
          <p:cNvSpPr/>
          <p:nvPr/>
        </p:nvSpPr>
        <p:spPr>
          <a:xfrm>
            <a:off x="850392" y="2359152"/>
            <a:ext cx="548640" cy="548640"/>
          </a:xfrm>
          <a:prstGeom prst="roundRect">
            <a:avLst>
              <a:gd name="adj" fmla="val 13333"/>
            </a:avLst>
          </a:prstGeom>
          <a:solidFill>
            <a:srgbClr val="0A6FB5"/>
          </a:solidFill>
          <a:ln w="12700">
            <a:solidFill>
              <a:srgbClr val="FFFFFF">
                <a:alpha val="0"/>
              </a:srgbClr>
            </a:solidFill>
            <a:prstDash val="solid"/>
          </a:ln>
        </p:spPr>
        <p:txBody>
          <a:bodyPr/>
          <a:lstStyle/>
          <a:p>
            <a:endParaRPr/>
          </a:p>
        </p:txBody>
      </p:sp>
      <p:sp>
        <p:nvSpPr>
          <p:cNvPr id="7" name="Text 5"/>
          <p:cNvSpPr/>
          <p:nvPr/>
        </p:nvSpPr>
        <p:spPr>
          <a:xfrm>
            <a:off x="850392" y="2514600"/>
            <a:ext cx="548640" cy="164592"/>
          </a:xfrm>
          <a:prstGeom prst="rect">
            <a:avLst/>
          </a:prstGeom>
          <a:noFill/>
          <a:ln/>
        </p:spPr>
        <p:txBody>
          <a:bodyPr wrap="square" lIns="0" tIns="0" rIns="0" bIns="0" rtlCol="0" anchor="ctr"/>
          <a:lstStyle/>
          <a:p>
            <a:pPr marL="0" indent="0" algn="ctr">
              <a:buNone/>
            </a:pPr>
            <a:r>
              <a:rPr lang="en-US" sz="1200" b="1" dirty="0">
                <a:solidFill>
                  <a:srgbClr val="FFFFFF"/>
                </a:solidFill>
              </a:rPr>
              <a:t>1</a:t>
            </a:r>
            <a:endParaRPr lang="en-US" sz="1200" dirty="0"/>
          </a:p>
        </p:txBody>
      </p:sp>
      <p:sp>
        <p:nvSpPr>
          <p:cNvPr id="8" name="Text 6"/>
          <p:cNvSpPr/>
          <p:nvPr/>
        </p:nvSpPr>
        <p:spPr>
          <a:xfrm>
            <a:off x="1563624" y="2386584"/>
            <a:ext cx="1280160" cy="228600"/>
          </a:xfrm>
          <a:prstGeom prst="rect">
            <a:avLst/>
          </a:prstGeom>
          <a:noFill/>
          <a:ln/>
        </p:spPr>
        <p:txBody>
          <a:bodyPr wrap="square" lIns="0" tIns="0" rIns="0" bIns="0" rtlCol="0" anchor="ctr"/>
          <a:lstStyle/>
          <a:p>
            <a:pPr marL="0" indent="0">
              <a:buNone/>
            </a:pPr>
            <a:r>
              <a:rPr lang="en-US" sz="1750" b="1" dirty="0">
                <a:solidFill>
                  <a:srgbClr val="072A40"/>
                </a:solidFill>
              </a:rPr>
              <a:t>Design</a:t>
            </a:r>
            <a:endParaRPr lang="en-US" sz="1750" dirty="0"/>
          </a:p>
        </p:txBody>
      </p:sp>
      <p:sp>
        <p:nvSpPr>
          <p:cNvPr id="9" name="Text 7"/>
          <p:cNvSpPr/>
          <p:nvPr/>
        </p:nvSpPr>
        <p:spPr>
          <a:xfrm>
            <a:off x="1563624" y="2651760"/>
            <a:ext cx="4023360" cy="201168"/>
          </a:xfrm>
          <a:prstGeom prst="rect">
            <a:avLst/>
          </a:prstGeom>
          <a:noFill/>
          <a:ln/>
        </p:spPr>
        <p:txBody>
          <a:bodyPr wrap="square" lIns="0" tIns="0" rIns="0" bIns="0" rtlCol="0" anchor="ctr">
            <a:normAutofit/>
          </a:bodyPr>
          <a:lstStyle/>
          <a:p>
            <a:pPr marL="0" indent="0">
              <a:buNone/>
            </a:pPr>
            <a:r>
              <a:rPr lang="en-US" sz="1320" dirty="0">
                <a:solidFill>
                  <a:srgbClr val="5B6770"/>
                </a:solidFill>
              </a:rPr>
              <a:t>database and system architecture</a:t>
            </a:r>
            <a:endParaRPr lang="en-US" sz="1320" dirty="0"/>
          </a:p>
        </p:txBody>
      </p:sp>
      <p:sp>
        <p:nvSpPr>
          <p:cNvPr id="10" name="Shape 8"/>
          <p:cNvSpPr/>
          <p:nvPr/>
        </p:nvSpPr>
        <p:spPr>
          <a:xfrm>
            <a:off x="850392" y="3319272"/>
            <a:ext cx="548640" cy="548640"/>
          </a:xfrm>
          <a:prstGeom prst="roundRect">
            <a:avLst>
              <a:gd name="adj" fmla="val 13333"/>
            </a:avLst>
          </a:prstGeom>
          <a:solidFill>
            <a:srgbClr val="00A98F"/>
          </a:solidFill>
          <a:ln w="12700">
            <a:solidFill>
              <a:srgbClr val="FFFFFF">
                <a:alpha val="0"/>
              </a:srgbClr>
            </a:solidFill>
            <a:prstDash val="solid"/>
          </a:ln>
        </p:spPr>
        <p:txBody>
          <a:bodyPr/>
          <a:lstStyle/>
          <a:p>
            <a:endParaRPr/>
          </a:p>
        </p:txBody>
      </p:sp>
      <p:sp>
        <p:nvSpPr>
          <p:cNvPr id="11" name="Text 9"/>
          <p:cNvSpPr/>
          <p:nvPr/>
        </p:nvSpPr>
        <p:spPr>
          <a:xfrm>
            <a:off x="850392" y="3474720"/>
            <a:ext cx="548640" cy="164592"/>
          </a:xfrm>
          <a:prstGeom prst="rect">
            <a:avLst/>
          </a:prstGeom>
          <a:noFill/>
          <a:ln/>
        </p:spPr>
        <p:txBody>
          <a:bodyPr wrap="square" lIns="0" tIns="0" rIns="0" bIns="0" rtlCol="0" anchor="ctr"/>
          <a:lstStyle/>
          <a:p>
            <a:pPr marL="0" indent="0" algn="ctr">
              <a:buNone/>
            </a:pPr>
            <a:r>
              <a:rPr lang="en-US" sz="1200" b="1" dirty="0">
                <a:solidFill>
                  <a:srgbClr val="FFFFFF"/>
                </a:solidFill>
              </a:rPr>
              <a:t>2</a:t>
            </a:r>
            <a:endParaRPr lang="en-US" sz="1200" dirty="0"/>
          </a:p>
        </p:txBody>
      </p:sp>
      <p:sp>
        <p:nvSpPr>
          <p:cNvPr id="12" name="Text 10"/>
          <p:cNvSpPr/>
          <p:nvPr/>
        </p:nvSpPr>
        <p:spPr>
          <a:xfrm>
            <a:off x="1563624" y="3346704"/>
            <a:ext cx="1280160" cy="228600"/>
          </a:xfrm>
          <a:prstGeom prst="rect">
            <a:avLst/>
          </a:prstGeom>
          <a:noFill/>
          <a:ln/>
        </p:spPr>
        <p:txBody>
          <a:bodyPr wrap="square" lIns="0" tIns="0" rIns="0" bIns="0" rtlCol="0" anchor="ctr"/>
          <a:lstStyle/>
          <a:p>
            <a:pPr marL="0" indent="0">
              <a:buNone/>
            </a:pPr>
            <a:r>
              <a:rPr lang="en-US" sz="1750" b="1" dirty="0">
                <a:solidFill>
                  <a:srgbClr val="072A40"/>
                </a:solidFill>
              </a:rPr>
              <a:t>Secure</a:t>
            </a:r>
            <a:endParaRPr lang="en-US" sz="1750" dirty="0"/>
          </a:p>
        </p:txBody>
      </p:sp>
      <p:sp>
        <p:nvSpPr>
          <p:cNvPr id="13" name="Text 11"/>
          <p:cNvSpPr/>
          <p:nvPr/>
        </p:nvSpPr>
        <p:spPr>
          <a:xfrm>
            <a:off x="1563624" y="3611880"/>
            <a:ext cx="4023360" cy="201168"/>
          </a:xfrm>
          <a:prstGeom prst="rect">
            <a:avLst/>
          </a:prstGeom>
          <a:noFill/>
          <a:ln/>
        </p:spPr>
        <p:txBody>
          <a:bodyPr wrap="square" lIns="0" tIns="0" rIns="0" bIns="0" rtlCol="0" anchor="ctr">
            <a:normAutofit/>
          </a:bodyPr>
          <a:lstStyle/>
          <a:p>
            <a:pPr marL="0" indent="0">
              <a:buNone/>
            </a:pPr>
            <a:r>
              <a:rPr lang="en-US" sz="1320" dirty="0">
                <a:solidFill>
                  <a:srgbClr val="5B6770"/>
                </a:solidFill>
              </a:rPr>
              <a:t>authentication and authorisation</a:t>
            </a:r>
            <a:endParaRPr lang="en-US" sz="1320" dirty="0"/>
          </a:p>
        </p:txBody>
      </p:sp>
      <p:sp>
        <p:nvSpPr>
          <p:cNvPr id="14" name="Shape 12"/>
          <p:cNvSpPr/>
          <p:nvPr/>
        </p:nvSpPr>
        <p:spPr>
          <a:xfrm>
            <a:off x="850392" y="4279392"/>
            <a:ext cx="548640" cy="548640"/>
          </a:xfrm>
          <a:prstGeom prst="roundRect">
            <a:avLst>
              <a:gd name="adj" fmla="val 13333"/>
            </a:avLst>
          </a:prstGeom>
          <a:solidFill>
            <a:srgbClr val="0A6FB5"/>
          </a:solidFill>
          <a:ln w="12700">
            <a:solidFill>
              <a:srgbClr val="FFFFFF">
                <a:alpha val="0"/>
              </a:srgbClr>
            </a:solidFill>
            <a:prstDash val="solid"/>
          </a:ln>
        </p:spPr>
        <p:txBody>
          <a:bodyPr/>
          <a:lstStyle/>
          <a:p>
            <a:endParaRPr/>
          </a:p>
        </p:txBody>
      </p:sp>
      <p:sp>
        <p:nvSpPr>
          <p:cNvPr id="15" name="Text 13"/>
          <p:cNvSpPr/>
          <p:nvPr/>
        </p:nvSpPr>
        <p:spPr>
          <a:xfrm>
            <a:off x="850392" y="4434840"/>
            <a:ext cx="548640" cy="164592"/>
          </a:xfrm>
          <a:prstGeom prst="rect">
            <a:avLst/>
          </a:prstGeom>
          <a:noFill/>
          <a:ln/>
        </p:spPr>
        <p:txBody>
          <a:bodyPr wrap="square" lIns="0" tIns="0" rIns="0" bIns="0" rtlCol="0" anchor="ctr"/>
          <a:lstStyle/>
          <a:p>
            <a:pPr marL="0" indent="0" algn="ctr">
              <a:buNone/>
            </a:pPr>
            <a:r>
              <a:rPr lang="en-US" sz="1200" b="1" dirty="0">
                <a:solidFill>
                  <a:srgbClr val="FFFFFF"/>
                </a:solidFill>
              </a:rPr>
              <a:t>3</a:t>
            </a:r>
            <a:endParaRPr lang="en-US" sz="1200" dirty="0"/>
          </a:p>
        </p:txBody>
      </p:sp>
      <p:sp>
        <p:nvSpPr>
          <p:cNvPr id="16" name="Text 14"/>
          <p:cNvSpPr/>
          <p:nvPr/>
        </p:nvSpPr>
        <p:spPr>
          <a:xfrm>
            <a:off x="1563624" y="4306824"/>
            <a:ext cx="1280160" cy="228600"/>
          </a:xfrm>
          <a:prstGeom prst="rect">
            <a:avLst/>
          </a:prstGeom>
          <a:noFill/>
          <a:ln/>
        </p:spPr>
        <p:txBody>
          <a:bodyPr wrap="square" lIns="0" tIns="0" rIns="0" bIns="0" rtlCol="0" anchor="ctr"/>
          <a:lstStyle/>
          <a:p>
            <a:pPr marL="0" indent="0">
              <a:buNone/>
            </a:pPr>
            <a:r>
              <a:rPr lang="en-US" sz="1750" b="1" dirty="0">
                <a:solidFill>
                  <a:srgbClr val="072A40"/>
                </a:solidFill>
              </a:rPr>
              <a:t>Build</a:t>
            </a:r>
            <a:endParaRPr lang="en-US" sz="1750" dirty="0"/>
          </a:p>
        </p:txBody>
      </p:sp>
      <p:sp>
        <p:nvSpPr>
          <p:cNvPr id="17" name="Text 15"/>
          <p:cNvSpPr/>
          <p:nvPr/>
        </p:nvSpPr>
        <p:spPr>
          <a:xfrm>
            <a:off x="1563624" y="4572000"/>
            <a:ext cx="4023360" cy="201168"/>
          </a:xfrm>
          <a:prstGeom prst="rect">
            <a:avLst/>
          </a:prstGeom>
          <a:noFill/>
          <a:ln/>
        </p:spPr>
        <p:txBody>
          <a:bodyPr wrap="square" lIns="0" tIns="0" rIns="0" bIns="0" rtlCol="0" anchor="ctr">
            <a:normAutofit/>
          </a:bodyPr>
          <a:lstStyle/>
          <a:p>
            <a:pPr marL="0" indent="0">
              <a:buNone/>
            </a:pPr>
            <a:r>
              <a:rPr lang="en-US" sz="1320" dirty="0">
                <a:solidFill>
                  <a:srgbClr val="5B6770"/>
                </a:solidFill>
              </a:rPr>
              <a:t>task CRUD and status tracking</a:t>
            </a:r>
            <a:endParaRPr lang="en-US" sz="1320" dirty="0"/>
          </a:p>
        </p:txBody>
      </p:sp>
      <p:sp>
        <p:nvSpPr>
          <p:cNvPr id="18" name="Shape 16"/>
          <p:cNvSpPr/>
          <p:nvPr/>
        </p:nvSpPr>
        <p:spPr>
          <a:xfrm>
            <a:off x="6428232" y="2359152"/>
            <a:ext cx="548640" cy="548640"/>
          </a:xfrm>
          <a:prstGeom prst="roundRect">
            <a:avLst>
              <a:gd name="adj" fmla="val 13333"/>
            </a:avLst>
          </a:prstGeom>
          <a:solidFill>
            <a:srgbClr val="00A98F"/>
          </a:solidFill>
          <a:ln w="12700">
            <a:solidFill>
              <a:srgbClr val="FFFFFF">
                <a:alpha val="0"/>
              </a:srgbClr>
            </a:solidFill>
            <a:prstDash val="solid"/>
          </a:ln>
        </p:spPr>
        <p:txBody>
          <a:bodyPr/>
          <a:lstStyle/>
          <a:p>
            <a:endParaRPr/>
          </a:p>
        </p:txBody>
      </p:sp>
      <p:sp>
        <p:nvSpPr>
          <p:cNvPr id="19" name="Text 17"/>
          <p:cNvSpPr/>
          <p:nvPr/>
        </p:nvSpPr>
        <p:spPr>
          <a:xfrm>
            <a:off x="6428232" y="2514600"/>
            <a:ext cx="548640" cy="164592"/>
          </a:xfrm>
          <a:prstGeom prst="rect">
            <a:avLst/>
          </a:prstGeom>
          <a:noFill/>
          <a:ln/>
        </p:spPr>
        <p:txBody>
          <a:bodyPr wrap="square" lIns="0" tIns="0" rIns="0" bIns="0" rtlCol="0" anchor="ctr"/>
          <a:lstStyle/>
          <a:p>
            <a:pPr marL="0" indent="0" algn="ctr">
              <a:buNone/>
            </a:pPr>
            <a:r>
              <a:rPr lang="en-US" sz="1200" b="1" dirty="0">
                <a:solidFill>
                  <a:srgbClr val="FFFFFF"/>
                </a:solidFill>
              </a:rPr>
              <a:t>4</a:t>
            </a:r>
            <a:endParaRPr lang="en-US" sz="1200" dirty="0"/>
          </a:p>
        </p:txBody>
      </p:sp>
      <p:sp>
        <p:nvSpPr>
          <p:cNvPr id="20" name="Text 18"/>
          <p:cNvSpPr/>
          <p:nvPr/>
        </p:nvSpPr>
        <p:spPr>
          <a:xfrm>
            <a:off x="7141464" y="2386584"/>
            <a:ext cx="1280160" cy="228600"/>
          </a:xfrm>
          <a:prstGeom prst="rect">
            <a:avLst/>
          </a:prstGeom>
          <a:noFill/>
          <a:ln/>
        </p:spPr>
        <p:txBody>
          <a:bodyPr wrap="square" lIns="0" tIns="0" rIns="0" bIns="0" rtlCol="0" anchor="ctr"/>
          <a:lstStyle/>
          <a:p>
            <a:pPr marL="0" indent="0">
              <a:buNone/>
            </a:pPr>
            <a:r>
              <a:rPr lang="en-US" sz="1750" b="1" dirty="0">
                <a:solidFill>
                  <a:srgbClr val="072A40"/>
                </a:solidFill>
              </a:rPr>
              <a:t>Prioritise</a:t>
            </a:r>
            <a:endParaRPr lang="en-US" sz="1750" dirty="0"/>
          </a:p>
        </p:txBody>
      </p:sp>
      <p:sp>
        <p:nvSpPr>
          <p:cNvPr id="21" name="Text 19"/>
          <p:cNvSpPr/>
          <p:nvPr/>
        </p:nvSpPr>
        <p:spPr>
          <a:xfrm>
            <a:off x="7141464" y="2651760"/>
            <a:ext cx="4023360" cy="201168"/>
          </a:xfrm>
          <a:prstGeom prst="rect">
            <a:avLst/>
          </a:prstGeom>
          <a:noFill/>
          <a:ln/>
        </p:spPr>
        <p:txBody>
          <a:bodyPr wrap="square" lIns="0" tIns="0" rIns="0" bIns="0" rtlCol="0" anchor="ctr">
            <a:normAutofit/>
          </a:bodyPr>
          <a:lstStyle/>
          <a:p>
            <a:pPr marL="0" indent="0">
              <a:buNone/>
            </a:pPr>
            <a:r>
              <a:rPr lang="en-US" sz="1320" dirty="0">
                <a:solidFill>
                  <a:srgbClr val="5B6770"/>
                </a:solidFill>
              </a:rPr>
              <a:t>high, medium, low workflow</a:t>
            </a:r>
            <a:endParaRPr lang="en-US" sz="1320" dirty="0"/>
          </a:p>
        </p:txBody>
      </p:sp>
      <p:sp>
        <p:nvSpPr>
          <p:cNvPr id="22" name="Shape 20"/>
          <p:cNvSpPr/>
          <p:nvPr/>
        </p:nvSpPr>
        <p:spPr>
          <a:xfrm>
            <a:off x="6428232" y="3319272"/>
            <a:ext cx="548640" cy="548640"/>
          </a:xfrm>
          <a:prstGeom prst="roundRect">
            <a:avLst>
              <a:gd name="adj" fmla="val 13333"/>
            </a:avLst>
          </a:prstGeom>
          <a:solidFill>
            <a:srgbClr val="0A6FB5"/>
          </a:solidFill>
          <a:ln w="12700">
            <a:solidFill>
              <a:srgbClr val="FFFFFF">
                <a:alpha val="0"/>
              </a:srgbClr>
            </a:solidFill>
            <a:prstDash val="solid"/>
          </a:ln>
        </p:spPr>
        <p:txBody>
          <a:bodyPr/>
          <a:lstStyle/>
          <a:p>
            <a:endParaRPr/>
          </a:p>
        </p:txBody>
      </p:sp>
      <p:sp>
        <p:nvSpPr>
          <p:cNvPr id="23" name="Text 21"/>
          <p:cNvSpPr/>
          <p:nvPr/>
        </p:nvSpPr>
        <p:spPr>
          <a:xfrm>
            <a:off x="6428232" y="3474720"/>
            <a:ext cx="548640" cy="164592"/>
          </a:xfrm>
          <a:prstGeom prst="rect">
            <a:avLst/>
          </a:prstGeom>
          <a:noFill/>
          <a:ln/>
        </p:spPr>
        <p:txBody>
          <a:bodyPr wrap="square" lIns="0" tIns="0" rIns="0" bIns="0" rtlCol="0" anchor="ctr"/>
          <a:lstStyle/>
          <a:p>
            <a:pPr marL="0" indent="0" algn="ctr">
              <a:buNone/>
            </a:pPr>
            <a:r>
              <a:rPr lang="en-US" sz="1200" b="1" dirty="0">
                <a:solidFill>
                  <a:srgbClr val="FFFFFF"/>
                </a:solidFill>
              </a:rPr>
              <a:t>5</a:t>
            </a:r>
            <a:endParaRPr lang="en-US" sz="1200" dirty="0"/>
          </a:p>
        </p:txBody>
      </p:sp>
      <p:sp>
        <p:nvSpPr>
          <p:cNvPr id="24" name="Text 22"/>
          <p:cNvSpPr/>
          <p:nvPr/>
        </p:nvSpPr>
        <p:spPr>
          <a:xfrm>
            <a:off x="7141464" y="3346704"/>
            <a:ext cx="1280160" cy="228600"/>
          </a:xfrm>
          <a:prstGeom prst="rect">
            <a:avLst/>
          </a:prstGeom>
          <a:noFill/>
          <a:ln/>
        </p:spPr>
        <p:txBody>
          <a:bodyPr wrap="square" lIns="0" tIns="0" rIns="0" bIns="0" rtlCol="0" anchor="ctr"/>
          <a:lstStyle/>
          <a:p>
            <a:pPr marL="0" indent="0">
              <a:buNone/>
            </a:pPr>
            <a:r>
              <a:rPr lang="en-US" sz="1750" b="1" dirty="0">
                <a:solidFill>
                  <a:srgbClr val="072A40"/>
                </a:solidFill>
              </a:rPr>
              <a:t>Notify</a:t>
            </a:r>
            <a:endParaRPr lang="en-US" sz="1750" dirty="0"/>
          </a:p>
        </p:txBody>
      </p:sp>
      <p:sp>
        <p:nvSpPr>
          <p:cNvPr id="25" name="Text 23"/>
          <p:cNvSpPr/>
          <p:nvPr/>
        </p:nvSpPr>
        <p:spPr>
          <a:xfrm>
            <a:off x="7141464" y="3611880"/>
            <a:ext cx="4023360" cy="201168"/>
          </a:xfrm>
          <a:prstGeom prst="rect">
            <a:avLst/>
          </a:prstGeom>
          <a:noFill/>
          <a:ln/>
        </p:spPr>
        <p:txBody>
          <a:bodyPr wrap="square" lIns="0" tIns="0" rIns="0" bIns="0" rtlCol="0" anchor="ctr">
            <a:normAutofit/>
          </a:bodyPr>
          <a:lstStyle/>
          <a:p>
            <a:pPr marL="0" indent="0">
              <a:buNone/>
            </a:pPr>
            <a:r>
              <a:rPr lang="en-US" sz="1320" dirty="0">
                <a:solidFill>
                  <a:srgbClr val="5B6770"/>
                </a:solidFill>
              </a:rPr>
              <a:t>real-time activity/deadline alerts</a:t>
            </a:r>
            <a:endParaRPr lang="en-US" sz="1320" dirty="0"/>
          </a:p>
        </p:txBody>
      </p:sp>
      <p:sp>
        <p:nvSpPr>
          <p:cNvPr id="26" name="Shape 24"/>
          <p:cNvSpPr/>
          <p:nvPr/>
        </p:nvSpPr>
        <p:spPr>
          <a:xfrm>
            <a:off x="6428232" y="4279392"/>
            <a:ext cx="548640" cy="548640"/>
          </a:xfrm>
          <a:prstGeom prst="roundRect">
            <a:avLst>
              <a:gd name="adj" fmla="val 13333"/>
            </a:avLst>
          </a:prstGeom>
          <a:solidFill>
            <a:srgbClr val="00A98F"/>
          </a:solidFill>
          <a:ln w="12700">
            <a:solidFill>
              <a:srgbClr val="FFFFFF">
                <a:alpha val="0"/>
              </a:srgbClr>
            </a:solidFill>
            <a:prstDash val="solid"/>
          </a:ln>
        </p:spPr>
        <p:txBody>
          <a:bodyPr/>
          <a:lstStyle/>
          <a:p>
            <a:endParaRPr/>
          </a:p>
        </p:txBody>
      </p:sp>
      <p:sp>
        <p:nvSpPr>
          <p:cNvPr id="27" name="Text 25"/>
          <p:cNvSpPr/>
          <p:nvPr/>
        </p:nvSpPr>
        <p:spPr>
          <a:xfrm>
            <a:off x="6428232" y="4434840"/>
            <a:ext cx="548640" cy="164592"/>
          </a:xfrm>
          <a:prstGeom prst="rect">
            <a:avLst/>
          </a:prstGeom>
          <a:noFill/>
          <a:ln/>
        </p:spPr>
        <p:txBody>
          <a:bodyPr wrap="square" lIns="0" tIns="0" rIns="0" bIns="0" rtlCol="0" anchor="ctr"/>
          <a:lstStyle/>
          <a:p>
            <a:pPr marL="0" indent="0" algn="ctr">
              <a:buNone/>
            </a:pPr>
            <a:r>
              <a:rPr lang="en-US" sz="1200" b="1" dirty="0">
                <a:solidFill>
                  <a:srgbClr val="FFFFFF"/>
                </a:solidFill>
              </a:rPr>
              <a:t>6</a:t>
            </a:r>
            <a:endParaRPr lang="en-US" sz="1200" dirty="0"/>
          </a:p>
        </p:txBody>
      </p:sp>
      <p:sp>
        <p:nvSpPr>
          <p:cNvPr id="28" name="Text 26"/>
          <p:cNvSpPr/>
          <p:nvPr/>
        </p:nvSpPr>
        <p:spPr>
          <a:xfrm>
            <a:off x="7141464" y="4306824"/>
            <a:ext cx="1280160" cy="228600"/>
          </a:xfrm>
          <a:prstGeom prst="rect">
            <a:avLst/>
          </a:prstGeom>
          <a:noFill/>
          <a:ln/>
        </p:spPr>
        <p:txBody>
          <a:bodyPr wrap="square" lIns="0" tIns="0" rIns="0" bIns="0" rtlCol="0" anchor="ctr"/>
          <a:lstStyle/>
          <a:p>
            <a:pPr marL="0" indent="0">
              <a:buNone/>
            </a:pPr>
            <a:r>
              <a:rPr lang="en-US" sz="1750" b="1" dirty="0">
                <a:solidFill>
                  <a:srgbClr val="072A40"/>
                </a:solidFill>
              </a:rPr>
              <a:t>Evaluate</a:t>
            </a:r>
            <a:endParaRPr lang="en-US" sz="1750" dirty="0"/>
          </a:p>
        </p:txBody>
      </p:sp>
      <p:sp>
        <p:nvSpPr>
          <p:cNvPr id="29" name="Text 27"/>
          <p:cNvSpPr/>
          <p:nvPr/>
        </p:nvSpPr>
        <p:spPr>
          <a:xfrm>
            <a:off x="7141464" y="4572000"/>
            <a:ext cx="4023360" cy="201168"/>
          </a:xfrm>
          <a:prstGeom prst="rect">
            <a:avLst/>
          </a:prstGeom>
          <a:noFill/>
          <a:ln/>
        </p:spPr>
        <p:txBody>
          <a:bodyPr wrap="square" lIns="0" tIns="0" rIns="0" bIns="0" rtlCol="0" anchor="ctr">
            <a:normAutofit/>
          </a:bodyPr>
          <a:lstStyle/>
          <a:p>
            <a:pPr marL="0" indent="0">
              <a:buNone/>
            </a:pPr>
            <a:r>
              <a:rPr lang="en-US" sz="1320" dirty="0">
                <a:solidFill>
                  <a:srgbClr val="5B6770"/>
                </a:solidFill>
              </a:rPr>
              <a:t>usability, reliability and goal fit</a:t>
            </a:r>
            <a:endParaRPr lang="en-US" sz="1320" dirty="0"/>
          </a:p>
        </p:txBody>
      </p:sp>
      <p:sp>
        <p:nvSpPr>
          <p:cNvPr id="30" name="Text 28"/>
          <p:cNvSpPr/>
          <p:nvPr/>
        </p:nvSpPr>
        <p:spPr>
          <a:xfrm>
            <a:off x="804672" y="5504688"/>
            <a:ext cx="10561320" cy="493776"/>
          </a:xfrm>
          <a:prstGeom prst="roundRect">
            <a:avLst>
              <a:gd name="adj" fmla="val 12963"/>
            </a:avLst>
          </a:prstGeom>
          <a:solidFill>
            <a:srgbClr val="EAFBFF"/>
          </a:solidFill>
          <a:ln>
            <a:solidFill>
              <a:srgbClr val="BCECF4"/>
            </a:solidFill>
          </a:ln>
        </p:spPr>
        <p:txBody>
          <a:bodyPr wrap="square" lIns="1397" tIns="1397" rIns="1397" bIns="1397" rtlCol="0" anchor="ctr">
            <a:normAutofit/>
          </a:bodyPr>
          <a:lstStyle/>
          <a:p>
            <a:pPr marL="0" indent="0">
              <a:buNone/>
            </a:pPr>
            <a:r>
              <a:rPr lang="en-US" sz="1560" dirty="0">
                <a:solidFill>
                  <a:srgbClr val="102333"/>
                </a:solidFill>
              </a:rPr>
              <a:t>Success will be evidenced through working features, tested APIs, responsive UI behaviour, notification flow and user-centred evaluation.</a:t>
            </a:r>
            <a:endParaRPr lang="en-US" sz="1560" dirty="0"/>
          </a:p>
        </p:txBody>
      </p:sp>
      <p:sp>
        <p:nvSpPr>
          <p:cNvPr id="31" name="Shape 29"/>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34" name="Text 32"/>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06</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1" y="310896"/>
            <a:ext cx="7604357"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Literature review</a:t>
            </a:r>
            <a:endParaRPr lang="en-US" sz="3200" dirty="0"/>
          </a:p>
        </p:txBody>
      </p:sp>
      <p:sp>
        <p:nvSpPr>
          <p:cNvPr id="4" name="Text 2"/>
          <p:cNvSpPr/>
          <p:nvPr/>
        </p:nvSpPr>
        <p:spPr>
          <a:xfrm>
            <a:off x="530352" y="877824"/>
            <a:ext cx="8035678" cy="219456"/>
          </a:xfrm>
          <a:prstGeom prst="rect">
            <a:avLst/>
          </a:prstGeom>
          <a:noFill/>
          <a:ln/>
        </p:spPr>
        <p:txBody>
          <a:bodyPr wrap="square" lIns="0" tIns="0" rIns="0" bIns="0" rtlCol="0" anchor="ctr">
            <a:normAutofit lnSpcReduction="10000"/>
          </a:bodyPr>
          <a:lstStyle/>
          <a:p>
            <a:pPr marL="0" indent="0">
              <a:buNone/>
            </a:pPr>
            <a:r>
              <a:rPr lang="en-US" sz="1500" dirty="0">
                <a:solidFill>
                  <a:srgbClr val="5B6770"/>
                </a:solidFill>
                <a:latin typeface="Arial" pitchFamily="34" charset="0"/>
                <a:ea typeface="Arial" pitchFamily="34" charset="-122"/>
                <a:cs typeface="Arial" pitchFamily="34" charset="-120"/>
              </a:rPr>
              <a:t>The review informs what the application must do and what it must avoid</a:t>
            </a:r>
            <a:endParaRPr lang="en-US" sz="1500" dirty="0"/>
          </a:p>
        </p:txBody>
      </p:sp>
      <p:pic>
        <p:nvPicPr>
          <p:cNvPr id="5" name="Image 0" descr="/mnt/data/dev_wide_crop.png"/>
          <p:cNvPicPr>
            <a:picLocks noChangeAspect="1"/>
          </p:cNvPicPr>
          <p:nvPr/>
        </p:nvPicPr>
        <p:blipFill>
          <a:blip r:embed="rId3"/>
          <a:stretch>
            <a:fillRect/>
          </a:stretch>
        </p:blipFill>
        <p:spPr>
          <a:xfrm>
            <a:off x="6446520" y="1143000"/>
            <a:ext cx="4892040" cy="2743200"/>
          </a:xfrm>
          <a:prstGeom prst="rect">
            <a:avLst/>
          </a:prstGeom>
        </p:spPr>
      </p:pic>
      <p:sp>
        <p:nvSpPr>
          <p:cNvPr id="6" name="Text 3"/>
          <p:cNvSpPr/>
          <p:nvPr/>
        </p:nvSpPr>
        <p:spPr>
          <a:xfrm>
            <a:off x="713232" y="1115568"/>
            <a:ext cx="3840480" cy="201168"/>
          </a:xfrm>
          <a:prstGeom prst="rect">
            <a:avLst/>
          </a:prstGeom>
          <a:noFill/>
          <a:ln/>
        </p:spPr>
        <p:txBody>
          <a:bodyPr wrap="square" lIns="0" tIns="0" rIns="0" bIns="0" rtlCol="0" anchor="ctr"/>
          <a:lstStyle/>
          <a:p>
            <a:pPr marL="0" indent="0">
              <a:buNone/>
            </a:pPr>
            <a:r>
              <a:rPr lang="en-US" sz="1050" b="1" dirty="0">
                <a:solidFill>
                  <a:srgbClr val="0A6FB5"/>
                </a:solidFill>
              </a:rPr>
              <a:t>WHAT THE LITERATURE SUPPORTS</a:t>
            </a:r>
            <a:endParaRPr lang="en-US" sz="1050" dirty="0"/>
          </a:p>
        </p:txBody>
      </p:sp>
      <p:sp>
        <p:nvSpPr>
          <p:cNvPr id="7" name="Text 4"/>
          <p:cNvSpPr/>
          <p:nvPr/>
        </p:nvSpPr>
        <p:spPr>
          <a:xfrm>
            <a:off x="749808" y="1444752"/>
            <a:ext cx="5212080" cy="2514600"/>
          </a:xfrm>
          <a:prstGeom prst="rect">
            <a:avLst/>
          </a:prstGeom>
          <a:noFill/>
          <a:ln/>
        </p:spPr>
        <p:txBody>
          <a:bodyPr wrap="square" lIns="254" tIns="254" rIns="254" bIns="254" rtlCol="0" anchor="ctr">
            <a:normAutofit fontScale="92500" lnSpcReduction="20000"/>
          </a:bodyPr>
          <a:lstStyle/>
          <a:p>
            <a:pPr marL="165100" indent="-165100" algn="just">
              <a:buSzPct val="100000"/>
              <a:buChar char="•"/>
            </a:pPr>
            <a:r>
              <a:rPr lang="en-US" sz="2020" dirty="0">
                <a:solidFill>
                  <a:srgbClr val="102333"/>
                </a:solidFill>
                <a:latin typeface="Arial" pitchFamily="34" charset="0"/>
                <a:ea typeface="Arial" pitchFamily="34" charset="-122"/>
                <a:cs typeface="Arial" pitchFamily="34" charset="-120"/>
              </a:rPr>
              <a:t>Task management systems improve organisation by structuring task creation, deadlines, collaboration and tracking [1], [2].</a:t>
            </a:r>
            <a:endParaRPr lang="en-US" sz="2020" dirty="0"/>
          </a:p>
          <a:p>
            <a:pPr marL="165100" indent="-165100" algn="just">
              <a:buSzPct val="100000"/>
              <a:buChar char="•"/>
            </a:pPr>
            <a:r>
              <a:rPr lang="en-US" sz="2020" dirty="0">
                <a:solidFill>
                  <a:srgbClr val="102333"/>
                </a:solidFill>
                <a:latin typeface="Arial" pitchFamily="34" charset="0"/>
                <a:ea typeface="Arial" pitchFamily="34" charset="-122"/>
                <a:cs typeface="Arial" pitchFamily="34" charset="-120"/>
              </a:rPr>
              <a:t>Full-stack web technologies are suitable for scalable, responsive applications when design, API logic and data storage are clearly separated [4], [5].</a:t>
            </a:r>
            <a:endParaRPr lang="en-US" sz="2020" dirty="0"/>
          </a:p>
          <a:p>
            <a:pPr marL="165100" indent="-165100" algn="just">
              <a:buSzPct val="100000"/>
              <a:buChar char="•"/>
            </a:pPr>
            <a:r>
              <a:rPr lang="en-US" sz="2020" dirty="0">
                <a:solidFill>
                  <a:srgbClr val="102333"/>
                </a:solidFill>
                <a:latin typeface="Arial" pitchFamily="34" charset="0"/>
                <a:ea typeface="Arial" pitchFamily="34" charset="-122"/>
                <a:cs typeface="Arial" pitchFamily="34" charset="-120"/>
              </a:rPr>
              <a:t>Secure authentication, priority mechanisms and notifications are recurring expectations for usable task-management solutions [2], [3].</a:t>
            </a:r>
            <a:endParaRPr lang="en-US" sz="2020" dirty="0"/>
          </a:p>
        </p:txBody>
      </p:sp>
      <p:sp>
        <p:nvSpPr>
          <p:cNvPr id="8" name="Text 5"/>
          <p:cNvSpPr/>
          <p:nvPr/>
        </p:nvSpPr>
        <p:spPr>
          <a:xfrm>
            <a:off x="713232" y="4636008"/>
            <a:ext cx="3931920" cy="201168"/>
          </a:xfrm>
          <a:prstGeom prst="rect">
            <a:avLst/>
          </a:prstGeom>
          <a:noFill/>
          <a:ln/>
        </p:spPr>
        <p:txBody>
          <a:bodyPr wrap="square" lIns="0" tIns="0" rIns="0" bIns="0" rtlCol="0" anchor="ctr"/>
          <a:lstStyle/>
          <a:p>
            <a:pPr marL="0" indent="0">
              <a:buNone/>
            </a:pPr>
            <a:r>
              <a:rPr lang="en-US" sz="1050" b="1" dirty="0">
                <a:solidFill>
                  <a:srgbClr val="00A98F"/>
                </a:solidFill>
              </a:rPr>
              <a:t>IMPLICATION FOR THIS PROJECT</a:t>
            </a:r>
            <a:endParaRPr lang="en-US" sz="1050" dirty="0"/>
          </a:p>
        </p:txBody>
      </p:sp>
      <p:sp>
        <p:nvSpPr>
          <p:cNvPr id="9" name="Text 6"/>
          <p:cNvSpPr/>
          <p:nvPr/>
        </p:nvSpPr>
        <p:spPr>
          <a:xfrm>
            <a:off x="749808" y="5116068"/>
            <a:ext cx="10515600" cy="530352"/>
          </a:xfrm>
          <a:prstGeom prst="rect">
            <a:avLst/>
          </a:prstGeom>
          <a:noFill/>
          <a:ln/>
        </p:spPr>
        <p:txBody>
          <a:bodyPr wrap="square" lIns="0" tIns="0" rIns="0" bIns="0" rtlCol="0" anchor="ctr">
            <a:normAutofit fontScale="92500" lnSpcReduction="10000"/>
          </a:bodyPr>
          <a:lstStyle/>
          <a:p>
            <a:pPr marL="0" indent="0">
              <a:buNone/>
            </a:pPr>
            <a:r>
              <a:rPr lang="en-US" sz="2100" b="1" dirty="0">
                <a:solidFill>
                  <a:srgbClr val="072A40"/>
                </a:solidFill>
              </a:rPr>
              <a:t>The project should not only implement features; it must justify feature selection, test reliability, and evaluate whether the system genuinely improves task organisation.</a:t>
            </a:r>
            <a:endParaRPr lang="en-US" sz="2100" dirty="0"/>
          </a:p>
        </p:txBody>
      </p:sp>
      <p:sp>
        <p:nvSpPr>
          <p:cNvPr id="10" name="Shape 7"/>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12" name="Text 9"/>
          <p:cNvSpPr/>
          <p:nvPr/>
        </p:nvSpPr>
        <p:spPr>
          <a:xfrm>
            <a:off x="5303520" y="6510528"/>
            <a:ext cx="5394960" cy="201168"/>
          </a:xfrm>
          <a:prstGeom prst="rect">
            <a:avLst/>
          </a:prstGeom>
          <a:noFill/>
          <a:ln/>
        </p:spPr>
        <p:txBody>
          <a:bodyPr wrap="square" lIns="0" tIns="0" rIns="0" bIns="0" rtlCol="0" anchor="ctr"/>
          <a:lstStyle/>
          <a:p>
            <a:pPr marL="0" indent="0" algn="ctr">
              <a:buNone/>
            </a:pPr>
            <a:r>
              <a:rPr lang="en-US" sz="850" i="1" dirty="0">
                <a:solidFill>
                  <a:srgbClr val="5B6770"/>
                </a:solidFill>
              </a:rPr>
              <a:t>Sources: Jaishree et al. [1], Nurzi &amp; Ab Wahab [2], Sehgal [3].</a:t>
            </a:r>
            <a:endParaRPr lang="en-US" sz="850" dirty="0"/>
          </a:p>
        </p:txBody>
      </p:sp>
      <p:sp>
        <p:nvSpPr>
          <p:cNvPr id="13" name="Text 10"/>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07</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7790688" cy="530352"/>
          </a:xfrm>
          <a:prstGeom prst="rect">
            <a:avLst/>
          </a:prstGeom>
          <a:noFill/>
          <a:ln/>
        </p:spPr>
        <p:txBody>
          <a:bodyPr wrap="square" lIns="0" tIns="0" rIns="0" bIns="0" rtlCol="0" anchor="ctr">
            <a:normAutofit fontScale="77500" lnSpcReduction="20000"/>
          </a:bodyPr>
          <a:lstStyle/>
          <a:p>
            <a:pPr marL="0" indent="0">
              <a:buNone/>
            </a:pPr>
            <a:r>
              <a:rPr lang="en-US" sz="3200" b="1" dirty="0">
                <a:solidFill>
                  <a:srgbClr val="072A40"/>
                </a:solidFill>
                <a:latin typeface="Arial" pitchFamily="34" charset="0"/>
                <a:ea typeface="Arial" pitchFamily="34" charset="-122"/>
                <a:cs typeface="Arial" pitchFamily="34" charset="-120"/>
              </a:rPr>
              <a:t>Critical review: from literature to design decisions</a:t>
            </a:r>
            <a:endParaRPr lang="en-US" sz="3200" dirty="0"/>
          </a:p>
        </p:txBody>
      </p:sp>
      <p:sp>
        <p:nvSpPr>
          <p:cNvPr id="4" name="Text 2"/>
          <p:cNvSpPr/>
          <p:nvPr/>
        </p:nvSpPr>
        <p:spPr>
          <a:xfrm>
            <a:off x="530351" y="877824"/>
            <a:ext cx="7716501" cy="219456"/>
          </a:xfrm>
          <a:prstGeom prst="rect">
            <a:avLst/>
          </a:prstGeom>
          <a:noFill/>
          <a:ln/>
        </p:spPr>
        <p:txBody>
          <a:bodyPr wrap="square" lIns="0" tIns="0" rIns="0" bIns="0" rtlCol="0" anchor="ctr">
            <a:normAutofit lnSpcReduction="10000"/>
          </a:bodyPr>
          <a:lstStyle/>
          <a:p>
            <a:pPr marL="0" indent="0">
              <a:buNone/>
            </a:pPr>
            <a:r>
              <a:rPr lang="en-US" sz="1500" dirty="0">
                <a:solidFill>
                  <a:srgbClr val="5B6770"/>
                </a:solidFill>
                <a:latin typeface="Arial" pitchFamily="34" charset="0"/>
                <a:ea typeface="Arial" pitchFamily="34" charset="-122"/>
                <a:cs typeface="Arial" pitchFamily="34" charset="-120"/>
              </a:rPr>
              <a:t>The project uses the literature to narrow scope and reduce implementation risk</a:t>
            </a:r>
            <a:endParaRPr lang="en-US" sz="1500" dirty="0"/>
          </a:p>
        </p:txBody>
      </p:sp>
      <p:sp>
        <p:nvSpPr>
          <p:cNvPr id="5" name="Shape 3"/>
          <p:cNvSpPr/>
          <p:nvPr/>
        </p:nvSpPr>
        <p:spPr>
          <a:xfrm>
            <a:off x="2880360" y="2011680"/>
            <a:ext cx="594360" cy="0"/>
          </a:xfrm>
          <a:prstGeom prst="line">
            <a:avLst/>
          </a:prstGeom>
          <a:noFill/>
          <a:ln w="25400">
            <a:solidFill>
              <a:srgbClr val="12BBD0"/>
            </a:solidFill>
            <a:prstDash val="solid"/>
            <a:headEnd type="none"/>
            <a:tailEnd type="triangle"/>
          </a:ln>
        </p:spPr>
        <p:txBody>
          <a:bodyPr/>
          <a:lstStyle/>
          <a:p>
            <a:endParaRPr/>
          </a:p>
        </p:txBody>
      </p:sp>
      <p:sp>
        <p:nvSpPr>
          <p:cNvPr id="6" name="Shape 4"/>
          <p:cNvSpPr/>
          <p:nvPr/>
        </p:nvSpPr>
        <p:spPr>
          <a:xfrm>
            <a:off x="5760720" y="2011680"/>
            <a:ext cx="594360" cy="0"/>
          </a:xfrm>
          <a:prstGeom prst="line">
            <a:avLst/>
          </a:prstGeom>
          <a:noFill/>
          <a:ln w="25400">
            <a:solidFill>
              <a:srgbClr val="12BBD0"/>
            </a:solidFill>
            <a:prstDash val="solid"/>
            <a:headEnd type="none"/>
            <a:tailEnd type="triangle"/>
          </a:ln>
        </p:spPr>
        <p:txBody>
          <a:bodyPr/>
          <a:lstStyle/>
          <a:p>
            <a:endParaRPr/>
          </a:p>
        </p:txBody>
      </p:sp>
      <p:sp>
        <p:nvSpPr>
          <p:cNvPr id="7" name="Shape 5"/>
          <p:cNvSpPr/>
          <p:nvPr/>
        </p:nvSpPr>
        <p:spPr>
          <a:xfrm>
            <a:off x="8641080" y="2011680"/>
            <a:ext cx="594360" cy="0"/>
          </a:xfrm>
          <a:prstGeom prst="line">
            <a:avLst/>
          </a:prstGeom>
          <a:noFill/>
          <a:ln w="25400">
            <a:solidFill>
              <a:srgbClr val="12BBD0"/>
            </a:solidFill>
            <a:prstDash val="solid"/>
            <a:headEnd type="none"/>
            <a:tailEnd type="triangle"/>
          </a:ln>
        </p:spPr>
        <p:txBody>
          <a:bodyPr/>
          <a:lstStyle/>
          <a:p>
            <a:endParaRPr/>
          </a:p>
        </p:txBody>
      </p:sp>
      <p:sp>
        <p:nvSpPr>
          <p:cNvPr id="8" name="Shape 6"/>
          <p:cNvSpPr/>
          <p:nvPr/>
        </p:nvSpPr>
        <p:spPr>
          <a:xfrm>
            <a:off x="731520" y="1307592"/>
            <a:ext cx="1828800" cy="1389888"/>
          </a:xfrm>
          <a:prstGeom prst="hexagon">
            <a:avLst/>
          </a:prstGeom>
          <a:solidFill>
            <a:srgbClr val="0A6FB5">
              <a:alpha val="96000"/>
            </a:srgbClr>
          </a:solidFill>
          <a:ln w="12700">
            <a:solidFill>
              <a:srgbClr val="0A6FB5">
                <a:alpha val="85000"/>
              </a:srgbClr>
            </a:solidFill>
            <a:prstDash val="solid"/>
          </a:ln>
        </p:spPr>
        <p:txBody>
          <a:bodyPr/>
          <a:lstStyle/>
          <a:p>
            <a:endParaRPr/>
          </a:p>
        </p:txBody>
      </p:sp>
      <p:sp>
        <p:nvSpPr>
          <p:cNvPr id="9" name="Text 7"/>
          <p:cNvSpPr/>
          <p:nvPr/>
        </p:nvSpPr>
        <p:spPr>
          <a:xfrm>
            <a:off x="960120" y="1627632"/>
            <a:ext cx="1371600" cy="201168"/>
          </a:xfrm>
          <a:prstGeom prst="rect">
            <a:avLst/>
          </a:prstGeom>
          <a:noFill/>
          <a:ln/>
        </p:spPr>
        <p:txBody>
          <a:bodyPr wrap="square" lIns="0" tIns="0" rIns="0" bIns="0" rtlCol="0" anchor="ctr">
            <a:normAutofit/>
          </a:bodyPr>
          <a:lstStyle/>
          <a:p>
            <a:pPr marL="0" indent="0" algn="ctr">
              <a:buNone/>
            </a:pPr>
            <a:r>
              <a:rPr lang="en-US" sz="1550" b="1" dirty="0">
                <a:solidFill>
                  <a:srgbClr val="FFFFFF"/>
                </a:solidFill>
              </a:rPr>
              <a:t>User need</a:t>
            </a:r>
            <a:endParaRPr lang="en-US" sz="1550" dirty="0"/>
          </a:p>
        </p:txBody>
      </p:sp>
      <p:sp>
        <p:nvSpPr>
          <p:cNvPr id="10" name="Text 8"/>
          <p:cNvSpPr/>
          <p:nvPr/>
        </p:nvSpPr>
        <p:spPr>
          <a:xfrm>
            <a:off x="877824" y="1892808"/>
            <a:ext cx="1536192" cy="329184"/>
          </a:xfrm>
          <a:prstGeom prst="rect">
            <a:avLst/>
          </a:prstGeom>
          <a:noFill/>
          <a:ln/>
        </p:spPr>
        <p:txBody>
          <a:bodyPr wrap="square" lIns="0" tIns="0" rIns="0" bIns="0" rtlCol="0" anchor="ctr">
            <a:normAutofit/>
          </a:bodyPr>
          <a:lstStyle/>
          <a:p>
            <a:pPr marL="0" indent="0" algn="ctr">
              <a:buNone/>
            </a:pPr>
            <a:r>
              <a:rPr lang="en-US" sz="1060" dirty="0">
                <a:solidFill>
                  <a:srgbClr val="FFFFFF"/>
                </a:solidFill>
              </a:rPr>
              <a:t>Simple, secure task control</a:t>
            </a:r>
            <a:endParaRPr lang="en-US" sz="1060" dirty="0"/>
          </a:p>
        </p:txBody>
      </p:sp>
      <p:sp>
        <p:nvSpPr>
          <p:cNvPr id="11" name="Shape 9"/>
          <p:cNvSpPr/>
          <p:nvPr/>
        </p:nvSpPr>
        <p:spPr>
          <a:xfrm>
            <a:off x="3611880" y="1307592"/>
            <a:ext cx="1828800" cy="1389888"/>
          </a:xfrm>
          <a:prstGeom prst="hexagon">
            <a:avLst/>
          </a:prstGeom>
          <a:solidFill>
            <a:srgbClr val="00A98F">
              <a:alpha val="96000"/>
            </a:srgbClr>
          </a:solidFill>
          <a:ln w="12700">
            <a:solidFill>
              <a:srgbClr val="00A98F">
                <a:alpha val="85000"/>
              </a:srgbClr>
            </a:solidFill>
            <a:prstDash val="solid"/>
          </a:ln>
        </p:spPr>
        <p:txBody>
          <a:bodyPr/>
          <a:lstStyle/>
          <a:p>
            <a:endParaRPr/>
          </a:p>
        </p:txBody>
      </p:sp>
      <p:sp>
        <p:nvSpPr>
          <p:cNvPr id="12" name="Text 10"/>
          <p:cNvSpPr/>
          <p:nvPr/>
        </p:nvSpPr>
        <p:spPr>
          <a:xfrm>
            <a:off x="3840480" y="1627632"/>
            <a:ext cx="1371600" cy="201168"/>
          </a:xfrm>
          <a:prstGeom prst="rect">
            <a:avLst/>
          </a:prstGeom>
          <a:noFill/>
          <a:ln/>
        </p:spPr>
        <p:txBody>
          <a:bodyPr wrap="square" lIns="0" tIns="0" rIns="0" bIns="0" rtlCol="0" anchor="ctr">
            <a:normAutofit/>
          </a:bodyPr>
          <a:lstStyle/>
          <a:p>
            <a:pPr marL="0" indent="0" algn="ctr">
              <a:buNone/>
            </a:pPr>
            <a:r>
              <a:rPr lang="en-US" sz="1550" b="1" dirty="0">
                <a:solidFill>
                  <a:srgbClr val="FFFFFF"/>
                </a:solidFill>
              </a:rPr>
              <a:t>Literature insight</a:t>
            </a:r>
            <a:endParaRPr lang="en-US" sz="1550" dirty="0"/>
          </a:p>
        </p:txBody>
      </p:sp>
      <p:sp>
        <p:nvSpPr>
          <p:cNvPr id="13" name="Text 11"/>
          <p:cNvSpPr/>
          <p:nvPr/>
        </p:nvSpPr>
        <p:spPr>
          <a:xfrm>
            <a:off x="3749040" y="2057400"/>
            <a:ext cx="1536192" cy="329184"/>
          </a:xfrm>
          <a:prstGeom prst="rect">
            <a:avLst/>
          </a:prstGeom>
          <a:noFill/>
          <a:ln/>
        </p:spPr>
        <p:txBody>
          <a:bodyPr wrap="square" lIns="0" tIns="0" rIns="0" bIns="0" rtlCol="0" anchor="ctr">
            <a:normAutofit fontScale="92500"/>
          </a:bodyPr>
          <a:lstStyle/>
          <a:p>
            <a:pPr marL="0" indent="0" algn="ctr">
              <a:buNone/>
            </a:pPr>
            <a:r>
              <a:rPr lang="en-US" sz="1060" dirty="0">
                <a:solidFill>
                  <a:srgbClr val="FFFFFF"/>
                </a:solidFill>
              </a:rPr>
              <a:t>Task, priority and notification features matter</a:t>
            </a:r>
            <a:endParaRPr lang="en-US" sz="1060" dirty="0"/>
          </a:p>
        </p:txBody>
      </p:sp>
      <p:sp>
        <p:nvSpPr>
          <p:cNvPr id="14" name="Shape 12"/>
          <p:cNvSpPr/>
          <p:nvPr/>
        </p:nvSpPr>
        <p:spPr>
          <a:xfrm>
            <a:off x="6492240" y="1307592"/>
            <a:ext cx="1828800" cy="1389888"/>
          </a:xfrm>
          <a:prstGeom prst="hexagon">
            <a:avLst/>
          </a:prstGeom>
          <a:solidFill>
            <a:srgbClr val="F59E0B">
              <a:alpha val="96000"/>
            </a:srgbClr>
          </a:solidFill>
          <a:ln w="12700">
            <a:solidFill>
              <a:srgbClr val="F59E0B">
                <a:alpha val="85000"/>
              </a:srgbClr>
            </a:solidFill>
            <a:prstDash val="solid"/>
          </a:ln>
        </p:spPr>
        <p:txBody>
          <a:bodyPr/>
          <a:lstStyle/>
          <a:p>
            <a:endParaRPr/>
          </a:p>
        </p:txBody>
      </p:sp>
      <p:sp>
        <p:nvSpPr>
          <p:cNvPr id="15" name="Text 13"/>
          <p:cNvSpPr/>
          <p:nvPr/>
        </p:nvSpPr>
        <p:spPr>
          <a:xfrm>
            <a:off x="6720840" y="1627632"/>
            <a:ext cx="1371600" cy="201168"/>
          </a:xfrm>
          <a:prstGeom prst="rect">
            <a:avLst/>
          </a:prstGeom>
          <a:noFill/>
          <a:ln/>
        </p:spPr>
        <p:txBody>
          <a:bodyPr wrap="square" lIns="0" tIns="0" rIns="0" bIns="0" rtlCol="0" anchor="ctr">
            <a:normAutofit/>
          </a:bodyPr>
          <a:lstStyle/>
          <a:p>
            <a:pPr marL="0" indent="0" algn="ctr">
              <a:buNone/>
            </a:pPr>
            <a:r>
              <a:rPr lang="en-US" sz="1550" b="1" dirty="0">
                <a:solidFill>
                  <a:srgbClr val="FFFFFF"/>
                </a:solidFill>
              </a:rPr>
              <a:t>Design response</a:t>
            </a:r>
            <a:endParaRPr lang="en-US" sz="1550" dirty="0"/>
          </a:p>
        </p:txBody>
      </p:sp>
      <p:sp>
        <p:nvSpPr>
          <p:cNvPr id="16" name="Text 14"/>
          <p:cNvSpPr/>
          <p:nvPr/>
        </p:nvSpPr>
        <p:spPr>
          <a:xfrm>
            <a:off x="6638544" y="2098548"/>
            <a:ext cx="1536192" cy="329184"/>
          </a:xfrm>
          <a:prstGeom prst="rect">
            <a:avLst/>
          </a:prstGeom>
          <a:noFill/>
          <a:ln/>
        </p:spPr>
        <p:txBody>
          <a:bodyPr wrap="square" lIns="0" tIns="0" rIns="0" bIns="0" rtlCol="0" anchor="ctr">
            <a:normAutofit/>
          </a:bodyPr>
          <a:lstStyle/>
          <a:p>
            <a:pPr marL="0" indent="0" algn="ctr">
              <a:buNone/>
            </a:pPr>
            <a:r>
              <a:rPr lang="en-US" sz="1060" dirty="0">
                <a:solidFill>
                  <a:srgbClr val="FFFFFF"/>
                </a:solidFill>
              </a:rPr>
              <a:t>Three-tier app with focused modules</a:t>
            </a:r>
            <a:endParaRPr lang="en-US" sz="1060" dirty="0"/>
          </a:p>
        </p:txBody>
      </p:sp>
      <p:sp>
        <p:nvSpPr>
          <p:cNvPr id="17" name="Shape 15"/>
          <p:cNvSpPr/>
          <p:nvPr/>
        </p:nvSpPr>
        <p:spPr>
          <a:xfrm>
            <a:off x="9372600" y="1307592"/>
            <a:ext cx="1828800" cy="1389888"/>
          </a:xfrm>
          <a:prstGeom prst="hexagon">
            <a:avLst/>
          </a:prstGeom>
          <a:solidFill>
            <a:srgbClr val="072A40"/>
          </a:solidFill>
          <a:ln w="12700">
            <a:solidFill>
              <a:srgbClr val="072A40">
                <a:alpha val="85000"/>
              </a:srgbClr>
            </a:solidFill>
            <a:prstDash val="solid"/>
          </a:ln>
        </p:spPr>
        <p:txBody>
          <a:bodyPr/>
          <a:lstStyle/>
          <a:p>
            <a:endParaRPr/>
          </a:p>
        </p:txBody>
      </p:sp>
      <p:sp>
        <p:nvSpPr>
          <p:cNvPr id="18" name="Text 16"/>
          <p:cNvSpPr/>
          <p:nvPr/>
        </p:nvSpPr>
        <p:spPr>
          <a:xfrm>
            <a:off x="9601200" y="1627632"/>
            <a:ext cx="1371600" cy="201168"/>
          </a:xfrm>
          <a:prstGeom prst="rect">
            <a:avLst/>
          </a:prstGeom>
          <a:noFill/>
          <a:ln/>
        </p:spPr>
        <p:txBody>
          <a:bodyPr wrap="square" lIns="0" tIns="0" rIns="0" bIns="0" rtlCol="0" anchor="ctr">
            <a:normAutofit/>
          </a:bodyPr>
          <a:lstStyle/>
          <a:p>
            <a:pPr marL="0" indent="0" algn="ctr">
              <a:buNone/>
            </a:pPr>
            <a:r>
              <a:rPr lang="en-US" sz="1550" b="1" dirty="0">
                <a:solidFill>
                  <a:srgbClr val="FFFFFF"/>
                </a:solidFill>
              </a:rPr>
              <a:t>Evaluation focus</a:t>
            </a:r>
            <a:endParaRPr lang="en-US" sz="1550" dirty="0"/>
          </a:p>
        </p:txBody>
      </p:sp>
      <p:sp>
        <p:nvSpPr>
          <p:cNvPr id="19" name="Text 17"/>
          <p:cNvSpPr/>
          <p:nvPr/>
        </p:nvSpPr>
        <p:spPr>
          <a:xfrm>
            <a:off x="9518904" y="2101653"/>
            <a:ext cx="1536192" cy="329184"/>
          </a:xfrm>
          <a:prstGeom prst="rect">
            <a:avLst/>
          </a:prstGeom>
          <a:noFill/>
          <a:ln/>
        </p:spPr>
        <p:txBody>
          <a:bodyPr wrap="square" lIns="0" tIns="0" rIns="0" bIns="0" rtlCol="0" anchor="ctr">
            <a:normAutofit/>
          </a:bodyPr>
          <a:lstStyle/>
          <a:p>
            <a:pPr marL="0" indent="0" algn="ctr">
              <a:buNone/>
            </a:pPr>
            <a:r>
              <a:rPr lang="en-US" sz="1060" dirty="0">
                <a:solidFill>
                  <a:srgbClr val="FFFFFF"/>
                </a:solidFill>
              </a:rPr>
              <a:t>Usability, reliability and goal alignment</a:t>
            </a:r>
            <a:endParaRPr lang="en-US" sz="1060" dirty="0"/>
          </a:p>
        </p:txBody>
      </p:sp>
      <p:sp>
        <p:nvSpPr>
          <p:cNvPr id="20" name="Text 18"/>
          <p:cNvSpPr/>
          <p:nvPr/>
        </p:nvSpPr>
        <p:spPr>
          <a:xfrm>
            <a:off x="731520" y="3657600"/>
            <a:ext cx="2834640" cy="201168"/>
          </a:xfrm>
          <a:prstGeom prst="rect">
            <a:avLst/>
          </a:prstGeom>
          <a:noFill/>
          <a:ln/>
        </p:spPr>
        <p:txBody>
          <a:bodyPr wrap="square" lIns="0" tIns="0" rIns="0" bIns="0" rtlCol="0" anchor="ctr"/>
          <a:lstStyle/>
          <a:p>
            <a:pPr marL="0" indent="0">
              <a:buNone/>
            </a:pPr>
            <a:r>
              <a:rPr lang="en-US" sz="1050" b="1" dirty="0">
                <a:solidFill>
                  <a:srgbClr val="00A98F"/>
                </a:solidFill>
              </a:rPr>
              <a:t>A DEFENSIBLE CONTRIBUTION</a:t>
            </a:r>
            <a:endParaRPr lang="en-US" sz="1050" dirty="0"/>
          </a:p>
        </p:txBody>
      </p:sp>
      <p:sp>
        <p:nvSpPr>
          <p:cNvPr id="21" name="Text 19"/>
          <p:cNvSpPr/>
          <p:nvPr/>
        </p:nvSpPr>
        <p:spPr>
          <a:xfrm>
            <a:off x="768096" y="3977640"/>
            <a:ext cx="10424160" cy="1554480"/>
          </a:xfrm>
          <a:prstGeom prst="rect">
            <a:avLst/>
          </a:prstGeom>
          <a:noFill/>
          <a:ln/>
        </p:spPr>
        <p:txBody>
          <a:bodyPr wrap="square" lIns="254" tIns="254" rIns="254" bIns="254" rtlCol="0" anchor="ctr">
            <a:normAutofit fontScale="92500" lnSpcReduction="10000"/>
          </a:bodyPr>
          <a:lstStyle/>
          <a:p>
            <a:pPr marL="165100" indent="-165100" algn="just">
              <a:buSzPct val="100000"/>
              <a:buChar char="•"/>
            </a:pPr>
            <a:r>
              <a:rPr lang="en-US" sz="1940" dirty="0">
                <a:solidFill>
                  <a:srgbClr val="102333"/>
                </a:solidFill>
                <a:latin typeface="Arial" pitchFamily="34" charset="0"/>
                <a:ea typeface="Arial" pitchFamily="34" charset="-122"/>
                <a:cs typeface="Arial" pitchFamily="34" charset="-120"/>
              </a:rPr>
              <a:t>The contribution is an integrated artifact with a controlled feature set, rather than a broad commercial clone.</a:t>
            </a:r>
            <a:endParaRPr lang="en-US" sz="1940" dirty="0"/>
          </a:p>
          <a:p>
            <a:pPr marL="165100" indent="-165100" algn="just">
              <a:buSzPct val="100000"/>
              <a:buChar char="•"/>
            </a:pPr>
            <a:r>
              <a:rPr lang="en-US" sz="1940" dirty="0">
                <a:solidFill>
                  <a:srgbClr val="102333"/>
                </a:solidFill>
                <a:latin typeface="Arial" pitchFamily="34" charset="0"/>
                <a:ea typeface="Arial" pitchFamily="34" charset="-122"/>
                <a:cs typeface="Arial" pitchFamily="34" charset="-120"/>
              </a:rPr>
              <a:t>The strongest academic argument will come from connecting each implemented feature to an identified user or system requirement.</a:t>
            </a:r>
            <a:endParaRPr lang="en-US" sz="1940" dirty="0"/>
          </a:p>
          <a:p>
            <a:pPr marL="165100" indent="-165100" algn="just">
              <a:buSzPct val="100000"/>
              <a:buChar char="•"/>
            </a:pPr>
            <a:r>
              <a:rPr lang="en-US" sz="1940" dirty="0">
                <a:solidFill>
                  <a:srgbClr val="102333"/>
                </a:solidFill>
                <a:latin typeface="Arial" pitchFamily="34" charset="0"/>
                <a:ea typeface="Arial" pitchFamily="34" charset="-122"/>
                <a:cs typeface="Arial" pitchFamily="34" charset="-120"/>
              </a:rPr>
              <a:t>Evaluation must be treated as evidence, not as an afterthought; otherwise the project risks becoming only a coding exercise.</a:t>
            </a:r>
            <a:endParaRPr lang="en-US" sz="1940" dirty="0"/>
          </a:p>
        </p:txBody>
      </p:sp>
      <p:sp>
        <p:nvSpPr>
          <p:cNvPr id="22" name="Shape 20"/>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25" name="Text 23"/>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08</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945041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Methodology and development approach</a:t>
            </a:r>
            <a:endParaRPr lang="en-US" sz="3200" dirty="0"/>
          </a:p>
        </p:txBody>
      </p:sp>
      <p:sp>
        <p:nvSpPr>
          <p:cNvPr id="4" name="Text 2"/>
          <p:cNvSpPr/>
          <p:nvPr/>
        </p:nvSpPr>
        <p:spPr>
          <a:xfrm>
            <a:off x="530351" y="877824"/>
            <a:ext cx="7923535" cy="219456"/>
          </a:xfrm>
          <a:prstGeom prst="rect">
            <a:avLst/>
          </a:prstGeom>
          <a:noFill/>
          <a:ln/>
        </p:spPr>
        <p:txBody>
          <a:bodyPr wrap="square" lIns="0" tIns="0" rIns="0" bIns="0" rtlCol="0" anchor="ctr">
            <a:normAutofit lnSpcReduction="10000"/>
          </a:bodyPr>
          <a:lstStyle/>
          <a:p>
            <a:pPr marL="0" indent="0">
              <a:buNone/>
            </a:pPr>
            <a:r>
              <a:rPr lang="en-US" sz="1500" dirty="0">
                <a:solidFill>
                  <a:srgbClr val="5B6770"/>
                </a:solidFill>
                <a:latin typeface="Arial" pitchFamily="34" charset="0"/>
                <a:ea typeface="Arial" pitchFamily="34" charset="-122"/>
                <a:cs typeface="Arial" pitchFamily="34" charset="-120"/>
              </a:rPr>
              <a:t>Agile development supports controlled iteration, testing and supervisor feedback</a:t>
            </a:r>
            <a:endParaRPr lang="en-US" sz="1500" dirty="0"/>
          </a:p>
        </p:txBody>
      </p:sp>
      <p:pic>
        <p:nvPicPr>
          <p:cNvPr id="5" name="Image 0" descr="/mnt/data/scrum_crop_crop.png"/>
          <p:cNvPicPr>
            <a:picLocks noChangeAspect="1"/>
          </p:cNvPicPr>
          <p:nvPr/>
        </p:nvPicPr>
        <p:blipFill>
          <a:blip r:embed="rId3"/>
          <a:stretch>
            <a:fillRect/>
          </a:stretch>
        </p:blipFill>
        <p:spPr>
          <a:xfrm>
            <a:off x="6812280" y="1152144"/>
            <a:ext cx="4434840" cy="3072384"/>
          </a:xfrm>
          <a:prstGeom prst="rect">
            <a:avLst/>
          </a:prstGeom>
        </p:spPr>
      </p:pic>
      <p:sp>
        <p:nvSpPr>
          <p:cNvPr id="6" name="Text 3"/>
          <p:cNvSpPr/>
          <p:nvPr/>
        </p:nvSpPr>
        <p:spPr>
          <a:xfrm>
            <a:off x="652846" y="1554480"/>
            <a:ext cx="6269161" cy="2578608"/>
          </a:xfrm>
          <a:prstGeom prst="rect">
            <a:avLst/>
          </a:prstGeom>
          <a:noFill/>
          <a:ln/>
        </p:spPr>
        <p:txBody>
          <a:bodyPr wrap="square" lIns="254" tIns="254" rIns="254" bIns="254" rtlCol="0" anchor="ctr">
            <a:normAutofit fontScale="77500" lnSpcReduction="20000"/>
          </a:bodyPr>
          <a:lstStyle/>
          <a:p>
            <a:pPr marL="165100" indent="-165100" algn="just">
              <a:lnSpc>
                <a:spcPct val="160000"/>
              </a:lnSpc>
              <a:buSzPct val="100000"/>
              <a:buChar char="•"/>
            </a:pPr>
            <a:r>
              <a:rPr lang="en-US" sz="2020" dirty="0">
                <a:solidFill>
                  <a:srgbClr val="102333"/>
                </a:solidFill>
                <a:latin typeface="Arial" pitchFamily="34" charset="0"/>
                <a:ea typeface="Arial" pitchFamily="34" charset="-122"/>
                <a:cs typeface="Arial" pitchFamily="34" charset="-120"/>
              </a:rPr>
              <a:t>Agile/Scrum-style iteration will be used to plan, design, develop, test and review the application in manageable increments [1].</a:t>
            </a:r>
            <a:endParaRPr lang="en-US" sz="2020" dirty="0"/>
          </a:p>
          <a:p>
            <a:pPr marL="165100" indent="-165100" algn="just">
              <a:lnSpc>
                <a:spcPct val="160000"/>
              </a:lnSpc>
              <a:buSzPct val="100000"/>
              <a:buChar char="•"/>
            </a:pPr>
            <a:r>
              <a:rPr lang="en-US" sz="2020" dirty="0">
                <a:solidFill>
                  <a:srgbClr val="102333"/>
                </a:solidFill>
                <a:latin typeface="Arial" pitchFamily="34" charset="0"/>
                <a:ea typeface="Arial" pitchFamily="34" charset="-122"/>
                <a:cs typeface="Arial" pitchFamily="34" charset="-120"/>
              </a:rPr>
              <a:t>Secondary research and technical documentation inform requirements, architecture and best-practice implementation choices.</a:t>
            </a:r>
            <a:endParaRPr lang="en-US" sz="2020" dirty="0"/>
          </a:p>
          <a:p>
            <a:pPr marL="165100" indent="-165100" algn="just">
              <a:lnSpc>
                <a:spcPct val="160000"/>
              </a:lnSpc>
              <a:buSzPct val="100000"/>
              <a:buChar char="•"/>
            </a:pPr>
            <a:r>
              <a:rPr lang="en-US" sz="2020" dirty="0">
                <a:solidFill>
                  <a:srgbClr val="102333"/>
                </a:solidFill>
                <a:latin typeface="Arial" pitchFamily="34" charset="0"/>
                <a:ea typeface="Arial" pitchFamily="34" charset="-122"/>
                <a:cs typeface="Arial" pitchFamily="34" charset="-120"/>
              </a:rPr>
              <a:t>Limited user feedback and usability testing will be used at evaluation stage to assess practical usefulness and interface clarity.</a:t>
            </a:r>
            <a:endParaRPr lang="en-US" sz="2020" dirty="0"/>
          </a:p>
        </p:txBody>
      </p:sp>
      <p:sp>
        <p:nvSpPr>
          <p:cNvPr id="7" name="Text 4"/>
          <p:cNvSpPr/>
          <p:nvPr/>
        </p:nvSpPr>
        <p:spPr>
          <a:xfrm>
            <a:off x="822960" y="4535424"/>
            <a:ext cx="1828800" cy="201168"/>
          </a:xfrm>
          <a:prstGeom prst="rect">
            <a:avLst/>
          </a:prstGeom>
          <a:noFill/>
          <a:ln/>
        </p:spPr>
        <p:txBody>
          <a:bodyPr wrap="square" lIns="0" tIns="0" rIns="0" bIns="0" rtlCol="0" anchor="ctr"/>
          <a:lstStyle/>
          <a:p>
            <a:pPr marL="0" indent="0">
              <a:buNone/>
            </a:pPr>
            <a:r>
              <a:rPr lang="en-US" sz="1050" b="1" dirty="0">
                <a:solidFill>
                  <a:srgbClr val="00A98F"/>
                </a:solidFill>
              </a:rPr>
              <a:t>ITERATION FLOW</a:t>
            </a:r>
            <a:endParaRPr lang="en-US" sz="1050" dirty="0"/>
          </a:p>
        </p:txBody>
      </p:sp>
      <p:sp>
        <p:nvSpPr>
          <p:cNvPr id="8" name="Shape 5"/>
          <p:cNvSpPr/>
          <p:nvPr/>
        </p:nvSpPr>
        <p:spPr>
          <a:xfrm>
            <a:off x="3200400" y="5074920"/>
            <a:ext cx="429768" cy="0"/>
          </a:xfrm>
          <a:prstGeom prst="line">
            <a:avLst/>
          </a:prstGeom>
          <a:noFill/>
          <a:ln w="25400">
            <a:solidFill>
              <a:srgbClr val="12BBD0"/>
            </a:solidFill>
            <a:prstDash val="solid"/>
            <a:headEnd type="none"/>
            <a:tailEnd type="triangle"/>
          </a:ln>
        </p:spPr>
        <p:txBody>
          <a:bodyPr/>
          <a:lstStyle/>
          <a:p>
            <a:endParaRPr/>
          </a:p>
        </p:txBody>
      </p:sp>
      <p:sp>
        <p:nvSpPr>
          <p:cNvPr id="9" name="Text 6"/>
          <p:cNvSpPr/>
          <p:nvPr/>
        </p:nvSpPr>
        <p:spPr>
          <a:xfrm>
            <a:off x="2148840" y="4754880"/>
            <a:ext cx="1051560" cy="640080"/>
          </a:xfrm>
          <a:prstGeom prst="roundRect">
            <a:avLst>
              <a:gd name="adj" fmla="val 11429"/>
            </a:avLst>
          </a:prstGeom>
          <a:solidFill>
            <a:srgbClr val="0A6FB5">
              <a:alpha val="95000"/>
            </a:srgbClr>
          </a:solidFill>
          <a:ln w="12700">
            <a:solidFill>
              <a:srgbClr val="0A6FB5">
                <a:alpha val="90000"/>
              </a:srgbClr>
            </a:solidFill>
          </a:ln>
        </p:spPr>
        <p:txBody>
          <a:bodyPr wrap="square" lIns="1016" tIns="1016" rIns="1016" bIns="1016" rtlCol="0" anchor="ctr">
            <a:normAutofit/>
          </a:bodyPr>
          <a:lstStyle/>
          <a:p>
            <a:pPr marL="0" indent="0" algn="ctr">
              <a:buNone/>
            </a:pPr>
            <a:r>
              <a:rPr lang="en-US" sz="1450" b="1" dirty="0">
                <a:solidFill>
                  <a:srgbClr val="FFFFFF"/>
                </a:solidFill>
              </a:rPr>
              <a:t>Plan</a:t>
            </a:r>
            <a:endParaRPr lang="en-US" sz="1450" dirty="0"/>
          </a:p>
        </p:txBody>
      </p:sp>
      <p:sp>
        <p:nvSpPr>
          <p:cNvPr id="10" name="Shape 7"/>
          <p:cNvSpPr/>
          <p:nvPr/>
        </p:nvSpPr>
        <p:spPr>
          <a:xfrm>
            <a:off x="4846320" y="5074920"/>
            <a:ext cx="429768" cy="0"/>
          </a:xfrm>
          <a:prstGeom prst="line">
            <a:avLst/>
          </a:prstGeom>
          <a:noFill/>
          <a:ln w="25400">
            <a:solidFill>
              <a:srgbClr val="12BBD0"/>
            </a:solidFill>
            <a:prstDash val="solid"/>
            <a:headEnd type="none"/>
            <a:tailEnd type="triangle"/>
          </a:ln>
        </p:spPr>
        <p:txBody>
          <a:bodyPr/>
          <a:lstStyle/>
          <a:p>
            <a:endParaRPr/>
          </a:p>
        </p:txBody>
      </p:sp>
      <p:sp>
        <p:nvSpPr>
          <p:cNvPr id="11" name="Text 8"/>
          <p:cNvSpPr/>
          <p:nvPr/>
        </p:nvSpPr>
        <p:spPr>
          <a:xfrm>
            <a:off x="3794760" y="4754880"/>
            <a:ext cx="1051560" cy="640080"/>
          </a:xfrm>
          <a:prstGeom prst="roundRect">
            <a:avLst>
              <a:gd name="adj" fmla="val 11429"/>
            </a:avLst>
          </a:prstGeom>
          <a:solidFill>
            <a:srgbClr val="00A98F">
              <a:alpha val="95000"/>
            </a:srgbClr>
          </a:solidFill>
          <a:ln w="12700">
            <a:solidFill>
              <a:srgbClr val="00A98F">
                <a:alpha val="90000"/>
              </a:srgbClr>
            </a:solidFill>
          </a:ln>
        </p:spPr>
        <p:txBody>
          <a:bodyPr wrap="square" lIns="1016" tIns="1016" rIns="1016" bIns="1016" rtlCol="0" anchor="ctr">
            <a:normAutofit/>
          </a:bodyPr>
          <a:lstStyle/>
          <a:p>
            <a:pPr marL="0" indent="0" algn="ctr">
              <a:buNone/>
            </a:pPr>
            <a:r>
              <a:rPr lang="en-US" sz="1450" b="1" dirty="0">
                <a:solidFill>
                  <a:srgbClr val="FFFFFF"/>
                </a:solidFill>
              </a:rPr>
              <a:t>Design</a:t>
            </a:r>
            <a:endParaRPr lang="en-US" sz="1450" dirty="0"/>
          </a:p>
        </p:txBody>
      </p:sp>
      <p:sp>
        <p:nvSpPr>
          <p:cNvPr id="12" name="Shape 9"/>
          <p:cNvSpPr/>
          <p:nvPr/>
        </p:nvSpPr>
        <p:spPr>
          <a:xfrm>
            <a:off x="6492240" y="5074920"/>
            <a:ext cx="429768" cy="0"/>
          </a:xfrm>
          <a:prstGeom prst="line">
            <a:avLst/>
          </a:prstGeom>
          <a:noFill/>
          <a:ln w="25400">
            <a:solidFill>
              <a:srgbClr val="12BBD0"/>
            </a:solidFill>
            <a:prstDash val="solid"/>
            <a:headEnd type="none"/>
            <a:tailEnd type="triangle"/>
          </a:ln>
        </p:spPr>
        <p:txBody>
          <a:bodyPr/>
          <a:lstStyle/>
          <a:p>
            <a:endParaRPr/>
          </a:p>
        </p:txBody>
      </p:sp>
      <p:sp>
        <p:nvSpPr>
          <p:cNvPr id="13" name="Text 10"/>
          <p:cNvSpPr/>
          <p:nvPr/>
        </p:nvSpPr>
        <p:spPr>
          <a:xfrm>
            <a:off x="5440680" y="4754880"/>
            <a:ext cx="1051560" cy="640080"/>
          </a:xfrm>
          <a:prstGeom prst="roundRect">
            <a:avLst>
              <a:gd name="adj" fmla="val 11429"/>
            </a:avLst>
          </a:prstGeom>
          <a:solidFill>
            <a:srgbClr val="F59E0B">
              <a:alpha val="95000"/>
            </a:srgbClr>
          </a:solidFill>
          <a:ln w="12700">
            <a:solidFill>
              <a:srgbClr val="F59E0B">
                <a:alpha val="90000"/>
              </a:srgbClr>
            </a:solidFill>
          </a:ln>
        </p:spPr>
        <p:txBody>
          <a:bodyPr wrap="square" lIns="1016" tIns="1016" rIns="1016" bIns="1016" rtlCol="0" anchor="ctr">
            <a:normAutofit/>
          </a:bodyPr>
          <a:lstStyle/>
          <a:p>
            <a:pPr marL="0" indent="0" algn="ctr">
              <a:buNone/>
            </a:pPr>
            <a:r>
              <a:rPr lang="en-US" sz="1450" b="1" dirty="0">
                <a:solidFill>
                  <a:srgbClr val="FFFFFF"/>
                </a:solidFill>
              </a:rPr>
              <a:t>Develop</a:t>
            </a:r>
            <a:endParaRPr lang="en-US" sz="1450" dirty="0"/>
          </a:p>
        </p:txBody>
      </p:sp>
      <p:sp>
        <p:nvSpPr>
          <p:cNvPr id="14" name="Shape 11"/>
          <p:cNvSpPr/>
          <p:nvPr/>
        </p:nvSpPr>
        <p:spPr>
          <a:xfrm>
            <a:off x="8138160" y="5074920"/>
            <a:ext cx="429768" cy="0"/>
          </a:xfrm>
          <a:prstGeom prst="line">
            <a:avLst/>
          </a:prstGeom>
          <a:noFill/>
          <a:ln w="25400">
            <a:solidFill>
              <a:srgbClr val="12BBD0"/>
            </a:solidFill>
            <a:prstDash val="solid"/>
            <a:headEnd type="none"/>
            <a:tailEnd type="triangle"/>
          </a:ln>
        </p:spPr>
        <p:txBody>
          <a:bodyPr/>
          <a:lstStyle/>
          <a:p>
            <a:endParaRPr/>
          </a:p>
        </p:txBody>
      </p:sp>
      <p:sp>
        <p:nvSpPr>
          <p:cNvPr id="15" name="Text 12"/>
          <p:cNvSpPr/>
          <p:nvPr/>
        </p:nvSpPr>
        <p:spPr>
          <a:xfrm>
            <a:off x="7086600" y="4754880"/>
            <a:ext cx="1051560" cy="640080"/>
          </a:xfrm>
          <a:prstGeom prst="roundRect">
            <a:avLst>
              <a:gd name="adj" fmla="val 11429"/>
            </a:avLst>
          </a:prstGeom>
          <a:solidFill>
            <a:srgbClr val="0A6FB5">
              <a:alpha val="95000"/>
            </a:srgbClr>
          </a:solidFill>
          <a:ln w="12700">
            <a:solidFill>
              <a:srgbClr val="0A6FB5">
                <a:alpha val="90000"/>
              </a:srgbClr>
            </a:solidFill>
          </a:ln>
        </p:spPr>
        <p:txBody>
          <a:bodyPr wrap="square" lIns="1016" tIns="1016" rIns="1016" bIns="1016" rtlCol="0" anchor="ctr">
            <a:normAutofit/>
          </a:bodyPr>
          <a:lstStyle/>
          <a:p>
            <a:pPr marL="0" indent="0" algn="ctr">
              <a:buNone/>
            </a:pPr>
            <a:r>
              <a:rPr lang="en-US" sz="1450" b="1" dirty="0">
                <a:solidFill>
                  <a:srgbClr val="FFFFFF"/>
                </a:solidFill>
              </a:rPr>
              <a:t>Test</a:t>
            </a:r>
            <a:endParaRPr lang="en-US" sz="1450" dirty="0"/>
          </a:p>
        </p:txBody>
      </p:sp>
      <p:sp>
        <p:nvSpPr>
          <p:cNvPr id="16" name="Text 13"/>
          <p:cNvSpPr/>
          <p:nvPr/>
        </p:nvSpPr>
        <p:spPr>
          <a:xfrm>
            <a:off x="8732520" y="4754880"/>
            <a:ext cx="1051560" cy="640080"/>
          </a:xfrm>
          <a:prstGeom prst="roundRect">
            <a:avLst>
              <a:gd name="adj" fmla="val 11429"/>
            </a:avLst>
          </a:prstGeom>
          <a:solidFill>
            <a:srgbClr val="00A98F">
              <a:alpha val="95000"/>
            </a:srgbClr>
          </a:solidFill>
          <a:ln w="12700">
            <a:solidFill>
              <a:srgbClr val="00A98F">
                <a:alpha val="90000"/>
              </a:srgbClr>
            </a:solidFill>
          </a:ln>
        </p:spPr>
        <p:txBody>
          <a:bodyPr wrap="square" lIns="1016" tIns="1016" rIns="1016" bIns="1016" rtlCol="0" anchor="ctr">
            <a:normAutofit/>
          </a:bodyPr>
          <a:lstStyle/>
          <a:p>
            <a:pPr marL="0" indent="0" algn="ctr">
              <a:buNone/>
            </a:pPr>
            <a:r>
              <a:rPr lang="en-US" sz="1450" b="1" dirty="0">
                <a:solidFill>
                  <a:srgbClr val="FFFFFF"/>
                </a:solidFill>
              </a:rPr>
              <a:t>Review</a:t>
            </a:r>
            <a:endParaRPr lang="en-US" sz="1450" dirty="0"/>
          </a:p>
        </p:txBody>
      </p:sp>
      <p:sp>
        <p:nvSpPr>
          <p:cNvPr id="17" name="Shape 14"/>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20" name="Text 17"/>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09</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8950078"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Requirements analysis and project scope</a:t>
            </a:r>
            <a:endParaRPr lang="en-US" sz="3200" dirty="0"/>
          </a:p>
        </p:txBody>
      </p:sp>
      <p:sp>
        <p:nvSpPr>
          <p:cNvPr id="4" name="Text 2"/>
          <p:cNvSpPr/>
          <p:nvPr/>
        </p:nvSpPr>
        <p:spPr>
          <a:xfrm>
            <a:off x="530351" y="877824"/>
            <a:ext cx="7474961" cy="219456"/>
          </a:xfrm>
          <a:prstGeom prst="rect">
            <a:avLst/>
          </a:prstGeom>
          <a:noFill/>
          <a:ln/>
        </p:spPr>
        <p:txBody>
          <a:bodyPr wrap="square" lIns="0" tIns="0" rIns="0" bIns="0" rtlCol="0" anchor="ctr">
            <a:normAutofit lnSpcReduction="10000"/>
          </a:bodyPr>
          <a:lstStyle/>
          <a:p>
            <a:pPr marL="0" indent="0">
              <a:buNone/>
            </a:pPr>
            <a:r>
              <a:rPr lang="en-US" sz="1500" dirty="0">
                <a:solidFill>
                  <a:srgbClr val="5B6770"/>
                </a:solidFill>
                <a:latin typeface="Arial" pitchFamily="34" charset="0"/>
                <a:ea typeface="Arial" pitchFamily="34" charset="-122"/>
                <a:cs typeface="Arial" pitchFamily="34" charset="-120"/>
              </a:rPr>
              <a:t>Scope control is necessary for a feasible Level 6 development project</a:t>
            </a:r>
            <a:endParaRPr lang="en-US" sz="1500" dirty="0"/>
          </a:p>
        </p:txBody>
      </p:sp>
      <p:sp>
        <p:nvSpPr>
          <p:cNvPr id="5" name="Text 3"/>
          <p:cNvSpPr/>
          <p:nvPr/>
        </p:nvSpPr>
        <p:spPr>
          <a:xfrm>
            <a:off x="713232" y="1106424"/>
            <a:ext cx="2926080" cy="201168"/>
          </a:xfrm>
          <a:prstGeom prst="rect">
            <a:avLst/>
          </a:prstGeom>
          <a:noFill/>
          <a:ln/>
        </p:spPr>
        <p:txBody>
          <a:bodyPr wrap="square" lIns="0" tIns="0" rIns="0" bIns="0" rtlCol="0" anchor="ctr"/>
          <a:lstStyle/>
          <a:p>
            <a:pPr marL="0" indent="0">
              <a:buNone/>
            </a:pPr>
            <a:r>
              <a:rPr lang="en-US" sz="1050" b="1" dirty="0">
                <a:solidFill>
                  <a:srgbClr val="0A6FB5"/>
                </a:solidFill>
              </a:rPr>
              <a:t>FUNCTIONAL REQUIREMENTS</a:t>
            </a:r>
            <a:endParaRPr lang="en-US" sz="1050" dirty="0"/>
          </a:p>
        </p:txBody>
      </p:sp>
      <p:sp>
        <p:nvSpPr>
          <p:cNvPr id="6" name="Shape 4"/>
          <p:cNvSpPr/>
          <p:nvPr/>
        </p:nvSpPr>
        <p:spPr>
          <a:xfrm>
            <a:off x="758952" y="1453896"/>
            <a:ext cx="182880" cy="182880"/>
          </a:xfrm>
          <a:prstGeom prst="ellipse">
            <a:avLst/>
          </a:prstGeom>
          <a:solidFill>
            <a:srgbClr val="0A6FB5"/>
          </a:solidFill>
          <a:ln w="12700">
            <a:solidFill>
              <a:srgbClr val="FFFFFF">
                <a:alpha val="0"/>
              </a:srgbClr>
            </a:solidFill>
            <a:prstDash val="solid"/>
          </a:ln>
        </p:spPr>
        <p:txBody>
          <a:bodyPr/>
          <a:lstStyle/>
          <a:p>
            <a:endParaRPr/>
          </a:p>
        </p:txBody>
      </p:sp>
      <p:sp>
        <p:nvSpPr>
          <p:cNvPr id="7" name="Text 5"/>
          <p:cNvSpPr/>
          <p:nvPr/>
        </p:nvSpPr>
        <p:spPr>
          <a:xfrm>
            <a:off x="1051560" y="1426464"/>
            <a:ext cx="4389120" cy="219456"/>
          </a:xfrm>
          <a:prstGeom prst="rect">
            <a:avLst/>
          </a:prstGeom>
          <a:noFill/>
          <a:ln/>
        </p:spPr>
        <p:txBody>
          <a:bodyPr wrap="square" lIns="0" tIns="0" rIns="0" bIns="0" rtlCol="0" anchor="ctr">
            <a:normAutofit/>
          </a:bodyPr>
          <a:lstStyle/>
          <a:p>
            <a:pPr marL="0" indent="0">
              <a:buNone/>
            </a:pPr>
            <a:r>
              <a:rPr lang="en-US" sz="1900" dirty="0">
                <a:solidFill>
                  <a:srgbClr val="102333"/>
                </a:solidFill>
              </a:rPr>
              <a:t>Register / login users</a:t>
            </a:r>
            <a:endParaRPr lang="en-US" sz="1900" dirty="0"/>
          </a:p>
        </p:txBody>
      </p:sp>
      <p:sp>
        <p:nvSpPr>
          <p:cNvPr id="8" name="Shape 6"/>
          <p:cNvSpPr/>
          <p:nvPr/>
        </p:nvSpPr>
        <p:spPr>
          <a:xfrm>
            <a:off x="758952" y="1947672"/>
            <a:ext cx="182880" cy="182880"/>
          </a:xfrm>
          <a:prstGeom prst="ellipse">
            <a:avLst/>
          </a:prstGeom>
          <a:solidFill>
            <a:srgbClr val="00A98F"/>
          </a:solidFill>
          <a:ln w="12700">
            <a:solidFill>
              <a:srgbClr val="FFFFFF">
                <a:alpha val="0"/>
              </a:srgbClr>
            </a:solidFill>
            <a:prstDash val="solid"/>
          </a:ln>
        </p:spPr>
        <p:txBody>
          <a:bodyPr/>
          <a:lstStyle/>
          <a:p>
            <a:endParaRPr/>
          </a:p>
        </p:txBody>
      </p:sp>
      <p:sp>
        <p:nvSpPr>
          <p:cNvPr id="9" name="Text 7"/>
          <p:cNvSpPr/>
          <p:nvPr/>
        </p:nvSpPr>
        <p:spPr>
          <a:xfrm>
            <a:off x="1051560" y="1920240"/>
            <a:ext cx="4389120" cy="219456"/>
          </a:xfrm>
          <a:prstGeom prst="rect">
            <a:avLst/>
          </a:prstGeom>
          <a:noFill/>
          <a:ln/>
        </p:spPr>
        <p:txBody>
          <a:bodyPr wrap="square" lIns="0" tIns="0" rIns="0" bIns="0" rtlCol="0" anchor="ctr">
            <a:normAutofit/>
          </a:bodyPr>
          <a:lstStyle/>
          <a:p>
            <a:pPr marL="0" indent="0">
              <a:buNone/>
            </a:pPr>
            <a:r>
              <a:rPr lang="en-US" sz="1900" dirty="0">
                <a:solidFill>
                  <a:srgbClr val="102333"/>
                </a:solidFill>
              </a:rPr>
              <a:t>Create, edit, delete tasks</a:t>
            </a:r>
            <a:endParaRPr lang="en-US" sz="1900" dirty="0"/>
          </a:p>
        </p:txBody>
      </p:sp>
      <p:sp>
        <p:nvSpPr>
          <p:cNvPr id="10" name="Shape 8"/>
          <p:cNvSpPr/>
          <p:nvPr/>
        </p:nvSpPr>
        <p:spPr>
          <a:xfrm>
            <a:off x="758952" y="2441448"/>
            <a:ext cx="182880" cy="182880"/>
          </a:xfrm>
          <a:prstGeom prst="ellipse">
            <a:avLst/>
          </a:prstGeom>
          <a:solidFill>
            <a:srgbClr val="0A6FB5"/>
          </a:solidFill>
          <a:ln w="12700">
            <a:solidFill>
              <a:srgbClr val="FFFFFF">
                <a:alpha val="0"/>
              </a:srgbClr>
            </a:solidFill>
            <a:prstDash val="solid"/>
          </a:ln>
        </p:spPr>
        <p:txBody>
          <a:bodyPr/>
          <a:lstStyle/>
          <a:p>
            <a:endParaRPr/>
          </a:p>
        </p:txBody>
      </p:sp>
      <p:sp>
        <p:nvSpPr>
          <p:cNvPr id="11" name="Text 9"/>
          <p:cNvSpPr/>
          <p:nvPr/>
        </p:nvSpPr>
        <p:spPr>
          <a:xfrm>
            <a:off x="1051560" y="2414016"/>
            <a:ext cx="4389120" cy="219456"/>
          </a:xfrm>
          <a:prstGeom prst="rect">
            <a:avLst/>
          </a:prstGeom>
          <a:noFill/>
          <a:ln/>
        </p:spPr>
        <p:txBody>
          <a:bodyPr wrap="square" lIns="0" tIns="0" rIns="0" bIns="0" rtlCol="0" anchor="ctr">
            <a:normAutofit/>
          </a:bodyPr>
          <a:lstStyle/>
          <a:p>
            <a:pPr marL="0" indent="0">
              <a:buNone/>
            </a:pPr>
            <a:r>
              <a:rPr lang="en-US" sz="1900" dirty="0">
                <a:solidFill>
                  <a:srgbClr val="102333"/>
                </a:solidFill>
              </a:rPr>
              <a:t>Track task status</a:t>
            </a:r>
            <a:endParaRPr lang="en-US" sz="1900" dirty="0"/>
          </a:p>
        </p:txBody>
      </p:sp>
      <p:sp>
        <p:nvSpPr>
          <p:cNvPr id="12" name="Shape 10"/>
          <p:cNvSpPr/>
          <p:nvPr/>
        </p:nvSpPr>
        <p:spPr>
          <a:xfrm>
            <a:off x="758952" y="2935224"/>
            <a:ext cx="182880" cy="182880"/>
          </a:xfrm>
          <a:prstGeom prst="ellipse">
            <a:avLst/>
          </a:prstGeom>
          <a:solidFill>
            <a:srgbClr val="00A98F"/>
          </a:solidFill>
          <a:ln w="12700">
            <a:solidFill>
              <a:srgbClr val="FFFFFF">
                <a:alpha val="0"/>
              </a:srgbClr>
            </a:solidFill>
            <a:prstDash val="solid"/>
          </a:ln>
        </p:spPr>
        <p:txBody>
          <a:bodyPr/>
          <a:lstStyle/>
          <a:p>
            <a:endParaRPr/>
          </a:p>
        </p:txBody>
      </p:sp>
      <p:sp>
        <p:nvSpPr>
          <p:cNvPr id="13" name="Text 11"/>
          <p:cNvSpPr/>
          <p:nvPr/>
        </p:nvSpPr>
        <p:spPr>
          <a:xfrm>
            <a:off x="1051560" y="2907792"/>
            <a:ext cx="4389120" cy="219456"/>
          </a:xfrm>
          <a:prstGeom prst="rect">
            <a:avLst/>
          </a:prstGeom>
          <a:noFill/>
          <a:ln/>
        </p:spPr>
        <p:txBody>
          <a:bodyPr wrap="square" lIns="0" tIns="0" rIns="0" bIns="0" rtlCol="0" anchor="ctr">
            <a:normAutofit/>
          </a:bodyPr>
          <a:lstStyle/>
          <a:p>
            <a:pPr marL="0" indent="0">
              <a:buNone/>
            </a:pPr>
            <a:r>
              <a:rPr lang="en-US" sz="1900" dirty="0">
                <a:solidFill>
                  <a:srgbClr val="102333"/>
                </a:solidFill>
              </a:rPr>
              <a:t>Set priority levels</a:t>
            </a:r>
            <a:endParaRPr lang="en-US" sz="1900" dirty="0"/>
          </a:p>
        </p:txBody>
      </p:sp>
      <p:sp>
        <p:nvSpPr>
          <p:cNvPr id="14" name="Shape 12"/>
          <p:cNvSpPr/>
          <p:nvPr/>
        </p:nvSpPr>
        <p:spPr>
          <a:xfrm>
            <a:off x="758952" y="3429000"/>
            <a:ext cx="182880" cy="182880"/>
          </a:xfrm>
          <a:prstGeom prst="ellipse">
            <a:avLst/>
          </a:prstGeom>
          <a:solidFill>
            <a:srgbClr val="0A6FB5"/>
          </a:solidFill>
          <a:ln w="12700">
            <a:solidFill>
              <a:srgbClr val="FFFFFF">
                <a:alpha val="0"/>
              </a:srgbClr>
            </a:solidFill>
            <a:prstDash val="solid"/>
          </a:ln>
        </p:spPr>
        <p:txBody>
          <a:bodyPr/>
          <a:lstStyle/>
          <a:p>
            <a:endParaRPr/>
          </a:p>
        </p:txBody>
      </p:sp>
      <p:sp>
        <p:nvSpPr>
          <p:cNvPr id="15" name="Text 13"/>
          <p:cNvSpPr/>
          <p:nvPr/>
        </p:nvSpPr>
        <p:spPr>
          <a:xfrm>
            <a:off x="1051560" y="3401568"/>
            <a:ext cx="4389120" cy="219456"/>
          </a:xfrm>
          <a:prstGeom prst="rect">
            <a:avLst/>
          </a:prstGeom>
          <a:noFill/>
          <a:ln/>
        </p:spPr>
        <p:txBody>
          <a:bodyPr wrap="square" lIns="0" tIns="0" rIns="0" bIns="0" rtlCol="0" anchor="ctr">
            <a:normAutofit/>
          </a:bodyPr>
          <a:lstStyle/>
          <a:p>
            <a:pPr marL="0" indent="0">
              <a:buNone/>
            </a:pPr>
            <a:r>
              <a:rPr lang="en-US" sz="1900" dirty="0">
                <a:solidFill>
                  <a:srgbClr val="102333"/>
                </a:solidFill>
              </a:rPr>
              <a:t>Search and filter tasks</a:t>
            </a:r>
            <a:endParaRPr lang="en-US" sz="1900" dirty="0"/>
          </a:p>
        </p:txBody>
      </p:sp>
      <p:sp>
        <p:nvSpPr>
          <p:cNvPr id="16" name="Shape 14"/>
          <p:cNvSpPr/>
          <p:nvPr/>
        </p:nvSpPr>
        <p:spPr>
          <a:xfrm>
            <a:off x="758952" y="3922776"/>
            <a:ext cx="182880" cy="182880"/>
          </a:xfrm>
          <a:prstGeom prst="ellipse">
            <a:avLst/>
          </a:prstGeom>
          <a:solidFill>
            <a:srgbClr val="00A98F"/>
          </a:solidFill>
          <a:ln w="12700">
            <a:solidFill>
              <a:srgbClr val="FFFFFF">
                <a:alpha val="0"/>
              </a:srgbClr>
            </a:solidFill>
            <a:prstDash val="solid"/>
          </a:ln>
        </p:spPr>
        <p:txBody>
          <a:bodyPr/>
          <a:lstStyle/>
          <a:p>
            <a:endParaRPr/>
          </a:p>
        </p:txBody>
      </p:sp>
      <p:sp>
        <p:nvSpPr>
          <p:cNvPr id="17" name="Text 15"/>
          <p:cNvSpPr/>
          <p:nvPr/>
        </p:nvSpPr>
        <p:spPr>
          <a:xfrm>
            <a:off x="1051560" y="3895344"/>
            <a:ext cx="4389120" cy="219456"/>
          </a:xfrm>
          <a:prstGeom prst="rect">
            <a:avLst/>
          </a:prstGeom>
          <a:noFill/>
          <a:ln/>
        </p:spPr>
        <p:txBody>
          <a:bodyPr wrap="square" lIns="0" tIns="0" rIns="0" bIns="0" rtlCol="0" anchor="ctr">
            <a:normAutofit/>
          </a:bodyPr>
          <a:lstStyle/>
          <a:p>
            <a:pPr marL="0" indent="0">
              <a:buNone/>
            </a:pPr>
            <a:r>
              <a:rPr lang="en-US" sz="1900" dirty="0">
                <a:solidFill>
                  <a:srgbClr val="102333"/>
                </a:solidFill>
              </a:rPr>
              <a:t>Receive real-time notifications</a:t>
            </a:r>
            <a:endParaRPr lang="en-US" sz="1900" dirty="0"/>
          </a:p>
        </p:txBody>
      </p:sp>
      <p:sp>
        <p:nvSpPr>
          <p:cNvPr id="18" name="Text 16"/>
          <p:cNvSpPr/>
          <p:nvPr/>
        </p:nvSpPr>
        <p:spPr>
          <a:xfrm>
            <a:off x="5852160" y="1133856"/>
            <a:ext cx="3291840" cy="201168"/>
          </a:xfrm>
          <a:prstGeom prst="rect">
            <a:avLst/>
          </a:prstGeom>
          <a:noFill/>
          <a:ln/>
        </p:spPr>
        <p:txBody>
          <a:bodyPr wrap="square" lIns="0" tIns="0" rIns="0" bIns="0" rtlCol="0" anchor="ctr"/>
          <a:lstStyle/>
          <a:p>
            <a:pPr marL="0" indent="0">
              <a:buNone/>
            </a:pPr>
            <a:r>
              <a:rPr lang="en-US" sz="1050" b="1" dirty="0">
                <a:solidFill>
                  <a:srgbClr val="00A98F"/>
                </a:solidFill>
              </a:rPr>
              <a:t>NON-FUNCTIONAL REQUIREMENTS</a:t>
            </a:r>
            <a:endParaRPr lang="en-US" sz="1050" dirty="0"/>
          </a:p>
        </p:txBody>
      </p:sp>
      <p:sp>
        <p:nvSpPr>
          <p:cNvPr id="19" name="Text 17"/>
          <p:cNvSpPr/>
          <p:nvPr/>
        </p:nvSpPr>
        <p:spPr>
          <a:xfrm>
            <a:off x="5897880" y="1426464"/>
            <a:ext cx="1325880" cy="201168"/>
          </a:xfrm>
          <a:prstGeom prst="rect">
            <a:avLst/>
          </a:prstGeom>
          <a:noFill/>
          <a:ln/>
        </p:spPr>
        <p:txBody>
          <a:bodyPr wrap="square" lIns="0" tIns="0" rIns="0" bIns="0" rtlCol="0" anchor="ctr"/>
          <a:lstStyle/>
          <a:p>
            <a:pPr marL="0" indent="0">
              <a:buNone/>
            </a:pPr>
            <a:r>
              <a:rPr lang="en-US" sz="1800" b="1" dirty="0">
                <a:solidFill>
                  <a:srgbClr val="0A6FB5"/>
                </a:solidFill>
              </a:rPr>
              <a:t>Security</a:t>
            </a:r>
            <a:endParaRPr lang="en-US" sz="1800" dirty="0"/>
          </a:p>
        </p:txBody>
      </p:sp>
      <p:sp>
        <p:nvSpPr>
          <p:cNvPr id="20" name="Text 18"/>
          <p:cNvSpPr/>
          <p:nvPr/>
        </p:nvSpPr>
        <p:spPr>
          <a:xfrm>
            <a:off x="7360920" y="1426464"/>
            <a:ext cx="3749040" cy="201168"/>
          </a:xfrm>
          <a:prstGeom prst="rect">
            <a:avLst/>
          </a:prstGeom>
          <a:noFill/>
          <a:ln/>
        </p:spPr>
        <p:txBody>
          <a:bodyPr wrap="square" lIns="0" tIns="0" rIns="0" bIns="0" rtlCol="0" anchor="ctr">
            <a:normAutofit fontScale="92500" lnSpcReduction="20000"/>
          </a:bodyPr>
          <a:lstStyle/>
          <a:p>
            <a:pPr marL="0" indent="0" algn="just">
              <a:buNone/>
            </a:pPr>
            <a:r>
              <a:rPr lang="en-US" sz="1620" dirty="0">
                <a:solidFill>
                  <a:srgbClr val="5B6770"/>
                </a:solidFill>
              </a:rPr>
              <a:t>protected sessions and password hashing</a:t>
            </a:r>
            <a:endParaRPr lang="en-US" sz="1620" dirty="0"/>
          </a:p>
        </p:txBody>
      </p:sp>
      <p:sp>
        <p:nvSpPr>
          <p:cNvPr id="21" name="Text 19"/>
          <p:cNvSpPr/>
          <p:nvPr/>
        </p:nvSpPr>
        <p:spPr>
          <a:xfrm>
            <a:off x="5897880" y="2084832"/>
            <a:ext cx="1325880" cy="201168"/>
          </a:xfrm>
          <a:prstGeom prst="rect">
            <a:avLst/>
          </a:prstGeom>
          <a:noFill/>
          <a:ln/>
        </p:spPr>
        <p:txBody>
          <a:bodyPr wrap="square" lIns="0" tIns="0" rIns="0" bIns="0" rtlCol="0" anchor="ctr"/>
          <a:lstStyle/>
          <a:p>
            <a:pPr marL="0" indent="0">
              <a:buNone/>
            </a:pPr>
            <a:r>
              <a:rPr lang="en-US" sz="1800" b="1" dirty="0">
                <a:solidFill>
                  <a:srgbClr val="00A98F"/>
                </a:solidFill>
              </a:rPr>
              <a:t>Usability</a:t>
            </a:r>
            <a:endParaRPr lang="en-US" sz="1800" dirty="0"/>
          </a:p>
        </p:txBody>
      </p:sp>
      <p:sp>
        <p:nvSpPr>
          <p:cNvPr id="22" name="Text 20"/>
          <p:cNvSpPr/>
          <p:nvPr/>
        </p:nvSpPr>
        <p:spPr>
          <a:xfrm>
            <a:off x="7360920" y="2084832"/>
            <a:ext cx="3749040" cy="201168"/>
          </a:xfrm>
          <a:prstGeom prst="rect">
            <a:avLst/>
          </a:prstGeom>
          <a:noFill/>
          <a:ln/>
        </p:spPr>
        <p:txBody>
          <a:bodyPr wrap="square" lIns="0" tIns="0" rIns="0" bIns="0" rtlCol="0" anchor="ctr">
            <a:normAutofit/>
          </a:bodyPr>
          <a:lstStyle/>
          <a:p>
            <a:pPr marL="0" indent="0">
              <a:buNone/>
            </a:pPr>
            <a:r>
              <a:rPr lang="en-US" sz="1620" dirty="0">
                <a:solidFill>
                  <a:srgbClr val="5B6770"/>
                </a:solidFill>
              </a:rPr>
              <a:t>clear dashboard and intuitive navigation</a:t>
            </a:r>
            <a:endParaRPr lang="en-US" sz="1620" dirty="0"/>
          </a:p>
        </p:txBody>
      </p:sp>
      <p:sp>
        <p:nvSpPr>
          <p:cNvPr id="23" name="Text 21"/>
          <p:cNvSpPr/>
          <p:nvPr/>
        </p:nvSpPr>
        <p:spPr>
          <a:xfrm>
            <a:off x="5897880" y="2743200"/>
            <a:ext cx="1325880" cy="201168"/>
          </a:xfrm>
          <a:prstGeom prst="rect">
            <a:avLst/>
          </a:prstGeom>
          <a:noFill/>
          <a:ln/>
        </p:spPr>
        <p:txBody>
          <a:bodyPr wrap="square" lIns="0" tIns="0" rIns="0" bIns="0" rtlCol="0" anchor="ctr"/>
          <a:lstStyle/>
          <a:p>
            <a:pPr marL="0" indent="0">
              <a:buNone/>
            </a:pPr>
            <a:r>
              <a:rPr lang="en-US" sz="1800" b="1" dirty="0">
                <a:solidFill>
                  <a:srgbClr val="0A6FB5"/>
                </a:solidFill>
              </a:rPr>
              <a:t>Responsiveness</a:t>
            </a:r>
            <a:endParaRPr lang="en-US" sz="1800" dirty="0"/>
          </a:p>
        </p:txBody>
      </p:sp>
      <p:sp>
        <p:nvSpPr>
          <p:cNvPr id="24" name="Text 22"/>
          <p:cNvSpPr/>
          <p:nvPr/>
        </p:nvSpPr>
        <p:spPr>
          <a:xfrm>
            <a:off x="7360920" y="2743200"/>
            <a:ext cx="3749040" cy="201168"/>
          </a:xfrm>
          <a:prstGeom prst="rect">
            <a:avLst/>
          </a:prstGeom>
          <a:noFill/>
          <a:ln/>
        </p:spPr>
        <p:txBody>
          <a:bodyPr wrap="square" lIns="0" tIns="0" rIns="0" bIns="0" rtlCol="0" anchor="ctr">
            <a:normAutofit/>
          </a:bodyPr>
          <a:lstStyle/>
          <a:p>
            <a:pPr marL="0" indent="0">
              <a:buNone/>
            </a:pPr>
            <a:r>
              <a:rPr lang="en-US" sz="1620" dirty="0">
                <a:solidFill>
                  <a:srgbClr val="5B6770"/>
                </a:solidFill>
              </a:rPr>
              <a:t>usable layout across desktop/mobile</a:t>
            </a:r>
            <a:endParaRPr lang="en-US" sz="1620" dirty="0"/>
          </a:p>
        </p:txBody>
      </p:sp>
      <p:sp>
        <p:nvSpPr>
          <p:cNvPr id="25" name="Text 23"/>
          <p:cNvSpPr/>
          <p:nvPr/>
        </p:nvSpPr>
        <p:spPr>
          <a:xfrm>
            <a:off x="5897880" y="3401568"/>
            <a:ext cx="1325880" cy="201168"/>
          </a:xfrm>
          <a:prstGeom prst="rect">
            <a:avLst/>
          </a:prstGeom>
          <a:noFill/>
          <a:ln/>
        </p:spPr>
        <p:txBody>
          <a:bodyPr wrap="square" lIns="0" tIns="0" rIns="0" bIns="0" rtlCol="0" anchor="ctr"/>
          <a:lstStyle/>
          <a:p>
            <a:pPr marL="0" indent="0">
              <a:buNone/>
            </a:pPr>
            <a:r>
              <a:rPr lang="en-US" sz="1800" b="1" dirty="0">
                <a:solidFill>
                  <a:srgbClr val="00A98F"/>
                </a:solidFill>
              </a:rPr>
              <a:t>Reliability</a:t>
            </a:r>
            <a:endParaRPr lang="en-US" sz="1800" dirty="0"/>
          </a:p>
        </p:txBody>
      </p:sp>
      <p:sp>
        <p:nvSpPr>
          <p:cNvPr id="26" name="Text 24"/>
          <p:cNvSpPr/>
          <p:nvPr/>
        </p:nvSpPr>
        <p:spPr>
          <a:xfrm>
            <a:off x="7360920" y="3401568"/>
            <a:ext cx="3749040" cy="201168"/>
          </a:xfrm>
          <a:prstGeom prst="rect">
            <a:avLst/>
          </a:prstGeom>
          <a:noFill/>
          <a:ln/>
        </p:spPr>
        <p:txBody>
          <a:bodyPr wrap="square" lIns="0" tIns="0" rIns="0" bIns="0" rtlCol="0" anchor="ctr">
            <a:normAutofit/>
          </a:bodyPr>
          <a:lstStyle/>
          <a:p>
            <a:pPr marL="0" indent="0">
              <a:buNone/>
            </a:pPr>
            <a:r>
              <a:rPr lang="en-US" sz="1620" dirty="0">
                <a:solidFill>
                  <a:srgbClr val="5B6770"/>
                </a:solidFill>
              </a:rPr>
              <a:t>tested APIs and stable data operations</a:t>
            </a:r>
            <a:endParaRPr lang="en-US" sz="1620" dirty="0"/>
          </a:p>
        </p:txBody>
      </p:sp>
      <p:sp>
        <p:nvSpPr>
          <p:cNvPr id="27" name="Text 25"/>
          <p:cNvSpPr/>
          <p:nvPr/>
        </p:nvSpPr>
        <p:spPr>
          <a:xfrm>
            <a:off x="5820242" y="3871880"/>
            <a:ext cx="1874520" cy="210312"/>
          </a:xfrm>
          <a:prstGeom prst="rect">
            <a:avLst/>
          </a:prstGeom>
          <a:noFill/>
          <a:ln/>
        </p:spPr>
        <p:txBody>
          <a:bodyPr wrap="square" lIns="0" tIns="0" rIns="0" bIns="0" rtlCol="0" anchor="ctr"/>
          <a:lstStyle/>
          <a:p>
            <a:pPr marL="0" indent="0">
              <a:buNone/>
            </a:pPr>
            <a:r>
              <a:rPr lang="en-US" sz="1800" b="1" dirty="0">
                <a:solidFill>
                  <a:srgbClr val="0A6FB5"/>
                </a:solidFill>
              </a:rPr>
              <a:t>Maintainability</a:t>
            </a:r>
            <a:endParaRPr lang="en-US" sz="1800" dirty="0"/>
          </a:p>
        </p:txBody>
      </p:sp>
      <p:sp>
        <p:nvSpPr>
          <p:cNvPr id="28" name="Text 26"/>
          <p:cNvSpPr/>
          <p:nvPr/>
        </p:nvSpPr>
        <p:spPr>
          <a:xfrm>
            <a:off x="7479102" y="3904488"/>
            <a:ext cx="3749040" cy="201168"/>
          </a:xfrm>
          <a:prstGeom prst="rect">
            <a:avLst/>
          </a:prstGeom>
          <a:noFill/>
          <a:ln/>
        </p:spPr>
        <p:txBody>
          <a:bodyPr wrap="square" lIns="0" tIns="0" rIns="0" bIns="0" rtlCol="0" anchor="ctr">
            <a:normAutofit fontScale="92500" lnSpcReduction="20000"/>
          </a:bodyPr>
          <a:lstStyle/>
          <a:p>
            <a:pPr marL="0" indent="0">
              <a:buNone/>
            </a:pPr>
            <a:r>
              <a:rPr lang="en-US" sz="1620" dirty="0">
                <a:solidFill>
                  <a:srgbClr val="5B6770"/>
                </a:solidFill>
              </a:rPr>
              <a:t>clear code structure and version control</a:t>
            </a:r>
            <a:endParaRPr lang="en-US" sz="1620" dirty="0"/>
          </a:p>
        </p:txBody>
      </p:sp>
      <p:sp>
        <p:nvSpPr>
          <p:cNvPr id="29" name="Text 27"/>
          <p:cNvSpPr/>
          <p:nvPr/>
        </p:nvSpPr>
        <p:spPr>
          <a:xfrm>
            <a:off x="749808" y="5532120"/>
            <a:ext cx="10607040" cy="457200"/>
          </a:xfrm>
          <a:prstGeom prst="roundRect">
            <a:avLst>
              <a:gd name="adj" fmla="val 16000"/>
            </a:avLst>
          </a:prstGeom>
          <a:solidFill>
            <a:srgbClr val="FFF7E5"/>
          </a:solidFill>
          <a:ln>
            <a:solidFill>
              <a:srgbClr val="FDE0A0"/>
            </a:solidFill>
          </a:ln>
        </p:spPr>
        <p:txBody>
          <a:bodyPr wrap="square" lIns="1524" tIns="1524" rIns="1524" bIns="1524" rtlCol="0" anchor="ctr">
            <a:normAutofit/>
          </a:bodyPr>
          <a:lstStyle/>
          <a:p>
            <a:pPr marL="0" indent="0">
              <a:buNone/>
            </a:pPr>
            <a:r>
              <a:rPr lang="en-US" sz="1500" dirty="0">
                <a:solidFill>
                  <a:srgbClr val="102333"/>
                </a:solidFill>
              </a:rPr>
              <a:t>Scope boundary: the system will focus on individual task organisation and notifications; complex enterprise collaboration is outside the current deliverable.</a:t>
            </a:r>
            <a:endParaRPr lang="en-US" sz="1500" dirty="0"/>
          </a:p>
        </p:txBody>
      </p:sp>
      <p:sp>
        <p:nvSpPr>
          <p:cNvPr id="30" name="Shape 28"/>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33" name="Text 31"/>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10</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598932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Proposed system architecture</a:t>
            </a:r>
            <a:endParaRPr lang="en-US" sz="3200" dirty="0"/>
          </a:p>
        </p:txBody>
      </p:sp>
      <p:sp>
        <p:nvSpPr>
          <p:cNvPr id="4" name="Text 2"/>
          <p:cNvSpPr/>
          <p:nvPr/>
        </p:nvSpPr>
        <p:spPr>
          <a:xfrm>
            <a:off x="530352" y="1298448"/>
            <a:ext cx="7362818" cy="219456"/>
          </a:xfrm>
          <a:prstGeom prst="rect">
            <a:avLst/>
          </a:prstGeom>
          <a:noFill/>
          <a:ln/>
        </p:spPr>
        <p:txBody>
          <a:bodyPr wrap="square" lIns="0" tIns="0" rIns="0" bIns="0" rtlCol="0" anchor="ctr">
            <a:normAutofit lnSpcReduction="10000"/>
          </a:bodyPr>
          <a:lstStyle/>
          <a:p>
            <a:pPr marL="0" indent="0">
              <a:buNone/>
            </a:pPr>
            <a:r>
              <a:rPr lang="en-US" sz="1500" dirty="0">
                <a:solidFill>
                  <a:srgbClr val="5B6770"/>
                </a:solidFill>
                <a:latin typeface="Arial" pitchFamily="34" charset="0"/>
                <a:ea typeface="Arial" pitchFamily="34" charset="-122"/>
                <a:cs typeface="Arial" pitchFamily="34" charset="-120"/>
              </a:rPr>
              <a:t>A three-tier architecture separates interface, application logic and persistent data</a:t>
            </a:r>
            <a:endParaRPr lang="en-US" sz="1500" dirty="0"/>
          </a:p>
        </p:txBody>
      </p:sp>
      <p:sp>
        <p:nvSpPr>
          <p:cNvPr id="5" name="Shape 3"/>
          <p:cNvSpPr/>
          <p:nvPr/>
        </p:nvSpPr>
        <p:spPr>
          <a:xfrm>
            <a:off x="2697480" y="2953512"/>
            <a:ext cx="1005840" cy="0"/>
          </a:xfrm>
          <a:prstGeom prst="line">
            <a:avLst/>
          </a:prstGeom>
          <a:noFill/>
          <a:ln w="25400">
            <a:solidFill>
              <a:srgbClr val="12BBD0"/>
            </a:solidFill>
            <a:prstDash val="solid"/>
            <a:headEnd type="none"/>
            <a:tailEnd type="triangle"/>
          </a:ln>
        </p:spPr>
        <p:txBody>
          <a:bodyPr/>
          <a:lstStyle/>
          <a:p>
            <a:endParaRPr/>
          </a:p>
        </p:txBody>
      </p:sp>
      <p:sp>
        <p:nvSpPr>
          <p:cNvPr id="6" name="Shape 4"/>
          <p:cNvSpPr/>
          <p:nvPr/>
        </p:nvSpPr>
        <p:spPr>
          <a:xfrm>
            <a:off x="5605272" y="2953512"/>
            <a:ext cx="932688" cy="0"/>
          </a:xfrm>
          <a:prstGeom prst="line">
            <a:avLst/>
          </a:prstGeom>
          <a:noFill/>
          <a:ln w="25400">
            <a:solidFill>
              <a:srgbClr val="12BBD0"/>
            </a:solidFill>
            <a:prstDash val="solid"/>
            <a:headEnd type="none"/>
            <a:tailEnd type="triangle"/>
          </a:ln>
        </p:spPr>
        <p:txBody>
          <a:bodyPr/>
          <a:lstStyle/>
          <a:p>
            <a:endParaRPr/>
          </a:p>
        </p:txBody>
      </p:sp>
      <p:sp>
        <p:nvSpPr>
          <p:cNvPr id="7" name="Shape 5"/>
          <p:cNvSpPr/>
          <p:nvPr/>
        </p:nvSpPr>
        <p:spPr>
          <a:xfrm>
            <a:off x="8412480" y="2953512"/>
            <a:ext cx="960120" cy="0"/>
          </a:xfrm>
          <a:prstGeom prst="line">
            <a:avLst/>
          </a:prstGeom>
          <a:noFill/>
          <a:ln w="25400">
            <a:solidFill>
              <a:srgbClr val="12BBD0"/>
            </a:solidFill>
            <a:prstDash val="solid"/>
            <a:headEnd type="none"/>
            <a:tailEnd type="triangle"/>
          </a:ln>
        </p:spPr>
        <p:txBody>
          <a:bodyPr/>
          <a:lstStyle/>
          <a:p>
            <a:endParaRPr/>
          </a:p>
        </p:txBody>
      </p:sp>
      <p:sp>
        <p:nvSpPr>
          <p:cNvPr id="8" name="Text 6"/>
          <p:cNvSpPr/>
          <p:nvPr/>
        </p:nvSpPr>
        <p:spPr>
          <a:xfrm>
            <a:off x="822960" y="2194560"/>
            <a:ext cx="1920240" cy="1508760"/>
          </a:xfrm>
          <a:prstGeom prst="roundRect">
            <a:avLst>
              <a:gd name="adj" fmla="val 4848"/>
            </a:avLst>
          </a:prstGeom>
          <a:solidFill>
            <a:srgbClr val="0A6FB5">
              <a:alpha val="95000"/>
            </a:srgbClr>
          </a:solidFill>
          <a:ln w="12700">
            <a:solidFill>
              <a:srgbClr val="0A6FB5">
                <a:alpha val="90000"/>
              </a:srgbClr>
            </a:solidFill>
          </a:ln>
        </p:spPr>
        <p:txBody>
          <a:bodyPr wrap="square" lIns="1016" tIns="1016" rIns="1016" bIns="1016" rtlCol="0" anchor="ctr">
            <a:normAutofit/>
          </a:bodyPr>
          <a:lstStyle/>
          <a:p>
            <a:pPr marL="0" indent="0" algn="ctr">
              <a:buNone/>
            </a:pPr>
            <a:r>
              <a:rPr lang="en-US" sz="1300" b="1" dirty="0">
                <a:solidFill>
                  <a:srgbClr val="FFFFFF"/>
                </a:solidFill>
              </a:rPr>
              <a:t>Presentation Layer</a:t>
            </a:r>
            <a:endParaRPr lang="en-US" sz="1300" dirty="0"/>
          </a:p>
          <a:p>
            <a:pPr marL="0" indent="0" algn="ctr">
              <a:buNone/>
            </a:pPr>
            <a:r>
              <a:rPr lang="en-US" sz="1300" b="1" dirty="0">
                <a:solidFill>
                  <a:srgbClr val="FFFFFF"/>
                </a:solidFill>
              </a:rPr>
              <a:t>React.js responsive UI</a:t>
            </a:r>
            <a:endParaRPr lang="en-US" sz="1300" dirty="0"/>
          </a:p>
          <a:p>
            <a:pPr marL="0" indent="0" algn="ctr">
              <a:buNone/>
            </a:pPr>
            <a:r>
              <a:rPr lang="en-US" sz="1300" b="1" dirty="0">
                <a:solidFill>
                  <a:srgbClr val="FFFFFF"/>
                </a:solidFill>
              </a:rPr>
              <a:t>Dashboard + forms</a:t>
            </a:r>
            <a:endParaRPr lang="en-US" sz="1300" dirty="0"/>
          </a:p>
        </p:txBody>
      </p:sp>
      <p:sp>
        <p:nvSpPr>
          <p:cNvPr id="9" name="Text 7"/>
          <p:cNvSpPr/>
          <p:nvPr/>
        </p:nvSpPr>
        <p:spPr>
          <a:xfrm>
            <a:off x="3749040" y="2148840"/>
            <a:ext cx="2057400" cy="1600200"/>
          </a:xfrm>
          <a:prstGeom prst="roundRect">
            <a:avLst>
              <a:gd name="adj" fmla="val 4571"/>
            </a:avLst>
          </a:prstGeom>
          <a:solidFill>
            <a:srgbClr val="00A98F">
              <a:alpha val="95000"/>
            </a:srgbClr>
          </a:solidFill>
          <a:ln w="12700">
            <a:solidFill>
              <a:srgbClr val="00A98F">
                <a:alpha val="90000"/>
              </a:srgbClr>
            </a:solidFill>
          </a:ln>
        </p:spPr>
        <p:txBody>
          <a:bodyPr wrap="square" lIns="1016" tIns="1016" rIns="1016" bIns="1016" rtlCol="0" anchor="ctr">
            <a:normAutofit/>
          </a:bodyPr>
          <a:lstStyle/>
          <a:p>
            <a:pPr marL="0" indent="0" algn="ctr">
              <a:buNone/>
            </a:pPr>
            <a:r>
              <a:rPr lang="en-US" sz="1250" b="1" dirty="0">
                <a:solidFill>
                  <a:srgbClr val="FFFFFF"/>
                </a:solidFill>
              </a:rPr>
              <a:t>API / Application Layer</a:t>
            </a:r>
            <a:endParaRPr lang="en-US" sz="1250" dirty="0"/>
          </a:p>
          <a:p>
            <a:pPr marL="0" indent="0" algn="ctr">
              <a:buNone/>
            </a:pPr>
            <a:r>
              <a:rPr lang="en-US" sz="1250" b="1" dirty="0">
                <a:solidFill>
                  <a:srgbClr val="FFFFFF"/>
                </a:solidFill>
              </a:rPr>
              <a:t>Node.js + Express</a:t>
            </a:r>
            <a:endParaRPr lang="en-US" sz="1250" dirty="0"/>
          </a:p>
          <a:p>
            <a:pPr marL="0" indent="0" algn="ctr">
              <a:buNone/>
            </a:pPr>
            <a:r>
              <a:rPr lang="en-US" sz="1250" b="1" dirty="0">
                <a:solidFill>
                  <a:srgbClr val="FFFFFF"/>
                </a:solidFill>
              </a:rPr>
              <a:t>Business logic + routes</a:t>
            </a:r>
            <a:endParaRPr lang="en-US" sz="1250" dirty="0"/>
          </a:p>
        </p:txBody>
      </p:sp>
      <p:sp>
        <p:nvSpPr>
          <p:cNvPr id="10" name="Text 8"/>
          <p:cNvSpPr/>
          <p:nvPr/>
        </p:nvSpPr>
        <p:spPr>
          <a:xfrm>
            <a:off x="6537960" y="2148840"/>
            <a:ext cx="1920240" cy="1600200"/>
          </a:xfrm>
          <a:prstGeom prst="roundRect">
            <a:avLst>
              <a:gd name="adj" fmla="val 4571"/>
            </a:avLst>
          </a:prstGeom>
          <a:solidFill>
            <a:srgbClr val="F59E0B">
              <a:alpha val="95000"/>
            </a:srgbClr>
          </a:solidFill>
          <a:ln w="12700">
            <a:solidFill>
              <a:srgbClr val="F59E0B">
                <a:alpha val="90000"/>
              </a:srgbClr>
            </a:solidFill>
          </a:ln>
        </p:spPr>
        <p:txBody>
          <a:bodyPr wrap="square" lIns="1016" tIns="1016" rIns="1016" bIns="1016" rtlCol="0" anchor="ctr">
            <a:normAutofit/>
          </a:bodyPr>
          <a:lstStyle/>
          <a:p>
            <a:pPr marL="0" indent="0" algn="ctr">
              <a:buNone/>
            </a:pPr>
            <a:r>
              <a:rPr lang="en-US" sz="1260" b="1" dirty="0">
                <a:solidFill>
                  <a:srgbClr val="FFFFFF"/>
                </a:solidFill>
              </a:rPr>
              <a:t>Service Modules</a:t>
            </a:r>
            <a:endParaRPr lang="en-US" sz="1260" dirty="0"/>
          </a:p>
          <a:p>
            <a:pPr marL="0" indent="0" algn="ctr">
              <a:buNone/>
            </a:pPr>
            <a:r>
              <a:rPr lang="en-US" sz="1260" b="1" dirty="0">
                <a:solidFill>
                  <a:srgbClr val="FFFFFF"/>
                </a:solidFill>
              </a:rPr>
              <a:t>Auth • Tasks • Priority</a:t>
            </a:r>
            <a:endParaRPr lang="en-US" sz="1260" dirty="0"/>
          </a:p>
          <a:p>
            <a:pPr marL="0" indent="0" algn="ctr">
              <a:buNone/>
            </a:pPr>
            <a:r>
              <a:rPr lang="en-US" sz="1260" b="1" dirty="0">
                <a:solidFill>
                  <a:srgbClr val="FFFFFF"/>
                </a:solidFill>
              </a:rPr>
              <a:t>Notifications</a:t>
            </a:r>
            <a:endParaRPr lang="en-US" sz="1260" dirty="0"/>
          </a:p>
        </p:txBody>
      </p:sp>
      <p:sp>
        <p:nvSpPr>
          <p:cNvPr id="11" name="Text 9"/>
          <p:cNvSpPr/>
          <p:nvPr/>
        </p:nvSpPr>
        <p:spPr>
          <a:xfrm>
            <a:off x="9372600" y="2194560"/>
            <a:ext cx="1920240" cy="1508760"/>
          </a:xfrm>
          <a:prstGeom prst="roundRect">
            <a:avLst>
              <a:gd name="adj" fmla="val 4848"/>
            </a:avLst>
          </a:prstGeom>
          <a:solidFill>
            <a:srgbClr val="072A40">
              <a:alpha val="95000"/>
            </a:srgbClr>
          </a:solidFill>
          <a:ln w="12700">
            <a:solidFill>
              <a:srgbClr val="072A40">
                <a:alpha val="90000"/>
              </a:srgbClr>
            </a:solidFill>
          </a:ln>
        </p:spPr>
        <p:txBody>
          <a:bodyPr wrap="square" lIns="1016" tIns="1016" rIns="1016" bIns="1016" rtlCol="0" anchor="ctr">
            <a:normAutofit/>
          </a:bodyPr>
          <a:lstStyle/>
          <a:p>
            <a:pPr marL="0" indent="0" algn="ctr">
              <a:buNone/>
            </a:pPr>
            <a:r>
              <a:rPr lang="en-US" sz="1260" b="1" dirty="0">
                <a:solidFill>
                  <a:srgbClr val="FFFFFF"/>
                </a:solidFill>
              </a:rPr>
              <a:t>Data Layer</a:t>
            </a:r>
            <a:endParaRPr lang="en-US" sz="1260" dirty="0"/>
          </a:p>
          <a:p>
            <a:pPr marL="0" indent="0" algn="ctr">
              <a:buNone/>
            </a:pPr>
            <a:r>
              <a:rPr lang="en-US" sz="1260" b="1" dirty="0">
                <a:solidFill>
                  <a:srgbClr val="FFFFFF"/>
                </a:solidFill>
              </a:rPr>
              <a:t>MongoDB</a:t>
            </a:r>
            <a:endParaRPr lang="en-US" sz="1260" dirty="0"/>
          </a:p>
          <a:p>
            <a:pPr marL="0" indent="0" algn="ctr">
              <a:buNone/>
            </a:pPr>
            <a:r>
              <a:rPr lang="en-US" sz="1260" b="1" dirty="0">
                <a:solidFill>
                  <a:srgbClr val="FFFFFF"/>
                </a:solidFill>
              </a:rPr>
              <a:t>Users + tasks + alerts</a:t>
            </a:r>
            <a:endParaRPr lang="en-US" sz="1260" dirty="0"/>
          </a:p>
        </p:txBody>
      </p:sp>
      <p:sp>
        <p:nvSpPr>
          <p:cNvPr id="12" name="Text 10"/>
          <p:cNvSpPr/>
          <p:nvPr/>
        </p:nvSpPr>
        <p:spPr>
          <a:xfrm>
            <a:off x="4160520" y="4343400"/>
            <a:ext cx="1737360" cy="822960"/>
          </a:xfrm>
          <a:prstGeom prst="roundRect">
            <a:avLst>
              <a:gd name="adj" fmla="val 8889"/>
            </a:avLst>
          </a:prstGeom>
          <a:solidFill>
            <a:srgbClr val="0A6FB5">
              <a:alpha val="95000"/>
            </a:srgbClr>
          </a:solidFill>
          <a:ln w="12700">
            <a:solidFill>
              <a:srgbClr val="0A6FB5">
                <a:alpha val="90000"/>
              </a:srgbClr>
            </a:solidFill>
          </a:ln>
        </p:spPr>
        <p:txBody>
          <a:bodyPr wrap="square" lIns="1016" tIns="1016" rIns="1016" bIns="1016" rtlCol="0" anchor="ctr">
            <a:normAutofit/>
          </a:bodyPr>
          <a:lstStyle/>
          <a:p>
            <a:pPr marL="0" indent="0" algn="ctr">
              <a:buNone/>
            </a:pPr>
            <a:r>
              <a:rPr lang="en-US" sz="1250" b="1" dirty="0">
                <a:solidFill>
                  <a:srgbClr val="FFFFFF"/>
                </a:solidFill>
              </a:rPr>
              <a:t>Real-Time Channel</a:t>
            </a:r>
            <a:endParaRPr lang="en-US" sz="1250" dirty="0"/>
          </a:p>
          <a:p>
            <a:pPr marL="0" indent="0" algn="ctr">
              <a:buNone/>
            </a:pPr>
            <a:r>
              <a:rPr lang="en-US" sz="1250" b="1" dirty="0">
                <a:solidFill>
                  <a:srgbClr val="FFFFFF"/>
                </a:solidFill>
              </a:rPr>
              <a:t>Socket.io events</a:t>
            </a:r>
            <a:endParaRPr lang="en-US" sz="1250" dirty="0"/>
          </a:p>
        </p:txBody>
      </p:sp>
      <p:sp>
        <p:nvSpPr>
          <p:cNvPr id="13" name="Text 11"/>
          <p:cNvSpPr/>
          <p:nvPr/>
        </p:nvSpPr>
        <p:spPr>
          <a:xfrm>
            <a:off x="6583680" y="4343400"/>
            <a:ext cx="2057400" cy="822960"/>
          </a:xfrm>
          <a:prstGeom prst="roundRect">
            <a:avLst>
              <a:gd name="adj" fmla="val 8889"/>
            </a:avLst>
          </a:prstGeom>
          <a:solidFill>
            <a:srgbClr val="00A98F">
              <a:alpha val="95000"/>
            </a:srgbClr>
          </a:solidFill>
          <a:ln w="12700">
            <a:solidFill>
              <a:srgbClr val="00A98F">
                <a:alpha val="90000"/>
              </a:srgbClr>
            </a:solidFill>
          </a:ln>
        </p:spPr>
        <p:txBody>
          <a:bodyPr wrap="square" lIns="1016" tIns="1016" rIns="1016" bIns="1016" rtlCol="0" anchor="ctr">
            <a:normAutofit/>
          </a:bodyPr>
          <a:lstStyle/>
          <a:p>
            <a:pPr marL="0" indent="0" algn="ctr">
              <a:buNone/>
            </a:pPr>
            <a:r>
              <a:rPr lang="en-US" sz="1230" b="1" dirty="0">
                <a:solidFill>
                  <a:srgbClr val="FFFFFF"/>
                </a:solidFill>
              </a:rPr>
              <a:t>Testing + Evaluation</a:t>
            </a:r>
            <a:endParaRPr lang="en-US" sz="1230" dirty="0"/>
          </a:p>
          <a:p>
            <a:pPr marL="0" indent="0" algn="ctr">
              <a:buNone/>
            </a:pPr>
            <a:r>
              <a:rPr lang="en-US" sz="1230" b="1" dirty="0">
                <a:solidFill>
                  <a:srgbClr val="FFFFFF"/>
                </a:solidFill>
              </a:rPr>
              <a:t>Jest • Postman • UAT</a:t>
            </a:r>
            <a:endParaRPr lang="en-US" sz="1230" dirty="0"/>
          </a:p>
        </p:txBody>
      </p:sp>
      <p:sp>
        <p:nvSpPr>
          <p:cNvPr id="14" name="Text 12"/>
          <p:cNvSpPr/>
          <p:nvPr/>
        </p:nvSpPr>
        <p:spPr>
          <a:xfrm>
            <a:off x="841248" y="5532120"/>
            <a:ext cx="3017520" cy="201168"/>
          </a:xfrm>
          <a:prstGeom prst="rect">
            <a:avLst/>
          </a:prstGeom>
          <a:noFill/>
          <a:ln/>
        </p:spPr>
        <p:txBody>
          <a:bodyPr wrap="square" lIns="0" tIns="0" rIns="0" bIns="0" rtlCol="0" anchor="ctr"/>
          <a:lstStyle/>
          <a:p>
            <a:pPr marL="0" indent="0">
              <a:buNone/>
            </a:pPr>
            <a:r>
              <a:rPr lang="en-US" sz="1050" b="1" dirty="0">
                <a:solidFill>
                  <a:srgbClr val="00A98F"/>
                </a:solidFill>
              </a:rPr>
              <a:t>ARCHITECTURAL JUSTIFICATION</a:t>
            </a:r>
            <a:endParaRPr lang="en-US" sz="1050" dirty="0"/>
          </a:p>
        </p:txBody>
      </p:sp>
      <p:sp>
        <p:nvSpPr>
          <p:cNvPr id="15" name="Text 13"/>
          <p:cNvSpPr/>
          <p:nvPr/>
        </p:nvSpPr>
        <p:spPr>
          <a:xfrm>
            <a:off x="859535" y="5797296"/>
            <a:ext cx="10587717" cy="256032"/>
          </a:xfrm>
          <a:prstGeom prst="rect">
            <a:avLst/>
          </a:prstGeom>
          <a:noFill/>
          <a:ln/>
        </p:spPr>
        <p:txBody>
          <a:bodyPr wrap="square" lIns="0" tIns="0" rIns="0" bIns="0" rtlCol="0" anchor="ctr">
            <a:normAutofit fontScale="70000" lnSpcReduction="20000"/>
          </a:bodyPr>
          <a:lstStyle/>
          <a:p>
            <a:pPr marL="0" indent="0">
              <a:buNone/>
            </a:pPr>
            <a:r>
              <a:rPr lang="en-US" sz="1620" dirty="0">
                <a:solidFill>
                  <a:srgbClr val="102333"/>
                </a:solidFill>
              </a:rPr>
              <a:t>The separation of layers reduces coupling, makes API testing clearer, and allows the UI, business logic and database schema to be evaluated independently [4], [5].</a:t>
            </a:r>
            <a:endParaRPr lang="en-US" sz="1620" dirty="0"/>
          </a:p>
        </p:txBody>
      </p:sp>
      <p:sp>
        <p:nvSpPr>
          <p:cNvPr id="16" name="Shape 14"/>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19" name="Text 17"/>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11</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1" y="310896"/>
            <a:ext cx="8225459"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Tools, technologies and resources</a:t>
            </a:r>
            <a:endParaRPr lang="en-US" sz="3200" dirty="0"/>
          </a:p>
        </p:txBody>
      </p:sp>
      <p:sp>
        <p:nvSpPr>
          <p:cNvPr id="4" name="Text 2"/>
          <p:cNvSpPr/>
          <p:nvPr/>
        </p:nvSpPr>
        <p:spPr>
          <a:xfrm>
            <a:off x="530352" y="877824"/>
            <a:ext cx="8225458" cy="219456"/>
          </a:xfrm>
          <a:prstGeom prst="rect">
            <a:avLst/>
          </a:prstGeom>
          <a:noFill/>
          <a:ln/>
        </p:spPr>
        <p:txBody>
          <a:bodyPr wrap="square" lIns="0" tIns="0" rIns="0" bIns="0" rtlCol="0" anchor="ctr">
            <a:normAutofit lnSpcReduction="10000"/>
          </a:bodyPr>
          <a:lstStyle/>
          <a:p>
            <a:pPr marL="0" indent="0">
              <a:buNone/>
            </a:pPr>
            <a:r>
              <a:rPr lang="en-US" sz="1500" dirty="0">
                <a:solidFill>
                  <a:srgbClr val="5B6770"/>
                </a:solidFill>
                <a:latin typeface="Arial" pitchFamily="34" charset="0"/>
                <a:ea typeface="Arial" pitchFamily="34" charset="-122"/>
                <a:cs typeface="Arial" pitchFamily="34" charset="-120"/>
              </a:rPr>
              <a:t>The selected stack supports a JavaScript-based full-stack implementation</a:t>
            </a:r>
            <a:endParaRPr lang="en-US" sz="1500" dirty="0"/>
          </a:p>
        </p:txBody>
      </p:sp>
      <p:sp>
        <p:nvSpPr>
          <p:cNvPr id="5" name="Shape 3"/>
          <p:cNvSpPr/>
          <p:nvPr/>
        </p:nvSpPr>
        <p:spPr>
          <a:xfrm>
            <a:off x="713232" y="1234440"/>
            <a:ext cx="5074920" cy="786384"/>
          </a:xfrm>
          <a:prstGeom prst="roundRect">
            <a:avLst>
              <a:gd name="adj" fmla="val 10465"/>
            </a:avLst>
          </a:prstGeom>
          <a:solidFill>
            <a:srgbClr val="FFFFFF"/>
          </a:solidFill>
          <a:ln w="8890">
            <a:solidFill>
              <a:srgbClr val="D9E5EF"/>
            </a:solidFill>
            <a:prstDash val="solid"/>
          </a:ln>
        </p:spPr>
        <p:txBody>
          <a:bodyPr/>
          <a:lstStyle/>
          <a:p>
            <a:endParaRPr/>
          </a:p>
        </p:txBody>
      </p:sp>
      <p:sp>
        <p:nvSpPr>
          <p:cNvPr id="6" name="Shape 4"/>
          <p:cNvSpPr/>
          <p:nvPr/>
        </p:nvSpPr>
        <p:spPr>
          <a:xfrm>
            <a:off x="713232" y="1234440"/>
            <a:ext cx="109728" cy="786384"/>
          </a:xfrm>
          <a:prstGeom prst="rect">
            <a:avLst/>
          </a:prstGeom>
          <a:solidFill>
            <a:srgbClr val="0A6FB5"/>
          </a:solidFill>
          <a:ln w="12700">
            <a:solidFill>
              <a:srgbClr val="0A6FB5"/>
            </a:solidFill>
            <a:prstDash val="solid"/>
          </a:ln>
        </p:spPr>
        <p:txBody>
          <a:bodyPr/>
          <a:lstStyle/>
          <a:p>
            <a:endParaRPr/>
          </a:p>
        </p:txBody>
      </p:sp>
      <p:sp>
        <p:nvSpPr>
          <p:cNvPr id="7" name="Text 5"/>
          <p:cNvSpPr/>
          <p:nvPr/>
        </p:nvSpPr>
        <p:spPr>
          <a:xfrm>
            <a:off x="1024128" y="1371600"/>
            <a:ext cx="1143000" cy="201168"/>
          </a:xfrm>
          <a:prstGeom prst="rect">
            <a:avLst/>
          </a:prstGeom>
          <a:noFill/>
          <a:ln/>
        </p:spPr>
        <p:txBody>
          <a:bodyPr wrap="square" lIns="0" tIns="0" rIns="0" bIns="0" rtlCol="0" anchor="ctr"/>
          <a:lstStyle/>
          <a:p>
            <a:pPr marL="0" indent="0">
              <a:buNone/>
            </a:pPr>
            <a:r>
              <a:rPr lang="en-US" sz="1800" b="1" dirty="0">
                <a:solidFill>
                  <a:srgbClr val="0A6FB5"/>
                </a:solidFill>
              </a:rPr>
              <a:t>Frontend</a:t>
            </a:r>
            <a:endParaRPr lang="en-US" sz="1800" dirty="0"/>
          </a:p>
        </p:txBody>
      </p:sp>
      <p:sp>
        <p:nvSpPr>
          <p:cNvPr id="8" name="Text 6"/>
          <p:cNvSpPr/>
          <p:nvPr/>
        </p:nvSpPr>
        <p:spPr>
          <a:xfrm>
            <a:off x="2231136" y="1389888"/>
            <a:ext cx="3246120" cy="201168"/>
          </a:xfrm>
          <a:prstGeom prst="rect">
            <a:avLst/>
          </a:prstGeom>
          <a:noFill/>
          <a:ln/>
        </p:spPr>
        <p:txBody>
          <a:bodyPr wrap="square" lIns="0" tIns="0" rIns="0" bIns="0" rtlCol="0" anchor="ctr">
            <a:normAutofit/>
          </a:bodyPr>
          <a:lstStyle/>
          <a:p>
            <a:pPr marL="0" indent="0">
              <a:buNone/>
            </a:pPr>
            <a:r>
              <a:rPr lang="en-US" sz="1520" dirty="0">
                <a:solidFill>
                  <a:srgbClr val="102333"/>
                </a:solidFill>
              </a:rPr>
              <a:t>HTML5, CSS3, JavaScript, React.js</a:t>
            </a:r>
            <a:endParaRPr lang="en-US" sz="1520" dirty="0"/>
          </a:p>
        </p:txBody>
      </p:sp>
      <p:sp>
        <p:nvSpPr>
          <p:cNvPr id="9" name="Shape 7"/>
          <p:cNvSpPr/>
          <p:nvPr/>
        </p:nvSpPr>
        <p:spPr>
          <a:xfrm>
            <a:off x="6245352" y="1234440"/>
            <a:ext cx="5074920" cy="786384"/>
          </a:xfrm>
          <a:prstGeom prst="roundRect">
            <a:avLst>
              <a:gd name="adj" fmla="val 10465"/>
            </a:avLst>
          </a:prstGeom>
          <a:solidFill>
            <a:srgbClr val="FFFFFF"/>
          </a:solidFill>
          <a:ln w="8890">
            <a:solidFill>
              <a:srgbClr val="D9E5EF"/>
            </a:solidFill>
            <a:prstDash val="solid"/>
          </a:ln>
        </p:spPr>
        <p:txBody>
          <a:bodyPr/>
          <a:lstStyle/>
          <a:p>
            <a:endParaRPr/>
          </a:p>
        </p:txBody>
      </p:sp>
      <p:sp>
        <p:nvSpPr>
          <p:cNvPr id="10" name="Shape 8"/>
          <p:cNvSpPr/>
          <p:nvPr/>
        </p:nvSpPr>
        <p:spPr>
          <a:xfrm>
            <a:off x="6245352" y="1234440"/>
            <a:ext cx="109728" cy="786384"/>
          </a:xfrm>
          <a:prstGeom prst="rect">
            <a:avLst/>
          </a:prstGeom>
          <a:solidFill>
            <a:srgbClr val="00A98F"/>
          </a:solidFill>
          <a:ln w="12700">
            <a:solidFill>
              <a:srgbClr val="00A98F"/>
            </a:solidFill>
            <a:prstDash val="solid"/>
          </a:ln>
        </p:spPr>
        <p:txBody>
          <a:bodyPr/>
          <a:lstStyle/>
          <a:p>
            <a:endParaRPr/>
          </a:p>
        </p:txBody>
      </p:sp>
      <p:sp>
        <p:nvSpPr>
          <p:cNvPr id="11" name="Text 9"/>
          <p:cNvSpPr/>
          <p:nvPr/>
        </p:nvSpPr>
        <p:spPr>
          <a:xfrm>
            <a:off x="6556248" y="1371600"/>
            <a:ext cx="1143000" cy="201168"/>
          </a:xfrm>
          <a:prstGeom prst="rect">
            <a:avLst/>
          </a:prstGeom>
          <a:noFill/>
          <a:ln/>
        </p:spPr>
        <p:txBody>
          <a:bodyPr wrap="square" lIns="0" tIns="0" rIns="0" bIns="0" rtlCol="0" anchor="ctr"/>
          <a:lstStyle/>
          <a:p>
            <a:pPr marL="0" indent="0">
              <a:buNone/>
            </a:pPr>
            <a:r>
              <a:rPr lang="en-US" sz="1800" b="1" dirty="0">
                <a:solidFill>
                  <a:srgbClr val="00A98F"/>
                </a:solidFill>
              </a:rPr>
              <a:t>Backend</a:t>
            </a:r>
            <a:endParaRPr lang="en-US" sz="1800" dirty="0"/>
          </a:p>
        </p:txBody>
      </p:sp>
      <p:sp>
        <p:nvSpPr>
          <p:cNvPr id="12" name="Text 10"/>
          <p:cNvSpPr/>
          <p:nvPr/>
        </p:nvSpPr>
        <p:spPr>
          <a:xfrm>
            <a:off x="7763256" y="1389888"/>
            <a:ext cx="3246120" cy="201168"/>
          </a:xfrm>
          <a:prstGeom prst="rect">
            <a:avLst/>
          </a:prstGeom>
          <a:noFill/>
          <a:ln/>
        </p:spPr>
        <p:txBody>
          <a:bodyPr wrap="square" lIns="0" tIns="0" rIns="0" bIns="0" rtlCol="0" anchor="ctr">
            <a:normAutofit/>
          </a:bodyPr>
          <a:lstStyle/>
          <a:p>
            <a:pPr marL="0" indent="0">
              <a:buNone/>
            </a:pPr>
            <a:r>
              <a:rPr lang="en-US" sz="1520" dirty="0">
                <a:solidFill>
                  <a:srgbClr val="102333"/>
                </a:solidFill>
              </a:rPr>
              <a:t>Node.js, Express.js, REST API routes</a:t>
            </a:r>
            <a:endParaRPr lang="en-US" sz="1520" dirty="0"/>
          </a:p>
        </p:txBody>
      </p:sp>
      <p:sp>
        <p:nvSpPr>
          <p:cNvPr id="13" name="Shape 11"/>
          <p:cNvSpPr/>
          <p:nvPr/>
        </p:nvSpPr>
        <p:spPr>
          <a:xfrm>
            <a:off x="713232" y="2377440"/>
            <a:ext cx="5074920" cy="786384"/>
          </a:xfrm>
          <a:prstGeom prst="roundRect">
            <a:avLst>
              <a:gd name="adj" fmla="val 10465"/>
            </a:avLst>
          </a:prstGeom>
          <a:solidFill>
            <a:srgbClr val="FFFFFF"/>
          </a:solidFill>
          <a:ln w="8890">
            <a:solidFill>
              <a:srgbClr val="D9E5EF"/>
            </a:solidFill>
            <a:prstDash val="solid"/>
          </a:ln>
        </p:spPr>
        <p:txBody>
          <a:bodyPr/>
          <a:lstStyle/>
          <a:p>
            <a:endParaRPr/>
          </a:p>
        </p:txBody>
      </p:sp>
      <p:sp>
        <p:nvSpPr>
          <p:cNvPr id="14" name="Shape 12"/>
          <p:cNvSpPr/>
          <p:nvPr/>
        </p:nvSpPr>
        <p:spPr>
          <a:xfrm>
            <a:off x="713232" y="2377440"/>
            <a:ext cx="109728" cy="786384"/>
          </a:xfrm>
          <a:prstGeom prst="rect">
            <a:avLst/>
          </a:prstGeom>
          <a:solidFill>
            <a:srgbClr val="F59E0B"/>
          </a:solidFill>
          <a:ln w="12700">
            <a:solidFill>
              <a:srgbClr val="F59E0B"/>
            </a:solidFill>
            <a:prstDash val="solid"/>
          </a:ln>
        </p:spPr>
        <p:txBody>
          <a:bodyPr/>
          <a:lstStyle/>
          <a:p>
            <a:endParaRPr/>
          </a:p>
        </p:txBody>
      </p:sp>
      <p:sp>
        <p:nvSpPr>
          <p:cNvPr id="15" name="Text 13"/>
          <p:cNvSpPr/>
          <p:nvPr/>
        </p:nvSpPr>
        <p:spPr>
          <a:xfrm>
            <a:off x="1024128" y="2514600"/>
            <a:ext cx="1143000" cy="201168"/>
          </a:xfrm>
          <a:prstGeom prst="rect">
            <a:avLst/>
          </a:prstGeom>
          <a:noFill/>
          <a:ln/>
        </p:spPr>
        <p:txBody>
          <a:bodyPr wrap="square" lIns="0" tIns="0" rIns="0" bIns="0" rtlCol="0" anchor="ctr"/>
          <a:lstStyle/>
          <a:p>
            <a:pPr marL="0" indent="0">
              <a:buNone/>
            </a:pPr>
            <a:r>
              <a:rPr lang="en-US" sz="1800" b="1" dirty="0">
                <a:solidFill>
                  <a:srgbClr val="F59E0B"/>
                </a:solidFill>
              </a:rPr>
              <a:t>Database</a:t>
            </a:r>
            <a:endParaRPr lang="en-US" sz="1800" dirty="0"/>
          </a:p>
        </p:txBody>
      </p:sp>
      <p:sp>
        <p:nvSpPr>
          <p:cNvPr id="16" name="Text 14"/>
          <p:cNvSpPr/>
          <p:nvPr/>
        </p:nvSpPr>
        <p:spPr>
          <a:xfrm>
            <a:off x="2231136" y="2532888"/>
            <a:ext cx="3246120" cy="201168"/>
          </a:xfrm>
          <a:prstGeom prst="rect">
            <a:avLst/>
          </a:prstGeom>
          <a:noFill/>
          <a:ln/>
        </p:spPr>
        <p:txBody>
          <a:bodyPr wrap="square" lIns="0" tIns="0" rIns="0" bIns="0" rtlCol="0" anchor="ctr">
            <a:normAutofit/>
          </a:bodyPr>
          <a:lstStyle/>
          <a:p>
            <a:pPr marL="0" indent="0">
              <a:buNone/>
            </a:pPr>
            <a:r>
              <a:rPr lang="en-US" sz="1520" dirty="0">
                <a:solidFill>
                  <a:srgbClr val="102333"/>
                </a:solidFill>
              </a:rPr>
              <a:t>MongoDB collections for users/tasks/alerts</a:t>
            </a:r>
            <a:endParaRPr lang="en-US" sz="1520" dirty="0"/>
          </a:p>
        </p:txBody>
      </p:sp>
      <p:sp>
        <p:nvSpPr>
          <p:cNvPr id="17" name="Shape 15"/>
          <p:cNvSpPr/>
          <p:nvPr/>
        </p:nvSpPr>
        <p:spPr>
          <a:xfrm>
            <a:off x="6245352" y="2377440"/>
            <a:ext cx="5074920" cy="786384"/>
          </a:xfrm>
          <a:prstGeom prst="roundRect">
            <a:avLst>
              <a:gd name="adj" fmla="val 10465"/>
            </a:avLst>
          </a:prstGeom>
          <a:solidFill>
            <a:srgbClr val="FFFFFF"/>
          </a:solidFill>
          <a:ln w="8890">
            <a:solidFill>
              <a:srgbClr val="D9E5EF"/>
            </a:solidFill>
            <a:prstDash val="solid"/>
          </a:ln>
        </p:spPr>
        <p:txBody>
          <a:bodyPr/>
          <a:lstStyle/>
          <a:p>
            <a:endParaRPr/>
          </a:p>
        </p:txBody>
      </p:sp>
      <p:sp>
        <p:nvSpPr>
          <p:cNvPr id="18" name="Shape 16"/>
          <p:cNvSpPr/>
          <p:nvPr/>
        </p:nvSpPr>
        <p:spPr>
          <a:xfrm>
            <a:off x="6245352" y="2377440"/>
            <a:ext cx="109728" cy="786384"/>
          </a:xfrm>
          <a:prstGeom prst="rect">
            <a:avLst/>
          </a:prstGeom>
          <a:solidFill>
            <a:srgbClr val="0A6FB5"/>
          </a:solidFill>
          <a:ln w="12700">
            <a:solidFill>
              <a:srgbClr val="0A6FB5"/>
            </a:solidFill>
            <a:prstDash val="solid"/>
          </a:ln>
        </p:spPr>
        <p:txBody>
          <a:bodyPr/>
          <a:lstStyle/>
          <a:p>
            <a:endParaRPr/>
          </a:p>
        </p:txBody>
      </p:sp>
      <p:sp>
        <p:nvSpPr>
          <p:cNvPr id="19" name="Text 17"/>
          <p:cNvSpPr/>
          <p:nvPr/>
        </p:nvSpPr>
        <p:spPr>
          <a:xfrm>
            <a:off x="6556248" y="2514600"/>
            <a:ext cx="1143000" cy="201168"/>
          </a:xfrm>
          <a:prstGeom prst="rect">
            <a:avLst/>
          </a:prstGeom>
          <a:noFill/>
          <a:ln/>
        </p:spPr>
        <p:txBody>
          <a:bodyPr wrap="square" lIns="0" tIns="0" rIns="0" bIns="0" rtlCol="0" anchor="ctr"/>
          <a:lstStyle/>
          <a:p>
            <a:pPr marL="0" indent="0">
              <a:buNone/>
            </a:pPr>
            <a:r>
              <a:rPr lang="en-US" sz="1800" b="1" dirty="0">
                <a:solidFill>
                  <a:srgbClr val="0A6FB5"/>
                </a:solidFill>
              </a:rPr>
              <a:t>Real time</a:t>
            </a:r>
            <a:endParaRPr lang="en-US" sz="1800" dirty="0"/>
          </a:p>
        </p:txBody>
      </p:sp>
      <p:sp>
        <p:nvSpPr>
          <p:cNvPr id="20" name="Text 18"/>
          <p:cNvSpPr/>
          <p:nvPr/>
        </p:nvSpPr>
        <p:spPr>
          <a:xfrm>
            <a:off x="7763256" y="2532888"/>
            <a:ext cx="3246120" cy="201168"/>
          </a:xfrm>
          <a:prstGeom prst="rect">
            <a:avLst/>
          </a:prstGeom>
          <a:noFill/>
          <a:ln/>
        </p:spPr>
        <p:txBody>
          <a:bodyPr wrap="square" lIns="0" tIns="0" rIns="0" bIns="0" rtlCol="0" anchor="ctr">
            <a:normAutofit/>
          </a:bodyPr>
          <a:lstStyle/>
          <a:p>
            <a:pPr marL="0" indent="0">
              <a:buNone/>
            </a:pPr>
            <a:r>
              <a:rPr lang="en-US" sz="1520" dirty="0">
                <a:solidFill>
                  <a:srgbClr val="102333"/>
                </a:solidFill>
              </a:rPr>
              <a:t>Socket.io notification events</a:t>
            </a:r>
            <a:endParaRPr lang="en-US" sz="1520" dirty="0"/>
          </a:p>
        </p:txBody>
      </p:sp>
      <p:sp>
        <p:nvSpPr>
          <p:cNvPr id="21" name="Shape 19"/>
          <p:cNvSpPr/>
          <p:nvPr/>
        </p:nvSpPr>
        <p:spPr>
          <a:xfrm>
            <a:off x="713232" y="3520440"/>
            <a:ext cx="5074920" cy="786384"/>
          </a:xfrm>
          <a:prstGeom prst="roundRect">
            <a:avLst>
              <a:gd name="adj" fmla="val 10465"/>
            </a:avLst>
          </a:prstGeom>
          <a:solidFill>
            <a:srgbClr val="FFFFFF"/>
          </a:solidFill>
          <a:ln w="8890">
            <a:solidFill>
              <a:srgbClr val="D9E5EF"/>
            </a:solidFill>
            <a:prstDash val="solid"/>
          </a:ln>
        </p:spPr>
        <p:txBody>
          <a:bodyPr/>
          <a:lstStyle/>
          <a:p>
            <a:endParaRPr/>
          </a:p>
        </p:txBody>
      </p:sp>
      <p:sp>
        <p:nvSpPr>
          <p:cNvPr id="22" name="Shape 20"/>
          <p:cNvSpPr/>
          <p:nvPr/>
        </p:nvSpPr>
        <p:spPr>
          <a:xfrm>
            <a:off x="713232" y="3520440"/>
            <a:ext cx="109728" cy="786384"/>
          </a:xfrm>
          <a:prstGeom prst="rect">
            <a:avLst/>
          </a:prstGeom>
          <a:solidFill>
            <a:srgbClr val="00A98F"/>
          </a:solidFill>
          <a:ln w="12700">
            <a:solidFill>
              <a:srgbClr val="00A98F"/>
            </a:solidFill>
            <a:prstDash val="solid"/>
          </a:ln>
        </p:spPr>
        <p:txBody>
          <a:bodyPr/>
          <a:lstStyle/>
          <a:p>
            <a:endParaRPr/>
          </a:p>
        </p:txBody>
      </p:sp>
      <p:sp>
        <p:nvSpPr>
          <p:cNvPr id="23" name="Text 21"/>
          <p:cNvSpPr/>
          <p:nvPr/>
        </p:nvSpPr>
        <p:spPr>
          <a:xfrm>
            <a:off x="1024128" y="3657600"/>
            <a:ext cx="1143000" cy="201168"/>
          </a:xfrm>
          <a:prstGeom prst="rect">
            <a:avLst/>
          </a:prstGeom>
          <a:noFill/>
          <a:ln/>
        </p:spPr>
        <p:txBody>
          <a:bodyPr wrap="square" lIns="0" tIns="0" rIns="0" bIns="0" rtlCol="0" anchor="ctr"/>
          <a:lstStyle/>
          <a:p>
            <a:pPr marL="0" indent="0">
              <a:buNone/>
            </a:pPr>
            <a:r>
              <a:rPr lang="en-US" sz="1800" b="1" dirty="0">
                <a:solidFill>
                  <a:srgbClr val="00A98F"/>
                </a:solidFill>
              </a:rPr>
              <a:t>Testing</a:t>
            </a:r>
            <a:endParaRPr lang="en-US" sz="1800" dirty="0"/>
          </a:p>
        </p:txBody>
      </p:sp>
      <p:sp>
        <p:nvSpPr>
          <p:cNvPr id="24" name="Text 22"/>
          <p:cNvSpPr/>
          <p:nvPr/>
        </p:nvSpPr>
        <p:spPr>
          <a:xfrm>
            <a:off x="2231136" y="3675888"/>
            <a:ext cx="3246120" cy="201168"/>
          </a:xfrm>
          <a:prstGeom prst="rect">
            <a:avLst/>
          </a:prstGeom>
          <a:noFill/>
          <a:ln/>
        </p:spPr>
        <p:txBody>
          <a:bodyPr wrap="square" lIns="0" tIns="0" rIns="0" bIns="0" rtlCol="0" anchor="ctr">
            <a:normAutofit/>
          </a:bodyPr>
          <a:lstStyle/>
          <a:p>
            <a:pPr marL="0" indent="0">
              <a:buNone/>
            </a:pPr>
            <a:r>
              <a:rPr lang="en-US" sz="1520" dirty="0">
                <a:solidFill>
                  <a:srgbClr val="102333"/>
                </a:solidFill>
              </a:rPr>
              <a:t>Jest, Postman, UAT feedback</a:t>
            </a:r>
            <a:endParaRPr lang="en-US" sz="1520" dirty="0"/>
          </a:p>
        </p:txBody>
      </p:sp>
      <p:sp>
        <p:nvSpPr>
          <p:cNvPr id="25" name="Shape 23"/>
          <p:cNvSpPr/>
          <p:nvPr/>
        </p:nvSpPr>
        <p:spPr>
          <a:xfrm>
            <a:off x="6245352" y="3520440"/>
            <a:ext cx="5074920" cy="786384"/>
          </a:xfrm>
          <a:prstGeom prst="roundRect">
            <a:avLst>
              <a:gd name="adj" fmla="val 10465"/>
            </a:avLst>
          </a:prstGeom>
          <a:solidFill>
            <a:srgbClr val="FFFFFF"/>
          </a:solidFill>
          <a:ln w="8890">
            <a:solidFill>
              <a:srgbClr val="D9E5EF"/>
            </a:solidFill>
            <a:prstDash val="solid"/>
          </a:ln>
        </p:spPr>
        <p:txBody>
          <a:bodyPr/>
          <a:lstStyle/>
          <a:p>
            <a:endParaRPr/>
          </a:p>
        </p:txBody>
      </p:sp>
      <p:sp>
        <p:nvSpPr>
          <p:cNvPr id="26" name="Shape 24"/>
          <p:cNvSpPr/>
          <p:nvPr/>
        </p:nvSpPr>
        <p:spPr>
          <a:xfrm>
            <a:off x="6245352" y="3520440"/>
            <a:ext cx="109728" cy="786384"/>
          </a:xfrm>
          <a:prstGeom prst="rect">
            <a:avLst/>
          </a:prstGeom>
          <a:solidFill>
            <a:srgbClr val="F59E0B"/>
          </a:solidFill>
          <a:ln w="12700">
            <a:solidFill>
              <a:srgbClr val="F59E0B"/>
            </a:solidFill>
            <a:prstDash val="solid"/>
          </a:ln>
        </p:spPr>
        <p:txBody>
          <a:bodyPr/>
          <a:lstStyle/>
          <a:p>
            <a:endParaRPr/>
          </a:p>
        </p:txBody>
      </p:sp>
      <p:sp>
        <p:nvSpPr>
          <p:cNvPr id="27" name="Text 25"/>
          <p:cNvSpPr/>
          <p:nvPr/>
        </p:nvSpPr>
        <p:spPr>
          <a:xfrm>
            <a:off x="6556248" y="3657600"/>
            <a:ext cx="1143000" cy="201168"/>
          </a:xfrm>
          <a:prstGeom prst="rect">
            <a:avLst/>
          </a:prstGeom>
          <a:noFill/>
          <a:ln/>
        </p:spPr>
        <p:txBody>
          <a:bodyPr wrap="square" lIns="0" tIns="0" rIns="0" bIns="0" rtlCol="0" anchor="ctr"/>
          <a:lstStyle/>
          <a:p>
            <a:pPr marL="0" indent="0">
              <a:buNone/>
            </a:pPr>
            <a:r>
              <a:rPr lang="en-US" sz="1800" b="1" dirty="0">
                <a:solidFill>
                  <a:srgbClr val="F59E0B"/>
                </a:solidFill>
              </a:rPr>
              <a:t>Workflow</a:t>
            </a:r>
            <a:endParaRPr lang="en-US" sz="1800" dirty="0"/>
          </a:p>
        </p:txBody>
      </p:sp>
      <p:sp>
        <p:nvSpPr>
          <p:cNvPr id="28" name="Text 26"/>
          <p:cNvSpPr/>
          <p:nvPr/>
        </p:nvSpPr>
        <p:spPr>
          <a:xfrm>
            <a:off x="7763256" y="3675888"/>
            <a:ext cx="3246120" cy="201168"/>
          </a:xfrm>
          <a:prstGeom prst="rect">
            <a:avLst/>
          </a:prstGeom>
          <a:noFill/>
          <a:ln/>
        </p:spPr>
        <p:txBody>
          <a:bodyPr wrap="square" lIns="0" tIns="0" rIns="0" bIns="0" rtlCol="0" anchor="ctr">
            <a:normAutofit/>
          </a:bodyPr>
          <a:lstStyle/>
          <a:p>
            <a:pPr marL="0" indent="0">
              <a:buNone/>
            </a:pPr>
            <a:r>
              <a:rPr lang="en-US" sz="1520" dirty="0">
                <a:solidFill>
                  <a:srgbClr val="102333"/>
                </a:solidFill>
              </a:rPr>
              <a:t>VS Code, Git, GitHub version control</a:t>
            </a:r>
            <a:endParaRPr lang="en-US" sz="1520" dirty="0"/>
          </a:p>
        </p:txBody>
      </p:sp>
      <p:pic>
        <p:nvPicPr>
          <p:cNvPr id="29" name="Image 0" descr="/mnt/data/flow_strip_crop.png"/>
          <p:cNvPicPr>
            <a:picLocks noChangeAspect="1"/>
          </p:cNvPicPr>
          <p:nvPr/>
        </p:nvPicPr>
        <p:blipFill>
          <a:blip r:embed="rId3"/>
          <a:stretch>
            <a:fillRect/>
          </a:stretch>
        </p:blipFill>
        <p:spPr>
          <a:xfrm>
            <a:off x="777240" y="4828032"/>
            <a:ext cx="10698480" cy="1005840"/>
          </a:xfrm>
          <a:prstGeom prst="rect">
            <a:avLst/>
          </a:prstGeom>
        </p:spPr>
      </p:pic>
      <p:sp>
        <p:nvSpPr>
          <p:cNvPr id="30" name="Shape 27"/>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33" name="Text 30"/>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12</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3">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598932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Prototype and code direction</a:t>
            </a:r>
            <a:endParaRPr lang="en-US" sz="3200" dirty="0"/>
          </a:p>
        </p:txBody>
      </p:sp>
      <p:sp>
        <p:nvSpPr>
          <p:cNvPr id="4" name="Text 2"/>
          <p:cNvSpPr/>
          <p:nvPr/>
        </p:nvSpPr>
        <p:spPr>
          <a:xfrm>
            <a:off x="530352" y="877824"/>
            <a:ext cx="5669280" cy="219456"/>
          </a:xfrm>
          <a:prstGeom prst="rect">
            <a:avLst/>
          </a:prstGeom>
          <a:noFill/>
          <a:ln/>
        </p:spPr>
        <p:txBody>
          <a:bodyPr wrap="square" lIns="0" tIns="0" rIns="0" bIns="0" rtlCol="0" anchor="ctr">
            <a:normAutofit/>
          </a:bodyPr>
          <a:lstStyle/>
          <a:p>
            <a:pPr marL="0" indent="0">
              <a:buNone/>
            </a:pPr>
            <a:r>
              <a:rPr lang="en-US" sz="1500" dirty="0">
                <a:solidFill>
                  <a:srgbClr val="5B6770"/>
                </a:solidFill>
                <a:latin typeface="Arial" pitchFamily="34" charset="0"/>
                <a:ea typeface="Arial" pitchFamily="34" charset="-122"/>
                <a:cs typeface="Arial" pitchFamily="34" charset="-120"/>
              </a:rPr>
              <a:t>The interim plan shows how the artifact will become demonstrable</a:t>
            </a:r>
            <a:endParaRPr lang="en-US" sz="1500" dirty="0"/>
          </a:p>
        </p:txBody>
      </p:sp>
      <p:sp>
        <p:nvSpPr>
          <p:cNvPr id="5" name="Text 3"/>
          <p:cNvSpPr/>
          <p:nvPr/>
        </p:nvSpPr>
        <p:spPr>
          <a:xfrm>
            <a:off x="749808" y="1124712"/>
            <a:ext cx="3108960" cy="201168"/>
          </a:xfrm>
          <a:prstGeom prst="rect">
            <a:avLst/>
          </a:prstGeom>
          <a:noFill/>
          <a:ln/>
        </p:spPr>
        <p:txBody>
          <a:bodyPr wrap="square" lIns="0" tIns="0" rIns="0" bIns="0" rtlCol="0" anchor="ctr"/>
          <a:lstStyle/>
          <a:p>
            <a:pPr marL="0" indent="0">
              <a:buNone/>
            </a:pPr>
            <a:r>
              <a:rPr lang="en-US" sz="1050" b="1" dirty="0">
                <a:solidFill>
                  <a:srgbClr val="0A6FB5"/>
                </a:solidFill>
              </a:rPr>
              <a:t>PLANNED API CONTRACT</a:t>
            </a:r>
            <a:endParaRPr lang="en-US" sz="1050" dirty="0"/>
          </a:p>
        </p:txBody>
      </p:sp>
      <p:sp>
        <p:nvSpPr>
          <p:cNvPr id="6" name="Shape 4"/>
          <p:cNvSpPr/>
          <p:nvPr/>
        </p:nvSpPr>
        <p:spPr>
          <a:xfrm>
            <a:off x="749808" y="1444752"/>
            <a:ext cx="4526280" cy="2423160"/>
          </a:xfrm>
          <a:prstGeom prst="roundRect">
            <a:avLst>
              <a:gd name="adj" fmla="val 3019"/>
            </a:avLst>
          </a:prstGeom>
          <a:solidFill>
            <a:srgbClr val="0B1F30"/>
          </a:solidFill>
          <a:ln w="12700">
            <a:solidFill>
              <a:srgbClr val="0B1F30"/>
            </a:solidFill>
            <a:prstDash val="solid"/>
          </a:ln>
        </p:spPr>
        <p:txBody>
          <a:bodyPr/>
          <a:lstStyle/>
          <a:p>
            <a:endParaRPr/>
          </a:p>
        </p:txBody>
      </p:sp>
      <p:sp>
        <p:nvSpPr>
          <p:cNvPr id="7" name="Text 5"/>
          <p:cNvSpPr/>
          <p:nvPr/>
        </p:nvSpPr>
        <p:spPr>
          <a:xfrm>
            <a:off x="987552" y="1673352"/>
            <a:ext cx="4023360" cy="1920240"/>
          </a:xfrm>
          <a:prstGeom prst="rect">
            <a:avLst/>
          </a:prstGeom>
          <a:noFill/>
          <a:ln/>
        </p:spPr>
        <p:txBody>
          <a:bodyPr wrap="square" lIns="0" tIns="0" rIns="0" bIns="0" rtlCol="0" anchor="ctr">
            <a:normAutofit/>
          </a:bodyPr>
          <a:lstStyle/>
          <a:p>
            <a:pPr marL="0" indent="0">
              <a:buNone/>
            </a:pPr>
            <a:r>
              <a:rPr lang="en-US" sz="1700" dirty="0">
                <a:solidFill>
                  <a:srgbClr val="D7F2F5"/>
                </a:solidFill>
                <a:latin typeface="Courier New" pitchFamily="34" charset="0"/>
                <a:ea typeface="Courier New" pitchFamily="34" charset="-122"/>
                <a:cs typeface="Courier New" pitchFamily="34" charset="-120"/>
              </a:rPr>
              <a:t>POST /api/auth/register</a:t>
            </a:r>
            <a:endParaRPr lang="en-US" sz="1700" dirty="0"/>
          </a:p>
          <a:p>
            <a:pPr marL="0" indent="0">
              <a:buNone/>
            </a:pPr>
            <a:r>
              <a:rPr lang="en-US" sz="1700" dirty="0">
                <a:solidFill>
                  <a:srgbClr val="D7F2F5"/>
                </a:solidFill>
                <a:latin typeface="Courier New" pitchFamily="34" charset="0"/>
                <a:ea typeface="Courier New" pitchFamily="34" charset="-122"/>
                <a:cs typeface="Courier New" pitchFamily="34" charset="-120"/>
              </a:rPr>
              <a:t>POST /api/auth/login</a:t>
            </a:r>
            <a:endParaRPr lang="en-US" sz="1700" dirty="0"/>
          </a:p>
          <a:p>
            <a:pPr marL="0" indent="0">
              <a:buNone/>
            </a:pPr>
            <a:r>
              <a:rPr lang="en-US" sz="1700" dirty="0">
                <a:solidFill>
                  <a:srgbClr val="D7F2F5"/>
                </a:solidFill>
                <a:latin typeface="Courier New" pitchFamily="34" charset="0"/>
                <a:ea typeface="Courier New" pitchFamily="34" charset="-122"/>
                <a:cs typeface="Courier New" pitchFamily="34" charset="-120"/>
              </a:rPr>
              <a:t>GET  /api/tasks</a:t>
            </a:r>
            <a:endParaRPr lang="en-US" sz="1700" dirty="0"/>
          </a:p>
          <a:p>
            <a:pPr marL="0" indent="0">
              <a:buNone/>
            </a:pPr>
            <a:r>
              <a:rPr lang="en-US" sz="1700" dirty="0">
                <a:solidFill>
                  <a:srgbClr val="D7F2F5"/>
                </a:solidFill>
                <a:latin typeface="Courier New" pitchFamily="34" charset="0"/>
                <a:ea typeface="Courier New" pitchFamily="34" charset="-122"/>
                <a:cs typeface="Courier New" pitchFamily="34" charset="-120"/>
              </a:rPr>
              <a:t>POST /api/tasks</a:t>
            </a:r>
            <a:endParaRPr lang="en-US" sz="1700" dirty="0"/>
          </a:p>
          <a:p>
            <a:pPr marL="0" indent="0">
              <a:buNone/>
            </a:pPr>
            <a:r>
              <a:rPr lang="en-US" sz="1700" dirty="0">
                <a:solidFill>
                  <a:srgbClr val="D7F2F5"/>
                </a:solidFill>
                <a:latin typeface="Courier New" pitchFamily="34" charset="0"/>
                <a:ea typeface="Courier New" pitchFamily="34" charset="-122"/>
                <a:cs typeface="Courier New" pitchFamily="34" charset="-120"/>
              </a:rPr>
              <a:t>PUT  /api/tasks/:id</a:t>
            </a:r>
            <a:endParaRPr lang="en-US" sz="1700" dirty="0"/>
          </a:p>
          <a:p>
            <a:pPr marL="0" indent="0">
              <a:buNone/>
            </a:pPr>
            <a:r>
              <a:rPr lang="en-US" sz="1700" dirty="0">
                <a:solidFill>
                  <a:srgbClr val="D7F2F5"/>
                </a:solidFill>
                <a:latin typeface="Courier New" pitchFamily="34" charset="0"/>
                <a:ea typeface="Courier New" pitchFamily="34" charset="-122"/>
                <a:cs typeface="Courier New" pitchFamily="34" charset="-120"/>
              </a:rPr>
              <a:t>DELETE /api/tasks/:id</a:t>
            </a:r>
            <a:endParaRPr lang="en-US" sz="1700" dirty="0"/>
          </a:p>
          <a:p>
            <a:pPr marL="0" indent="0">
              <a:buNone/>
            </a:pPr>
            <a:r>
              <a:rPr lang="en-US" sz="1700" dirty="0">
                <a:solidFill>
                  <a:srgbClr val="D7F2F5"/>
                </a:solidFill>
                <a:latin typeface="Courier New" pitchFamily="34" charset="0"/>
                <a:ea typeface="Courier New" pitchFamily="34" charset="-122"/>
                <a:cs typeface="Courier New" pitchFamily="34" charset="-120"/>
              </a:rPr>
              <a:t>GET  /api/notifications</a:t>
            </a:r>
            <a:endParaRPr lang="en-US" sz="1700" dirty="0"/>
          </a:p>
        </p:txBody>
      </p:sp>
      <p:sp>
        <p:nvSpPr>
          <p:cNvPr id="8" name="Text 6"/>
          <p:cNvSpPr/>
          <p:nvPr/>
        </p:nvSpPr>
        <p:spPr>
          <a:xfrm>
            <a:off x="5989320" y="1124712"/>
            <a:ext cx="3108960" cy="201168"/>
          </a:xfrm>
          <a:prstGeom prst="rect">
            <a:avLst/>
          </a:prstGeom>
          <a:noFill/>
          <a:ln/>
        </p:spPr>
        <p:txBody>
          <a:bodyPr wrap="square" lIns="0" tIns="0" rIns="0" bIns="0" rtlCol="0" anchor="ctr"/>
          <a:lstStyle/>
          <a:p>
            <a:pPr marL="0" indent="0">
              <a:buNone/>
            </a:pPr>
            <a:r>
              <a:rPr lang="en-US" sz="1050" b="1" dirty="0">
                <a:solidFill>
                  <a:srgbClr val="00A98F"/>
                </a:solidFill>
              </a:rPr>
              <a:t>DATA MODEL DIRECTION</a:t>
            </a:r>
            <a:endParaRPr lang="en-US" sz="1050" dirty="0"/>
          </a:p>
        </p:txBody>
      </p:sp>
      <p:sp>
        <p:nvSpPr>
          <p:cNvPr id="9" name="Text 7"/>
          <p:cNvSpPr/>
          <p:nvPr/>
        </p:nvSpPr>
        <p:spPr>
          <a:xfrm>
            <a:off x="5985352" y="1613916"/>
            <a:ext cx="5029200" cy="1417320"/>
          </a:xfrm>
          <a:prstGeom prst="rect">
            <a:avLst/>
          </a:prstGeom>
          <a:noFill/>
          <a:ln/>
        </p:spPr>
        <p:txBody>
          <a:bodyPr wrap="square" lIns="254" tIns="254" rIns="254" bIns="254" rtlCol="0" anchor="ctr">
            <a:normAutofit fontScale="92500" lnSpcReduction="10000"/>
          </a:bodyPr>
          <a:lstStyle/>
          <a:p>
            <a:pPr marL="165100" indent="-165100" algn="just">
              <a:buSzPct val="100000"/>
              <a:buChar char="•"/>
            </a:pPr>
            <a:r>
              <a:rPr lang="en-US" sz="1840" dirty="0">
                <a:solidFill>
                  <a:srgbClr val="102333"/>
                </a:solidFill>
                <a:latin typeface="Arial" pitchFamily="34" charset="0"/>
                <a:ea typeface="Arial" pitchFamily="34" charset="-122"/>
                <a:cs typeface="Arial" pitchFamily="34" charset="-120"/>
              </a:rPr>
              <a:t>User: name, email, hashed password, role/session token</a:t>
            </a:r>
            <a:endParaRPr lang="en-US" sz="1840" dirty="0"/>
          </a:p>
          <a:p>
            <a:pPr marL="165100" indent="-165100" algn="just">
              <a:buSzPct val="100000"/>
              <a:buChar char="•"/>
            </a:pPr>
            <a:r>
              <a:rPr lang="en-US" sz="1840" dirty="0">
                <a:solidFill>
                  <a:srgbClr val="102333"/>
                </a:solidFill>
                <a:latin typeface="Arial" pitchFamily="34" charset="0"/>
                <a:ea typeface="Arial" pitchFamily="34" charset="-122"/>
                <a:cs typeface="Arial" pitchFamily="34" charset="-120"/>
              </a:rPr>
              <a:t>Task: title, description, priority, status, due date, owner</a:t>
            </a:r>
            <a:endParaRPr lang="en-US" sz="1840" dirty="0"/>
          </a:p>
          <a:p>
            <a:pPr marL="165100" indent="-165100" algn="just">
              <a:buSzPct val="100000"/>
              <a:buChar char="•"/>
            </a:pPr>
            <a:r>
              <a:rPr lang="en-US" sz="1840" dirty="0">
                <a:solidFill>
                  <a:srgbClr val="102333"/>
                </a:solidFill>
                <a:latin typeface="Arial" pitchFamily="34" charset="0"/>
                <a:ea typeface="Arial" pitchFamily="34" charset="-122"/>
                <a:cs typeface="Arial" pitchFamily="34" charset="-120"/>
              </a:rPr>
              <a:t>Notification: userId, taskId, message, timestamp, read flag</a:t>
            </a:r>
            <a:endParaRPr lang="en-US" sz="1840" dirty="0"/>
          </a:p>
        </p:txBody>
      </p:sp>
      <p:sp>
        <p:nvSpPr>
          <p:cNvPr id="10" name="Text 8"/>
          <p:cNvSpPr/>
          <p:nvPr/>
        </p:nvSpPr>
        <p:spPr>
          <a:xfrm>
            <a:off x="5989320" y="3749040"/>
            <a:ext cx="3474720" cy="201168"/>
          </a:xfrm>
          <a:prstGeom prst="rect">
            <a:avLst/>
          </a:prstGeom>
          <a:noFill/>
          <a:ln/>
        </p:spPr>
        <p:txBody>
          <a:bodyPr wrap="square" lIns="0" tIns="0" rIns="0" bIns="0" rtlCol="0" anchor="ctr"/>
          <a:lstStyle/>
          <a:p>
            <a:pPr marL="0" indent="0">
              <a:buNone/>
            </a:pPr>
            <a:r>
              <a:rPr lang="en-US" sz="1050" b="1" dirty="0">
                <a:solidFill>
                  <a:srgbClr val="F59E0B"/>
                </a:solidFill>
              </a:rPr>
              <a:t>DEMONSTRABLE PROTOTYPE TARGET</a:t>
            </a:r>
            <a:endParaRPr lang="en-US" sz="1050" dirty="0"/>
          </a:p>
        </p:txBody>
      </p:sp>
      <p:sp>
        <p:nvSpPr>
          <p:cNvPr id="11" name="Shape 9"/>
          <p:cNvSpPr/>
          <p:nvPr/>
        </p:nvSpPr>
        <p:spPr>
          <a:xfrm>
            <a:off x="6967728" y="4800600"/>
            <a:ext cx="283464" cy="0"/>
          </a:xfrm>
          <a:prstGeom prst="line">
            <a:avLst/>
          </a:prstGeom>
          <a:noFill/>
          <a:ln w="25400">
            <a:solidFill>
              <a:srgbClr val="12BBD0"/>
            </a:solidFill>
            <a:prstDash val="solid"/>
            <a:headEnd type="none"/>
            <a:tailEnd type="triangle"/>
          </a:ln>
        </p:spPr>
        <p:txBody>
          <a:bodyPr/>
          <a:lstStyle/>
          <a:p>
            <a:endParaRPr/>
          </a:p>
        </p:txBody>
      </p:sp>
      <p:sp>
        <p:nvSpPr>
          <p:cNvPr id="12" name="Text 10"/>
          <p:cNvSpPr/>
          <p:nvPr/>
        </p:nvSpPr>
        <p:spPr>
          <a:xfrm>
            <a:off x="6053328" y="4407408"/>
            <a:ext cx="914400" cy="777240"/>
          </a:xfrm>
          <a:prstGeom prst="roundRect">
            <a:avLst>
              <a:gd name="adj" fmla="val 9412"/>
            </a:avLst>
          </a:prstGeom>
          <a:solidFill>
            <a:srgbClr val="0A6FB5">
              <a:alpha val="95000"/>
            </a:srgbClr>
          </a:solidFill>
          <a:ln w="12700">
            <a:solidFill>
              <a:srgbClr val="0A6FB5">
                <a:alpha val="90000"/>
              </a:srgbClr>
            </a:solidFill>
          </a:ln>
        </p:spPr>
        <p:txBody>
          <a:bodyPr wrap="square" lIns="1016" tIns="1016" rIns="1016" bIns="1016" rtlCol="0" anchor="ctr">
            <a:normAutofit/>
          </a:bodyPr>
          <a:lstStyle/>
          <a:p>
            <a:pPr marL="0" indent="0" algn="ctr">
              <a:buNone/>
            </a:pPr>
            <a:r>
              <a:rPr lang="en-US" sz="1120" b="1" dirty="0">
                <a:solidFill>
                  <a:srgbClr val="FFFFFF"/>
                </a:solidFill>
              </a:rPr>
              <a:t>Login</a:t>
            </a:r>
            <a:endParaRPr lang="en-US" sz="1120" dirty="0"/>
          </a:p>
        </p:txBody>
      </p:sp>
      <p:sp>
        <p:nvSpPr>
          <p:cNvPr id="13" name="Shape 11"/>
          <p:cNvSpPr/>
          <p:nvPr/>
        </p:nvSpPr>
        <p:spPr>
          <a:xfrm>
            <a:off x="8266176" y="4800600"/>
            <a:ext cx="283464" cy="0"/>
          </a:xfrm>
          <a:prstGeom prst="line">
            <a:avLst/>
          </a:prstGeom>
          <a:noFill/>
          <a:ln w="25400">
            <a:solidFill>
              <a:srgbClr val="12BBD0"/>
            </a:solidFill>
            <a:prstDash val="solid"/>
            <a:headEnd type="none"/>
            <a:tailEnd type="triangle"/>
          </a:ln>
        </p:spPr>
        <p:txBody>
          <a:bodyPr/>
          <a:lstStyle/>
          <a:p>
            <a:endParaRPr/>
          </a:p>
        </p:txBody>
      </p:sp>
      <p:sp>
        <p:nvSpPr>
          <p:cNvPr id="14" name="Text 12"/>
          <p:cNvSpPr/>
          <p:nvPr/>
        </p:nvSpPr>
        <p:spPr>
          <a:xfrm>
            <a:off x="7351776" y="4407408"/>
            <a:ext cx="914400" cy="777240"/>
          </a:xfrm>
          <a:prstGeom prst="roundRect">
            <a:avLst>
              <a:gd name="adj" fmla="val 9412"/>
            </a:avLst>
          </a:prstGeom>
          <a:solidFill>
            <a:srgbClr val="00A98F">
              <a:alpha val="95000"/>
            </a:srgbClr>
          </a:solidFill>
          <a:ln w="12700">
            <a:solidFill>
              <a:srgbClr val="00A98F">
                <a:alpha val="90000"/>
              </a:srgbClr>
            </a:solidFill>
          </a:ln>
        </p:spPr>
        <p:txBody>
          <a:bodyPr wrap="square" lIns="1016" tIns="1016" rIns="1016" bIns="1016" rtlCol="0" anchor="ctr">
            <a:normAutofit/>
          </a:bodyPr>
          <a:lstStyle/>
          <a:p>
            <a:pPr marL="0" indent="0" algn="ctr">
              <a:buNone/>
            </a:pPr>
            <a:r>
              <a:rPr lang="en-US" sz="1120" b="1" dirty="0">
                <a:solidFill>
                  <a:srgbClr val="FFFFFF"/>
                </a:solidFill>
              </a:rPr>
              <a:t>Create task</a:t>
            </a:r>
            <a:endParaRPr lang="en-US" sz="1120" dirty="0"/>
          </a:p>
        </p:txBody>
      </p:sp>
      <p:sp>
        <p:nvSpPr>
          <p:cNvPr id="15" name="Shape 13"/>
          <p:cNvSpPr/>
          <p:nvPr/>
        </p:nvSpPr>
        <p:spPr>
          <a:xfrm>
            <a:off x="9564624" y="4800600"/>
            <a:ext cx="283464" cy="0"/>
          </a:xfrm>
          <a:prstGeom prst="line">
            <a:avLst/>
          </a:prstGeom>
          <a:noFill/>
          <a:ln w="25400">
            <a:solidFill>
              <a:srgbClr val="12BBD0"/>
            </a:solidFill>
            <a:prstDash val="solid"/>
            <a:headEnd type="none"/>
            <a:tailEnd type="triangle"/>
          </a:ln>
        </p:spPr>
        <p:txBody>
          <a:bodyPr/>
          <a:lstStyle/>
          <a:p>
            <a:endParaRPr/>
          </a:p>
        </p:txBody>
      </p:sp>
      <p:sp>
        <p:nvSpPr>
          <p:cNvPr id="16" name="Text 14"/>
          <p:cNvSpPr/>
          <p:nvPr/>
        </p:nvSpPr>
        <p:spPr>
          <a:xfrm>
            <a:off x="8650224" y="4407408"/>
            <a:ext cx="914400" cy="777240"/>
          </a:xfrm>
          <a:prstGeom prst="roundRect">
            <a:avLst>
              <a:gd name="adj" fmla="val 9412"/>
            </a:avLst>
          </a:prstGeom>
          <a:solidFill>
            <a:srgbClr val="F59E0B">
              <a:alpha val="95000"/>
            </a:srgbClr>
          </a:solidFill>
          <a:ln w="12700">
            <a:solidFill>
              <a:srgbClr val="F59E0B">
                <a:alpha val="90000"/>
              </a:srgbClr>
            </a:solidFill>
          </a:ln>
        </p:spPr>
        <p:txBody>
          <a:bodyPr wrap="square" lIns="1016" tIns="1016" rIns="1016" bIns="1016" rtlCol="0" anchor="ctr">
            <a:normAutofit/>
          </a:bodyPr>
          <a:lstStyle/>
          <a:p>
            <a:pPr marL="0" indent="0" algn="ctr">
              <a:buNone/>
            </a:pPr>
            <a:r>
              <a:rPr lang="en-US" sz="1120" b="1" dirty="0">
                <a:solidFill>
                  <a:srgbClr val="FFFFFF"/>
                </a:solidFill>
              </a:rPr>
              <a:t>Set priority</a:t>
            </a:r>
            <a:endParaRPr lang="en-US" sz="1120" dirty="0"/>
          </a:p>
        </p:txBody>
      </p:sp>
      <p:sp>
        <p:nvSpPr>
          <p:cNvPr id="17" name="Text 15"/>
          <p:cNvSpPr/>
          <p:nvPr/>
        </p:nvSpPr>
        <p:spPr>
          <a:xfrm>
            <a:off x="9948672" y="4407408"/>
            <a:ext cx="914400" cy="777240"/>
          </a:xfrm>
          <a:prstGeom prst="roundRect">
            <a:avLst>
              <a:gd name="adj" fmla="val 9412"/>
            </a:avLst>
          </a:prstGeom>
          <a:solidFill>
            <a:srgbClr val="072A40">
              <a:alpha val="95000"/>
            </a:srgbClr>
          </a:solidFill>
          <a:ln w="12700">
            <a:solidFill>
              <a:srgbClr val="072A40">
                <a:alpha val="90000"/>
              </a:srgbClr>
            </a:solidFill>
          </a:ln>
        </p:spPr>
        <p:txBody>
          <a:bodyPr wrap="square" lIns="1016" tIns="1016" rIns="1016" bIns="1016" rtlCol="0" anchor="ctr">
            <a:normAutofit/>
          </a:bodyPr>
          <a:lstStyle/>
          <a:p>
            <a:pPr marL="0" indent="0" algn="ctr">
              <a:buNone/>
            </a:pPr>
            <a:r>
              <a:rPr lang="en-US" sz="1120" b="1" dirty="0">
                <a:solidFill>
                  <a:srgbClr val="FFFFFF"/>
                </a:solidFill>
              </a:rPr>
              <a:t>Receive alert</a:t>
            </a:r>
            <a:endParaRPr lang="en-US" sz="1120" dirty="0"/>
          </a:p>
        </p:txBody>
      </p:sp>
      <p:sp>
        <p:nvSpPr>
          <p:cNvPr id="18" name="Text 16"/>
          <p:cNvSpPr/>
          <p:nvPr/>
        </p:nvSpPr>
        <p:spPr>
          <a:xfrm>
            <a:off x="804672" y="5349240"/>
            <a:ext cx="10698480" cy="347472"/>
          </a:xfrm>
          <a:prstGeom prst="rect">
            <a:avLst/>
          </a:prstGeom>
          <a:noFill/>
          <a:ln/>
        </p:spPr>
        <p:txBody>
          <a:bodyPr wrap="square" lIns="0" tIns="0" rIns="0" bIns="0" rtlCol="0" anchor="ctr">
            <a:normAutofit/>
          </a:bodyPr>
          <a:lstStyle/>
          <a:p>
            <a:pPr marL="0" indent="0">
              <a:buNone/>
            </a:pPr>
            <a:r>
              <a:rPr lang="en-US" sz="1800" b="1" dirty="0">
                <a:solidFill>
                  <a:srgbClr val="072A40"/>
                </a:solidFill>
              </a:rPr>
              <a:t>Important: the interim deck presents prototype/code direction; final viva should demonstrate the working application and explain design trade-offs.</a:t>
            </a:r>
            <a:endParaRPr lang="en-US" sz="1800" dirty="0"/>
          </a:p>
        </p:txBody>
      </p:sp>
      <p:sp>
        <p:nvSpPr>
          <p:cNvPr id="19" name="Shape 17"/>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22" name="Text 20"/>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13</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4">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719029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Testing and evaluation strategy</a:t>
            </a:r>
            <a:endParaRPr lang="en-US" sz="3200" dirty="0"/>
          </a:p>
        </p:txBody>
      </p:sp>
      <p:sp>
        <p:nvSpPr>
          <p:cNvPr id="4" name="Text 2"/>
          <p:cNvSpPr/>
          <p:nvPr/>
        </p:nvSpPr>
        <p:spPr>
          <a:xfrm>
            <a:off x="530352" y="877824"/>
            <a:ext cx="5669280" cy="219456"/>
          </a:xfrm>
          <a:prstGeom prst="rect">
            <a:avLst/>
          </a:prstGeom>
          <a:noFill/>
          <a:ln/>
        </p:spPr>
        <p:txBody>
          <a:bodyPr wrap="square" lIns="0" tIns="0" rIns="0" bIns="0" rtlCol="0" anchor="ctr">
            <a:normAutofit/>
          </a:bodyPr>
          <a:lstStyle/>
          <a:p>
            <a:pPr marL="0" indent="0">
              <a:buNone/>
            </a:pPr>
            <a:r>
              <a:rPr lang="en-US" sz="1500" dirty="0">
                <a:solidFill>
                  <a:srgbClr val="5B6770"/>
                </a:solidFill>
                <a:latin typeface="Arial" pitchFamily="34" charset="0"/>
                <a:ea typeface="Arial" pitchFamily="34" charset="-122"/>
                <a:cs typeface="Arial" pitchFamily="34" charset="-120"/>
              </a:rPr>
              <a:t>The project must evidence quality, not only feature completion</a:t>
            </a:r>
            <a:endParaRPr lang="en-US" sz="1500" dirty="0"/>
          </a:p>
        </p:txBody>
      </p:sp>
      <p:sp>
        <p:nvSpPr>
          <p:cNvPr id="5" name="Shape 3"/>
          <p:cNvSpPr/>
          <p:nvPr/>
        </p:nvSpPr>
        <p:spPr>
          <a:xfrm>
            <a:off x="868680" y="1371600"/>
            <a:ext cx="4800600" cy="987552"/>
          </a:xfrm>
          <a:prstGeom prst="roundRect">
            <a:avLst>
              <a:gd name="adj" fmla="val 9259"/>
            </a:avLst>
          </a:prstGeom>
          <a:solidFill>
            <a:srgbClr val="FFFFFF"/>
          </a:solidFill>
          <a:ln w="12700">
            <a:solidFill>
              <a:srgbClr val="D7E6F0"/>
            </a:solidFill>
            <a:prstDash val="solid"/>
          </a:ln>
        </p:spPr>
        <p:txBody>
          <a:bodyPr/>
          <a:lstStyle/>
          <a:p>
            <a:endParaRPr/>
          </a:p>
        </p:txBody>
      </p:sp>
      <p:sp>
        <p:nvSpPr>
          <p:cNvPr id="6" name="Text 4"/>
          <p:cNvSpPr/>
          <p:nvPr/>
        </p:nvSpPr>
        <p:spPr>
          <a:xfrm>
            <a:off x="1124712" y="1536192"/>
            <a:ext cx="2011680" cy="219456"/>
          </a:xfrm>
          <a:prstGeom prst="rect">
            <a:avLst/>
          </a:prstGeom>
          <a:noFill/>
          <a:ln/>
        </p:spPr>
        <p:txBody>
          <a:bodyPr wrap="square" lIns="0" tIns="0" rIns="0" bIns="0" rtlCol="0" anchor="ctr"/>
          <a:lstStyle/>
          <a:p>
            <a:pPr marL="0" indent="0">
              <a:buNone/>
            </a:pPr>
            <a:r>
              <a:rPr lang="en-US" sz="2000" b="1" dirty="0">
                <a:solidFill>
                  <a:srgbClr val="0A6FB5"/>
                </a:solidFill>
              </a:rPr>
              <a:t>Unit testing</a:t>
            </a:r>
            <a:endParaRPr lang="en-US" sz="2000" dirty="0"/>
          </a:p>
        </p:txBody>
      </p:sp>
      <p:sp>
        <p:nvSpPr>
          <p:cNvPr id="7" name="Text 5"/>
          <p:cNvSpPr/>
          <p:nvPr/>
        </p:nvSpPr>
        <p:spPr>
          <a:xfrm>
            <a:off x="1124712" y="1847088"/>
            <a:ext cx="4453128" cy="256032"/>
          </a:xfrm>
          <a:prstGeom prst="rect">
            <a:avLst/>
          </a:prstGeom>
          <a:noFill/>
          <a:ln/>
        </p:spPr>
        <p:txBody>
          <a:bodyPr wrap="square" lIns="0" tIns="0" rIns="0" bIns="0" rtlCol="0" anchor="ctr">
            <a:normAutofit fontScale="92500"/>
          </a:bodyPr>
          <a:lstStyle/>
          <a:p>
            <a:pPr marL="0" indent="0">
              <a:buNone/>
            </a:pPr>
            <a:r>
              <a:rPr lang="en-US" sz="1480" dirty="0">
                <a:solidFill>
                  <a:srgbClr val="5B6770"/>
                </a:solidFill>
              </a:rPr>
              <a:t>Validate individual functions, routes and utilities with Jest</a:t>
            </a:r>
            <a:endParaRPr lang="en-US" sz="1480" dirty="0"/>
          </a:p>
        </p:txBody>
      </p:sp>
      <p:sp>
        <p:nvSpPr>
          <p:cNvPr id="8" name="Shape 6"/>
          <p:cNvSpPr/>
          <p:nvPr/>
        </p:nvSpPr>
        <p:spPr>
          <a:xfrm>
            <a:off x="6309360" y="1371600"/>
            <a:ext cx="4800600" cy="987552"/>
          </a:xfrm>
          <a:prstGeom prst="roundRect">
            <a:avLst>
              <a:gd name="adj" fmla="val 9259"/>
            </a:avLst>
          </a:prstGeom>
          <a:solidFill>
            <a:srgbClr val="FFFFFF"/>
          </a:solidFill>
          <a:ln w="12700">
            <a:solidFill>
              <a:srgbClr val="D7E6F0"/>
            </a:solidFill>
            <a:prstDash val="solid"/>
          </a:ln>
        </p:spPr>
        <p:txBody>
          <a:bodyPr/>
          <a:lstStyle/>
          <a:p>
            <a:endParaRPr/>
          </a:p>
        </p:txBody>
      </p:sp>
      <p:sp>
        <p:nvSpPr>
          <p:cNvPr id="9" name="Text 7"/>
          <p:cNvSpPr/>
          <p:nvPr/>
        </p:nvSpPr>
        <p:spPr>
          <a:xfrm>
            <a:off x="6565392" y="1435607"/>
            <a:ext cx="2621740" cy="219456"/>
          </a:xfrm>
          <a:prstGeom prst="rect">
            <a:avLst/>
          </a:prstGeom>
          <a:noFill/>
          <a:ln/>
        </p:spPr>
        <p:txBody>
          <a:bodyPr wrap="square" lIns="0" tIns="0" rIns="0" bIns="0" rtlCol="0" anchor="ctr"/>
          <a:lstStyle/>
          <a:p>
            <a:pPr marL="0" indent="0">
              <a:buNone/>
            </a:pPr>
            <a:r>
              <a:rPr lang="en-US" sz="2000" b="1" dirty="0">
                <a:solidFill>
                  <a:srgbClr val="00A98F"/>
                </a:solidFill>
              </a:rPr>
              <a:t>Integration testing</a:t>
            </a:r>
            <a:endParaRPr lang="en-US" sz="2000" dirty="0"/>
          </a:p>
        </p:txBody>
      </p:sp>
      <p:sp>
        <p:nvSpPr>
          <p:cNvPr id="10" name="Text 8"/>
          <p:cNvSpPr/>
          <p:nvPr/>
        </p:nvSpPr>
        <p:spPr>
          <a:xfrm>
            <a:off x="6565392" y="1847088"/>
            <a:ext cx="4315968" cy="256032"/>
          </a:xfrm>
          <a:prstGeom prst="rect">
            <a:avLst/>
          </a:prstGeom>
          <a:noFill/>
          <a:ln/>
        </p:spPr>
        <p:txBody>
          <a:bodyPr wrap="square" lIns="0" tIns="0" rIns="0" bIns="0" rtlCol="0" anchor="ctr">
            <a:normAutofit/>
          </a:bodyPr>
          <a:lstStyle/>
          <a:p>
            <a:pPr marL="0" indent="0">
              <a:buNone/>
            </a:pPr>
            <a:r>
              <a:rPr lang="en-US" sz="1480" dirty="0">
                <a:solidFill>
                  <a:srgbClr val="5B6770"/>
                </a:solidFill>
              </a:rPr>
              <a:t>Check UI–API–database flow and notification event handling</a:t>
            </a:r>
            <a:endParaRPr lang="en-US" sz="1480" dirty="0"/>
          </a:p>
        </p:txBody>
      </p:sp>
      <p:sp>
        <p:nvSpPr>
          <p:cNvPr id="11" name="Shape 9"/>
          <p:cNvSpPr/>
          <p:nvPr/>
        </p:nvSpPr>
        <p:spPr>
          <a:xfrm>
            <a:off x="868680" y="2880360"/>
            <a:ext cx="4800600" cy="987552"/>
          </a:xfrm>
          <a:prstGeom prst="roundRect">
            <a:avLst>
              <a:gd name="adj" fmla="val 9259"/>
            </a:avLst>
          </a:prstGeom>
          <a:solidFill>
            <a:srgbClr val="FFFFFF"/>
          </a:solidFill>
          <a:ln w="12700">
            <a:solidFill>
              <a:srgbClr val="D7E6F0"/>
            </a:solidFill>
            <a:prstDash val="solid"/>
          </a:ln>
        </p:spPr>
        <p:txBody>
          <a:bodyPr/>
          <a:lstStyle/>
          <a:p>
            <a:endParaRPr/>
          </a:p>
        </p:txBody>
      </p:sp>
      <p:sp>
        <p:nvSpPr>
          <p:cNvPr id="12" name="Text 10"/>
          <p:cNvSpPr/>
          <p:nvPr/>
        </p:nvSpPr>
        <p:spPr>
          <a:xfrm>
            <a:off x="1124712" y="3008376"/>
            <a:ext cx="2558767" cy="219456"/>
          </a:xfrm>
          <a:prstGeom prst="rect">
            <a:avLst/>
          </a:prstGeom>
          <a:noFill/>
          <a:ln/>
        </p:spPr>
        <p:txBody>
          <a:bodyPr wrap="square" lIns="0" tIns="0" rIns="0" bIns="0" rtlCol="0" anchor="ctr"/>
          <a:lstStyle/>
          <a:p>
            <a:pPr marL="0" indent="0">
              <a:buNone/>
            </a:pPr>
            <a:r>
              <a:rPr lang="en-US" sz="2000" b="1" dirty="0">
                <a:solidFill>
                  <a:srgbClr val="F59E0B"/>
                </a:solidFill>
              </a:rPr>
              <a:t>Usability testing</a:t>
            </a:r>
            <a:endParaRPr lang="en-US" sz="2000" dirty="0"/>
          </a:p>
        </p:txBody>
      </p:sp>
      <p:sp>
        <p:nvSpPr>
          <p:cNvPr id="13" name="Text 11"/>
          <p:cNvSpPr/>
          <p:nvPr/>
        </p:nvSpPr>
        <p:spPr>
          <a:xfrm>
            <a:off x="1124712" y="3355848"/>
            <a:ext cx="4315968" cy="256032"/>
          </a:xfrm>
          <a:prstGeom prst="rect">
            <a:avLst/>
          </a:prstGeom>
          <a:noFill/>
          <a:ln/>
        </p:spPr>
        <p:txBody>
          <a:bodyPr wrap="square" lIns="0" tIns="0" rIns="0" bIns="0" rtlCol="0" anchor="ctr">
            <a:normAutofit/>
          </a:bodyPr>
          <a:lstStyle/>
          <a:p>
            <a:pPr marL="0" indent="0">
              <a:buNone/>
            </a:pPr>
            <a:r>
              <a:rPr lang="en-US" sz="1480" dirty="0">
                <a:solidFill>
                  <a:srgbClr val="5B6770"/>
                </a:solidFill>
              </a:rPr>
              <a:t>Collect limited user feedback on interface clarity and task workflow</a:t>
            </a:r>
            <a:endParaRPr lang="en-US" sz="1480" dirty="0"/>
          </a:p>
        </p:txBody>
      </p:sp>
      <p:sp>
        <p:nvSpPr>
          <p:cNvPr id="14" name="Shape 12"/>
          <p:cNvSpPr/>
          <p:nvPr/>
        </p:nvSpPr>
        <p:spPr>
          <a:xfrm>
            <a:off x="6309360" y="2880360"/>
            <a:ext cx="4800600" cy="987552"/>
          </a:xfrm>
          <a:prstGeom prst="roundRect">
            <a:avLst>
              <a:gd name="adj" fmla="val 9259"/>
            </a:avLst>
          </a:prstGeom>
          <a:solidFill>
            <a:srgbClr val="FFFFFF"/>
          </a:solidFill>
          <a:ln w="12700">
            <a:solidFill>
              <a:srgbClr val="D7E6F0"/>
            </a:solidFill>
            <a:prstDash val="solid"/>
          </a:ln>
        </p:spPr>
        <p:txBody>
          <a:bodyPr/>
          <a:lstStyle/>
          <a:p>
            <a:endParaRPr/>
          </a:p>
        </p:txBody>
      </p:sp>
      <p:sp>
        <p:nvSpPr>
          <p:cNvPr id="15" name="Text 13"/>
          <p:cNvSpPr/>
          <p:nvPr/>
        </p:nvSpPr>
        <p:spPr>
          <a:xfrm>
            <a:off x="6565392" y="2962656"/>
            <a:ext cx="3584448" cy="219456"/>
          </a:xfrm>
          <a:prstGeom prst="rect">
            <a:avLst/>
          </a:prstGeom>
          <a:noFill/>
          <a:ln/>
        </p:spPr>
        <p:txBody>
          <a:bodyPr wrap="square" lIns="0" tIns="0" rIns="0" bIns="0" rtlCol="0" anchor="ctr"/>
          <a:lstStyle/>
          <a:p>
            <a:pPr marL="0" indent="0">
              <a:buNone/>
            </a:pPr>
            <a:r>
              <a:rPr lang="en-US" sz="2000" b="1" dirty="0">
                <a:solidFill>
                  <a:srgbClr val="072A40"/>
                </a:solidFill>
              </a:rPr>
              <a:t>Acceptance evaluation</a:t>
            </a:r>
            <a:endParaRPr lang="en-US" sz="2000" dirty="0"/>
          </a:p>
        </p:txBody>
      </p:sp>
      <p:sp>
        <p:nvSpPr>
          <p:cNvPr id="16" name="Text 14"/>
          <p:cNvSpPr/>
          <p:nvPr/>
        </p:nvSpPr>
        <p:spPr>
          <a:xfrm>
            <a:off x="6565392" y="3355848"/>
            <a:ext cx="4315968" cy="256032"/>
          </a:xfrm>
          <a:prstGeom prst="rect">
            <a:avLst/>
          </a:prstGeom>
          <a:noFill/>
          <a:ln/>
        </p:spPr>
        <p:txBody>
          <a:bodyPr wrap="square" lIns="0" tIns="0" rIns="0" bIns="0" rtlCol="0" anchor="ctr">
            <a:normAutofit/>
          </a:bodyPr>
          <a:lstStyle/>
          <a:p>
            <a:pPr marL="0" indent="0">
              <a:buNone/>
            </a:pPr>
            <a:r>
              <a:rPr lang="en-US" sz="1480" dirty="0">
                <a:solidFill>
                  <a:srgbClr val="5B6770"/>
                </a:solidFill>
              </a:rPr>
              <a:t>Compare the completed system against objectives and success criteria</a:t>
            </a:r>
            <a:endParaRPr lang="en-US" sz="1480" dirty="0"/>
          </a:p>
        </p:txBody>
      </p:sp>
      <p:sp>
        <p:nvSpPr>
          <p:cNvPr id="17" name="Shape 15"/>
          <p:cNvSpPr/>
          <p:nvPr/>
        </p:nvSpPr>
        <p:spPr>
          <a:xfrm>
            <a:off x="1920240" y="4873752"/>
            <a:ext cx="1371600" cy="0"/>
          </a:xfrm>
          <a:prstGeom prst="line">
            <a:avLst/>
          </a:prstGeom>
          <a:noFill/>
          <a:ln w="25400">
            <a:solidFill>
              <a:srgbClr val="12BBD0"/>
            </a:solidFill>
            <a:prstDash val="solid"/>
            <a:headEnd type="none"/>
            <a:tailEnd type="triangle"/>
          </a:ln>
        </p:spPr>
        <p:txBody>
          <a:bodyPr/>
          <a:lstStyle/>
          <a:p>
            <a:endParaRPr/>
          </a:p>
        </p:txBody>
      </p:sp>
      <p:sp>
        <p:nvSpPr>
          <p:cNvPr id="18" name="Shape 16"/>
          <p:cNvSpPr/>
          <p:nvPr/>
        </p:nvSpPr>
        <p:spPr>
          <a:xfrm>
            <a:off x="4206240" y="4873752"/>
            <a:ext cx="1371600" cy="0"/>
          </a:xfrm>
          <a:prstGeom prst="line">
            <a:avLst/>
          </a:prstGeom>
          <a:noFill/>
          <a:ln w="25400">
            <a:solidFill>
              <a:srgbClr val="12BBD0"/>
            </a:solidFill>
            <a:prstDash val="solid"/>
            <a:headEnd type="none"/>
            <a:tailEnd type="triangle"/>
          </a:ln>
        </p:spPr>
        <p:txBody>
          <a:bodyPr/>
          <a:lstStyle/>
          <a:p>
            <a:endParaRPr/>
          </a:p>
        </p:txBody>
      </p:sp>
      <p:sp>
        <p:nvSpPr>
          <p:cNvPr id="19" name="Shape 17"/>
          <p:cNvSpPr/>
          <p:nvPr/>
        </p:nvSpPr>
        <p:spPr>
          <a:xfrm>
            <a:off x="6492240" y="4873752"/>
            <a:ext cx="1371600" cy="0"/>
          </a:xfrm>
          <a:prstGeom prst="line">
            <a:avLst/>
          </a:prstGeom>
          <a:noFill/>
          <a:ln w="25400">
            <a:solidFill>
              <a:srgbClr val="12BBD0"/>
            </a:solidFill>
            <a:prstDash val="solid"/>
            <a:headEnd type="none"/>
            <a:tailEnd type="triangle"/>
          </a:ln>
        </p:spPr>
        <p:txBody>
          <a:bodyPr/>
          <a:lstStyle/>
          <a:p>
            <a:endParaRPr/>
          </a:p>
        </p:txBody>
      </p:sp>
      <p:sp>
        <p:nvSpPr>
          <p:cNvPr id="20" name="Shape 18"/>
          <p:cNvSpPr/>
          <p:nvPr/>
        </p:nvSpPr>
        <p:spPr>
          <a:xfrm>
            <a:off x="8778240" y="4873752"/>
            <a:ext cx="1371600" cy="0"/>
          </a:xfrm>
          <a:prstGeom prst="line">
            <a:avLst/>
          </a:prstGeom>
          <a:noFill/>
          <a:ln w="25400">
            <a:solidFill>
              <a:srgbClr val="12BBD0"/>
            </a:solidFill>
            <a:prstDash val="solid"/>
            <a:headEnd type="none"/>
            <a:tailEnd type="triangle"/>
          </a:ln>
        </p:spPr>
        <p:txBody>
          <a:bodyPr/>
          <a:lstStyle/>
          <a:p>
            <a:endParaRPr/>
          </a:p>
        </p:txBody>
      </p:sp>
      <p:sp>
        <p:nvSpPr>
          <p:cNvPr id="21" name="Text 19"/>
          <p:cNvSpPr/>
          <p:nvPr/>
        </p:nvSpPr>
        <p:spPr>
          <a:xfrm>
            <a:off x="685800" y="4507992"/>
            <a:ext cx="1078992" cy="685800"/>
          </a:xfrm>
          <a:prstGeom prst="roundRect">
            <a:avLst>
              <a:gd name="adj" fmla="val 10667"/>
            </a:avLst>
          </a:prstGeom>
          <a:solidFill>
            <a:srgbClr val="0A6FB5">
              <a:alpha val="95000"/>
            </a:srgbClr>
          </a:solidFill>
          <a:ln w="12700">
            <a:solidFill>
              <a:srgbClr val="0A6FB5">
                <a:alpha val="90000"/>
              </a:srgbClr>
            </a:solidFill>
          </a:ln>
        </p:spPr>
        <p:txBody>
          <a:bodyPr wrap="square" lIns="1016" tIns="1016" rIns="1016" bIns="1016" rtlCol="0" anchor="ctr">
            <a:normAutofit/>
          </a:bodyPr>
          <a:lstStyle/>
          <a:p>
            <a:pPr marL="0" indent="0" algn="ctr">
              <a:buNone/>
            </a:pPr>
            <a:r>
              <a:rPr lang="en-US" sz="1180" b="1" dirty="0">
                <a:solidFill>
                  <a:srgbClr val="FFFFFF"/>
                </a:solidFill>
              </a:rPr>
              <a:t>Tests</a:t>
            </a:r>
            <a:endParaRPr lang="en-US" sz="1180" dirty="0"/>
          </a:p>
        </p:txBody>
      </p:sp>
      <p:sp>
        <p:nvSpPr>
          <p:cNvPr id="22" name="Text 20"/>
          <p:cNvSpPr/>
          <p:nvPr/>
        </p:nvSpPr>
        <p:spPr>
          <a:xfrm>
            <a:off x="2926080" y="4507992"/>
            <a:ext cx="1078992" cy="685800"/>
          </a:xfrm>
          <a:prstGeom prst="roundRect">
            <a:avLst>
              <a:gd name="adj" fmla="val 10667"/>
            </a:avLst>
          </a:prstGeom>
          <a:solidFill>
            <a:srgbClr val="00A98F">
              <a:alpha val="95000"/>
            </a:srgbClr>
          </a:solidFill>
          <a:ln w="12700">
            <a:solidFill>
              <a:srgbClr val="00A98F">
                <a:alpha val="90000"/>
              </a:srgbClr>
            </a:solidFill>
          </a:ln>
        </p:spPr>
        <p:txBody>
          <a:bodyPr wrap="square" lIns="1016" tIns="1016" rIns="1016" bIns="1016" rtlCol="0" anchor="ctr">
            <a:normAutofit/>
          </a:bodyPr>
          <a:lstStyle/>
          <a:p>
            <a:pPr marL="0" indent="0" algn="ctr">
              <a:buNone/>
            </a:pPr>
            <a:r>
              <a:rPr lang="en-US" sz="1180" b="1" dirty="0">
                <a:solidFill>
                  <a:srgbClr val="FFFFFF"/>
                </a:solidFill>
              </a:rPr>
              <a:t>Defects</a:t>
            </a:r>
            <a:endParaRPr lang="en-US" sz="1180" dirty="0"/>
          </a:p>
        </p:txBody>
      </p:sp>
      <p:sp>
        <p:nvSpPr>
          <p:cNvPr id="23" name="Text 21"/>
          <p:cNvSpPr/>
          <p:nvPr/>
        </p:nvSpPr>
        <p:spPr>
          <a:xfrm>
            <a:off x="5166360" y="4507992"/>
            <a:ext cx="1078992" cy="685800"/>
          </a:xfrm>
          <a:prstGeom prst="roundRect">
            <a:avLst>
              <a:gd name="adj" fmla="val 10667"/>
            </a:avLst>
          </a:prstGeom>
          <a:solidFill>
            <a:srgbClr val="F59E0B">
              <a:alpha val="95000"/>
            </a:srgbClr>
          </a:solidFill>
          <a:ln w="12700">
            <a:solidFill>
              <a:srgbClr val="F59E0B">
                <a:alpha val="90000"/>
              </a:srgbClr>
            </a:solidFill>
          </a:ln>
        </p:spPr>
        <p:txBody>
          <a:bodyPr wrap="square" lIns="1016" tIns="1016" rIns="1016" bIns="1016" rtlCol="0" anchor="ctr">
            <a:normAutofit/>
          </a:bodyPr>
          <a:lstStyle/>
          <a:p>
            <a:pPr marL="0" indent="0" algn="ctr">
              <a:buNone/>
            </a:pPr>
            <a:r>
              <a:rPr lang="en-US" sz="1180" b="1" dirty="0">
                <a:solidFill>
                  <a:srgbClr val="FFFFFF"/>
                </a:solidFill>
              </a:rPr>
              <a:t>Fixes</a:t>
            </a:r>
            <a:endParaRPr lang="en-US" sz="1180" dirty="0"/>
          </a:p>
        </p:txBody>
      </p:sp>
      <p:sp>
        <p:nvSpPr>
          <p:cNvPr id="24" name="Text 22"/>
          <p:cNvSpPr/>
          <p:nvPr/>
        </p:nvSpPr>
        <p:spPr>
          <a:xfrm>
            <a:off x="7406640" y="4507992"/>
            <a:ext cx="1078992" cy="685800"/>
          </a:xfrm>
          <a:prstGeom prst="roundRect">
            <a:avLst>
              <a:gd name="adj" fmla="val 10667"/>
            </a:avLst>
          </a:prstGeom>
          <a:solidFill>
            <a:srgbClr val="0A6FB5">
              <a:alpha val="95000"/>
            </a:srgbClr>
          </a:solidFill>
          <a:ln w="12700">
            <a:solidFill>
              <a:srgbClr val="0A6FB5">
                <a:alpha val="90000"/>
              </a:srgbClr>
            </a:solidFill>
          </a:ln>
        </p:spPr>
        <p:txBody>
          <a:bodyPr wrap="square" lIns="1016" tIns="1016" rIns="1016" bIns="1016" rtlCol="0" anchor="ctr">
            <a:normAutofit/>
          </a:bodyPr>
          <a:lstStyle/>
          <a:p>
            <a:pPr marL="0" indent="0" algn="ctr">
              <a:buNone/>
            </a:pPr>
            <a:r>
              <a:rPr lang="en-US" sz="1180" b="1" dirty="0">
                <a:solidFill>
                  <a:srgbClr val="FFFFFF"/>
                </a:solidFill>
              </a:rPr>
              <a:t>Feedback</a:t>
            </a:r>
            <a:endParaRPr lang="en-US" sz="1180" dirty="0"/>
          </a:p>
        </p:txBody>
      </p:sp>
      <p:sp>
        <p:nvSpPr>
          <p:cNvPr id="25" name="Text 23"/>
          <p:cNvSpPr/>
          <p:nvPr/>
        </p:nvSpPr>
        <p:spPr>
          <a:xfrm>
            <a:off x="9646920" y="4507992"/>
            <a:ext cx="1078992" cy="685800"/>
          </a:xfrm>
          <a:prstGeom prst="roundRect">
            <a:avLst>
              <a:gd name="adj" fmla="val 10667"/>
            </a:avLst>
          </a:prstGeom>
          <a:solidFill>
            <a:srgbClr val="00A98F">
              <a:alpha val="95000"/>
            </a:srgbClr>
          </a:solidFill>
          <a:ln w="12700">
            <a:solidFill>
              <a:srgbClr val="00A98F">
                <a:alpha val="90000"/>
              </a:srgbClr>
            </a:solidFill>
          </a:ln>
        </p:spPr>
        <p:txBody>
          <a:bodyPr wrap="square" lIns="1016" tIns="1016" rIns="1016" bIns="1016" rtlCol="0" anchor="ctr">
            <a:normAutofit/>
          </a:bodyPr>
          <a:lstStyle/>
          <a:p>
            <a:pPr marL="0" indent="0" algn="ctr">
              <a:buNone/>
            </a:pPr>
            <a:r>
              <a:rPr lang="en-US" sz="1180" b="1" dirty="0">
                <a:solidFill>
                  <a:srgbClr val="FFFFFF"/>
                </a:solidFill>
              </a:rPr>
              <a:t>Final evidence</a:t>
            </a:r>
            <a:endParaRPr lang="en-US" sz="1180" dirty="0"/>
          </a:p>
        </p:txBody>
      </p:sp>
      <p:sp>
        <p:nvSpPr>
          <p:cNvPr id="26" name="Shape 24"/>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29" name="Text 27"/>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14</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5">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781812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Project plan, timeline and risk control</a:t>
            </a:r>
            <a:endParaRPr lang="en-US" sz="3200" dirty="0"/>
          </a:p>
        </p:txBody>
      </p:sp>
      <p:sp>
        <p:nvSpPr>
          <p:cNvPr id="4" name="Text 2"/>
          <p:cNvSpPr/>
          <p:nvPr/>
        </p:nvSpPr>
        <p:spPr>
          <a:xfrm>
            <a:off x="530352" y="877824"/>
            <a:ext cx="8777550" cy="219456"/>
          </a:xfrm>
          <a:prstGeom prst="rect">
            <a:avLst/>
          </a:prstGeom>
          <a:noFill/>
          <a:ln/>
        </p:spPr>
        <p:txBody>
          <a:bodyPr wrap="square" lIns="0" tIns="0" rIns="0" bIns="0" rtlCol="0" anchor="ctr">
            <a:normAutofit lnSpcReduction="10000"/>
          </a:bodyPr>
          <a:lstStyle/>
          <a:p>
            <a:pPr marL="0" indent="0">
              <a:buNone/>
            </a:pPr>
            <a:r>
              <a:rPr lang="en-US" sz="1500" dirty="0">
                <a:solidFill>
                  <a:srgbClr val="5B6770"/>
                </a:solidFill>
                <a:latin typeface="Arial" pitchFamily="34" charset="0"/>
                <a:ea typeface="Arial" pitchFamily="34" charset="-122"/>
                <a:cs typeface="Arial" pitchFamily="34" charset="-120"/>
              </a:rPr>
              <a:t>A 16-week development plan keeps literature, design, implementation and evaluation connected</a:t>
            </a:r>
            <a:endParaRPr lang="en-US" sz="1500" dirty="0"/>
          </a:p>
        </p:txBody>
      </p:sp>
      <p:sp>
        <p:nvSpPr>
          <p:cNvPr id="5" name="Text 3"/>
          <p:cNvSpPr/>
          <p:nvPr/>
        </p:nvSpPr>
        <p:spPr>
          <a:xfrm>
            <a:off x="2423160"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1</a:t>
            </a:r>
            <a:endParaRPr lang="en-US" sz="850" dirty="0"/>
          </a:p>
        </p:txBody>
      </p:sp>
      <p:sp>
        <p:nvSpPr>
          <p:cNvPr id="6" name="Shape 4"/>
          <p:cNvSpPr/>
          <p:nvPr/>
        </p:nvSpPr>
        <p:spPr>
          <a:xfrm>
            <a:off x="2642616" y="1481328"/>
            <a:ext cx="0" cy="3383280"/>
          </a:xfrm>
          <a:prstGeom prst="line">
            <a:avLst/>
          </a:prstGeom>
          <a:noFill/>
          <a:ln w="6350">
            <a:solidFill>
              <a:srgbClr val="E6EEF5"/>
            </a:solidFill>
            <a:prstDash val="solid"/>
          </a:ln>
        </p:spPr>
        <p:txBody>
          <a:bodyPr/>
          <a:lstStyle/>
          <a:p>
            <a:endParaRPr/>
          </a:p>
        </p:txBody>
      </p:sp>
      <p:sp>
        <p:nvSpPr>
          <p:cNvPr id="7" name="Text 5"/>
          <p:cNvSpPr/>
          <p:nvPr/>
        </p:nvSpPr>
        <p:spPr>
          <a:xfrm>
            <a:off x="2862072"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2</a:t>
            </a:r>
            <a:endParaRPr lang="en-US" sz="850" dirty="0"/>
          </a:p>
        </p:txBody>
      </p:sp>
      <p:sp>
        <p:nvSpPr>
          <p:cNvPr id="8" name="Shape 6"/>
          <p:cNvSpPr/>
          <p:nvPr/>
        </p:nvSpPr>
        <p:spPr>
          <a:xfrm>
            <a:off x="3081528" y="1481328"/>
            <a:ext cx="0" cy="3383280"/>
          </a:xfrm>
          <a:prstGeom prst="line">
            <a:avLst/>
          </a:prstGeom>
          <a:noFill/>
          <a:ln w="6350">
            <a:solidFill>
              <a:srgbClr val="E6EEF5"/>
            </a:solidFill>
            <a:prstDash val="solid"/>
          </a:ln>
        </p:spPr>
        <p:txBody>
          <a:bodyPr/>
          <a:lstStyle/>
          <a:p>
            <a:endParaRPr/>
          </a:p>
        </p:txBody>
      </p:sp>
      <p:sp>
        <p:nvSpPr>
          <p:cNvPr id="9" name="Text 7"/>
          <p:cNvSpPr/>
          <p:nvPr/>
        </p:nvSpPr>
        <p:spPr>
          <a:xfrm>
            <a:off x="3300984"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3</a:t>
            </a:r>
            <a:endParaRPr lang="en-US" sz="850" dirty="0"/>
          </a:p>
        </p:txBody>
      </p:sp>
      <p:sp>
        <p:nvSpPr>
          <p:cNvPr id="10" name="Shape 8"/>
          <p:cNvSpPr/>
          <p:nvPr/>
        </p:nvSpPr>
        <p:spPr>
          <a:xfrm>
            <a:off x="3520440" y="1481328"/>
            <a:ext cx="0" cy="3383280"/>
          </a:xfrm>
          <a:prstGeom prst="line">
            <a:avLst/>
          </a:prstGeom>
          <a:noFill/>
          <a:ln w="6350">
            <a:solidFill>
              <a:srgbClr val="E6EEF5"/>
            </a:solidFill>
            <a:prstDash val="solid"/>
          </a:ln>
        </p:spPr>
        <p:txBody>
          <a:bodyPr/>
          <a:lstStyle/>
          <a:p>
            <a:endParaRPr/>
          </a:p>
        </p:txBody>
      </p:sp>
      <p:sp>
        <p:nvSpPr>
          <p:cNvPr id="11" name="Text 9"/>
          <p:cNvSpPr/>
          <p:nvPr/>
        </p:nvSpPr>
        <p:spPr>
          <a:xfrm>
            <a:off x="3739896"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4</a:t>
            </a:r>
            <a:endParaRPr lang="en-US" sz="850" dirty="0"/>
          </a:p>
        </p:txBody>
      </p:sp>
      <p:sp>
        <p:nvSpPr>
          <p:cNvPr id="12" name="Shape 10"/>
          <p:cNvSpPr/>
          <p:nvPr/>
        </p:nvSpPr>
        <p:spPr>
          <a:xfrm>
            <a:off x="3959352" y="1481328"/>
            <a:ext cx="0" cy="3383280"/>
          </a:xfrm>
          <a:prstGeom prst="line">
            <a:avLst/>
          </a:prstGeom>
          <a:noFill/>
          <a:ln w="6350">
            <a:solidFill>
              <a:srgbClr val="E6EEF5"/>
            </a:solidFill>
            <a:prstDash val="solid"/>
          </a:ln>
        </p:spPr>
        <p:txBody>
          <a:bodyPr/>
          <a:lstStyle/>
          <a:p>
            <a:endParaRPr/>
          </a:p>
        </p:txBody>
      </p:sp>
      <p:sp>
        <p:nvSpPr>
          <p:cNvPr id="13" name="Text 11"/>
          <p:cNvSpPr/>
          <p:nvPr/>
        </p:nvSpPr>
        <p:spPr>
          <a:xfrm>
            <a:off x="4178808"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5</a:t>
            </a:r>
            <a:endParaRPr lang="en-US" sz="850" dirty="0"/>
          </a:p>
        </p:txBody>
      </p:sp>
      <p:sp>
        <p:nvSpPr>
          <p:cNvPr id="14" name="Shape 12"/>
          <p:cNvSpPr/>
          <p:nvPr/>
        </p:nvSpPr>
        <p:spPr>
          <a:xfrm>
            <a:off x="4398264" y="1481328"/>
            <a:ext cx="0" cy="3383280"/>
          </a:xfrm>
          <a:prstGeom prst="line">
            <a:avLst/>
          </a:prstGeom>
          <a:noFill/>
          <a:ln w="6350">
            <a:solidFill>
              <a:srgbClr val="E6EEF5"/>
            </a:solidFill>
            <a:prstDash val="solid"/>
          </a:ln>
        </p:spPr>
        <p:txBody>
          <a:bodyPr/>
          <a:lstStyle/>
          <a:p>
            <a:endParaRPr/>
          </a:p>
        </p:txBody>
      </p:sp>
      <p:sp>
        <p:nvSpPr>
          <p:cNvPr id="15" name="Text 13"/>
          <p:cNvSpPr/>
          <p:nvPr/>
        </p:nvSpPr>
        <p:spPr>
          <a:xfrm>
            <a:off x="4617720"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6</a:t>
            </a:r>
            <a:endParaRPr lang="en-US" sz="850" dirty="0"/>
          </a:p>
        </p:txBody>
      </p:sp>
      <p:sp>
        <p:nvSpPr>
          <p:cNvPr id="16" name="Shape 14"/>
          <p:cNvSpPr/>
          <p:nvPr/>
        </p:nvSpPr>
        <p:spPr>
          <a:xfrm>
            <a:off x="4837176" y="1481328"/>
            <a:ext cx="0" cy="3383280"/>
          </a:xfrm>
          <a:prstGeom prst="line">
            <a:avLst/>
          </a:prstGeom>
          <a:noFill/>
          <a:ln w="6350">
            <a:solidFill>
              <a:srgbClr val="E6EEF5"/>
            </a:solidFill>
            <a:prstDash val="solid"/>
          </a:ln>
        </p:spPr>
        <p:txBody>
          <a:bodyPr/>
          <a:lstStyle/>
          <a:p>
            <a:endParaRPr/>
          </a:p>
        </p:txBody>
      </p:sp>
      <p:sp>
        <p:nvSpPr>
          <p:cNvPr id="17" name="Text 15"/>
          <p:cNvSpPr/>
          <p:nvPr/>
        </p:nvSpPr>
        <p:spPr>
          <a:xfrm>
            <a:off x="5056632"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7</a:t>
            </a:r>
            <a:endParaRPr lang="en-US" sz="850" dirty="0"/>
          </a:p>
        </p:txBody>
      </p:sp>
      <p:sp>
        <p:nvSpPr>
          <p:cNvPr id="18" name="Shape 16"/>
          <p:cNvSpPr/>
          <p:nvPr/>
        </p:nvSpPr>
        <p:spPr>
          <a:xfrm>
            <a:off x="5276088" y="1481328"/>
            <a:ext cx="0" cy="3383280"/>
          </a:xfrm>
          <a:prstGeom prst="line">
            <a:avLst/>
          </a:prstGeom>
          <a:noFill/>
          <a:ln w="6350">
            <a:solidFill>
              <a:srgbClr val="E6EEF5"/>
            </a:solidFill>
            <a:prstDash val="solid"/>
          </a:ln>
        </p:spPr>
        <p:txBody>
          <a:bodyPr/>
          <a:lstStyle/>
          <a:p>
            <a:endParaRPr/>
          </a:p>
        </p:txBody>
      </p:sp>
      <p:sp>
        <p:nvSpPr>
          <p:cNvPr id="19" name="Text 17"/>
          <p:cNvSpPr/>
          <p:nvPr/>
        </p:nvSpPr>
        <p:spPr>
          <a:xfrm>
            <a:off x="5495544"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8</a:t>
            </a:r>
            <a:endParaRPr lang="en-US" sz="850" dirty="0"/>
          </a:p>
        </p:txBody>
      </p:sp>
      <p:sp>
        <p:nvSpPr>
          <p:cNvPr id="20" name="Shape 18"/>
          <p:cNvSpPr/>
          <p:nvPr/>
        </p:nvSpPr>
        <p:spPr>
          <a:xfrm>
            <a:off x="5715000" y="1481328"/>
            <a:ext cx="0" cy="3383280"/>
          </a:xfrm>
          <a:prstGeom prst="line">
            <a:avLst/>
          </a:prstGeom>
          <a:noFill/>
          <a:ln w="6350">
            <a:solidFill>
              <a:srgbClr val="E6EEF5"/>
            </a:solidFill>
            <a:prstDash val="solid"/>
          </a:ln>
        </p:spPr>
        <p:txBody>
          <a:bodyPr/>
          <a:lstStyle/>
          <a:p>
            <a:endParaRPr/>
          </a:p>
        </p:txBody>
      </p:sp>
      <p:sp>
        <p:nvSpPr>
          <p:cNvPr id="21" name="Text 19"/>
          <p:cNvSpPr/>
          <p:nvPr/>
        </p:nvSpPr>
        <p:spPr>
          <a:xfrm>
            <a:off x="5934456"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9</a:t>
            </a:r>
            <a:endParaRPr lang="en-US" sz="850" dirty="0"/>
          </a:p>
        </p:txBody>
      </p:sp>
      <p:sp>
        <p:nvSpPr>
          <p:cNvPr id="22" name="Shape 20"/>
          <p:cNvSpPr/>
          <p:nvPr/>
        </p:nvSpPr>
        <p:spPr>
          <a:xfrm>
            <a:off x="6153912" y="1481328"/>
            <a:ext cx="0" cy="3383280"/>
          </a:xfrm>
          <a:prstGeom prst="line">
            <a:avLst/>
          </a:prstGeom>
          <a:noFill/>
          <a:ln w="6350">
            <a:solidFill>
              <a:srgbClr val="E6EEF5"/>
            </a:solidFill>
            <a:prstDash val="solid"/>
          </a:ln>
        </p:spPr>
        <p:txBody>
          <a:bodyPr/>
          <a:lstStyle/>
          <a:p>
            <a:endParaRPr/>
          </a:p>
        </p:txBody>
      </p:sp>
      <p:sp>
        <p:nvSpPr>
          <p:cNvPr id="23" name="Text 21"/>
          <p:cNvSpPr/>
          <p:nvPr/>
        </p:nvSpPr>
        <p:spPr>
          <a:xfrm>
            <a:off x="6373368"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10</a:t>
            </a:r>
            <a:endParaRPr lang="en-US" sz="850" dirty="0"/>
          </a:p>
        </p:txBody>
      </p:sp>
      <p:sp>
        <p:nvSpPr>
          <p:cNvPr id="24" name="Shape 22"/>
          <p:cNvSpPr/>
          <p:nvPr/>
        </p:nvSpPr>
        <p:spPr>
          <a:xfrm>
            <a:off x="6592824" y="1481328"/>
            <a:ext cx="0" cy="3383280"/>
          </a:xfrm>
          <a:prstGeom prst="line">
            <a:avLst/>
          </a:prstGeom>
          <a:noFill/>
          <a:ln w="6350">
            <a:solidFill>
              <a:srgbClr val="E6EEF5"/>
            </a:solidFill>
            <a:prstDash val="solid"/>
          </a:ln>
        </p:spPr>
        <p:txBody>
          <a:bodyPr/>
          <a:lstStyle/>
          <a:p>
            <a:endParaRPr/>
          </a:p>
        </p:txBody>
      </p:sp>
      <p:sp>
        <p:nvSpPr>
          <p:cNvPr id="25" name="Text 23"/>
          <p:cNvSpPr/>
          <p:nvPr/>
        </p:nvSpPr>
        <p:spPr>
          <a:xfrm>
            <a:off x="6812280"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11</a:t>
            </a:r>
            <a:endParaRPr lang="en-US" sz="850" dirty="0"/>
          </a:p>
        </p:txBody>
      </p:sp>
      <p:sp>
        <p:nvSpPr>
          <p:cNvPr id="26" name="Shape 24"/>
          <p:cNvSpPr/>
          <p:nvPr/>
        </p:nvSpPr>
        <p:spPr>
          <a:xfrm>
            <a:off x="7031736" y="1481328"/>
            <a:ext cx="0" cy="3383280"/>
          </a:xfrm>
          <a:prstGeom prst="line">
            <a:avLst/>
          </a:prstGeom>
          <a:noFill/>
          <a:ln w="6350">
            <a:solidFill>
              <a:srgbClr val="E6EEF5"/>
            </a:solidFill>
            <a:prstDash val="solid"/>
          </a:ln>
        </p:spPr>
        <p:txBody>
          <a:bodyPr/>
          <a:lstStyle/>
          <a:p>
            <a:endParaRPr/>
          </a:p>
        </p:txBody>
      </p:sp>
      <p:sp>
        <p:nvSpPr>
          <p:cNvPr id="27" name="Text 25"/>
          <p:cNvSpPr/>
          <p:nvPr/>
        </p:nvSpPr>
        <p:spPr>
          <a:xfrm>
            <a:off x="7251192"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12</a:t>
            </a:r>
            <a:endParaRPr lang="en-US" sz="850" dirty="0"/>
          </a:p>
        </p:txBody>
      </p:sp>
      <p:sp>
        <p:nvSpPr>
          <p:cNvPr id="28" name="Shape 26"/>
          <p:cNvSpPr/>
          <p:nvPr/>
        </p:nvSpPr>
        <p:spPr>
          <a:xfrm>
            <a:off x="7470648" y="1481328"/>
            <a:ext cx="0" cy="3383280"/>
          </a:xfrm>
          <a:prstGeom prst="line">
            <a:avLst/>
          </a:prstGeom>
          <a:noFill/>
          <a:ln w="6350">
            <a:solidFill>
              <a:srgbClr val="E6EEF5"/>
            </a:solidFill>
            <a:prstDash val="solid"/>
          </a:ln>
        </p:spPr>
        <p:txBody>
          <a:bodyPr/>
          <a:lstStyle/>
          <a:p>
            <a:endParaRPr/>
          </a:p>
        </p:txBody>
      </p:sp>
      <p:sp>
        <p:nvSpPr>
          <p:cNvPr id="29" name="Text 27"/>
          <p:cNvSpPr/>
          <p:nvPr/>
        </p:nvSpPr>
        <p:spPr>
          <a:xfrm>
            <a:off x="7690104"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13</a:t>
            </a:r>
            <a:endParaRPr lang="en-US" sz="850" dirty="0"/>
          </a:p>
        </p:txBody>
      </p:sp>
      <p:sp>
        <p:nvSpPr>
          <p:cNvPr id="30" name="Shape 28"/>
          <p:cNvSpPr/>
          <p:nvPr/>
        </p:nvSpPr>
        <p:spPr>
          <a:xfrm>
            <a:off x="7909560" y="1481328"/>
            <a:ext cx="0" cy="3383280"/>
          </a:xfrm>
          <a:prstGeom prst="line">
            <a:avLst/>
          </a:prstGeom>
          <a:noFill/>
          <a:ln w="6350">
            <a:solidFill>
              <a:srgbClr val="E6EEF5"/>
            </a:solidFill>
            <a:prstDash val="solid"/>
          </a:ln>
        </p:spPr>
        <p:txBody>
          <a:bodyPr/>
          <a:lstStyle/>
          <a:p>
            <a:endParaRPr/>
          </a:p>
        </p:txBody>
      </p:sp>
      <p:sp>
        <p:nvSpPr>
          <p:cNvPr id="31" name="Text 29"/>
          <p:cNvSpPr/>
          <p:nvPr/>
        </p:nvSpPr>
        <p:spPr>
          <a:xfrm>
            <a:off x="8129016"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14</a:t>
            </a:r>
            <a:endParaRPr lang="en-US" sz="850" dirty="0"/>
          </a:p>
        </p:txBody>
      </p:sp>
      <p:sp>
        <p:nvSpPr>
          <p:cNvPr id="32" name="Shape 30"/>
          <p:cNvSpPr/>
          <p:nvPr/>
        </p:nvSpPr>
        <p:spPr>
          <a:xfrm>
            <a:off x="8348472" y="1481328"/>
            <a:ext cx="0" cy="3383280"/>
          </a:xfrm>
          <a:prstGeom prst="line">
            <a:avLst/>
          </a:prstGeom>
          <a:noFill/>
          <a:ln w="6350">
            <a:solidFill>
              <a:srgbClr val="E6EEF5"/>
            </a:solidFill>
            <a:prstDash val="solid"/>
          </a:ln>
        </p:spPr>
        <p:txBody>
          <a:bodyPr/>
          <a:lstStyle/>
          <a:p>
            <a:endParaRPr/>
          </a:p>
        </p:txBody>
      </p:sp>
      <p:sp>
        <p:nvSpPr>
          <p:cNvPr id="33" name="Text 31"/>
          <p:cNvSpPr/>
          <p:nvPr/>
        </p:nvSpPr>
        <p:spPr>
          <a:xfrm>
            <a:off x="8567928"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15</a:t>
            </a:r>
            <a:endParaRPr lang="en-US" sz="850" dirty="0"/>
          </a:p>
        </p:txBody>
      </p:sp>
      <p:sp>
        <p:nvSpPr>
          <p:cNvPr id="34" name="Shape 32"/>
          <p:cNvSpPr/>
          <p:nvPr/>
        </p:nvSpPr>
        <p:spPr>
          <a:xfrm>
            <a:off x="8787384" y="1481328"/>
            <a:ext cx="0" cy="3383280"/>
          </a:xfrm>
          <a:prstGeom prst="line">
            <a:avLst/>
          </a:prstGeom>
          <a:noFill/>
          <a:ln w="6350">
            <a:solidFill>
              <a:srgbClr val="E6EEF5"/>
            </a:solidFill>
            <a:prstDash val="solid"/>
          </a:ln>
        </p:spPr>
        <p:txBody>
          <a:bodyPr/>
          <a:lstStyle/>
          <a:p>
            <a:endParaRPr/>
          </a:p>
        </p:txBody>
      </p:sp>
      <p:sp>
        <p:nvSpPr>
          <p:cNvPr id="35" name="Text 33"/>
          <p:cNvSpPr/>
          <p:nvPr/>
        </p:nvSpPr>
        <p:spPr>
          <a:xfrm>
            <a:off x="9006840" y="1243584"/>
            <a:ext cx="420624" cy="164592"/>
          </a:xfrm>
          <a:prstGeom prst="rect">
            <a:avLst/>
          </a:prstGeom>
          <a:noFill/>
          <a:ln/>
        </p:spPr>
        <p:txBody>
          <a:bodyPr wrap="square" lIns="0" tIns="0" rIns="0" bIns="0" rtlCol="0" anchor="ctr"/>
          <a:lstStyle/>
          <a:p>
            <a:pPr marL="0" indent="0" algn="ctr">
              <a:buNone/>
            </a:pPr>
            <a:r>
              <a:rPr lang="en-US" sz="850" dirty="0">
                <a:solidFill>
                  <a:srgbClr val="5B6770"/>
                </a:solidFill>
              </a:rPr>
              <a:t>16</a:t>
            </a:r>
            <a:endParaRPr lang="en-US" sz="850" dirty="0"/>
          </a:p>
        </p:txBody>
      </p:sp>
      <p:sp>
        <p:nvSpPr>
          <p:cNvPr id="36" name="Shape 34"/>
          <p:cNvSpPr/>
          <p:nvPr/>
        </p:nvSpPr>
        <p:spPr>
          <a:xfrm>
            <a:off x="9226296" y="1481328"/>
            <a:ext cx="0" cy="3383280"/>
          </a:xfrm>
          <a:prstGeom prst="line">
            <a:avLst/>
          </a:prstGeom>
          <a:noFill/>
          <a:ln w="6350">
            <a:solidFill>
              <a:srgbClr val="E6EEF5"/>
            </a:solidFill>
            <a:prstDash val="solid"/>
          </a:ln>
        </p:spPr>
        <p:txBody>
          <a:bodyPr/>
          <a:lstStyle/>
          <a:p>
            <a:endParaRPr/>
          </a:p>
        </p:txBody>
      </p:sp>
      <p:sp>
        <p:nvSpPr>
          <p:cNvPr id="37" name="Text 35"/>
          <p:cNvSpPr/>
          <p:nvPr/>
        </p:nvSpPr>
        <p:spPr>
          <a:xfrm>
            <a:off x="694944" y="159105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Literature &amp; requirements</a:t>
            </a:r>
            <a:endParaRPr lang="en-US" sz="860" dirty="0"/>
          </a:p>
        </p:txBody>
      </p:sp>
      <p:sp>
        <p:nvSpPr>
          <p:cNvPr id="38" name="Shape 36"/>
          <p:cNvSpPr/>
          <p:nvPr/>
        </p:nvSpPr>
        <p:spPr>
          <a:xfrm>
            <a:off x="2423160" y="1572768"/>
            <a:ext cx="1280160" cy="201168"/>
          </a:xfrm>
          <a:prstGeom prst="roundRect">
            <a:avLst>
              <a:gd name="adj" fmla="val 13636"/>
            </a:avLst>
          </a:prstGeom>
          <a:solidFill>
            <a:srgbClr val="0A6FB5"/>
          </a:solidFill>
          <a:ln w="12700">
            <a:solidFill>
              <a:srgbClr val="0A6FB5"/>
            </a:solidFill>
            <a:prstDash val="solid"/>
          </a:ln>
        </p:spPr>
        <p:txBody>
          <a:bodyPr/>
          <a:lstStyle/>
          <a:p>
            <a:endParaRPr/>
          </a:p>
        </p:txBody>
      </p:sp>
      <p:sp>
        <p:nvSpPr>
          <p:cNvPr id="39" name="Text 37"/>
          <p:cNvSpPr/>
          <p:nvPr/>
        </p:nvSpPr>
        <p:spPr>
          <a:xfrm>
            <a:off x="694944" y="191109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Architecture &amp; database</a:t>
            </a:r>
            <a:endParaRPr lang="en-US" sz="860" dirty="0"/>
          </a:p>
        </p:txBody>
      </p:sp>
      <p:sp>
        <p:nvSpPr>
          <p:cNvPr id="40" name="Shape 38"/>
          <p:cNvSpPr/>
          <p:nvPr/>
        </p:nvSpPr>
        <p:spPr>
          <a:xfrm>
            <a:off x="3300984" y="1892808"/>
            <a:ext cx="1280160" cy="201168"/>
          </a:xfrm>
          <a:prstGeom prst="roundRect">
            <a:avLst>
              <a:gd name="adj" fmla="val 13636"/>
            </a:avLst>
          </a:prstGeom>
          <a:solidFill>
            <a:srgbClr val="00A98F"/>
          </a:solidFill>
          <a:ln w="12700">
            <a:solidFill>
              <a:srgbClr val="00A98F"/>
            </a:solidFill>
            <a:prstDash val="solid"/>
          </a:ln>
        </p:spPr>
        <p:txBody>
          <a:bodyPr/>
          <a:lstStyle/>
          <a:p>
            <a:endParaRPr/>
          </a:p>
        </p:txBody>
      </p:sp>
      <p:sp>
        <p:nvSpPr>
          <p:cNvPr id="41" name="Text 39"/>
          <p:cNvSpPr/>
          <p:nvPr/>
        </p:nvSpPr>
        <p:spPr>
          <a:xfrm>
            <a:off x="694944" y="223113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UI wireframes</a:t>
            </a:r>
            <a:endParaRPr lang="en-US" sz="860" dirty="0"/>
          </a:p>
        </p:txBody>
      </p:sp>
      <p:sp>
        <p:nvSpPr>
          <p:cNvPr id="42" name="Shape 40"/>
          <p:cNvSpPr/>
          <p:nvPr/>
        </p:nvSpPr>
        <p:spPr>
          <a:xfrm>
            <a:off x="3739896" y="2212848"/>
            <a:ext cx="1280160" cy="201168"/>
          </a:xfrm>
          <a:prstGeom prst="roundRect">
            <a:avLst>
              <a:gd name="adj" fmla="val 13636"/>
            </a:avLst>
          </a:prstGeom>
          <a:solidFill>
            <a:srgbClr val="F59E0B"/>
          </a:solidFill>
          <a:ln w="12700">
            <a:solidFill>
              <a:srgbClr val="F59E0B"/>
            </a:solidFill>
            <a:prstDash val="solid"/>
          </a:ln>
        </p:spPr>
        <p:txBody>
          <a:bodyPr/>
          <a:lstStyle/>
          <a:p>
            <a:endParaRPr/>
          </a:p>
        </p:txBody>
      </p:sp>
      <p:sp>
        <p:nvSpPr>
          <p:cNvPr id="43" name="Text 41"/>
          <p:cNvSpPr/>
          <p:nvPr/>
        </p:nvSpPr>
        <p:spPr>
          <a:xfrm>
            <a:off x="694944" y="255117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Backend/API setup</a:t>
            </a:r>
            <a:endParaRPr lang="en-US" sz="860" dirty="0"/>
          </a:p>
        </p:txBody>
      </p:sp>
      <p:sp>
        <p:nvSpPr>
          <p:cNvPr id="44" name="Shape 42"/>
          <p:cNvSpPr/>
          <p:nvPr/>
        </p:nvSpPr>
        <p:spPr>
          <a:xfrm>
            <a:off x="4178808" y="2532888"/>
            <a:ext cx="2157984" cy="201168"/>
          </a:xfrm>
          <a:prstGeom prst="roundRect">
            <a:avLst>
              <a:gd name="adj" fmla="val 13636"/>
            </a:avLst>
          </a:prstGeom>
          <a:solidFill>
            <a:srgbClr val="0A6FB5"/>
          </a:solidFill>
          <a:ln w="12700">
            <a:solidFill>
              <a:srgbClr val="0A6FB5"/>
            </a:solidFill>
            <a:prstDash val="solid"/>
          </a:ln>
        </p:spPr>
        <p:txBody>
          <a:bodyPr/>
          <a:lstStyle/>
          <a:p>
            <a:endParaRPr/>
          </a:p>
        </p:txBody>
      </p:sp>
      <p:sp>
        <p:nvSpPr>
          <p:cNvPr id="45" name="Text 43"/>
          <p:cNvSpPr/>
          <p:nvPr/>
        </p:nvSpPr>
        <p:spPr>
          <a:xfrm>
            <a:off x="694944" y="287121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Authentication</a:t>
            </a:r>
            <a:endParaRPr lang="en-US" sz="860" dirty="0"/>
          </a:p>
        </p:txBody>
      </p:sp>
      <p:sp>
        <p:nvSpPr>
          <p:cNvPr id="46" name="Shape 44"/>
          <p:cNvSpPr/>
          <p:nvPr/>
        </p:nvSpPr>
        <p:spPr>
          <a:xfrm>
            <a:off x="4617720" y="2852928"/>
            <a:ext cx="1719072" cy="201168"/>
          </a:xfrm>
          <a:prstGeom prst="roundRect">
            <a:avLst>
              <a:gd name="adj" fmla="val 13636"/>
            </a:avLst>
          </a:prstGeom>
          <a:solidFill>
            <a:srgbClr val="00A98F"/>
          </a:solidFill>
          <a:ln w="12700">
            <a:solidFill>
              <a:srgbClr val="00A98F"/>
            </a:solidFill>
            <a:prstDash val="solid"/>
          </a:ln>
        </p:spPr>
        <p:txBody>
          <a:bodyPr/>
          <a:lstStyle/>
          <a:p>
            <a:endParaRPr/>
          </a:p>
        </p:txBody>
      </p:sp>
      <p:sp>
        <p:nvSpPr>
          <p:cNvPr id="47" name="Text 45"/>
          <p:cNvSpPr/>
          <p:nvPr/>
        </p:nvSpPr>
        <p:spPr>
          <a:xfrm>
            <a:off x="694944" y="319125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Task + priority modules</a:t>
            </a:r>
            <a:endParaRPr lang="en-US" sz="860" dirty="0"/>
          </a:p>
        </p:txBody>
      </p:sp>
      <p:sp>
        <p:nvSpPr>
          <p:cNvPr id="48" name="Shape 46"/>
          <p:cNvSpPr/>
          <p:nvPr/>
        </p:nvSpPr>
        <p:spPr>
          <a:xfrm>
            <a:off x="5495544" y="3172968"/>
            <a:ext cx="2157984" cy="201168"/>
          </a:xfrm>
          <a:prstGeom prst="roundRect">
            <a:avLst>
              <a:gd name="adj" fmla="val 13636"/>
            </a:avLst>
          </a:prstGeom>
          <a:solidFill>
            <a:srgbClr val="F59E0B"/>
          </a:solidFill>
          <a:ln w="12700">
            <a:solidFill>
              <a:srgbClr val="F59E0B"/>
            </a:solidFill>
            <a:prstDash val="solid"/>
          </a:ln>
        </p:spPr>
        <p:txBody>
          <a:bodyPr/>
          <a:lstStyle/>
          <a:p>
            <a:endParaRPr/>
          </a:p>
        </p:txBody>
      </p:sp>
      <p:sp>
        <p:nvSpPr>
          <p:cNvPr id="49" name="Text 47"/>
          <p:cNvSpPr/>
          <p:nvPr/>
        </p:nvSpPr>
        <p:spPr>
          <a:xfrm>
            <a:off x="694944" y="351129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Notifications</a:t>
            </a:r>
            <a:endParaRPr lang="en-US" sz="860" dirty="0"/>
          </a:p>
        </p:txBody>
      </p:sp>
      <p:sp>
        <p:nvSpPr>
          <p:cNvPr id="50" name="Shape 48"/>
          <p:cNvSpPr/>
          <p:nvPr/>
        </p:nvSpPr>
        <p:spPr>
          <a:xfrm>
            <a:off x="6373368" y="3493008"/>
            <a:ext cx="1719072" cy="201168"/>
          </a:xfrm>
          <a:prstGeom prst="roundRect">
            <a:avLst>
              <a:gd name="adj" fmla="val 13636"/>
            </a:avLst>
          </a:prstGeom>
          <a:solidFill>
            <a:srgbClr val="0A6FB5"/>
          </a:solidFill>
          <a:ln w="12700">
            <a:solidFill>
              <a:srgbClr val="0A6FB5"/>
            </a:solidFill>
            <a:prstDash val="solid"/>
          </a:ln>
        </p:spPr>
        <p:txBody>
          <a:bodyPr/>
          <a:lstStyle/>
          <a:p>
            <a:endParaRPr/>
          </a:p>
        </p:txBody>
      </p:sp>
      <p:sp>
        <p:nvSpPr>
          <p:cNvPr id="51" name="Text 49"/>
          <p:cNvSpPr/>
          <p:nvPr/>
        </p:nvSpPr>
        <p:spPr>
          <a:xfrm>
            <a:off x="694944" y="383133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Integration/debugging</a:t>
            </a:r>
            <a:endParaRPr lang="en-US" sz="860" dirty="0"/>
          </a:p>
        </p:txBody>
      </p:sp>
      <p:sp>
        <p:nvSpPr>
          <p:cNvPr id="52" name="Shape 50"/>
          <p:cNvSpPr/>
          <p:nvPr/>
        </p:nvSpPr>
        <p:spPr>
          <a:xfrm>
            <a:off x="7251192" y="3813048"/>
            <a:ext cx="1719072" cy="201168"/>
          </a:xfrm>
          <a:prstGeom prst="roundRect">
            <a:avLst>
              <a:gd name="adj" fmla="val 13636"/>
            </a:avLst>
          </a:prstGeom>
          <a:solidFill>
            <a:srgbClr val="00A98F"/>
          </a:solidFill>
          <a:ln w="12700">
            <a:solidFill>
              <a:srgbClr val="00A98F"/>
            </a:solidFill>
            <a:prstDash val="solid"/>
          </a:ln>
        </p:spPr>
        <p:txBody>
          <a:bodyPr/>
          <a:lstStyle/>
          <a:p>
            <a:endParaRPr/>
          </a:p>
        </p:txBody>
      </p:sp>
      <p:sp>
        <p:nvSpPr>
          <p:cNvPr id="53" name="Text 51"/>
          <p:cNvSpPr/>
          <p:nvPr/>
        </p:nvSpPr>
        <p:spPr>
          <a:xfrm>
            <a:off x="694944" y="415137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Testing/evaluation</a:t>
            </a:r>
            <a:endParaRPr lang="en-US" sz="860" dirty="0"/>
          </a:p>
        </p:txBody>
      </p:sp>
      <p:sp>
        <p:nvSpPr>
          <p:cNvPr id="54" name="Shape 52"/>
          <p:cNvSpPr/>
          <p:nvPr/>
        </p:nvSpPr>
        <p:spPr>
          <a:xfrm>
            <a:off x="7690104" y="4133088"/>
            <a:ext cx="1719072" cy="201168"/>
          </a:xfrm>
          <a:prstGeom prst="roundRect">
            <a:avLst>
              <a:gd name="adj" fmla="val 13636"/>
            </a:avLst>
          </a:prstGeom>
          <a:solidFill>
            <a:srgbClr val="F59E0B"/>
          </a:solidFill>
          <a:ln w="12700">
            <a:solidFill>
              <a:srgbClr val="F59E0B"/>
            </a:solidFill>
            <a:prstDash val="solid"/>
          </a:ln>
        </p:spPr>
        <p:txBody>
          <a:bodyPr/>
          <a:lstStyle/>
          <a:p>
            <a:endParaRPr/>
          </a:p>
        </p:txBody>
      </p:sp>
      <p:sp>
        <p:nvSpPr>
          <p:cNvPr id="55" name="Text 53"/>
          <p:cNvSpPr/>
          <p:nvPr/>
        </p:nvSpPr>
        <p:spPr>
          <a:xfrm>
            <a:off x="694944" y="4471416"/>
            <a:ext cx="1627632" cy="146304"/>
          </a:xfrm>
          <a:prstGeom prst="rect">
            <a:avLst/>
          </a:prstGeom>
          <a:noFill/>
          <a:ln/>
        </p:spPr>
        <p:txBody>
          <a:bodyPr wrap="square" lIns="0" tIns="0" rIns="0" bIns="0" rtlCol="0" anchor="ctr">
            <a:normAutofit/>
          </a:bodyPr>
          <a:lstStyle/>
          <a:p>
            <a:pPr marL="0" indent="0">
              <a:buNone/>
            </a:pPr>
            <a:r>
              <a:rPr lang="en-US" sz="860" dirty="0">
                <a:solidFill>
                  <a:srgbClr val="102333"/>
                </a:solidFill>
              </a:rPr>
              <a:t>Report/final submission</a:t>
            </a:r>
            <a:endParaRPr lang="en-US" sz="860" dirty="0"/>
          </a:p>
        </p:txBody>
      </p:sp>
      <p:sp>
        <p:nvSpPr>
          <p:cNvPr id="56" name="Shape 54"/>
          <p:cNvSpPr/>
          <p:nvPr/>
        </p:nvSpPr>
        <p:spPr>
          <a:xfrm>
            <a:off x="8129016" y="4453128"/>
            <a:ext cx="1280160" cy="201168"/>
          </a:xfrm>
          <a:prstGeom prst="roundRect">
            <a:avLst>
              <a:gd name="adj" fmla="val 13636"/>
            </a:avLst>
          </a:prstGeom>
          <a:solidFill>
            <a:srgbClr val="072A40"/>
          </a:solidFill>
          <a:ln w="12700">
            <a:solidFill>
              <a:srgbClr val="072A40"/>
            </a:solidFill>
            <a:prstDash val="solid"/>
          </a:ln>
        </p:spPr>
        <p:txBody>
          <a:bodyPr/>
          <a:lstStyle/>
          <a:p>
            <a:endParaRPr/>
          </a:p>
        </p:txBody>
      </p:sp>
      <p:sp>
        <p:nvSpPr>
          <p:cNvPr id="57" name="Text 55"/>
          <p:cNvSpPr/>
          <p:nvPr/>
        </p:nvSpPr>
        <p:spPr>
          <a:xfrm>
            <a:off x="9710928" y="987552"/>
            <a:ext cx="2011680" cy="201168"/>
          </a:xfrm>
          <a:prstGeom prst="rect">
            <a:avLst/>
          </a:prstGeom>
          <a:noFill/>
          <a:ln/>
        </p:spPr>
        <p:txBody>
          <a:bodyPr wrap="square" lIns="0" tIns="0" rIns="0" bIns="0" rtlCol="0" anchor="ctr"/>
          <a:lstStyle/>
          <a:p>
            <a:pPr marL="0" indent="0">
              <a:buNone/>
            </a:pPr>
            <a:r>
              <a:rPr lang="en-US" sz="1050" b="1" dirty="0">
                <a:solidFill>
                  <a:srgbClr val="00A98F"/>
                </a:solidFill>
              </a:rPr>
              <a:t>KEY RISKS AND MITIGATION</a:t>
            </a:r>
            <a:endParaRPr lang="en-US" sz="1050" dirty="0"/>
          </a:p>
        </p:txBody>
      </p:sp>
      <p:sp>
        <p:nvSpPr>
          <p:cNvPr id="58" name="Text 56"/>
          <p:cNvSpPr/>
          <p:nvPr/>
        </p:nvSpPr>
        <p:spPr>
          <a:xfrm>
            <a:off x="9738360" y="1353312"/>
            <a:ext cx="1965960" cy="2514600"/>
          </a:xfrm>
          <a:prstGeom prst="rect">
            <a:avLst/>
          </a:prstGeom>
          <a:noFill/>
          <a:ln/>
        </p:spPr>
        <p:txBody>
          <a:bodyPr wrap="square" lIns="508" tIns="508" rIns="508" bIns="508" rtlCol="0" anchor="ctr">
            <a:normAutofit lnSpcReduction="10000"/>
          </a:bodyPr>
          <a:lstStyle/>
          <a:p>
            <a:pPr marL="0" indent="0" algn="just">
              <a:buNone/>
            </a:pPr>
            <a:r>
              <a:rPr lang="en-US" sz="1400" dirty="0">
                <a:solidFill>
                  <a:srgbClr val="102333"/>
                </a:solidFill>
              </a:rPr>
              <a:t>Risk: feature creep</a:t>
            </a:r>
            <a:endParaRPr lang="en-US" sz="1400" dirty="0"/>
          </a:p>
          <a:p>
            <a:pPr marL="0" indent="0" algn="just">
              <a:buNone/>
            </a:pPr>
            <a:r>
              <a:rPr lang="en-US" sz="1400" dirty="0">
                <a:solidFill>
                  <a:srgbClr val="102333"/>
                </a:solidFill>
              </a:rPr>
              <a:t>Mitigation: protect core scope</a:t>
            </a:r>
            <a:endParaRPr lang="en-US" sz="1400" dirty="0"/>
          </a:p>
          <a:p>
            <a:pPr marL="0" indent="0" algn="just">
              <a:buNone/>
            </a:pPr>
            <a:endParaRPr lang="en-US" sz="1400" dirty="0"/>
          </a:p>
          <a:p>
            <a:pPr marL="0" indent="0" algn="just">
              <a:buNone/>
            </a:pPr>
            <a:r>
              <a:rPr lang="en-US" sz="1400" dirty="0">
                <a:solidFill>
                  <a:srgbClr val="102333"/>
                </a:solidFill>
              </a:rPr>
              <a:t>Risk: notification complexity</a:t>
            </a:r>
            <a:endParaRPr lang="en-US" sz="1400" dirty="0"/>
          </a:p>
          <a:p>
            <a:pPr marL="0" indent="0" algn="just">
              <a:buNone/>
            </a:pPr>
            <a:r>
              <a:rPr lang="en-US" sz="1400" dirty="0">
                <a:solidFill>
                  <a:srgbClr val="102333"/>
                </a:solidFill>
              </a:rPr>
              <a:t>Mitigation: build Socket.io last</a:t>
            </a:r>
            <a:endParaRPr lang="en-US" sz="1400" dirty="0"/>
          </a:p>
          <a:p>
            <a:pPr marL="0" indent="0" algn="just">
              <a:buNone/>
            </a:pPr>
            <a:endParaRPr lang="en-US" sz="1400" dirty="0"/>
          </a:p>
          <a:p>
            <a:pPr marL="0" indent="0" algn="just">
              <a:buNone/>
            </a:pPr>
            <a:r>
              <a:rPr lang="en-US" sz="1400" dirty="0">
                <a:solidFill>
                  <a:srgbClr val="102333"/>
                </a:solidFill>
              </a:rPr>
              <a:t>Risk: weak evaluation</a:t>
            </a:r>
            <a:endParaRPr lang="en-US" sz="1400" dirty="0"/>
          </a:p>
          <a:p>
            <a:pPr marL="0" indent="0" algn="just">
              <a:buNone/>
            </a:pPr>
            <a:r>
              <a:rPr lang="en-US" sz="1400" dirty="0">
                <a:solidFill>
                  <a:srgbClr val="102333"/>
                </a:solidFill>
              </a:rPr>
              <a:t>Mitigation: define criteria early</a:t>
            </a:r>
            <a:endParaRPr lang="en-US" sz="1400" dirty="0"/>
          </a:p>
        </p:txBody>
      </p:sp>
      <p:sp>
        <p:nvSpPr>
          <p:cNvPr id="59" name="Text 57"/>
          <p:cNvSpPr/>
          <p:nvPr/>
        </p:nvSpPr>
        <p:spPr>
          <a:xfrm>
            <a:off x="713232" y="5330952"/>
            <a:ext cx="10835640" cy="484632"/>
          </a:xfrm>
          <a:prstGeom prst="roundRect">
            <a:avLst>
              <a:gd name="adj" fmla="val 13208"/>
            </a:avLst>
          </a:prstGeom>
          <a:solidFill>
            <a:srgbClr val="EAFBFF"/>
          </a:solidFill>
          <a:ln>
            <a:solidFill>
              <a:srgbClr val="BFEAF1"/>
            </a:solidFill>
          </a:ln>
        </p:spPr>
        <p:txBody>
          <a:bodyPr wrap="square" lIns="1524" tIns="1524" rIns="1524" bIns="1524" rtlCol="0" anchor="ctr">
            <a:normAutofit/>
          </a:bodyPr>
          <a:lstStyle/>
          <a:p>
            <a:pPr marL="0" indent="0">
              <a:buNone/>
            </a:pPr>
            <a:r>
              <a:rPr lang="en-US" sz="1550" dirty="0">
                <a:solidFill>
                  <a:srgbClr val="102333"/>
                </a:solidFill>
              </a:rPr>
              <a:t>Milestone logic: design decisions must be finalised before feature coding; testing and evaluation must begin before the final week.</a:t>
            </a:r>
            <a:endParaRPr lang="en-US" sz="1550" dirty="0"/>
          </a:p>
        </p:txBody>
      </p:sp>
      <p:sp>
        <p:nvSpPr>
          <p:cNvPr id="60" name="Shape 58"/>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63" name="Text 61"/>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15</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6">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598932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Conclusion and next steps</a:t>
            </a:r>
            <a:endParaRPr lang="en-US" sz="3200" dirty="0"/>
          </a:p>
        </p:txBody>
      </p:sp>
      <p:sp>
        <p:nvSpPr>
          <p:cNvPr id="4" name="Text 2"/>
          <p:cNvSpPr/>
          <p:nvPr/>
        </p:nvSpPr>
        <p:spPr>
          <a:xfrm>
            <a:off x="530352" y="877824"/>
            <a:ext cx="5669280" cy="219456"/>
          </a:xfrm>
          <a:prstGeom prst="rect">
            <a:avLst/>
          </a:prstGeom>
          <a:noFill/>
          <a:ln/>
        </p:spPr>
        <p:txBody>
          <a:bodyPr wrap="square" lIns="0" tIns="0" rIns="0" bIns="0" rtlCol="0" anchor="ctr">
            <a:normAutofit fontScale="92500"/>
          </a:bodyPr>
          <a:lstStyle/>
          <a:p>
            <a:pPr marL="0" indent="0" algn="just">
              <a:buNone/>
            </a:pPr>
            <a:r>
              <a:rPr lang="en-US" sz="1500" dirty="0">
                <a:solidFill>
                  <a:srgbClr val="5B6770"/>
                </a:solidFill>
                <a:latin typeface="Arial" pitchFamily="34" charset="0"/>
                <a:ea typeface="Arial" pitchFamily="34" charset="-122"/>
                <a:cs typeface="Arial" pitchFamily="34" charset="-120"/>
              </a:rPr>
              <a:t>The project is viable if the scope remains focused and evidence-led</a:t>
            </a:r>
            <a:endParaRPr lang="en-US" sz="1500" dirty="0"/>
          </a:p>
        </p:txBody>
      </p:sp>
      <p:pic>
        <p:nvPicPr>
          <p:cNvPr id="5" name="Image 0" descr="/mnt/data/flow_conclusion_crop.png"/>
          <p:cNvPicPr>
            <a:picLocks noChangeAspect="1"/>
          </p:cNvPicPr>
          <p:nvPr/>
        </p:nvPicPr>
        <p:blipFill>
          <a:blip r:embed="rId3"/>
          <a:stretch>
            <a:fillRect/>
          </a:stretch>
        </p:blipFill>
        <p:spPr>
          <a:xfrm>
            <a:off x="6492240" y="1143000"/>
            <a:ext cx="4709160" cy="2606040"/>
          </a:xfrm>
          <a:prstGeom prst="rect">
            <a:avLst/>
          </a:prstGeom>
        </p:spPr>
      </p:pic>
      <p:sp>
        <p:nvSpPr>
          <p:cNvPr id="6" name="Text 3"/>
          <p:cNvSpPr/>
          <p:nvPr/>
        </p:nvSpPr>
        <p:spPr>
          <a:xfrm>
            <a:off x="749808" y="1325880"/>
            <a:ext cx="5349240" cy="3063240"/>
          </a:xfrm>
          <a:prstGeom prst="rect">
            <a:avLst/>
          </a:prstGeom>
          <a:noFill/>
          <a:ln/>
        </p:spPr>
        <p:txBody>
          <a:bodyPr wrap="square" lIns="254" tIns="254" rIns="254" bIns="254" rtlCol="0" anchor="ctr">
            <a:normAutofit/>
          </a:bodyPr>
          <a:lstStyle/>
          <a:p>
            <a:pPr marL="165100" indent="-165100">
              <a:buSzPct val="100000"/>
              <a:buChar char="•"/>
            </a:pPr>
            <a:r>
              <a:rPr lang="en-US" sz="2020" dirty="0">
                <a:solidFill>
                  <a:srgbClr val="102333"/>
                </a:solidFill>
                <a:latin typeface="Arial" pitchFamily="34" charset="0"/>
                <a:ea typeface="Arial" pitchFamily="34" charset="-122"/>
                <a:cs typeface="Arial" pitchFamily="34" charset="-120"/>
              </a:rPr>
              <a:t>The proposed application addresses a clear task-organisation problem through secure authentication, task CRUD, priority handling and real-time notification.</a:t>
            </a:r>
            <a:endParaRPr lang="en-US" sz="2020" dirty="0"/>
          </a:p>
          <a:p>
            <a:pPr marL="165100" indent="-165100">
              <a:buSzPct val="100000"/>
              <a:buChar char="•"/>
            </a:pPr>
            <a:r>
              <a:rPr lang="en-US" sz="2020" dirty="0">
                <a:solidFill>
                  <a:srgbClr val="102333"/>
                </a:solidFill>
                <a:latin typeface="Arial" pitchFamily="34" charset="0"/>
                <a:ea typeface="Arial" pitchFamily="34" charset="-122"/>
                <a:cs typeface="Arial" pitchFamily="34" charset="-120"/>
              </a:rPr>
              <a:t>The literature supports these features, but the critical requirement is to evidence why each feature matters and how it is evaluated.</a:t>
            </a:r>
            <a:endParaRPr lang="en-US" sz="2020" dirty="0"/>
          </a:p>
          <a:p>
            <a:pPr marL="165100" indent="-165100">
              <a:buSzPct val="100000"/>
              <a:buChar char="•"/>
            </a:pPr>
            <a:r>
              <a:rPr lang="en-US" sz="2020" dirty="0">
                <a:solidFill>
                  <a:srgbClr val="102333"/>
                </a:solidFill>
                <a:latin typeface="Arial" pitchFamily="34" charset="0"/>
                <a:ea typeface="Arial" pitchFamily="34" charset="-122"/>
                <a:cs typeface="Arial" pitchFamily="34" charset="-120"/>
              </a:rPr>
              <a:t>The next development priority is to convert the approved design into a working prototype with testable API routes and a responsive UI.</a:t>
            </a:r>
            <a:endParaRPr lang="en-US" sz="2020" dirty="0"/>
          </a:p>
        </p:txBody>
      </p:sp>
      <p:sp>
        <p:nvSpPr>
          <p:cNvPr id="7" name="Text 4"/>
          <p:cNvSpPr/>
          <p:nvPr/>
        </p:nvSpPr>
        <p:spPr>
          <a:xfrm>
            <a:off x="777240" y="4754880"/>
            <a:ext cx="3291840" cy="201168"/>
          </a:xfrm>
          <a:prstGeom prst="rect">
            <a:avLst/>
          </a:prstGeom>
          <a:noFill/>
          <a:ln/>
        </p:spPr>
        <p:txBody>
          <a:bodyPr wrap="square" lIns="0" tIns="0" rIns="0" bIns="0" rtlCol="0" anchor="ctr"/>
          <a:lstStyle/>
          <a:p>
            <a:pPr marL="0" indent="0">
              <a:buNone/>
            </a:pPr>
            <a:r>
              <a:rPr lang="en-US" sz="1050" b="1" dirty="0">
                <a:solidFill>
                  <a:srgbClr val="00A98F"/>
                </a:solidFill>
              </a:rPr>
              <a:t>NEXT STEPS BEFORE FINAL VIVA</a:t>
            </a:r>
            <a:endParaRPr lang="en-US" sz="1050" dirty="0"/>
          </a:p>
        </p:txBody>
      </p:sp>
      <p:sp>
        <p:nvSpPr>
          <p:cNvPr id="8" name="Text 5"/>
          <p:cNvSpPr/>
          <p:nvPr/>
        </p:nvSpPr>
        <p:spPr>
          <a:xfrm>
            <a:off x="786384" y="5093208"/>
            <a:ext cx="10424160" cy="320040"/>
          </a:xfrm>
          <a:prstGeom prst="rect">
            <a:avLst/>
          </a:prstGeom>
          <a:noFill/>
          <a:ln/>
        </p:spPr>
        <p:txBody>
          <a:bodyPr wrap="square" lIns="0" tIns="0" rIns="0" bIns="0" rtlCol="0" anchor="ctr">
            <a:normAutofit/>
          </a:bodyPr>
          <a:lstStyle/>
          <a:p>
            <a:pPr marL="0" indent="0">
              <a:buNone/>
            </a:pPr>
            <a:r>
              <a:rPr lang="en-US" sz="2020" b="1" dirty="0">
                <a:solidFill>
                  <a:srgbClr val="072A40"/>
                </a:solidFill>
              </a:rPr>
              <a:t>1. Freeze requirements  2. Build core modules  3. Integrate notifications  4. Test/evaluate  5. Document decisions</a:t>
            </a:r>
            <a:endParaRPr lang="en-US" sz="2020" dirty="0"/>
          </a:p>
        </p:txBody>
      </p:sp>
      <p:sp>
        <p:nvSpPr>
          <p:cNvPr id="9" name="Shape 6"/>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12" name="Text 9"/>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16</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7">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73152"/>
          </a:xfrm>
          <a:prstGeom prst="rect">
            <a:avLst/>
          </a:prstGeom>
          <a:solidFill>
            <a:srgbClr val="12BBD0"/>
          </a:solidFill>
          <a:ln w="12700">
            <a:solidFill>
              <a:srgbClr val="12BBD0">
                <a:alpha val="0"/>
              </a:srgbClr>
            </a:solidFill>
            <a:prstDash val="solid"/>
          </a:ln>
        </p:spPr>
        <p:txBody>
          <a:bodyPr/>
          <a:lstStyle/>
          <a:p>
            <a:endParaRPr/>
          </a:p>
        </p:txBody>
      </p:sp>
      <p:sp>
        <p:nvSpPr>
          <p:cNvPr id="3" name="Text 1"/>
          <p:cNvSpPr/>
          <p:nvPr/>
        </p:nvSpPr>
        <p:spPr>
          <a:xfrm>
            <a:off x="530352" y="310896"/>
            <a:ext cx="5989320" cy="530352"/>
          </a:xfrm>
          <a:prstGeom prst="rect">
            <a:avLst/>
          </a:prstGeom>
          <a:noFill/>
          <a:ln/>
        </p:spPr>
        <p:txBody>
          <a:bodyPr wrap="square" lIns="0" tIns="0" rIns="0" bIns="0" rtlCol="0" anchor="ctr">
            <a:normAutofit/>
          </a:bodyPr>
          <a:lstStyle/>
          <a:p>
            <a:pPr marL="0" indent="0">
              <a:buNone/>
            </a:pPr>
            <a:r>
              <a:rPr lang="en-US" sz="3200" b="1" dirty="0">
                <a:solidFill>
                  <a:srgbClr val="072A40"/>
                </a:solidFill>
                <a:latin typeface="Arial" pitchFamily="34" charset="0"/>
                <a:ea typeface="Arial" pitchFamily="34" charset="-122"/>
                <a:cs typeface="Arial" pitchFamily="34" charset="-120"/>
              </a:rPr>
              <a:t>References</a:t>
            </a:r>
            <a:endParaRPr lang="en-US" sz="3200" dirty="0"/>
          </a:p>
        </p:txBody>
      </p:sp>
      <p:sp>
        <p:nvSpPr>
          <p:cNvPr id="5" name="Text 3"/>
          <p:cNvSpPr/>
          <p:nvPr/>
        </p:nvSpPr>
        <p:spPr>
          <a:xfrm>
            <a:off x="685800" y="1234440"/>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[1] M. Jaishree, V. Anupriya, and M. Sukitha, “Implementing Agile Task Management System: Leveraging Web Development and Power BI for Enhanced Decision-Making,” 2024. doi:10.1109/ICSSAS64001.2024.10761041</a:t>
            </a:r>
            <a:endParaRPr lang="en-US" sz="1140" dirty="0"/>
          </a:p>
        </p:txBody>
      </p:sp>
      <p:sp>
        <p:nvSpPr>
          <p:cNvPr id="6" name="Text 4"/>
          <p:cNvSpPr/>
          <p:nvPr/>
        </p:nvSpPr>
        <p:spPr>
          <a:xfrm>
            <a:off x="685800" y="2176272"/>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[2] F. A. Nurzi and K. Ab Wahab, “Web-Based Student Task Management System,” EAST-J, 1(1), pp. 50–56, 2022. doi:10.37698/eastj.v1i1.119</a:t>
            </a:r>
            <a:endParaRPr lang="en-US" sz="1140" dirty="0"/>
          </a:p>
        </p:txBody>
      </p:sp>
      <p:sp>
        <p:nvSpPr>
          <p:cNvPr id="7" name="Text 5"/>
          <p:cNvSpPr/>
          <p:nvPr/>
        </p:nvSpPr>
        <p:spPr>
          <a:xfrm>
            <a:off x="685800" y="3118104"/>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[3] S. Sehgal, “Task Management Web Application: Technical Report,” National College of Ireland, 2024.</a:t>
            </a:r>
            <a:endParaRPr lang="en-US" sz="1140" dirty="0"/>
          </a:p>
        </p:txBody>
      </p:sp>
      <p:sp>
        <p:nvSpPr>
          <p:cNvPr id="8" name="Text 6"/>
          <p:cNvSpPr/>
          <p:nvPr/>
        </p:nvSpPr>
        <p:spPr>
          <a:xfrm>
            <a:off x="685800" y="4059936"/>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[4] V. Pathak et al., “Current Web Development Technologies: A Comparative Review,” Lecture Notes in Networks and Systems, pp. 13–23, 2023. doi:10.1007/978-981-99-1909-3_2</a:t>
            </a:r>
            <a:endParaRPr lang="en-US" sz="1140" dirty="0"/>
          </a:p>
        </p:txBody>
      </p:sp>
      <p:sp>
        <p:nvSpPr>
          <p:cNvPr id="9" name="Text 7"/>
          <p:cNvSpPr/>
          <p:nvPr/>
        </p:nvSpPr>
        <p:spPr>
          <a:xfrm>
            <a:off x="685800" y="5001768"/>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[5] A. Gurusamy and I. A. Mohamed, “The Evolution of Full Stack Development: Trends and Technologies Shaping the Future,” Journal of Knowledge Learning and Science Technology, 1(1), pp. 100–108, 2020. doi:10.60087/jklst.vol1.n1.p108</a:t>
            </a:r>
            <a:endParaRPr lang="en-US" sz="1140" dirty="0"/>
          </a:p>
        </p:txBody>
      </p:sp>
      <p:sp>
        <p:nvSpPr>
          <p:cNvPr id="10" name="Text 8"/>
          <p:cNvSpPr/>
          <p:nvPr/>
        </p:nvSpPr>
        <p:spPr>
          <a:xfrm>
            <a:off x="6400800" y="1234440"/>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[6] I. Loikkanen, “Improving End to End Testing of a Complex Full Stack Software,” Theseus, 2024.</a:t>
            </a:r>
            <a:endParaRPr lang="en-US" sz="1140" dirty="0"/>
          </a:p>
        </p:txBody>
      </p:sp>
      <p:sp>
        <p:nvSpPr>
          <p:cNvPr id="11" name="Text 9"/>
          <p:cNvSpPr/>
          <p:nvPr/>
        </p:nvSpPr>
        <p:spPr>
          <a:xfrm>
            <a:off x="6400800" y="2176272"/>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[7] I. Herath, “Cross-Platform Development With Full-Stack Frameworks: Bridging the Gap for Seamless Integration,” Theseus, 2024.</a:t>
            </a:r>
            <a:endParaRPr lang="en-US" sz="1140" dirty="0"/>
          </a:p>
        </p:txBody>
      </p:sp>
      <p:sp>
        <p:nvSpPr>
          <p:cNvPr id="12" name="Text 10"/>
          <p:cNvSpPr/>
          <p:nvPr/>
        </p:nvSpPr>
        <p:spPr>
          <a:xfrm>
            <a:off x="6400800" y="3118104"/>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[8] UWTSD, “Assessment Specifications: ACCA6020 Independent Project Report and Portfolio,” 2026.</a:t>
            </a:r>
            <a:endParaRPr lang="en-US" sz="1140" dirty="0"/>
          </a:p>
        </p:txBody>
      </p:sp>
      <p:sp>
        <p:nvSpPr>
          <p:cNvPr id="13" name="Text 11"/>
          <p:cNvSpPr/>
          <p:nvPr/>
        </p:nvSpPr>
        <p:spPr>
          <a:xfrm>
            <a:off x="6400800" y="4059936"/>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[9] UWTSD School of Applied Computing, “Independent Project Handbook: BSc Cloud Computing,” 2023–2024.</a:t>
            </a:r>
            <a:endParaRPr lang="en-US" sz="1140" dirty="0"/>
          </a:p>
        </p:txBody>
      </p:sp>
      <p:sp>
        <p:nvSpPr>
          <p:cNvPr id="14" name="Text 12"/>
          <p:cNvSpPr/>
          <p:nvPr/>
        </p:nvSpPr>
        <p:spPr>
          <a:xfrm>
            <a:off x="6400800" y="5001768"/>
            <a:ext cx="5349240" cy="685800"/>
          </a:xfrm>
          <a:prstGeom prst="rect">
            <a:avLst/>
          </a:prstGeom>
          <a:noFill/>
          <a:ln/>
        </p:spPr>
        <p:txBody>
          <a:bodyPr wrap="square" lIns="254" tIns="254" rIns="254" bIns="254" rtlCol="0" anchor="ctr">
            <a:normAutofit/>
          </a:bodyPr>
          <a:lstStyle/>
          <a:p>
            <a:pPr marL="0" indent="0">
              <a:buNone/>
            </a:pPr>
            <a:r>
              <a:rPr lang="en-US" sz="1140" dirty="0">
                <a:solidFill>
                  <a:srgbClr val="102333"/>
                </a:solidFill>
              </a:rPr>
              <a:t>[10] I.-C. Ispas, “Task Management Web Application: Project Proposal,” ACCA6020 Independent Project, 2026.</a:t>
            </a:r>
            <a:endParaRPr lang="en-US" sz="1140" dirty="0"/>
          </a:p>
        </p:txBody>
      </p:sp>
      <p:sp>
        <p:nvSpPr>
          <p:cNvPr id="15" name="Shape 13"/>
          <p:cNvSpPr/>
          <p:nvPr/>
        </p:nvSpPr>
        <p:spPr>
          <a:xfrm>
            <a:off x="530352" y="6455664"/>
            <a:ext cx="11109960" cy="0"/>
          </a:xfrm>
          <a:prstGeom prst="line">
            <a:avLst/>
          </a:prstGeom>
          <a:noFill/>
          <a:ln w="8890">
            <a:solidFill>
              <a:srgbClr val="E6EEF5"/>
            </a:solidFill>
            <a:prstDash val="solid"/>
          </a:ln>
        </p:spPr>
        <p:txBody>
          <a:bodyPr/>
          <a:lstStyle/>
          <a:p>
            <a:endParaRPr/>
          </a:p>
        </p:txBody>
      </p:sp>
      <p:sp>
        <p:nvSpPr>
          <p:cNvPr id="18" name="Text 16"/>
          <p:cNvSpPr/>
          <p:nvPr/>
        </p:nvSpPr>
        <p:spPr>
          <a:xfrm>
            <a:off x="11201400" y="6473952"/>
            <a:ext cx="502920" cy="237744"/>
          </a:xfrm>
          <a:prstGeom prst="rect">
            <a:avLst/>
          </a:prstGeom>
          <a:noFill/>
          <a:ln/>
        </p:spPr>
        <p:txBody>
          <a:bodyPr wrap="square" lIns="0" tIns="0" rIns="0" bIns="0" rtlCol="0" anchor="ctr"/>
          <a:lstStyle/>
          <a:p>
            <a:pPr marL="0" indent="0" algn="r">
              <a:buNone/>
            </a:pPr>
            <a:r>
              <a:rPr lang="en-US" sz="900" b="1" dirty="0">
                <a:solidFill>
                  <a:srgbClr val="0A6FB5"/>
                </a:solidFill>
              </a:rPr>
              <a:t>17</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3692</Words>
  <Application>Microsoft Office PowerPoint</Application>
  <PresentationFormat>Widescreen</PresentationFormat>
  <Paragraphs>296</Paragraphs>
  <Slides>16</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2026-09-24T12:14:16Z</dcterms:created>
  <dcterms:modified xsi:type="dcterms:W3CDTF">2026-09-24T13:48:48Z</dcterms:modified>
</cp:coreProperties>
</file>