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61" r:id="rId5"/>
    <p:sldId id="259" r:id="rId6"/>
    <p:sldId id="260" r:id="rId7"/>
    <p:sldId id="262" r:id="rId8"/>
    <p:sldId id="266" r:id="rId9"/>
    <p:sldId id="265" r:id="rId10"/>
    <p:sldId id="264" r:id="rId11"/>
    <p:sldId id="263" r:id="rId12"/>
    <p:sldId id="268" r:id="rId13"/>
    <p:sldId id="269" r:id="rId14"/>
    <p:sldId id="26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49BF-E327-4E9C-954D-8BF498595FD0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715B3-9E44-40F0-91B0-7DE443A41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947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49BF-E327-4E9C-954D-8BF498595FD0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715B3-9E44-40F0-91B0-7DE443A41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618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49BF-E327-4E9C-954D-8BF498595FD0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715B3-9E44-40F0-91B0-7DE443A41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890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49BF-E327-4E9C-954D-8BF498595FD0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715B3-9E44-40F0-91B0-7DE443A41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238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49BF-E327-4E9C-954D-8BF498595FD0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715B3-9E44-40F0-91B0-7DE443A41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706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49BF-E327-4E9C-954D-8BF498595FD0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715B3-9E44-40F0-91B0-7DE443A41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426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49BF-E327-4E9C-954D-8BF498595FD0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715B3-9E44-40F0-91B0-7DE443A41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738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49BF-E327-4E9C-954D-8BF498595FD0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715B3-9E44-40F0-91B0-7DE443A41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9677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49BF-E327-4E9C-954D-8BF498595FD0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715B3-9E44-40F0-91B0-7DE443A41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987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49BF-E327-4E9C-954D-8BF498595FD0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715B3-9E44-40F0-91B0-7DE443A41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442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49BF-E327-4E9C-954D-8BF498595FD0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715B3-9E44-40F0-91B0-7DE443A41AD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880438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49BF-E327-4E9C-954D-8BF498595FD0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715B3-9E44-40F0-91B0-7DE443A41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2063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49BF-E327-4E9C-954D-8BF498595FD0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715B3-9E44-40F0-91B0-7DE443A41AD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246504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49BF-E327-4E9C-954D-8BF498595FD0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715B3-9E44-40F0-91B0-7DE443A41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3291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49BF-E327-4E9C-954D-8BF498595FD0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715B3-9E44-40F0-91B0-7DE443A41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3916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1049BF-E327-4E9C-954D-8BF498595FD0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1715B3-9E44-40F0-91B0-7DE443A41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512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1049BF-E327-4E9C-954D-8BF498595FD0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F1715B3-9E44-40F0-91B0-7DE443A41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021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9DAD3-1DD1-4961-828C-44009CC2FED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Mobility &amp; Flexibility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04EC6A-43A6-433A-B4EE-8047AA44DCA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4608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0F65A-C91F-4F79-90B6-18FDD008F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flexibility?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AD025-029E-40E4-AA7E-2F71FC479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Font typeface="Wingdings 2" panose="05020102010507070707" pitchFamily="18" charset="2"/>
              <a:buNone/>
            </a:pPr>
            <a:r>
              <a:rPr lang="en-GB" altLang="en-US" i="1" dirty="0">
                <a:ea typeface="Times New Roman" panose="02020603050405020304" pitchFamily="18" charset="0"/>
                <a:cs typeface="Arial" panose="020B0604020202020204" pitchFamily="34" charset="0"/>
              </a:rPr>
              <a:t>“A measure of the range of motion (ROM) available at a joint or a group of joints “(Cotton, 1997) </a:t>
            </a:r>
          </a:p>
          <a:p>
            <a:pPr algn="just">
              <a:buFont typeface="Wingdings 2" panose="05020102010507070707" pitchFamily="18" charset="2"/>
              <a:buNone/>
            </a:pPr>
            <a:endParaRPr lang="en-GB" altLang="en-US" sz="700" i="1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spcBef>
                <a:spcPct val="0"/>
              </a:spcBef>
              <a:buClrTx/>
              <a:buFont typeface="Wingdings 2" panose="05020102010507070707" pitchFamily="18" charset="2"/>
              <a:buNone/>
            </a:pPr>
            <a:r>
              <a:rPr lang="en-GB" altLang="en-US" i="1" dirty="0">
                <a:ea typeface="Times New Roman" panose="02020603050405020304" pitchFamily="18" charset="0"/>
                <a:cs typeface="Arial" panose="020B0604020202020204" pitchFamily="34" charset="0"/>
              </a:rPr>
              <a:t>“The ability to move the joints in the needed range of motion demanded by the sport” (</a:t>
            </a:r>
            <a:r>
              <a:rPr lang="en-GB" altLang="en-US" i="1" dirty="0" err="1">
                <a:ea typeface="Times New Roman" panose="02020603050405020304" pitchFamily="18" charset="0"/>
                <a:cs typeface="Arial" panose="020B0604020202020204" pitchFamily="34" charset="0"/>
              </a:rPr>
              <a:t>Kreamer</a:t>
            </a:r>
            <a:r>
              <a:rPr lang="en-GB" altLang="en-US" i="1" dirty="0">
                <a:ea typeface="Times New Roman" panose="02020603050405020304" pitchFamily="18" charset="0"/>
                <a:cs typeface="Arial" panose="020B0604020202020204" pitchFamily="34" charset="0"/>
              </a:rPr>
              <a:t> and Gomez, 2001)</a:t>
            </a:r>
          </a:p>
          <a:p>
            <a:pPr algn="just">
              <a:spcBef>
                <a:spcPct val="0"/>
              </a:spcBef>
              <a:buClrTx/>
              <a:buFont typeface="Wingdings 2" panose="05020102010507070707" pitchFamily="18" charset="2"/>
              <a:buNone/>
            </a:pPr>
            <a:endParaRPr lang="en-GB" altLang="en-US" i="1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just">
              <a:spcBef>
                <a:spcPct val="0"/>
              </a:spcBef>
              <a:buClrTx/>
              <a:buFont typeface="Wingdings 2" panose="05020102010507070707" pitchFamily="18" charset="2"/>
              <a:buNone/>
            </a:pPr>
            <a:endParaRPr lang="en-GB" altLang="en-US" sz="700" i="1" dirty="0"/>
          </a:p>
          <a:p>
            <a:pPr algn="just">
              <a:spcBef>
                <a:spcPct val="0"/>
              </a:spcBef>
              <a:buClrTx/>
              <a:buFont typeface="Wingdings 2" panose="05020102010507070707" pitchFamily="18" charset="2"/>
              <a:buNone/>
            </a:pPr>
            <a:r>
              <a:rPr lang="en-GB" altLang="en-US" i="1" dirty="0">
                <a:cs typeface="Times New Roman" panose="02020603050405020304" pitchFamily="18" charset="0"/>
              </a:rPr>
              <a:t>“The ability to readily adapt to changes in position or alignment; may be expressed as normal, limited, or excessive” (Kendall et al, 1993)</a:t>
            </a:r>
            <a:endParaRPr lang="en-GB" altLang="en-US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613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42D2F-CBF0-4320-8A83-19F784C30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Mobility &amp; Flexibility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98E93-A797-483E-ACC8-6CD5D87B3F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The capacity to perform joint action through as wide a range of movement as possible.</a:t>
            </a:r>
            <a:endParaRPr lang="en-GB" dirty="0"/>
          </a:p>
          <a:p>
            <a:r>
              <a:rPr lang="en-US" dirty="0"/>
              <a:t>Mobility - The range available in a joint / bone configuration</a:t>
            </a:r>
            <a:endParaRPr lang="en-GB" dirty="0"/>
          </a:p>
          <a:p>
            <a:r>
              <a:rPr lang="en-US" dirty="0"/>
              <a:t>Flexibility - The ability of the muscles to stretch / lengthen</a:t>
            </a:r>
            <a:endParaRPr lang="en-GB" dirty="0"/>
          </a:p>
          <a:p>
            <a:r>
              <a:rPr lang="en-US" dirty="0"/>
              <a:t>Movement - Combination of mobility and flexibility</a:t>
            </a:r>
            <a:endParaRPr lang="en-GB" dirty="0"/>
          </a:p>
          <a:p>
            <a:endParaRPr lang="en-GB" dirty="0"/>
          </a:p>
          <a:p>
            <a:r>
              <a:rPr lang="en-US" dirty="0"/>
              <a:t>The main forms include:	</a:t>
            </a:r>
          </a:p>
          <a:p>
            <a:r>
              <a:rPr lang="en-US" dirty="0"/>
              <a:t>Active – the capacity to effect movement by contraction of the Prime movers</a:t>
            </a:r>
            <a:endParaRPr lang="en-GB" dirty="0"/>
          </a:p>
          <a:p>
            <a:r>
              <a:rPr lang="en-US" dirty="0"/>
              <a:t>Passive – movement effected by an external force on the joint action.  Usually a partner</a:t>
            </a:r>
            <a:endParaRPr lang="en-GB" dirty="0"/>
          </a:p>
          <a:p>
            <a:r>
              <a:rPr lang="en-US" dirty="0"/>
              <a:t>Ballistic – movement effected by the momentum of the levers (limbs) involved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82490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C7B14-7E5E-44EB-919C-14E1EE8AE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Factors effecting flexibility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7E249-2725-47A3-B6C1-B9B1B0280E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86597"/>
            <a:ext cx="8596668" cy="425476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Age Factors</a:t>
            </a:r>
          </a:p>
          <a:p>
            <a:pPr lvl="1"/>
            <a:r>
              <a:rPr lang="en-GB" dirty="0"/>
              <a:t>Children aged 6-10 years old – 14% strain before rupture</a:t>
            </a:r>
          </a:p>
          <a:p>
            <a:pPr lvl="1"/>
            <a:r>
              <a:rPr lang="en-GB" dirty="0"/>
              <a:t>Adults  5% strain before rupture</a:t>
            </a:r>
          </a:p>
          <a:p>
            <a:r>
              <a:rPr lang="en-GB" dirty="0"/>
              <a:t>Activity &amp; ROM</a:t>
            </a:r>
          </a:p>
          <a:p>
            <a:pPr lvl="1"/>
            <a:r>
              <a:rPr lang="en-GB" dirty="0"/>
              <a:t>Active individuals are generally more flexible</a:t>
            </a:r>
          </a:p>
          <a:p>
            <a:r>
              <a:rPr lang="en-GB" dirty="0"/>
              <a:t>Temperature</a:t>
            </a:r>
          </a:p>
          <a:p>
            <a:pPr lvl="1"/>
            <a:r>
              <a:rPr lang="en-GB" dirty="0"/>
              <a:t>Flexibility is improved by up to 20% if joints are held at a temperature of 113 degrees</a:t>
            </a:r>
          </a:p>
          <a:p>
            <a:r>
              <a:rPr lang="en-GB" dirty="0"/>
              <a:t>Psychological Factors</a:t>
            </a:r>
          </a:p>
          <a:p>
            <a:pPr lvl="1"/>
            <a:r>
              <a:rPr lang="en-GB" dirty="0"/>
              <a:t>Individual apprehensive to the onset of stretching may inhibit the relaxation of the muscle</a:t>
            </a:r>
          </a:p>
          <a:p>
            <a:r>
              <a:rPr lang="en-GB" dirty="0"/>
              <a:t>Physiological Factors</a:t>
            </a:r>
          </a:p>
          <a:p>
            <a:pPr lvl="1"/>
            <a:r>
              <a:rPr lang="en-GB" dirty="0"/>
              <a:t>Shape of articular surface, resistance of connective tissues, tendons &amp; ligaments, muscle bulk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98157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AD99B-1B21-474F-B06D-AAB8AA7BCB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Factors effect Mobility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8628F-98E0-43ED-802E-3BD0459754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Structural barriers of the joint</a:t>
            </a:r>
          </a:p>
          <a:p>
            <a:r>
              <a:rPr lang="en-GB" dirty="0"/>
              <a:t>Muscle hypertrophy</a:t>
            </a:r>
          </a:p>
          <a:p>
            <a:r>
              <a:rPr lang="en-GB" dirty="0"/>
              <a:t>Elasticity of muscles &amp; tendons</a:t>
            </a:r>
          </a:p>
          <a:p>
            <a:r>
              <a:rPr lang="en-GB" dirty="0"/>
              <a:t>Excessive adipose tissue</a:t>
            </a:r>
          </a:p>
          <a:p>
            <a:r>
              <a:rPr lang="en-GB" dirty="0"/>
              <a:t>Recent injury</a:t>
            </a:r>
          </a:p>
          <a:p>
            <a:r>
              <a:rPr lang="en-GB" dirty="0"/>
              <a:t>Ligament length</a:t>
            </a:r>
          </a:p>
          <a:p>
            <a:r>
              <a:rPr lang="en-GB" dirty="0"/>
              <a:t>Occupational posture</a:t>
            </a:r>
          </a:p>
          <a:p>
            <a:r>
              <a:rPr lang="en-GB" dirty="0"/>
              <a:t>Athletes age &amp; stage of tissue development</a:t>
            </a:r>
          </a:p>
          <a:p>
            <a:r>
              <a:rPr lang="en-GB" dirty="0"/>
              <a:t>Restrictions of clothing</a:t>
            </a:r>
          </a:p>
        </p:txBody>
      </p:sp>
    </p:spTree>
    <p:extLst>
      <p:ext uri="{BB962C8B-B14F-4D97-AF65-F5344CB8AC3E}">
        <p14:creationId xmlns:p14="http://schemas.microsoft.com/office/powerpoint/2010/main" val="21096916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6806F-1BDB-4D7C-8451-28FF00823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Good Flexibility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9BE1F-D31B-4F5A-81A9-E7EA09B744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72529"/>
            <a:ext cx="8596668" cy="4268833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Increased range of motion</a:t>
            </a:r>
          </a:p>
          <a:p>
            <a:pPr>
              <a:spcBef>
                <a:spcPct val="0"/>
              </a:spcBef>
            </a:pPr>
            <a:endParaRPr lang="en-GB" altLang="en-US" sz="700" dirty="0"/>
          </a:p>
          <a:p>
            <a:pPr>
              <a:spcBef>
                <a:spcPct val="0"/>
              </a:spcBef>
            </a:pPr>
            <a:r>
              <a:rPr lang="en-GB" altLang="en-US" dirty="0">
                <a:cs typeface="Times New Roman" panose="02020603050405020304" pitchFamily="18" charset="0"/>
              </a:rPr>
              <a:t>Reduced muscle tension and increased physical and mental relaxation</a:t>
            </a:r>
          </a:p>
          <a:p>
            <a:pPr>
              <a:spcBef>
                <a:spcPct val="0"/>
              </a:spcBef>
            </a:pPr>
            <a:endParaRPr lang="en-GB" altLang="en-US" sz="700" dirty="0"/>
          </a:p>
          <a:p>
            <a:pPr>
              <a:spcBef>
                <a:spcPct val="0"/>
              </a:spcBef>
            </a:pPr>
            <a:r>
              <a:rPr lang="en-GB" altLang="en-US" dirty="0">
                <a:cs typeface="Times New Roman" panose="02020603050405020304" pitchFamily="18" charset="0"/>
              </a:rPr>
              <a:t>Injury prevention</a:t>
            </a:r>
          </a:p>
          <a:p>
            <a:pPr>
              <a:spcBef>
                <a:spcPct val="0"/>
              </a:spcBef>
            </a:pPr>
            <a:endParaRPr lang="en-GB" altLang="en-US" dirty="0"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</a:pPr>
            <a:r>
              <a:rPr lang="en-GB" altLang="en-US" dirty="0">
                <a:cs typeface="Times New Roman" panose="02020603050405020304" pitchFamily="18" charset="0"/>
              </a:rPr>
              <a:t>Ability to exert power through a greater range of movement</a:t>
            </a:r>
          </a:p>
          <a:p>
            <a:pPr>
              <a:spcBef>
                <a:spcPct val="0"/>
              </a:spcBef>
            </a:pPr>
            <a:endParaRPr lang="en-GB" altLang="en-US" sz="700" dirty="0"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</a:pPr>
            <a:r>
              <a:rPr lang="en-GB" altLang="en-US" dirty="0">
                <a:cs typeface="Times New Roman" panose="02020603050405020304" pitchFamily="18" charset="0"/>
              </a:rPr>
              <a:t>Decreased likelihood of muscular soreness (DOMS)</a:t>
            </a:r>
          </a:p>
          <a:p>
            <a:pPr>
              <a:spcBef>
                <a:spcPct val="0"/>
              </a:spcBef>
            </a:pPr>
            <a:endParaRPr lang="en-GB" altLang="en-US" sz="700" dirty="0"/>
          </a:p>
          <a:p>
            <a:pPr>
              <a:spcBef>
                <a:spcPct val="0"/>
              </a:spcBef>
            </a:pPr>
            <a:r>
              <a:rPr lang="en-GB" altLang="en-US" dirty="0">
                <a:cs typeface="Times New Roman" panose="02020603050405020304" pitchFamily="18" charset="0"/>
              </a:rPr>
              <a:t>Decreased muscle viscosity, causing contractions to be easier and smoother</a:t>
            </a:r>
          </a:p>
          <a:p>
            <a:pPr>
              <a:spcBef>
                <a:spcPct val="0"/>
              </a:spcBef>
            </a:pPr>
            <a:endParaRPr lang="en-GB" altLang="en-US" sz="700" dirty="0"/>
          </a:p>
          <a:p>
            <a:pPr>
              <a:spcBef>
                <a:spcPct val="0"/>
              </a:spcBef>
            </a:pPr>
            <a:r>
              <a:rPr lang="en-GB" altLang="en-US" dirty="0">
                <a:cs typeface="Times New Roman" panose="02020603050405020304" pitchFamily="18" charset="0"/>
              </a:rPr>
              <a:t>Improved co-ordination and development of body awareness</a:t>
            </a:r>
          </a:p>
          <a:p>
            <a:pPr>
              <a:spcBef>
                <a:spcPct val="0"/>
              </a:spcBef>
            </a:pPr>
            <a:endParaRPr lang="en-GB" altLang="en-US" sz="700" dirty="0"/>
          </a:p>
          <a:p>
            <a:pPr>
              <a:spcBef>
                <a:spcPct val="0"/>
              </a:spcBef>
            </a:pPr>
            <a:r>
              <a:rPr lang="en-GB" altLang="en-US" dirty="0">
                <a:cs typeface="Times New Roman" panose="02020603050405020304" pitchFamily="18" charset="0"/>
              </a:rPr>
              <a:t>Improved capability for circulation and air exchange</a:t>
            </a:r>
          </a:p>
          <a:p>
            <a:pPr>
              <a:spcBef>
                <a:spcPct val="0"/>
              </a:spcBef>
            </a:pPr>
            <a:endParaRPr lang="en-GB" altLang="en-US" sz="700" dirty="0"/>
          </a:p>
          <a:p>
            <a:pPr>
              <a:spcBef>
                <a:spcPct val="0"/>
              </a:spcBef>
            </a:pPr>
            <a:r>
              <a:rPr lang="en-GB" altLang="en-US" dirty="0">
                <a:cs typeface="Times New Roman" panose="02020603050405020304" pitchFamily="18" charset="0"/>
              </a:rPr>
              <a:t>Improvements in posture</a:t>
            </a:r>
            <a:endParaRPr lang="en-GB" altLang="en-US" dirty="0"/>
          </a:p>
          <a:p>
            <a:r>
              <a:rPr lang="en-GB" dirty="0"/>
              <a:t>Aesthetically more pleasing movement</a:t>
            </a:r>
          </a:p>
        </p:txBody>
      </p:sp>
    </p:spTree>
    <p:extLst>
      <p:ext uri="{BB962C8B-B14F-4D97-AF65-F5344CB8AC3E}">
        <p14:creationId xmlns:p14="http://schemas.microsoft.com/office/powerpoint/2010/main" val="932985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60A96-D2C6-482F-9DF2-A12F881C3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Physiology of stretching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F8AF3-ECED-4354-8C99-389BBAE733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700" dirty="0"/>
              <a:t>If skeletal muscles are to perform normally, the brain must be continually informed of the current state of the muscles. The brain receives its information via certain proprioceptors. </a:t>
            </a:r>
          </a:p>
          <a:p>
            <a:endParaRPr lang="en-US" sz="1700" dirty="0"/>
          </a:p>
          <a:p>
            <a:pPr>
              <a:spcBef>
                <a:spcPct val="0"/>
              </a:spcBef>
              <a:buClr>
                <a:srgbClr val="92D050"/>
              </a:buClr>
            </a:pPr>
            <a:r>
              <a:rPr lang="en-US" altLang="en-US" sz="1700" dirty="0">
                <a:ea typeface="Times New Roman" panose="02020603050405020304" pitchFamily="18" charset="0"/>
                <a:cs typeface="Arial" panose="020B0604020202020204" pitchFamily="34" charset="0"/>
              </a:rPr>
              <a:t>Due to the reflex activities which they control,  proprioceptors located in the musculotendinous units heavily influence flexibility</a:t>
            </a:r>
            <a:endParaRPr lang="en-US" altLang="en-US" sz="1700" dirty="0">
              <a:cs typeface="Arial" panose="020B0604020202020204" pitchFamily="34" charset="0"/>
            </a:endParaRPr>
          </a:p>
          <a:p>
            <a:pPr lvl="1">
              <a:spcBef>
                <a:spcPct val="0"/>
              </a:spcBef>
            </a:pPr>
            <a:r>
              <a:rPr lang="en-US" altLang="en-US" sz="1700" dirty="0">
                <a:cs typeface="Arial" panose="020B0604020202020204" pitchFamily="34" charset="0"/>
              </a:rPr>
              <a:t>Muscle spindles</a:t>
            </a:r>
          </a:p>
          <a:p>
            <a:pPr lvl="2">
              <a:spcBef>
                <a:spcPct val="0"/>
              </a:spcBef>
              <a:buFont typeface="Wingdings 2" panose="05020102010507070707" pitchFamily="18" charset="2"/>
              <a:buNone/>
            </a:pPr>
            <a:r>
              <a:rPr lang="en-US" altLang="en-US" sz="1700" dirty="0">
                <a:cs typeface="Arial" panose="020B0604020202020204" pitchFamily="34" charset="0"/>
              </a:rPr>
              <a:t>Which help control the length of a muscle and how fast it can move</a:t>
            </a:r>
          </a:p>
          <a:p>
            <a:pPr lvl="2">
              <a:spcBef>
                <a:spcPct val="0"/>
              </a:spcBef>
              <a:buFont typeface="Wingdings 2" panose="05020102010507070707" pitchFamily="18" charset="2"/>
              <a:buNone/>
            </a:pPr>
            <a:endParaRPr lang="en-US" altLang="en-US" sz="1700" dirty="0">
              <a:cs typeface="Arial" panose="020B0604020202020204" pitchFamily="34" charset="0"/>
            </a:endParaRPr>
          </a:p>
          <a:p>
            <a:pPr lvl="1">
              <a:spcBef>
                <a:spcPct val="0"/>
              </a:spcBef>
            </a:pPr>
            <a:r>
              <a:rPr lang="en-US" altLang="en-US" sz="1700" dirty="0">
                <a:cs typeface="Arial" panose="020B0604020202020204" pitchFamily="34" charset="0"/>
              </a:rPr>
              <a:t>Golgi Tendon Organs</a:t>
            </a:r>
          </a:p>
          <a:p>
            <a:pPr lvl="2">
              <a:spcBef>
                <a:spcPct val="0"/>
              </a:spcBef>
              <a:buFont typeface="Wingdings 2" panose="05020102010507070707" pitchFamily="18" charset="2"/>
              <a:buNone/>
            </a:pPr>
            <a:r>
              <a:rPr lang="en-US" altLang="en-US" sz="1700" dirty="0">
                <a:cs typeface="Arial" panose="020B0604020202020204" pitchFamily="34" charset="0"/>
              </a:rPr>
              <a:t>Which help control the amount of tension in a tendon</a:t>
            </a:r>
            <a:endParaRPr lang="en-GB" sz="1700" dirty="0"/>
          </a:p>
          <a:p>
            <a:endParaRPr lang="en-GB" sz="17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43843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52F62-84DB-4416-9A8D-755BD2328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Neurophysiological Factors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6CC8F2B-3EE8-48B0-BF5A-2C195D6FCE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863" y="2160588"/>
            <a:ext cx="7804955" cy="388143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Reflex Activity</a:t>
            </a:r>
          </a:p>
          <a:p>
            <a:pPr lvl="1"/>
            <a:r>
              <a:rPr lang="en-GB" dirty="0"/>
              <a:t>Rapid</a:t>
            </a:r>
          </a:p>
          <a:p>
            <a:pPr lvl="1"/>
            <a:r>
              <a:rPr lang="en-GB" dirty="0"/>
              <a:t>Predictable</a:t>
            </a:r>
          </a:p>
          <a:p>
            <a:pPr lvl="1"/>
            <a:r>
              <a:rPr lang="en-GB" dirty="0"/>
              <a:t>Motor response to a stimulus</a:t>
            </a:r>
          </a:p>
          <a:p>
            <a:pPr lvl="1"/>
            <a:r>
              <a:rPr lang="en-GB" dirty="0"/>
              <a:t>Involuntary</a:t>
            </a:r>
          </a:p>
          <a:p>
            <a:pPr lvl="1"/>
            <a:r>
              <a:rPr lang="en-GB" dirty="0"/>
              <a:t>Built into neural anatomy</a:t>
            </a:r>
          </a:p>
          <a:p>
            <a:endParaRPr lang="en-GB" dirty="0"/>
          </a:p>
          <a:p>
            <a:r>
              <a:rPr lang="en-GB" dirty="0"/>
              <a:t>Reflex Arc</a:t>
            </a:r>
          </a:p>
          <a:p>
            <a:pPr lvl="1"/>
            <a:r>
              <a:rPr lang="en-GB" dirty="0"/>
              <a:t>Receptor</a:t>
            </a:r>
          </a:p>
          <a:p>
            <a:pPr lvl="1"/>
            <a:r>
              <a:rPr lang="en-GB" dirty="0"/>
              <a:t>Sensory neuron</a:t>
            </a:r>
          </a:p>
          <a:p>
            <a:pPr lvl="1"/>
            <a:r>
              <a:rPr lang="en-GB" dirty="0"/>
              <a:t>Integration centre (CNS/spinal cord)</a:t>
            </a:r>
          </a:p>
          <a:p>
            <a:pPr lvl="1"/>
            <a:r>
              <a:rPr lang="en-GB" dirty="0"/>
              <a:t>Motor neurone</a:t>
            </a:r>
          </a:p>
          <a:p>
            <a:pPr lvl="1"/>
            <a:r>
              <a:rPr lang="en-GB" dirty="0"/>
              <a:t>Effector</a:t>
            </a:r>
          </a:p>
        </p:txBody>
      </p:sp>
    </p:spTree>
    <p:extLst>
      <p:ext uri="{BB962C8B-B14F-4D97-AF65-F5344CB8AC3E}">
        <p14:creationId xmlns:p14="http://schemas.microsoft.com/office/powerpoint/2010/main" val="8007838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82BF2-14BE-42FF-86DF-C250298F4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Stretch Reflex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11958-455C-44BD-8E14-809F6454CC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594" y="1817689"/>
            <a:ext cx="4111498" cy="4430705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Normal muscle tone depends on stretch reflexes initiated by the muscle spindles.  </a:t>
            </a:r>
          </a:p>
          <a:p>
            <a:r>
              <a:rPr lang="en-US" dirty="0"/>
              <a:t>These are located within skeletal muscle and are important to normal skeletal muscle function, posture and locomotion. </a:t>
            </a:r>
          </a:p>
          <a:p>
            <a:r>
              <a:rPr lang="en-US" dirty="0"/>
              <a:t> During stretch the muscle spindles also record the rate of change of the muscle length.</a:t>
            </a:r>
          </a:p>
          <a:p>
            <a:r>
              <a:rPr lang="en-US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If the muscle is stretched beyond acquired </a:t>
            </a:r>
            <a:r>
              <a:rPr lang="en-US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homestatic</a:t>
            </a:r>
            <a:r>
              <a:rPr lang="en-US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limits there is a risk of injury.</a:t>
            </a:r>
          </a:p>
          <a:p>
            <a:r>
              <a:rPr lang="en-US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Activation of the muscle spindle therefore causes a defensive contraction (myotatic reflex) of the muscle to prevent any further movement</a:t>
            </a:r>
          </a:p>
          <a:p>
            <a:endParaRPr lang="en-US" altLang="en-US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Rectangle 20">
            <a:extLst>
              <a:ext uri="{FF2B5EF4-FFF2-40B4-BE49-F238E27FC236}">
                <a16:creationId xmlns:a16="http://schemas.microsoft.com/office/drawing/2014/main" id="{98279735-0067-4AA0-AD82-79D5B091CD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pSp>
        <p:nvGrpSpPr>
          <p:cNvPr id="6" name="Group 3">
            <a:extLst>
              <a:ext uri="{FF2B5EF4-FFF2-40B4-BE49-F238E27FC236}">
                <a16:creationId xmlns:a16="http://schemas.microsoft.com/office/drawing/2014/main" id="{E3CEE5B5-7C15-414C-AB9F-FACFC5173409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4992406" y="1817689"/>
            <a:ext cx="5065993" cy="3336142"/>
            <a:chOff x="3142" y="8974"/>
            <a:chExt cx="6417" cy="4320"/>
          </a:xfrm>
        </p:grpSpPr>
        <p:sp>
          <p:nvSpPr>
            <p:cNvPr id="7" name="AutoShape 19">
              <a:extLst>
                <a:ext uri="{FF2B5EF4-FFF2-40B4-BE49-F238E27FC236}">
                  <a16:creationId xmlns:a16="http://schemas.microsoft.com/office/drawing/2014/main" id="{FF4F50E5-4A24-4BAC-ABD5-679D3711EE40}"/>
                </a:ext>
              </a:extLst>
            </p:cNvPr>
            <p:cNvSpPr>
              <a:spLocks noChangeAspect="1" noChangeArrowheads="1" noTextEdit="1"/>
            </p:cNvSpPr>
            <p:nvPr/>
          </p:nvSpPr>
          <p:spPr bwMode="auto">
            <a:xfrm>
              <a:off x="3142" y="8974"/>
              <a:ext cx="6417" cy="43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8" name="AutoShape 18">
              <a:extLst>
                <a:ext uri="{FF2B5EF4-FFF2-40B4-BE49-F238E27FC236}">
                  <a16:creationId xmlns:a16="http://schemas.microsoft.com/office/drawing/2014/main" id="{91AA7430-B018-4A99-9351-F6C2DEC440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33" y="9294"/>
              <a:ext cx="1409" cy="480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Cerebellum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9" name="AutoShape 17">
              <a:extLst>
                <a:ext uri="{FF2B5EF4-FFF2-40B4-BE49-F238E27FC236}">
                  <a16:creationId xmlns:a16="http://schemas.microsoft.com/office/drawing/2014/main" id="{4098746A-3EC4-4F66-BB2E-7A391A6483C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89" y="12014"/>
              <a:ext cx="1253" cy="640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Muscle Spindles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0" name="Line 16">
              <a:extLst>
                <a:ext uri="{FF2B5EF4-FFF2-40B4-BE49-F238E27FC236}">
                  <a16:creationId xmlns:a16="http://schemas.microsoft.com/office/drawing/2014/main" id="{898D9199-8C11-46C9-9E0C-E2D820F6942B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550" y="12334"/>
              <a:ext cx="939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1" name="Line 15">
              <a:extLst>
                <a:ext uri="{FF2B5EF4-FFF2-40B4-BE49-F238E27FC236}">
                  <a16:creationId xmlns:a16="http://schemas.microsoft.com/office/drawing/2014/main" id="{4A85E564-4A8B-4F76-9079-746D80D1E23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550" y="9614"/>
              <a:ext cx="0" cy="27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2" name="Line 14">
              <a:extLst>
                <a:ext uri="{FF2B5EF4-FFF2-40B4-BE49-F238E27FC236}">
                  <a16:creationId xmlns:a16="http://schemas.microsoft.com/office/drawing/2014/main" id="{7BC7C169-6EE4-4F54-82C6-92ECAB7F214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50" y="9614"/>
              <a:ext cx="78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3" name="Line 13">
              <a:extLst>
                <a:ext uri="{FF2B5EF4-FFF2-40B4-BE49-F238E27FC236}">
                  <a16:creationId xmlns:a16="http://schemas.microsoft.com/office/drawing/2014/main" id="{27CD81EA-5274-45C3-89F7-64E4A84ED4C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742" y="9614"/>
              <a:ext cx="78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4" name="Line 12">
              <a:extLst>
                <a:ext uri="{FF2B5EF4-FFF2-40B4-BE49-F238E27FC236}">
                  <a16:creationId xmlns:a16="http://schemas.microsoft.com/office/drawing/2014/main" id="{3200F90B-F6B6-4AC0-AED8-7D7F600EFB3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524" y="9614"/>
              <a:ext cx="0" cy="27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5" name="Line 11">
              <a:extLst>
                <a:ext uri="{FF2B5EF4-FFF2-40B4-BE49-F238E27FC236}">
                  <a16:creationId xmlns:a16="http://schemas.microsoft.com/office/drawing/2014/main" id="{F31E8AAC-E9F5-4C0B-82FD-D37ADE6BB17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6742" y="12334"/>
              <a:ext cx="78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6" name="Line 10">
              <a:extLst>
                <a:ext uri="{FF2B5EF4-FFF2-40B4-BE49-F238E27FC236}">
                  <a16:creationId xmlns:a16="http://schemas.microsoft.com/office/drawing/2014/main" id="{8EBB5FF4-8D58-497B-A65D-AA77C087E09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50" y="10894"/>
              <a:ext cx="297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7" name="AutoShape 9">
              <a:extLst>
                <a:ext uri="{FF2B5EF4-FFF2-40B4-BE49-F238E27FC236}">
                  <a16:creationId xmlns:a16="http://schemas.microsoft.com/office/drawing/2014/main" id="{1F838DA1-8DAB-451A-A6BC-358AFB6EC9B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1" y="10254"/>
              <a:ext cx="665" cy="1367"/>
            </a:xfrm>
            <a:prstGeom prst="upArrow">
              <a:avLst>
                <a:gd name="adj1" fmla="val 50000"/>
                <a:gd name="adj2" fmla="val 51391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8" name="AutoShape 8">
              <a:extLst>
                <a:ext uri="{FF2B5EF4-FFF2-40B4-BE49-F238E27FC236}">
                  <a16:creationId xmlns:a16="http://schemas.microsoft.com/office/drawing/2014/main" id="{60D95722-5A53-4028-9E29-A47F751653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37" y="10254"/>
              <a:ext cx="665" cy="1367"/>
            </a:xfrm>
            <a:prstGeom prst="downArrow">
              <a:avLst>
                <a:gd name="adj1" fmla="val 50000"/>
                <a:gd name="adj2" fmla="val 51391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9" name="AutoShape 7">
              <a:extLst>
                <a:ext uri="{FF2B5EF4-FFF2-40B4-BE49-F238E27FC236}">
                  <a16:creationId xmlns:a16="http://schemas.microsoft.com/office/drawing/2014/main" id="{3EA935C9-C3B1-4F29-8437-4C7FBA164AB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81" y="12014"/>
              <a:ext cx="1721" cy="1280"/>
            </a:xfrm>
            <a:prstGeom prst="irregularSeal1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9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Reflex contraction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0" name="Text Box 6">
              <a:extLst>
                <a:ext uri="{FF2B5EF4-FFF2-40B4-BE49-F238E27FC236}">
                  <a16:creationId xmlns:a16="http://schemas.microsoft.com/office/drawing/2014/main" id="{3D4E2A2D-3304-473A-91AD-ADBAED0A6A2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55" y="10894"/>
              <a:ext cx="938" cy="48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9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Sensory impulse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1" name="Text Box 5">
              <a:extLst>
                <a:ext uri="{FF2B5EF4-FFF2-40B4-BE49-F238E27FC236}">
                  <a16:creationId xmlns:a16="http://schemas.microsoft.com/office/drawing/2014/main" id="{F075B026-CB9D-4139-A01F-6560F44F243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681" y="10574"/>
              <a:ext cx="1095" cy="48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9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Motor impulse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2" name="Text Box 4">
              <a:extLst>
                <a:ext uri="{FF2B5EF4-FFF2-40B4-BE49-F238E27FC236}">
                  <a16:creationId xmlns:a16="http://schemas.microsoft.com/office/drawing/2014/main" id="{91E138D5-85B0-4B20-955B-E6A02AC2CB0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55" y="12494"/>
              <a:ext cx="1251" cy="64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9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Stretched Muscle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822491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15BD6-9FC4-4191-B5B3-35E6E562B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Inverse Stretch Reflex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53ABB-B2CA-463B-AC51-0999D80FC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828803"/>
            <a:ext cx="4091614" cy="42125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Golgi Tendon Organs</a:t>
            </a:r>
          </a:p>
          <a:p>
            <a:r>
              <a:rPr lang="en-US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Located near the musculotendinous junction. </a:t>
            </a:r>
          </a:p>
          <a:p>
            <a:r>
              <a:rPr lang="en-US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Record tension</a:t>
            </a:r>
            <a:endParaRPr lang="en-US" altLang="en-US" sz="700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If the amount of tension in a muscle/tendon increases beyond acquired </a:t>
            </a:r>
            <a:r>
              <a:rPr lang="en-US" altLang="en-US" dirty="0" err="1">
                <a:ea typeface="Times New Roman" panose="02020603050405020304" pitchFamily="18" charset="0"/>
                <a:cs typeface="Arial" panose="020B0604020202020204" pitchFamily="34" charset="0"/>
              </a:rPr>
              <a:t>homestatic</a:t>
            </a:r>
            <a:r>
              <a:rPr lang="en-US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 limits there is a risk of injury.</a:t>
            </a:r>
            <a:endParaRPr lang="en-US" altLang="en-US" sz="700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Activation of the GTO therefore causes a reflex relaxation of that muscle (the inverse stretch reflex) </a:t>
            </a:r>
            <a:endParaRPr lang="en-US" altLang="en-US" sz="700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altLang="en-US" dirty="0">
                <a:ea typeface="Times New Roman" panose="02020603050405020304" pitchFamily="18" charset="0"/>
                <a:cs typeface="Arial" panose="020B0604020202020204" pitchFamily="34" charset="0"/>
              </a:rPr>
              <a:t>This protective relaxation is called autogenic inhibition</a:t>
            </a:r>
          </a:p>
          <a:p>
            <a:endParaRPr lang="en-GB" dirty="0"/>
          </a:p>
        </p:txBody>
      </p:sp>
      <p:sp>
        <p:nvSpPr>
          <p:cNvPr id="4" name="Rectangle 18">
            <a:extLst>
              <a:ext uri="{FF2B5EF4-FFF2-40B4-BE49-F238E27FC236}">
                <a16:creationId xmlns:a16="http://schemas.microsoft.com/office/drawing/2014/main" id="{C7D9F95F-9316-40EB-B897-52A77C8273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05754" y="19304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pSp>
        <p:nvGrpSpPr>
          <p:cNvPr id="5" name="Group 1">
            <a:extLst>
              <a:ext uri="{FF2B5EF4-FFF2-40B4-BE49-F238E27FC236}">
                <a16:creationId xmlns:a16="http://schemas.microsoft.com/office/drawing/2014/main" id="{A1AA6148-1AC8-4775-8DC7-CA497C01073E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5005754" y="1930400"/>
            <a:ext cx="4686300" cy="3086100"/>
            <a:chOff x="3142" y="8974"/>
            <a:chExt cx="6417" cy="4320"/>
          </a:xfrm>
        </p:grpSpPr>
        <p:sp>
          <p:nvSpPr>
            <p:cNvPr id="6" name="AutoShape 17">
              <a:extLst>
                <a:ext uri="{FF2B5EF4-FFF2-40B4-BE49-F238E27FC236}">
                  <a16:creationId xmlns:a16="http://schemas.microsoft.com/office/drawing/2014/main" id="{5F3F6EA6-B147-4DF7-B142-7F1911A1C341}"/>
                </a:ext>
              </a:extLst>
            </p:cNvPr>
            <p:cNvSpPr>
              <a:spLocks noChangeAspect="1" noChangeArrowheads="1" noTextEdit="1"/>
            </p:cNvSpPr>
            <p:nvPr/>
          </p:nvSpPr>
          <p:spPr bwMode="auto">
            <a:xfrm>
              <a:off x="3142" y="8974"/>
              <a:ext cx="6417" cy="43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7" name="AutoShape 16">
              <a:extLst>
                <a:ext uri="{FF2B5EF4-FFF2-40B4-BE49-F238E27FC236}">
                  <a16:creationId xmlns:a16="http://schemas.microsoft.com/office/drawing/2014/main" id="{B3B28747-5A51-4C15-A84B-3FA787E64C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33" y="9294"/>
              <a:ext cx="1409" cy="480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Cerebellum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8" name="AutoShape 15">
              <a:extLst>
                <a:ext uri="{FF2B5EF4-FFF2-40B4-BE49-F238E27FC236}">
                  <a16:creationId xmlns:a16="http://schemas.microsoft.com/office/drawing/2014/main" id="{D57B33C0-A2C7-495A-84EE-F476CB17862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489" y="12014"/>
              <a:ext cx="1253" cy="640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2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GTO’s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9" name="Line 14">
              <a:extLst>
                <a:ext uri="{FF2B5EF4-FFF2-40B4-BE49-F238E27FC236}">
                  <a16:creationId xmlns:a16="http://schemas.microsoft.com/office/drawing/2014/main" id="{F9728D06-FFF6-4293-8141-BF3BCEF677C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550" y="12334"/>
              <a:ext cx="939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0" name="Line 13">
              <a:extLst>
                <a:ext uri="{FF2B5EF4-FFF2-40B4-BE49-F238E27FC236}">
                  <a16:creationId xmlns:a16="http://schemas.microsoft.com/office/drawing/2014/main" id="{DD0088E9-11A6-451E-83D3-8669CD014EC3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4550" y="9614"/>
              <a:ext cx="0" cy="27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1" name="Line 12">
              <a:extLst>
                <a:ext uri="{FF2B5EF4-FFF2-40B4-BE49-F238E27FC236}">
                  <a16:creationId xmlns:a16="http://schemas.microsoft.com/office/drawing/2014/main" id="{7C0512EA-E92D-4987-8CCF-372212C5147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50" y="9614"/>
              <a:ext cx="78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2" name="Line 11">
              <a:extLst>
                <a:ext uri="{FF2B5EF4-FFF2-40B4-BE49-F238E27FC236}">
                  <a16:creationId xmlns:a16="http://schemas.microsoft.com/office/drawing/2014/main" id="{5529DEFA-12EC-433F-8277-252F24A4D13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742" y="9614"/>
              <a:ext cx="78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3" name="Line 10">
              <a:extLst>
                <a:ext uri="{FF2B5EF4-FFF2-40B4-BE49-F238E27FC236}">
                  <a16:creationId xmlns:a16="http://schemas.microsoft.com/office/drawing/2014/main" id="{59AD74A3-8E32-4340-B33E-621D274F7DC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7524" y="9614"/>
              <a:ext cx="0" cy="27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4" name="Line 9">
              <a:extLst>
                <a:ext uri="{FF2B5EF4-FFF2-40B4-BE49-F238E27FC236}">
                  <a16:creationId xmlns:a16="http://schemas.microsoft.com/office/drawing/2014/main" id="{155EF2B2-90EF-4549-9DBD-14725C5346D6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6742" y="12334"/>
              <a:ext cx="782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5" name="Line 8">
              <a:extLst>
                <a:ext uri="{FF2B5EF4-FFF2-40B4-BE49-F238E27FC236}">
                  <a16:creationId xmlns:a16="http://schemas.microsoft.com/office/drawing/2014/main" id="{488B2147-3B4D-47B5-932D-B5D7FA66CB6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550" y="10894"/>
              <a:ext cx="297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6" name="AutoShape 7">
              <a:extLst>
                <a:ext uri="{FF2B5EF4-FFF2-40B4-BE49-F238E27FC236}">
                  <a16:creationId xmlns:a16="http://schemas.microsoft.com/office/drawing/2014/main" id="{EA15DF86-F69C-4E3C-B240-3747ABD120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11" y="10254"/>
              <a:ext cx="665" cy="1367"/>
            </a:xfrm>
            <a:prstGeom prst="upArrow">
              <a:avLst>
                <a:gd name="adj1" fmla="val 50000"/>
                <a:gd name="adj2" fmla="val 51391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7" name="AutoShape 6">
              <a:extLst>
                <a:ext uri="{FF2B5EF4-FFF2-40B4-BE49-F238E27FC236}">
                  <a16:creationId xmlns:a16="http://schemas.microsoft.com/office/drawing/2014/main" id="{6CD28A0A-3F3F-41D9-AF08-CC520B60DAD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837" y="10254"/>
              <a:ext cx="665" cy="1367"/>
            </a:xfrm>
            <a:prstGeom prst="downArrow">
              <a:avLst>
                <a:gd name="adj1" fmla="val 50000"/>
                <a:gd name="adj2" fmla="val 51391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18" name="AutoShape 5">
              <a:extLst>
                <a:ext uri="{FF2B5EF4-FFF2-40B4-BE49-F238E27FC236}">
                  <a16:creationId xmlns:a16="http://schemas.microsoft.com/office/drawing/2014/main" id="{1C4CCA45-58F5-41FB-BED1-64156BDE3B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81" y="12014"/>
              <a:ext cx="1721" cy="1280"/>
            </a:xfrm>
            <a:prstGeom prst="irregularSeal1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9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Reflex relaxation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19" name="Text Box 4">
              <a:extLst>
                <a:ext uri="{FF2B5EF4-FFF2-40B4-BE49-F238E27FC236}">
                  <a16:creationId xmlns:a16="http://schemas.microsoft.com/office/drawing/2014/main" id="{0CE4FDEC-08F9-43D1-8C28-0A273055084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55" y="10894"/>
              <a:ext cx="938" cy="48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9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Sensory impulse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0" name="Text Box 3">
              <a:extLst>
                <a:ext uri="{FF2B5EF4-FFF2-40B4-BE49-F238E27FC236}">
                  <a16:creationId xmlns:a16="http://schemas.microsoft.com/office/drawing/2014/main" id="{5F7901FF-D584-43D0-8026-382737C2636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681" y="10574"/>
              <a:ext cx="1095" cy="48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9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Motor impulse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21" name="Text Box 2">
              <a:extLst>
                <a:ext uri="{FF2B5EF4-FFF2-40B4-BE49-F238E27FC236}">
                  <a16:creationId xmlns:a16="http://schemas.microsoft.com/office/drawing/2014/main" id="{F3F98CC6-A916-4F29-8E96-C59B705D0A3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55" y="12494"/>
              <a:ext cx="1251" cy="64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900" b="0" i="0" u="none" strike="noStrike" cap="none" normalizeH="0" baseline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  <a:ea typeface="Times New Roman" panose="02020603050405020304" pitchFamily="18" charset="0"/>
                  <a:cs typeface="Arial" panose="020B0604020202020204" pitchFamily="34" charset="0"/>
                </a:rPr>
                <a:t>Stretched Muscle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941609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79A35-DC99-426C-86F5-4B8E13AE96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&amp; Velocity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D8BE2-B88F-4D2C-B2D9-C0F303496D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Velocity must be low in order to reduce the rate at which signals are sent from the muscle spindles</a:t>
            </a:r>
          </a:p>
          <a:p>
            <a:r>
              <a:rPr lang="en-GB" dirty="0"/>
              <a:t>Stretch should be sustained in order that the stretch reflex is inhibited (reciprocal inhibition)</a:t>
            </a:r>
          </a:p>
          <a:p>
            <a:pPr lvl="1"/>
            <a:r>
              <a:rPr lang="en-GB" dirty="0"/>
              <a:t>6 plus seconds &amp; then inverse stretch reflex activates</a:t>
            </a:r>
          </a:p>
        </p:txBody>
      </p:sp>
    </p:spTree>
    <p:extLst>
      <p:ext uri="{BB962C8B-B14F-4D97-AF65-F5344CB8AC3E}">
        <p14:creationId xmlns:p14="http://schemas.microsoft.com/office/powerpoint/2010/main" val="4134034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F95E-9196-422A-B23B-7517BA766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Muscle Response to Stretch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7A098-F738-4EA6-A4B0-BDAFC9261D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Stretching involves many complex actions, such as reciprocal inhibition, as well as ‘slippage’ that occurs between the muscle filaments.  </a:t>
            </a:r>
          </a:p>
          <a:p>
            <a:r>
              <a:rPr lang="en-US" dirty="0"/>
              <a:t>When skeletal muscle stretches, the sliding action of the filaments causes an increase in the length of the muscle. </a:t>
            </a:r>
          </a:p>
          <a:p>
            <a:r>
              <a:rPr lang="en-US" dirty="0"/>
              <a:t>There must always be an overlap between the myofilaments and in order to maintain this overlap, the muscle </a:t>
            </a:r>
            <a:r>
              <a:rPr lang="en-US" dirty="0" err="1"/>
              <a:t>fibre</a:t>
            </a:r>
            <a:r>
              <a:rPr lang="en-US" dirty="0"/>
              <a:t> must increase in length. </a:t>
            </a:r>
          </a:p>
          <a:p>
            <a:r>
              <a:rPr lang="en-US" dirty="0"/>
              <a:t>Under prolonged stretch a protein synthesis process is stimulated to add sarcomeres to the length of the muscle.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8672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19B00-7116-4C6B-B1DD-997821DD9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Connective Tissue Response to Stretching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851DAC-7D28-409B-8F93-13ECFDFAA5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Connective tissue is a </a:t>
            </a:r>
            <a:r>
              <a:rPr lang="en-US" dirty="0" err="1"/>
              <a:t>visceo</a:t>
            </a:r>
            <a:r>
              <a:rPr lang="en-US" dirty="0"/>
              <a:t>-elastic material which, when put under stress will involve a resistance. </a:t>
            </a:r>
          </a:p>
          <a:p>
            <a:pPr lvl="1"/>
            <a:r>
              <a:rPr lang="en-US" dirty="0"/>
              <a:t>The greater the stress the greater the resistance. This allows the tendon to safely accommodate rapid and powerful muscle contractions.</a:t>
            </a:r>
            <a:endParaRPr lang="en-GB" dirty="0"/>
          </a:p>
          <a:p>
            <a:r>
              <a:rPr lang="en-US" dirty="0"/>
              <a:t>Tendon </a:t>
            </a:r>
            <a:r>
              <a:rPr lang="en-US" dirty="0" err="1"/>
              <a:t>fibres</a:t>
            </a:r>
            <a:r>
              <a:rPr lang="en-US" dirty="0"/>
              <a:t> have a ‘waved’ appearance which stretches out when put under stress. </a:t>
            </a:r>
          </a:p>
          <a:p>
            <a:pPr lvl="1"/>
            <a:r>
              <a:rPr lang="en-US" dirty="0"/>
              <a:t>This straightening occurs initially up to an elastic limit of 3%. </a:t>
            </a:r>
          </a:p>
          <a:p>
            <a:pPr lvl="1"/>
            <a:r>
              <a:rPr lang="en-US" dirty="0"/>
              <a:t>If loaded further, with slow prolonged stretching the molecular </a:t>
            </a:r>
            <a:r>
              <a:rPr lang="en-US" dirty="0" err="1"/>
              <a:t>fibres</a:t>
            </a:r>
            <a:r>
              <a:rPr lang="en-US" dirty="0"/>
              <a:t> will ‘slip’ allowing a plastic deformation of 5%. </a:t>
            </a:r>
          </a:p>
          <a:p>
            <a:pPr lvl="1"/>
            <a:r>
              <a:rPr lang="en-US" dirty="0"/>
              <a:t>Repeated developmental stretching can result in permanent tendon elongation.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1079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FFDD6-80A3-4847-B5E3-B5BBE661B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Stretching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A281D-C611-4A11-B932-D909D5F088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0401"/>
            <a:ext cx="8596668" cy="411096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Active Stretching – Performed by the individual</a:t>
            </a:r>
          </a:p>
          <a:p>
            <a:r>
              <a:rPr lang="en-GB" dirty="0"/>
              <a:t>Passive Stretching – Performed by an external agent</a:t>
            </a:r>
          </a:p>
          <a:p>
            <a:r>
              <a:rPr lang="en-GB" dirty="0"/>
              <a:t>Active Assisted Stretching – Performed by the individual &amp; external agent</a:t>
            </a:r>
          </a:p>
          <a:p>
            <a:r>
              <a:rPr lang="en-GB" dirty="0"/>
              <a:t>Ballistic Stretching – Performed using the momentum of the body part</a:t>
            </a:r>
          </a:p>
          <a:p>
            <a:r>
              <a:rPr lang="en-GB" dirty="0"/>
              <a:t>Proprioceptive Neuromuscular Facilitation – Performed by an experience practitioner &amp; never during a competitive phase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These can by applied to 2 ways:</a:t>
            </a:r>
          </a:p>
          <a:p>
            <a:r>
              <a:rPr lang="en-GB" dirty="0"/>
              <a:t>Maintenance Stretching – Used before, during or after competition/training</a:t>
            </a:r>
          </a:p>
          <a:p>
            <a:pPr lvl="1"/>
            <a:r>
              <a:rPr lang="en-GB" dirty="0"/>
              <a:t>8-12 seconds x 3</a:t>
            </a:r>
          </a:p>
          <a:p>
            <a:r>
              <a:rPr lang="en-GB" dirty="0"/>
              <a:t>Developmental Stretching – Used to improve a new range of mobility/flexibility and/or recover functional range post injury</a:t>
            </a:r>
          </a:p>
          <a:p>
            <a:pPr lvl="1"/>
            <a:r>
              <a:rPr lang="en-GB" dirty="0"/>
              <a:t>20 seconds plus</a:t>
            </a:r>
          </a:p>
        </p:txBody>
      </p:sp>
    </p:spTree>
    <p:extLst>
      <p:ext uri="{BB962C8B-B14F-4D97-AF65-F5344CB8AC3E}">
        <p14:creationId xmlns:p14="http://schemas.microsoft.com/office/powerpoint/2010/main" val="194267666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86</TotalTime>
  <Words>1003</Words>
  <Application>Microsoft Office PowerPoint</Application>
  <PresentationFormat>Widescreen</PresentationFormat>
  <Paragraphs>135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Trebuchet MS</vt:lpstr>
      <vt:lpstr>Wingdings 2</vt:lpstr>
      <vt:lpstr>Wingdings 3</vt:lpstr>
      <vt:lpstr>Facet</vt:lpstr>
      <vt:lpstr>Mobility &amp; Flexibility</vt:lpstr>
      <vt:lpstr>What is flexibility?</vt:lpstr>
      <vt:lpstr>Mobility &amp; Flexibility</vt:lpstr>
      <vt:lpstr>Factors effecting flexibility</vt:lpstr>
      <vt:lpstr>Factors effect Mobility</vt:lpstr>
      <vt:lpstr>Advantages of Good Flexibility</vt:lpstr>
      <vt:lpstr>Physiology of stretching</vt:lpstr>
      <vt:lpstr>Neurophysiological Factors</vt:lpstr>
      <vt:lpstr>Stretch Reflex</vt:lpstr>
      <vt:lpstr>Inverse Stretch Reflex</vt:lpstr>
      <vt:lpstr>Time &amp; Velocity</vt:lpstr>
      <vt:lpstr>Muscle Response to Stretch</vt:lpstr>
      <vt:lpstr>Connective Tissue Response to Stretching</vt:lpstr>
      <vt:lpstr>Types of Stretching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Mobility &amp; Flexibility</dc:title>
  <dc:creator>Gemma Petty</dc:creator>
  <cp:lastModifiedBy>Gemma Petty</cp:lastModifiedBy>
  <cp:revision>11</cp:revision>
  <dcterms:created xsi:type="dcterms:W3CDTF">2020-01-25T11:31:58Z</dcterms:created>
  <dcterms:modified xsi:type="dcterms:W3CDTF">2020-02-24T18:54:02Z</dcterms:modified>
</cp:coreProperties>
</file>