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sldIdLst>
    <p:sldId id="256" r:id="rId2"/>
    <p:sldId id="261" r:id="rId3"/>
    <p:sldId id="263"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66" r:id="rId18"/>
    <p:sldId id="281" r:id="rId19"/>
    <p:sldId id="282" r:id="rId20"/>
    <p:sldId id="283" r:id="rId21"/>
    <p:sldId id="262" r:id="rId22"/>
    <p:sldId id="257" r:id="rId23"/>
    <p:sldId id="258" r:id="rId24"/>
    <p:sldId id="259" r:id="rId25"/>
    <p:sldId id="260" r:id="rId26"/>
    <p:sldId id="26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87" d="100"/>
          <a:sy n="87" d="100"/>
        </p:scale>
        <p:origin x="51"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03989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47693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25258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01983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80469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995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30583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27654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5881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96402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5773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24776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289678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73226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99949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67328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11/8/2018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8082781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1"/>
            <a:ext cx="8915399" cy="1366024"/>
          </a:xfrm>
        </p:spPr>
        <p:txBody>
          <a:bodyPr>
            <a:normAutofit fontScale="90000"/>
          </a:bodyPr>
          <a:lstStyle/>
          <a:p>
            <a:r>
              <a:rPr lang="en-GB" dirty="0" smtClean="0"/>
              <a:t>Maintaining a Framework for Practice</a:t>
            </a:r>
            <a:endParaRPr lang="en-GB" dirty="0"/>
          </a:p>
        </p:txBody>
      </p:sp>
      <p:sp>
        <p:nvSpPr>
          <p:cNvPr id="3" name="Subtitle 2"/>
          <p:cNvSpPr>
            <a:spLocks noGrp="1"/>
          </p:cNvSpPr>
          <p:nvPr>
            <p:ph type="subTitle" idx="1"/>
          </p:nvPr>
        </p:nvSpPr>
        <p:spPr>
          <a:xfrm>
            <a:off x="1709530" y="5118410"/>
            <a:ext cx="8767860" cy="370048"/>
          </a:xfrm>
        </p:spPr>
        <p:txBody>
          <a:bodyPr>
            <a:normAutofit fontScale="55000" lnSpcReduction="20000"/>
          </a:bodyPr>
          <a:lstStyle/>
          <a:p>
            <a:r>
              <a:rPr lang="en-GB" sz="3600" dirty="0" smtClean="0"/>
              <a:t>Module Leader: Andrea Williams</a:t>
            </a:r>
            <a:endParaRPr lang="en-GB" sz="3600" dirty="0"/>
          </a:p>
        </p:txBody>
      </p:sp>
    </p:spTree>
    <p:extLst>
      <p:ext uri="{BB962C8B-B14F-4D97-AF65-F5344CB8AC3E}">
        <p14:creationId xmlns:p14="http://schemas.microsoft.com/office/powerpoint/2010/main" val="38298485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a:t>
            </a:r>
            <a:endParaRPr lang="en-GB" dirty="0"/>
          </a:p>
        </p:txBody>
      </p:sp>
      <p:sp>
        <p:nvSpPr>
          <p:cNvPr id="3" name="Content Placeholder 2"/>
          <p:cNvSpPr>
            <a:spLocks noGrp="1"/>
          </p:cNvSpPr>
          <p:nvPr>
            <p:ph idx="1"/>
          </p:nvPr>
        </p:nvSpPr>
        <p:spPr/>
        <p:txBody>
          <a:bodyPr>
            <a:noAutofit/>
          </a:bodyPr>
          <a:lstStyle/>
          <a:p>
            <a:r>
              <a:rPr lang="en-GB" sz="2800" dirty="0"/>
              <a:t>Assessment </a:t>
            </a:r>
            <a:r>
              <a:rPr lang="en-GB" sz="2800" dirty="0" smtClean="0"/>
              <a:t>Task: Academic Essay</a:t>
            </a:r>
          </a:p>
          <a:p>
            <a:r>
              <a:rPr lang="en-GB" sz="2800" dirty="0" smtClean="0"/>
              <a:t>Word Count (1500 </a:t>
            </a:r>
            <a:r>
              <a:rPr lang="en-GB" sz="2800" dirty="0"/>
              <a:t>– </a:t>
            </a:r>
            <a:r>
              <a:rPr lang="en-GB" sz="2800" dirty="0" smtClean="0"/>
              <a:t>2000)  </a:t>
            </a:r>
            <a:endParaRPr lang="en-GB" sz="2800" dirty="0"/>
          </a:p>
          <a:p>
            <a:r>
              <a:rPr lang="en-GB" sz="2800" dirty="0"/>
              <a:t>"‘</a:t>
            </a:r>
            <a:r>
              <a:rPr lang="en-GB" sz="2800" b="1" dirty="0"/>
              <a:t>Discuss</a:t>
            </a:r>
            <a:r>
              <a:rPr lang="en-GB" sz="2800" dirty="0"/>
              <a:t> the </a:t>
            </a:r>
            <a:r>
              <a:rPr lang="en-GB" sz="2800" b="1" dirty="0"/>
              <a:t>ethical framework for counselling professions (BACP, 2018) </a:t>
            </a:r>
            <a:r>
              <a:rPr lang="en-GB" sz="2800" dirty="0"/>
              <a:t>and consider the importance of working with clients to establish and maintain a therapeutic frame’.  </a:t>
            </a:r>
          </a:p>
          <a:p>
            <a:r>
              <a:rPr lang="en-GB" sz="2800" dirty="0"/>
              <a:t> </a:t>
            </a:r>
            <a:r>
              <a:rPr lang="en-GB" sz="2800" dirty="0" smtClean="0"/>
              <a:t>Submission Date:  27</a:t>
            </a:r>
            <a:r>
              <a:rPr lang="en-GB" sz="2800" baseline="30000" dirty="0" smtClean="0"/>
              <a:t>th</a:t>
            </a:r>
            <a:r>
              <a:rPr lang="en-GB" sz="2800" dirty="0" smtClean="0"/>
              <a:t> November 2018,  12:00 Midday</a:t>
            </a:r>
            <a:endParaRPr lang="en-GB" sz="2800" dirty="0"/>
          </a:p>
        </p:txBody>
      </p:sp>
    </p:spTree>
    <p:extLst>
      <p:ext uri="{BB962C8B-B14F-4D97-AF65-F5344CB8AC3E}">
        <p14:creationId xmlns:p14="http://schemas.microsoft.com/office/powerpoint/2010/main" val="382748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a:t>
            </a:r>
            <a:endParaRPr lang="en-GB" dirty="0"/>
          </a:p>
        </p:txBody>
      </p:sp>
      <p:sp>
        <p:nvSpPr>
          <p:cNvPr id="3" name="Content Placeholder 2"/>
          <p:cNvSpPr>
            <a:spLocks noGrp="1"/>
          </p:cNvSpPr>
          <p:nvPr>
            <p:ph idx="1"/>
          </p:nvPr>
        </p:nvSpPr>
        <p:spPr>
          <a:xfrm>
            <a:off x="2053293" y="1555028"/>
            <a:ext cx="9451319" cy="4982658"/>
          </a:xfrm>
        </p:spPr>
        <p:txBody>
          <a:bodyPr>
            <a:noAutofit/>
          </a:bodyPr>
          <a:lstStyle/>
          <a:p>
            <a:pPr marL="0" indent="0">
              <a:buNone/>
            </a:pPr>
            <a:r>
              <a:rPr lang="en-GB" sz="2400" dirty="0"/>
              <a:t>Upon the successful completion of this module, the student should be able to demonstrate the ability to: </a:t>
            </a:r>
            <a:endParaRPr lang="en-GB" sz="2400" dirty="0" smtClean="0"/>
          </a:p>
          <a:p>
            <a:r>
              <a:rPr lang="en-GB" sz="2400" dirty="0" smtClean="0"/>
              <a:t> </a:t>
            </a:r>
            <a:r>
              <a:rPr lang="en-GB" sz="2400" b="1" dirty="0"/>
              <a:t>Demonstrate adherence to the ethical principles that underpin counselling and psychotherapy. </a:t>
            </a:r>
            <a:endParaRPr lang="en-GB" sz="2400" b="1" dirty="0" smtClean="0"/>
          </a:p>
          <a:p>
            <a:r>
              <a:rPr lang="en-GB" sz="2400" dirty="0" smtClean="0"/>
              <a:t>Integrate </a:t>
            </a:r>
            <a:r>
              <a:rPr lang="en-GB" sz="2400" dirty="0"/>
              <a:t>into practice legal, professional and organisational requirements pertaining to equal opportunities, diversity and anti-discrimination. </a:t>
            </a:r>
            <a:endParaRPr lang="en-GB" sz="2400" dirty="0" smtClean="0"/>
          </a:p>
          <a:p>
            <a:r>
              <a:rPr lang="en-GB" sz="2400" dirty="0" smtClean="0"/>
              <a:t> </a:t>
            </a:r>
            <a:r>
              <a:rPr lang="en-GB" sz="2400" dirty="0"/>
              <a:t>Demonstrate an understanding of the role of supervision as an essential aspect of clinical practice. </a:t>
            </a:r>
            <a:r>
              <a:rPr lang="en-GB" sz="2400" dirty="0" smtClean="0"/>
              <a:t> </a:t>
            </a:r>
          </a:p>
          <a:p>
            <a:r>
              <a:rPr lang="en-GB" sz="2400" b="1" dirty="0" smtClean="0"/>
              <a:t>Assess </a:t>
            </a:r>
            <a:r>
              <a:rPr lang="en-GB" sz="2400" b="1" dirty="0"/>
              <a:t>components that underpin therapeutic alliances, which may include client motivation, commitment to the therapeutic process and contractual arrangements</a:t>
            </a:r>
            <a:r>
              <a:rPr lang="en-GB" sz="2400" dirty="0"/>
              <a:t>. </a:t>
            </a:r>
          </a:p>
          <a:p>
            <a:pPr marL="0" indent="0">
              <a:buNone/>
            </a:pPr>
            <a:r>
              <a:rPr lang="en-GB" sz="2400" dirty="0"/>
              <a:t> </a:t>
            </a:r>
          </a:p>
          <a:p>
            <a:pPr marL="0" indent="0">
              <a:buNone/>
            </a:pPr>
            <a:r>
              <a:rPr lang="en-GB" sz="2400" dirty="0"/>
              <a:t> </a:t>
            </a:r>
          </a:p>
        </p:txBody>
      </p:sp>
    </p:spTree>
    <p:extLst>
      <p:ext uri="{BB962C8B-B14F-4D97-AF65-F5344CB8AC3E}">
        <p14:creationId xmlns:p14="http://schemas.microsoft.com/office/powerpoint/2010/main" val="3391558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bg2">
                    <a:lumMod val="25000"/>
                  </a:schemeClr>
                </a:solidFill>
                <a:latin typeface="+mn-lt"/>
              </a:rPr>
              <a:t>Writing an Academic Essay</a:t>
            </a:r>
            <a:endParaRPr lang="en-GB" dirty="0">
              <a:solidFill>
                <a:schemeClr val="bg2">
                  <a:lumMod val="25000"/>
                </a:schemeClr>
              </a:solidFill>
              <a:latin typeface="+mn-lt"/>
            </a:endParaRPr>
          </a:p>
        </p:txBody>
      </p:sp>
      <p:sp>
        <p:nvSpPr>
          <p:cNvPr id="3" name="Content Placeholder 2"/>
          <p:cNvSpPr>
            <a:spLocks noGrp="1"/>
          </p:cNvSpPr>
          <p:nvPr>
            <p:ph sz="half" idx="1"/>
          </p:nvPr>
        </p:nvSpPr>
        <p:spPr>
          <a:xfrm>
            <a:off x="1593356" y="1494799"/>
            <a:ext cx="4790676" cy="4906002"/>
          </a:xfrm>
        </p:spPr>
        <p:txBody>
          <a:bodyPr>
            <a:noAutofit/>
          </a:bodyPr>
          <a:lstStyle/>
          <a:p>
            <a:pPr>
              <a:buFont typeface="Wingdings" panose="05000000000000000000" pitchFamily="2" charset="2"/>
              <a:buChar char="v"/>
            </a:pPr>
            <a:r>
              <a:rPr lang="en-GB" sz="2400" dirty="0">
                <a:solidFill>
                  <a:schemeClr val="bg2">
                    <a:lumMod val="25000"/>
                  </a:schemeClr>
                </a:solidFill>
                <a:latin typeface="+mn-lt"/>
              </a:rPr>
              <a:t>Focus on the essay question.  Read and understand the aim of the assignment, it has been designed to enable you to meet the learning outcomes for this module.</a:t>
            </a:r>
          </a:p>
          <a:p>
            <a:pPr>
              <a:buFont typeface="Wingdings" panose="05000000000000000000" pitchFamily="2" charset="2"/>
              <a:buChar char="v"/>
            </a:pPr>
            <a:r>
              <a:rPr lang="en-GB" sz="2400" dirty="0">
                <a:solidFill>
                  <a:schemeClr val="bg2">
                    <a:lumMod val="25000"/>
                  </a:schemeClr>
                </a:solidFill>
                <a:latin typeface="+mn-lt"/>
              </a:rPr>
              <a:t>Allow yourself plenty of time to prepare, read and research around the topic</a:t>
            </a:r>
          </a:p>
          <a:p>
            <a:pPr>
              <a:buFont typeface="Wingdings" panose="05000000000000000000" pitchFamily="2" charset="2"/>
              <a:buChar char="v"/>
            </a:pPr>
            <a:r>
              <a:rPr lang="en-GB" sz="2400" dirty="0">
                <a:solidFill>
                  <a:schemeClr val="bg2">
                    <a:lumMod val="25000"/>
                  </a:schemeClr>
                </a:solidFill>
                <a:latin typeface="+mn-lt"/>
              </a:rPr>
              <a:t>Draw a plan for your essay, it should have a clear beginning, middle and end</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84032" y="2204866"/>
            <a:ext cx="3474680" cy="2722289"/>
          </a:xfrm>
        </p:spPr>
      </p:pic>
    </p:spTree>
    <p:extLst>
      <p:ext uri="{BB962C8B-B14F-4D97-AF65-F5344CB8AC3E}">
        <p14:creationId xmlns:p14="http://schemas.microsoft.com/office/powerpoint/2010/main" val="355790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smtClean="0">
                <a:solidFill>
                  <a:schemeClr val="bg2">
                    <a:lumMod val="25000"/>
                  </a:schemeClr>
                </a:solidFill>
                <a:latin typeface="+mn-lt"/>
              </a:rPr>
              <a:t>Writing a Good </a:t>
            </a:r>
            <a:r>
              <a:rPr lang="en-GB" dirty="0">
                <a:solidFill>
                  <a:schemeClr val="bg2">
                    <a:lumMod val="25000"/>
                  </a:schemeClr>
                </a:solidFill>
                <a:latin typeface="+mn-lt"/>
              </a:rPr>
              <a:t>E</a:t>
            </a:r>
            <a:r>
              <a:rPr lang="en-GB" dirty="0" smtClean="0">
                <a:solidFill>
                  <a:schemeClr val="bg2">
                    <a:lumMod val="25000"/>
                  </a:schemeClr>
                </a:solidFill>
                <a:latin typeface="+mn-lt"/>
              </a:rPr>
              <a:t>ssay</a:t>
            </a:r>
            <a:endParaRPr lang="en-GB" dirty="0">
              <a:solidFill>
                <a:schemeClr val="bg2">
                  <a:lumMod val="25000"/>
                </a:schemeClr>
              </a:solidFill>
              <a:latin typeface="+mn-lt"/>
            </a:endParaRPr>
          </a:p>
        </p:txBody>
      </p:sp>
      <p:sp>
        <p:nvSpPr>
          <p:cNvPr id="7" name="Content Placeholder 6"/>
          <p:cNvSpPr>
            <a:spLocks noGrp="1"/>
          </p:cNvSpPr>
          <p:nvPr>
            <p:ph idx="1"/>
          </p:nvPr>
        </p:nvSpPr>
        <p:spPr>
          <a:xfrm>
            <a:off x="1295401" y="1676400"/>
            <a:ext cx="9601200" cy="5064968"/>
          </a:xfrm>
        </p:spPr>
        <p:txBody>
          <a:bodyPr>
            <a:normAutofit lnSpcReduction="10000"/>
          </a:bodyPr>
          <a:lstStyle/>
          <a:p>
            <a:pPr>
              <a:buFont typeface="Wingdings" panose="05000000000000000000" pitchFamily="2" charset="2"/>
              <a:buChar char="v"/>
            </a:pPr>
            <a:r>
              <a:rPr lang="en-GB" sz="2800" dirty="0" smtClean="0">
                <a:solidFill>
                  <a:schemeClr val="bg2">
                    <a:lumMod val="25000"/>
                  </a:schemeClr>
                </a:solidFill>
              </a:rPr>
              <a:t>PLAN and PREPARATION </a:t>
            </a:r>
          </a:p>
          <a:p>
            <a:pPr>
              <a:buFont typeface="Wingdings" panose="05000000000000000000" pitchFamily="2" charset="2"/>
              <a:buChar char="v"/>
            </a:pPr>
            <a:r>
              <a:rPr lang="en-GB" sz="2800" dirty="0" smtClean="0">
                <a:solidFill>
                  <a:schemeClr val="bg2">
                    <a:lumMod val="25000"/>
                  </a:schemeClr>
                </a:solidFill>
              </a:rPr>
              <a:t>Pay attention to detail, presentation is important</a:t>
            </a:r>
          </a:p>
          <a:p>
            <a:pPr>
              <a:buFont typeface="Wingdings" panose="05000000000000000000" pitchFamily="2" charset="2"/>
              <a:buChar char="v"/>
            </a:pPr>
            <a:r>
              <a:rPr lang="en-GB" sz="2800" dirty="0" smtClean="0">
                <a:solidFill>
                  <a:schemeClr val="bg2">
                    <a:lumMod val="25000"/>
                  </a:schemeClr>
                </a:solidFill>
              </a:rPr>
              <a:t>Format the structure of your essay, set the font </a:t>
            </a:r>
            <a:r>
              <a:rPr lang="en-GB" sz="2800" dirty="0">
                <a:solidFill>
                  <a:schemeClr val="bg2">
                    <a:lumMod val="25000"/>
                  </a:schemeClr>
                </a:solidFill>
              </a:rPr>
              <a:t>size to size 12 or 14, Ariel or New Roman Times</a:t>
            </a:r>
          </a:p>
          <a:p>
            <a:pPr>
              <a:buFont typeface="Wingdings" panose="05000000000000000000" pitchFamily="2" charset="2"/>
              <a:buChar char="v"/>
            </a:pPr>
            <a:r>
              <a:rPr lang="en-GB" sz="2800" b="1" dirty="0">
                <a:solidFill>
                  <a:schemeClr val="bg2">
                    <a:lumMod val="25000"/>
                  </a:schemeClr>
                </a:solidFill>
              </a:rPr>
              <a:t>Double Line </a:t>
            </a:r>
            <a:r>
              <a:rPr lang="en-GB" sz="2800" b="1" dirty="0" smtClean="0">
                <a:solidFill>
                  <a:schemeClr val="bg2">
                    <a:lumMod val="25000"/>
                  </a:schemeClr>
                </a:solidFill>
              </a:rPr>
              <a:t>Spacing</a:t>
            </a:r>
            <a:endParaRPr lang="en-GB" sz="2800" dirty="0" smtClean="0">
              <a:solidFill>
                <a:schemeClr val="bg2">
                  <a:lumMod val="25000"/>
                </a:schemeClr>
              </a:solidFill>
            </a:endParaRPr>
          </a:p>
          <a:p>
            <a:pPr>
              <a:buFont typeface="Wingdings" panose="05000000000000000000" pitchFamily="2" charset="2"/>
              <a:buChar char="v"/>
            </a:pPr>
            <a:r>
              <a:rPr lang="en-GB" sz="2800" dirty="0" smtClean="0">
                <a:solidFill>
                  <a:schemeClr val="bg2">
                    <a:lumMod val="25000"/>
                  </a:schemeClr>
                </a:solidFill>
              </a:rPr>
              <a:t>Indent first line of each paragraph, Double space between</a:t>
            </a:r>
            <a:endParaRPr lang="en-GB" sz="2800" dirty="0" smtClean="0">
              <a:solidFill>
                <a:schemeClr val="bg2">
                  <a:lumMod val="25000"/>
                </a:schemeClr>
              </a:solidFill>
            </a:endParaRPr>
          </a:p>
          <a:p>
            <a:pPr>
              <a:buFont typeface="Wingdings" panose="05000000000000000000" pitchFamily="2" charset="2"/>
              <a:buChar char="v"/>
            </a:pPr>
            <a:r>
              <a:rPr lang="en-GB" sz="2800" dirty="0" smtClean="0">
                <a:solidFill>
                  <a:schemeClr val="bg2">
                    <a:lumMod val="25000"/>
                  </a:schemeClr>
                </a:solidFill>
              </a:rPr>
              <a:t>Use Headers and Footers.  Display page numbers and your student number on each page.</a:t>
            </a:r>
            <a:endParaRPr lang="en-GB" sz="2800" dirty="0">
              <a:solidFill>
                <a:schemeClr val="bg2">
                  <a:lumMod val="25000"/>
                </a:schemeClr>
              </a:solidFill>
            </a:endParaRPr>
          </a:p>
          <a:p>
            <a:pPr>
              <a:buFont typeface="Wingdings" panose="05000000000000000000" pitchFamily="2" charset="2"/>
              <a:buChar char="v"/>
            </a:pPr>
            <a:r>
              <a:rPr lang="en-GB" sz="2800" dirty="0" err="1" smtClean="0">
                <a:solidFill>
                  <a:schemeClr val="bg2">
                    <a:lumMod val="25000"/>
                  </a:schemeClr>
                </a:solidFill>
              </a:rPr>
              <a:t>Havard</a:t>
            </a:r>
            <a:r>
              <a:rPr lang="en-GB" sz="2800" dirty="0" smtClean="0">
                <a:solidFill>
                  <a:schemeClr val="bg2">
                    <a:lumMod val="25000"/>
                  </a:schemeClr>
                </a:solidFill>
              </a:rPr>
              <a:t> </a:t>
            </a:r>
            <a:r>
              <a:rPr lang="en-GB" sz="2800" dirty="0" smtClean="0">
                <a:solidFill>
                  <a:schemeClr val="bg2">
                    <a:lumMod val="25000"/>
                  </a:schemeClr>
                </a:solidFill>
              </a:rPr>
              <a:t>Referencing</a:t>
            </a:r>
            <a:endParaRPr lang="en-GB" sz="2800" dirty="0" smtClean="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p:txBody>
      </p:sp>
    </p:spTree>
    <p:extLst>
      <p:ext uri="{BB962C8B-B14F-4D97-AF65-F5344CB8AC3E}">
        <p14:creationId xmlns:p14="http://schemas.microsoft.com/office/powerpoint/2010/main" val="91608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381000"/>
            <a:ext cx="9601200" cy="671736"/>
          </a:xfrm>
        </p:spPr>
        <p:txBody>
          <a:bodyPr/>
          <a:lstStyle/>
          <a:p>
            <a:r>
              <a:rPr lang="en-GB" dirty="0" smtClean="0"/>
              <a:t>Essay Plan</a:t>
            </a:r>
            <a:endParaRPr lang="en-GB" dirty="0"/>
          </a:p>
        </p:txBody>
      </p:sp>
      <p:sp>
        <p:nvSpPr>
          <p:cNvPr id="3" name="Content Placeholder 2"/>
          <p:cNvSpPr>
            <a:spLocks noGrp="1"/>
          </p:cNvSpPr>
          <p:nvPr>
            <p:ph idx="1"/>
          </p:nvPr>
        </p:nvSpPr>
        <p:spPr>
          <a:xfrm>
            <a:off x="1295401" y="1100565"/>
            <a:ext cx="9601200" cy="5757435"/>
          </a:xfrm>
        </p:spPr>
        <p:txBody>
          <a:bodyPr>
            <a:normAutofit/>
          </a:bodyPr>
          <a:lstStyle/>
          <a:p>
            <a:pPr marL="0" indent="0">
              <a:buNone/>
            </a:pPr>
            <a:r>
              <a:rPr lang="en-GB" sz="2600" b="1" dirty="0"/>
              <a:t>A good essay….</a:t>
            </a:r>
          </a:p>
          <a:p>
            <a:r>
              <a:rPr lang="en-GB" sz="2000" dirty="0" smtClean="0"/>
              <a:t>Has a good strong structure – a clear obvious beginning, middle and end </a:t>
            </a:r>
          </a:p>
          <a:p>
            <a:r>
              <a:rPr lang="en-GB" sz="2000" dirty="0" smtClean="0"/>
              <a:t>It addresses the essay question. Your discussion will not only answer the question, it will look at it from different perspectives.</a:t>
            </a:r>
          </a:p>
          <a:p>
            <a:r>
              <a:rPr lang="en-GB" sz="2000" dirty="0" smtClean="0"/>
              <a:t>Your discussion will be supported by research informed academic literature from a wide range of sources i.e. text books, academic journals and articles, in this particular essay, you will look at it </a:t>
            </a:r>
            <a:r>
              <a:rPr lang="en-GB" sz="2000" dirty="0" smtClean="0"/>
              <a:t>from </a:t>
            </a:r>
            <a:r>
              <a:rPr lang="en-GB" sz="2000" dirty="0" smtClean="0"/>
              <a:t>the BACP ethical framework proposed by the British </a:t>
            </a:r>
            <a:r>
              <a:rPr lang="en-GB" sz="2000" dirty="0" smtClean="0"/>
              <a:t>Association for </a:t>
            </a:r>
            <a:r>
              <a:rPr lang="en-GB" sz="2000" dirty="0" smtClean="0"/>
              <a:t>Counselling and Psychotherapy.</a:t>
            </a:r>
          </a:p>
          <a:p>
            <a:r>
              <a:rPr lang="en-GB" sz="2000" dirty="0" smtClean="0"/>
              <a:t>The conclusion will summarise your discussion and raise further questions.  It pulls your discussion together and leaves the reader wanting to know more</a:t>
            </a:r>
          </a:p>
          <a:p>
            <a:r>
              <a:rPr lang="en-GB" sz="2000" dirty="0" smtClean="0"/>
              <a:t>Write in third prose and avoid personal pronouns such as I</a:t>
            </a:r>
            <a:r>
              <a:rPr lang="en-GB" sz="2000" dirty="0"/>
              <a:t>, m</a:t>
            </a:r>
            <a:r>
              <a:rPr lang="en-GB" sz="2000" dirty="0" smtClean="0"/>
              <a:t>e, you and we. </a:t>
            </a:r>
            <a:r>
              <a:rPr lang="en-GB" sz="2000" dirty="0"/>
              <a:t>This is an academic essay, you need to be writing in third </a:t>
            </a:r>
            <a:r>
              <a:rPr lang="en-GB" sz="2000" dirty="0" smtClean="0"/>
              <a:t>person. For example...’ Rogers (1961) proposed a theory which…’ ‘ It has been suggested that……</a:t>
            </a:r>
            <a:endParaRPr lang="en-GB" sz="2000" dirty="0"/>
          </a:p>
          <a:p>
            <a:endParaRPr lang="en-GB" dirty="0" smtClean="0"/>
          </a:p>
          <a:p>
            <a:endParaRPr lang="en-GB" dirty="0"/>
          </a:p>
        </p:txBody>
      </p:sp>
    </p:spTree>
    <p:extLst>
      <p:ext uri="{BB962C8B-B14F-4D97-AF65-F5344CB8AC3E}">
        <p14:creationId xmlns:p14="http://schemas.microsoft.com/office/powerpoint/2010/main" val="3135570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solidFill>
                  <a:schemeClr val="bg2">
                    <a:lumMod val="25000"/>
                  </a:schemeClr>
                </a:solidFill>
              </a:rPr>
              <a:t>How much do I need to write in each section?</a:t>
            </a:r>
            <a:endParaRPr lang="en-GB" dirty="0">
              <a:solidFill>
                <a:schemeClr val="bg2">
                  <a:lumMod val="25000"/>
                </a:schemeClr>
              </a:solidFill>
            </a:endParaRPr>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4357" y="2276872"/>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18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 Structure</a:t>
            </a:r>
            <a:endParaRPr lang="en-GB" dirty="0"/>
          </a:p>
        </p:txBody>
      </p:sp>
      <p:sp>
        <p:nvSpPr>
          <p:cNvPr id="3" name="Content Placeholder 2"/>
          <p:cNvSpPr>
            <a:spLocks noGrp="1"/>
          </p:cNvSpPr>
          <p:nvPr>
            <p:ph idx="1"/>
          </p:nvPr>
        </p:nvSpPr>
        <p:spPr/>
        <p:txBody>
          <a:bodyPr>
            <a:normAutofit fontScale="92500"/>
          </a:bodyPr>
          <a:lstStyle/>
          <a:p>
            <a:r>
              <a:rPr lang="en-GB" sz="2800" dirty="0"/>
              <a:t>As a rough guide you might want to think about the physical structure in the following way:</a:t>
            </a:r>
          </a:p>
          <a:p>
            <a:pPr marL="0" indent="0">
              <a:buNone/>
            </a:pPr>
            <a:r>
              <a:rPr lang="en-GB" sz="2800" b="1" dirty="0"/>
              <a:t>Essay Word Count is 2000( 10%+/-)</a:t>
            </a:r>
          </a:p>
          <a:p>
            <a:r>
              <a:rPr lang="en-GB" sz="2800" dirty="0"/>
              <a:t>Introduction 10% - 200 words</a:t>
            </a:r>
          </a:p>
          <a:p>
            <a:r>
              <a:rPr lang="en-GB" sz="2800" dirty="0"/>
              <a:t>Conclusion 10-15% - 200-300 words</a:t>
            </a:r>
          </a:p>
          <a:p>
            <a:r>
              <a:rPr lang="en-GB" sz="2800" dirty="0"/>
              <a:t>Main body/discussion would then be about 1,500.</a:t>
            </a:r>
          </a:p>
          <a:p>
            <a:r>
              <a:rPr lang="en-GB" sz="2800" dirty="0"/>
              <a:t>This is only meant as a Rough guide!</a:t>
            </a:r>
          </a:p>
        </p:txBody>
      </p:sp>
    </p:spTree>
    <p:extLst>
      <p:ext uri="{BB962C8B-B14F-4D97-AF65-F5344CB8AC3E}">
        <p14:creationId xmlns:p14="http://schemas.microsoft.com/office/powerpoint/2010/main" val="573282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858218"/>
          </a:xfrm>
        </p:spPr>
        <p:txBody>
          <a:bodyPr>
            <a:normAutofit/>
          </a:bodyPr>
          <a:lstStyle/>
          <a:p>
            <a:pPr algn="ctr"/>
            <a:r>
              <a:rPr lang="en-GB" dirty="0" smtClean="0">
                <a:solidFill>
                  <a:schemeClr val="bg2">
                    <a:lumMod val="25000"/>
                  </a:schemeClr>
                </a:solidFill>
              </a:rPr>
              <a:t>What is the purpose of an Introduction?</a:t>
            </a:r>
            <a:endParaRPr lang="en-GB" dirty="0">
              <a:solidFill>
                <a:schemeClr val="bg2">
                  <a:lumMod val="25000"/>
                </a:schemeClr>
              </a:solidFill>
            </a:endParaRPr>
          </a:p>
        </p:txBody>
      </p:sp>
      <p:pic>
        <p:nvPicPr>
          <p:cNvPr id="2050"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5800" y="2204864"/>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5284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a:t>A concise review of relevant empirical and theoretical literature from the area under study</a:t>
            </a:r>
          </a:p>
          <a:p>
            <a:r>
              <a:rPr lang="en-GB" sz="2800" dirty="0"/>
              <a:t>Sets the scene for the essay– a rationale</a:t>
            </a:r>
          </a:p>
          <a:p>
            <a:r>
              <a:rPr lang="en-GB" sz="2800" dirty="0"/>
              <a:t>A good research question should have been informed by a review of the academic literature</a:t>
            </a:r>
          </a:p>
          <a:p>
            <a:pPr lvl="1"/>
            <a:r>
              <a:rPr lang="en-GB" sz="2800" dirty="0"/>
              <a:t>Theory</a:t>
            </a:r>
          </a:p>
          <a:p>
            <a:pPr lvl="1"/>
            <a:r>
              <a:rPr lang="en-GB" sz="2800" dirty="0"/>
              <a:t>Models</a:t>
            </a:r>
          </a:p>
          <a:p>
            <a:pPr lvl="1"/>
            <a:r>
              <a:rPr lang="en-GB" sz="2800" dirty="0"/>
              <a:t>Empirical evidence</a:t>
            </a:r>
          </a:p>
        </p:txBody>
      </p:sp>
    </p:spTree>
    <p:extLst>
      <p:ext uri="{BB962C8B-B14F-4D97-AF65-F5344CB8AC3E}">
        <p14:creationId xmlns:p14="http://schemas.microsoft.com/office/powerpoint/2010/main" val="156148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an Introduction important?</a:t>
            </a:r>
            <a:endParaRPr lang="en-GB" dirty="0"/>
          </a:p>
        </p:txBody>
      </p:sp>
      <p:sp>
        <p:nvSpPr>
          <p:cNvPr id="3" name="Content Placeholder 2"/>
          <p:cNvSpPr>
            <a:spLocks noGrp="1"/>
          </p:cNvSpPr>
          <p:nvPr>
            <p:ph idx="1"/>
          </p:nvPr>
        </p:nvSpPr>
        <p:spPr>
          <a:xfrm>
            <a:off x="1295401" y="2060848"/>
            <a:ext cx="9601200" cy="4111352"/>
          </a:xfrm>
        </p:spPr>
        <p:txBody>
          <a:bodyPr>
            <a:normAutofit lnSpcReduction="10000"/>
          </a:bodyPr>
          <a:lstStyle/>
          <a:p>
            <a:r>
              <a:rPr lang="en-GB" sz="2800" dirty="0"/>
              <a:t>It enables the reader to understand your research question and why it is </a:t>
            </a:r>
            <a:r>
              <a:rPr lang="en-GB" sz="2800" b="1" dirty="0"/>
              <a:t>important </a:t>
            </a:r>
            <a:r>
              <a:rPr lang="en-GB" sz="2800" dirty="0"/>
              <a:t>and </a:t>
            </a:r>
            <a:r>
              <a:rPr lang="en-GB" sz="2800" b="1" dirty="0"/>
              <a:t>relevant</a:t>
            </a:r>
          </a:p>
          <a:p>
            <a:r>
              <a:rPr lang="en-GB" sz="2800" dirty="0"/>
              <a:t>Start broad, and then narrow down to focus on the literature most relevant to your discussion.</a:t>
            </a:r>
          </a:p>
          <a:p>
            <a:r>
              <a:rPr lang="en-GB" sz="2800" dirty="0"/>
              <a:t>It should be totally clear by the end of your introduction why you are looking at your specific research question, how you will address your topic and what the literature is currently saying about this subject area.</a:t>
            </a:r>
          </a:p>
        </p:txBody>
      </p:sp>
    </p:spTree>
    <p:extLst>
      <p:ext uri="{BB962C8B-B14F-4D97-AF65-F5344CB8AC3E}">
        <p14:creationId xmlns:p14="http://schemas.microsoft.com/office/powerpoint/2010/main" val="1433512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63552" y="332656"/>
            <a:ext cx="4370784" cy="5987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528048" y="1526015"/>
            <a:ext cx="3779912" cy="1015663"/>
          </a:xfrm>
          <a:prstGeom prst="rect">
            <a:avLst/>
          </a:prstGeom>
          <a:noFill/>
        </p:spPr>
        <p:txBody>
          <a:bodyPr wrap="square" rtlCol="0">
            <a:spAutoFit/>
          </a:bodyPr>
          <a:lstStyle/>
          <a:p>
            <a:r>
              <a:rPr lang="en-GB" sz="2000" dirty="0">
                <a:solidFill>
                  <a:schemeClr val="bg2">
                    <a:lumMod val="25000"/>
                  </a:schemeClr>
                </a:solidFill>
              </a:rPr>
              <a:t>General introduction – broad themes/theories/evidence base</a:t>
            </a:r>
          </a:p>
        </p:txBody>
      </p:sp>
      <p:sp>
        <p:nvSpPr>
          <p:cNvPr id="6" name="TextBox 5"/>
          <p:cNvSpPr txBox="1"/>
          <p:nvPr/>
        </p:nvSpPr>
        <p:spPr>
          <a:xfrm>
            <a:off x="6528048" y="2924945"/>
            <a:ext cx="4392488" cy="1631216"/>
          </a:xfrm>
          <a:prstGeom prst="rect">
            <a:avLst/>
          </a:prstGeom>
          <a:noFill/>
        </p:spPr>
        <p:txBody>
          <a:bodyPr wrap="square" rtlCol="0">
            <a:spAutoFit/>
          </a:bodyPr>
          <a:lstStyle/>
          <a:p>
            <a:endParaRPr lang="en-GB" sz="2000" dirty="0"/>
          </a:p>
          <a:p>
            <a:r>
              <a:rPr lang="en-GB" sz="2000" dirty="0">
                <a:solidFill>
                  <a:schemeClr val="bg2">
                    <a:lumMod val="25000"/>
                  </a:schemeClr>
                </a:solidFill>
              </a:rPr>
              <a:t>Specific themes/theories/empirical studies that are directly relevant to your specific question</a:t>
            </a:r>
          </a:p>
        </p:txBody>
      </p:sp>
      <p:sp>
        <p:nvSpPr>
          <p:cNvPr id="7" name="TextBox 6"/>
          <p:cNvSpPr txBox="1"/>
          <p:nvPr/>
        </p:nvSpPr>
        <p:spPr>
          <a:xfrm>
            <a:off x="6708576" y="4869160"/>
            <a:ext cx="4211960" cy="707886"/>
          </a:xfrm>
          <a:prstGeom prst="rect">
            <a:avLst/>
          </a:prstGeom>
          <a:noFill/>
        </p:spPr>
        <p:txBody>
          <a:bodyPr wrap="square" rtlCol="0">
            <a:spAutoFit/>
          </a:bodyPr>
          <a:lstStyle/>
          <a:p>
            <a:r>
              <a:rPr lang="en-GB" sz="2000" dirty="0">
                <a:solidFill>
                  <a:schemeClr val="bg2">
                    <a:lumMod val="25000"/>
                  </a:schemeClr>
                </a:solidFill>
              </a:rPr>
              <a:t>Your specific research question/hypothesis</a:t>
            </a:r>
          </a:p>
        </p:txBody>
      </p:sp>
    </p:spTree>
    <p:extLst>
      <p:ext uri="{BB962C8B-B14F-4D97-AF65-F5344CB8AC3E}">
        <p14:creationId xmlns:p14="http://schemas.microsoft.com/office/powerpoint/2010/main" val="10769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035" y="381000"/>
            <a:ext cx="8339566" cy="1031776"/>
          </a:xfrm>
        </p:spPr>
        <p:txBody>
          <a:bodyPr/>
          <a:lstStyle/>
          <a:p>
            <a:r>
              <a:rPr lang="en-GB" dirty="0" smtClean="0">
                <a:solidFill>
                  <a:schemeClr val="bg2">
                    <a:lumMod val="25000"/>
                  </a:schemeClr>
                </a:solidFill>
              </a:rPr>
              <a:t>Your introduction should</a:t>
            </a:r>
            <a:endParaRPr lang="en-GB" dirty="0">
              <a:solidFill>
                <a:schemeClr val="bg2">
                  <a:lumMod val="25000"/>
                </a:schemeClr>
              </a:solidFill>
            </a:endParaRPr>
          </a:p>
        </p:txBody>
      </p:sp>
      <p:sp>
        <p:nvSpPr>
          <p:cNvPr id="3" name="Content Placeholder 2"/>
          <p:cNvSpPr>
            <a:spLocks noGrp="1"/>
          </p:cNvSpPr>
          <p:nvPr>
            <p:ph idx="1"/>
          </p:nvPr>
        </p:nvSpPr>
        <p:spPr>
          <a:xfrm>
            <a:off x="1295401" y="1676400"/>
            <a:ext cx="9601200" cy="5064968"/>
          </a:xfrm>
        </p:spPr>
        <p:txBody>
          <a:bodyPr>
            <a:normAutofit/>
          </a:bodyPr>
          <a:lstStyle/>
          <a:p>
            <a:r>
              <a:rPr lang="en-GB" sz="2800" dirty="0">
                <a:solidFill>
                  <a:schemeClr val="bg2">
                    <a:lumMod val="25000"/>
                  </a:schemeClr>
                </a:solidFill>
              </a:rPr>
              <a:t>Flow</a:t>
            </a:r>
          </a:p>
          <a:p>
            <a:r>
              <a:rPr lang="en-GB" sz="2800" dirty="0" smtClean="0">
                <a:solidFill>
                  <a:schemeClr val="bg2">
                    <a:lumMod val="25000"/>
                  </a:schemeClr>
                </a:solidFill>
              </a:rPr>
              <a:t>Be </a:t>
            </a:r>
            <a:r>
              <a:rPr lang="en-GB" sz="2800" dirty="0">
                <a:solidFill>
                  <a:schemeClr val="bg2">
                    <a:lumMod val="25000"/>
                  </a:schemeClr>
                </a:solidFill>
              </a:rPr>
              <a:t>concise and clear</a:t>
            </a:r>
          </a:p>
          <a:p>
            <a:r>
              <a:rPr lang="en-GB" sz="2800" dirty="0" smtClean="0">
                <a:solidFill>
                  <a:schemeClr val="bg2">
                    <a:lumMod val="25000"/>
                  </a:schemeClr>
                </a:solidFill>
              </a:rPr>
              <a:t>Tell </a:t>
            </a:r>
            <a:r>
              <a:rPr lang="en-GB" sz="2800" dirty="0">
                <a:solidFill>
                  <a:schemeClr val="bg2">
                    <a:lumMod val="25000"/>
                  </a:schemeClr>
                </a:solidFill>
              </a:rPr>
              <a:t>a strong academic story</a:t>
            </a:r>
          </a:p>
          <a:p>
            <a:r>
              <a:rPr lang="en-GB" sz="2800" dirty="0" smtClean="0">
                <a:solidFill>
                  <a:schemeClr val="bg2">
                    <a:lumMod val="25000"/>
                  </a:schemeClr>
                </a:solidFill>
              </a:rPr>
              <a:t>Be </a:t>
            </a:r>
            <a:r>
              <a:rPr lang="en-GB" sz="2800" dirty="0">
                <a:solidFill>
                  <a:schemeClr val="bg2">
                    <a:lumMod val="25000"/>
                  </a:schemeClr>
                </a:solidFill>
              </a:rPr>
              <a:t>unbiased</a:t>
            </a:r>
          </a:p>
          <a:p>
            <a:r>
              <a:rPr lang="en-GB" sz="2800" dirty="0" smtClean="0">
                <a:solidFill>
                  <a:schemeClr val="bg2">
                    <a:lumMod val="25000"/>
                  </a:schemeClr>
                </a:solidFill>
              </a:rPr>
              <a:t>Cover </a:t>
            </a:r>
            <a:r>
              <a:rPr lang="en-GB" sz="2800" dirty="0">
                <a:solidFill>
                  <a:schemeClr val="bg2">
                    <a:lumMod val="25000"/>
                  </a:schemeClr>
                </a:solidFill>
              </a:rPr>
              <a:t>relevant historical and up-to-date literature (studies and theories) in appropriate detail</a:t>
            </a:r>
          </a:p>
          <a:p>
            <a:r>
              <a:rPr lang="en-GB" sz="2800" dirty="0" smtClean="0">
                <a:solidFill>
                  <a:schemeClr val="bg2">
                    <a:lumMod val="25000"/>
                  </a:schemeClr>
                </a:solidFill>
              </a:rPr>
              <a:t>Synthesise</a:t>
            </a:r>
            <a:r>
              <a:rPr lang="en-GB" sz="2800" dirty="0">
                <a:solidFill>
                  <a:schemeClr val="bg2">
                    <a:lumMod val="25000"/>
                  </a:schemeClr>
                </a:solidFill>
              </a:rPr>
              <a:t>, critique and evaluate</a:t>
            </a:r>
          </a:p>
        </p:txBody>
      </p:sp>
    </p:spTree>
    <p:extLst>
      <p:ext uri="{BB962C8B-B14F-4D97-AF65-F5344CB8AC3E}">
        <p14:creationId xmlns:p14="http://schemas.microsoft.com/office/powerpoint/2010/main" val="270728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714202"/>
          </a:xfrm>
        </p:spPr>
        <p:txBody>
          <a:bodyPr>
            <a:normAutofit/>
          </a:bodyPr>
          <a:lstStyle/>
          <a:p>
            <a:pPr algn="ctr"/>
            <a:r>
              <a:rPr lang="en-GB" dirty="0" smtClean="0"/>
              <a:t>What information needs to be included in my discussion?</a:t>
            </a:r>
            <a:endParaRPr lang="en-GB" dirty="0"/>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9816" y="2348880"/>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059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lnSpcReduction="10000"/>
          </a:bodyPr>
          <a:lstStyle/>
          <a:p>
            <a:r>
              <a:rPr lang="en-GB" sz="2800" dirty="0"/>
              <a:t>A really important section</a:t>
            </a:r>
          </a:p>
          <a:p>
            <a:r>
              <a:rPr lang="en-GB" sz="2800" dirty="0"/>
              <a:t>A comprehensive discussion of the essay question supported by empirical, research informed, peer reviewed evidence and literature</a:t>
            </a:r>
          </a:p>
          <a:p>
            <a:r>
              <a:rPr lang="en-GB" sz="2800" dirty="0"/>
              <a:t>Keep focussed on the question, don’t waffle!</a:t>
            </a:r>
          </a:p>
          <a:p>
            <a:r>
              <a:rPr lang="en-GB" sz="2800" dirty="0"/>
              <a:t>Takes time to get it right – Practice makes perfect!</a:t>
            </a:r>
          </a:p>
        </p:txBody>
      </p:sp>
    </p:spTree>
    <p:extLst>
      <p:ext uri="{BB962C8B-B14F-4D97-AF65-F5344CB8AC3E}">
        <p14:creationId xmlns:p14="http://schemas.microsoft.com/office/powerpoint/2010/main" val="273906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sz="2800" dirty="0"/>
              <a:t>10-15% of word count</a:t>
            </a:r>
          </a:p>
          <a:p>
            <a:r>
              <a:rPr lang="en-GB" sz="2800" dirty="0"/>
              <a:t>Should summarise your discussion and research findings</a:t>
            </a:r>
          </a:p>
          <a:p>
            <a:r>
              <a:rPr lang="en-GB" sz="2800" dirty="0"/>
              <a:t>Draw conclusions from research</a:t>
            </a:r>
          </a:p>
          <a:p>
            <a:r>
              <a:rPr lang="en-GB" sz="2800" dirty="0"/>
              <a:t>What is missing from your research? Are you able to make recommendations for further research?</a:t>
            </a:r>
          </a:p>
        </p:txBody>
      </p:sp>
    </p:spTree>
    <p:extLst>
      <p:ext uri="{BB962C8B-B14F-4D97-AF65-F5344CB8AC3E}">
        <p14:creationId xmlns:p14="http://schemas.microsoft.com/office/powerpoint/2010/main" val="3509060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Harvard Referencing</a:t>
            </a:r>
            <a:endParaRPr lang="en-GB" dirty="0"/>
          </a:p>
        </p:txBody>
      </p:sp>
      <p:sp>
        <p:nvSpPr>
          <p:cNvPr id="3" name="Content Placeholder 2"/>
          <p:cNvSpPr>
            <a:spLocks noGrp="1"/>
          </p:cNvSpPr>
          <p:nvPr>
            <p:ph idx="1"/>
          </p:nvPr>
        </p:nvSpPr>
        <p:spPr>
          <a:xfrm>
            <a:off x="2397572" y="1454645"/>
            <a:ext cx="8915400" cy="3777622"/>
          </a:xfrm>
        </p:spPr>
        <p:txBody>
          <a:bodyPr>
            <a:noAutofit/>
          </a:bodyPr>
          <a:lstStyle/>
          <a:p>
            <a:r>
              <a:rPr lang="en-GB" sz="2400" dirty="0"/>
              <a:t>Your work must be informed and supported by academic material that is relevant to and focused on the assessment task, this means peer reviewed, research informed journals, articles and texts.  (Do not rely on Wikipedia or websites, unless they are relevant i.e. BACP)</a:t>
            </a:r>
          </a:p>
          <a:p>
            <a:r>
              <a:rPr lang="en-GB" sz="2400" dirty="0"/>
              <a:t> Provide evidence that you have accessed a wide range of sources; these should be current, credible, relevant, authoritative, peer reviewed</a:t>
            </a:r>
          </a:p>
          <a:p>
            <a:r>
              <a:rPr lang="en-GB" sz="2400" dirty="0"/>
              <a:t>You must provide evidence of your research and reading throughout your work,  including in-text citations in the main body and a reference list at the end of your work.  </a:t>
            </a:r>
          </a:p>
          <a:p>
            <a:r>
              <a:rPr lang="en-GB" sz="2400" dirty="0"/>
              <a:t> Harvard </a:t>
            </a:r>
            <a:r>
              <a:rPr lang="en-GB" sz="2400" dirty="0" smtClean="0"/>
              <a:t>Referencing Guide Moodle and Library website</a:t>
            </a:r>
            <a:endParaRPr lang="en-GB" sz="2400" dirty="0"/>
          </a:p>
          <a:p>
            <a:endParaRPr lang="en-GB" sz="2400" dirty="0"/>
          </a:p>
        </p:txBody>
      </p:sp>
    </p:spTree>
    <p:extLst>
      <p:ext uri="{BB962C8B-B14F-4D97-AF65-F5344CB8AC3E}">
        <p14:creationId xmlns:p14="http://schemas.microsoft.com/office/powerpoint/2010/main" val="3717728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853" y="276966"/>
            <a:ext cx="9601200" cy="743744"/>
          </a:xfrm>
        </p:spPr>
        <p:txBody>
          <a:bodyPr/>
          <a:lstStyle/>
          <a:p>
            <a:r>
              <a:rPr lang="en-GB" dirty="0" smtClean="0"/>
              <a:t>Unfair Practice</a:t>
            </a:r>
            <a:endParaRPr lang="en-GB" dirty="0"/>
          </a:p>
        </p:txBody>
      </p:sp>
      <p:sp>
        <p:nvSpPr>
          <p:cNvPr id="3" name="Content Placeholder 2"/>
          <p:cNvSpPr>
            <a:spLocks noGrp="1"/>
          </p:cNvSpPr>
          <p:nvPr>
            <p:ph idx="1"/>
          </p:nvPr>
        </p:nvSpPr>
        <p:spPr>
          <a:xfrm>
            <a:off x="2532852" y="1576929"/>
            <a:ext cx="7769351" cy="5281073"/>
          </a:xfrm>
        </p:spPr>
        <p:txBody>
          <a:bodyPr>
            <a:normAutofit/>
          </a:bodyPr>
          <a:lstStyle/>
          <a:p>
            <a:pPr marL="0" indent="0">
              <a:buNone/>
            </a:pPr>
            <a:r>
              <a:rPr lang="en-GB" sz="2000" dirty="0">
                <a:latin typeface="+mj-lt"/>
              </a:rPr>
              <a:t>Defined as ‘any act, intentional or otherwise, whereby a person may obtain for himself/herself or for another, an unpermitted advantage…’</a:t>
            </a:r>
          </a:p>
          <a:p>
            <a:r>
              <a:rPr lang="en-GB" sz="2000" dirty="0">
                <a:latin typeface="+mj-lt"/>
              </a:rPr>
              <a:t>One of the most serious offences at University</a:t>
            </a:r>
          </a:p>
          <a:p>
            <a:pPr marL="0" indent="0">
              <a:buNone/>
            </a:pPr>
            <a:r>
              <a:rPr lang="en-GB" sz="2000" b="1" dirty="0">
                <a:latin typeface="+mj-lt"/>
              </a:rPr>
              <a:t>Plagiarism</a:t>
            </a:r>
            <a:r>
              <a:rPr lang="en-GB" sz="2000" dirty="0">
                <a:latin typeface="+mj-lt"/>
              </a:rPr>
              <a:t> – claiming that the work of others is your own</a:t>
            </a:r>
          </a:p>
          <a:p>
            <a:r>
              <a:rPr lang="en-GB" sz="2000" dirty="0">
                <a:latin typeface="+mj-lt"/>
              </a:rPr>
              <a:t>Avoiding plagiarism</a:t>
            </a:r>
          </a:p>
          <a:p>
            <a:r>
              <a:rPr lang="en-GB" sz="2000" dirty="0">
                <a:latin typeface="+mj-lt"/>
              </a:rPr>
              <a:t>Penalties for plagiarising</a:t>
            </a:r>
          </a:p>
          <a:p>
            <a:pPr marL="0" indent="0">
              <a:buNone/>
            </a:pPr>
            <a:r>
              <a:rPr lang="en-GB" sz="2000" b="1" dirty="0">
                <a:latin typeface="+mj-lt"/>
              </a:rPr>
              <a:t>Collusion</a:t>
            </a:r>
          </a:p>
          <a:p>
            <a:r>
              <a:rPr lang="en-GB" sz="2000" dirty="0">
                <a:latin typeface="+mj-lt"/>
              </a:rPr>
              <a:t>Unauthorised co-operation between two or more students</a:t>
            </a:r>
          </a:p>
          <a:p>
            <a:pPr marL="0" indent="0">
              <a:buNone/>
            </a:pPr>
            <a:r>
              <a:rPr lang="en-GB" sz="2000" i="1" dirty="0">
                <a:latin typeface="+mj-lt"/>
              </a:rPr>
              <a:t>University Regulations: Undergraduate Student Guide, September </a:t>
            </a:r>
            <a:r>
              <a:rPr lang="en-GB" sz="2000" i="1" dirty="0" smtClean="0">
                <a:latin typeface="+mj-lt"/>
              </a:rPr>
              <a:t>2018</a:t>
            </a:r>
            <a:endParaRPr lang="en-GB" sz="2000" dirty="0" smtClean="0"/>
          </a:p>
          <a:p>
            <a:endParaRPr lang="en-GB" dirty="0"/>
          </a:p>
          <a:p>
            <a:endParaRPr lang="en-GB" dirty="0"/>
          </a:p>
        </p:txBody>
      </p:sp>
    </p:spTree>
    <p:extLst>
      <p:ext uri="{BB962C8B-B14F-4D97-AF65-F5344CB8AC3E}">
        <p14:creationId xmlns:p14="http://schemas.microsoft.com/office/powerpoint/2010/main" val="76099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Submission</a:t>
            </a:r>
            <a:endParaRPr lang="en-GB" dirty="0"/>
          </a:p>
        </p:txBody>
      </p:sp>
      <p:sp>
        <p:nvSpPr>
          <p:cNvPr id="3" name="Content Placeholder 2"/>
          <p:cNvSpPr>
            <a:spLocks noGrp="1"/>
          </p:cNvSpPr>
          <p:nvPr>
            <p:ph idx="1"/>
          </p:nvPr>
        </p:nvSpPr>
        <p:spPr>
          <a:xfrm>
            <a:off x="1847529" y="1628801"/>
            <a:ext cx="8678805" cy="5112569"/>
          </a:xfrm>
        </p:spPr>
        <p:txBody>
          <a:bodyPr>
            <a:normAutofit/>
          </a:bodyPr>
          <a:lstStyle/>
          <a:p>
            <a:r>
              <a:rPr lang="en-GB" sz="2100" dirty="0"/>
              <a:t>Submit Electronically through TURNITIN</a:t>
            </a:r>
          </a:p>
          <a:p>
            <a:r>
              <a:rPr lang="en-GB" sz="2100" dirty="0"/>
              <a:t>Draft Portal: Text similarity reports. Draft Submissions do not include the return of feedback</a:t>
            </a:r>
          </a:p>
          <a:p>
            <a:r>
              <a:rPr lang="en-GB" sz="2100" dirty="0"/>
              <a:t>Final Portal</a:t>
            </a:r>
          </a:p>
          <a:p>
            <a:r>
              <a:rPr lang="en-GB" sz="2100" dirty="0"/>
              <a:t>Marking </a:t>
            </a:r>
            <a:r>
              <a:rPr lang="en-GB" sz="2100" dirty="0" smtClean="0"/>
              <a:t>Criteria</a:t>
            </a:r>
            <a:endParaRPr lang="en-GB" sz="2100" dirty="0"/>
          </a:p>
          <a:p>
            <a:r>
              <a:rPr lang="en-GB" sz="2100" dirty="0"/>
              <a:t>Students will receive written feedback for work submitted via </a:t>
            </a:r>
            <a:r>
              <a:rPr lang="en-GB" sz="2100" dirty="0" err="1"/>
              <a:t>Turnitin</a:t>
            </a:r>
            <a:r>
              <a:rPr lang="en-GB" sz="2100" dirty="0"/>
              <a:t> within twenty clear term-time working days after submission of assignment.  Pay attention to feedback and use it</a:t>
            </a:r>
          </a:p>
          <a:p>
            <a:r>
              <a:rPr lang="en-GB" sz="2100" dirty="0"/>
              <a:t>Individual tutor feedback</a:t>
            </a:r>
          </a:p>
          <a:p>
            <a:endParaRPr lang="en-GB" sz="2100" dirty="0"/>
          </a:p>
        </p:txBody>
      </p:sp>
    </p:spTree>
    <p:extLst>
      <p:ext uri="{BB962C8B-B14F-4D97-AF65-F5344CB8AC3E}">
        <p14:creationId xmlns:p14="http://schemas.microsoft.com/office/powerpoint/2010/main" val="147464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 Submission of Assignments</a:t>
            </a:r>
            <a:endParaRPr lang="en-GB" dirty="0"/>
          </a:p>
        </p:txBody>
      </p:sp>
      <p:sp>
        <p:nvSpPr>
          <p:cNvPr id="5" name="Content Placeholder 4"/>
          <p:cNvSpPr>
            <a:spLocks noGrp="1"/>
          </p:cNvSpPr>
          <p:nvPr>
            <p:ph idx="1"/>
          </p:nvPr>
        </p:nvSpPr>
        <p:spPr>
          <a:xfrm>
            <a:off x="1631504" y="1524000"/>
            <a:ext cx="10225136" cy="5334000"/>
          </a:xfrm>
        </p:spPr>
        <p:txBody>
          <a:bodyPr>
            <a:normAutofit/>
          </a:bodyPr>
          <a:lstStyle/>
          <a:p>
            <a:endParaRPr lang="en-GB" sz="1800" dirty="0"/>
          </a:p>
          <a:p>
            <a:r>
              <a:rPr lang="en-GB" sz="2400" dirty="0">
                <a:latin typeface="+mj-lt"/>
              </a:rPr>
              <a:t>Late submission penalties are applied to work that is not submitted by the published deadline</a:t>
            </a:r>
          </a:p>
          <a:p>
            <a:r>
              <a:rPr lang="en-GB" sz="2400" dirty="0">
                <a:latin typeface="+mj-lt"/>
              </a:rPr>
              <a:t>Work submitted up to one week late will be capped at </a:t>
            </a:r>
            <a:r>
              <a:rPr lang="en-GB" sz="2400" dirty="0" smtClean="0">
                <a:latin typeface="+mj-lt"/>
              </a:rPr>
              <a:t>40%. Later than 7 days </a:t>
            </a:r>
            <a:r>
              <a:rPr lang="en-GB" sz="2400" dirty="0">
                <a:latin typeface="+mj-lt"/>
              </a:rPr>
              <a:t>0</a:t>
            </a:r>
            <a:r>
              <a:rPr lang="en-GB" sz="2400" dirty="0" smtClean="0">
                <a:latin typeface="+mj-lt"/>
              </a:rPr>
              <a:t>%.</a:t>
            </a:r>
            <a:endParaRPr lang="en-GB" sz="2400" dirty="0">
              <a:latin typeface="+mj-lt"/>
            </a:endParaRPr>
          </a:p>
          <a:p>
            <a:r>
              <a:rPr lang="en-GB" sz="2400" dirty="0">
                <a:latin typeface="+mj-lt"/>
              </a:rPr>
              <a:t>Late submission penalties may only be lifted with the approval of the Extenuating Circumstances Panel.</a:t>
            </a:r>
          </a:p>
          <a:p>
            <a:r>
              <a:rPr lang="en-GB" sz="2400" dirty="0">
                <a:latin typeface="+mj-lt"/>
              </a:rPr>
              <a:t>Work cannot be accepted more than one week after the submission deadline and will be regarded as a </a:t>
            </a:r>
            <a:r>
              <a:rPr lang="en-GB" sz="2400" dirty="0" smtClean="0">
                <a:latin typeface="+mj-lt"/>
              </a:rPr>
              <a:t>non-submission.</a:t>
            </a:r>
            <a:endParaRPr lang="en-GB" sz="2400" dirty="0">
              <a:latin typeface="+mj-lt"/>
            </a:endParaRPr>
          </a:p>
          <a:p>
            <a:pPr marL="0" indent="0">
              <a:buNone/>
            </a:pPr>
            <a:r>
              <a:rPr lang="en-GB" sz="2400" i="1" dirty="0">
                <a:latin typeface="+mj-lt"/>
              </a:rPr>
              <a:t>(University Regulations: Undergraduate Student Guide, September </a:t>
            </a:r>
            <a:r>
              <a:rPr lang="en-GB" sz="2400" i="1" dirty="0" smtClean="0">
                <a:latin typeface="+mj-lt"/>
              </a:rPr>
              <a:t>2018)</a:t>
            </a:r>
            <a:endParaRPr lang="en-GB" sz="2400" i="1" dirty="0">
              <a:latin typeface="+mj-lt"/>
            </a:endParaRPr>
          </a:p>
          <a:p>
            <a:endParaRPr lang="en-GB" i="1" dirty="0">
              <a:latin typeface="+mj-lt"/>
            </a:endParaRPr>
          </a:p>
          <a:p>
            <a:endParaRPr lang="en-GB" dirty="0"/>
          </a:p>
        </p:txBody>
      </p:sp>
    </p:spTree>
    <p:extLst>
      <p:ext uri="{BB962C8B-B14F-4D97-AF65-F5344CB8AC3E}">
        <p14:creationId xmlns:p14="http://schemas.microsoft.com/office/powerpoint/2010/main" val="290178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Work in Groups and consider</a:t>
            </a:r>
            <a:r>
              <a:rPr lang="en-GB" dirty="0" smtClean="0"/>
              <a:t>:</a:t>
            </a:r>
            <a:endParaRPr lang="en-GB" dirty="0"/>
          </a:p>
        </p:txBody>
      </p:sp>
      <p:sp>
        <p:nvSpPr>
          <p:cNvPr id="3" name="Content Placeholder 2"/>
          <p:cNvSpPr>
            <a:spLocks noGrp="1"/>
          </p:cNvSpPr>
          <p:nvPr>
            <p:ph idx="1"/>
          </p:nvPr>
        </p:nvSpPr>
        <p:spPr/>
        <p:txBody>
          <a:bodyPr>
            <a:normAutofit/>
          </a:bodyPr>
          <a:lstStyle/>
          <a:p>
            <a:r>
              <a:rPr lang="en-GB" sz="3600" dirty="0" smtClean="0">
                <a:solidFill>
                  <a:schemeClr val="bg2">
                    <a:lumMod val="25000"/>
                  </a:schemeClr>
                </a:solidFill>
              </a:rPr>
              <a:t>How will I address this question?</a:t>
            </a:r>
          </a:p>
          <a:p>
            <a:r>
              <a:rPr lang="en-GB" sz="3600" dirty="0" smtClean="0">
                <a:solidFill>
                  <a:schemeClr val="bg2">
                    <a:lumMod val="25000"/>
                  </a:schemeClr>
                </a:solidFill>
              </a:rPr>
              <a:t>What is the task asking me to do?</a:t>
            </a:r>
          </a:p>
          <a:p>
            <a:r>
              <a:rPr lang="en-GB" sz="3600" dirty="0" smtClean="0">
                <a:solidFill>
                  <a:schemeClr val="bg2">
                    <a:lumMod val="25000"/>
                  </a:schemeClr>
                </a:solidFill>
              </a:rPr>
              <a:t>What are the learning </a:t>
            </a:r>
            <a:r>
              <a:rPr lang="en-GB" sz="3600" dirty="0" smtClean="0">
                <a:solidFill>
                  <a:schemeClr val="bg2">
                    <a:lumMod val="25000"/>
                  </a:schemeClr>
                </a:solidFill>
              </a:rPr>
              <a:t>outcomes?</a:t>
            </a:r>
          </a:p>
          <a:p>
            <a:r>
              <a:rPr lang="en-GB" sz="3600" dirty="0" smtClean="0">
                <a:solidFill>
                  <a:schemeClr val="bg2">
                    <a:lumMod val="25000"/>
                  </a:schemeClr>
                </a:solidFill>
              </a:rPr>
              <a:t>What are my concerns</a:t>
            </a:r>
            <a:r>
              <a:rPr lang="en-GB" sz="3600" dirty="0" smtClean="0">
                <a:solidFill>
                  <a:schemeClr val="bg2">
                    <a:lumMod val="25000"/>
                  </a:schemeClr>
                </a:solidFill>
              </a:rPr>
              <a:t>?</a:t>
            </a:r>
            <a:endParaRPr lang="en-GB" sz="3600" dirty="0">
              <a:solidFill>
                <a:schemeClr val="bg2">
                  <a:lumMod val="25000"/>
                </a:schemeClr>
              </a:solidFill>
            </a:endParaRPr>
          </a:p>
        </p:txBody>
      </p:sp>
    </p:spTree>
    <p:extLst>
      <p:ext uri="{BB962C8B-B14F-4D97-AF65-F5344CB8AC3E}">
        <p14:creationId xmlns:p14="http://schemas.microsoft.com/office/powerpoint/2010/main" val="1514541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22663"/>
            <a:ext cx="9875520" cy="1629113"/>
          </a:xfrm>
        </p:spPr>
        <p:txBody>
          <a:bodyPr>
            <a:normAutofit/>
          </a:bodyPr>
          <a:lstStyle/>
          <a:p>
            <a:pPr algn="ctr"/>
            <a:r>
              <a:rPr lang="en-GB" sz="3100" dirty="0" smtClean="0"/>
              <a:t>A seven step framework for ethical decision making. </a:t>
            </a:r>
            <a:br>
              <a:rPr lang="en-GB" sz="3100" dirty="0" smtClean="0"/>
            </a:br>
            <a:r>
              <a:rPr lang="en-GB" sz="2700" dirty="0" smtClean="0"/>
              <a:t>(McLeod and McLeod, 2011)</a:t>
            </a:r>
            <a:endParaRPr lang="en-GB" sz="2700" dirty="0"/>
          </a:p>
        </p:txBody>
      </p:sp>
      <p:sp>
        <p:nvSpPr>
          <p:cNvPr id="3" name="Content Placeholder 2"/>
          <p:cNvSpPr>
            <a:spLocks noGrp="1"/>
          </p:cNvSpPr>
          <p:nvPr>
            <p:ph idx="1"/>
          </p:nvPr>
        </p:nvSpPr>
        <p:spPr>
          <a:xfrm>
            <a:off x="2118732" y="1751775"/>
            <a:ext cx="8897139" cy="4916653"/>
          </a:xfrm>
        </p:spPr>
        <p:txBody>
          <a:bodyPr>
            <a:normAutofit fontScale="85000" lnSpcReduction="20000"/>
          </a:bodyPr>
          <a:lstStyle/>
          <a:p>
            <a:pPr marL="502920" indent="-457200">
              <a:buFont typeface="+mj-lt"/>
              <a:buAutoNum type="arabicPeriod"/>
            </a:pPr>
            <a:r>
              <a:rPr lang="en-GB" dirty="0" smtClean="0"/>
              <a:t>Collect all relevant information about the situation, the preferences and resources of the person seeing help and yourself as the helper, and the possible views of other people who might be affected by the outcome.</a:t>
            </a:r>
          </a:p>
          <a:p>
            <a:pPr marL="502920" indent="-457200">
              <a:buFont typeface="+mj-lt"/>
              <a:buAutoNum type="arabicPeriod"/>
            </a:pPr>
            <a:r>
              <a:rPr lang="en-GB" dirty="0" smtClean="0"/>
              <a:t>Consider who benefits from different courses of action.  Identify the benefits of what could be done from the point of view of the person, the helper and others.</a:t>
            </a:r>
          </a:p>
          <a:p>
            <a:pPr marL="502920" indent="-457200">
              <a:buFont typeface="+mj-lt"/>
              <a:buAutoNum type="arabicPeriod"/>
            </a:pPr>
            <a:r>
              <a:rPr lang="en-GB" dirty="0" smtClean="0"/>
              <a:t>Consider the consequences. Identify the consequences of any action from the view point of the person, the helper and others.</a:t>
            </a:r>
          </a:p>
          <a:p>
            <a:pPr marL="502920" indent="-457200">
              <a:buFont typeface="+mj-lt"/>
              <a:buAutoNum type="arabicPeriod"/>
            </a:pPr>
            <a:r>
              <a:rPr lang="en-GB" dirty="0" smtClean="0"/>
              <a:t>Identify duties. To whom does a duty exist in the case being examined? For example, does the helper have a primary duty or responsibility to the person, or to a wider group, such as the person’s family or society as a whole? To whom does the organisation within which the helper is employed have a duty or responsibility? What is the helper’s duty to him/herself?</a:t>
            </a:r>
          </a:p>
          <a:p>
            <a:pPr marL="502920" indent="-457200">
              <a:buFont typeface="+mj-lt"/>
              <a:buAutoNum type="arabicPeriod"/>
            </a:pPr>
            <a:r>
              <a:rPr lang="en-GB" dirty="0"/>
              <a:t>Consult.  Use consultation with others; for example, a counselling supervisor or mentor, or published sources, to develop a more complete understanding of duties, benefits and consequences, and to check out your own assumptions in these areas.</a:t>
            </a:r>
          </a:p>
          <a:p>
            <a:pPr marL="502920" indent="-457200">
              <a:buFont typeface="+mj-lt"/>
              <a:buAutoNum type="arabicPeriod"/>
            </a:pPr>
            <a:r>
              <a:rPr lang="en-GB" dirty="0"/>
              <a:t>Decide.  Bring together these various factors into a preliminary plan of action.</a:t>
            </a:r>
          </a:p>
          <a:p>
            <a:pPr marL="502920" indent="-457200">
              <a:buFont typeface="+mj-lt"/>
              <a:buAutoNum type="arabicPeriod"/>
            </a:pPr>
            <a:r>
              <a:rPr lang="en-GB" dirty="0"/>
              <a:t>Test the plan.  Consult again to check how the plan appears to the other people (including the person being helped).  Evaluate your plan from the perspective of </a:t>
            </a:r>
            <a:r>
              <a:rPr lang="en-GB" dirty="0" err="1"/>
              <a:t>Stadler’s</a:t>
            </a:r>
            <a:r>
              <a:rPr lang="en-GB" dirty="0"/>
              <a:t> (1986) tests of ‘universality’, ‘publicity’ and ‘justice’ by reflecting on the following questions:</a:t>
            </a:r>
          </a:p>
          <a:p>
            <a:pPr marL="45720" indent="0">
              <a:buNone/>
            </a:pPr>
            <a:endParaRPr lang="en-GB" dirty="0"/>
          </a:p>
        </p:txBody>
      </p:sp>
    </p:spTree>
    <p:extLst>
      <p:ext uri="{BB962C8B-B14F-4D97-AF65-F5344CB8AC3E}">
        <p14:creationId xmlns:p14="http://schemas.microsoft.com/office/powerpoint/2010/main" val="3732408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Framework for Ethical Decision Making</a:t>
            </a:r>
            <a:endParaRPr lang="en-GB" dirty="0"/>
          </a:p>
        </p:txBody>
      </p:sp>
      <p:sp>
        <p:nvSpPr>
          <p:cNvPr id="3" name="Content Placeholder 2"/>
          <p:cNvSpPr>
            <a:spLocks noGrp="1"/>
          </p:cNvSpPr>
          <p:nvPr>
            <p:ph idx="1"/>
          </p:nvPr>
        </p:nvSpPr>
        <p:spPr>
          <a:xfrm>
            <a:off x="2589212" y="1449659"/>
            <a:ext cx="8915400" cy="5040351"/>
          </a:xfrm>
        </p:spPr>
        <p:txBody>
          <a:bodyPr>
            <a:normAutofit lnSpcReduction="10000"/>
          </a:bodyPr>
          <a:lstStyle/>
          <a:p>
            <a:pPr marL="45720" indent="0">
              <a:buNone/>
            </a:pPr>
            <a:endParaRPr lang="en-GB" dirty="0" smtClean="0"/>
          </a:p>
          <a:p>
            <a:pPr lvl="3"/>
            <a:r>
              <a:rPr lang="en-GB" sz="2400" dirty="0" smtClean="0"/>
              <a:t>Would I recommend this course of action to anyone else in similar circumstances?  Would I condone my behaviour in anyone else? (Universality)</a:t>
            </a:r>
          </a:p>
          <a:p>
            <a:pPr lvl="3"/>
            <a:r>
              <a:rPr lang="en-GB" sz="2400" dirty="0" smtClean="0"/>
              <a:t>Would I tell other counsellors/helpers what I intend to do? Would I be willing to have the actions and rationale for them published on the front page of the local newspaper or reported on the evening news? (Publicity)</a:t>
            </a:r>
          </a:p>
          <a:p>
            <a:pPr lvl="3"/>
            <a:r>
              <a:rPr lang="en-GB" sz="2400" dirty="0" smtClean="0"/>
              <a:t>Would I treat another client in the same situation differently? If this person was a well-known political leader, would I treat them differently? (Justice)</a:t>
            </a:r>
            <a:endParaRPr lang="en-GB" sz="2400" dirty="0"/>
          </a:p>
        </p:txBody>
      </p:sp>
    </p:spTree>
    <p:extLst>
      <p:ext uri="{BB962C8B-B14F-4D97-AF65-F5344CB8AC3E}">
        <p14:creationId xmlns:p14="http://schemas.microsoft.com/office/powerpoint/2010/main" val="24977780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a:bodyPr>
          <a:lstStyle/>
          <a:p>
            <a:r>
              <a:rPr lang="en-GB" sz="4000" dirty="0" smtClean="0"/>
              <a:t>In small groups, apply ethical decision making to the scenarios provided.</a:t>
            </a:r>
            <a:endParaRPr lang="en-GB" sz="4000" dirty="0"/>
          </a:p>
        </p:txBody>
      </p:sp>
    </p:spTree>
    <p:extLst>
      <p:ext uri="{BB962C8B-B14F-4D97-AF65-F5344CB8AC3E}">
        <p14:creationId xmlns:p14="http://schemas.microsoft.com/office/powerpoint/2010/main" val="2547137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Dilemmas</a:t>
            </a:r>
            <a:endParaRPr lang="en-GB" dirty="0"/>
          </a:p>
        </p:txBody>
      </p:sp>
      <p:sp>
        <p:nvSpPr>
          <p:cNvPr id="3" name="Content Placeholder 2"/>
          <p:cNvSpPr>
            <a:spLocks noGrp="1"/>
          </p:cNvSpPr>
          <p:nvPr>
            <p:ph idx="1"/>
          </p:nvPr>
        </p:nvSpPr>
        <p:spPr>
          <a:xfrm>
            <a:off x="1024128" y="1837038"/>
            <a:ext cx="9720073" cy="4893276"/>
          </a:xfrm>
        </p:spPr>
        <p:txBody>
          <a:bodyPr>
            <a:normAutofit fontScale="92500" lnSpcReduction="20000"/>
          </a:bodyPr>
          <a:lstStyle/>
          <a:p>
            <a:r>
              <a:rPr lang="en-GB" sz="2800" dirty="0" smtClean="0"/>
              <a:t>The scenarios illustrate the potential complexity of situations that may be ethically problematic in embedded counselling.  In each case, the person seeking help was trying to get what they needed but did so in a way that placed the counsellor in a difficult position.  The task for these counsellors was to acknowledge the dilemma, while remaining focused on maintaining an ongoing counselling relationship with the person.  The story of Ian exemplified the importance of anticipating potentially difficult situations – Ian chose to ignore an aspect of the counselling relationship (his own health status), that had to potential to undermine his capacity to provide a sage space for counselling.  The longer that time went on the harder it became for him to do anything about the situation.</a:t>
            </a:r>
            <a:endParaRPr lang="en-GB" sz="2800" dirty="0"/>
          </a:p>
        </p:txBody>
      </p:sp>
    </p:spTree>
    <p:extLst>
      <p:ext uri="{BB962C8B-B14F-4D97-AF65-F5344CB8AC3E}">
        <p14:creationId xmlns:p14="http://schemas.microsoft.com/office/powerpoint/2010/main" val="507833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448" y="14813"/>
            <a:ext cx="9601200" cy="1143000"/>
          </a:xfrm>
        </p:spPr>
        <p:txBody>
          <a:bodyPr/>
          <a:lstStyle/>
          <a:p>
            <a:r>
              <a:rPr lang="en-GB" dirty="0" smtClean="0">
                <a:solidFill>
                  <a:schemeClr val="accent1">
                    <a:lumMod val="50000"/>
                  </a:schemeClr>
                </a:solidFill>
              </a:rPr>
              <a:t>Resources</a:t>
            </a:r>
            <a:endParaRPr lang="en-GB" dirty="0">
              <a:solidFill>
                <a:schemeClr val="accent1">
                  <a:lumMod val="50000"/>
                </a:schemeClr>
              </a:solidFill>
            </a:endParaRPr>
          </a:p>
        </p:txBody>
      </p:sp>
      <p:sp>
        <p:nvSpPr>
          <p:cNvPr id="3" name="Content Placeholder 2"/>
          <p:cNvSpPr>
            <a:spLocks noGrp="1"/>
          </p:cNvSpPr>
          <p:nvPr>
            <p:ph idx="1"/>
          </p:nvPr>
        </p:nvSpPr>
        <p:spPr>
          <a:xfrm>
            <a:off x="1103312" y="1157814"/>
            <a:ext cx="8946541" cy="5090586"/>
          </a:xfrm>
        </p:spPr>
        <p:txBody>
          <a:bodyPr>
            <a:normAutofit/>
          </a:bodyPr>
          <a:lstStyle/>
          <a:p>
            <a:r>
              <a:rPr lang="en-GB" dirty="0" smtClean="0">
                <a:solidFill>
                  <a:schemeClr val="accent1">
                    <a:lumMod val="50000"/>
                  </a:schemeClr>
                </a:solidFill>
              </a:rPr>
              <a:t>British </a:t>
            </a:r>
            <a:r>
              <a:rPr lang="en-GB" dirty="0">
                <a:solidFill>
                  <a:schemeClr val="accent1">
                    <a:lumMod val="50000"/>
                  </a:schemeClr>
                </a:solidFill>
              </a:rPr>
              <a:t>Association for Counselling and Psychotherapy www.bacp.co.uk</a:t>
            </a:r>
          </a:p>
          <a:p>
            <a:r>
              <a:rPr lang="en-GB" dirty="0">
                <a:solidFill>
                  <a:schemeClr val="accent1">
                    <a:lumMod val="50000"/>
                  </a:schemeClr>
                </a:solidFill>
                <a:cs typeface="Arial" panose="020B0604020202020204" pitchFamily="34" charset="0"/>
              </a:rPr>
              <a:t>Bond, T., </a:t>
            </a:r>
            <a:r>
              <a:rPr lang="en-GB" dirty="0" smtClean="0">
                <a:solidFill>
                  <a:schemeClr val="accent1">
                    <a:lumMod val="50000"/>
                  </a:schemeClr>
                </a:solidFill>
                <a:cs typeface="Arial" panose="020B0604020202020204" pitchFamily="34" charset="0"/>
              </a:rPr>
              <a:t>(2015) </a:t>
            </a:r>
            <a:r>
              <a:rPr lang="en-GB" dirty="0">
                <a:solidFill>
                  <a:schemeClr val="accent1">
                    <a:lumMod val="50000"/>
                  </a:schemeClr>
                </a:solidFill>
                <a:cs typeface="Arial" panose="020B0604020202020204" pitchFamily="34" charset="0"/>
              </a:rPr>
              <a:t>Standards and Ethics for Counselling in Action.  4th ed. London: Sage</a:t>
            </a:r>
            <a:endParaRPr lang="en-GB" dirty="0" smtClean="0">
              <a:solidFill>
                <a:schemeClr val="accent1">
                  <a:lumMod val="50000"/>
                </a:schemeClr>
              </a:solidFill>
            </a:endParaRPr>
          </a:p>
          <a:p>
            <a:r>
              <a:rPr lang="en-GB" dirty="0" err="1" smtClean="0">
                <a:solidFill>
                  <a:schemeClr val="accent1">
                    <a:lumMod val="50000"/>
                  </a:schemeClr>
                </a:solidFill>
              </a:rPr>
              <a:t>Claringbull</a:t>
            </a:r>
            <a:r>
              <a:rPr lang="en-GB" dirty="0">
                <a:solidFill>
                  <a:schemeClr val="accent1">
                    <a:lumMod val="50000"/>
                  </a:schemeClr>
                </a:solidFill>
              </a:rPr>
              <a:t>, N., </a:t>
            </a:r>
            <a:r>
              <a:rPr lang="en-GB" dirty="0" smtClean="0">
                <a:solidFill>
                  <a:schemeClr val="accent1">
                    <a:lumMod val="50000"/>
                  </a:schemeClr>
                </a:solidFill>
              </a:rPr>
              <a:t>(2010)‘What </a:t>
            </a:r>
            <a:r>
              <a:rPr lang="en-GB" dirty="0">
                <a:solidFill>
                  <a:schemeClr val="accent1">
                    <a:lumMod val="50000"/>
                  </a:schemeClr>
                </a:solidFill>
              </a:rPr>
              <a:t>is Counselling and Psychotherapy?’  Exeter: Learning Matters. </a:t>
            </a:r>
            <a:r>
              <a:rPr lang="en-GB" dirty="0" err="1">
                <a:solidFill>
                  <a:schemeClr val="accent1">
                    <a:lumMod val="50000"/>
                  </a:schemeClr>
                </a:solidFill>
              </a:rPr>
              <a:t>Ebook</a:t>
            </a:r>
            <a:r>
              <a:rPr lang="en-GB" dirty="0">
                <a:solidFill>
                  <a:schemeClr val="accent1">
                    <a:lumMod val="50000"/>
                  </a:schemeClr>
                </a:solidFill>
              </a:rPr>
              <a:t> . Chapter 1</a:t>
            </a:r>
          </a:p>
          <a:p>
            <a:r>
              <a:rPr lang="en-GB" dirty="0">
                <a:solidFill>
                  <a:schemeClr val="accent1">
                    <a:lumMod val="50000"/>
                  </a:schemeClr>
                </a:solidFill>
              </a:rPr>
              <a:t>McLeod, J. </a:t>
            </a:r>
            <a:r>
              <a:rPr lang="en-GB" dirty="0" smtClean="0">
                <a:solidFill>
                  <a:schemeClr val="accent1">
                    <a:lumMod val="50000"/>
                  </a:schemeClr>
                </a:solidFill>
              </a:rPr>
              <a:t>(2013)An </a:t>
            </a:r>
            <a:r>
              <a:rPr lang="en-GB" dirty="0">
                <a:solidFill>
                  <a:schemeClr val="accent1">
                    <a:lumMod val="50000"/>
                  </a:schemeClr>
                </a:solidFill>
              </a:rPr>
              <a:t>Introduction to Counselling and Psychotherapy.  5th ed. Buckingham: Open University Press.</a:t>
            </a:r>
          </a:p>
          <a:p>
            <a:r>
              <a:rPr lang="en-GB" dirty="0">
                <a:solidFill>
                  <a:schemeClr val="accent1">
                    <a:lumMod val="50000"/>
                  </a:schemeClr>
                </a:solidFill>
              </a:rPr>
              <a:t>Reeves, A.  (2013) An Introduction to Counselling and Psychotherapy.  London: Sage.  Chapter 3</a:t>
            </a:r>
          </a:p>
          <a:p>
            <a:r>
              <a:rPr lang="en-GB" dirty="0" smtClean="0">
                <a:solidFill>
                  <a:schemeClr val="accent1">
                    <a:lumMod val="50000"/>
                  </a:schemeClr>
                </a:solidFill>
              </a:rPr>
              <a:t>McLeod, J &amp; McLeod, J</a:t>
            </a:r>
            <a:r>
              <a:rPr lang="en-GB" dirty="0" smtClean="0">
                <a:solidFill>
                  <a:schemeClr val="accent1">
                    <a:lumMod val="50000"/>
                  </a:schemeClr>
                </a:solidFill>
              </a:rPr>
              <a:t>. (2011 )Counselling </a:t>
            </a:r>
            <a:r>
              <a:rPr lang="en-GB" dirty="0" smtClean="0">
                <a:solidFill>
                  <a:schemeClr val="accent1">
                    <a:lumMod val="50000"/>
                  </a:schemeClr>
                </a:solidFill>
              </a:rPr>
              <a:t>Skills: A Practical Guide for Counsellors and Helping Professionals. Open University Press</a:t>
            </a:r>
          </a:p>
          <a:p>
            <a:r>
              <a:rPr lang="en-GB" dirty="0" smtClean="0">
                <a:solidFill>
                  <a:schemeClr val="accent1">
                    <a:lumMod val="50000"/>
                  </a:schemeClr>
                </a:solidFill>
              </a:rPr>
              <a:t>Therapy Today</a:t>
            </a:r>
          </a:p>
        </p:txBody>
      </p:sp>
    </p:spTree>
    <p:extLst>
      <p:ext uri="{BB962C8B-B14F-4D97-AF65-F5344CB8AC3E}">
        <p14:creationId xmlns:p14="http://schemas.microsoft.com/office/powerpoint/2010/main" val="338626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281</TotalTime>
  <Words>1745</Words>
  <Application>Microsoft Office PowerPoint</Application>
  <PresentationFormat>Widescreen</PresentationFormat>
  <Paragraphs>134</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Century Gothic</vt:lpstr>
      <vt:lpstr>Wingdings</vt:lpstr>
      <vt:lpstr>Wingdings 3</vt:lpstr>
      <vt:lpstr>Wisp</vt:lpstr>
      <vt:lpstr>Maintaining a Framework for Practice</vt:lpstr>
      <vt:lpstr>Assessment Component One</vt:lpstr>
      <vt:lpstr>Module Learning Outcomes:</vt:lpstr>
      <vt:lpstr>Writing an Academic Essay</vt:lpstr>
      <vt:lpstr>Writing a Good Essay</vt:lpstr>
      <vt:lpstr>Essay Plan</vt:lpstr>
      <vt:lpstr>How much do I need to write in each section?</vt:lpstr>
      <vt:lpstr>Essay Structure</vt:lpstr>
      <vt:lpstr>What is the purpose of an Introduction?</vt:lpstr>
      <vt:lpstr>Introduction</vt:lpstr>
      <vt:lpstr>Why is an Introduction important?</vt:lpstr>
      <vt:lpstr>PowerPoint Presentation</vt:lpstr>
      <vt:lpstr>Your introduction should</vt:lpstr>
      <vt:lpstr>What information needs to be included in my discussion?</vt:lpstr>
      <vt:lpstr>Discussion</vt:lpstr>
      <vt:lpstr>Conclusion</vt:lpstr>
      <vt:lpstr>Harvard Referencing</vt:lpstr>
      <vt:lpstr>Unfair Practice</vt:lpstr>
      <vt:lpstr>Submission</vt:lpstr>
      <vt:lpstr>Late Submission of Assignments</vt:lpstr>
      <vt:lpstr>Work in Groups and consider:</vt:lpstr>
      <vt:lpstr>A seven step framework for ethical decision making.  (McLeod and McLeod, 2011)</vt:lpstr>
      <vt:lpstr>Framework for Ethical Decision Making</vt:lpstr>
      <vt:lpstr>Exercise</vt:lpstr>
      <vt:lpstr>Ethical Dilemmas</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decision making</dc:title>
  <dc:creator>Catherine Hancox</dc:creator>
  <cp:lastModifiedBy>Andrea Williams</cp:lastModifiedBy>
  <cp:revision>19</cp:revision>
  <dcterms:created xsi:type="dcterms:W3CDTF">2017-02-21T10:28:44Z</dcterms:created>
  <dcterms:modified xsi:type="dcterms:W3CDTF">2018-11-08T09:57:05Z</dcterms:modified>
</cp:coreProperties>
</file>