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2"/>
  </p:notesMasterIdLst>
  <p:sldIdLst>
    <p:sldId id="256" r:id="rId2"/>
    <p:sldId id="259" r:id="rId3"/>
    <p:sldId id="260" r:id="rId4"/>
    <p:sldId id="261" r:id="rId5"/>
    <p:sldId id="262" r:id="rId6"/>
    <p:sldId id="263" r:id="rId7"/>
    <p:sldId id="264" r:id="rId8"/>
    <p:sldId id="265" r:id="rId9"/>
    <p:sldId id="266" r:id="rId10"/>
    <p:sldId id="267" r:id="rId11"/>
    <p:sldId id="268" r:id="rId12"/>
    <p:sldId id="269" r:id="rId13"/>
    <p:sldId id="277" r:id="rId14"/>
    <p:sldId id="271" r:id="rId15"/>
    <p:sldId id="272" r:id="rId16"/>
    <p:sldId id="273" r:id="rId17"/>
    <p:sldId id="274" r:id="rId18"/>
    <p:sldId id="275" r:id="rId19"/>
    <p:sldId id="276" r:id="rId20"/>
    <p:sldId id="278"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26" autoAdjust="0"/>
    <p:restoredTop sz="61642" autoAdjust="0"/>
  </p:normalViewPr>
  <p:slideViewPr>
    <p:cSldViewPr snapToGrid="0" snapToObjects="1">
      <p:cViewPr varScale="1">
        <p:scale>
          <a:sx n="39" d="100"/>
          <a:sy n="39" d="100"/>
        </p:scale>
        <p:origin x="1425" y="33"/>
      </p:cViewPr>
      <p:guideLst/>
    </p:cSldViewPr>
  </p:slideViewPr>
  <p:outlineViewPr>
    <p:cViewPr>
      <p:scale>
        <a:sx n="33" d="100"/>
        <a:sy n="33" d="100"/>
      </p:scale>
      <p:origin x="0" y="-315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177935-6BFD-4F3A-9933-AFEC51996E2A}" type="doc">
      <dgm:prSet loTypeId="urn:microsoft.com/office/officeart/2005/8/layout/cycle2" loCatId="cycle" qsTypeId="urn:microsoft.com/office/officeart/2005/8/quickstyle/simple5" qsCatId="simple" csTypeId="urn:microsoft.com/office/officeart/2005/8/colors/colorful5" csCatId="colorful" phldr="1"/>
      <dgm:spPr/>
      <dgm:t>
        <a:bodyPr/>
        <a:lstStyle/>
        <a:p>
          <a:endParaRPr lang="en-GB"/>
        </a:p>
      </dgm:t>
    </dgm:pt>
    <dgm:pt modelId="{717F2CA4-E991-44AB-99F5-2653B14EA5E0}">
      <dgm:prSet phldrT="[Text]"/>
      <dgm:spPr>
        <a:xfrm>
          <a:off x="1521774" y="266173"/>
          <a:ext cx="2065799" cy="2065799"/>
        </a:xfrm>
        <a:gradFill rotWithShape="0">
          <a:gsLst>
            <a:gs pos="0">
              <a:srgbClr val="4BACC6">
                <a:hueOff val="0"/>
                <a:satOff val="0"/>
                <a:lumOff val="0"/>
                <a:alphaOff val="0"/>
                <a:shade val="51000"/>
                <a:satMod val="130000"/>
              </a:srgbClr>
            </a:gs>
            <a:gs pos="80000">
              <a:srgbClr val="4BACC6">
                <a:hueOff val="0"/>
                <a:satOff val="0"/>
                <a:lumOff val="0"/>
                <a:alphaOff val="0"/>
                <a:shade val="93000"/>
                <a:satMod val="130000"/>
              </a:srgbClr>
            </a:gs>
            <a:gs pos="100000">
              <a:srgbClr val="4BACC6">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gm:spPr>
      <dgm:t>
        <a:bodyPr/>
        <a:lstStyle/>
        <a:p>
          <a:r>
            <a:rPr lang="cy-GB" noProof="0" dirty="0">
              <a:solidFill>
                <a:sysClr val="window" lastClr="FFFFFF"/>
              </a:solidFill>
              <a:latin typeface="Calibri"/>
              <a:ea typeface="+mn-ea"/>
              <a:cs typeface="+mn-cs"/>
            </a:rPr>
            <a:t>1. I </a:t>
          </a:r>
          <a:r>
            <a:rPr lang="cy-GB" noProof="0" dirty="0" err="1">
              <a:solidFill>
                <a:sysClr val="window" lastClr="FFFFFF"/>
              </a:solidFill>
              <a:latin typeface="Calibri"/>
              <a:ea typeface="+mn-ea"/>
              <a:cs typeface="+mn-cs"/>
            </a:rPr>
            <a:t>ble’r</a:t>
          </a:r>
          <a:r>
            <a:rPr lang="cy-GB" noProof="0" dirty="0">
              <a:solidFill>
                <a:sysClr val="window" lastClr="FFFFFF"/>
              </a:solidFill>
              <a:latin typeface="Calibri"/>
              <a:ea typeface="+mn-ea"/>
              <a:cs typeface="+mn-cs"/>
            </a:rPr>
            <a:t> ydym ni’n mynd?  </a:t>
          </a:r>
        </a:p>
      </dgm:t>
    </dgm:pt>
    <dgm:pt modelId="{EF59FB00-C2B2-453D-B10D-230130E13D32}" type="parTrans" cxnId="{AA01F0A4-CA92-401D-9ACB-3807DD9FC619}">
      <dgm:prSet/>
      <dgm:spPr/>
      <dgm:t>
        <a:bodyPr/>
        <a:lstStyle/>
        <a:p>
          <a:endParaRPr lang="en-GB"/>
        </a:p>
      </dgm:t>
    </dgm:pt>
    <dgm:pt modelId="{90F9F0E4-B26A-426B-829C-797CC624B175}" type="sibTrans" cxnId="{AA01F0A4-CA92-401D-9ACB-3807DD9FC619}">
      <dgm:prSet/>
      <dgm:spPr>
        <a:xfrm rot="3570097">
          <a:off x="3059010" y="2280936"/>
          <a:ext cx="558635" cy="697207"/>
        </a:xfrm>
        <a:gradFill rotWithShape="0">
          <a:gsLst>
            <a:gs pos="0">
              <a:srgbClr val="4BACC6">
                <a:hueOff val="0"/>
                <a:satOff val="0"/>
                <a:lumOff val="0"/>
                <a:alphaOff val="0"/>
                <a:shade val="51000"/>
                <a:satMod val="130000"/>
              </a:srgbClr>
            </a:gs>
            <a:gs pos="80000">
              <a:srgbClr val="4BACC6">
                <a:hueOff val="0"/>
                <a:satOff val="0"/>
                <a:lumOff val="0"/>
                <a:alphaOff val="0"/>
                <a:shade val="93000"/>
                <a:satMod val="130000"/>
              </a:srgbClr>
            </a:gs>
            <a:gs pos="100000">
              <a:srgbClr val="4BACC6">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gm:spPr>
      <dgm:t>
        <a:bodyPr/>
        <a:lstStyle/>
        <a:p>
          <a:endParaRPr lang="en-GB" dirty="0">
            <a:solidFill>
              <a:sysClr val="window" lastClr="FFFFFF"/>
            </a:solidFill>
            <a:latin typeface="Calibri"/>
            <a:ea typeface="+mn-ea"/>
            <a:cs typeface="+mn-cs"/>
          </a:endParaRPr>
        </a:p>
      </dgm:t>
    </dgm:pt>
    <dgm:pt modelId="{F35145D4-0824-4168-B7DA-66BF62D7E4B1}">
      <dgm:prSet phldrT="[Text]"/>
      <dgm:spPr>
        <a:xfrm>
          <a:off x="3105131" y="2954353"/>
          <a:ext cx="2065799" cy="2065799"/>
        </a:xfrm>
        <a:gradFill rotWithShape="0">
          <a:gsLst>
            <a:gs pos="0">
              <a:srgbClr val="4BACC6">
                <a:hueOff val="-4966938"/>
                <a:satOff val="19906"/>
                <a:lumOff val="4314"/>
                <a:alphaOff val="0"/>
                <a:shade val="51000"/>
                <a:satMod val="130000"/>
              </a:srgbClr>
            </a:gs>
            <a:gs pos="80000">
              <a:srgbClr val="4BACC6">
                <a:hueOff val="-4966938"/>
                <a:satOff val="19906"/>
                <a:lumOff val="4314"/>
                <a:alphaOff val="0"/>
                <a:shade val="93000"/>
                <a:satMod val="130000"/>
              </a:srgbClr>
            </a:gs>
            <a:gs pos="100000">
              <a:srgbClr val="4BACC6">
                <a:hueOff val="-4966938"/>
                <a:satOff val="19906"/>
                <a:lumOff val="4314"/>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gm:spPr>
      <dgm:t>
        <a:bodyPr/>
        <a:lstStyle/>
        <a:p>
          <a:r>
            <a:rPr lang="en-GB" dirty="0">
              <a:solidFill>
                <a:sysClr val="window" lastClr="FFFFFF"/>
              </a:solidFill>
              <a:latin typeface="Calibri"/>
              <a:ea typeface="+mn-ea"/>
              <a:cs typeface="+mn-cs"/>
            </a:rPr>
            <a:t>2</a:t>
          </a:r>
          <a:r>
            <a:rPr lang="cy-GB" noProof="0" dirty="0">
              <a:solidFill>
                <a:sysClr val="window" lastClr="FFFFFF"/>
              </a:solidFill>
              <a:latin typeface="Calibri"/>
              <a:ea typeface="+mn-ea"/>
              <a:cs typeface="+mn-cs"/>
            </a:rPr>
            <a:t>. </a:t>
          </a:r>
          <a:r>
            <a:rPr lang="cy-GB" noProof="0" dirty="0" err="1">
              <a:solidFill>
                <a:sysClr val="window" lastClr="FFFFFF"/>
              </a:solidFill>
              <a:latin typeface="Calibri"/>
              <a:ea typeface="+mn-ea"/>
              <a:cs typeface="+mn-cs"/>
            </a:rPr>
            <a:t>Ble’r</a:t>
          </a:r>
          <a:r>
            <a:rPr lang="cy-GB" noProof="0" dirty="0">
              <a:solidFill>
                <a:sysClr val="window" lastClr="FFFFFF"/>
              </a:solidFill>
              <a:latin typeface="Calibri"/>
              <a:ea typeface="+mn-ea"/>
              <a:cs typeface="+mn-cs"/>
            </a:rPr>
            <a:t> ydym ni nawr? </a:t>
          </a:r>
        </a:p>
      </dgm:t>
    </dgm:pt>
    <dgm:pt modelId="{E50094C2-063D-4A29-9BF5-65E3F9E84A84}" type="parTrans" cxnId="{A9DBDD6E-F812-48CD-B2B3-097212613896}">
      <dgm:prSet/>
      <dgm:spPr/>
      <dgm:t>
        <a:bodyPr/>
        <a:lstStyle/>
        <a:p>
          <a:endParaRPr lang="en-GB"/>
        </a:p>
      </dgm:t>
    </dgm:pt>
    <dgm:pt modelId="{9413408F-F283-4ADA-8311-CDEFB591FADB}" type="sibTrans" cxnId="{A9DBDD6E-F812-48CD-B2B3-097212613896}">
      <dgm:prSet/>
      <dgm:spPr>
        <a:xfrm rot="10800000">
          <a:off x="2326490" y="3638649"/>
          <a:ext cx="550239" cy="697207"/>
        </a:xfrm>
        <a:gradFill rotWithShape="0">
          <a:gsLst>
            <a:gs pos="0">
              <a:srgbClr val="4BACC6">
                <a:hueOff val="-4966938"/>
                <a:satOff val="19906"/>
                <a:lumOff val="4314"/>
                <a:alphaOff val="0"/>
                <a:shade val="51000"/>
                <a:satMod val="130000"/>
              </a:srgbClr>
            </a:gs>
            <a:gs pos="80000">
              <a:srgbClr val="4BACC6">
                <a:hueOff val="-4966938"/>
                <a:satOff val="19906"/>
                <a:lumOff val="4314"/>
                <a:alphaOff val="0"/>
                <a:shade val="93000"/>
                <a:satMod val="130000"/>
              </a:srgbClr>
            </a:gs>
            <a:gs pos="100000">
              <a:srgbClr val="4BACC6">
                <a:hueOff val="-4966938"/>
                <a:satOff val="19906"/>
                <a:lumOff val="4314"/>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gm:spPr>
      <dgm:t>
        <a:bodyPr/>
        <a:lstStyle/>
        <a:p>
          <a:endParaRPr lang="en-GB" dirty="0">
            <a:solidFill>
              <a:sysClr val="window" lastClr="FFFFFF"/>
            </a:solidFill>
            <a:latin typeface="Calibri"/>
            <a:ea typeface="+mn-ea"/>
            <a:cs typeface="+mn-cs"/>
          </a:endParaRPr>
        </a:p>
      </dgm:t>
    </dgm:pt>
    <dgm:pt modelId="{A8E3E09A-4283-4882-AFBA-5C03115D2740}">
      <dgm:prSet phldrT="[Text]"/>
      <dgm:spPr>
        <a:xfrm>
          <a:off x="1144" y="2954353"/>
          <a:ext cx="2065799" cy="2065799"/>
        </a:xfrm>
        <a:gradFill rotWithShape="0">
          <a:gsLst>
            <a:gs pos="0">
              <a:srgbClr val="4BACC6">
                <a:hueOff val="-9933876"/>
                <a:satOff val="39811"/>
                <a:lumOff val="8628"/>
                <a:alphaOff val="0"/>
                <a:shade val="51000"/>
                <a:satMod val="130000"/>
              </a:srgbClr>
            </a:gs>
            <a:gs pos="80000">
              <a:srgbClr val="4BACC6">
                <a:hueOff val="-9933876"/>
                <a:satOff val="39811"/>
                <a:lumOff val="8628"/>
                <a:alphaOff val="0"/>
                <a:shade val="93000"/>
                <a:satMod val="130000"/>
              </a:srgbClr>
            </a:gs>
            <a:gs pos="100000">
              <a:srgbClr val="4BACC6">
                <a:hueOff val="-9933876"/>
                <a:satOff val="39811"/>
                <a:lumOff val="8628"/>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gm:spPr>
      <dgm:t>
        <a:bodyPr/>
        <a:lstStyle/>
        <a:p>
          <a:r>
            <a:rPr lang="en-GB" dirty="0">
              <a:solidFill>
                <a:sysClr val="window" lastClr="FFFFFF"/>
              </a:solidFill>
              <a:latin typeface="Calibri"/>
              <a:ea typeface="+mn-ea"/>
              <a:cs typeface="+mn-cs"/>
            </a:rPr>
            <a:t>3. </a:t>
          </a:r>
          <a:r>
            <a:rPr lang="cy-GB" noProof="0" dirty="0">
              <a:solidFill>
                <a:sysClr val="window" lastClr="FFFFFF"/>
              </a:solidFill>
              <a:latin typeface="Calibri"/>
              <a:ea typeface="+mn-ea"/>
              <a:cs typeface="+mn-cs"/>
            </a:rPr>
            <a:t>Sut mae cyrraedd </a:t>
          </a:r>
          <a:r>
            <a:rPr lang="cy-GB" noProof="0" dirty="0" err="1">
              <a:solidFill>
                <a:sysClr val="window" lastClr="FFFFFF"/>
              </a:solidFill>
              <a:latin typeface="Calibri"/>
              <a:ea typeface="+mn-ea"/>
              <a:cs typeface="+mn-cs"/>
            </a:rPr>
            <a:t>ble’r</a:t>
          </a:r>
          <a:r>
            <a:rPr lang="cy-GB" noProof="0" dirty="0">
              <a:solidFill>
                <a:sysClr val="window" lastClr="FFFFFF"/>
              </a:solidFill>
              <a:latin typeface="Calibri"/>
              <a:ea typeface="+mn-ea"/>
              <a:cs typeface="+mn-cs"/>
            </a:rPr>
            <a:t> ydym ni eisiau bod? </a:t>
          </a:r>
        </a:p>
      </dgm:t>
    </dgm:pt>
    <dgm:pt modelId="{77327470-89DB-48A3-943C-4737C45220E1}" type="parTrans" cxnId="{965F9991-799F-491E-A18E-920DF7373A60}">
      <dgm:prSet/>
      <dgm:spPr/>
      <dgm:t>
        <a:bodyPr/>
        <a:lstStyle/>
        <a:p>
          <a:endParaRPr lang="en-GB"/>
        </a:p>
      </dgm:t>
    </dgm:pt>
    <dgm:pt modelId="{6D9DEFEA-4DD7-47D6-9285-8BAF652EBBA0}" type="sibTrans" cxnId="{965F9991-799F-491E-A18E-920DF7373A60}">
      <dgm:prSet/>
      <dgm:spPr>
        <a:xfrm rot="17969740">
          <a:off x="1515799" y="2307911"/>
          <a:ext cx="542013" cy="697207"/>
        </a:xfrm>
        <a:gradFill rotWithShape="0">
          <a:gsLst>
            <a:gs pos="0">
              <a:srgbClr val="4BACC6">
                <a:hueOff val="-9933876"/>
                <a:satOff val="39811"/>
                <a:lumOff val="8628"/>
                <a:alphaOff val="0"/>
                <a:shade val="51000"/>
                <a:satMod val="130000"/>
              </a:srgbClr>
            </a:gs>
            <a:gs pos="80000">
              <a:srgbClr val="4BACC6">
                <a:hueOff val="-9933876"/>
                <a:satOff val="39811"/>
                <a:lumOff val="8628"/>
                <a:alphaOff val="0"/>
                <a:shade val="93000"/>
                <a:satMod val="130000"/>
              </a:srgbClr>
            </a:gs>
            <a:gs pos="100000">
              <a:srgbClr val="4BACC6">
                <a:hueOff val="-9933876"/>
                <a:satOff val="39811"/>
                <a:lumOff val="8628"/>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gm:spPr>
      <dgm:t>
        <a:bodyPr/>
        <a:lstStyle/>
        <a:p>
          <a:endParaRPr lang="en-GB" dirty="0">
            <a:solidFill>
              <a:sysClr val="window" lastClr="FFFFFF"/>
            </a:solidFill>
            <a:latin typeface="Calibri"/>
            <a:ea typeface="+mn-ea"/>
            <a:cs typeface="+mn-cs"/>
          </a:endParaRPr>
        </a:p>
      </dgm:t>
    </dgm:pt>
    <dgm:pt modelId="{49595512-5638-4F1F-A46D-5EE8220949BB}" type="pres">
      <dgm:prSet presAssocID="{B9177935-6BFD-4F3A-9933-AFEC51996E2A}" presName="cycle" presStyleCnt="0">
        <dgm:presLayoutVars>
          <dgm:dir/>
          <dgm:resizeHandles val="exact"/>
        </dgm:presLayoutVars>
      </dgm:prSet>
      <dgm:spPr/>
      <dgm:t>
        <a:bodyPr/>
        <a:lstStyle/>
        <a:p>
          <a:endParaRPr lang="en-US"/>
        </a:p>
      </dgm:t>
    </dgm:pt>
    <dgm:pt modelId="{37ECF74D-CC87-4925-9A9D-31F14CA8B3CF}" type="pres">
      <dgm:prSet presAssocID="{717F2CA4-E991-44AB-99F5-2653B14EA5E0}" presName="node" presStyleLbl="node1" presStyleIdx="0" presStyleCnt="3" custRadScaleRad="100075" custRadScaleInc="1801">
        <dgm:presLayoutVars>
          <dgm:bulletEnabled val="1"/>
        </dgm:presLayoutVars>
      </dgm:prSet>
      <dgm:spPr>
        <a:prstGeom prst="ellipse">
          <a:avLst/>
        </a:prstGeom>
      </dgm:spPr>
      <dgm:t>
        <a:bodyPr/>
        <a:lstStyle/>
        <a:p>
          <a:endParaRPr lang="en-US"/>
        </a:p>
      </dgm:t>
    </dgm:pt>
    <dgm:pt modelId="{87F9C535-91E3-49E0-823D-62279DB16749}" type="pres">
      <dgm:prSet presAssocID="{90F9F0E4-B26A-426B-829C-797CC624B175}" presName="sibTrans" presStyleLbl="sibTrans2D1" presStyleIdx="0" presStyleCnt="3"/>
      <dgm:spPr>
        <a:prstGeom prst="rightArrow">
          <a:avLst>
            <a:gd name="adj1" fmla="val 60000"/>
            <a:gd name="adj2" fmla="val 50000"/>
          </a:avLst>
        </a:prstGeom>
      </dgm:spPr>
      <dgm:t>
        <a:bodyPr/>
        <a:lstStyle/>
        <a:p>
          <a:endParaRPr lang="en-US"/>
        </a:p>
      </dgm:t>
    </dgm:pt>
    <dgm:pt modelId="{F4778ABE-22D5-4B97-87EE-463850AFFDA2}" type="pres">
      <dgm:prSet presAssocID="{90F9F0E4-B26A-426B-829C-797CC624B175}" presName="connectorText" presStyleLbl="sibTrans2D1" presStyleIdx="0" presStyleCnt="3"/>
      <dgm:spPr/>
      <dgm:t>
        <a:bodyPr/>
        <a:lstStyle/>
        <a:p>
          <a:endParaRPr lang="en-US"/>
        </a:p>
      </dgm:t>
    </dgm:pt>
    <dgm:pt modelId="{9A1D4577-63E5-4F13-B931-DA6437159C5C}" type="pres">
      <dgm:prSet presAssocID="{F35145D4-0824-4168-B7DA-66BF62D7E4B1}" presName="node" presStyleLbl="node1" presStyleIdx="1" presStyleCnt="3">
        <dgm:presLayoutVars>
          <dgm:bulletEnabled val="1"/>
        </dgm:presLayoutVars>
      </dgm:prSet>
      <dgm:spPr>
        <a:prstGeom prst="ellipse">
          <a:avLst/>
        </a:prstGeom>
      </dgm:spPr>
      <dgm:t>
        <a:bodyPr/>
        <a:lstStyle/>
        <a:p>
          <a:endParaRPr lang="en-US"/>
        </a:p>
      </dgm:t>
    </dgm:pt>
    <dgm:pt modelId="{0ECDE5A0-5180-4B18-A0D2-20B66085AC58}" type="pres">
      <dgm:prSet presAssocID="{9413408F-F283-4ADA-8311-CDEFB591FADB}" presName="sibTrans" presStyleLbl="sibTrans2D1" presStyleIdx="1" presStyleCnt="3"/>
      <dgm:spPr>
        <a:prstGeom prst="rightArrow">
          <a:avLst>
            <a:gd name="adj1" fmla="val 60000"/>
            <a:gd name="adj2" fmla="val 50000"/>
          </a:avLst>
        </a:prstGeom>
      </dgm:spPr>
      <dgm:t>
        <a:bodyPr/>
        <a:lstStyle/>
        <a:p>
          <a:endParaRPr lang="en-US"/>
        </a:p>
      </dgm:t>
    </dgm:pt>
    <dgm:pt modelId="{22B2CBA1-1D36-461D-A956-F9B3E4C50C9E}" type="pres">
      <dgm:prSet presAssocID="{9413408F-F283-4ADA-8311-CDEFB591FADB}" presName="connectorText" presStyleLbl="sibTrans2D1" presStyleIdx="1" presStyleCnt="3"/>
      <dgm:spPr/>
      <dgm:t>
        <a:bodyPr/>
        <a:lstStyle/>
        <a:p>
          <a:endParaRPr lang="en-US"/>
        </a:p>
      </dgm:t>
    </dgm:pt>
    <dgm:pt modelId="{8FF67C6C-37DB-4A82-B643-F4F04DB4229C}" type="pres">
      <dgm:prSet presAssocID="{A8E3E09A-4283-4882-AFBA-5C03115D2740}" presName="node" presStyleLbl="node1" presStyleIdx="2" presStyleCnt="3">
        <dgm:presLayoutVars>
          <dgm:bulletEnabled val="1"/>
        </dgm:presLayoutVars>
      </dgm:prSet>
      <dgm:spPr>
        <a:prstGeom prst="ellipse">
          <a:avLst/>
        </a:prstGeom>
      </dgm:spPr>
      <dgm:t>
        <a:bodyPr/>
        <a:lstStyle/>
        <a:p>
          <a:endParaRPr lang="en-US"/>
        </a:p>
      </dgm:t>
    </dgm:pt>
    <dgm:pt modelId="{AD8B16C8-57C6-40E7-A240-C6D1FF5A08BA}" type="pres">
      <dgm:prSet presAssocID="{6D9DEFEA-4DD7-47D6-9285-8BAF652EBBA0}" presName="sibTrans" presStyleLbl="sibTrans2D1" presStyleIdx="2" presStyleCnt="3"/>
      <dgm:spPr>
        <a:prstGeom prst="rightArrow">
          <a:avLst>
            <a:gd name="adj1" fmla="val 60000"/>
            <a:gd name="adj2" fmla="val 50000"/>
          </a:avLst>
        </a:prstGeom>
      </dgm:spPr>
      <dgm:t>
        <a:bodyPr/>
        <a:lstStyle/>
        <a:p>
          <a:endParaRPr lang="en-US"/>
        </a:p>
      </dgm:t>
    </dgm:pt>
    <dgm:pt modelId="{C2F1E39B-159E-4DC2-8E3B-0E97F9D75280}" type="pres">
      <dgm:prSet presAssocID="{6D9DEFEA-4DD7-47D6-9285-8BAF652EBBA0}" presName="connectorText" presStyleLbl="sibTrans2D1" presStyleIdx="2" presStyleCnt="3"/>
      <dgm:spPr/>
      <dgm:t>
        <a:bodyPr/>
        <a:lstStyle/>
        <a:p>
          <a:endParaRPr lang="en-US"/>
        </a:p>
      </dgm:t>
    </dgm:pt>
  </dgm:ptLst>
  <dgm:cxnLst>
    <dgm:cxn modelId="{CD404D6C-B7F7-4ADC-B599-987FB8EDCC74}" type="presOf" srcId="{A8E3E09A-4283-4882-AFBA-5C03115D2740}" destId="{8FF67C6C-37DB-4A82-B643-F4F04DB4229C}" srcOrd="0" destOrd="0" presId="urn:microsoft.com/office/officeart/2005/8/layout/cycle2"/>
    <dgm:cxn modelId="{80E5BEB0-818C-4ED6-8E60-3C1A3E760282}" type="presOf" srcId="{B9177935-6BFD-4F3A-9933-AFEC51996E2A}" destId="{49595512-5638-4F1F-A46D-5EE8220949BB}" srcOrd="0" destOrd="0" presId="urn:microsoft.com/office/officeart/2005/8/layout/cycle2"/>
    <dgm:cxn modelId="{A9DBDD6E-F812-48CD-B2B3-097212613896}" srcId="{B9177935-6BFD-4F3A-9933-AFEC51996E2A}" destId="{F35145D4-0824-4168-B7DA-66BF62D7E4B1}" srcOrd="1" destOrd="0" parTransId="{E50094C2-063D-4A29-9BF5-65E3F9E84A84}" sibTransId="{9413408F-F283-4ADA-8311-CDEFB591FADB}"/>
    <dgm:cxn modelId="{44C10103-EEB8-4252-A491-5FE4FA3B5383}" type="presOf" srcId="{90F9F0E4-B26A-426B-829C-797CC624B175}" destId="{87F9C535-91E3-49E0-823D-62279DB16749}" srcOrd="0" destOrd="0" presId="urn:microsoft.com/office/officeart/2005/8/layout/cycle2"/>
    <dgm:cxn modelId="{D1CB3DFD-FADB-4662-ACA7-F89E1DD3E6F2}" type="presOf" srcId="{6D9DEFEA-4DD7-47D6-9285-8BAF652EBBA0}" destId="{AD8B16C8-57C6-40E7-A240-C6D1FF5A08BA}" srcOrd="0" destOrd="0" presId="urn:microsoft.com/office/officeart/2005/8/layout/cycle2"/>
    <dgm:cxn modelId="{AA01F0A4-CA92-401D-9ACB-3807DD9FC619}" srcId="{B9177935-6BFD-4F3A-9933-AFEC51996E2A}" destId="{717F2CA4-E991-44AB-99F5-2653B14EA5E0}" srcOrd="0" destOrd="0" parTransId="{EF59FB00-C2B2-453D-B10D-230130E13D32}" sibTransId="{90F9F0E4-B26A-426B-829C-797CC624B175}"/>
    <dgm:cxn modelId="{9F587810-7126-4A18-9BC6-53BAA102A2D5}" type="presOf" srcId="{9413408F-F283-4ADA-8311-CDEFB591FADB}" destId="{22B2CBA1-1D36-461D-A956-F9B3E4C50C9E}" srcOrd="1" destOrd="0" presId="urn:microsoft.com/office/officeart/2005/8/layout/cycle2"/>
    <dgm:cxn modelId="{85B4C16D-447E-4959-BB1E-731E7F5A6AC5}" type="presOf" srcId="{F35145D4-0824-4168-B7DA-66BF62D7E4B1}" destId="{9A1D4577-63E5-4F13-B931-DA6437159C5C}" srcOrd="0" destOrd="0" presId="urn:microsoft.com/office/officeart/2005/8/layout/cycle2"/>
    <dgm:cxn modelId="{B4A13D94-892B-479D-870F-F10646D9C971}" type="presOf" srcId="{9413408F-F283-4ADA-8311-CDEFB591FADB}" destId="{0ECDE5A0-5180-4B18-A0D2-20B66085AC58}" srcOrd="0" destOrd="0" presId="urn:microsoft.com/office/officeart/2005/8/layout/cycle2"/>
    <dgm:cxn modelId="{9E94F57E-813F-40BA-BAE2-701C92F7083F}" type="presOf" srcId="{90F9F0E4-B26A-426B-829C-797CC624B175}" destId="{F4778ABE-22D5-4B97-87EE-463850AFFDA2}" srcOrd="1" destOrd="0" presId="urn:microsoft.com/office/officeart/2005/8/layout/cycle2"/>
    <dgm:cxn modelId="{07C48433-16C2-4D10-A6FE-BAE0D4B4FD91}" type="presOf" srcId="{6D9DEFEA-4DD7-47D6-9285-8BAF652EBBA0}" destId="{C2F1E39B-159E-4DC2-8E3B-0E97F9D75280}" srcOrd="1" destOrd="0" presId="urn:microsoft.com/office/officeart/2005/8/layout/cycle2"/>
    <dgm:cxn modelId="{F62BCA58-919E-491E-B1F4-001D006B0574}" type="presOf" srcId="{717F2CA4-E991-44AB-99F5-2653B14EA5E0}" destId="{37ECF74D-CC87-4925-9A9D-31F14CA8B3CF}" srcOrd="0" destOrd="0" presId="urn:microsoft.com/office/officeart/2005/8/layout/cycle2"/>
    <dgm:cxn modelId="{965F9991-799F-491E-A18E-920DF7373A60}" srcId="{B9177935-6BFD-4F3A-9933-AFEC51996E2A}" destId="{A8E3E09A-4283-4882-AFBA-5C03115D2740}" srcOrd="2" destOrd="0" parTransId="{77327470-89DB-48A3-943C-4737C45220E1}" sibTransId="{6D9DEFEA-4DD7-47D6-9285-8BAF652EBBA0}"/>
    <dgm:cxn modelId="{06F0E661-1509-402D-B724-50B9146B8123}" type="presParOf" srcId="{49595512-5638-4F1F-A46D-5EE8220949BB}" destId="{37ECF74D-CC87-4925-9A9D-31F14CA8B3CF}" srcOrd="0" destOrd="0" presId="urn:microsoft.com/office/officeart/2005/8/layout/cycle2"/>
    <dgm:cxn modelId="{0D5E2311-0726-4C07-945B-B7A1D37DAEF2}" type="presParOf" srcId="{49595512-5638-4F1F-A46D-5EE8220949BB}" destId="{87F9C535-91E3-49E0-823D-62279DB16749}" srcOrd="1" destOrd="0" presId="urn:microsoft.com/office/officeart/2005/8/layout/cycle2"/>
    <dgm:cxn modelId="{E0BD8A7E-4944-4F9F-A301-F3A57FC96839}" type="presParOf" srcId="{87F9C535-91E3-49E0-823D-62279DB16749}" destId="{F4778ABE-22D5-4B97-87EE-463850AFFDA2}" srcOrd="0" destOrd="0" presId="urn:microsoft.com/office/officeart/2005/8/layout/cycle2"/>
    <dgm:cxn modelId="{6677109B-B28B-4E90-BEAF-C52177D20CF9}" type="presParOf" srcId="{49595512-5638-4F1F-A46D-5EE8220949BB}" destId="{9A1D4577-63E5-4F13-B931-DA6437159C5C}" srcOrd="2" destOrd="0" presId="urn:microsoft.com/office/officeart/2005/8/layout/cycle2"/>
    <dgm:cxn modelId="{FCA4F811-ACEE-46CF-86BA-F733CAEC761B}" type="presParOf" srcId="{49595512-5638-4F1F-A46D-5EE8220949BB}" destId="{0ECDE5A0-5180-4B18-A0D2-20B66085AC58}" srcOrd="3" destOrd="0" presId="urn:microsoft.com/office/officeart/2005/8/layout/cycle2"/>
    <dgm:cxn modelId="{D2B8B618-6965-456D-BF10-2E6483A55544}" type="presParOf" srcId="{0ECDE5A0-5180-4B18-A0D2-20B66085AC58}" destId="{22B2CBA1-1D36-461D-A956-F9B3E4C50C9E}" srcOrd="0" destOrd="0" presId="urn:microsoft.com/office/officeart/2005/8/layout/cycle2"/>
    <dgm:cxn modelId="{1FD49214-0332-49D9-8C47-571E2F36BCF1}" type="presParOf" srcId="{49595512-5638-4F1F-A46D-5EE8220949BB}" destId="{8FF67C6C-37DB-4A82-B643-F4F04DB4229C}" srcOrd="4" destOrd="0" presId="urn:microsoft.com/office/officeart/2005/8/layout/cycle2"/>
    <dgm:cxn modelId="{3B8234F0-0DFB-423C-8D62-28D0B0FA2293}" type="presParOf" srcId="{49595512-5638-4F1F-A46D-5EE8220949BB}" destId="{AD8B16C8-57C6-40E7-A240-C6D1FF5A08BA}" srcOrd="5" destOrd="0" presId="urn:microsoft.com/office/officeart/2005/8/layout/cycle2"/>
    <dgm:cxn modelId="{63E642D4-160F-4278-9081-F589F214F382}" type="presParOf" srcId="{AD8B16C8-57C6-40E7-A240-C6D1FF5A08BA}" destId="{C2F1E39B-159E-4DC2-8E3B-0E97F9D75280}"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177935-6BFD-4F3A-9933-AFEC51996E2A}" type="doc">
      <dgm:prSet loTypeId="urn:microsoft.com/office/officeart/2005/8/layout/cycle2" loCatId="cycle" qsTypeId="urn:microsoft.com/office/officeart/2005/8/quickstyle/simple5" qsCatId="simple" csTypeId="urn:microsoft.com/office/officeart/2005/8/colors/colorful5" csCatId="colorful" phldr="1"/>
      <dgm:spPr/>
      <dgm:t>
        <a:bodyPr/>
        <a:lstStyle/>
        <a:p>
          <a:endParaRPr lang="en-GB"/>
        </a:p>
      </dgm:t>
    </dgm:pt>
    <dgm:pt modelId="{717F2CA4-E991-44AB-99F5-2653B14EA5E0}">
      <dgm:prSet phldrT="[Text]"/>
      <dgm:spPr>
        <a:xfrm>
          <a:off x="1521774" y="266173"/>
          <a:ext cx="2065799" cy="2065799"/>
        </a:xfrm>
        <a:gradFill rotWithShape="0">
          <a:gsLst>
            <a:gs pos="0">
              <a:srgbClr val="4BACC6">
                <a:hueOff val="0"/>
                <a:satOff val="0"/>
                <a:lumOff val="0"/>
                <a:alphaOff val="0"/>
                <a:shade val="51000"/>
                <a:satMod val="130000"/>
              </a:srgbClr>
            </a:gs>
            <a:gs pos="80000">
              <a:srgbClr val="4BACC6">
                <a:hueOff val="0"/>
                <a:satOff val="0"/>
                <a:lumOff val="0"/>
                <a:alphaOff val="0"/>
                <a:shade val="93000"/>
                <a:satMod val="130000"/>
              </a:srgbClr>
            </a:gs>
            <a:gs pos="100000">
              <a:srgbClr val="4BACC6">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gm:spPr>
      <dgm:t>
        <a:bodyPr/>
        <a:lstStyle/>
        <a:p>
          <a:r>
            <a:rPr lang="en-GB" dirty="0">
              <a:solidFill>
                <a:sysClr val="window" lastClr="FFFFFF"/>
              </a:solidFill>
              <a:latin typeface="Calibri"/>
              <a:ea typeface="+mn-ea"/>
              <a:cs typeface="+mn-cs"/>
            </a:rPr>
            <a:t>1. Where are we heading? </a:t>
          </a:r>
        </a:p>
      </dgm:t>
    </dgm:pt>
    <dgm:pt modelId="{EF59FB00-C2B2-453D-B10D-230130E13D32}" type="parTrans" cxnId="{AA01F0A4-CA92-401D-9ACB-3807DD9FC619}">
      <dgm:prSet/>
      <dgm:spPr/>
      <dgm:t>
        <a:bodyPr/>
        <a:lstStyle/>
        <a:p>
          <a:endParaRPr lang="en-GB"/>
        </a:p>
      </dgm:t>
    </dgm:pt>
    <dgm:pt modelId="{90F9F0E4-B26A-426B-829C-797CC624B175}" type="sibTrans" cxnId="{AA01F0A4-CA92-401D-9ACB-3807DD9FC619}">
      <dgm:prSet/>
      <dgm:spPr>
        <a:xfrm rot="3570097">
          <a:off x="3059010" y="2280936"/>
          <a:ext cx="558635" cy="697207"/>
        </a:xfrm>
        <a:gradFill rotWithShape="0">
          <a:gsLst>
            <a:gs pos="0">
              <a:srgbClr val="4BACC6">
                <a:hueOff val="0"/>
                <a:satOff val="0"/>
                <a:lumOff val="0"/>
                <a:alphaOff val="0"/>
                <a:shade val="51000"/>
                <a:satMod val="130000"/>
              </a:srgbClr>
            </a:gs>
            <a:gs pos="80000">
              <a:srgbClr val="4BACC6">
                <a:hueOff val="0"/>
                <a:satOff val="0"/>
                <a:lumOff val="0"/>
                <a:alphaOff val="0"/>
                <a:shade val="93000"/>
                <a:satMod val="130000"/>
              </a:srgbClr>
            </a:gs>
            <a:gs pos="100000">
              <a:srgbClr val="4BACC6">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gm:spPr>
      <dgm:t>
        <a:bodyPr/>
        <a:lstStyle/>
        <a:p>
          <a:endParaRPr lang="en-GB" dirty="0">
            <a:solidFill>
              <a:sysClr val="window" lastClr="FFFFFF"/>
            </a:solidFill>
            <a:latin typeface="Calibri"/>
            <a:ea typeface="+mn-ea"/>
            <a:cs typeface="+mn-cs"/>
          </a:endParaRPr>
        </a:p>
      </dgm:t>
    </dgm:pt>
    <dgm:pt modelId="{F35145D4-0824-4168-B7DA-66BF62D7E4B1}">
      <dgm:prSet phldrT="[Text]"/>
      <dgm:spPr>
        <a:xfrm>
          <a:off x="3105131" y="2954353"/>
          <a:ext cx="2065799" cy="2065799"/>
        </a:xfrm>
        <a:gradFill rotWithShape="0">
          <a:gsLst>
            <a:gs pos="0">
              <a:srgbClr val="4BACC6">
                <a:hueOff val="-4966938"/>
                <a:satOff val="19906"/>
                <a:lumOff val="4314"/>
                <a:alphaOff val="0"/>
                <a:shade val="51000"/>
                <a:satMod val="130000"/>
              </a:srgbClr>
            </a:gs>
            <a:gs pos="80000">
              <a:srgbClr val="4BACC6">
                <a:hueOff val="-4966938"/>
                <a:satOff val="19906"/>
                <a:lumOff val="4314"/>
                <a:alphaOff val="0"/>
                <a:shade val="93000"/>
                <a:satMod val="130000"/>
              </a:srgbClr>
            </a:gs>
            <a:gs pos="100000">
              <a:srgbClr val="4BACC6">
                <a:hueOff val="-4966938"/>
                <a:satOff val="19906"/>
                <a:lumOff val="4314"/>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gm:spPr>
      <dgm:t>
        <a:bodyPr/>
        <a:lstStyle/>
        <a:p>
          <a:r>
            <a:rPr lang="en-GB" dirty="0">
              <a:solidFill>
                <a:sysClr val="window" lastClr="FFFFFF"/>
              </a:solidFill>
              <a:latin typeface="Calibri"/>
              <a:ea typeface="+mn-ea"/>
              <a:cs typeface="+mn-cs"/>
            </a:rPr>
            <a:t>2. Where are we now?</a:t>
          </a:r>
        </a:p>
      </dgm:t>
    </dgm:pt>
    <dgm:pt modelId="{E50094C2-063D-4A29-9BF5-65E3F9E84A84}" type="parTrans" cxnId="{A9DBDD6E-F812-48CD-B2B3-097212613896}">
      <dgm:prSet/>
      <dgm:spPr/>
      <dgm:t>
        <a:bodyPr/>
        <a:lstStyle/>
        <a:p>
          <a:endParaRPr lang="en-GB"/>
        </a:p>
      </dgm:t>
    </dgm:pt>
    <dgm:pt modelId="{9413408F-F283-4ADA-8311-CDEFB591FADB}" type="sibTrans" cxnId="{A9DBDD6E-F812-48CD-B2B3-097212613896}">
      <dgm:prSet/>
      <dgm:spPr>
        <a:xfrm rot="10800000">
          <a:off x="2326490" y="3638649"/>
          <a:ext cx="550239" cy="697207"/>
        </a:xfrm>
        <a:gradFill rotWithShape="0">
          <a:gsLst>
            <a:gs pos="0">
              <a:srgbClr val="4BACC6">
                <a:hueOff val="-4966938"/>
                <a:satOff val="19906"/>
                <a:lumOff val="4314"/>
                <a:alphaOff val="0"/>
                <a:shade val="51000"/>
                <a:satMod val="130000"/>
              </a:srgbClr>
            </a:gs>
            <a:gs pos="80000">
              <a:srgbClr val="4BACC6">
                <a:hueOff val="-4966938"/>
                <a:satOff val="19906"/>
                <a:lumOff val="4314"/>
                <a:alphaOff val="0"/>
                <a:shade val="93000"/>
                <a:satMod val="130000"/>
              </a:srgbClr>
            </a:gs>
            <a:gs pos="100000">
              <a:srgbClr val="4BACC6">
                <a:hueOff val="-4966938"/>
                <a:satOff val="19906"/>
                <a:lumOff val="4314"/>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gm:spPr>
      <dgm:t>
        <a:bodyPr/>
        <a:lstStyle/>
        <a:p>
          <a:endParaRPr lang="en-GB" dirty="0">
            <a:solidFill>
              <a:sysClr val="window" lastClr="FFFFFF"/>
            </a:solidFill>
            <a:latin typeface="Calibri"/>
            <a:ea typeface="+mn-ea"/>
            <a:cs typeface="+mn-cs"/>
          </a:endParaRPr>
        </a:p>
      </dgm:t>
    </dgm:pt>
    <dgm:pt modelId="{A8E3E09A-4283-4882-AFBA-5C03115D2740}">
      <dgm:prSet phldrT="[Text]"/>
      <dgm:spPr>
        <a:xfrm>
          <a:off x="1144" y="2954353"/>
          <a:ext cx="2065799" cy="2065799"/>
        </a:xfrm>
        <a:gradFill rotWithShape="0">
          <a:gsLst>
            <a:gs pos="0">
              <a:srgbClr val="4BACC6">
                <a:hueOff val="-9933876"/>
                <a:satOff val="39811"/>
                <a:lumOff val="8628"/>
                <a:alphaOff val="0"/>
                <a:shade val="51000"/>
                <a:satMod val="130000"/>
              </a:srgbClr>
            </a:gs>
            <a:gs pos="80000">
              <a:srgbClr val="4BACC6">
                <a:hueOff val="-9933876"/>
                <a:satOff val="39811"/>
                <a:lumOff val="8628"/>
                <a:alphaOff val="0"/>
                <a:shade val="93000"/>
                <a:satMod val="130000"/>
              </a:srgbClr>
            </a:gs>
            <a:gs pos="100000">
              <a:srgbClr val="4BACC6">
                <a:hueOff val="-9933876"/>
                <a:satOff val="39811"/>
                <a:lumOff val="8628"/>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gm:spPr>
      <dgm:t>
        <a:bodyPr/>
        <a:lstStyle/>
        <a:p>
          <a:r>
            <a:rPr lang="en-GB" dirty="0">
              <a:solidFill>
                <a:sysClr val="window" lastClr="FFFFFF"/>
              </a:solidFill>
              <a:latin typeface="Calibri"/>
              <a:ea typeface="+mn-ea"/>
              <a:cs typeface="+mn-cs"/>
            </a:rPr>
            <a:t>3. How do we get to where we want to be? </a:t>
          </a:r>
        </a:p>
      </dgm:t>
    </dgm:pt>
    <dgm:pt modelId="{77327470-89DB-48A3-943C-4737C45220E1}" type="parTrans" cxnId="{965F9991-799F-491E-A18E-920DF7373A60}">
      <dgm:prSet/>
      <dgm:spPr/>
      <dgm:t>
        <a:bodyPr/>
        <a:lstStyle/>
        <a:p>
          <a:endParaRPr lang="en-GB"/>
        </a:p>
      </dgm:t>
    </dgm:pt>
    <dgm:pt modelId="{6D9DEFEA-4DD7-47D6-9285-8BAF652EBBA0}" type="sibTrans" cxnId="{965F9991-799F-491E-A18E-920DF7373A60}">
      <dgm:prSet/>
      <dgm:spPr>
        <a:xfrm rot="17969740">
          <a:off x="1515799" y="2307911"/>
          <a:ext cx="542013" cy="697207"/>
        </a:xfrm>
        <a:gradFill rotWithShape="0">
          <a:gsLst>
            <a:gs pos="0">
              <a:srgbClr val="4BACC6">
                <a:hueOff val="-9933876"/>
                <a:satOff val="39811"/>
                <a:lumOff val="8628"/>
                <a:alphaOff val="0"/>
                <a:shade val="51000"/>
                <a:satMod val="130000"/>
              </a:srgbClr>
            </a:gs>
            <a:gs pos="80000">
              <a:srgbClr val="4BACC6">
                <a:hueOff val="-9933876"/>
                <a:satOff val="39811"/>
                <a:lumOff val="8628"/>
                <a:alphaOff val="0"/>
                <a:shade val="93000"/>
                <a:satMod val="130000"/>
              </a:srgbClr>
            </a:gs>
            <a:gs pos="100000">
              <a:srgbClr val="4BACC6">
                <a:hueOff val="-9933876"/>
                <a:satOff val="39811"/>
                <a:lumOff val="8628"/>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gm:spPr>
      <dgm:t>
        <a:bodyPr/>
        <a:lstStyle/>
        <a:p>
          <a:endParaRPr lang="en-GB" dirty="0">
            <a:solidFill>
              <a:sysClr val="window" lastClr="FFFFFF"/>
            </a:solidFill>
            <a:latin typeface="Calibri"/>
            <a:ea typeface="+mn-ea"/>
            <a:cs typeface="+mn-cs"/>
          </a:endParaRPr>
        </a:p>
      </dgm:t>
    </dgm:pt>
    <dgm:pt modelId="{49595512-5638-4F1F-A46D-5EE8220949BB}" type="pres">
      <dgm:prSet presAssocID="{B9177935-6BFD-4F3A-9933-AFEC51996E2A}" presName="cycle" presStyleCnt="0">
        <dgm:presLayoutVars>
          <dgm:dir/>
          <dgm:resizeHandles val="exact"/>
        </dgm:presLayoutVars>
      </dgm:prSet>
      <dgm:spPr/>
      <dgm:t>
        <a:bodyPr/>
        <a:lstStyle/>
        <a:p>
          <a:endParaRPr lang="en-US"/>
        </a:p>
      </dgm:t>
    </dgm:pt>
    <dgm:pt modelId="{37ECF74D-CC87-4925-9A9D-31F14CA8B3CF}" type="pres">
      <dgm:prSet presAssocID="{717F2CA4-E991-44AB-99F5-2653B14EA5E0}" presName="node" presStyleLbl="node1" presStyleIdx="0" presStyleCnt="3" custRadScaleRad="100075" custRadScaleInc="1801">
        <dgm:presLayoutVars>
          <dgm:bulletEnabled val="1"/>
        </dgm:presLayoutVars>
      </dgm:prSet>
      <dgm:spPr>
        <a:prstGeom prst="ellipse">
          <a:avLst/>
        </a:prstGeom>
      </dgm:spPr>
      <dgm:t>
        <a:bodyPr/>
        <a:lstStyle/>
        <a:p>
          <a:endParaRPr lang="en-US"/>
        </a:p>
      </dgm:t>
    </dgm:pt>
    <dgm:pt modelId="{87F9C535-91E3-49E0-823D-62279DB16749}" type="pres">
      <dgm:prSet presAssocID="{90F9F0E4-B26A-426B-829C-797CC624B175}" presName="sibTrans" presStyleLbl="sibTrans2D1" presStyleIdx="0" presStyleCnt="3"/>
      <dgm:spPr>
        <a:prstGeom prst="rightArrow">
          <a:avLst>
            <a:gd name="adj1" fmla="val 60000"/>
            <a:gd name="adj2" fmla="val 50000"/>
          </a:avLst>
        </a:prstGeom>
      </dgm:spPr>
      <dgm:t>
        <a:bodyPr/>
        <a:lstStyle/>
        <a:p>
          <a:endParaRPr lang="en-US"/>
        </a:p>
      </dgm:t>
    </dgm:pt>
    <dgm:pt modelId="{F4778ABE-22D5-4B97-87EE-463850AFFDA2}" type="pres">
      <dgm:prSet presAssocID="{90F9F0E4-B26A-426B-829C-797CC624B175}" presName="connectorText" presStyleLbl="sibTrans2D1" presStyleIdx="0" presStyleCnt="3"/>
      <dgm:spPr/>
      <dgm:t>
        <a:bodyPr/>
        <a:lstStyle/>
        <a:p>
          <a:endParaRPr lang="en-US"/>
        </a:p>
      </dgm:t>
    </dgm:pt>
    <dgm:pt modelId="{9A1D4577-63E5-4F13-B931-DA6437159C5C}" type="pres">
      <dgm:prSet presAssocID="{F35145D4-0824-4168-B7DA-66BF62D7E4B1}" presName="node" presStyleLbl="node1" presStyleIdx="1" presStyleCnt="3">
        <dgm:presLayoutVars>
          <dgm:bulletEnabled val="1"/>
        </dgm:presLayoutVars>
      </dgm:prSet>
      <dgm:spPr>
        <a:prstGeom prst="ellipse">
          <a:avLst/>
        </a:prstGeom>
      </dgm:spPr>
      <dgm:t>
        <a:bodyPr/>
        <a:lstStyle/>
        <a:p>
          <a:endParaRPr lang="en-US"/>
        </a:p>
      </dgm:t>
    </dgm:pt>
    <dgm:pt modelId="{0ECDE5A0-5180-4B18-A0D2-20B66085AC58}" type="pres">
      <dgm:prSet presAssocID="{9413408F-F283-4ADA-8311-CDEFB591FADB}" presName="sibTrans" presStyleLbl="sibTrans2D1" presStyleIdx="1" presStyleCnt="3"/>
      <dgm:spPr>
        <a:prstGeom prst="rightArrow">
          <a:avLst>
            <a:gd name="adj1" fmla="val 60000"/>
            <a:gd name="adj2" fmla="val 50000"/>
          </a:avLst>
        </a:prstGeom>
      </dgm:spPr>
      <dgm:t>
        <a:bodyPr/>
        <a:lstStyle/>
        <a:p>
          <a:endParaRPr lang="en-US"/>
        </a:p>
      </dgm:t>
    </dgm:pt>
    <dgm:pt modelId="{22B2CBA1-1D36-461D-A956-F9B3E4C50C9E}" type="pres">
      <dgm:prSet presAssocID="{9413408F-F283-4ADA-8311-CDEFB591FADB}" presName="connectorText" presStyleLbl="sibTrans2D1" presStyleIdx="1" presStyleCnt="3"/>
      <dgm:spPr/>
      <dgm:t>
        <a:bodyPr/>
        <a:lstStyle/>
        <a:p>
          <a:endParaRPr lang="en-US"/>
        </a:p>
      </dgm:t>
    </dgm:pt>
    <dgm:pt modelId="{8FF67C6C-37DB-4A82-B643-F4F04DB4229C}" type="pres">
      <dgm:prSet presAssocID="{A8E3E09A-4283-4882-AFBA-5C03115D2740}" presName="node" presStyleLbl="node1" presStyleIdx="2" presStyleCnt="3">
        <dgm:presLayoutVars>
          <dgm:bulletEnabled val="1"/>
        </dgm:presLayoutVars>
      </dgm:prSet>
      <dgm:spPr>
        <a:prstGeom prst="ellipse">
          <a:avLst/>
        </a:prstGeom>
      </dgm:spPr>
      <dgm:t>
        <a:bodyPr/>
        <a:lstStyle/>
        <a:p>
          <a:endParaRPr lang="en-US"/>
        </a:p>
      </dgm:t>
    </dgm:pt>
    <dgm:pt modelId="{AD8B16C8-57C6-40E7-A240-C6D1FF5A08BA}" type="pres">
      <dgm:prSet presAssocID="{6D9DEFEA-4DD7-47D6-9285-8BAF652EBBA0}" presName="sibTrans" presStyleLbl="sibTrans2D1" presStyleIdx="2" presStyleCnt="3"/>
      <dgm:spPr>
        <a:prstGeom prst="rightArrow">
          <a:avLst>
            <a:gd name="adj1" fmla="val 60000"/>
            <a:gd name="adj2" fmla="val 50000"/>
          </a:avLst>
        </a:prstGeom>
      </dgm:spPr>
      <dgm:t>
        <a:bodyPr/>
        <a:lstStyle/>
        <a:p>
          <a:endParaRPr lang="en-US"/>
        </a:p>
      </dgm:t>
    </dgm:pt>
    <dgm:pt modelId="{C2F1E39B-159E-4DC2-8E3B-0E97F9D75280}" type="pres">
      <dgm:prSet presAssocID="{6D9DEFEA-4DD7-47D6-9285-8BAF652EBBA0}" presName="connectorText" presStyleLbl="sibTrans2D1" presStyleIdx="2" presStyleCnt="3"/>
      <dgm:spPr/>
      <dgm:t>
        <a:bodyPr/>
        <a:lstStyle/>
        <a:p>
          <a:endParaRPr lang="en-US"/>
        </a:p>
      </dgm:t>
    </dgm:pt>
  </dgm:ptLst>
  <dgm:cxnLst>
    <dgm:cxn modelId="{CD404D6C-B7F7-4ADC-B599-987FB8EDCC74}" type="presOf" srcId="{A8E3E09A-4283-4882-AFBA-5C03115D2740}" destId="{8FF67C6C-37DB-4A82-B643-F4F04DB4229C}" srcOrd="0" destOrd="0" presId="urn:microsoft.com/office/officeart/2005/8/layout/cycle2"/>
    <dgm:cxn modelId="{80E5BEB0-818C-4ED6-8E60-3C1A3E760282}" type="presOf" srcId="{B9177935-6BFD-4F3A-9933-AFEC51996E2A}" destId="{49595512-5638-4F1F-A46D-5EE8220949BB}" srcOrd="0" destOrd="0" presId="urn:microsoft.com/office/officeart/2005/8/layout/cycle2"/>
    <dgm:cxn modelId="{A9DBDD6E-F812-48CD-B2B3-097212613896}" srcId="{B9177935-6BFD-4F3A-9933-AFEC51996E2A}" destId="{F35145D4-0824-4168-B7DA-66BF62D7E4B1}" srcOrd="1" destOrd="0" parTransId="{E50094C2-063D-4A29-9BF5-65E3F9E84A84}" sibTransId="{9413408F-F283-4ADA-8311-CDEFB591FADB}"/>
    <dgm:cxn modelId="{44C10103-EEB8-4252-A491-5FE4FA3B5383}" type="presOf" srcId="{90F9F0E4-B26A-426B-829C-797CC624B175}" destId="{87F9C535-91E3-49E0-823D-62279DB16749}" srcOrd="0" destOrd="0" presId="urn:microsoft.com/office/officeart/2005/8/layout/cycle2"/>
    <dgm:cxn modelId="{D1CB3DFD-FADB-4662-ACA7-F89E1DD3E6F2}" type="presOf" srcId="{6D9DEFEA-4DD7-47D6-9285-8BAF652EBBA0}" destId="{AD8B16C8-57C6-40E7-A240-C6D1FF5A08BA}" srcOrd="0" destOrd="0" presId="urn:microsoft.com/office/officeart/2005/8/layout/cycle2"/>
    <dgm:cxn modelId="{AA01F0A4-CA92-401D-9ACB-3807DD9FC619}" srcId="{B9177935-6BFD-4F3A-9933-AFEC51996E2A}" destId="{717F2CA4-E991-44AB-99F5-2653B14EA5E0}" srcOrd="0" destOrd="0" parTransId="{EF59FB00-C2B2-453D-B10D-230130E13D32}" sibTransId="{90F9F0E4-B26A-426B-829C-797CC624B175}"/>
    <dgm:cxn modelId="{9F587810-7126-4A18-9BC6-53BAA102A2D5}" type="presOf" srcId="{9413408F-F283-4ADA-8311-CDEFB591FADB}" destId="{22B2CBA1-1D36-461D-A956-F9B3E4C50C9E}" srcOrd="1" destOrd="0" presId="urn:microsoft.com/office/officeart/2005/8/layout/cycle2"/>
    <dgm:cxn modelId="{85B4C16D-447E-4959-BB1E-731E7F5A6AC5}" type="presOf" srcId="{F35145D4-0824-4168-B7DA-66BF62D7E4B1}" destId="{9A1D4577-63E5-4F13-B931-DA6437159C5C}" srcOrd="0" destOrd="0" presId="urn:microsoft.com/office/officeart/2005/8/layout/cycle2"/>
    <dgm:cxn modelId="{B4A13D94-892B-479D-870F-F10646D9C971}" type="presOf" srcId="{9413408F-F283-4ADA-8311-CDEFB591FADB}" destId="{0ECDE5A0-5180-4B18-A0D2-20B66085AC58}" srcOrd="0" destOrd="0" presId="urn:microsoft.com/office/officeart/2005/8/layout/cycle2"/>
    <dgm:cxn modelId="{9E94F57E-813F-40BA-BAE2-701C92F7083F}" type="presOf" srcId="{90F9F0E4-B26A-426B-829C-797CC624B175}" destId="{F4778ABE-22D5-4B97-87EE-463850AFFDA2}" srcOrd="1" destOrd="0" presId="urn:microsoft.com/office/officeart/2005/8/layout/cycle2"/>
    <dgm:cxn modelId="{07C48433-16C2-4D10-A6FE-BAE0D4B4FD91}" type="presOf" srcId="{6D9DEFEA-4DD7-47D6-9285-8BAF652EBBA0}" destId="{C2F1E39B-159E-4DC2-8E3B-0E97F9D75280}" srcOrd="1" destOrd="0" presId="urn:microsoft.com/office/officeart/2005/8/layout/cycle2"/>
    <dgm:cxn modelId="{F62BCA58-919E-491E-B1F4-001D006B0574}" type="presOf" srcId="{717F2CA4-E991-44AB-99F5-2653B14EA5E0}" destId="{37ECF74D-CC87-4925-9A9D-31F14CA8B3CF}" srcOrd="0" destOrd="0" presId="urn:microsoft.com/office/officeart/2005/8/layout/cycle2"/>
    <dgm:cxn modelId="{965F9991-799F-491E-A18E-920DF7373A60}" srcId="{B9177935-6BFD-4F3A-9933-AFEC51996E2A}" destId="{A8E3E09A-4283-4882-AFBA-5C03115D2740}" srcOrd="2" destOrd="0" parTransId="{77327470-89DB-48A3-943C-4737C45220E1}" sibTransId="{6D9DEFEA-4DD7-47D6-9285-8BAF652EBBA0}"/>
    <dgm:cxn modelId="{06F0E661-1509-402D-B724-50B9146B8123}" type="presParOf" srcId="{49595512-5638-4F1F-A46D-5EE8220949BB}" destId="{37ECF74D-CC87-4925-9A9D-31F14CA8B3CF}" srcOrd="0" destOrd="0" presId="urn:microsoft.com/office/officeart/2005/8/layout/cycle2"/>
    <dgm:cxn modelId="{0D5E2311-0726-4C07-945B-B7A1D37DAEF2}" type="presParOf" srcId="{49595512-5638-4F1F-A46D-5EE8220949BB}" destId="{87F9C535-91E3-49E0-823D-62279DB16749}" srcOrd="1" destOrd="0" presId="urn:microsoft.com/office/officeart/2005/8/layout/cycle2"/>
    <dgm:cxn modelId="{E0BD8A7E-4944-4F9F-A301-F3A57FC96839}" type="presParOf" srcId="{87F9C535-91E3-49E0-823D-62279DB16749}" destId="{F4778ABE-22D5-4B97-87EE-463850AFFDA2}" srcOrd="0" destOrd="0" presId="urn:microsoft.com/office/officeart/2005/8/layout/cycle2"/>
    <dgm:cxn modelId="{6677109B-B28B-4E90-BEAF-C52177D20CF9}" type="presParOf" srcId="{49595512-5638-4F1F-A46D-5EE8220949BB}" destId="{9A1D4577-63E5-4F13-B931-DA6437159C5C}" srcOrd="2" destOrd="0" presId="urn:microsoft.com/office/officeart/2005/8/layout/cycle2"/>
    <dgm:cxn modelId="{FCA4F811-ACEE-46CF-86BA-F733CAEC761B}" type="presParOf" srcId="{49595512-5638-4F1F-A46D-5EE8220949BB}" destId="{0ECDE5A0-5180-4B18-A0D2-20B66085AC58}" srcOrd="3" destOrd="0" presId="urn:microsoft.com/office/officeart/2005/8/layout/cycle2"/>
    <dgm:cxn modelId="{D2B8B618-6965-456D-BF10-2E6483A55544}" type="presParOf" srcId="{0ECDE5A0-5180-4B18-A0D2-20B66085AC58}" destId="{22B2CBA1-1D36-461D-A956-F9B3E4C50C9E}" srcOrd="0" destOrd="0" presId="urn:microsoft.com/office/officeart/2005/8/layout/cycle2"/>
    <dgm:cxn modelId="{1FD49214-0332-49D9-8C47-571E2F36BCF1}" type="presParOf" srcId="{49595512-5638-4F1F-A46D-5EE8220949BB}" destId="{8FF67C6C-37DB-4A82-B643-F4F04DB4229C}" srcOrd="4" destOrd="0" presId="urn:microsoft.com/office/officeart/2005/8/layout/cycle2"/>
    <dgm:cxn modelId="{3B8234F0-0DFB-423C-8D62-28D0B0FA2293}" type="presParOf" srcId="{49595512-5638-4F1F-A46D-5EE8220949BB}" destId="{AD8B16C8-57C6-40E7-A240-C6D1FF5A08BA}" srcOrd="5" destOrd="0" presId="urn:microsoft.com/office/officeart/2005/8/layout/cycle2"/>
    <dgm:cxn modelId="{63E642D4-160F-4278-9081-F589F214F382}" type="presParOf" srcId="{AD8B16C8-57C6-40E7-A240-C6D1FF5A08BA}" destId="{C2F1E39B-159E-4DC2-8E3B-0E97F9D75280}" srcOrd="0" destOrd="0" presId="urn:microsoft.com/office/officeart/2005/8/layout/cycle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ECF74D-CC87-4925-9A9D-31F14CA8B3CF}">
      <dsp:nvSpPr>
        <dsp:cNvPr id="0" name=""/>
        <dsp:cNvSpPr/>
      </dsp:nvSpPr>
      <dsp:spPr>
        <a:xfrm>
          <a:off x="1256598" y="0"/>
          <a:ext cx="1218648" cy="1218648"/>
        </a:xfrm>
        <a:prstGeom prst="ellipse">
          <a:avLst/>
        </a:prstGeom>
        <a:gradFill rotWithShape="0">
          <a:gsLst>
            <a:gs pos="0">
              <a:srgbClr val="4BACC6">
                <a:hueOff val="0"/>
                <a:satOff val="0"/>
                <a:lumOff val="0"/>
                <a:alphaOff val="0"/>
                <a:shade val="51000"/>
                <a:satMod val="130000"/>
              </a:srgbClr>
            </a:gs>
            <a:gs pos="80000">
              <a:srgbClr val="4BACC6">
                <a:hueOff val="0"/>
                <a:satOff val="0"/>
                <a:lumOff val="0"/>
                <a:alphaOff val="0"/>
                <a:shade val="93000"/>
                <a:satMod val="130000"/>
              </a:srgbClr>
            </a:gs>
            <a:gs pos="100000">
              <a:srgbClr val="4BACC6">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cy-GB" sz="1200" kern="1200" noProof="0" dirty="0">
              <a:solidFill>
                <a:sysClr val="window" lastClr="FFFFFF"/>
              </a:solidFill>
              <a:latin typeface="Calibri"/>
              <a:ea typeface="+mn-ea"/>
              <a:cs typeface="+mn-cs"/>
            </a:rPr>
            <a:t>1. I </a:t>
          </a:r>
          <a:r>
            <a:rPr lang="cy-GB" sz="1200" kern="1200" noProof="0" dirty="0" err="1">
              <a:solidFill>
                <a:sysClr val="window" lastClr="FFFFFF"/>
              </a:solidFill>
              <a:latin typeface="Calibri"/>
              <a:ea typeface="+mn-ea"/>
              <a:cs typeface="+mn-cs"/>
            </a:rPr>
            <a:t>ble’r</a:t>
          </a:r>
          <a:r>
            <a:rPr lang="cy-GB" sz="1200" kern="1200" noProof="0" dirty="0">
              <a:solidFill>
                <a:sysClr val="window" lastClr="FFFFFF"/>
              </a:solidFill>
              <a:latin typeface="Calibri"/>
              <a:ea typeface="+mn-ea"/>
              <a:cs typeface="+mn-cs"/>
            </a:rPr>
            <a:t> ydym ni’n mynd?  </a:t>
          </a:r>
        </a:p>
      </dsp:txBody>
      <dsp:txXfrm>
        <a:off x="1435065" y="178467"/>
        <a:ext cx="861714" cy="861714"/>
      </dsp:txXfrm>
    </dsp:sp>
    <dsp:sp modelId="{87F9C535-91E3-49E0-823D-62279DB16749}">
      <dsp:nvSpPr>
        <dsp:cNvPr id="0" name=""/>
        <dsp:cNvSpPr/>
      </dsp:nvSpPr>
      <dsp:spPr>
        <a:xfrm rot="3633047">
          <a:off x="2149562" y="1187775"/>
          <a:ext cx="318129" cy="411293"/>
        </a:xfrm>
        <a:prstGeom prst="rightArrow">
          <a:avLst>
            <a:gd name="adj1" fmla="val 60000"/>
            <a:gd name="adj2" fmla="val 50000"/>
          </a:avLst>
        </a:prstGeom>
        <a:gradFill rotWithShape="0">
          <a:gsLst>
            <a:gs pos="0">
              <a:srgbClr val="4BACC6">
                <a:hueOff val="0"/>
                <a:satOff val="0"/>
                <a:lumOff val="0"/>
                <a:alphaOff val="0"/>
                <a:shade val="51000"/>
                <a:satMod val="130000"/>
              </a:srgbClr>
            </a:gs>
            <a:gs pos="80000">
              <a:srgbClr val="4BACC6">
                <a:hueOff val="0"/>
                <a:satOff val="0"/>
                <a:lumOff val="0"/>
                <a:alphaOff val="0"/>
                <a:shade val="93000"/>
                <a:satMod val="130000"/>
              </a:srgbClr>
            </a:gs>
            <a:gs pos="100000">
              <a:srgbClr val="4BACC6">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dirty="0">
            <a:solidFill>
              <a:sysClr val="window" lastClr="FFFFFF"/>
            </a:solidFill>
            <a:latin typeface="Calibri"/>
            <a:ea typeface="+mn-ea"/>
            <a:cs typeface="+mn-cs"/>
          </a:endParaRPr>
        </a:p>
      </dsp:txBody>
      <dsp:txXfrm>
        <a:off x="2173820" y="1228480"/>
        <a:ext cx="222690" cy="246775"/>
      </dsp:txXfrm>
    </dsp:sp>
    <dsp:sp modelId="{9A1D4577-63E5-4F13-B931-DA6437159C5C}">
      <dsp:nvSpPr>
        <dsp:cNvPr id="0" name=""/>
        <dsp:cNvSpPr/>
      </dsp:nvSpPr>
      <dsp:spPr>
        <a:xfrm>
          <a:off x="2150861" y="1583877"/>
          <a:ext cx="1218648" cy="1218648"/>
        </a:xfrm>
        <a:prstGeom prst="ellipse">
          <a:avLst/>
        </a:prstGeom>
        <a:gradFill rotWithShape="0">
          <a:gsLst>
            <a:gs pos="0">
              <a:srgbClr val="4BACC6">
                <a:hueOff val="-4966938"/>
                <a:satOff val="19906"/>
                <a:lumOff val="4314"/>
                <a:alphaOff val="0"/>
                <a:shade val="51000"/>
                <a:satMod val="130000"/>
              </a:srgbClr>
            </a:gs>
            <a:gs pos="80000">
              <a:srgbClr val="4BACC6">
                <a:hueOff val="-4966938"/>
                <a:satOff val="19906"/>
                <a:lumOff val="4314"/>
                <a:alphaOff val="0"/>
                <a:shade val="93000"/>
                <a:satMod val="130000"/>
              </a:srgbClr>
            </a:gs>
            <a:gs pos="100000">
              <a:srgbClr val="4BACC6">
                <a:hueOff val="-4966938"/>
                <a:satOff val="19906"/>
                <a:lumOff val="4314"/>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a:solidFill>
                <a:sysClr val="window" lastClr="FFFFFF"/>
              </a:solidFill>
              <a:latin typeface="Calibri"/>
              <a:ea typeface="+mn-ea"/>
              <a:cs typeface="+mn-cs"/>
            </a:rPr>
            <a:t>2</a:t>
          </a:r>
          <a:r>
            <a:rPr lang="cy-GB" sz="1200" kern="1200" noProof="0" dirty="0">
              <a:solidFill>
                <a:sysClr val="window" lastClr="FFFFFF"/>
              </a:solidFill>
              <a:latin typeface="Calibri"/>
              <a:ea typeface="+mn-ea"/>
              <a:cs typeface="+mn-cs"/>
            </a:rPr>
            <a:t>. </a:t>
          </a:r>
          <a:r>
            <a:rPr lang="cy-GB" sz="1200" kern="1200" noProof="0" dirty="0" err="1">
              <a:solidFill>
                <a:sysClr val="window" lastClr="FFFFFF"/>
              </a:solidFill>
              <a:latin typeface="Calibri"/>
              <a:ea typeface="+mn-ea"/>
              <a:cs typeface="+mn-cs"/>
            </a:rPr>
            <a:t>Ble’r</a:t>
          </a:r>
          <a:r>
            <a:rPr lang="cy-GB" sz="1200" kern="1200" noProof="0" dirty="0">
              <a:solidFill>
                <a:sysClr val="window" lastClr="FFFFFF"/>
              </a:solidFill>
              <a:latin typeface="Calibri"/>
              <a:ea typeface="+mn-ea"/>
              <a:cs typeface="+mn-cs"/>
            </a:rPr>
            <a:t> ydym ni nawr? </a:t>
          </a:r>
        </a:p>
      </dsp:txBody>
      <dsp:txXfrm>
        <a:off x="2329328" y="1762344"/>
        <a:ext cx="861714" cy="861714"/>
      </dsp:txXfrm>
    </dsp:sp>
    <dsp:sp modelId="{0ECDE5A0-5180-4B18-A0D2-20B66085AC58}">
      <dsp:nvSpPr>
        <dsp:cNvPr id="0" name=""/>
        <dsp:cNvSpPr/>
      </dsp:nvSpPr>
      <dsp:spPr>
        <a:xfrm rot="10800000">
          <a:off x="1693570" y="1987555"/>
          <a:ext cx="323152" cy="411293"/>
        </a:xfrm>
        <a:prstGeom prst="rightArrow">
          <a:avLst>
            <a:gd name="adj1" fmla="val 60000"/>
            <a:gd name="adj2" fmla="val 50000"/>
          </a:avLst>
        </a:prstGeom>
        <a:gradFill rotWithShape="0">
          <a:gsLst>
            <a:gs pos="0">
              <a:srgbClr val="4BACC6">
                <a:hueOff val="-4966938"/>
                <a:satOff val="19906"/>
                <a:lumOff val="4314"/>
                <a:alphaOff val="0"/>
                <a:shade val="51000"/>
                <a:satMod val="130000"/>
              </a:srgbClr>
            </a:gs>
            <a:gs pos="80000">
              <a:srgbClr val="4BACC6">
                <a:hueOff val="-4966938"/>
                <a:satOff val="19906"/>
                <a:lumOff val="4314"/>
                <a:alphaOff val="0"/>
                <a:shade val="93000"/>
                <a:satMod val="130000"/>
              </a:srgbClr>
            </a:gs>
            <a:gs pos="100000">
              <a:srgbClr val="4BACC6">
                <a:hueOff val="-4966938"/>
                <a:satOff val="19906"/>
                <a:lumOff val="4314"/>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dirty="0">
            <a:solidFill>
              <a:sysClr val="window" lastClr="FFFFFF"/>
            </a:solidFill>
            <a:latin typeface="Calibri"/>
            <a:ea typeface="+mn-ea"/>
            <a:cs typeface="+mn-cs"/>
          </a:endParaRPr>
        </a:p>
      </dsp:txBody>
      <dsp:txXfrm rot="10800000">
        <a:off x="1790516" y="2069814"/>
        <a:ext cx="226206" cy="246775"/>
      </dsp:txXfrm>
    </dsp:sp>
    <dsp:sp modelId="{8FF67C6C-37DB-4A82-B643-F4F04DB4229C}">
      <dsp:nvSpPr>
        <dsp:cNvPr id="0" name=""/>
        <dsp:cNvSpPr/>
      </dsp:nvSpPr>
      <dsp:spPr>
        <a:xfrm>
          <a:off x="322491" y="1583877"/>
          <a:ext cx="1218648" cy="1218648"/>
        </a:xfrm>
        <a:prstGeom prst="ellipse">
          <a:avLst/>
        </a:prstGeom>
        <a:gradFill rotWithShape="0">
          <a:gsLst>
            <a:gs pos="0">
              <a:srgbClr val="4BACC6">
                <a:hueOff val="-9933876"/>
                <a:satOff val="39811"/>
                <a:lumOff val="8628"/>
                <a:alphaOff val="0"/>
                <a:shade val="51000"/>
                <a:satMod val="130000"/>
              </a:srgbClr>
            </a:gs>
            <a:gs pos="80000">
              <a:srgbClr val="4BACC6">
                <a:hueOff val="-9933876"/>
                <a:satOff val="39811"/>
                <a:lumOff val="8628"/>
                <a:alphaOff val="0"/>
                <a:shade val="93000"/>
                <a:satMod val="130000"/>
              </a:srgbClr>
            </a:gs>
            <a:gs pos="100000">
              <a:srgbClr val="4BACC6">
                <a:hueOff val="-9933876"/>
                <a:satOff val="39811"/>
                <a:lumOff val="8628"/>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a:solidFill>
                <a:sysClr val="window" lastClr="FFFFFF"/>
              </a:solidFill>
              <a:latin typeface="Calibri"/>
              <a:ea typeface="+mn-ea"/>
              <a:cs typeface="+mn-cs"/>
            </a:rPr>
            <a:t>3. </a:t>
          </a:r>
          <a:r>
            <a:rPr lang="cy-GB" sz="1200" kern="1200" noProof="0" dirty="0">
              <a:solidFill>
                <a:sysClr val="window" lastClr="FFFFFF"/>
              </a:solidFill>
              <a:latin typeface="Calibri"/>
              <a:ea typeface="+mn-ea"/>
              <a:cs typeface="+mn-cs"/>
            </a:rPr>
            <a:t>Sut mae cyrraedd </a:t>
          </a:r>
          <a:r>
            <a:rPr lang="cy-GB" sz="1200" kern="1200" noProof="0" dirty="0" err="1">
              <a:solidFill>
                <a:sysClr val="window" lastClr="FFFFFF"/>
              </a:solidFill>
              <a:latin typeface="Calibri"/>
              <a:ea typeface="+mn-ea"/>
              <a:cs typeface="+mn-cs"/>
            </a:rPr>
            <a:t>ble’r</a:t>
          </a:r>
          <a:r>
            <a:rPr lang="cy-GB" sz="1200" kern="1200" noProof="0" dirty="0">
              <a:solidFill>
                <a:sysClr val="window" lastClr="FFFFFF"/>
              </a:solidFill>
              <a:latin typeface="Calibri"/>
              <a:ea typeface="+mn-ea"/>
              <a:cs typeface="+mn-cs"/>
            </a:rPr>
            <a:t> ydym ni eisiau bod? </a:t>
          </a:r>
        </a:p>
      </dsp:txBody>
      <dsp:txXfrm>
        <a:off x="500958" y="1762344"/>
        <a:ext cx="861714" cy="861714"/>
      </dsp:txXfrm>
    </dsp:sp>
    <dsp:sp modelId="{AD8B16C8-57C6-40E7-A240-C6D1FF5A08BA}">
      <dsp:nvSpPr>
        <dsp:cNvPr id="0" name=""/>
        <dsp:cNvSpPr/>
      </dsp:nvSpPr>
      <dsp:spPr>
        <a:xfrm rot="18031824">
          <a:off x="1229800" y="1203628"/>
          <a:ext cx="328685" cy="411293"/>
        </a:xfrm>
        <a:prstGeom prst="rightArrow">
          <a:avLst>
            <a:gd name="adj1" fmla="val 60000"/>
            <a:gd name="adj2" fmla="val 50000"/>
          </a:avLst>
        </a:prstGeom>
        <a:gradFill rotWithShape="0">
          <a:gsLst>
            <a:gs pos="0">
              <a:srgbClr val="4BACC6">
                <a:hueOff val="-9933876"/>
                <a:satOff val="39811"/>
                <a:lumOff val="8628"/>
                <a:alphaOff val="0"/>
                <a:shade val="51000"/>
                <a:satMod val="130000"/>
              </a:srgbClr>
            </a:gs>
            <a:gs pos="80000">
              <a:srgbClr val="4BACC6">
                <a:hueOff val="-9933876"/>
                <a:satOff val="39811"/>
                <a:lumOff val="8628"/>
                <a:alphaOff val="0"/>
                <a:shade val="93000"/>
                <a:satMod val="130000"/>
              </a:srgbClr>
            </a:gs>
            <a:gs pos="100000">
              <a:srgbClr val="4BACC6">
                <a:hueOff val="-9933876"/>
                <a:satOff val="39811"/>
                <a:lumOff val="8628"/>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dirty="0">
            <a:solidFill>
              <a:sysClr val="window" lastClr="FFFFFF"/>
            </a:solidFill>
            <a:latin typeface="Calibri"/>
            <a:ea typeface="+mn-ea"/>
            <a:cs typeface="+mn-cs"/>
          </a:endParaRPr>
        </a:p>
      </dsp:txBody>
      <dsp:txXfrm>
        <a:off x="1254057" y="1328354"/>
        <a:ext cx="230080" cy="2467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ECF74D-CC87-4925-9A9D-31F14CA8B3CF}">
      <dsp:nvSpPr>
        <dsp:cNvPr id="0" name=""/>
        <dsp:cNvSpPr/>
      </dsp:nvSpPr>
      <dsp:spPr>
        <a:xfrm>
          <a:off x="1256598" y="0"/>
          <a:ext cx="1218648" cy="1218648"/>
        </a:xfrm>
        <a:prstGeom prst="ellipse">
          <a:avLst/>
        </a:prstGeom>
        <a:gradFill rotWithShape="0">
          <a:gsLst>
            <a:gs pos="0">
              <a:srgbClr val="4BACC6">
                <a:hueOff val="0"/>
                <a:satOff val="0"/>
                <a:lumOff val="0"/>
                <a:alphaOff val="0"/>
                <a:shade val="51000"/>
                <a:satMod val="130000"/>
              </a:srgbClr>
            </a:gs>
            <a:gs pos="80000">
              <a:srgbClr val="4BACC6">
                <a:hueOff val="0"/>
                <a:satOff val="0"/>
                <a:lumOff val="0"/>
                <a:alphaOff val="0"/>
                <a:shade val="93000"/>
                <a:satMod val="130000"/>
              </a:srgbClr>
            </a:gs>
            <a:gs pos="100000">
              <a:srgbClr val="4BACC6">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a:solidFill>
                <a:sysClr val="window" lastClr="FFFFFF"/>
              </a:solidFill>
              <a:latin typeface="Calibri"/>
              <a:ea typeface="+mn-ea"/>
              <a:cs typeface="+mn-cs"/>
            </a:rPr>
            <a:t>1. Where are we heading? </a:t>
          </a:r>
        </a:p>
      </dsp:txBody>
      <dsp:txXfrm>
        <a:off x="1435065" y="178467"/>
        <a:ext cx="861714" cy="861714"/>
      </dsp:txXfrm>
    </dsp:sp>
    <dsp:sp modelId="{87F9C535-91E3-49E0-823D-62279DB16749}">
      <dsp:nvSpPr>
        <dsp:cNvPr id="0" name=""/>
        <dsp:cNvSpPr/>
      </dsp:nvSpPr>
      <dsp:spPr>
        <a:xfrm rot="3633047">
          <a:off x="2149562" y="1187775"/>
          <a:ext cx="318129" cy="411293"/>
        </a:xfrm>
        <a:prstGeom prst="rightArrow">
          <a:avLst>
            <a:gd name="adj1" fmla="val 60000"/>
            <a:gd name="adj2" fmla="val 50000"/>
          </a:avLst>
        </a:prstGeom>
        <a:gradFill rotWithShape="0">
          <a:gsLst>
            <a:gs pos="0">
              <a:srgbClr val="4BACC6">
                <a:hueOff val="0"/>
                <a:satOff val="0"/>
                <a:lumOff val="0"/>
                <a:alphaOff val="0"/>
                <a:shade val="51000"/>
                <a:satMod val="130000"/>
              </a:srgbClr>
            </a:gs>
            <a:gs pos="80000">
              <a:srgbClr val="4BACC6">
                <a:hueOff val="0"/>
                <a:satOff val="0"/>
                <a:lumOff val="0"/>
                <a:alphaOff val="0"/>
                <a:shade val="93000"/>
                <a:satMod val="130000"/>
              </a:srgbClr>
            </a:gs>
            <a:gs pos="100000">
              <a:srgbClr val="4BACC6">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GB" sz="1100" kern="1200" dirty="0">
            <a:solidFill>
              <a:sysClr val="window" lastClr="FFFFFF"/>
            </a:solidFill>
            <a:latin typeface="Calibri"/>
            <a:ea typeface="+mn-ea"/>
            <a:cs typeface="+mn-cs"/>
          </a:endParaRPr>
        </a:p>
      </dsp:txBody>
      <dsp:txXfrm>
        <a:off x="2173820" y="1228480"/>
        <a:ext cx="222690" cy="246775"/>
      </dsp:txXfrm>
    </dsp:sp>
    <dsp:sp modelId="{9A1D4577-63E5-4F13-B931-DA6437159C5C}">
      <dsp:nvSpPr>
        <dsp:cNvPr id="0" name=""/>
        <dsp:cNvSpPr/>
      </dsp:nvSpPr>
      <dsp:spPr>
        <a:xfrm>
          <a:off x="2150861" y="1583877"/>
          <a:ext cx="1218648" cy="1218648"/>
        </a:xfrm>
        <a:prstGeom prst="ellipse">
          <a:avLst/>
        </a:prstGeom>
        <a:gradFill rotWithShape="0">
          <a:gsLst>
            <a:gs pos="0">
              <a:srgbClr val="4BACC6">
                <a:hueOff val="-4966938"/>
                <a:satOff val="19906"/>
                <a:lumOff val="4314"/>
                <a:alphaOff val="0"/>
                <a:shade val="51000"/>
                <a:satMod val="130000"/>
              </a:srgbClr>
            </a:gs>
            <a:gs pos="80000">
              <a:srgbClr val="4BACC6">
                <a:hueOff val="-4966938"/>
                <a:satOff val="19906"/>
                <a:lumOff val="4314"/>
                <a:alphaOff val="0"/>
                <a:shade val="93000"/>
                <a:satMod val="130000"/>
              </a:srgbClr>
            </a:gs>
            <a:gs pos="100000">
              <a:srgbClr val="4BACC6">
                <a:hueOff val="-4966938"/>
                <a:satOff val="19906"/>
                <a:lumOff val="4314"/>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a:solidFill>
                <a:sysClr val="window" lastClr="FFFFFF"/>
              </a:solidFill>
              <a:latin typeface="Calibri"/>
              <a:ea typeface="+mn-ea"/>
              <a:cs typeface="+mn-cs"/>
            </a:rPr>
            <a:t>2. Where are we now?</a:t>
          </a:r>
        </a:p>
      </dsp:txBody>
      <dsp:txXfrm>
        <a:off x="2329328" y="1762344"/>
        <a:ext cx="861714" cy="861714"/>
      </dsp:txXfrm>
    </dsp:sp>
    <dsp:sp modelId="{0ECDE5A0-5180-4B18-A0D2-20B66085AC58}">
      <dsp:nvSpPr>
        <dsp:cNvPr id="0" name=""/>
        <dsp:cNvSpPr/>
      </dsp:nvSpPr>
      <dsp:spPr>
        <a:xfrm rot="10800000">
          <a:off x="1693570" y="1987555"/>
          <a:ext cx="323152" cy="411293"/>
        </a:xfrm>
        <a:prstGeom prst="rightArrow">
          <a:avLst>
            <a:gd name="adj1" fmla="val 60000"/>
            <a:gd name="adj2" fmla="val 50000"/>
          </a:avLst>
        </a:prstGeom>
        <a:gradFill rotWithShape="0">
          <a:gsLst>
            <a:gs pos="0">
              <a:srgbClr val="4BACC6">
                <a:hueOff val="-4966938"/>
                <a:satOff val="19906"/>
                <a:lumOff val="4314"/>
                <a:alphaOff val="0"/>
                <a:shade val="51000"/>
                <a:satMod val="130000"/>
              </a:srgbClr>
            </a:gs>
            <a:gs pos="80000">
              <a:srgbClr val="4BACC6">
                <a:hueOff val="-4966938"/>
                <a:satOff val="19906"/>
                <a:lumOff val="4314"/>
                <a:alphaOff val="0"/>
                <a:shade val="93000"/>
                <a:satMod val="130000"/>
              </a:srgbClr>
            </a:gs>
            <a:gs pos="100000">
              <a:srgbClr val="4BACC6">
                <a:hueOff val="-4966938"/>
                <a:satOff val="19906"/>
                <a:lumOff val="4314"/>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GB" sz="1100" kern="1200" dirty="0">
            <a:solidFill>
              <a:sysClr val="window" lastClr="FFFFFF"/>
            </a:solidFill>
            <a:latin typeface="Calibri"/>
            <a:ea typeface="+mn-ea"/>
            <a:cs typeface="+mn-cs"/>
          </a:endParaRPr>
        </a:p>
      </dsp:txBody>
      <dsp:txXfrm rot="10800000">
        <a:off x="1790516" y="2069814"/>
        <a:ext cx="226206" cy="246775"/>
      </dsp:txXfrm>
    </dsp:sp>
    <dsp:sp modelId="{8FF67C6C-37DB-4A82-B643-F4F04DB4229C}">
      <dsp:nvSpPr>
        <dsp:cNvPr id="0" name=""/>
        <dsp:cNvSpPr/>
      </dsp:nvSpPr>
      <dsp:spPr>
        <a:xfrm>
          <a:off x="322491" y="1583877"/>
          <a:ext cx="1218648" cy="1218648"/>
        </a:xfrm>
        <a:prstGeom prst="ellipse">
          <a:avLst/>
        </a:prstGeom>
        <a:gradFill rotWithShape="0">
          <a:gsLst>
            <a:gs pos="0">
              <a:srgbClr val="4BACC6">
                <a:hueOff val="-9933876"/>
                <a:satOff val="39811"/>
                <a:lumOff val="8628"/>
                <a:alphaOff val="0"/>
                <a:shade val="51000"/>
                <a:satMod val="130000"/>
              </a:srgbClr>
            </a:gs>
            <a:gs pos="80000">
              <a:srgbClr val="4BACC6">
                <a:hueOff val="-9933876"/>
                <a:satOff val="39811"/>
                <a:lumOff val="8628"/>
                <a:alphaOff val="0"/>
                <a:shade val="93000"/>
                <a:satMod val="130000"/>
              </a:srgbClr>
            </a:gs>
            <a:gs pos="100000">
              <a:srgbClr val="4BACC6">
                <a:hueOff val="-9933876"/>
                <a:satOff val="39811"/>
                <a:lumOff val="8628"/>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a:solidFill>
                <a:sysClr val="window" lastClr="FFFFFF"/>
              </a:solidFill>
              <a:latin typeface="Calibri"/>
              <a:ea typeface="+mn-ea"/>
              <a:cs typeface="+mn-cs"/>
            </a:rPr>
            <a:t>3. How do we get to where we want to be? </a:t>
          </a:r>
        </a:p>
      </dsp:txBody>
      <dsp:txXfrm>
        <a:off x="500958" y="1762344"/>
        <a:ext cx="861714" cy="861714"/>
      </dsp:txXfrm>
    </dsp:sp>
    <dsp:sp modelId="{AD8B16C8-57C6-40E7-A240-C6D1FF5A08BA}">
      <dsp:nvSpPr>
        <dsp:cNvPr id="0" name=""/>
        <dsp:cNvSpPr/>
      </dsp:nvSpPr>
      <dsp:spPr>
        <a:xfrm rot="18031824">
          <a:off x="1229800" y="1203628"/>
          <a:ext cx="328685" cy="411293"/>
        </a:xfrm>
        <a:prstGeom prst="rightArrow">
          <a:avLst>
            <a:gd name="adj1" fmla="val 60000"/>
            <a:gd name="adj2" fmla="val 50000"/>
          </a:avLst>
        </a:prstGeom>
        <a:gradFill rotWithShape="0">
          <a:gsLst>
            <a:gs pos="0">
              <a:srgbClr val="4BACC6">
                <a:hueOff val="-9933876"/>
                <a:satOff val="39811"/>
                <a:lumOff val="8628"/>
                <a:alphaOff val="0"/>
                <a:shade val="51000"/>
                <a:satMod val="130000"/>
              </a:srgbClr>
            </a:gs>
            <a:gs pos="80000">
              <a:srgbClr val="4BACC6">
                <a:hueOff val="-9933876"/>
                <a:satOff val="39811"/>
                <a:lumOff val="8628"/>
                <a:alphaOff val="0"/>
                <a:shade val="93000"/>
                <a:satMod val="130000"/>
              </a:srgbClr>
            </a:gs>
            <a:gs pos="100000">
              <a:srgbClr val="4BACC6">
                <a:hueOff val="-9933876"/>
                <a:satOff val="39811"/>
                <a:lumOff val="8628"/>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GB" sz="1100" kern="1200" dirty="0">
            <a:solidFill>
              <a:sysClr val="window" lastClr="FFFFFF"/>
            </a:solidFill>
            <a:latin typeface="Calibri"/>
            <a:ea typeface="+mn-ea"/>
            <a:cs typeface="+mn-cs"/>
          </a:endParaRPr>
        </a:p>
      </dsp:txBody>
      <dsp:txXfrm>
        <a:off x="1254057" y="1328354"/>
        <a:ext cx="230080" cy="246775"/>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2/19/2020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Circulate register</a:t>
            </a:r>
          </a:p>
          <a:p>
            <a:endParaRPr lang="en-GB" dirty="0"/>
          </a:p>
          <a:p>
            <a:r>
              <a:rPr lang="en-GB" dirty="0"/>
              <a:t>Explain to students that although</a:t>
            </a:r>
            <a:r>
              <a:rPr lang="en-GB" baseline="0" dirty="0"/>
              <a:t> there are 3 sessions today we will run them as one long session broken up as and when we need to break.</a:t>
            </a:r>
          </a:p>
          <a:p>
            <a:endParaRPr lang="en-GB" baseline="0" dirty="0"/>
          </a:p>
          <a:p>
            <a:r>
              <a:rPr lang="en-GB" dirty="0"/>
              <a:t>Mention that the words development and improvement are interchangeable</a:t>
            </a:r>
          </a:p>
          <a:p>
            <a:endParaRPr lang="en-GB" dirty="0"/>
          </a:p>
        </p:txBody>
      </p:sp>
      <p:sp>
        <p:nvSpPr>
          <p:cNvPr id="4" name="Slide Number Placeholder 3"/>
          <p:cNvSpPr>
            <a:spLocks noGrp="1"/>
          </p:cNvSpPr>
          <p:nvPr>
            <p:ph type="sldNum" sz="quarter" idx="10"/>
          </p:nvPr>
        </p:nvSpPr>
        <p:spPr/>
        <p:txBody>
          <a:bodyPr/>
          <a:lstStyle/>
          <a:p>
            <a:fld id="{46C8006F-3B5E-43D8-9F90-C3281F22E5EA}" type="slidenum">
              <a:rPr lang="en-GB" smtClean="0"/>
              <a:t>2</a:t>
            </a:fld>
            <a:endParaRPr lang="en-GB" dirty="0"/>
          </a:p>
        </p:txBody>
      </p:sp>
    </p:spTree>
    <p:extLst>
      <p:ext uri="{BB962C8B-B14F-4D97-AF65-F5344CB8AC3E}">
        <p14:creationId xmlns:p14="http://schemas.microsoft.com/office/powerpoint/2010/main" val="1011486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Allow students time to read the slide </a:t>
            </a:r>
            <a:r>
              <a:rPr lang="en-GB" sz="1200" b="1" kern="1200" dirty="0" smtClean="0">
                <a:solidFill>
                  <a:schemeClr val="tx1"/>
                </a:solidFill>
                <a:effectLst/>
                <a:latin typeface="+mn-lt"/>
                <a:ea typeface="+mn-ea"/>
                <a:cs typeface="+mn-cs"/>
              </a:rPr>
              <a:t>themselves (sheet on Moodle too),</a:t>
            </a:r>
            <a:r>
              <a:rPr lang="en-GB" sz="1200" b="1" kern="1200" baseline="0" dirty="0" smtClean="0">
                <a:solidFill>
                  <a:schemeClr val="tx1"/>
                </a:solidFill>
                <a:effectLst/>
                <a:latin typeface="+mn-lt"/>
                <a:ea typeface="+mn-ea"/>
                <a:cs typeface="+mn-cs"/>
              </a:rPr>
              <a:t> </a:t>
            </a:r>
            <a:r>
              <a:rPr lang="en-GB" sz="1200" b="1" kern="1200" baseline="0" dirty="0">
                <a:solidFill>
                  <a:schemeClr val="tx1"/>
                </a:solidFill>
                <a:effectLst/>
                <a:latin typeface="+mn-lt"/>
                <a:ea typeface="+mn-ea"/>
                <a:cs typeface="+mn-cs"/>
              </a:rPr>
              <a:t>then ask them which they think is the most influential philosophy in Wales at the moment.</a:t>
            </a:r>
          </a:p>
          <a:p>
            <a:endParaRPr lang="en-GB" sz="1200" kern="1200" baseline="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Other notable ideologies of educational philosophy include Nationalism,</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Ethno-nationalism, Liberalism, Conservatism, and Marxism. </a:t>
            </a:r>
          </a:p>
          <a:p>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Nationalism is a national spirit, or love of country, that ties the interests of a nation to the symbols that represent it.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Ethno-nationalism is similar to nationalism, but rather than the loyalty lying with one’s nation, it lies with one’s ethnic or racial group.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Liberalism is the ideology that people should enjoy the greatest possible individual freedoms and that it should be guaranteed by due process of law.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The opposite of liberalism is conservatism. Conservatism is the belief that institutions should function according to their intended original purpose and any concepts that have not been maintained should be restored.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Finally, Marxism is an ideological and political movement that focuses on the class system as a form of conflict within the social, political, and educational realms.</a:t>
            </a:r>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10"/>
          </p:nvPr>
        </p:nvSpPr>
        <p:spPr/>
        <p:txBody>
          <a:bodyPr/>
          <a:lstStyle/>
          <a:p>
            <a:fld id="{46C8006F-3B5E-43D8-9F90-C3281F22E5EA}" type="slidenum">
              <a:rPr lang="en-GB" smtClean="0"/>
              <a:t>3</a:t>
            </a:fld>
            <a:endParaRPr lang="en-GB" dirty="0"/>
          </a:p>
        </p:txBody>
      </p:sp>
    </p:spTree>
    <p:extLst>
      <p:ext uri="{BB962C8B-B14F-4D97-AF65-F5344CB8AC3E}">
        <p14:creationId xmlns:p14="http://schemas.microsoft.com/office/powerpoint/2010/main" val="38772110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 </a:t>
            </a:r>
            <a:r>
              <a:rPr lang="en-GB" sz="1200" b="1" i="0" u="none" strike="noStrike" kern="1200" dirty="0">
                <a:solidFill>
                  <a:schemeClr val="tx1"/>
                </a:solidFill>
                <a:effectLst/>
                <a:latin typeface="+mn-lt"/>
                <a:ea typeface="+mn-ea"/>
                <a:cs typeface="+mn-cs"/>
              </a:rPr>
              <a:t>vision</a:t>
            </a:r>
            <a:r>
              <a:rPr lang="en-GB" sz="1200" b="0" i="0" u="none" strike="noStrike" kern="1200" dirty="0">
                <a:solidFill>
                  <a:schemeClr val="tx1"/>
                </a:solidFill>
                <a:effectLst/>
                <a:latin typeface="+mn-lt"/>
                <a:ea typeface="+mn-ea"/>
                <a:cs typeface="+mn-cs"/>
              </a:rPr>
              <a:t> statement, or simply a vision, is a public declaration that schools or other educational organizations use to describe their high-level goals for the future—what they hope to achieve if they successfully fulfil their organizational purpose or mission</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a:t>
            </a:r>
            <a:r>
              <a:rPr lang="en-GB" sz="1200" b="1" i="0" u="none" strike="noStrike" kern="1200" dirty="0">
                <a:solidFill>
                  <a:schemeClr val="tx1"/>
                </a:solidFill>
                <a:effectLst/>
                <a:latin typeface="+mn-lt"/>
                <a:ea typeface="+mn-ea"/>
                <a:cs typeface="+mn-cs"/>
              </a:rPr>
              <a:t>ethos</a:t>
            </a:r>
            <a:r>
              <a:rPr lang="en-GB" sz="1200" b="0" i="0" u="none" strike="noStrike" kern="1200" dirty="0">
                <a:solidFill>
                  <a:schemeClr val="tx1"/>
                </a:solidFill>
                <a:effectLst/>
                <a:latin typeface="+mn-lt"/>
                <a:ea typeface="+mn-ea"/>
                <a:cs typeface="+mn-cs"/>
              </a:rPr>
              <a:t> is the characteristic spirit of a school as manifested in its attitudes and aspirations.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 </a:t>
            </a:r>
            <a:r>
              <a:rPr lang="en-GB" sz="1200" b="1" i="0" u="none" strike="noStrike" kern="1200" dirty="0">
                <a:solidFill>
                  <a:schemeClr val="tx1"/>
                </a:solidFill>
                <a:effectLst/>
                <a:latin typeface="+mn-lt"/>
                <a:ea typeface="+mn-ea"/>
                <a:cs typeface="+mn-cs"/>
              </a:rPr>
              <a:t>mission</a:t>
            </a:r>
            <a:r>
              <a:rPr lang="en-GB" sz="1200" b="0" i="0" u="none" strike="noStrike" kern="1200" dirty="0">
                <a:solidFill>
                  <a:schemeClr val="tx1"/>
                </a:solidFill>
                <a:effectLst/>
                <a:latin typeface="+mn-lt"/>
                <a:ea typeface="+mn-ea"/>
                <a:cs typeface="+mn-cs"/>
              </a:rPr>
              <a:t> statement is a formal summary of the aims and values of a school.</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a:t>
            </a:r>
            <a:r>
              <a:rPr lang="en-GB" sz="1200" b="0" i="0" u="none" strike="noStrike" kern="1200" baseline="0" dirty="0">
                <a:solidFill>
                  <a:schemeClr val="tx1"/>
                </a:solidFill>
                <a:effectLst/>
                <a:latin typeface="+mn-lt"/>
                <a:ea typeface="+mn-ea"/>
                <a:cs typeface="+mn-cs"/>
              </a:rPr>
              <a:t> </a:t>
            </a:r>
            <a:r>
              <a:rPr lang="en-GB" sz="1200" b="1" i="0" u="none" strike="noStrike" kern="1200" baseline="0" dirty="0">
                <a:solidFill>
                  <a:schemeClr val="tx1"/>
                </a:solidFill>
                <a:effectLst/>
                <a:latin typeface="+mn-lt"/>
                <a:ea typeface="+mn-ea"/>
                <a:cs typeface="+mn-cs"/>
              </a:rPr>
              <a:t>values </a:t>
            </a:r>
            <a:r>
              <a:rPr lang="en-GB" sz="1200" b="0" i="0" u="none" strike="noStrike" kern="1200" baseline="0" dirty="0">
                <a:solidFill>
                  <a:schemeClr val="tx1"/>
                </a:solidFill>
                <a:effectLst/>
                <a:latin typeface="+mn-lt"/>
                <a:ea typeface="+mn-ea"/>
                <a:cs typeface="+mn-cs"/>
              </a:rPr>
              <a:t>are the </a:t>
            </a:r>
            <a:r>
              <a:rPr lang="en-GB" sz="1200" b="0" i="0" u="none" strike="noStrike" kern="1200" dirty="0">
                <a:solidFill>
                  <a:schemeClr val="tx1"/>
                </a:solidFill>
                <a:effectLst/>
                <a:latin typeface="+mn-lt"/>
                <a:ea typeface="+mn-ea"/>
                <a:cs typeface="+mn-cs"/>
              </a:rPr>
              <a:t>qualities or ideas that is considered important. </a:t>
            </a:r>
          </a:p>
          <a:p>
            <a:endParaRPr lang="en-GB" sz="1200" b="0" i="0" u="none" strike="noStrike" kern="1200" dirty="0">
              <a:solidFill>
                <a:schemeClr val="tx1"/>
              </a:solidFill>
              <a:effectLst/>
              <a:latin typeface="+mn-lt"/>
              <a:ea typeface="+mn-ea"/>
              <a:cs typeface="+mn-cs"/>
            </a:endParaRPr>
          </a:p>
          <a:p>
            <a:r>
              <a:rPr lang="en-GB" sz="1200" b="1" i="0" u="none" strike="noStrike" kern="1200" dirty="0" smtClean="0">
                <a:solidFill>
                  <a:schemeClr val="tx1"/>
                </a:solidFill>
                <a:effectLst/>
                <a:latin typeface="+mn-lt"/>
                <a:ea typeface="+mn-ea"/>
                <a:cs typeface="+mn-cs"/>
              </a:rPr>
              <a:t>Aims:</a:t>
            </a:r>
            <a:r>
              <a:rPr lang="en-GB" sz="1200" b="1" i="0" u="none" strike="noStrike" kern="1200" baseline="0" dirty="0" smtClean="0">
                <a:solidFill>
                  <a:schemeClr val="tx1"/>
                </a:solidFill>
                <a:effectLst/>
                <a:latin typeface="+mn-lt"/>
                <a:ea typeface="+mn-ea"/>
                <a:cs typeface="+mn-cs"/>
              </a:rPr>
              <a:t> </a:t>
            </a:r>
            <a:r>
              <a:rPr lang="en-GB" sz="1200" b="0" i="0" u="none" strike="noStrike" kern="1200" baseline="0" dirty="0" smtClean="0">
                <a:solidFill>
                  <a:schemeClr val="tx1"/>
                </a:solidFill>
                <a:effectLst/>
                <a:latin typeface="+mn-lt"/>
                <a:ea typeface="+mn-ea"/>
                <a:cs typeface="+mn-cs"/>
              </a:rPr>
              <a:t> </a:t>
            </a:r>
            <a:r>
              <a:rPr lang="en-GB" sz="1200" b="0" i="0" u="none" strike="noStrike" kern="1200" baseline="0" dirty="0">
                <a:solidFill>
                  <a:schemeClr val="tx1"/>
                </a:solidFill>
                <a:effectLst/>
                <a:latin typeface="+mn-lt"/>
                <a:ea typeface="+mn-ea"/>
                <a:cs typeface="+mn-cs"/>
              </a:rPr>
              <a:t>more specific than a schools mission, the aims tend to mention particular behaviours and achievements.</a:t>
            </a:r>
          </a:p>
          <a:p>
            <a:endParaRPr lang="en-GB" sz="1200" b="0" i="0" u="none" strike="noStrike" kern="1200" baseline="0" dirty="0">
              <a:solidFill>
                <a:schemeClr val="tx1"/>
              </a:solidFill>
              <a:effectLst/>
              <a:latin typeface="+mn-lt"/>
              <a:ea typeface="+mn-ea"/>
              <a:cs typeface="+mn-cs"/>
            </a:endParaRPr>
          </a:p>
          <a:p>
            <a:r>
              <a:rPr lang="en-GB" sz="1200" b="0" i="0" u="none" strike="noStrike" kern="1200" baseline="0" dirty="0">
                <a:solidFill>
                  <a:schemeClr val="tx1"/>
                </a:solidFill>
                <a:effectLst/>
                <a:latin typeface="+mn-lt"/>
                <a:ea typeface="+mn-ea"/>
                <a:cs typeface="+mn-cs"/>
              </a:rPr>
              <a:t>IT’S ALL SEMANTICS REALLY!!!!  </a:t>
            </a:r>
            <a:r>
              <a:rPr lang="en-GB" sz="1200" b="0" i="1" u="none" strike="noStrike" kern="1200" baseline="0" dirty="0">
                <a:solidFill>
                  <a:schemeClr val="tx1"/>
                </a:solidFill>
                <a:effectLst/>
                <a:latin typeface="+mn-lt"/>
                <a:ea typeface="+mn-ea"/>
                <a:cs typeface="+mn-cs"/>
              </a:rPr>
              <a:t>Do we need some examples to reel off? – No, they are going to find some for themselves.</a:t>
            </a:r>
            <a:endParaRPr lang="en-GB" sz="1200" b="0" i="1"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6C8006F-3B5E-43D8-9F90-C3281F22E5EA}" type="slidenum">
              <a:rPr lang="en-GB" smtClean="0"/>
              <a:t>4</a:t>
            </a:fld>
            <a:endParaRPr lang="en-GB" dirty="0"/>
          </a:p>
        </p:txBody>
      </p:sp>
    </p:spTree>
    <p:extLst>
      <p:ext uri="{BB962C8B-B14F-4D97-AF65-F5344CB8AC3E}">
        <p14:creationId xmlns:p14="http://schemas.microsoft.com/office/powerpoint/2010/main" val="11362256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 </a:t>
            </a:r>
            <a:r>
              <a:rPr lang="en-GB" sz="1200" b="1" i="0" u="none" strike="noStrike" kern="1200" dirty="0">
                <a:solidFill>
                  <a:schemeClr val="tx1"/>
                </a:solidFill>
                <a:effectLst/>
                <a:latin typeface="+mn-lt"/>
                <a:ea typeface="+mn-ea"/>
                <a:cs typeface="+mn-cs"/>
              </a:rPr>
              <a:t>vision</a:t>
            </a:r>
            <a:r>
              <a:rPr lang="en-GB" sz="1200" b="0" i="0" u="none" strike="noStrike" kern="1200" dirty="0">
                <a:solidFill>
                  <a:schemeClr val="tx1"/>
                </a:solidFill>
                <a:effectLst/>
                <a:latin typeface="+mn-lt"/>
                <a:ea typeface="+mn-ea"/>
                <a:cs typeface="+mn-cs"/>
              </a:rPr>
              <a:t> statement, or simply a vision, is a public declaration that schools or other educational organizations use to describe their high-level goals for the future—what they hope to achieve if they successfully fulfil their organizational purpose or mission</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a:t>
            </a:r>
            <a:r>
              <a:rPr lang="en-GB" sz="1200" b="1" i="0" u="none" strike="noStrike" kern="1200" dirty="0">
                <a:solidFill>
                  <a:schemeClr val="tx1"/>
                </a:solidFill>
                <a:effectLst/>
                <a:latin typeface="+mn-lt"/>
                <a:ea typeface="+mn-ea"/>
                <a:cs typeface="+mn-cs"/>
              </a:rPr>
              <a:t>ethos</a:t>
            </a:r>
            <a:r>
              <a:rPr lang="en-GB" sz="1200" b="0" i="0" u="none" strike="noStrike" kern="1200" dirty="0">
                <a:solidFill>
                  <a:schemeClr val="tx1"/>
                </a:solidFill>
                <a:effectLst/>
                <a:latin typeface="+mn-lt"/>
                <a:ea typeface="+mn-ea"/>
                <a:cs typeface="+mn-cs"/>
              </a:rPr>
              <a:t> is the characteristic spirit of a school as manifested in its attitudes and aspirations.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 </a:t>
            </a:r>
            <a:r>
              <a:rPr lang="en-GB" sz="1200" b="1" i="0" u="none" strike="noStrike" kern="1200" dirty="0">
                <a:solidFill>
                  <a:schemeClr val="tx1"/>
                </a:solidFill>
                <a:effectLst/>
                <a:latin typeface="+mn-lt"/>
                <a:ea typeface="+mn-ea"/>
                <a:cs typeface="+mn-cs"/>
              </a:rPr>
              <a:t>mission</a:t>
            </a:r>
            <a:r>
              <a:rPr lang="en-GB" sz="1200" b="0" i="0" u="none" strike="noStrike" kern="1200" dirty="0">
                <a:solidFill>
                  <a:schemeClr val="tx1"/>
                </a:solidFill>
                <a:effectLst/>
                <a:latin typeface="+mn-lt"/>
                <a:ea typeface="+mn-ea"/>
                <a:cs typeface="+mn-cs"/>
              </a:rPr>
              <a:t> statement is a formal summary of the aims and values of a school.</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a:t>
            </a:r>
            <a:r>
              <a:rPr lang="en-GB" sz="1200" b="0" i="0" u="none" strike="noStrike" kern="1200" baseline="0" dirty="0">
                <a:solidFill>
                  <a:schemeClr val="tx1"/>
                </a:solidFill>
                <a:effectLst/>
                <a:latin typeface="+mn-lt"/>
                <a:ea typeface="+mn-ea"/>
                <a:cs typeface="+mn-cs"/>
              </a:rPr>
              <a:t> </a:t>
            </a:r>
            <a:r>
              <a:rPr lang="en-GB" sz="1200" b="1" i="0" u="none" strike="noStrike" kern="1200" baseline="0" dirty="0">
                <a:solidFill>
                  <a:schemeClr val="tx1"/>
                </a:solidFill>
                <a:effectLst/>
                <a:latin typeface="+mn-lt"/>
                <a:ea typeface="+mn-ea"/>
                <a:cs typeface="+mn-cs"/>
              </a:rPr>
              <a:t>values </a:t>
            </a:r>
            <a:r>
              <a:rPr lang="en-GB" sz="1200" b="0" i="0" u="none" strike="noStrike" kern="1200" baseline="0" dirty="0">
                <a:solidFill>
                  <a:schemeClr val="tx1"/>
                </a:solidFill>
                <a:effectLst/>
                <a:latin typeface="+mn-lt"/>
                <a:ea typeface="+mn-ea"/>
                <a:cs typeface="+mn-cs"/>
              </a:rPr>
              <a:t>are the </a:t>
            </a:r>
            <a:r>
              <a:rPr lang="en-GB" sz="1200" b="0" i="0" u="none" strike="noStrike" kern="1200" dirty="0">
                <a:solidFill>
                  <a:schemeClr val="tx1"/>
                </a:solidFill>
                <a:effectLst/>
                <a:latin typeface="+mn-lt"/>
                <a:ea typeface="+mn-ea"/>
                <a:cs typeface="+mn-cs"/>
              </a:rPr>
              <a:t>qualities or ideas that is considered important. </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Aims;</a:t>
            </a:r>
            <a:r>
              <a:rPr lang="en-GB" sz="1200" b="0" i="0" u="none" strike="noStrike" kern="1200" baseline="0" dirty="0">
                <a:solidFill>
                  <a:schemeClr val="tx1"/>
                </a:solidFill>
                <a:effectLst/>
                <a:latin typeface="+mn-lt"/>
                <a:ea typeface="+mn-ea"/>
                <a:cs typeface="+mn-cs"/>
              </a:rPr>
              <a:t> more specific than a schools mission, the aims tend to mention particular behaviours and achievements.</a:t>
            </a:r>
          </a:p>
          <a:p>
            <a:endParaRPr lang="en-GB" sz="1200" b="0" i="0" u="none" strike="noStrike" kern="1200" baseline="0" dirty="0">
              <a:solidFill>
                <a:schemeClr val="tx1"/>
              </a:solidFill>
              <a:effectLst/>
              <a:latin typeface="+mn-lt"/>
              <a:ea typeface="+mn-ea"/>
              <a:cs typeface="+mn-cs"/>
            </a:endParaRPr>
          </a:p>
          <a:p>
            <a:r>
              <a:rPr lang="en-GB" sz="1200" b="0" i="0" u="none" strike="noStrike" kern="1200" baseline="0" dirty="0">
                <a:solidFill>
                  <a:schemeClr val="tx1"/>
                </a:solidFill>
                <a:effectLst/>
                <a:latin typeface="+mn-lt"/>
                <a:ea typeface="+mn-ea"/>
                <a:cs typeface="+mn-cs"/>
              </a:rPr>
              <a:t>IT’S ALL SEMANTICS REALLY!!!!</a:t>
            </a:r>
            <a:endParaRPr lang="en-GB" sz="1200" b="0" i="0" u="none" strike="noStrike"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6C8006F-3B5E-43D8-9F90-C3281F22E5EA}" type="slidenum">
              <a:rPr lang="en-GB" smtClean="0"/>
              <a:t>5</a:t>
            </a:fld>
            <a:endParaRPr lang="en-GB" dirty="0"/>
          </a:p>
        </p:txBody>
      </p:sp>
    </p:spTree>
    <p:extLst>
      <p:ext uri="{BB962C8B-B14F-4D97-AF65-F5344CB8AC3E}">
        <p14:creationId xmlns:p14="http://schemas.microsoft.com/office/powerpoint/2010/main" val="319188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b="1" kern="1200" dirty="0">
                <a:solidFill>
                  <a:schemeClr val="tx1"/>
                </a:solidFill>
                <a:effectLst/>
                <a:latin typeface="+mn-lt"/>
                <a:ea typeface="+mn-ea"/>
                <a:cs typeface="+mn-cs"/>
              </a:rPr>
              <a:t>Looking</a:t>
            </a:r>
            <a:r>
              <a:rPr lang="en-US" sz="1200" b="1" kern="1200" baseline="0" dirty="0">
                <a:solidFill>
                  <a:schemeClr val="tx1"/>
                </a:solidFill>
                <a:effectLst/>
                <a:latin typeface="+mn-lt"/>
                <a:ea typeface="+mn-ea"/>
                <a:cs typeface="+mn-cs"/>
              </a:rPr>
              <a:t> at the mission, vision, values, ethos and/or aims from a range of schools by carrying out a web search</a:t>
            </a:r>
          </a:p>
          <a:p>
            <a:pPr lvl="0"/>
            <a:endParaRPr lang="en-US" sz="1200" kern="1200" baseline="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baseline="0" dirty="0">
                <a:solidFill>
                  <a:schemeClr val="tx1"/>
                </a:solidFill>
                <a:effectLst/>
                <a:latin typeface="+mn-lt"/>
                <a:ea typeface="+mn-ea"/>
                <a:cs typeface="+mn-cs"/>
              </a:rPr>
              <a:t>What did you find?</a:t>
            </a:r>
          </a:p>
          <a:p>
            <a:pPr lvl="0"/>
            <a:endParaRPr lang="en-US" sz="1200" kern="1200" baseline="0" dirty="0">
              <a:solidFill>
                <a:schemeClr val="tx1"/>
              </a:solidFill>
              <a:effectLst/>
              <a:latin typeface="+mn-lt"/>
              <a:ea typeface="+mn-ea"/>
              <a:cs typeface="+mn-cs"/>
            </a:endParaRPr>
          </a:p>
          <a:p>
            <a:pPr lvl="0"/>
            <a:r>
              <a:rPr lang="en-US" sz="1200" kern="1200" baseline="0" dirty="0">
                <a:solidFill>
                  <a:schemeClr val="tx1"/>
                </a:solidFill>
                <a:effectLst/>
                <a:latin typeface="+mn-lt"/>
                <a:ea typeface="+mn-ea"/>
                <a:cs typeface="+mn-cs"/>
              </a:rPr>
              <a:t>Look a bit deeper at one school’s site</a:t>
            </a:r>
          </a:p>
          <a:p>
            <a:pPr lvl="0"/>
            <a:endParaRPr lang="en-US" sz="1200" kern="1200" baseline="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baseline="0" dirty="0">
                <a:solidFill>
                  <a:schemeClr val="tx1"/>
                </a:solidFill>
                <a:effectLst/>
                <a:latin typeface="+mn-lt"/>
                <a:ea typeface="+mn-ea"/>
                <a:cs typeface="+mn-cs"/>
              </a:rPr>
              <a:t>From the evidence there, do you think they lived up to their statements?</a:t>
            </a:r>
          </a:p>
          <a:p>
            <a:pPr marL="171450" lvl="0" indent="-171450">
              <a:buFont typeface="Arial" panose="020B0604020202020204" pitchFamily="34" charset="0"/>
              <a:buChar char="•"/>
            </a:pPr>
            <a:endParaRPr lang="en-US" sz="1200" kern="1200" baseline="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When are these terms used?</a:t>
            </a:r>
          </a:p>
          <a:p>
            <a:r>
              <a:rPr lang="en-GB" sz="1200" kern="1200" dirty="0">
                <a:solidFill>
                  <a:schemeClr val="tx1"/>
                </a:solidFill>
                <a:effectLst/>
                <a:latin typeface="+mn-lt"/>
                <a:ea typeface="+mn-ea"/>
                <a:cs typeface="+mn-cs"/>
              </a:rPr>
              <a:t>Why are they needed?</a:t>
            </a:r>
          </a:p>
          <a:p>
            <a:r>
              <a:rPr lang="en-GB" sz="1200" kern="1200" dirty="0">
                <a:solidFill>
                  <a:schemeClr val="tx1"/>
                </a:solidFill>
                <a:effectLst/>
                <a:latin typeface="+mn-lt"/>
                <a:ea typeface="+mn-ea"/>
                <a:cs typeface="+mn-cs"/>
              </a:rPr>
              <a:t>How are they written? </a:t>
            </a:r>
          </a:p>
          <a:p>
            <a:pPr marL="171450" lvl="0" indent="-171450">
              <a:buFont typeface="Arial" panose="020B0604020202020204" pitchFamily="34" charset="0"/>
              <a:buChar char="•"/>
            </a:pPr>
            <a:endParaRPr lang="en-US" sz="1200" kern="1200" baseline="0" dirty="0">
              <a:solidFill>
                <a:schemeClr val="tx1"/>
              </a:solidFill>
              <a:effectLst/>
              <a:latin typeface="+mn-lt"/>
              <a:ea typeface="+mn-ea"/>
              <a:cs typeface="+mn-cs"/>
            </a:endParaRPr>
          </a:p>
          <a:p>
            <a:pPr lvl="0"/>
            <a:endParaRPr lang="en-GB" sz="1200" kern="1200" dirty="0">
              <a:solidFill>
                <a:schemeClr val="tx1"/>
              </a:solidFill>
              <a:effectLst/>
              <a:latin typeface="+mn-lt"/>
              <a:ea typeface="+mn-ea"/>
              <a:cs typeface="+mn-cs"/>
            </a:endParaRPr>
          </a:p>
          <a:p>
            <a:pPr lvl="0"/>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6C8006F-3B5E-43D8-9F90-C3281F22E5EA}" type="slidenum">
              <a:rPr lang="en-GB" smtClean="0"/>
              <a:t>6</a:t>
            </a:fld>
            <a:endParaRPr lang="en-GB" dirty="0"/>
          </a:p>
        </p:txBody>
      </p:sp>
    </p:spTree>
    <p:extLst>
      <p:ext uri="{BB962C8B-B14F-4D97-AF65-F5344CB8AC3E}">
        <p14:creationId xmlns:p14="http://schemas.microsoft.com/office/powerpoint/2010/main" val="34866997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Students to write their personal ethos.</a:t>
            </a:r>
          </a:p>
          <a:p>
            <a:endParaRPr lang="en-GB" dirty="0"/>
          </a:p>
          <a:p>
            <a:r>
              <a:rPr lang="en-GB" dirty="0"/>
              <a:t>Share</a:t>
            </a:r>
            <a:r>
              <a:rPr lang="en-GB" baseline="0" dirty="0"/>
              <a:t> with a partner</a:t>
            </a:r>
          </a:p>
          <a:p>
            <a:endParaRPr lang="en-GB" baseline="0" dirty="0"/>
          </a:p>
          <a:p>
            <a:r>
              <a:rPr lang="en-GB" baseline="0" dirty="0"/>
              <a:t>Point out to students that schools often ask job candidates to write about their personal ethos / beliefs / etc.</a:t>
            </a:r>
          </a:p>
          <a:p>
            <a:endParaRPr lang="en-GB" baseline="0" dirty="0"/>
          </a:p>
        </p:txBody>
      </p:sp>
      <p:sp>
        <p:nvSpPr>
          <p:cNvPr id="4" name="Slide Number Placeholder 3"/>
          <p:cNvSpPr>
            <a:spLocks noGrp="1"/>
          </p:cNvSpPr>
          <p:nvPr>
            <p:ph type="sldNum" sz="quarter" idx="10"/>
          </p:nvPr>
        </p:nvSpPr>
        <p:spPr/>
        <p:txBody>
          <a:bodyPr/>
          <a:lstStyle/>
          <a:p>
            <a:fld id="{46C8006F-3B5E-43D8-9F90-C3281F22E5EA}" type="slidenum">
              <a:rPr lang="en-GB" smtClean="0"/>
              <a:t>7</a:t>
            </a:fld>
            <a:endParaRPr lang="en-GB" dirty="0"/>
          </a:p>
        </p:txBody>
      </p:sp>
    </p:spTree>
    <p:extLst>
      <p:ext uri="{BB962C8B-B14F-4D97-AF65-F5344CB8AC3E}">
        <p14:creationId xmlns:p14="http://schemas.microsoft.com/office/powerpoint/2010/main" val="12041589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Quickly</a:t>
            </a:r>
            <a:r>
              <a:rPr lang="en-GB" sz="1200" kern="1200" baseline="0" dirty="0">
                <a:solidFill>
                  <a:schemeClr val="tx1"/>
                </a:solidFill>
                <a:effectLst/>
                <a:latin typeface="+mn-lt"/>
                <a:ea typeface="+mn-ea"/>
                <a:cs typeface="+mn-cs"/>
              </a:rPr>
              <a:t> r</a:t>
            </a:r>
            <a:r>
              <a:rPr lang="en-GB" sz="1200" kern="1200" dirty="0">
                <a:solidFill>
                  <a:schemeClr val="tx1"/>
                </a:solidFill>
                <a:effectLst/>
                <a:latin typeface="+mn-lt"/>
                <a:ea typeface="+mn-ea"/>
                <a:cs typeface="+mn-cs"/>
              </a:rPr>
              <a:t>evisit the</a:t>
            </a:r>
            <a:r>
              <a:rPr lang="en-GB" sz="1200" kern="1200" baseline="0" dirty="0">
                <a:solidFill>
                  <a:schemeClr val="tx1"/>
                </a:solidFill>
                <a:effectLst/>
                <a:latin typeface="+mn-lt"/>
                <a:ea typeface="+mn-ea"/>
                <a:cs typeface="+mn-cs"/>
              </a:rPr>
              <a:t> input we gave during bridging</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6C8006F-3B5E-43D8-9F90-C3281F22E5EA}" type="slidenum">
              <a:rPr lang="en-GB" smtClean="0"/>
              <a:t>8</a:t>
            </a:fld>
            <a:endParaRPr lang="en-GB" dirty="0"/>
          </a:p>
        </p:txBody>
      </p:sp>
    </p:spTree>
    <p:extLst>
      <p:ext uri="{BB962C8B-B14F-4D97-AF65-F5344CB8AC3E}">
        <p14:creationId xmlns:p14="http://schemas.microsoft.com/office/powerpoint/2010/main" val="33878315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Students to reflect upon how data influenced their</a:t>
            </a:r>
            <a:r>
              <a:rPr lang="en-GB" sz="1200" b="1" kern="1200" baseline="0" dirty="0">
                <a:solidFill>
                  <a:schemeClr val="tx1"/>
                </a:solidFill>
                <a:effectLst/>
                <a:latin typeface="+mn-lt"/>
                <a:ea typeface="+mn-ea"/>
                <a:cs typeface="+mn-cs"/>
              </a:rPr>
              <a:t> school</a:t>
            </a:r>
            <a:r>
              <a:rPr lang="en-GB" sz="1200" b="1" kern="1200" dirty="0">
                <a:solidFill>
                  <a:schemeClr val="tx1"/>
                </a:solidFill>
                <a:effectLst/>
                <a:latin typeface="+mn-lt"/>
                <a:ea typeface="+mn-ea"/>
                <a:cs typeface="+mn-cs"/>
              </a:rPr>
              <a:t> development plans. Make a list and briefly</a:t>
            </a:r>
            <a:r>
              <a:rPr lang="en-GB" sz="1200" b="1" kern="1200" baseline="0" dirty="0">
                <a:solidFill>
                  <a:schemeClr val="tx1"/>
                </a:solidFill>
                <a:effectLst/>
                <a:latin typeface="+mn-lt"/>
                <a:ea typeface="+mn-ea"/>
                <a:cs typeface="+mn-cs"/>
              </a:rPr>
              <a:t> share.</a:t>
            </a:r>
          </a:p>
          <a:p>
            <a:r>
              <a:rPr lang="en-GB" sz="1200" b="1" kern="1200" baseline="0" dirty="0">
                <a:solidFill>
                  <a:schemeClr val="tx1"/>
                </a:solidFill>
                <a:effectLst/>
                <a:latin typeface="+mn-lt"/>
                <a:ea typeface="+mn-ea"/>
                <a:cs typeface="+mn-cs"/>
              </a:rPr>
              <a:t>Key question – Was it evident in your school  that data had influenced the priorities on the SD plan</a:t>
            </a:r>
            <a:r>
              <a:rPr lang="en-GB" sz="1200" b="1" kern="1200" baseline="0" dirty="0" smtClean="0">
                <a:solidFill>
                  <a:schemeClr val="tx1"/>
                </a:solidFill>
                <a:effectLst/>
                <a:latin typeface="+mn-lt"/>
                <a:ea typeface="+mn-ea"/>
                <a:cs typeface="+mn-cs"/>
              </a:rPr>
              <a:t>?</a:t>
            </a:r>
          </a:p>
          <a:p>
            <a:endParaRPr lang="en-GB" sz="1200" b="1" kern="1200" baseline="0" dirty="0" smtClean="0">
              <a:solidFill>
                <a:schemeClr val="tx1"/>
              </a:solidFill>
              <a:effectLst/>
              <a:latin typeface="+mn-lt"/>
              <a:ea typeface="+mn-ea"/>
              <a:cs typeface="+mn-cs"/>
            </a:endParaRPr>
          </a:p>
          <a:p>
            <a:r>
              <a:rPr lang="en-GB" sz="1200" b="1" kern="1200" baseline="0" dirty="0" smtClean="0">
                <a:solidFill>
                  <a:schemeClr val="tx1"/>
                </a:solidFill>
                <a:effectLst/>
                <a:latin typeface="+mn-lt"/>
                <a:ea typeface="+mn-ea"/>
                <a:cs typeface="+mn-cs"/>
              </a:rPr>
              <a:t>WARNING – SOME STUDENTS WILL NOT HAVE ANY DATA</a:t>
            </a:r>
          </a:p>
          <a:p>
            <a:endParaRPr lang="en-GB" sz="1200" b="1" kern="1200" baseline="0" dirty="0" smtClean="0">
              <a:solidFill>
                <a:schemeClr val="tx1"/>
              </a:solidFill>
              <a:effectLst/>
              <a:latin typeface="+mn-lt"/>
              <a:ea typeface="+mn-ea"/>
              <a:cs typeface="+mn-cs"/>
            </a:endParaRPr>
          </a:p>
          <a:p>
            <a:r>
              <a:rPr lang="en-GB" sz="1200" b="0" kern="1200" baseline="0" dirty="0" smtClean="0">
                <a:solidFill>
                  <a:schemeClr val="tx1"/>
                </a:solidFill>
                <a:effectLst/>
                <a:latin typeface="+mn-lt"/>
                <a:ea typeface="+mn-ea"/>
                <a:cs typeface="+mn-cs"/>
              </a:rPr>
              <a:t>The link is too a very good website that may be an useful reference for their assignment</a:t>
            </a:r>
            <a:endParaRPr lang="en-GB" b="0" dirty="0"/>
          </a:p>
        </p:txBody>
      </p:sp>
      <p:sp>
        <p:nvSpPr>
          <p:cNvPr id="4" name="Slide Number Placeholder 3"/>
          <p:cNvSpPr>
            <a:spLocks noGrp="1"/>
          </p:cNvSpPr>
          <p:nvPr>
            <p:ph type="sldNum" sz="quarter" idx="10"/>
          </p:nvPr>
        </p:nvSpPr>
        <p:spPr/>
        <p:txBody>
          <a:bodyPr/>
          <a:lstStyle/>
          <a:p>
            <a:fld id="{46C8006F-3B5E-43D8-9F90-C3281F22E5EA}" type="slidenum">
              <a:rPr lang="en-GB" smtClean="0"/>
              <a:t>9</a:t>
            </a:fld>
            <a:endParaRPr lang="en-GB" dirty="0"/>
          </a:p>
        </p:txBody>
      </p:sp>
    </p:spTree>
    <p:extLst>
      <p:ext uri="{BB962C8B-B14F-4D97-AF65-F5344CB8AC3E}">
        <p14:creationId xmlns:p14="http://schemas.microsoft.com/office/powerpoint/2010/main" val="25384340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They have seen this</a:t>
            </a:r>
            <a:r>
              <a:rPr lang="en-GB" baseline="0" dirty="0"/>
              <a:t> slide before so you can whizz through this.</a:t>
            </a:r>
            <a:endParaRPr lang="en-GB" dirty="0"/>
          </a:p>
          <a:p>
            <a:endParaRPr lang="en-GB" dirty="0"/>
          </a:p>
          <a:p>
            <a:r>
              <a:rPr lang="en-GB" dirty="0"/>
              <a:t>Pwysleisio</a:t>
            </a:r>
            <a:r>
              <a:rPr lang="en-GB" baseline="0" dirty="0"/>
              <a:t> mai dyma ddwy enghraifft, ond mae yn lawer mwy.</a:t>
            </a:r>
          </a:p>
          <a:p>
            <a:r>
              <a:rPr lang="en-GB" baseline="0" dirty="0"/>
              <a:t>Beth mae darpar athrawon yn meddwl yw manteision ac anfanteision y ddau </a:t>
            </a:r>
            <a:r>
              <a:rPr lang="en-GB" baseline="0" dirty="0" err="1"/>
              <a:t>fodel</a:t>
            </a:r>
            <a:r>
              <a:rPr lang="en-GB" baseline="0" dirty="0"/>
              <a:t>?</a:t>
            </a:r>
          </a:p>
          <a:p>
            <a:r>
              <a:rPr lang="en-GB" baseline="0" dirty="0"/>
              <a:t>Emphasise that these are but two examples, and that there are many more.</a:t>
            </a:r>
          </a:p>
          <a:p>
            <a:r>
              <a:rPr lang="en-GB" baseline="0" dirty="0"/>
              <a:t>What do student-teachers believe are the advantages and disadvantages associated with both these approaches?</a:t>
            </a:r>
            <a:endParaRPr lang="en-GB" dirty="0"/>
          </a:p>
        </p:txBody>
      </p:sp>
      <p:sp>
        <p:nvSpPr>
          <p:cNvPr id="4" name="Slide Number Placeholder 3"/>
          <p:cNvSpPr>
            <a:spLocks noGrp="1"/>
          </p:cNvSpPr>
          <p:nvPr>
            <p:ph type="sldNum" sz="quarter" idx="10"/>
          </p:nvPr>
        </p:nvSpPr>
        <p:spPr/>
        <p:txBody>
          <a:bodyPr/>
          <a:lstStyle/>
          <a:p>
            <a:fld id="{6A18B43C-EC24-4C7D-AE0E-A9E7596D6A00}" type="slidenum">
              <a:rPr lang="en-GB" smtClean="0"/>
              <a:t>10</a:t>
            </a:fld>
            <a:endParaRPr lang="en-GB"/>
          </a:p>
        </p:txBody>
      </p:sp>
    </p:spTree>
    <p:extLst>
      <p:ext uri="{BB962C8B-B14F-4D97-AF65-F5344CB8AC3E}">
        <p14:creationId xmlns:p14="http://schemas.microsoft.com/office/powerpoint/2010/main" val="37144338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have seen this</a:t>
            </a:r>
            <a:r>
              <a:rPr lang="en-GB" baseline="0" dirty="0"/>
              <a:t> slide before so you can whizz through this.</a:t>
            </a:r>
            <a:endParaRPr lang="en-GB" dirty="0"/>
          </a:p>
        </p:txBody>
      </p:sp>
      <p:sp>
        <p:nvSpPr>
          <p:cNvPr id="4" name="Slide Number Placeholder 3"/>
          <p:cNvSpPr>
            <a:spLocks noGrp="1"/>
          </p:cNvSpPr>
          <p:nvPr>
            <p:ph type="sldNum" sz="quarter" idx="10"/>
          </p:nvPr>
        </p:nvSpPr>
        <p:spPr/>
        <p:txBody>
          <a:bodyPr/>
          <a:lstStyle/>
          <a:p>
            <a:fld id="{46C8006F-3B5E-43D8-9F90-C3281F22E5EA}" type="slidenum">
              <a:rPr lang="en-GB" smtClean="0"/>
              <a:t>11</a:t>
            </a:fld>
            <a:endParaRPr lang="en-GB" dirty="0"/>
          </a:p>
        </p:txBody>
      </p:sp>
    </p:spTree>
    <p:extLst>
      <p:ext uri="{BB962C8B-B14F-4D97-AF65-F5344CB8AC3E}">
        <p14:creationId xmlns:p14="http://schemas.microsoft.com/office/powerpoint/2010/main" val="40055438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They have seen this</a:t>
            </a:r>
            <a:r>
              <a:rPr lang="en-GB" baseline="0" dirty="0"/>
              <a:t> slide before so you can whizz through this.</a:t>
            </a:r>
            <a:endParaRPr lang="en-GB" dirty="0"/>
          </a:p>
          <a:p>
            <a:endParaRPr lang="en-GB" dirty="0"/>
          </a:p>
        </p:txBody>
      </p:sp>
      <p:sp>
        <p:nvSpPr>
          <p:cNvPr id="4" name="Slide Number Placeholder 3"/>
          <p:cNvSpPr>
            <a:spLocks noGrp="1"/>
          </p:cNvSpPr>
          <p:nvPr>
            <p:ph type="sldNum" sz="quarter" idx="10"/>
          </p:nvPr>
        </p:nvSpPr>
        <p:spPr/>
        <p:txBody>
          <a:bodyPr/>
          <a:lstStyle/>
          <a:p>
            <a:fld id="{46C8006F-3B5E-43D8-9F90-C3281F22E5EA}" type="slidenum">
              <a:rPr lang="en-GB" smtClean="0"/>
              <a:t>12</a:t>
            </a:fld>
            <a:endParaRPr lang="en-GB" dirty="0"/>
          </a:p>
        </p:txBody>
      </p:sp>
    </p:spTree>
    <p:extLst>
      <p:ext uri="{BB962C8B-B14F-4D97-AF65-F5344CB8AC3E}">
        <p14:creationId xmlns:p14="http://schemas.microsoft.com/office/powerpoint/2010/main" val="15457136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International achievement data</a:t>
            </a:r>
            <a:r>
              <a:rPr lang="en-US" sz="1200" kern="1200" baseline="0" dirty="0">
                <a:solidFill>
                  <a:schemeClr val="tx1"/>
                </a:solidFill>
                <a:effectLst/>
                <a:latin typeface="+mn-lt"/>
                <a:ea typeface="+mn-ea"/>
                <a:cs typeface="+mn-cs"/>
              </a:rPr>
              <a:t> is used to inform education at a national level.  Refer back to what Gareth will have said ( we hope!) – CHEAT SHEET FOR STAFF</a:t>
            </a: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National achievement data</a:t>
            </a:r>
            <a:r>
              <a:rPr lang="en-US" sz="1200" kern="1200" baseline="0" dirty="0">
                <a:solidFill>
                  <a:schemeClr val="tx1"/>
                </a:solidFill>
                <a:effectLst/>
                <a:latin typeface="+mn-lt"/>
                <a:ea typeface="+mn-ea"/>
                <a:cs typeface="+mn-cs"/>
              </a:rPr>
              <a:t> is used to inform decisions at a national and local level.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baseline="0" dirty="0">
                <a:solidFill>
                  <a:schemeClr val="tx1"/>
                </a:solidFill>
                <a:effectLst/>
                <a:latin typeface="+mn-lt"/>
                <a:ea typeface="+mn-ea"/>
                <a:cs typeface="+mn-cs"/>
              </a:rPr>
              <a:t>How do these different types of data affect: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baseline="0" dirty="0">
                <a:solidFill>
                  <a:schemeClr val="tx1"/>
                </a:solidFill>
                <a:effectLst/>
                <a:latin typeface="+mn-lt"/>
                <a:ea typeface="+mn-ea"/>
                <a:cs typeface="+mn-cs"/>
              </a:rPr>
              <a:t>Countries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baseline="0" dirty="0">
                <a:solidFill>
                  <a:schemeClr val="tx1"/>
                </a:solidFill>
                <a:effectLst/>
                <a:latin typeface="+mn-lt"/>
                <a:ea typeface="+mn-ea"/>
                <a:cs typeface="+mn-cs"/>
              </a:rPr>
              <a:t>Schools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baseline="0" dirty="0">
                <a:solidFill>
                  <a:schemeClr val="tx1"/>
                </a:solidFill>
                <a:effectLst/>
                <a:latin typeface="+mn-lt"/>
                <a:ea typeface="+mn-ea"/>
                <a:cs typeface="+mn-cs"/>
              </a:rPr>
              <a:t>Communities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baseline="0" dirty="0">
                <a:solidFill>
                  <a:schemeClr val="tx1"/>
                </a:solidFill>
                <a:effectLst/>
                <a:latin typeface="+mn-lt"/>
                <a:ea typeface="+mn-ea"/>
                <a:cs typeface="+mn-cs"/>
              </a:rPr>
              <a:t>Pupils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baseline="0" dirty="0">
                <a:solidFill>
                  <a:schemeClr val="tx1"/>
                </a:solidFill>
                <a:effectLst/>
                <a:latin typeface="+mn-lt"/>
                <a:ea typeface="+mn-ea"/>
                <a:cs typeface="+mn-cs"/>
              </a:rPr>
              <a:t>NQTs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6C8006F-3B5E-43D8-9F90-C3281F22E5EA}" type="slidenum">
              <a:rPr lang="en-GB" smtClean="0"/>
              <a:t>13</a:t>
            </a:fld>
            <a:endParaRPr lang="en-GB" dirty="0"/>
          </a:p>
        </p:txBody>
      </p:sp>
    </p:spTree>
    <p:extLst>
      <p:ext uri="{BB962C8B-B14F-4D97-AF65-F5344CB8AC3E}">
        <p14:creationId xmlns:p14="http://schemas.microsoft.com/office/powerpoint/2010/main" val="21044431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They have seen this</a:t>
            </a:r>
            <a:r>
              <a:rPr lang="en-GB" baseline="0" dirty="0"/>
              <a:t> slide before so you can whizz through this.</a:t>
            </a:r>
            <a:endParaRPr lang="en-GB" dirty="0"/>
          </a:p>
          <a:p>
            <a:endParaRPr lang="en-GB" dirty="0"/>
          </a:p>
        </p:txBody>
      </p:sp>
      <p:sp>
        <p:nvSpPr>
          <p:cNvPr id="4" name="Slide Number Placeholder 3"/>
          <p:cNvSpPr>
            <a:spLocks noGrp="1"/>
          </p:cNvSpPr>
          <p:nvPr>
            <p:ph type="sldNum" sz="quarter" idx="10"/>
          </p:nvPr>
        </p:nvSpPr>
        <p:spPr/>
        <p:txBody>
          <a:bodyPr/>
          <a:lstStyle/>
          <a:p>
            <a:fld id="{46C8006F-3B5E-43D8-9F90-C3281F22E5EA}" type="slidenum">
              <a:rPr lang="en-GB" smtClean="0"/>
              <a:t>14</a:t>
            </a:fld>
            <a:endParaRPr lang="en-GB" dirty="0"/>
          </a:p>
        </p:txBody>
      </p:sp>
    </p:spTree>
    <p:extLst>
      <p:ext uri="{BB962C8B-B14F-4D97-AF65-F5344CB8AC3E}">
        <p14:creationId xmlns:p14="http://schemas.microsoft.com/office/powerpoint/2010/main" val="30794162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They have seen this</a:t>
            </a:r>
            <a:r>
              <a:rPr lang="en-GB" baseline="0" dirty="0"/>
              <a:t> slide before so you can whizz through this.</a:t>
            </a:r>
            <a:endParaRPr lang="en-GB" dirty="0"/>
          </a:p>
          <a:p>
            <a:endParaRPr lang="en-GB" dirty="0"/>
          </a:p>
        </p:txBody>
      </p:sp>
      <p:sp>
        <p:nvSpPr>
          <p:cNvPr id="4" name="Slide Number Placeholder 3"/>
          <p:cNvSpPr>
            <a:spLocks noGrp="1"/>
          </p:cNvSpPr>
          <p:nvPr>
            <p:ph type="sldNum" sz="quarter" idx="10"/>
          </p:nvPr>
        </p:nvSpPr>
        <p:spPr/>
        <p:txBody>
          <a:bodyPr/>
          <a:lstStyle/>
          <a:p>
            <a:fld id="{46C8006F-3B5E-43D8-9F90-C3281F22E5EA}" type="slidenum">
              <a:rPr lang="en-GB" smtClean="0"/>
              <a:t>15</a:t>
            </a:fld>
            <a:endParaRPr lang="en-GB" dirty="0"/>
          </a:p>
        </p:txBody>
      </p:sp>
    </p:spTree>
    <p:extLst>
      <p:ext uri="{BB962C8B-B14F-4D97-AF65-F5344CB8AC3E}">
        <p14:creationId xmlns:p14="http://schemas.microsoft.com/office/powerpoint/2010/main" val="37871064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kern="1200" dirty="0" smtClean="0">
                <a:solidFill>
                  <a:schemeClr val="tx1"/>
                </a:solidFill>
                <a:effectLst/>
                <a:latin typeface="+mn-lt"/>
                <a:ea typeface="+mn-ea"/>
                <a:cs typeface="+mn-cs"/>
              </a:rPr>
              <a:t>Work</a:t>
            </a:r>
            <a:r>
              <a:rPr lang="en-US" sz="1200" b="0" kern="1200" baseline="0" dirty="0" smtClean="0">
                <a:solidFill>
                  <a:schemeClr val="tx1"/>
                </a:solidFill>
                <a:effectLst/>
                <a:latin typeface="+mn-lt"/>
                <a:ea typeface="+mn-ea"/>
                <a:cs typeface="+mn-cs"/>
              </a:rPr>
              <a:t> through this booklet form P.1 to P17 (Foundation Phase data) with the students, dipping into pages as you feel appropriate.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kern="1200" baseline="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kern="1200" baseline="0" dirty="0" smtClean="0">
                <a:solidFill>
                  <a:schemeClr val="tx1"/>
                </a:solidFill>
                <a:effectLst/>
                <a:latin typeface="+mn-lt"/>
                <a:ea typeface="+mn-ea"/>
                <a:cs typeface="+mn-cs"/>
              </a:rPr>
              <a:t>Students to look at P.18 to the end in groups and summarize what they found. Using their findings they can then go onto the task on the next slide.</a:t>
            </a:r>
            <a:endParaRPr lang="en-US" sz="1200" b="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6C8006F-3B5E-43D8-9F90-C3281F22E5EA}" type="slidenum">
              <a:rPr lang="en-GB" smtClean="0"/>
              <a:t>16</a:t>
            </a:fld>
            <a:endParaRPr lang="en-GB" dirty="0"/>
          </a:p>
        </p:txBody>
      </p:sp>
    </p:spTree>
    <p:extLst>
      <p:ext uri="{BB962C8B-B14F-4D97-AF65-F5344CB8AC3E}">
        <p14:creationId xmlns:p14="http://schemas.microsoft.com/office/powerpoint/2010/main" val="32878038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Students to work in groups to write </a:t>
            </a:r>
            <a:r>
              <a:rPr lang="en-GB" sz="1200" b="1" kern="1200" dirty="0">
                <a:solidFill>
                  <a:schemeClr val="tx1"/>
                </a:solidFill>
                <a:effectLst/>
                <a:latin typeface="+mn-lt"/>
                <a:ea typeface="+mn-ea"/>
                <a:cs typeface="+mn-cs"/>
              </a:rPr>
              <a:t>one strand </a:t>
            </a:r>
            <a:r>
              <a:rPr lang="en-GB" sz="1200" kern="1200" dirty="0">
                <a:solidFill>
                  <a:schemeClr val="tx1"/>
                </a:solidFill>
                <a:effectLst/>
                <a:latin typeface="+mn-lt"/>
                <a:ea typeface="+mn-ea"/>
                <a:cs typeface="+mn-cs"/>
              </a:rPr>
              <a:t>of a development plan in response to the data they have been given</a:t>
            </a:r>
            <a:r>
              <a:rPr lang="en-GB" sz="1200" kern="1200" dirty="0" smtClean="0">
                <a:solidFill>
                  <a:schemeClr val="tx1"/>
                </a:solidFill>
                <a:effectLst/>
                <a:latin typeface="+mn-lt"/>
                <a:ea typeface="+mn-ea"/>
                <a:cs typeface="+mn-cs"/>
              </a:rPr>
              <a:t>. The strand should emerge from</a:t>
            </a:r>
            <a:r>
              <a:rPr lang="en-GB" sz="1200" kern="1200" baseline="0" dirty="0" smtClean="0">
                <a:solidFill>
                  <a:schemeClr val="tx1"/>
                </a:solidFill>
                <a:effectLst/>
                <a:latin typeface="+mn-lt"/>
                <a:ea typeface="+mn-ea"/>
                <a:cs typeface="+mn-cs"/>
              </a:rPr>
              <a:t> the school data they looked at. </a:t>
            </a:r>
            <a:r>
              <a:rPr lang="en-GB" sz="1200" b="1" kern="1200" baseline="0" dirty="0" smtClean="0">
                <a:solidFill>
                  <a:schemeClr val="tx1"/>
                </a:solidFill>
                <a:effectLst/>
                <a:latin typeface="+mn-lt"/>
                <a:ea typeface="+mn-ea"/>
                <a:cs typeface="+mn-cs"/>
              </a:rPr>
              <a:t>P.19-25 are probably the key pages for identifying the areas this school needs to work on.</a:t>
            </a:r>
            <a:endParaRPr lang="en-GB" sz="1200" b="1"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“Inspires learners and their families” is a phrase used in the indicative content. Let’s see if they rise to the challenge!</a:t>
            </a:r>
            <a:endParaRPr lang="en-GB" dirty="0"/>
          </a:p>
        </p:txBody>
      </p:sp>
      <p:sp>
        <p:nvSpPr>
          <p:cNvPr id="4" name="Slide Number Placeholder 3"/>
          <p:cNvSpPr>
            <a:spLocks noGrp="1"/>
          </p:cNvSpPr>
          <p:nvPr>
            <p:ph type="sldNum" sz="quarter" idx="10"/>
          </p:nvPr>
        </p:nvSpPr>
        <p:spPr/>
        <p:txBody>
          <a:bodyPr/>
          <a:lstStyle/>
          <a:p>
            <a:fld id="{46C8006F-3B5E-43D8-9F90-C3281F22E5EA}" type="slidenum">
              <a:rPr lang="en-GB" smtClean="0"/>
              <a:t>17</a:t>
            </a:fld>
            <a:endParaRPr lang="en-GB" dirty="0"/>
          </a:p>
        </p:txBody>
      </p:sp>
    </p:spTree>
    <p:extLst>
      <p:ext uri="{BB962C8B-B14F-4D97-AF65-F5344CB8AC3E}">
        <p14:creationId xmlns:p14="http://schemas.microsoft.com/office/powerpoint/2010/main" val="25470129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Groups to present their plans to the whole group. They can choose how they do this.</a:t>
            </a:r>
            <a:r>
              <a:rPr lang="en-US" sz="1200" b="1" kern="1200" baseline="0" dirty="0">
                <a:solidFill>
                  <a:schemeClr val="tx1"/>
                </a:solidFill>
                <a:effectLst/>
                <a:latin typeface="+mn-lt"/>
                <a:ea typeface="+mn-ea"/>
                <a:cs typeface="+mn-cs"/>
              </a:rPr>
              <a:t> They could simply do it verbally, they could make a poster, or they could make a PPP.</a:t>
            </a:r>
            <a:endParaRPr lang="en-GB" sz="1200" b="1"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6C8006F-3B5E-43D8-9F90-C3281F22E5EA}" type="slidenum">
              <a:rPr lang="en-GB" smtClean="0"/>
              <a:t>18</a:t>
            </a:fld>
            <a:endParaRPr lang="en-GB" dirty="0"/>
          </a:p>
        </p:txBody>
      </p:sp>
    </p:spTree>
    <p:extLst>
      <p:ext uri="{BB962C8B-B14F-4D97-AF65-F5344CB8AC3E}">
        <p14:creationId xmlns:p14="http://schemas.microsoft.com/office/powerpoint/2010/main" val="24136952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6C8006F-3B5E-43D8-9F90-C3281F22E5EA}" type="slidenum">
              <a:rPr lang="en-GB" smtClean="0"/>
              <a:t>19</a:t>
            </a:fld>
            <a:endParaRPr lang="en-GB" dirty="0"/>
          </a:p>
        </p:txBody>
      </p:sp>
    </p:spTree>
    <p:extLst>
      <p:ext uri="{BB962C8B-B14F-4D97-AF65-F5344CB8AC3E}">
        <p14:creationId xmlns:p14="http://schemas.microsoft.com/office/powerpoint/2010/main" val="35745935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53967A-EFAE-47C2-AEAA-D6EDA54E490D}" type="slidenum">
              <a:rPr lang="en-GB" smtClean="0"/>
              <a:t>20</a:t>
            </a:fld>
            <a:endParaRPr lang="en-GB" dirty="0"/>
          </a:p>
        </p:txBody>
      </p:sp>
    </p:spTree>
    <p:extLst>
      <p:ext uri="{BB962C8B-B14F-4D97-AF65-F5344CB8AC3E}">
        <p14:creationId xmlns:p14="http://schemas.microsoft.com/office/powerpoint/2010/main" val="42859478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2/19/2020</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2/19/2020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2/19/2020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2/19/2020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2/19/2020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2/19/2020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CD7F27-6A69-481D-8888-4E82C11EAE9F}" type="datetimeFigureOut">
              <a:rPr lang="en-GB" smtClean="0"/>
              <a:t>19/02/2020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8CB415-E930-4966-A47B-6B5C788DBCC6}" type="slidenum">
              <a:rPr lang="en-GB" smtClean="0"/>
              <a:t>‹#›</a:t>
            </a:fld>
            <a:endParaRPr lang="en-GB" dirty="0"/>
          </a:p>
        </p:txBody>
      </p:sp>
    </p:spTree>
    <p:extLst>
      <p:ext uri="{BB962C8B-B14F-4D97-AF65-F5344CB8AC3E}">
        <p14:creationId xmlns:p14="http://schemas.microsoft.com/office/powerpoint/2010/main" val="8757392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2/19/2020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image" Target="../media/image9.jpg"/><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hyperlink" Target="https://www.education.vic.gov.au/school/teachers/management/improvement/Pages/dimension1evidence.aspx" TargetMode="External"/><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hyperlink" Target="Action%20Plan%20Template.pdf" TargetMode="Externa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17.xml"/><Relationship Id="rId1" Type="http://schemas.openxmlformats.org/officeDocument/2006/relationships/slideLayout" Target="../slideLayouts/slideLayout1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8.xml"/><Relationship Id="rId1" Type="http://schemas.openxmlformats.org/officeDocument/2006/relationships/slideLayout" Target="../slideLayouts/slideLayout12.xml"/><Relationship Id="rId6" Type="http://schemas.openxmlformats.org/officeDocument/2006/relationships/image" Target="../media/image20.png"/><Relationship Id="rId5" Type="http://schemas.openxmlformats.org/officeDocument/2006/relationships/image" Target="../media/image19.jpg"/><Relationship Id="rId4" Type="http://schemas.openxmlformats.org/officeDocument/2006/relationships/image" Target="../media/image18.jpeg"/></Relationships>
</file>

<file path=ppt/slides/_rels/slide19.xml.rels><?xml version="1.0" encoding="UTF-8" standalone="yes"?>
<Relationships xmlns="http://schemas.openxmlformats.org/package/2006/relationships"><Relationship Id="rId3" Type="http://schemas.openxmlformats.org/officeDocument/2006/relationships/image" Target="../media/image21.jpg"/><Relationship Id="rId7" Type="http://schemas.openxmlformats.org/officeDocument/2006/relationships/hyperlink" Target="https://gov.wales/sites/default/files/publications/2018-12/theme-1-leadership-for-a-self-improving-system-resources-1-7.pdf" TargetMode="External"/><Relationship Id="rId2" Type="http://schemas.openxmlformats.org/officeDocument/2006/relationships/notesSlide" Target="../notesSlides/notesSlide19.xml"/><Relationship Id="rId1" Type="http://schemas.openxmlformats.org/officeDocument/2006/relationships/slideLayout" Target="../slideLayouts/slideLayout12.xml"/><Relationship Id="rId6" Type="http://schemas.openxmlformats.org/officeDocument/2006/relationships/hyperlink" Target="https://gov.wales/sites/default/files/publications/2018-03/school-development-plans.pdf" TargetMode="External"/><Relationship Id="rId5" Type="http://schemas.openxmlformats.org/officeDocument/2006/relationships/hyperlink" Target="https://llyw.cymru/sites/default/files/publications/2018-12/wynebu-r-her-gyda-n-gilydd-ygath-pecyn-cymorth-ymgysylltu-a-r-gymuned-a-theuluoedd-i-ysgolion-yng-nghymru-prif-ganllawiau.pdf" TargetMode="External"/><Relationship Id="rId4" Type="http://schemas.openxmlformats.org/officeDocument/2006/relationships/hyperlink" Target="https://llyw.cymru/sites/default/files/publications/2018-03/cynlluniau-datblygu-ysgolion.pdf"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12.xml"/><Relationship Id="rId4" Type="http://schemas.openxmlformats.org/officeDocument/2006/relationships/image" Target="../media/image2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875283" y="546538"/>
            <a:ext cx="2165131" cy="646331"/>
          </a:xfrm>
          <a:prstGeom prst="rect">
            <a:avLst/>
          </a:prstGeom>
          <a:noFill/>
        </p:spPr>
        <p:txBody>
          <a:bodyPr wrap="square" rtlCol="0">
            <a:spAutoFit/>
          </a:bodyPr>
          <a:lstStyle/>
          <a:p>
            <a:r>
              <a:rPr lang="en-GB" dirty="0" err="1" smtClean="0">
                <a:solidFill>
                  <a:schemeClr val="bg1"/>
                </a:solidFill>
              </a:rPr>
              <a:t>Sesiwn</a:t>
            </a:r>
            <a:r>
              <a:rPr lang="en-GB" dirty="0" smtClean="0">
                <a:solidFill>
                  <a:schemeClr val="bg1"/>
                </a:solidFill>
              </a:rPr>
              <a:t> 11, 12 &amp; 13</a:t>
            </a:r>
          </a:p>
          <a:p>
            <a:r>
              <a:rPr lang="en-GB" smtClean="0">
                <a:solidFill>
                  <a:schemeClr val="bg1"/>
                </a:solidFill>
              </a:rPr>
              <a:t>Session 11, 12 &amp; 13</a:t>
            </a:r>
            <a:endParaRPr lang="en-GB" dirty="0">
              <a:solidFill>
                <a:schemeClr val="bg1"/>
              </a:solidFill>
            </a:endParaRPr>
          </a:p>
        </p:txBody>
      </p:sp>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43" y="243712"/>
            <a:ext cx="3717484" cy="994172"/>
          </a:xfrm>
        </p:spPr>
        <p:txBody>
          <a:bodyPr>
            <a:noAutofit/>
          </a:bodyPr>
          <a:lstStyle/>
          <a:p>
            <a:r>
              <a:rPr lang="cy-GB" sz="1800" noProof="0" dirty="0">
                <a:solidFill>
                  <a:prstClr val="black"/>
                </a:solidFill>
                <a:latin typeface="Calibri" panose="020F0502020204030204"/>
              </a:rPr>
              <a:t>ECAD7003C Dysgwyr, Ysgolion a Chymunedau: </a:t>
            </a:r>
            <a:r>
              <a:rPr lang="cy-GB" sz="1800" noProof="0" dirty="0" err="1">
                <a:solidFill>
                  <a:prstClr val="black"/>
                </a:solidFill>
                <a:latin typeface="Calibri" panose="020F0502020204030204"/>
              </a:rPr>
              <a:t>ble’r</a:t>
            </a:r>
            <a:r>
              <a:rPr lang="cy-GB" sz="1800" noProof="0" dirty="0">
                <a:solidFill>
                  <a:prstClr val="black"/>
                </a:solidFill>
                <a:latin typeface="Calibri" panose="020F0502020204030204"/>
              </a:rPr>
              <a:t> ydw i’n addysgu?</a:t>
            </a:r>
            <a:br>
              <a:rPr lang="cy-GB" sz="1800" noProof="0" dirty="0">
                <a:solidFill>
                  <a:prstClr val="black"/>
                </a:solidFill>
                <a:latin typeface="Calibri" panose="020F0502020204030204"/>
              </a:rPr>
            </a:br>
            <a:r>
              <a:rPr lang="cy-GB" sz="1800" noProof="0" dirty="0">
                <a:latin typeface="+mn-lt"/>
              </a:rPr>
              <a:t/>
            </a:r>
            <a:br>
              <a:rPr lang="cy-GB" sz="1800" noProof="0" dirty="0">
                <a:latin typeface="+mn-lt"/>
              </a:rPr>
            </a:br>
            <a:endParaRPr lang="cy-GB" sz="1800" noProof="0" dirty="0">
              <a:latin typeface="+mn-lt"/>
            </a:endParaRPr>
          </a:p>
        </p:txBody>
      </p:sp>
      <p:sp>
        <p:nvSpPr>
          <p:cNvPr id="4" name="TextBox 3"/>
          <p:cNvSpPr txBox="1"/>
          <p:nvPr/>
        </p:nvSpPr>
        <p:spPr>
          <a:xfrm>
            <a:off x="5883575" y="2334501"/>
            <a:ext cx="3005797" cy="3000821"/>
          </a:xfrm>
          <a:prstGeom prst="rect">
            <a:avLst/>
          </a:prstGeom>
          <a:noFill/>
          <a:ln w="76200">
            <a:solidFill>
              <a:schemeClr val="accent1">
                <a:lumMod val="75000"/>
              </a:schemeClr>
            </a:solidFill>
          </a:ln>
        </p:spPr>
        <p:txBody>
          <a:bodyPr wrap="square" rtlCol="0">
            <a:spAutoFit/>
          </a:bodyPr>
          <a:lstStyle/>
          <a:p>
            <a:pPr algn="ctr"/>
            <a:r>
              <a:rPr lang="en-GB" sz="2100" dirty="0"/>
              <a:t>Day 5</a:t>
            </a:r>
          </a:p>
          <a:p>
            <a:pPr algn="ctr"/>
            <a:endParaRPr lang="en-GB" sz="2100" dirty="0"/>
          </a:p>
          <a:p>
            <a:pPr algn="ctr"/>
            <a:r>
              <a:rPr lang="en-GB" sz="2100" dirty="0"/>
              <a:t>Philosophy and Beliefs</a:t>
            </a:r>
          </a:p>
          <a:p>
            <a:pPr algn="ctr"/>
            <a:endParaRPr lang="en-GB" sz="2100" dirty="0"/>
          </a:p>
          <a:p>
            <a:pPr algn="ctr"/>
            <a:r>
              <a:rPr lang="en-GB" sz="2100" dirty="0"/>
              <a:t>School Improvement:</a:t>
            </a:r>
          </a:p>
          <a:p>
            <a:pPr algn="ctr"/>
            <a:r>
              <a:rPr lang="en-GB" sz="2100" dirty="0"/>
              <a:t>Looking at Data </a:t>
            </a:r>
          </a:p>
          <a:p>
            <a:pPr algn="ctr"/>
            <a:endParaRPr lang="en-GB" sz="2100" dirty="0"/>
          </a:p>
          <a:p>
            <a:pPr algn="ctr"/>
            <a:r>
              <a:rPr lang="en-GB" sz="2100" dirty="0"/>
              <a:t>School Improvement: Development Planning</a:t>
            </a:r>
          </a:p>
        </p:txBody>
      </p:sp>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08169" y="1463634"/>
            <a:ext cx="2313097" cy="1741733"/>
          </a:xfrm>
          <a:prstGeom prst="rect">
            <a:avLst/>
          </a:prstGeom>
          <a:ln>
            <a:solidFill>
              <a:schemeClr val="accent1"/>
            </a:solidFill>
          </a:ln>
        </p:spPr>
      </p:pic>
      <p:sp>
        <p:nvSpPr>
          <p:cNvPr id="6" name="Title 1"/>
          <p:cNvSpPr txBox="1">
            <a:spLocks/>
          </p:cNvSpPr>
          <p:nvPr/>
        </p:nvSpPr>
        <p:spPr>
          <a:xfrm>
            <a:off x="5592081" y="115193"/>
            <a:ext cx="3588786" cy="994172"/>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800" dirty="0">
                <a:latin typeface="+mn-lt"/>
              </a:rPr>
              <a:t>ECAD7003 Learners, Schools and Communities: where am I teaching?</a:t>
            </a:r>
            <a:br>
              <a:rPr lang="en-GB" sz="1800" dirty="0">
                <a:latin typeface="+mn-lt"/>
              </a:rPr>
            </a:br>
            <a:endParaRPr lang="en-GB" sz="1800" dirty="0">
              <a:latin typeface="+mn-lt"/>
            </a:endParaRPr>
          </a:p>
        </p:txBody>
      </p:sp>
      <p:sp>
        <p:nvSpPr>
          <p:cNvPr id="7" name="TextBox 6"/>
          <p:cNvSpPr txBox="1"/>
          <p:nvPr/>
        </p:nvSpPr>
        <p:spPr>
          <a:xfrm>
            <a:off x="240063" y="2183817"/>
            <a:ext cx="3005797" cy="3000821"/>
          </a:xfrm>
          <a:prstGeom prst="rect">
            <a:avLst/>
          </a:prstGeom>
          <a:noFill/>
          <a:ln w="76200">
            <a:solidFill>
              <a:schemeClr val="accent1">
                <a:lumMod val="75000"/>
              </a:schemeClr>
            </a:solidFill>
          </a:ln>
        </p:spPr>
        <p:txBody>
          <a:bodyPr wrap="square" rtlCol="0">
            <a:spAutoFit/>
          </a:bodyPr>
          <a:lstStyle/>
          <a:p>
            <a:pPr algn="ctr"/>
            <a:r>
              <a:rPr lang="cy-GB" sz="2100" dirty="0"/>
              <a:t>Diwrnod 5</a:t>
            </a:r>
          </a:p>
          <a:p>
            <a:pPr algn="ctr"/>
            <a:endParaRPr lang="cy-GB" sz="2100" dirty="0"/>
          </a:p>
          <a:p>
            <a:pPr algn="ctr"/>
            <a:r>
              <a:rPr lang="cy-GB" sz="2100" dirty="0"/>
              <a:t>Athroniaeth a Chredoau</a:t>
            </a:r>
          </a:p>
          <a:p>
            <a:pPr algn="ctr"/>
            <a:endParaRPr lang="cy-GB" sz="2100" dirty="0"/>
          </a:p>
          <a:p>
            <a:pPr algn="ctr"/>
            <a:r>
              <a:rPr lang="cy-GB" sz="2100" dirty="0"/>
              <a:t>Gwella Ysgolion:</a:t>
            </a:r>
          </a:p>
          <a:p>
            <a:pPr algn="ctr"/>
            <a:r>
              <a:rPr lang="cy-GB" sz="2100" dirty="0"/>
              <a:t>Edrych ar Ddata</a:t>
            </a:r>
          </a:p>
          <a:p>
            <a:pPr algn="ctr"/>
            <a:endParaRPr lang="cy-GB" sz="2100" dirty="0"/>
          </a:p>
          <a:p>
            <a:pPr algn="ctr"/>
            <a:r>
              <a:rPr lang="cy-GB" sz="2100" dirty="0"/>
              <a:t>Gwella Ysgolion:</a:t>
            </a:r>
          </a:p>
          <a:p>
            <a:pPr algn="ctr"/>
            <a:r>
              <a:rPr lang="cy-GB" sz="2100" dirty="0"/>
              <a:t>Cynllunio Datblygu</a:t>
            </a:r>
          </a:p>
        </p:txBody>
      </p:sp>
    </p:spTree>
    <p:extLst>
      <p:ext uri="{BB962C8B-B14F-4D97-AF65-F5344CB8AC3E}">
        <p14:creationId xmlns:p14="http://schemas.microsoft.com/office/powerpoint/2010/main" val="22429358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55901" y="486698"/>
            <a:ext cx="3285849" cy="994172"/>
          </a:xfrm>
        </p:spPr>
        <p:txBody>
          <a:bodyPr>
            <a:normAutofit fontScale="90000"/>
          </a:bodyPr>
          <a:lstStyle/>
          <a:p>
            <a:pPr algn="ctr"/>
            <a:r>
              <a:rPr lang="cy-GB" noProof="0" dirty="0" err="1"/>
              <a:t>Philosophical</a:t>
            </a:r>
            <a:r>
              <a:rPr lang="cy-GB" noProof="0" dirty="0"/>
              <a:t> </a:t>
            </a:r>
            <a:r>
              <a:rPr lang="cy-GB" noProof="0" dirty="0" err="1"/>
              <a:t>beliefs</a:t>
            </a:r>
            <a:r>
              <a:rPr lang="cy-GB" noProof="0" dirty="0"/>
              <a:t> </a:t>
            </a:r>
            <a:r>
              <a:rPr lang="cy-GB" noProof="0" dirty="0" err="1"/>
              <a:t>about</a:t>
            </a:r>
            <a:r>
              <a:rPr lang="cy-GB" noProof="0" dirty="0"/>
              <a:t> </a:t>
            </a:r>
            <a:r>
              <a:rPr lang="cy-GB" noProof="0" dirty="0" err="1"/>
              <a:t>education</a:t>
            </a:r>
            <a:endParaRPr lang="cy-GB" noProof="0"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017329072"/>
              </p:ext>
            </p:extLst>
          </p:nvPr>
        </p:nvGraphicFramePr>
        <p:xfrm>
          <a:off x="4950299" y="2343601"/>
          <a:ext cx="4101810" cy="2400783"/>
        </p:xfrm>
        <a:graphic>
          <a:graphicData uri="http://schemas.openxmlformats.org/drawingml/2006/table">
            <a:tbl>
              <a:tblPr firstRow="1" bandRow="1">
                <a:tableStyleId>{5C22544A-7EE6-4342-B048-85BDC9FD1C3A}</a:tableStyleId>
              </a:tblPr>
              <a:tblGrid>
                <a:gridCol w="1367270">
                  <a:extLst>
                    <a:ext uri="{9D8B030D-6E8A-4147-A177-3AD203B41FA5}">
                      <a16:colId xmlns:a16="http://schemas.microsoft.com/office/drawing/2014/main" val="32589728"/>
                    </a:ext>
                  </a:extLst>
                </a:gridCol>
                <a:gridCol w="1367270">
                  <a:extLst>
                    <a:ext uri="{9D8B030D-6E8A-4147-A177-3AD203B41FA5}">
                      <a16:colId xmlns:a16="http://schemas.microsoft.com/office/drawing/2014/main" val="3821761980"/>
                    </a:ext>
                  </a:extLst>
                </a:gridCol>
                <a:gridCol w="1367270">
                  <a:extLst>
                    <a:ext uri="{9D8B030D-6E8A-4147-A177-3AD203B41FA5}">
                      <a16:colId xmlns:a16="http://schemas.microsoft.com/office/drawing/2014/main" val="2159238672"/>
                    </a:ext>
                  </a:extLst>
                </a:gridCol>
              </a:tblGrid>
              <a:tr h="218363">
                <a:tc>
                  <a:txBody>
                    <a:bodyPr/>
                    <a:lstStyle/>
                    <a:p>
                      <a:pPr algn="ctr"/>
                      <a:r>
                        <a:rPr lang="en-GB" sz="900" kern="1200" dirty="0">
                          <a:solidFill>
                            <a:schemeClr val="tx1"/>
                          </a:solidFill>
                          <a:effectLst/>
                          <a:latin typeface="+mn-lt"/>
                          <a:ea typeface="+mn-ea"/>
                          <a:cs typeface="+mn-cs"/>
                        </a:rPr>
                        <a:t>Teacher-centred </a:t>
                      </a:r>
                      <a:endParaRPr lang="en-GB" sz="900" dirty="0"/>
                    </a:p>
                  </a:txBody>
                  <a:tcPr marL="68580" marR="68580" marT="34290" marB="34290"/>
                </a:tc>
                <a:tc>
                  <a:txBody>
                    <a:bodyPr/>
                    <a:lstStyle/>
                    <a:p>
                      <a:pPr algn="ctr"/>
                      <a:r>
                        <a:rPr lang="en-GB" sz="900" kern="1200" dirty="0">
                          <a:solidFill>
                            <a:schemeClr val="tx1"/>
                          </a:solidFill>
                          <a:effectLst/>
                          <a:latin typeface="+mn-lt"/>
                          <a:ea typeface="+mn-ea"/>
                          <a:cs typeface="+mn-cs"/>
                        </a:rPr>
                        <a:t>Student-cantered </a:t>
                      </a:r>
                      <a:endParaRPr lang="en-GB" sz="900" dirty="0"/>
                    </a:p>
                  </a:txBody>
                  <a:tcPr marL="68580" marR="68580" marT="34290" marB="34290"/>
                </a:tc>
                <a:tc>
                  <a:txBody>
                    <a:bodyPr/>
                    <a:lstStyle/>
                    <a:p>
                      <a:pPr algn="ctr"/>
                      <a:r>
                        <a:rPr lang="en-GB" sz="900" kern="1200" dirty="0">
                          <a:solidFill>
                            <a:schemeClr val="tx1"/>
                          </a:solidFill>
                          <a:effectLst/>
                          <a:latin typeface="+mn-lt"/>
                          <a:ea typeface="+mn-ea"/>
                          <a:cs typeface="+mn-cs"/>
                        </a:rPr>
                        <a:t>Society-</a:t>
                      </a:r>
                      <a:r>
                        <a:rPr lang="en-GB" sz="900" kern="1200" dirty="0" err="1">
                          <a:solidFill>
                            <a:schemeClr val="tx1"/>
                          </a:solidFill>
                          <a:effectLst/>
                          <a:latin typeface="+mn-lt"/>
                          <a:ea typeface="+mn-ea"/>
                          <a:cs typeface="+mn-cs"/>
                        </a:rPr>
                        <a:t>centered</a:t>
                      </a:r>
                      <a:r>
                        <a:rPr lang="en-GB" sz="900" kern="1200" dirty="0">
                          <a:solidFill>
                            <a:schemeClr val="tx1"/>
                          </a:solidFill>
                          <a:effectLst/>
                          <a:latin typeface="+mn-lt"/>
                          <a:ea typeface="+mn-ea"/>
                          <a:cs typeface="+mn-cs"/>
                        </a:rPr>
                        <a:t> </a:t>
                      </a:r>
                      <a:endParaRPr lang="en-GB" sz="900" dirty="0"/>
                    </a:p>
                  </a:txBody>
                  <a:tcPr marL="68580" marR="68580" marT="34290" marB="34290"/>
                </a:tc>
                <a:extLst>
                  <a:ext uri="{0D108BD9-81ED-4DB2-BD59-A6C34878D82A}">
                    <a16:rowId xmlns:a16="http://schemas.microsoft.com/office/drawing/2014/main" val="1775617023"/>
                  </a:ext>
                </a:extLst>
              </a:tr>
              <a:tr h="754380">
                <a:tc>
                  <a:txBody>
                    <a:bodyPr/>
                    <a:lstStyle/>
                    <a:p>
                      <a:r>
                        <a:rPr lang="en-GB" sz="900" kern="1200" dirty="0">
                          <a:solidFill>
                            <a:schemeClr val="tx1"/>
                          </a:solidFill>
                          <a:effectLst/>
                          <a:latin typeface="+mn-lt"/>
                          <a:ea typeface="+mn-ea"/>
                          <a:cs typeface="+mn-cs"/>
                        </a:rPr>
                        <a:t>Essentialism</a:t>
                      </a:r>
                      <a:r>
                        <a:rPr lang="en-GB" sz="900" kern="1200" baseline="0" dirty="0">
                          <a:solidFill>
                            <a:schemeClr val="tx1"/>
                          </a:solidFill>
                          <a:effectLst/>
                          <a:latin typeface="+mn-lt"/>
                          <a:ea typeface="+mn-ea"/>
                          <a:cs typeface="+mn-cs"/>
                        </a:rPr>
                        <a:t> </a:t>
                      </a:r>
                      <a:r>
                        <a:rPr lang="en-GB" sz="900" kern="1200" dirty="0">
                          <a:solidFill>
                            <a:schemeClr val="tx1"/>
                          </a:solidFill>
                          <a:effectLst/>
                          <a:latin typeface="+mn-lt"/>
                          <a:ea typeface="+mn-ea"/>
                          <a:cs typeface="+mn-cs"/>
                        </a:rPr>
                        <a:t>is the teaching of basic skills that have been proven over time to be needed in society</a:t>
                      </a:r>
                      <a:endParaRPr lang="en-GB" sz="900" dirty="0"/>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kern="1200" dirty="0">
                          <a:solidFill>
                            <a:schemeClr val="tx1"/>
                          </a:solidFill>
                          <a:effectLst/>
                          <a:latin typeface="+mn-lt"/>
                          <a:ea typeface="+mn-ea"/>
                          <a:cs typeface="+mn-cs"/>
                        </a:rPr>
                        <a:t>Progressivism focuses on developing the student’s moral compass. </a:t>
                      </a:r>
                      <a:endParaRPr lang="en-GB" sz="900" dirty="0"/>
                    </a:p>
                  </a:txBody>
                  <a:tcPr marL="68580" marR="68580" marT="34290" marB="34290"/>
                </a:tc>
                <a:tc>
                  <a:txBody>
                    <a:bodyPr/>
                    <a:lstStyle/>
                    <a:p>
                      <a:r>
                        <a:rPr lang="en-GB" sz="900" kern="1200" dirty="0">
                          <a:solidFill>
                            <a:schemeClr val="tx1"/>
                          </a:solidFill>
                          <a:effectLst/>
                          <a:latin typeface="+mn-lt"/>
                          <a:ea typeface="+mn-ea"/>
                          <a:cs typeface="+mn-cs"/>
                        </a:rPr>
                        <a:t>Reconstructionism is the perspective that education is the means to solve social problems</a:t>
                      </a:r>
                      <a:endParaRPr lang="en-GB" sz="900" dirty="0"/>
                    </a:p>
                  </a:txBody>
                  <a:tcPr marL="68580" marR="68580" marT="34290" marB="34290"/>
                </a:tc>
                <a:extLst>
                  <a:ext uri="{0D108BD9-81ED-4DB2-BD59-A6C34878D82A}">
                    <a16:rowId xmlns:a16="http://schemas.microsoft.com/office/drawing/2014/main" val="1926623960"/>
                  </a:ext>
                </a:extLst>
              </a:tr>
              <a:tr h="67366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kern="1200" dirty="0">
                          <a:solidFill>
                            <a:schemeClr val="tx1"/>
                          </a:solidFill>
                          <a:effectLst/>
                          <a:latin typeface="+mn-lt"/>
                          <a:ea typeface="+mn-ea"/>
                          <a:cs typeface="+mn-cs"/>
                        </a:rPr>
                        <a:t>Perennialism focuses on the teaching of great works.</a:t>
                      </a:r>
                    </a:p>
                    <a:p>
                      <a:endParaRPr lang="en-GB" sz="900" dirty="0"/>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kern="1200" dirty="0">
                          <a:solidFill>
                            <a:schemeClr val="tx1"/>
                          </a:solidFill>
                          <a:effectLst/>
                          <a:latin typeface="+mn-lt"/>
                          <a:ea typeface="+mn-ea"/>
                          <a:cs typeface="+mn-cs"/>
                        </a:rPr>
                        <a:t>Humanism is about fostering each student to his or her fullest potential. </a:t>
                      </a:r>
                      <a:endParaRPr lang="en-GB" sz="900" dirty="0"/>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kern="1200" dirty="0">
                          <a:solidFill>
                            <a:schemeClr val="tx1"/>
                          </a:solidFill>
                          <a:effectLst/>
                          <a:latin typeface="+mn-lt"/>
                          <a:ea typeface="+mn-ea"/>
                          <a:cs typeface="+mn-cs"/>
                        </a:rPr>
                        <a:t>Behaviourism focuses on cultivating behaviours that are beneficial to society.</a:t>
                      </a:r>
                    </a:p>
                  </a:txBody>
                  <a:tcPr marL="68580" marR="68580" marT="34290" marB="34290"/>
                </a:tc>
                <a:extLst>
                  <a:ext uri="{0D108BD9-81ED-4DB2-BD59-A6C34878D82A}">
                    <a16:rowId xmlns:a16="http://schemas.microsoft.com/office/drawing/2014/main" val="2293826430"/>
                  </a:ext>
                </a:extLst>
              </a:tr>
              <a:tr h="754380">
                <a:tc>
                  <a:txBody>
                    <a:bodyPr/>
                    <a:lstStyle/>
                    <a:p>
                      <a:endParaRPr lang="en-GB" sz="900" dirty="0"/>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kern="1200" dirty="0">
                          <a:solidFill>
                            <a:schemeClr val="tx1"/>
                          </a:solidFill>
                          <a:effectLst/>
                          <a:latin typeface="+mn-lt"/>
                          <a:ea typeface="+mn-ea"/>
                          <a:cs typeface="+mn-cs"/>
                        </a:rPr>
                        <a:t>Constructivism focuses on using education to shape a student’s world view.</a:t>
                      </a:r>
                    </a:p>
                    <a:p>
                      <a:endParaRPr lang="en-GB" sz="900" dirty="0"/>
                    </a:p>
                  </a:txBody>
                  <a:tcPr marL="68580" marR="68580" marT="34290" marB="34290"/>
                </a:tc>
                <a:tc>
                  <a:txBody>
                    <a:bodyPr/>
                    <a:lstStyle/>
                    <a:p>
                      <a:endParaRPr lang="en-GB" dirty="0"/>
                    </a:p>
                  </a:txBody>
                  <a:tcPr marL="68580" marR="68580" marT="34290" marB="34290"/>
                </a:tc>
                <a:extLst>
                  <a:ext uri="{0D108BD9-81ED-4DB2-BD59-A6C34878D82A}">
                    <a16:rowId xmlns:a16="http://schemas.microsoft.com/office/drawing/2014/main" val="3811433381"/>
                  </a:ext>
                </a:extLst>
              </a:tr>
            </a:tbl>
          </a:graphicData>
        </a:graphic>
      </p:graphicFrame>
      <p:sp>
        <p:nvSpPr>
          <p:cNvPr id="7" name="TextBox 6"/>
          <p:cNvSpPr txBox="1"/>
          <p:nvPr/>
        </p:nvSpPr>
        <p:spPr>
          <a:xfrm>
            <a:off x="5586101" y="1807579"/>
            <a:ext cx="3230904" cy="300082"/>
          </a:xfrm>
          <a:prstGeom prst="rect">
            <a:avLst/>
          </a:prstGeom>
          <a:noFill/>
        </p:spPr>
        <p:txBody>
          <a:bodyPr wrap="square" rtlCol="0">
            <a:spAutoFit/>
          </a:bodyPr>
          <a:lstStyle/>
          <a:p>
            <a:r>
              <a:rPr lang="en-GB" sz="1350" dirty="0"/>
              <a:t>These can be spilt into 3 main categories…..</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4112762" y="300220"/>
            <a:ext cx="1183554" cy="927766"/>
          </a:xfrm>
          <a:prstGeom prst="rect">
            <a:avLst/>
          </a:prstGeom>
        </p:spPr>
      </p:pic>
      <p:sp>
        <p:nvSpPr>
          <p:cNvPr id="9" name="Title 1"/>
          <p:cNvSpPr txBox="1">
            <a:spLocks/>
          </p:cNvSpPr>
          <p:nvPr/>
        </p:nvSpPr>
        <p:spPr>
          <a:xfrm>
            <a:off x="212881" y="479580"/>
            <a:ext cx="3437165" cy="870809"/>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sz="4000" dirty="0"/>
              <a:t>Credoau athronyddol </a:t>
            </a:r>
          </a:p>
          <a:p>
            <a:pPr algn="ctr"/>
            <a:r>
              <a:rPr lang="cy-GB" sz="4000" dirty="0"/>
              <a:t>am addysg</a:t>
            </a:r>
          </a:p>
        </p:txBody>
      </p:sp>
      <p:sp>
        <p:nvSpPr>
          <p:cNvPr id="10" name="TextBox 9"/>
          <p:cNvSpPr txBox="1"/>
          <p:nvPr/>
        </p:nvSpPr>
        <p:spPr>
          <a:xfrm>
            <a:off x="419142" y="1737635"/>
            <a:ext cx="3230904" cy="300082"/>
          </a:xfrm>
          <a:prstGeom prst="rect">
            <a:avLst/>
          </a:prstGeom>
          <a:noFill/>
        </p:spPr>
        <p:txBody>
          <a:bodyPr wrap="square" rtlCol="0">
            <a:spAutoFit/>
          </a:bodyPr>
          <a:lstStyle/>
          <a:p>
            <a:r>
              <a:rPr lang="cy-GB" sz="1350" dirty="0"/>
              <a:t>Gellir rhannu’r rhain yn 3 phrif gategori…..</a:t>
            </a:r>
          </a:p>
        </p:txBody>
      </p:sp>
      <p:graphicFrame>
        <p:nvGraphicFramePr>
          <p:cNvPr id="11" name="Content Placeholder 4"/>
          <p:cNvGraphicFramePr>
            <a:graphicFrameLocks/>
          </p:cNvGraphicFramePr>
          <p:nvPr>
            <p:extLst>
              <p:ext uri="{D42A27DB-BD31-4B8C-83A1-F6EECF244321}">
                <p14:modId xmlns:p14="http://schemas.microsoft.com/office/powerpoint/2010/main" val="3100765937"/>
              </p:ext>
            </p:extLst>
          </p:nvPr>
        </p:nvGraphicFramePr>
        <p:xfrm>
          <a:off x="390431" y="2343601"/>
          <a:ext cx="4101810" cy="2496669"/>
        </p:xfrm>
        <a:graphic>
          <a:graphicData uri="http://schemas.openxmlformats.org/drawingml/2006/table">
            <a:tbl>
              <a:tblPr firstRow="1" bandRow="1">
                <a:tableStyleId>{5C22544A-7EE6-4342-B048-85BDC9FD1C3A}</a:tableStyleId>
              </a:tblPr>
              <a:tblGrid>
                <a:gridCol w="1367270">
                  <a:extLst>
                    <a:ext uri="{9D8B030D-6E8A-4147-A177-3AD203B41FA5}">
                      <a16:colId xmlns:a16="http://schemas.microsoft.com/office/drawing/2014/main" val="32589728"/>
                    </a:ext>
                  </a:extLst>
                </a:gridCol>
                <a:gridCol w="1367270">
                  <a:extLst>
                    <a:ext uri="{9D8B030D-6E8A-4147-A177-3AD203B41FA5}">
                      <a16:colId xmlns:a16="http://schemas.microsoft.com/office/drawing/2014/main" val="3821761980"/>
                    </a:ext>
                  </a:extLst>
                </a:gridCol>
                <a:gridCol w="1367270">
                  <a:extLst>
                    <a:ext uri="{9D8B030D-6E8A-4147-A177-3AD203B41FA5}">
                      <a16:colId xmlns:a16="http://schemas.microsoft.com/office/drawing/2014/main" val="2159238672"/>
                    </a:ext>
                  </a:extLst>
                </a:gridCol>
              </a:tblGrid>
              <a:tr h="218363">
                <a:tc>
                  <a:txBody>
                    <a:bodyPr/>
                    <a:lstStyle/>
                    <a:p>
                      <a:pPr algn="ctr"/>
                      <a:r>
                        <a:rPr lang="cy-GB" sz="900" kern="1200" noProof="0">
                          <a:solidFill>
                            <a:schemeClr val="tx1"/>
                          </a:solidFill>
                          <a:effectLst/>
                          <a:latin typeface="+mn-lt"/>
                          <a:ea typeface="+mn-ea"/>
                          <a:cs typeface="+mn-cs"/>
                        </a:rPr>
                        <a:t>Athro-ganolog</a:t>
                      </a:r>
                      <a:endParaRPr lang="cy-GB" sz="900" noProof="0"/>
                    </a:p>
                  </a:txBody>
                  <a:tcPr marL="68580" marR="68580" marT="34290" marB="34290"/>
                </a:tc>
                <a:tc>
                  <a:txBody>
                    <a:bodyPr/>
                    <a:lstStyle/>
                    <a:p>
                      <a:pPr algn="ctr"/>
                      <a:r>
                        <a:rPr lang="cy-GB" sz="900" kern="1200" noProof="0">
                          <a:solidFill>
                            <a:schemeClr val="tx1"/>
                          </a:solidFill>
                          <a:effectLst/>
                          <a:latin typeface="+mn-lt"/>
                          <a:ea typeface="+mn-ea"/>
                          <a:cs typeface="+mn-cs"/>
                        </a:rPr>
                        <a:t>Disgybl-ganolog</a:t>
                      </a:r>
                      <a:endParaRPr lang="cy-GB" sz="900" noProof="0"/>
                    </a:p>
                  </a:txBody>
                  <a:tcPr marL="68580" marR="68580" marT="34290" marB="34290"/>
                </a:tc>
                <a:tc>
                  <a:txBody>
                    <a:bodyPr/>
                    <a:lstStyle/>
                    <a:p>
                      <a:pPr algn="ctr"/>
                      <a:r>
                        <a:rPr lang="cy-GB" sz="900" kern="1200" noProof="0">
                          <a:solidFill>
                            <a:schemeClr val="tx1"/>
                          </a:solidFill>
                          <a:effectLst/>
                          <a:latin typeface="+mn-lt"/>
                          <a:ea typeface="+mn-ea"/>
                          <a:cs typeface="+mn-cs"/>
                        </a:rPr>
                        <a:t>Cymdeithas-ganolog</a:t>
                      </a:r>
                      <a:endParaRPr lang="cy-GB" sz="900" noProof="0"/>
                    </a:p>
                  </a:txBody>
                  <a:tcPr marL="68580" marR="68580" marT="34290" marB="34290"/>
                </a:tc>
                <a:extLst>
                  <a:ext uri="{0D108BD9-81ED-4DB2-BD59-A6C34878D82A}">
                    <a16:rowId xmlns:a16="http://schemas.microsoft.com/office/drawing/2014/main" val="1775617023"/>
                  </a:ext>
                </a:extLst>
              </a:tr>
              <a:tr h="754380">
                <a:tc>
                  <a:txBody>
                    <a:bodyPr/>
                    <a:lstStyle/>
                    <a:p>
                      <a:pPr>
                        <a:lnSpc>
                          <a:spcPct val="107000"/>
                        </a:lnSpc>
                        <a:spcAft>
                          <a:spcPts val="0"/>
                        </a:spcAft>
                      </a:pPr>
                      <a:r>
                        <a:rPr lang="cy-GB" sz="900" kern="1200" noProof="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Hanfodaeth yw addysgu sgiliau sylfaenol y profwyd dros amser bod eu hangen yn y gymdeithas</a:t>
                      </a:r>
                      <a:endParaRPr lang="cy-GB" sz="1100" noProof="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34290" marB="34290"/>
                </a:tc>
                <a:tc>
                  <a:txBody>
                    <a:bodyPr/>
                    <a:lstStyle/>
                    <a:p>
                      <a:pPr>
                        <a:lnSpc>
                          <a:spcPct val="107000"/>
                        </a:lnSpc>
                        <a:spcAft>
                          <a:spcPts val="0"/>
                        </a:spcAft>
                      </a:pPr>
                      <a:r>
                        <a:rPr lang="cy-GB" sz="900" kern="1200" noProof="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Mae blaengaredd yn canolbwyntio ar ddatblygu amgyffrediad moesol y myfyriwr</a:t>
                      </a:r>
                      <a:endParaRPr lang="cy-GB" sz="1100" noProof="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cy-GB" sz="900" kern="1200" noProof="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cy-GB" sz="1100" noProof="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34290" marB="34290"/>
                </a:tc>
                <a:tc>
                  <a:txBody>
                    <a:bodyPr/>
                    <a:lstStyle/>
                    <a:p>
                      <a:pPr>
                        <a:lnSpc>
                          <a:spcPct val="107000"/>
                        </a:lnSpc>
                        <a:spcAft>
                          <a:spcPts val="0"/>
                        </a:spcAft>
                      </a:pPr>
                      <a:r>
                        <a:rPr lang="cy-GB" sz="9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Ail-luniadaeth yw'r persbectif mai addysg yw’r modd i ddatrys problemau cymdeithasol</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34290" marB="34290"/>
                </a:tc>
                <a:extLst>
                  <a:ext uri="{0D108BD9-81ED-4DB2-BD59-A6C34878D82A}">
                    <a16:rowId xmlns:a16="http://schemas.microsoft.com/office/drawing/2014/main" val="1926623960"/>
                  </a:ext>
                </a:extLst>
              </a:tr>
              <a:tr h="673660">
                <a:tc>
                  <a:txBody>
                    <a:bodyPr/>
                    <a:lstStyle/>
                    <a:p>
                      <a:pPr>
                        <a:lnSpc>
                          <a:spcPct val="107000"/>
                        </a:lnSpc>
                        <a:spcAft>
                          <a:spcPts val="0"/>
                        </a:spcAft>
                      </a:pPr>
                      <a:r>
                        <a:rPr lang="cy-GB" sz="900" kern="12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Mae bytholiaeth yn canolbwyntio ar addysgu gweithiau mawr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34290" marB="34290"/>
                </a:tc>
                <a:tc>
                  <a:txBody>
                    <a:bodyPr/>
                    <a:lstStyle/>
                    <a:p>
                      <a:pPr>
                        <a:lnSpc>
                          <a:spcPct val="107000"/>
                        </a:lnSpc>
                        <a:spcAft>
                          <a:spcPts val="0"/>
                        </a:spcAft>
                      </a:pPr>
                      <a:r>
                        <a:rPr lang="cy-GB" sz="900" kern="12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Mae dyneiddiaeth yn ymwneud â meithrin pob myfyriwr i’w botensial llawn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34290" marB="34290"/>
                </a:tc>
                <a:tc>
                  <a:txBody>
                    <a:bodyPr/>
                    <a:lstStyle/>
                    <a:p>
                      <a:pPr>
                        <a:lnSpc>
                          <a:spcPct val="107000"/>
                        </a:lnSpc>
                        <a:spcAft>
                          <a:spcPts val="0"/>
                        </a:spcAft>
                      </a:pPr>
                      <a:r>
                        <a:rPr lang="cy-GB" sz="9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Mae ymddygiadaeth yn canolbwyntio ar feithrin ymddygiadau sy’n fuddiol i gymdeithas.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34290" marB="34290"/>
                </a:tc>
                <a:extLst>
                  <a:ext uri="{0D108BD9-81ED-4DB2-BD59-A6C34878D82A}">
                    <a16:rowId xmlns:a16="http://schemas.microsoft.com/office/drawing/2014/main" val="2293826430"/>
                  </a:ext>
                </a:extLst>
              </a:tr>
              <a:tr h="754380">
                <a:tc>
                  <a:txBody>
                    <a:bodyPr/>
                    <a:lstStyle/>
                    <a:p>
                      <a:pPr>
                        <a:lnSpc>
                          <a:spcPct val="107000"/>
                        </a:lnSpc>
                      </a:pPr>
                      <a:endParaRPr lang="en-GB" sz="1100">
                        <a:effectLst/>
                        <a:latin typeface="Calibri" panose="020F0502020204030204" pitchFamily="34" charset="0"/>
                        <a:cs typeface="Times New Roman" panose="02020603050405020304" pitchFamily="18" charset="0"/>
                      </a:endParaRPr>
                    </a:p>
                  </a:txBody>
                  <a:tcPr marL="68580" marR="68580" marT="34290" marB="34290"/>
                </a:tc>
                <a:tc>
                  <a:txBody>
                    <a:bodyPr/>
                    <a:lstStyle/>
                    <a:p>
                      <a:pPr>
                        <a:lnSpc>
                          <a:spcPct val="107000"/>
                        </a:lnSpc>
                        <a:spcAft>
                          <a:spcPts val="0"/>
                        </a:spcAft>
                      </a:pPr>
                      <a:r>
                        <a:rPr lang="cy-GB" sz="900" kern="12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Mae lluniadaeth yn canolbwyntio ar ddefnyddio addysg i ffurfio golwg myfyriwr ar y byd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34290" marB="34290"/>
                </a:tc>
                <a:tc>
                  <a:txBody>
                    <a:bodyPr/>
                    <a:lstStyle/>
                    <a:p>
                      <a:endParaRPr lang="en-GB" dirty="0"/>
                    </a:p>
                  </a:txBody>
                  <a:tcPr marL="68580" marR="68580" marT="34290" marB="34290"/>
                </a:tc>
                <a:extLst>
                  <a:ext uri="{0D108BD9-81ED-4DB2-BD59-A6C34878D82A}">
                    <a16:rowId xmlns:a16="http://schemas.microsoft.com/office/drawing/2014/main" val="3811433381"/>
                  </a:ext>
                </a:extLst>
              </a:tr>
            </a:tbl>
          </a:graphicData>
        </a:graphic>
      </p:graphicFrame>
    </p:spTree>
    <p:extLst>
      <p:ext uri="{BB962C8B-B14F-4D97-AF65-F5344CB8AC3E}">
        <p14:creationId xmlns:p14="http://schemas.microsoft.com/office/powerpoint/2010/main" val="3129212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3699" y="184143"/>
            <a:ext cx="5452110" cy="994172"/>
          </a:xfrm>
        </p:spPr>
        <p:txBody>
          <a:bodyPr>
            <a:normAutofit fontScale="90000"/>
          </a:bodyPr>
          <a:lstStyle/>
          <a:p>
            <a:r>
              <a:rPr lang="cy-GB" noProof="0" dirty="0" err="1"/>
              <a:t>What</a:t>
            </a:r>
            <a:r>
              <a:rPr lang="cy-GB" noProof="0" dirty="0"/>
              <a:t> do </a:t>
            </a:r>
            <a:r>
              <a:rPr lang="cy-GB" noProof="0" dirty="0" err="1"/>
              <a:t>these</a:t>
            </a:r>
            <a:r>
              <a:rPr lang="cy-GB" noProof="0" dirty="0"/>
              <a:t> </a:t>
            </a:r>
            <a:r>
              <a:rPr lang="cy-GB" noProof="0" dirty="0" err="1"/>
              <a:t>words</a:t>
            </a:r>
            <a:r>
              <a:rPr lang="cy-GB" noProof="0" dirty="0"/>
              <a:t> </a:t>
            </a:r>
            <a:r>
              <a:rPr lang="cy-GB" noProof="0" dirty="0" err="1"/>
              <a:t>mean</a:t>
            </a:r>
            <a:r>
              <a:rPr lang="cy-GB" noProof="0" dirty="0"/>
              <a:t>?</a:t>
            </a:r>
          </a:p>
        </p:txBody>
      </p:sp>
      <p:sp>
        <p:nvSpPr>
          <p:cNvPr id="5" name="Rectangle 4"/>
          <p:cNvSpPr/>
          <p:nvPr/>
        </p:nvSpPr>
        <p:spPr>
          <a:xfrm rot="20900005">
            <a:off x="1372119" y="1294223"/>
            <a:ext cx="2389116" cy="1177245"/>
          </a:xfrm>
          <a:prstGeom prst="rect">
            <a:avLst/>
          </a:prstGeom>
          <a:noFill/>
          <a:scene3d>
            <a:camera prst="perspectiveContrastingLeftFacing"/>
            <a:lightRig rig="threePt" dir="t"/>
          </a:scene3d>
        </p:spPr>
        <p:txBody>
          <a:bodyPr wrap="none" lIns="68580" tIns="34290" rIns="68580" bIns="34290">
            <a:spAutoFit/>
          </a:bodyPr>
          <a:lstStyle/>
          <a:p>
            <a:pPr algn="ctr"/>
            <a:r>
              <a:rPr lang="en-US" sz="72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vision</a:t>
            </a:r>
          </a:p>
        </p:txBody>
      </p:sp>
      <p:sp>
        <p:nvSpPr>
          <p:cNvPr id="6" name="Rectangle 5"/>
          <p:cNvSpPr/>
          <p:nvPr/>
        </p:nvSpPr>
        <p:spPr>
          <a:xfrm rot="376443">
            <a:off x="1987044" y="2865201"/>
            <a:ext cx="3071995" cy="1177245"/>
          </a:xfrm>
          <a:prstGeom prst="rect">
            <a:avLst/>
          </a:prstGeom>
          <a:noFill/>
          <a:scene3d>
            <a:camera prst="perspectiveContrastingLeftFacing"/>
            <a:lightRig rig="threePt" dir="t"/>
          </a:scene3d>
        </p:spPr>
        <p:txBody>
          <a:bodyPr wrap="none" lIns="68580" tIns="34290" rIns="68580" bIns="34290">
            <a:spAutoFit/>
          </a:bodyPr>
          <a:lstStyle/>
          <a:p>
            <a:pPr algn="ctr"/>
            <a:r>
              <a:rPr lang="en-US" sz="72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mission</a:t>
            </a:r>
          </a:p>
        </p:txBody>
      </p:sp>
      <p:sp>
        <p:nvSpPr>
          <p:cNvPr id="7" name="Rectangle 6"/>
          <p:cNvSpPr/>
          <p:nvPr/>
        </p:nvSpPr>
        <p:spPr>
          <a:xfrm rot="20856840">
            <a:off x="1771704" y="4289863"/>
            <a:ext cx="2572757" cy="1177245"/>
          </a:xfrm>
          <a:prstGeom prst="rect">
            <a:avLst/>
          </a:prstGeom>
          <a:noFill/>
          <a:scene3d>
            <a:camera prst="perspectiveContrastingLeftFacing"/>
            <a:lightRig rig="threePt" dir="t"/>
          </a:scene3d>
        </p:spPr>
        <p:txBody>
          <a:bodyPr wrap="none" lIns="68580" tIns="34290" rIns="68580" bIns="34290">
            <a:spAutoFit/>
          </a:bodyPr>
          <a:lstStyle/>
          <a:p>
            <a:pPr algn="ctr"/>
            <a:r>
              <a:rPr lang="en-US" sz="72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values</a:t>
            </a:r>
          </a:p>
        </p:txBody>
      </p:sp>
      <p:sp>
        <p:nvSpPr>
          <p:cNvPr id="8" name="Rectangle 7"/>
          <p:cNvSpPr/>
          <p:nvPr/>
        </p:nvSpPr>
        <p:spPr>
          <a:xfrm rot="21146316">
            <a:off x="138450" y="2401491"/>
            <a:ext cx="2278637" cy="1177245"/>
          </a:xfrm>
          <a:prstGeom prst="rect">
            <a:avLst/>
          </a:prstGeom>
          <a:noFill/>
          <a:scene3d>
            <a:camera prst="perspectiveContrastingLeftFacing"/>
            <a:lightRig rig="threePt" dir="t"/>
          </a:scene3d>
        </p:spPr>
        <p:txBody>
          <a:bodyPr wrap="none" lIns="68580" tIns="34290" rIns="68580" bIns="34290">
            <a:spAutoFit/>
          </a:bodyPr>
          <a:lstStyle/>
          <a:p>
            <a:pPr algn="ctr"/>
            <a:r>
              <a:rPr lang="en-US" sz="72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ethos</a:t>
            </a:r>
          </a:p>
        </p:txBody>
      </p:sp>
      <p:sp>
        <p:nvSpPr>
          <p:cNvPr id="9" name="Rectangle 8"/>
          <p:cNvSpPr/>
          <p:nvPr/>
        </p:nvSpPr>
        <p:spPr>
          <a:xfrm rot="1023444">
            <a:off x="275415" y="3712500"/>
            <a:ext cx="1940275" cy="1177245"/>
          </a:xfrm>
          <a:prstGeom prst="rect">
            <a:avLst/>
          </a:prstGeom>
          <a:noFill/>
          <a:scene3d>
            <a:camera prst="perspectiveContrastingLeftFacing"/>
            <a:lightRig rig="threePt" dir="t"/>
          </a:scene3d>
        </p:spPr>
        <p:txBody>
          <a:bodyPr wrap="none" lIns="68580" tIns="34290" rIns="68580" bIns="34290">
            <a:spAutoFit/>
          </a:bodyPr>
          <a:lstStyle/>
          <a:p>
            <a:pPr algn="ctr"/>
            <a:r>
              <a:rPr lang="en-US" sz="72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aims</a:t>
            </a:r>
          </a:p>
        </p:txBody>
      </p:sp>
      <p:graphicFrame>
        <p:nvGraphicFramePr>
          <p:cNvPr id="3" name="Table 2"/>
          <p:cNvGraphicFramePr>
            <a:graphicFrameLocks noGrp="1"/>
          </p:cNvGraphicFramePr>
          <p:nvPr>
            <p:extLst>
              <p:ext uri="{D42A27DB-BD31-4B8C-83A1-F6EECF244321}">
                <p14:modId xmlns:p14="http://schemas.microsoft.com/office/powerpoint/2010/main" val="2373583829"/>
              </p:ext>
            </p:extLst>
          </p:nvPr>
        </p:nvGraphicFramePr>
        <p:xfrm>
          <a:off x="5114167" y="1009110"/>
          <a:ext cx="3842824" cy="4038600"/>
        </p:xfrm>
        <a:graphic>
          <a:graphicData uri="http://schemas.openxmlformats.org/drawingml/2006/table">
            <a:tbl>
              <a:tblPr firstRow="1" bandRow="1">
                <a:tableStyleId>{5C22544A-7EE6-4342-B048-85BDC9FD1C3A}</a:tableStyleId>
              </a:tblPr>
              <a:tblGrid>
                <a:gridCol w="509174">
                  <a:extLst>
                    <a:ext uri="{9D8B030D-6E8A-4147-A177-3AD203B41FA5}">
                      <a16:colId xmlns:a16="http://schemas.microsoft.com/office/drawing/2014/main" val="2944647537"/>
                    </a:ext>
                  </a:extLst>
                </a:gridCol>
                <a:gridCol w="3333650">
                  <a:extLst>
                    <a:ext uri="{9D8B030D-6E8A-4147-A177-3AD203B41FA5}">
                      <a16:colId xmlns:a16="http://schemas.microsoft.com/office/drawing/2014/main" val="4151053763"/>
                    </a:ext>
                  </a:extLst>
                </a:gridCol>
              </a:tblGrid>
              <a:tr h="278130">
                <a:tc>
                  <a:txBody>
                    <a:bodyPr/>
                    <a:lstStyle/>
                    <a:p>
                      <a:endParaRPr lang="en-GB" sz="1400" dirty="0"/>
                    </a:p>
                  </a:txBody>
                  <a:tcPr marL="68580" marR="68580" marT="34290" marB="34290"/>
                </a:tc>
                <a:tc>
                  <a:txBody>
                    <a:bodyPr/>
                    <a:lstStyle/>
                    <a:p>
                      <a:endParaRPr lang="en-GB" sz="1400" dirty="0"/>
                    </a:p>
                  </a:txBody>
                  <a:tcPr marL="68580" marR="68580" marT="34290" marB="34290"/>
                </a:tc>
                <a:extLst>
                  <a:ext uri="{0D108BD9-81ED-4DB2-BD59-A6C34878D82A}">
                    <a16:rowId xmlns:a16="http://schemas.microsoft.com/office/drawing/2014/main" val="3122390290"/>
                  </a:ext>
                </a:extLst>
              </a:tr>
              <a:tr h="685800">
                <a:tc>
                  <a:txBody>
                    <a:bodyPr/>
                    <a:lstStyle/>
                    <a:p>
                      <a:pPr algn="ctr"/>
                      <a:r>
                        <a:rPr lang="en-GB" sz="1400" dirty="0"/>
                        <a:t>1</a:t>
                      </a:r>
                    </a:p>
                  </a:txBody>
                  <a:tcPr marL="68580" marR="68580" marT="34290" marB="34290"/>
                </a:tc>
                <a:tc>
                  <a:txBody>
                    <a:bodyPr/>
                    <a:lstStyle/>
                    <a:p>
                      <a:r>
                        <a:rPr lang="en-GB" sz="1400" b="0" i="0" u="none" strike="noStrike" kern="1200" baseline="0" dirty="0">
                          <a:solidFill>
                            <a:schemeClr val="tx1"/>
                          </a:solidFill>
                          <a:effectLst/>
                          <a:latin typeface="+mn-lt"/>
                          <a:ea typeface="+mn-ea"/>
                          <a:cs typeface="+mn-cs"/>
                        </a:rPr>
                        <a:t>the </a:t>
                      </a:r>
                      <a:r>
                        <a:rPr lang="en-GB" sz="1400" b="0" i="0" u="none" strike="noStrike" kern="1200" dirty="0">
                          <a:solidFill>
                            <a:schemeClr val="tx1"/>
                          </a:solidFill>
                          <a:effectLst/>
                          <a:latin typeface="+mn-lt"/>
                          <a:ea typeface="+mn-ea"/>
                          <a:cs typeface="+mn-cs"/>
                        </a:rPr>
                        <a:t>qualities or ideas that is considered important. </a:t>
                      </a:r>
                    </a:p>
                    <a:p>
                      <a:endParaRPr lang="en-GB" sz="1400" b="0" i="0" u="none" strike="noStrike" kern="1200" dirty="0">
                        <a:solidFill>
                          <a:schemeClr val="tx1"/>
                        </a:solidFill>
                        <a:effectLst/>
                        <a:latin typeface="+mn-lt"/>
                        <a:ea typeface="+mn-ea"/>
                        <a:cs typeface="+mn-cs"/>
                      </a:endParaRPr>
                    </a:p>
                  </a:txBody>
                  <a:tcPr marL="68580" marR="68580" marT="34290" marB="34290"/>
                </a:tc>
                <a:extLst>
                  <a:ext uri="{0D108BD9-81ED-4DB2-BD59-A6C34878D82A}">
                    <a16:rowId xmlns:a16="http://schemas.microsoft.com/office/drawing/2014/main" val="1734245982"/>
                  </a:ext>
                </a:extLst>
              </a:tr>
              <a:tr h="891540">
                <a:tc>
                  <a:txBody>
                    <a:bodyPr/>
                    <a:lstStyle/>
                    <a:p>
                      <a:pPr algn="ctr"/>
                      <a:r>
                        <a:rPr lang="en-GB" sz="1400" dirty="0"/>
                        <a:t>2</a:t>
                      </a:r>
                    </a:p>
                  </a:txBody>
                  <a:tcPr marL="68580" marR="68580" marT="34290" marB="34290"/>
                </a:tc>
                <a:tc>
                  <a:txBody>
                    <a:bodyPr/>
                    <a:lstStyle/>
                    <a:p>
                      <a:r>
                        <a:rPr lang="en-GB" sz="1400" b="0" i="0" u="none" strike="noStrike" kern="1200" dirty="0">
                          <a:solidFill>
                            <a:schemeClr val="tx1"/>
                          </a:solidFill>
                          <a:effectLst/>
                          <a:latin typeface="+mn-lt"/>
                          <a:ea typeface="+mn-ea"/>
                          <a:cs typeface="+mn-cs"/>
                        </a:rPr>
                        <a:t>a public declaration that schools or other educational organizations use to describe their high-level goals for the future</a:t>
                      </a:r>
                    </a:p>
                    <a:p>
                      <a:endParaRPr lang="en-GB" sz="1400" dirty="0"/>
                    </a:p>
                  </a:txBody>
                  <a:tcPr marL="68580" marR="68580" marT="34290" marB="34290"/>
                </a:tc>
                <a:extLst>
                  <a:ext uri="{0D108BD9-81ED-4DB2-BD59-A6C34878D82A}">
                    <a16:rowId xmlns:a16="http://schemas.microsoft.com/office/drawing/2014/main" val="2769522913"/>
                  </a:ext>
                </a:extLst>
              </a:tr>
              <a:tr h="685800">
                <a:tc>
                  <a:txBody>
                    <a:bodyPr/>
                    <a:lstStyle/>
                    <a:p>
                      <a:pPr algn="ctr"/>
                      <a:r>
                        <a:rPr lang="en-GB" sz="1400" dirty="0"/>
                        <a:t>3</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i="0" u="none" strike="noStrike" kern="1200" baseline="0" dirty="0">
                          <a:solidFill>
                            <a:schemeClr val="tx1"/>
                          </a:solidFill>
                          <a:effectLst/>
                          <a:latin typeface="+mn-lt"/>
                          <a:ea typeface="+mn-ea"/>
                          <a:cs typeface="+mn-cs"/>
                        </a:rPr>
                        <a:t>particular behaviours and achievements the school wants to accomplish;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0" i="0" u="none" strike="noStrike" kern="1200" dirty="0">
                        <a:solidFill>
                          <a:schemeClr val="tx1"/>
                        </a:solidFill>
                        <a:effectLst/>
                        <a:latin typeface="+mn-lt"/>
                        <a:ea typeface="+mn-ea"/>
                        <a:cs typeface="+mn-cs"/>
                      </a:endParaRPr>
                    </a:p>
                  </a:txBody>
                  <a:tcPr marL="68580" marR="68580" marT="34290" marB="34290"/>
                </a:tc>
                <a:extLst>
                  <a:ext uri="{0D108BD9-81ED-4DB2-BD59-A6C34878D82A}">
                    <a16:rowId xmlns:a16="http://schemas.microsoft.com/office/drawing/2014/main" val="2901566849"/>
                  </a:ext>
                </a:extLst>
              </a:tr>
              <a:tr h="685800">
                <a:tc>
                  <a:txBody>
                    <a:bodyPr/>
                    <a:lstStyle/>
                    <a:p>
                      <a:pPr algn="ctr"/>
                      <a:r>
                        <a:rPr lang="en-GB" sz="1400" dirty="0"/>
                        <a:t>4</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i="0" u="none" strike="noStrike" kern="1200" dirty="0">
                          <a:solidFill>
                            <a:schemeClr val="tx1"/>
                          </a:solidFill>
                          <a:effectLst/>
                          <a:latin typeface="+mn-lt"/>
                          <a:ea typeface="+mn-ea"/>
                          <a:cs typeface="+mn-cs"/>
                        </a:rPr>
                        <a:t>the characteristic spirit of a school as manifested in its attitudes and aspirations.</a:t>
                      </a:r>
                    </a:p>
                    <a:p>
                      <a:endParaRPr lang="en-GB" sz="1400" dirty="0"/>
                    </a:p>
                  </a:txBody>
                  <a:tcPr marL="68580" marR="68580" marT="34290" marB="34290"/>
                </a:tc>
                <a:extLst>
                  <a:ext uri="{0D108BD9-81ED-4DB2-BD59-A6C34878D82A}">
                    <a16:rowId xmlns:a16="http://schemas.microsoft.com/office/drawing/2014/main" val="3686855949"/>
                  </a:ext>
                </a:extLst>
              </a:tr>
              <a:tr h="685800">
                <a:tc>
                  <a:txBody>
                    <a:bodyPr/>
                    <a:lstStyle/>
                    <a:p>
                      <a:pPr algn="ctr"/>
                      <a:r>
                        <a:rPr lang="en-GB" sz="1400" dirty="0"/>
                        <a:t>5</a:t>
                      </a:r>
                    </a:p>
                  </a:txBody>
                  <a:tcPr marL="68580" marR="68580" marT="34290" marB="34290"/>
                </a:tc>
                <a:tc>
                  <a:txBody>
                    <a:bodyPr/>
                    <a:lstStyle/>
                    <a:p>
                      <a:r>
                        <a:rPr lang="en-GB" sz="1400" b="0" i="0" u="none" strike="noStrike" kern="1200" dirty="0">
                          <a:solidFill>
                            <a:schemeClr val="tx1"/>
                          </a:solidFill>
                          <a:effectLst/>
                          <a:latin typeface="+mn-lt"/>
                          <a:ea typeface="+mn-ea"/>
                          <a:cs typeface="+mn-cs"/>
                        </a:rPr>
                        <a:t>a formal summary of the aims and values of a school.</a:t>
                      </a:r>
                    </a:p>
                    <a:p>
                      <a:endParaRPr lang="en-GB" sz="1400" b="0" i="0" u="none" strike="noStrike" kern="1200" dirty="0">
                        <a:solidFill>
                          <a:schemeClr val="tx1"/>
                        </a:solidFill>
                        <a:effectLst/>
                        <a:latin typeface="+mn-lt"/>
                        <a:ea typeface="+mn-ea"/>
                        <a:cs typeface="+mn-cs"/>
                      </a:endParaRPr>
                    </a:p>
                  </a:txBody>
                  <a:tcPr marL="68580" marR="68580" marT="34290" marB="34290"/>
                </a:tc>
                <a:extLst>
                  <a:ext uri="{0D108BD9-81ED-4DB2-BD59-A6C34878D82A}">
                    <a16:rowId xmlns:a16="http://schemas.microsoft.com/office/drawing/2014/main" val="3267653501"/>
                  </a:ext>
                </a:extLst>
              </a:tr>
            </a:tbl>
          </a:graphicData>
        </a:graphic>
      </p:graphicFrame>
    </p:spTree>
    <p:extLst>
      <p:ext uri="{BB962C8B-B14F-4D97-AF65-F5344CB8AC3E}">
        <p14:creationId xmlns:p14="http://schemas.microsoft.com/office/powerpoint/2010/main" val="3800389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027" y="393042"/>
            <a:ext cx="5452110" cy="994172"/>
          </a:xfrm>
        </p:spPr>
        <p:txBody>
          <a:bodyPr>
            <a:normAutofit fontScale="90000"/>
          </a:bodyPr>
          <a:lstStyle/>
          <a:p>
            <a:r>
              <a:rPr lang="cy-GB" noProof="0" dirty="0"/>
              <a:t>Beth mae’r geiriau hyn yn ei olygu?</a:t>
            </a:r>
          </a:p>
        </p:txBody>
      </p:sp>
      <p:sp>
        <p:nvSpPr>
          <p:cNvPr id="5" name="Rectangle 4"/>
          <p:cNvSpPr/>
          <p:nvPr/>
        </p:nvSpPr>
        <p:spPr>
          <a:xfrm rot="20900005">
            <a:off x="-560138" y="1541173"/>
            <a:ext cx="4858125" cy="1084912"/>
          </a:xfrm>
          <a:prstGeom prst="rect">
            <a:avLst/>
          </a:prstGeom>
          <a:noFill/>
          <a:scene3d>
            <a:camera prst="perspectiveContrastingLeftFacing"/>
            <a:lightRig rig="threePt" dir="t"/>
          </a:scene3d>
        </p:spPr>
        <p:txBody>
          <a:bodyPr wrap="none" lIns="68580" tIns="34290" rIns="68580" bIns="34290">
            <a:spAutoFit/>
          </a:bodyPr>
          <a:lstStyle/>
          <a:p>
            <a:pPr algn="ctr"/>
            <a:r>
              <a:rPr lang="cy-GB" sz="66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gweledigaeth</a:t>
            </a:r>
          </a:p>
        </p:txBody>
      </p:sp>
      <p:sp>
        <p:nvSpPr>
          <p:cNvPr id="6" name="Rectangle 5"/>
          <p:cNvSpPr/>
          <p:nvPr/>
        </p:nvSpPr>
        <p:spPr>
          <a:xfrm rot="376443">
            <a:off x="1100792" y="2831746"/>
            <a:ext cx="4284506" cy="1084912"/>
          </a:xfrm>
          <a:prstGeom prst="rect">
            <a:avLst/>
          </a:prstGeom>
          <a:noFill/>
          <a:scene3d>
            <a:camera prst="perspectiveContrastingLeftFacing"/>
            <a:lightRig rig="threePt" dir="t"/>
          </a:scene3d>
        </p:spPr>
        <p:txBody>
          <a:bodyPr wrap="none" lIns="68580" tIns="34290" rIns="68580" bIns="34290">
            <a:spAutoFit/>
          </a:bodyPr>
          <a:lstStyle/>
          <a:p>
            <a:pPr algn="ctr"/>
            <a:r>
              <a:rPr lang="cy-GB" sz="66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cenhadaeth</a:t>
            </a:r>
          </a:p>
        </p:txBody>
      </p:sp>
      <p:sp>
        <p:nvSpPr>
          <p:cNvPr id="7" name="Rectangle 6"/>
          <p:cNvSpPr/>
          <p:nvPr/>
        </p:nvSpPr>
        <p:spPr>
          <a:xfrm rot="20856840">
            <a:off x="648869" y="4116502"/>
            <a:ext cx="4818434" cy="1177245"/>
          </a:xfrm>
          <a:prstGeom prst="rect">
            <a:avLst/>
          </a:prstGeom>
          <a:noFill/>
          <a:scene3d>
            <a:camera prst="perspectiveContrastingLeftFacing"/>
            <a:lightRig rig="threePt" dir="t"/>
          </a:scene3d>
        </p:spPr>
        <p:txBody>
          <a:bodyPr wrap="none" lIns="68580" tIns="34290" rIns="68580" bIns="34290">
            <a:spAutoFit/>
          </a:bodyPr>
          <a:lstStyle/>
          <a:p>
            <a:pPr algn="ctr"/>
            <a:r>
              <a:rPr lang="cy-GB" sz="72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gwerthoedd</a:t>
            </a:r>
          </a:p>
        </p:txBody>
      </p:sp>
      <p:sp>
        <p:nvSpPr>
          <p:cNvPr id="8" name="Rectangle 7"/>
          <p:cNvSpPr/>
          <p:nvPr/>
        </p:nvSpPr>
        <p:spPr>
          <a:xfrm rot="21146316">
            <a:off x="484" y="3037367"/>
            <a:ext cx="2278637" cy="1177245"/>
          </a:xfrm>
          <a:prstGeom prst="rect">
            <a:avLst/>
          </a:prstGeom>
          <a:noFill/>
          <a:scene3d>
            <a:camera prst="perspectiveContrastingLeftFacing"/>
            <a:lightRig rig="threePt" dir="t"/>
          </a:scene3d>
        </p:spPr>
        <p:txBody>
          <a:bodyPr wrap="none" lIns="68580" tIns="34290" rIns="68580" bIns="34290">
            <a:spAutoFit/>
          </a:bodyPr>
          <a:lstStyle/>
          <a:p>
            <a:pPr algn="ctr"/>
            <a:r>
              <a:rPr lang="en-US" sz="72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ethos</a:t>
            </a:r>
          </a:p>
        </p:txBody>
      </p:sp>
      <p:sp>
        <p:nvSpPr>
          <p:cNvPr id="9" name="Rectangle 8"/>
          <p:cNvSpPr/>
          <p:nvPr/>
        </p:nvSpPr>
        <p:spPr>
          <a:xfrm rot="1023444">
            <a:off x="-455024" y="4307879"/>
            <a:ext cx="2576666" cy="1177245"/>
          </a:xfrm>
          <a:prstGeom prst="rect">
            <a:avLst/>
          </a:prstGeom>
          <a:noFill/>
          <a:scene3d>
            <a:camera prst="perspectiveContrastingLeftFacing"/>
            <a:lightRig rig="threePt" dir="t"/>
          </a:scene3d>
        </p:spPr>
        <p:txBody>
          <a:bodyPr wrap="none" lIns="68580" tIns="34290" rIns="68580" bIns="34290">
            <a:spAutoFit/>
          </a:bodyPr>
          <a:lstStyle/>
          <a:p>
            <a:pPr algn="ctr"/>
            <a:r>
              <a:rPr lang="cy-GB" sz="72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nodau</a:t>
            </a:r>
          </a:p>
        </p:txBody>
      </p:sp>
      <p:graphicFrame>
        <p:nvGraphicFramePr>
          <p:cNvPr id="3" name="Table 2"/>
          <p:cNvGraphicFramePr>
            <a:graphicFrameLocks noGrp="1"/>
          </p:cNvGraphicFramePr>
          <p:nvPr>
            <p:extLst>
              <p:ext uri="{D42A27DB-BD31-4B8C-83A1-F6EECF244321}">
                <p14:modId xmlns:p14="http://schemas.microsoft.com/office/powerpoint/2010/main" val="1130050459"/>
              </p:ext>
            </p:extLst>
          </p:nvPr>
        </p:nvGraphicFramePr>
        <p:xfrm>
          <a:off x="5062689" y="2125266"/>
          <a:ext cx="3842824" cy="3185160"/>
        </p:xfrm>
        <a:graphic>
          <a:graphicData uri="http://schemas.openxmlformats.org/drawingml/2006/table">
            <a:tbl>
              <a:tblPr firstRow="1" bandRow="1">
                <a:tableStyleId>{5C22544A-7EE6-4342-B048-85BDC9FD1C3A}</a:tableStyleId>
              </a:tblPr>
              <a:tblGrid>
                <a:gridCol w="509174">
                  <a:extLst>
                    <a:ext uri="{9D8B030D-6E8A-4147-A177-3AD203B41FA5}">
                      <a16:colId xmlns:a16="http://schemas.microsoft.com/office/drawing/2014/main" val="2944647537"/>
                    </a:ext>
                  </a:extLst>
                </a:gridCol>
                <a:gridCol w="3333650">
                  <a:extLst>
                    <a:ext uri="{9D8B030D-6E8A-4147-A177-3AD203B41FA5}">
                      <a16:colId xmlns:a16="http://schemas.microsoft.com/office/drawing/2014/main" val="4151053763"/>
                    </a:ext>
                  </a:extLst>
                </a:gridCol>
              </a:tblGrid>
              <a:tr h="278130">
                <a:tc>
                  <a:txBody>
                    <a:bodyPr/>
                    <a:lstStyle/>
                    <a:p>
                      <a:endParaRPr lang="en-GB" sz="1400" dirty="0"/>
                    </a:p>
                  </a:txBody>
                  <a:tcPr marL="68580" marR="68580" marT="34290" marB="34290"/>
                </a:tc>
                <a:tc>
                  <a:txBody>
                    <a:bodyPr/>
                    <a:lstStyle/>
                    <a:p>
                      <a:endParaRPr lang="en-GB" sz="1400" dirty="0"/>
                    </a:p>
                  </a:txBody>
                  <a:tcPr marL="68580" marR="68580" marT="34290" marB="34290"/>
                </a:tc>
                <a:extLst>
                  <a:ext uri="{0D108BD9-81ED-4DB2-BD59-A6C34878D82A}">
                    <a16:rowId xmlns:a16="http://schemas.microsoft.com/office/drawing/2014/main" val="3122390290"/>
                  </a:ext>
                </a:extLst>
              </a:tr>
              <a:tr h="480060">
                <a:tc>
                  <a:txBody>
                    <a:bodyPr/>
                    <a:lstStyle/>
                    <a:p>
                      <a:pPr algn="ctr"/>
                      <a:r>
                        <a:rPr lang="en-GB" sz="1400" dirty="0"/>
                        <a:t>1</a:t>
                      </a:r>
                    </a:p>
                  </a:txBody>
                  <a:tcPr marL="68580" marR="68580" marT="34290" marB="34290"/>
                </a:tc>
                <a:tc>
                  <a:txBody>
                    <a:bodyPr/>
                    <a:lstStyle/>
                    <a:p>
                      <a:r>
                        <a:rPr lang="cy-GB" sz="1400" b="0" i="0" u="none" strike="noStrike" kern="1200" baseline="0" noProof="0">
                          <a:solidFill>
                            <a:schemeClr val="tx1"/>
                          </a:solidFill>
                          <a:effectLst/>
                          <a:latin typeface="+mn-lt"/>
                          <a:ea typeface="+mn-ea"/>
                          <a:cs typeface="+mn-cs"/>
                        </a:rPr>
                        <a:t>y rhinweddau neu’r syniadau a ystyrir yn bwysig</a:t>
                      </a:r>
                      <a:r>
                        <a:rPr lang="cy-GB" sz="1400" b="0" i="0" u="none" strike="noStrike" kern="1200" noProof="0">
                          <a:solidFill>
                            <a:schemeClr val="tx1"/>
                          </a:solidFill>
                          <a:effectLst/>
                          <a:latin typeface="+mn-lt"/>
                          <a:ea typeface="+mn-ea"/>
                          <a:cs typeface="+mn-cs"/>
                        </a:rPr>
                        <a:t>. </a:t>
                      </a:r>
                    </a:p>
                  </a:txBody>
                  <a:tcPr marL="68580" marR="68580" marT="34290" marB="34290"/>
                </a:tc>
                <a:extLst>
                  <a:ext uri="{0D108BD9-81ED-4DB2-BD59-A6C34878D82A}">
                    <a16:rowId xmlns:a16="http://schemas.microsoft.com/office/drawing/2014/main" val="1734245982"/>
                  </a:ext>
                </a:extLst>
              </a:tr>
              <a:tr h="278130">
                <a:tc>
                  <a:txBody>
                    <a:bodyPr/>
                    <a:lstStyle/>
                    <a:p>
                      <a:pPr algn="ctr"/>
                      <a:r>
                        <a:rPr lang="en-GB" sz="1400" dirty="0"/>
                        <a:t>2</a:t>
                      </a:r>
                    </a:p>
                  </a:txBody>
                  <a:tcPr marL="68580" marR="68580" marT="34290" marB="34290"/>
                </a:tc>
                <a:tc>
                  <a:txBody>
                    <a:bodyPr/>
                    <a:lstStyle/>
                    <a:p>
                      <a:r>
                        <a:rPr lang="cy-GB" sz="1400" b="0" i="0" u="none" strike="noStrike" kern="1200" noProof="0" dirty="0">
                          <a:solidFill>
                            <a:schemeClr val="tx1"/>
                          </a:solidFill>
                          <a:effectLst/>
                          <a:latin typeface="+mn-lt"/>
                          <a:ea typeface="+mn-ea"/>
                          <a:cs typeface="+mn-cs"/>
                        </a:rPr>
                        <a:t>datganiad cyhoeddus mae ysgolion neu sefydliadau addysg eraill yn ei ddefnyddio i ddisgrifio eu nodau lefel uchel ar gyfer y dyfodol.</a:t>
                      </a:r>
                    </a:p>
                  </a:txBody>
                  <a:tcPr marL="68580" marR="68580" marT="34290" marB="34290"/>
                </a:tc>
                <a:extLst>
                  <a:ext uri="{0D108BD9-81ED-4DB2-BD59-A6C34878D82A}">
                    <a16:rowId xmlns:a16="http://schemas.microsoft.com/office/drawing/2014/main" val="2769522913"/>
                  </a:ext>
                </a:extLst>
              </a:tr>
              <a:tr h="278130">
                <a:tc>
                  <a:txBody>
                    <a:bodyPr/>
                    <a:lstStyle/>
                    <a:p>
                      <a:pPr algn="ctr"/>
                      <a:r>
                        <a:rPr lang="en-GB" sz="1400" dirty="0"/>
                        <a:t>3</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400" b="0" i="0" u="none" strike="noStrike" kern="1200" baseline="0" noProof="0" dirty="0">
                          <a:solidFill>
                            <a:schemeClr val="tx1"/>
                          </a:solidFill>
                          <a:effectLst/>
                          <a:latin typeface="+mn-lt"/>
                          <a:ea typeface="+mn-ea"/>
                          <a:cs typeface="+mn-cs"/>
                        </a:rPr>
                        <a:t>ymddygiadau a chyraeddiadau penodol mae’r ysgol eisiau eu cyflawni.</a:t>
                      </a:r>
                    </a:p>
                  </a:txBody>
                  <a:tcPr marL="68580" marR="68580" marT="34290" marB="34290"/>
                </a:tc>
                <a:extLst>
                  <a:ext uri="{0D108BD9-81ED-4DB2-BD59-A6C34878D82A}">
                    <a16:rowId xmlns:a16="http://schemas.microsoft.com/office/drawing/2014/main" val="2901566849"/>
                  </a:ext>
                </a:extLst>
              </a:tr>
              <a:tr h="480060">
                <a:tc>
                  <a:txBody>
                    <a:bodyPr/>
                    <a:lstStyle/>
                    <a:p>
                      <a:pPr algn="ctr"/>
                      <a:r>
                        <a:rPr lang="en-GB" sz="1400" dirty="0"/>
                        <a:t>4</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400" b="0" i="0" u="none" strike="noStrike" kern="1200" noProof="0" dirty="0">
                          <a:solidFill>
                            <a:schemeClr val="tx1"/>
                          </a:solidFill>
                          <a:effectLst/>
                          <a:latin typeface="+mn-lt"/>
                          <a:ea typeface="+mn-ea"/>
                          <a:cs typeface="+mn-cs"/>
                        </a:rPr>
                        <a:t>ysbryd nodweddiadol ysgol fel yr amlygir yn ei hagweddau a’i dyheadau.</a:t>
                      </a:r>
                    </a:p>
                  </a:txBody>
                  <a:tcPr marL="68580" marR="68580" marT="34290" marB="34290"/>
                </a:tc>
                <a:extLst>
                  <a:ext uri="{0D108BD9-81ED-4DB2-BD59-A6C34878D82A}">
                    <a16:rowId xmlns:a16="http://schemas.microsoft.com/office/drawing/2014/main" val="3686855949"/>
                  </a:ext>
                </a:extLst>
              </a:tr>
              <a:tr h="480060">
                <a:tc>
                  <a:txBody>
                    <a:bodyPr/>
                    <a:lstStyle/>
                    <a:p>
                      <a:pPr algn="ctr"/>
                      <a:r>
                        <a:rPr lang="en-GB" sz="1400" dirty="0"/>
                        <a:t>5</a:t>
                      </a:r>
                    </a:p>
                  </a:txBody>
                  <a:tcPr marL="68580" marR="68580" marT="34290" marB="34290"/>
                </a:tc>
                <a:tc>
                  <a:txBody>
                    <a:bodyPr/>
                    <a:lstStyle/>
                    <a:p>
                      <a:r>
                        <a:rPr lang="cy-GB" sz="1400" b="0" i="0" u="none" strike="noStrike" kern="1200" noProof="0" dirty="0">
                          <a:solidFill>
                            <a:schemeClr val="tx1"/>
                          </a:solidFill>
                          <a:effectLst/>
                          <a:latin typeface="+mn-lt"/>
                          <a:ea typeface="+mn-ea"/>
                          <a:cs typeface="+mn-cs"/>
                        </a:rPr>
                        <a:t>crynodeb ffurfiol o nodau a gwerthoedd ysgol.</a:t>
                      </a:r>
                    </a:p>
                  </a:txBody>
                  <a:tcPr marL="68580" marR="68580" marT="34290" marB="34290"/>
                </a:tc>
                <a:extLst>
                  <a:ext uri="{0D108BD9-81ED-4DB2-BD59-A6C34878D82A}">
                    <a16:rowId xmlns:a16="http://schemas.microsoft.com/office/drawing/2014/main" val="3267653501"/>
                  </a:ext>
                </a:extLst>
              </a:tr>
            </a:tbl>
          </a:graphicData>
        </a:graphic>
      </p:graphicFrame>
    </p:spTree>
    <p:extLst>
      <p:ext uri="{BB962C8B-B14F-4D97-AF65-F5344CB8AC3E}">
        <p14:creationId xmlns:p14="http://schemas.microsoft.com/office/powerpoint/2010/main" val="9080614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0130" y="295779"/>
            <a:ext cx="2848092" cy="994172"/>
          </a:xfrm>
        </p:spPr>
        <p:txBody>
          <a:bodyPr>
            <a:normAutofit fontScale="90000"/>
          </a:bodyPr>
          <a:lstStyle/>
          <a:p>
            <a:pPr algn="ctr"/>
            <a:r>
              <a:rPr lang="cy-GB" noProof="0" dirty="0"/>
              <a:t>Enghreifftiau o ysgolion</a:t>
            </a:r>
          </a:p>
        </p:txBody>
      </p:sp>
      <p:sp>
        <p:nvSpPr>
          <p:cNvPr id="3" name="Content Placeholder 2"/>
          <p:cNvSpPr>
            <a:spLocks noGrp="1"/>
          </p:cNvSpPr>
          <p:nvPr>
            <p:ph idx="1"/>
          </p:nvPr>
        </p:nvSpPr>
        <p:spPr>
          <a:xfrm>
            <a:off x="5605136" y="1182958"/>
            <a:ext cx="2768698" cy="2889872"/>
          </a:xfrm>
        </p:spPr>
        <p:txBody>
          <a:bodyPr>
            <a:normAutofit fontScale="62500" lnSpcReduction="20000"/>
          </a:bodyPr>
          <a:lstStyle/>
          <a:p>
            <a:pPr marL="0" indent="0">
              <a:buNone/>
            </a:pPr>
            <a:r>
              <a:rPr lang="cy-GB" sz="2850" noProof="0" dirty="0" err="1"/>
              <a:t>Carryout</a:t>
            </a:r>
            <a:r>
              <a:rPr lang="cy-GB" sz="2850" noProof="0" dirty="0"/>
              <a:t> a </a:t>
            </a:r>
            <a:r>
              <a:rPr lang="cy-GB" sz="2850" noProof="0" dirty="0" err="1"/>
              <a:t>webs</a:t>
            </a:r>
            <a:r>
              <a:rPr lang="cy-GB" sz="2850" noProof="0" dirty="0"/>
              <a:t> </a:t>
            </a:r>
            <a:r>
              <a:rPr lang="cy-GB" sz="2850" noProof="0" dirty="0" err="1"/>
              <a:t>search</a:t>
            </a:r>
            <a:endParaRPr lang="cy-GB" sz="2850" noProof="0" dirty="0"/>
          </a:p>
          <a:p>
            <a:pPr marL="0" indent="0">
              <a:buNone/>
            </a:pPr>
            <a:r>
              <a:rPr lang="cy-GB" sz="2850" noProof="0" dirty="0" err="1"/>
              <a:t>Enter</a:t>
            </a:r>
            <a:r>
              <a:rPr lang="cy-GB" sz="2850" noProof="0" dirty="0"/>
              <a:t> </a:t>
            </a:r>
            <a:r>
              <a:rPr lang="cy-GB" sz="2850" noProof="0" dirty="0" err="1"/>
              <a:t>any</a:t>
            </a:r>
            <a:r>
              <a:rPr lang="cy-GB" sz="2850" noProof="0" dirty="0"/>
              <a:t> </a:t>
            </a:r>
            <a:r>
              <a:rPr lang="cy-GB" sz="2850" noProof="0" dirty="0" err="1"/>
              <a:t>combination</a:t>
            </a:r>
            <a:r>
              <a:rPr lang="cy-GB" sz="2850" noProof="0" dirty="0"/>
              <a:t> of the </a:t>
            </a:r>
            <a:r>
              <a:rPr lang="cy-GB" sz="2850" noProof="0" dirty="0" err="1"/>
              <a:t>following</a:t>
            </a:r>
            <a:r>
              <a:rPr lang="cy-GB" sz="2850" noProof="0" dirty="0"/>
              <a:t> </a:t>
            </a:r>
            <a:r>
              <a:rPr lang="cy-GB" sz="2850" noProof="0" dirty="0" err="1"/>
              <a:t>terms</a:t>
            </a:r>
            <a:r>
              <a:rPr lang="cy-GB" sz="2850" noProof="0" dirty="0"/>
              <a:t>:</a:t>
            </a:r>
          </a:p>
          <a:p>
            <a:pPr marL="0" indent="0">
              <a:buNone/>
            </a:pPr>
            <a:endParaRPr lang="cy-GB" sz="2850" noProof="0" dirty="0"/>
          </a:p>
          <a:p>
            <a:r>
              <a:rPr lang="cy-GB" sz="2850" noProof="0" dirty="0" err="1"/>
              <a:t>mission</a:t>
            </a:r>
            <a:r>
              <a:rPr lang="cy-GB" sz="2850" noProof="0" dirty="0"/>
              <a:t> </a:t>
            </a:r>
            <a:r>
              <a:rPr lang="cy-GB" sz="2850" noProof="0" dirty="0" err="1"/>
              <a:t>statement</a:t>
            </a:r>
            <a:endParaRPr lang="cy-GB" sz="2850" noProof="0" dirty="0"/>
          </a:p>
          <a:p>
            <a:r>
              <a:rPr lang="cy-GB" sz="2850" noProof="0" dirty="0"/>
              <a:t>ethos</a:t>
            </a:r>
          </a:p>
          <a:p>
            <a:r>
              <a:rPr lang="cy-GB" sz="2850" noProof="0" dirty="0" err="1"/>
              <a:t>values</a:t>
            </a:r>
            <a:endParaRPr lang="cy-GB" sz="2850" noProof="0" dirty="0"/>
          </a:p>
          <a:p>
            <a:r>
              <a:rPr lang="cy-GB" sz="2850" noProof="0" dirty="0" err="1"/>
              <a:t>aims</a:t>
            </a:r>
            <a:endParaRPr lang="cy-GB" sz="2850" noProof="0" dirty="0"/>
          </a:p>
          <a:p>
            <a:r>
              <a:rPr lang="cy-GB" sz="2850" noProof="0" dirty="0"/>
              <a:t>UK</a:t>
            </a:r>
          </a:p>
          <a:p>
            <a:endParaRPr lang="cy-GB" noProof="0" dirty="0"/>
          </a:p>
          <a:p>
            <a:endParaRPr lang="cy-GB" noProof="0" dirty="0"/>
          </a:p>
          <a:p>
            <a:endParaRPr lang="cy-GB" noProof="0"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004" y="3852040"/>
            <a:ext cx="1214704" cy="1716009"/>
          </a:xfrm>
          <a:prstGeom prst="rect">
            <a:avLst/>
          </a:prstGeom>
          <a:ln>
            <a:solidFill>
              <a:schemeClr val="accent1"/>
            </a:solidFill>
          </a:ln>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83930" y="3901337"/>
            <a:ext cx="1179808" cy="1666713"/>
          </a:xfrm>
          <a:prstGeom prst="rect">
            <a:avLst/>
          </a:prstGeom>
          <a:ln>
            <a:solidFill>
              <a:schemeClr val="accent1"/>
            </a:solidFill>
          </a:ln>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18946" y="320451"/>
            <a:ext cx="1434452" cy="1675762"/>
          </a:xfrm>
          <a:prstGeom prst="rect">
            <a:avLst/>
          </a:prstGeom>
          <a:ln>
            <a:solidFill>
              <a:schemeClr val="accent1"/>
            </a:solidFill>
          </a:ln>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148972" y="4325077"/>
            <a:ext cx="3286302" cy="1204683"/>
          </a:xfrm>
          <a:prstGeom prst="rect">
            <a:avLst/>
          </a:prstGeom>
          <a:ln>
            <a:solidFill>
              <a:schemeClr val="accent1"/>
            </a:solidFill>
          </a:ln>
        </p:spPr>
      </p:pic>
      <p:sp>
        <p:nvSpPr>
          <p:cNvPr id="11" name="Title 1"/>
          <p:cNvSpPr txBox="1">
            <a:spLocks/>
          </p:cNvSpPr>
          <p:nvPr/>
        </p:nvSpPr>
        <p:spPr>
          <a:xfrm>
            <a:off x="5982979" y="120716"/>
            <a:ext cx="2848092"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300" dirty="0"/>
              <a:t>Examples from schools</a:t>
            </a:r>
          </a:p>
        </p:txBody>
      </p:sp>
      <p:sp>
        <p:nvSpPr>
          <p:cNvPr id="12" name="Content Placeholder 2"/>
          <p:cNvSpPr txBox="1">
            <a:spLocks/>
          </p:cNvSpPr>
          <p:nvPr/>
        </p:nvSpPr>
        <p:spPr>
          <a:xfrm>
            <a:off x="1119149" y="1435205"/>
            <a:ext cx="2768698" cy="2889872"/>
          </a:xfrm>
          <a:prstGeom prst="rect">
            <a:avLst/>
          </a:prstGeom>
        </p:spPr>
        <p:txBody>
          <a:bodyPr vert="horz" lIns="68580" tIns="34290" rIns="68580" bIns="3429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sz="1800" dirty="0"/>
              <a:t>Gwnewch chwiliad ar y we</a:t>
            </a:r>
          </a:p>
          <a:p>
            <a:pPr marL="0" indent="0">
              <a:buNone/>
            </a:pPr>
            <a:r>
              <a:rPr lang="cy-GB" sz="1800" dirty="0"/>
              <a:t>Defnyddiwch unrhyw gyfuniad o’r termau canlynol:</a:t>
            </a:r>
          </a:p>
          <a:p>
            <a:pPr marL="0" indent="0">
              <a:buNone/>
            </a:pPr>
            <a:endParaRPr lang="cy-GB" sz="1800" dirty="0"/>
          </a:p>
          <a:p>
            <a:r>
              <a:rPr lang="cy-GB" sz="1800" dirty="0"/>
              <a:t>datganiad cenhadaeth</a:t>
            </a:r>
          </a:p>
          <a:p>
            <a:r>
              <a:rPr lang="cy-GB" sz="1800" dirty="0"/>
              <a:t>ethos</a:t>
            </a:r>
          </a:p>
          <a:p>
            <a:r>
              <a:rPr lang="cy-GB" sz="1800" dirty="0"/>
              <a:t>gwerthoedd</a:t>
            </a:r>
          </a:p>
          <a:p>
            <a:r>
              <a:rPr lang="cy-GB" sz="1800" dirty="0"/>
              <a:t>nodau</a:t>
            </a:r>
          </a:p>
          <a:p>
            <a:r>
              <a:rPr lang="cy-GB" sz="1800" dirty="0"/>
              <a:t>y Deyrnas Unedig</a:t>
            </a:r>
          </a:p>
          <a:p>
            <a:endParaRPr lang="en-GB" sz="1800" dirty="0"/>
          </a:p>
          <a:p>
            <a:endParaRPr lang="en-GB" sz="2100" dirty="0"/>
          </a:p>
          <a:p>
            <a:endParaRPr lang="en-GB" sz="2100" dirty="0"/>
          </a:p>
        </p:txBody>
      </p:sp>
    </p:spTree>
    <p:extLst>
      <p:ext uri="{BB962C8B-B14F-4D97-AF65-F5344CB8AC3E}">
        <p14:creationId xmlns:p14="http://schemas.microsoft.com/office/powerpoint/2010/main" val="4118181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1584" y="263352"/>
            <a:ext cx="2627356" cy="994172"/>
          </a:xfrm>
        </p:spPr>
        <p:txBody>
          <a:bodyPr>
            <a:normAutofit fontScale="90000"/>
          </a:bodyPr>
          <a:lstStyle/>
          <a:p>
            <a:pPr algn="ctr"/>
            <a:r>
              <a:rPr lang="cy-GB" noProof="0" dirty="0" err="1"/>
              <a:t>Personal</a:t>
            </a:r>
            <a:r>
              <a:rPr lang="cy-GB" noProof="0" dirty="0"/>
              <a:t> ethos</a:t>
            </a:r>
          </a:p>
        </p:txBody>
      </p:sp>
      <p:sp>
        <p:nvSpPr>
          <p:cNvPr id="3" name="Content Placeholder 2"/>
          <p:cNvSpPr>
            <a:spLocks noGrp="1"/>
          </p:cNvSpPr>
          <p:nvPr>
            <p:ph idx="1"/>
          </p:nvPr>
        </p:nvSpPr>
        <p:spPr>
          <a:xfrm>
            <a:off x="6288400" y="1597384"/>
            <a:ext cx="2293723" cy="3263504"/>
          </a:xfrm>
        </p:spPr>
        <p:txBody>
          <a:bodyPr>
            <a:normAutofit fontScale="47500" lnSpcReduction="20000"/>
          </a:bodyPr>
          <a:lstStyle/>
          <a:p>
            <a:pPr fontAlgn="base"/>
            <a:r>
              <a:rPr lang="cy-GB" noProof="0" dirty="0" err="1"/>
              <a:t>Write</a:t>
            </a:r>
            <a:r>
              <a:rPr lang="cy-GB" noProof="0" dirty="0"/>
              <a:t> </a:t>
            </a:r>
            <a:r>
              <a:rPr lang="cy-GB" noProof="0" dirty="0" err="1"/>
              <a:t>your</a:t>
            </a:r>
            <a:r>
              <a:rPr lang="cy-GB" noProof="0" dirty="0"/>
              <a:t> </a:t>
            </a:r>
            <a:r>
              <a:rPr lang="cy-GB" noProof="0" dirty="0" err="1"/>
              <a:t>own</a:t>
            </a:r>
            <a:r>
              <a:rPr lang="cy-GB" noProof="0" dirty="0"/>
              <a:t> </a:t>
            </a:r>
            <a:r>
              <a:rPr lang="cy-GB" noProof="0" dirty="0" err="1"/>
              <a:t>personal</a:t>
            </a:r>
            <a:r>
              <a:rPr lang="cy-GB" noProof="0" dirty="0"/>
              <a:t> ethos </a:t>
            </a:r>
            <a:r>
              <a:rPr lang="cy-GB" noProof="0" dirty="0" err="1"/>
              <a:t>that</a:t>
            </a:r>
            <a:r>
              <a:rPr lang="cy-GB" noProof="0" dirty="0"/>
              <a:t> </a:t>
            </a:r>
            <a:r>
              <a:rPr lang="cy-GB" noProof="0" dirty="0" err="1"/>
              <a:t>will</a:t>
            </a:r>
            <a:r>
              <a:rPr lang="cy-GB" noProof="0" dirty="0"/>
              <a:t> help </a:t>
            </a:r>
            <a:r>
              <a:rPr lang="cy-GB" noProof="0" dirty="0" err="1"/>
              <a:t>develop</a:t>
            </a:r>
            <a:endParaRPr lang="cy-GB" noProof="0" dirty="0"/>
          </a:p>
          <a:p>
            <a:pPr fontAlgn="base"/>
            <a:endParaRPr lang="cy-GB" noProof="0" dirty="0"/>
          </a:p>
          <a:p>
            <a:pPr fontAlgn="base"/>
            <a:r>
              <a:rPr lang="cy-GB" noProof="0" dirty="0"/>
              <a:t>“</a:t>
            </a:r>
            <a:r>
              <a:rPr lang="cy-GB" noProof="0" dirty="0" err="1"/>
              <a:t>ambitious</a:t>
            </a:r>
            <a:r>
              <a:rPr lang="cy-GB" noProof="0" dirty="0"/>
              <a:t>, </a:t>
            </a:r>
            <a:r>
              <a:rPr lang="cy-GB" noProof="0" dirty="0" err="1"/>
              <a:t>capable</a:t>
            </a:r>
            <a:r>
              <a:rPr lang="cy-GB" noProof="0" dirty="0"/>
              <a:t> </a:t>
            </a:r>
            <a:r>
              <a:rPr lang="cy-GB" noProof="0" dirty="0" err="1"/>
              <a:t>learners</a:t>
            </a:r>
            <a:r>
              <a:rPr lang="cy-GB" noProof="0" dirty="0"/>
              <a:t>, </a:t>
            </a:r>
            <a:r>
              <a:rPr lang="cy-GB" noProof="0" dirty="0" err="1"/>
              <a:t>ready</a:t>
            </a:r>
            <a:r>
              <a:rPr lang="cy-GB" noProof="0" dirty="0"/>
              <a:t> to </a:t>
            </a:r>
            <a:r>
              <a:rPr lang="cy-GB" noProof="0" dirty="0" err="1"/>
              <a:t>learn</a:t>
            </a:r>
            <a:r>
              <a:rPr lang="cy-GB" noProof="0" dirty="0"/>
              <a:t> </a:t>
            </a:r>
            <a:r>
              <a:rPr lang="cy-GB" noProof="0" dirty="0" err="1"/>
              <a:t>throughout</a:t>
            </a:r>
            <a:r>
              <a:rPr lang="cy-GB" noProof="0" dirty="0"/>
              <a:t> </a:t>
            </a:r>
            <a:r>
              <a:rPr lang="cy-GB" noProof="0" dirty="0" err="1"/>
              <a:t>their</a:t>
            </a:r>
            <a:r>
              <a:rPr lang="cy-GB" noProof="0" dirty="0"/>
              <a:t> </a:t>
            </a:r>
            <a:r>
              <a:rPr lang="cy-GB" noProof="0" dirty="0" err="1"/>
              <a:t>lives</a:t>
            </a:r>
            <a:endParaRPr lang="cy-GB" noProof="0" dirty="0"/>
          </a:p>
          <a:p>
            <a:pPr fontAlgn="base"/>
            <a:r>
              <a:rPr lang="cy-GB" noProof="0" dirty="0" err="1"/>
              <a:t>enterprising</a:t>
            </a:r>
            <a:r>
              <a:rPr lang="cy-GB" noProof="0" dirty="0"/>
              <a:t>, </a:t>
            </a:r>
            <a:r>
              <a:rPr lang="cy-GB" noProof="0" dirty="0" err="1"/>
              <a:t>creative</a:t>
            </a:r>
            <a:r>
              <a:rPr lang="cy-GB" noProof="0" dirty="0"/>
              <a:t> </a:t>
            </a:r>
            <a:r>
              <a:rPr lang="cy-GB" noProof="0" dirty="0" err="1"/>
              <a:t>contributors</a:t>
            </a:r>
            <a:r>
              <a:rPr lang="cy-GB" noProof="0" dirty="0"/>
              <a:t>, </a:t>
            </a:r>
            <a:r>
              <a:rPr lang="cy-GB" noProof="0" dirty="0" err="1"/>
              <a:t>ready</a:t>
            </a:r>
            <a:r>
              <a:rPr lang="cy-GB" noProof="0" dirty="0"/>
              <a:t> to </a:t>
            </a:r>
            <a:r>
              <a:rPr lang="cy-GB" noProof="0" dirty="0" err="1"/>
              <a:t>play</a:t>
            </a:r>
            <a:r>
              <a:rPr lang="cy-GB" noProof="0" dirty="0"/>
              <a:t> a </a:t>
            </a:r>
            <a:r>
              <a:rPr lang="cy-GB" noProof="0" dirty="0" err="1"/>
              <a:t>full</a:t>
            </a:r>
            <a:r>
              <a:rPr lang="cy-GB" noProof="0" dirty="0"/>
              <a:t> </a:t>
            </a:r>
            <a:r>
              <a:rPr lang="cy-GB" noProof="0" dirty="0" err="1"/>
              <a:t>part</a:t>
            </a:r>
            <a:r>
              <a:rPr lang="cy-GB" noProof="0" dirty="0"/>
              <a:t> </a:t>
            </a:r>
            <a:r>
              <a:rPr lang="cy-GB" noProof="0" dirty="0" err="1"/>
              <a:t>in</a:t>
            </a:r>
            <a:r>
              <a:rPr lang="cy-GB" noProof="0" dirty="0"/>
              <a:t> </a:t>
            </a:r>
            <a:r>
              <a:rPr lang="cy-GB" noProof="0" dirty="0" err="1"/>
              <a:t>life</a:t>
            </a:r>
            <a:r>
              <a:rPr lang="cy-GB" noProof="0" dirty="0"/>
              <a:t> </a:t>
            </a:r>
            <a:r>
              <a:rPr lang="cy-GB" noProof="0" dirty="0" err="1"/>
              <a:t>and</a:t>
            </a:r>
            <a:r>
              <a:rPr lang="cy-GB" noProof="0" dirty="0"/>
              <a:t> </a:t>
            </a:r>
            <a:r>
              <a:rPr lang="cy-GB" noProof="0" dirty="0" err="1"/>
              <a:t>work</a:t>
            </a:r>
            <a:endParaRPr lang="cy-GB" noProof="0" dirty="0"/>
          </a:p>
          <a:p>
            <a:pPr fontAlgn="base"/>
            <a:r>
              <a:rPr lang="cy-GB" noProof="0" dirty="0" err="1"/>
              <a:t>ethical</a:t>
            </a:r>
            <a:r>
              <a:rPr lang="cy-GB" noProof="0" dirty="0"/>
              <a:t>, </a:t>
            </a:r>
            <a:r>
              <a:rPr lang="cy-GB" noProof="0" dirty="0" err="1"/>
              <a:t>informed</a:t>
            </a:r>
            <a:r>
              <a:rPr lang="cy-GB" noProof="0" dirty="0"/>
              <a:t> </a:t>
            </a:r>
            <a:r>
              <a:rPr lang="cy-GB" noProof="0" dirty="0" err="1"/>
              <a:t>citizens</a:t>
            </a:r>
            <a:r>
              <a:rPr lang="cy-GB" noProof="0" dirty="0"/>
              <a:t> of Wales </a:t>
            </a:r>
            <a:r>
              <a:rPr lang="cy-GB" noProof="0" dirty="0" err="1"/>
              <a:t>and</a:t>
            </a:r>
            <a:r>
              <a:rPr lang="cy-GB" noProof="0" dirty="0"/>
              <a:t> the </a:t>
            </a:r>
            <a:r>
              <a:rPr lang="cy-GB" noProof="0" dirty="0" err="1"/>
              <a:t>world</a:t>
            </a:r>
            <a:endParaRPr lang="cy-GB" noProof="0" dirty="0"/>
          </a:p>
          <a:p>
            <a:pPr fontAlgn="base"/>
            <a:r>
              <a:rPr lang="cy-GB" noProof="0" dirty="0" err="1"/>
              <a:t>healthy</a:t>
            </a:r>
            <a:r>
              <a:rPr lang="cy-GB" noProof="0" dirty="0"/>
              <a:t>, </a:t>
            </a:r>
            <a:r>
              <a:rPr lang="cy-GB" noProof="0" dirty="0" err="1"/>
              <a:t>confident</a:t>
            </a:r>
            <a:r>
              <a:rPr lang="cy-GB" noProof="0" dirty="0"/>
              <a:t> </a:t>
            </a:r>
            <a:r>
              <a:rPr lang="cy-GB" noProof="0" dirty="0" err="1"/>
              <a:t>individuals</a:t>
            </a:r>
            <a:r>
              <a:rPr lang="cy-GB" noProof="0" dirty="0"/>
              <a:t>, </a:t>
            </a:r>
            <a:r>
              <a:rPr lang="cy-GB" noProof="0" dirty="0" err="1"/>
              <a:t>ready</a:t>
            </a:r>
            <a:r>
              <a:rPr lang="cy-GB" noProof="0" dirty="0"/>
              <a:t> to </a:t>
            </a:r>
            <a:r>
              <a:rPr lang="cy-GB" noProof="0" dirty="0" err="1"/>
              <a:t>lead</a:t>
            </a:r>
            <a:r>
              <a:rPr lang="cy-GB" noProof="0" dirty="0"/>
              <a:t> </a:t>
            </a:r>
            <a:r>
              <a:rPr lang="cy-GB" noProof="0" dirty="0" err="1"/>
              <a:t>fulfilling</a:t>
            </a:r>
            <a:r>
              <a:rPr lang="cy-GB" noProof="0" dirty="0"/>
              <a:t> </a:t>
            </a:r>
            <a:r>
              <a:rPr lang="cy-GB" noProof="0" dirty="0" err="1"/>
              <a:t>lives</a:t>
            </a:r>
            <a:r>
              <a:rPr lang="cy-GB" noProof="0" dirty="0"/>
              <a:t> as </a:t>
            </a:r>
            <a:r>
              <a:rPr lang="cy-GB" noProof="0" dirty="0" err="1"/>
              <a:t>valued</a:t>
            </a:r>
            <a:r>
              <a:rPr lang="cy-GB" noProof="0" dirty="0"/>
              <a:t> </a:t>
            </a:r>
            <a:r>
              <a:rPr lang="cy-GB" noProof="0" dirty="0" err="1"/>
              <a:t>members</a:t>
            </a:r>
            <a:r>
              <a:rPr lang="cy-GB" noProof="0" dirty="0"/>
              <a:t> of </a:t>
            </a:r>
            <a:r>
              <a:rPr lang="cy-GB" noProof="0" dirty="0" err="1"/>
              <a:t>society</a:t>
            </a:r>
            <a:r>
              <a:rPr lang="cy-GB" noProof="0" dirty="0"/>
              <a:t>.”</a:t>
            </a:r>
          </a:p>
          <a:p>
            <a:pPr algn="r" fontAlgn="base"/>
            <a:r>
              <a:rPr lang="cy-GB" sz="1200" i="1" noProof="0" dirty="0" err="1"/>
              <a:t>Donaldson</a:t>
            </a:r>
            <a:r>
              <a:rPr lang="cy-GB" sz="1200" i="1" noProof="0" dirty="0"/>
              <a:t> 2015</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56006" y="2642803"/>
            <a:ext cx="2519234" cy="2205566"/>
          </a:xfrm>
          <a:prstGeom prst="rect">
            <a:avLst/>
          </a:prstGeom>
        </p:spPr>
      </p:pic>
      <p:sp>
        <p:nvSpPr>
          <p:cNvPr id="6" name="Title 1"/>
          <p:cNvSpPr txBox="1">
            <a:spLocks/>
          </p:cNvSpPr>
          <p:nvPr/>
        </p:nvSpPr>
        <p:spPr>
          <a:xfrm>
            <a:off x="707027" y="289946"/>
            <a:ext cx="2627356"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300" dirty="0"/>
              <a:t>Ethos </a:t>
            </a:r>
            <a:r>
              <a:rPr lang="cy-GB" sz="3300" dirty="0"/>
              <a:t>personol</a:t>
            </a:r>
          </a:p>
        </p:txBody>
      </p:sp>
      <p:sp>
        <p:nvSpPr>
          <p:cNvPr id="7" name="Content Placeholder 2"/>
          <p:cNvSpPr txBox="1">
            <a:spLocks/>
          </p:cNvSpPr>
          <p:nvPr/>
        </p:nvSpPr>
        <p:spPr>
          <a:xfrm>
            <a:off x="449123" y="1513788"/>
            <a:ext cx="2293723" cy="3763606"/>
          </a:xfrm>
          <a:prstGeom prst="rect">
            <a:avLst/>
          </a:prstGeom>
        </p:spPr>
        <p:txBody>
          <a:bodyPr vert="horz" lIns="68580" tIns="34290" rIns="68580" bIns="34290" rtlCol="0">
            <a:normAutofit fontScale="4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base"/>
            <a:r>
              <a:rPr lang="cy-GB" sz="3300" dirty="0"/>
              <a:t>Ysgrifennwch eich ethos personol a fydd yn helpu datblygu</a:t>
            </a:r>
          </a:p>
          <a:p>
            <a:pPr fontAlgn="base"/>
            <a:endParaRPr lang="cy-GB" sz="3300" dirty="0"/>
          </a:p>
          <a:p>
            <a:pPr fontAlgn="base"/>
            <a:r>
              <a:rPr lang="cy-GB" sz="3300" dirty="0"/>
              <a:t>“dysgwyr uchelgeisiol, galluog sy’n barod i ddysgu drwy gydol eu hoes</a:t>
            </a:r>
          </a:p>
          <a:p>
            <a:pPr fontAlgn="base"/>
            <a:r>
              <a:rPr lang="cy-GB" sz="3300" dirty="0"/>
              <a:t>cyfranwyr mentrus, creadigol sy’n barod i chwarae eu rhan yn llawn yn eu bywyd a’u gwaith</a:t>
            </a:r>
          </a:p>
          <a:p>
            <a:pPr fontAlgn="base"/>
            <a:r>
              <a:rPr lang="cy-GB" sz="3300" dirty="0"/>
              <a:t>dinasyddion egwyddorol, gwybodus yng Nghymru a’r byd</a:t>
            </a:r>
          </a:p>
          <a:p>
            <a:pPr fontAlgn="base"/>
            <a:r>
              <a:rPr lang="cy-GB" sz="3300" dirty="0"/>
              <a:t>unigolion iach, hyderus sy’n barod i fyw bywyd gan wireddu eu dyheadau fel aelodau gwerthfawr o gymdeithas.”</a:t>
            </a:r>
          </a:p>
          <a:p>
            <a:pPr marL="0" indent="0" fontAlgn="base">
              <a:buNone/>
            </a:pPr>
            <a:endParaRPr lang="cy-GB" sz="2400" dirty="0"/>
          </a:p>
          <a:p>
            <a:pPr algn="r" fontAlgn="base"/>
            <a:r>
              <a:rPr lang="cy-GB" sz="1100" i="1" dirty="0" err="1"/>
              <a:t>Donaldson</a:t>
            </a:r>
            <a:r>
              <a:rPr lang="cy-GB" sz="1100" i="1" dirty="0"/>
              <a:t> 2015</a:t>
            </a:r>
          </a:p>
        </p:txBody>
      </p:sp>
    </p:spTree>
    <p:extLst>
      <p:ext uri="{BB962C8B-B14F-4D97-AF65-F5344CB8AC3E}">
        <p14:creationId xmlns:p14="http://schemas.microsoft.com/office/powerpoint/2010/main" val="30872969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0085" y="192357"/>
            <a:ext cx="3379697" cy="994172"/>
          </a:xfrm>
        </p:spPr>
        <p:txBody>
          <a:bodyPr>
            <a:normAutofit/>
          </a:bodyPr>
          <a:lstStyle/>
          <a:p>
            <a:pPr algn="ctr"/>
            <a:r>
              <a:rPr lang="cy-GB" sz="2400" noProof="0" dirty="0"/>
              <a:t>Cynlluniau datblygu ysgolion (CDY)</a:t>
            </a:r>
          </a:p>
        </p:txBody>
      </p:sp>
      <p:sp>
        <p:nvSpPr>
          <p:cNvPr id="3" name="Content Placeholder 2"/>
          <p:cNvSpPr>
            <a:spLocks noGrp="1"/>
          </p:cNvSpPr>
          <p:nvPr>
            <p:ph idx="1"/>
          </p:nvPr>
        </p:nvSpPr>
        <p:spPr>
          <a:xfrm>
            <a:off x="3989821" y="2209474"/>
            <a:ext cx="1204815" cy="3263504"/>
          </a:xfrm>
        </p:spPr>
        <p:txBody>
          <a:bodyPr>
            <a:normAutofit fontScale="70000" lnSpcReduction="20000"/>
          </a:bodyPr>
          <a:lstStyle/>
          <a:p>
            <a:pPr marL="0" indent="0">
              <a:buNone/>
            </a:pPr>
            <a:endParaRPr lang="cy-GB" noProof="0" dirty="0"/>
          </a:p>
          <a:p>
            <a:pPr lvl="0"/>
            <a:r>
              <a:rPr lang="cy-GB" noProof="0" dirty="0" err="1"/>
              <a:t>Why</a:t>
            </a:r>
            <a:r>
              <a:rPr lang="cy-GB" noProof="0" dirty="0"/>
              <a:t>? </a:t>
            </a:r>
          </a:p>
          <a:p>
            <a:pPr lvl="0"/>
            <a:r>
              <a:rPr lang="cy-GB" noProof="0" dirty="0"/>
              <a:t>Pam?</a:t>
            </a:r>
          </a:p>
          <a:p>
            <a:pPr lvl="0"/>
            <a:r>
              <a:rPr lang="cy-GB" noProof="0" dirty="0" err="1"/>
              <a:t>Who</a:t>
            </a:r>
            <a:r>
              <a:rPr lang="cy-GB" noProof="0" dirty="0"/>
              <a:t>? </a:t>
            </a:r>
          </a:p>
          <a:p>
            <a:pPr lvl="0"/>
            <a:r>
              <a:rPr lang="cy-GB" noProof="0" dirty="0"/>
              <a:t>Pwy?</a:t>
            </a:r>
          </a:p>
          <a:p>
            <a:pPr lvl="0"/>
            <a:r>
              <a:rPr lang="cy-GB" noProof="0" dirty="0" err="1"/>
              <a:t>When</a:t>
            </a:r>
            <a:r>
              <a:rPr lang="cy-GB" noProof="0" dirty="0"/>
              <a:t>? </a:t>
            </a:r>
          </a:p>
          <a:p>
            <a:pPr lvl="0"/>
            <a:r>
              <a:rPr lang="cy-GB" noProof="0" dirty="0"/>
              <a:t>Pryd?</a:t>
            </a:r>
          </a:p>
          <a:p>
            <a:pPr lvl="0"/>
            <a:r>
              <a:rPr lang="cy-GB" noProof="0" dirty="0" err="1"/>
              <a:t>How</a:t>
            </a:r>
            <a:r>
              <a:rPr lang="cy-GB" noProof="0" dirty="0"/>
              <a:t>?</a:t>
            </a:r>
          </a:p>
          <a:p>
            <a:pPr lvl="0"/>
            <a:r>
              <a:rPr lang="cy-GB" noProof="0" dirty="0"/>
              <a:t>Sut?</a:t>
            </a:r>
          </a:p>
          <a:p>
            <a:pPr marL="0" indent="0">
              <a:buNone/>
            </a:pPr>
            <a:endParaRPr lang="cy-GB" noProof="0" dirty="0"/>
          </a:p>
          <a:p>
            <a:pPr marL="0" indent="0">
              <a:buNone/>
            </a:pPr>
            <a:endParaRPr lang="cy-GB" noProof="0" dirty="0"/>
          </a:p>
          <a:p>
            <a:endParaRPr lang="cy-GB" noProof="0"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52905" y="1746920"/>
            <a:ext cx="2849606" cy="3312897"/>
          </a:xfrm>
          <a:prstGeom prst="rect">
            <a:avLst/>
          </a:prstGeom>
          <a:ln>
            <a:solidFill>
              <a:schemeClr val="accent1"/>
            </a:solidFill>
          </a:ln>
        </p:spPr>
      </p:pic>
      <p:sp>
        <p:nvSpPr>
          <p:cNvPr id="6" name="Title 1"/>
          <p:cNvSpPr txBox="1">
            <a:spLocks/>
          </p:cNvSpPr>
          <p:nvPr/>
        </p:nvSpPr>
        <p:spPr>
          <a:xfrm>
            <a:off x="5626781" y="185190"/>
            <a:ext cx="3379697"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400" i="1" dirty="0"/>
              <a:t>Sc</a:t>
            </a:r>
            <a:r>
              <a:rPr lang="en-GB" sz="2400" dirty="0"/>
              <a:t>hool development plans (SDP)</a:t>
            </a:r>
          </a:p>
        </p:txBody>
      </p:sp>
      <p:pic>
        <p:nvPicPr>
          <p:cNvPr id="4" name="Picture 3">
            <a:extLst>
              <a:ext uri="{FF2B5EF4-FFF2-40B4-BE49-F238E27FC236}">
                <a16:creationId xmlns:a16="http://schemas.microsoft.com/office/drawing/2014/main" id="{18A92E23-123C-48A0-8927-A8DE70F3FA6E}"/>
              </a:ext>
            </a:extLst>
          </p:cNvPr>
          <p:cNvPicPr>
            <a:picLocks noChangeAspect="1"/>
          </p:cNvPicPr>
          <p:nvPr/>
        </p:nvPicPr>
        <p:blipFill>
          <a:blip r:embed="rId4"/>
          <a:stretch>
            <a:fillRect/>
          </a:stretch>
        </p:blipFill>
        <p:spPr>
          <a:xfrm>
            <a:off x="560087" y="1822559"/>
            <a:ext cx="2871465" cy="3334801"/>
          </a:xfrm>
          <a:prstGeom prst="rect">
            <a:avLst/>
          </a:prstGeom>
        </p:spPr>
      </p:pic>
    </p:spTree>
    <p:extLst>
      <p:ext uri="{BB962C8B-B14F-4D97-AF65-F5344CB8AC3E}">
        <p14:creationId xmlns:p14="http://schemas.microsoft.com/office/powerpoint/2010/main" val="59058765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55587" y="217760"/>
            <a:ext cx="3551222" cy="994172"/>
          </a:xfrm>
        </p:spPr>
        <p:txBody>
          <a:bodyPr>
            <a:normAutofit/>
          </a:bodyPr>
          <a:lstStyle/>
          <a:p>
            <a:pPr algn="ctr"/>
            <a:r>
              <a:rPr lang="cy-GB" sz="2400" noProof="0" dirty="0" err="1"/>
              <a:t>Evidence</a:t>
            </a:r>
            <a:r>
              <a:rPr lang="cy-GB" sz="2400" noProof="0" dirty="0"/>
              <a:t> </a:t>
            </a:r>
            <a:r>
              <a:rPr lang="cy-GB" sz="2400" noProof="0" dirty="0" err="1"/>
              <a:t>based</a:t>
            </a:r>
            <a:r>
              <a:rPr lang="cy-GB" sz="2400" noProof="0" dirty="0"/>
              <a:t> </a:t>
            </a:r>
            <a:r>
              <a:rPr lang="cy-GB" sz="2400" noProof="0" dirty="0" err="1"/>
              <a:t>framework</a:t>
            </a:r>
            <a:endParaRPr lang="cy-GB" sz="2400" noProof="0" dirty="0"/>
          </a:p>
        </p:txBody>
      </p:sp>
      <p:sp>
        <p:nvSpPr>
          <p:cNvPr id="3" name="Content Placeholder 2"/>
          <p:cNvSpPr>
            <a:spLocks noGrp="1"/>
          </p:cNvSpPr>
          <p:nvPr>
            <p:ph idx="1"/>
          </p:nvPr>
        </p:nvSpPr>
        <p:spPr>
          <a:xfrm>
            <a:off x="3752192" y="4283355"/>
            <a:ext cx="1503395" cy="629817"/>
          </a:xfrm>
        </p:spPr>
        <p:txBody>
          <a:bodyPr>
            <a:normAutofit/>
          </a:bodyPr>
          <a:lstStyle/>
          <a:p>
            <a:r>
              <a:rPr lang="cy-GB" sz="750" noProof="0" dirty="0">
                <a:hlinkClick r:id="rId3"/>
              </a:rPr>
              <a:t>https://www.education.vic.gov.au/school/teachers/management/improvement/Pages/dimension1evidence.aspx</a:t>
            </a:r>
            <a:endParaRPr lang="cy-GB" sz="750" noProof="0" dirty="0"/>
          </a:p>
        </p:txBody>
      </p:sp>
      <p:sp>
        <p:nvSpPr>
          <p:cNvPr id="4" name="TextBox 3"/>
          <p:cNvSpPr txBox="1"/>
          <p:nvPr/>
        </p:nvSpPr>
        <p:spPr>
          <a:xfrm>
            <a:off x="5907387" y="2519092"/>
            <a:ext cx="2987644" cy="3046988"/>
          </a:xfrm>
          <a:prstGeom prst="rect">
            <a:avLst/>
          </a:prstGeom>
          <a:noFill/>
        </p:spPr>
        <p:txBody>
          <a:bodyPr wrap="square" rtlCol="0">
            <a:spAutoFit/>
          </a:bodyPr>
          <a:lstStyle/>
          <a:p>
            <a:r>
              <a:rPr lang="en-GB" b="1" dirty="0"/>
              <a:t>“</a:t>
            </a:r>
            <a:r>
              <a:rPr lang="en-GB" b="1" i="1" dirty="0"/>
              <a:t>Evidence</a:t>
            </a:r>
            <a:r>
              <a:rPr lang="en-GB" i="1" dirty="0"/>
              <a:t>-</a:t>
            </a:r>
            <a:r>
              <a:rPr lang="en-GB" b="1" i="1" dirty="0"/>
              <a:t>based education</a:t>
            </a:r>
            <a:r>
              <a:rPr lang="en-GB" i="1" dirty="0"/>
              <a:t> is an approach where the methods used </a:t>
            </a:r>
            <a:r>
              <a:rPr lang="en-GB" b="1" i="1" dirty="0"/>
              <a:t>are based</a:t>
            </a:r>
            <a:r>
              <a:rPr lang="en-GB" i="1" dirty="0"/>
              <a:t> on significant and reliable </a:t>
            </a:r>
            <a:r>
              <a:rPr lang="en-GB" b="1" i="1" dirty="0"/>
              <a:t>evidence</a:t>
            </a:r>
            <a:r>
              <a:rPr lang="en-GB" i="1" dirty="0"/>
              <a:t>. It aims to apply the best available </a:t>
            </a:r>
            <a:r>
              <a:rPr lang="en-GB" b="1" i="1" dirty="0"/>
              <a:t>evidence</a:t>
            </a:r>
            <a:r>
              <a:rPr lang="en-GB" i="1" dirty="0"/>
              <a:t>, gained from scientific methods, to </a:t>
            </a:r>
            <a:r>
              <a:rPr lang="en-GB" b="1" i="1" dirty="0"/>
              <a:t>educational</a:t>
            </a:r>
            <a:r>
              <a:rPr lang="en-GB" i="1" dirty="0"/>
              <a:t> decision making.”</a:t>
            </a:r>
          </a:p>
          <a:p>
            <a:r>
              <a:rPr lang="en-GB" sz="1200" dirty="0"/>
              <a:t>Victoria State Government (2018)</a:t>
            </a:r>
          </a:p>
        </p:txBody>
      </p:sp>
      <p:sp>
        <p:nvSpPr>
          <p:cNvPr id="5" name="Title 1"/>
          <p:cNvSpPr txBox="1">
            <a:spLocks/>
          </p:cNvSpPr>
          <p:nvPr/>
        </p:nvSpPr>
        <p:spPr>
          <a:xfrm>
            <a:off x="369298" y="422111"/>
            <a:ext cx="3551222"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sz="2400" dirty="0"/>
              <a:t>Fframwaith sy’n seiliedig ar dystiolaeth</a:t>
            </a:r>
            <a:endParaRPr lang="en-GB" sz="2400" dirty="0"/>
          </a:p>
        </p:txBody>
      </p:sp>
      <p:pic>
        <p:nvPicPr>
          <p:cNvPr id="7" name="Picture 6" descr="Chart Graph Icon · Free vector graphic on Pixabay"/>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60978" y="829677"/>
            <a:ext cx="2735915" cy="2531952"/>
          </a:xfrm>
          <a:prstGeom prst="rect">
            <a:avLst/>
          </a:prstGeom>
        </p:spPr>
      </p:pic>
      <p:sp>
        <p:nvSpPr>
          <p:cNvPr id="8" name="TextBox 7"/>
          <p:cNvSpPr txBox="1"/>
          <p:nvPr/>
        </p:nvSpPr>
        <p:spPr>
          <a:xfrm>
            <a:off x="290844" y="2519091"/>
            <a:ext cx="2987644" cy="3323987"/>
          </a:xfrm>
          <a:prstGeom prst="rect">
            <a:avLst/>
          </a:prstGeom>
          <a:noFill/>
        </p:spPr>
        <p:txBody>
          <a:bodyPr wrap="square" rtlCol="0">
            <a:spAutoFit/>
          </a:bodyPr>
          <a:lstStyle/>
          <a:p>
            <a:r>
              <a:rPr lang="en-GB" b="1" i="1" dirty="0"/>
              <a:t>“</a:t>
            </a:r>
            <a:r>
              <a:rPr lang="cy-GB" i="1" dirty="0"/>
              <a:t>Mae </a:t>
            </a:r>
            <a:r>
              <a:rPr lang="cy-GB" b="1" i="1" dirty="0"/>
              <a:t>addysg sy’n seiliedig ar dystiolaeth </a:t>
            </a:r>
            <a:r>
              <a:rPr lang="cy-GB" i="1" dirty="0"/>
              <a:t>yn ymagwedd lle mae’r dulliau a ddefnyddir yn </a:t>
            </a:r>
            <a:r>
              <a:rPr lang="cy-GB" b="1" i="1" dirty="0"/>
              <a:t>seiliedig </a:t>
            </a:r>
            <a:r>
              <a:rPr lang="cy-GB" i="1" dirty="0"/>
              <a:t>ar </a:t>
            </a:r>
            <a:r>
              <a:rPr lang="cy-GB" b="1" i="1" dirty="0"/>
              <a:t>dystiolaeth </a:t>
            </a:r>
            <a:r>
              <a:rPr lang="cy-GB" i="1" dirty="0"/>
              <a:t>arwyddocaol a dibynadwy. Ei nod yw cymhwyso’r </a:t>
            </a:r>
            <a:r>
              <a:rPr lang="cy-GB" b="1" i="1" dirty="0"/>
              <a:t>dystiolaeth </a:t>
            </a:r>
            <a:r>
              <a:rPr lang="cy-GB" i="1" dirty="0"/>
              <a:t>orau sydd ar gael, a gafwyd trwy ddulliau gwyddonol, i wneud penderfyniadau </a:t>
            </a:r>
            <a:r>
              <a:rPr lang="cy-GB" b="1" i="1" dirty="0"/>
              <a:t>addysgol</a:t>
            </a:r>
            <a:r>
              <a:rPr lang="en-GB" i="1" dirty="0"/>
              <a:t>.”</a:t>
            </a:r>
          </a:p>
          <a:p>
            <a:pPr lvl="0"/>
            <a:r>
              <a:rPr lang="cy-GB" sz="1200" dirty="0">
                <a:solidFill>
                  <a:prstClr val="black"/>
                </a:solidFill>
              </a:rPr>
              <a:t>Llywodraeth Talaith </a:t>
            </a:r>
            <a:r>
              <a:rPr lang="en-GB" sz="1200" dirty="0">
                <a:solidFill>
                  <a:prstClr val="black"/>
                </a:solidFill>
              </a:rPr>
              <a:t>Victoria (2018)</a:t>
            </a:r>
          </a:p>
          <a:p>
            <a:endParaRPr lang="en-GB" i="1" dirty="0"/>
          </a:p>
        </p:txBody>
      </p:sp>
    </p:spTree>
    <p:extLst>
      <p:ext uri="{BB962C8B-B14F-4D97-AF65-F5344CB8AC3E}">
        <p14:creationId xmlns:p14="http://schemas.microsoft.com/office/powerpoint/2010/main" val="271865345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83779" y="258423"/>
            <a:ext cx="8760373" cy="827006"/>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2700" b="1" dirty="0">
                <a:latin typeface="+mn-lt"/>
              </a:rPr>
              <a:t>Mathau o gynllunio strategol    </a:t>
            </a:r>
            <a:r>
              <a:rPr lang="en-GB" sz="2700" b="1" dirty="0">
                <a:latin typeface="+mn-lt"/>
              </a:rPr>
              <a:t>Models of strategic planning</a:t>
            </a:r>
          </a:p>
        </p:txBody>
      </p:sp>
      <p:pic>
        <p:nvPicPr>
          <p:cNvPr id="4" name="Picture 3"/>
          <p:cNvPicPr>
            <a:picLocks noChangeAspect="1"/>
          </p:cNvPicPr>
          <p:nvPr/>
        </p:nvPicPr>
        <p:blipFill>
          <a:blip r:embed="rId3"/>
          <a:stretch>
            <a:fillRect/>
          </a:stretch>
        </p:blipFill>
        <p:spPr>
          <a:xfrm>
            <a:off x="2084697" y="1880074"/>
            <a:ext cx="4974608" cy="3123986"/>
          </a:xfrm>
          <a:prstGeom prst="rect">
            <a:avLst/>
          </a:prstGeom>
        </p:spPr>
      </p:pic>
      <p:sp>
        <p:nvSpPr>
          <p:cNvPr id="5" name="TextBox 4"/>
          <p:cNvSpPr txBox="1"/>
          <p:nvPr/>
        </p:nvSpPr>
        <p:spPr>
          <a:xfrm>
            <a:off x="1276066" y="1880074"/>
            <a:ext cx="1791269" cy="738664"/>
          </a:xfrm>
          <a:prstGeom prst="rect">
            <a:avLst/>
          </a:prstGeom>
          <a:noFill/>
        </p:spPr>
        <p:txBody>
          <a:bodyPr wrap="square" rtlCol="0">
            <a:spAutoFit/>
          </a:bodyPr>
          <a:lstStyle/>
          <a:p>
            <a:r>
              <a:rPr lang="en-GB" sz="2100" b="1" dirty="0"/>
              <a:t>Manteision?</a:t>
            </a:r>
          </a:p>
          <a:p>
            <a:r>
              <a:rPr lang="en-GB" sz="2100" b="1" dirty="0"/>
              <a:t>Anfanteision?</a:t>
            </a:r>
          </a:p>
        </p:txBody>
      </p:sp>
      <p:sp>
        <p:nvSpPr>
          <p:cNvPr id="8" name="TextBox 7"/>
          <p:cNvSpPr txBox="1"/>
          <p:nvPr/>
        </p:nvSpPr>
        <p:spPr>
          <a:xfrm>
            <a:off x="6076665" y="4164368"/>
            <a:ext cx="1924335" cy="738664"/>
          </a:xfrm>
          <a:prstGeom prst="rect">
            <a:avLst/>
          </a:prstGeom>
          <a:noFill/>
        </p:spPr>
        <p:txBody>
          <a:bodyPr wrap="square" rtlCol="0">
            <a:spAutoFit/>
          </a:bodyPr>
          <a:lstStyle/>
          <a:p>
            <a:r>
              <a:rPr lang="en-GB" sz="2100" b="1" dirty="0"/>
              <a:t>Advantages?</a:t>
            </a:r>
          </a:p>
          <a:p>
            <a:r>
              <a:rPr lang="en-GB" sz="2100" b="1" dirty="0"/>
              <a:t>Disadvantages?</a:t>
            </a:r>
          </a:p>
        </p:txBody>
      </p:sp>
    </p:spTree>
    <p:extLst>
      <p:ext uri="{BB962C8B-B14F-4D97-AF65-F5344CB8AC3E}">
        <p14:creationId xmlns:p14="http://schemas.microsoft.com/office/powerpoint/2010/main" val="287044634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33632" y="946851"/>
            <a:ext cx="8303741" cy="827006"/>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3300" b="1" dirty="0">
                <a:latin typeface="+mn-lt"/>
              </a:rPr>
              <a:t>Pam mae’n bwysig?         </a:t>
            </a:r>
            <a:r>
              <a:rPr lang="en-GB" sz="3300" b="1" dirty="0">
                <a:latin typeface="+mn-lt"/>
              </a:rPr>
              <a:t>Why is it important?</a:t>
            </a:r>
          </a:p>
        </p:txBody>
      </p:sp>
      <p:sp>
        <p:nvSpPr>
          <p:cNvPr id="3" name="Content Placeholder 2"/>
          <p:cNvSpPr txBox="1">
            <a:spLocks/>
          </p:cNvSpPr>
          <p:nvPr/>
        </p:nvSpPr>
        <p:spPr>
          <a:xfrm>
            <a:off x="1614487" y="2128678"/>
            <a:ext cx="2757167" cy="251203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sz="1500" dirty="0"/>
              <a:t>Mae cynllunio datblygu ysgol yn allweddol i wella ysgolion.</a:t>
            </a:r>
          </a:p>
          <a:p>
            <a:r>
              <a:rPr lang="cy-GB" sz="1500" dirty="0"/>
              <a:t>Er mwyn i ysgol wneud gwelliannau parhaus a symud ymlaen mae angen iddi gael pwrpas clir sy'n cael ei rannu a'i ddeall gan bawb.</a:t>
            </a:r>
          </a:p>
          <a:p>
            <a:r>
              <a:rPr lang="cy-GB" sz="1500" dirty="0"/>
              <a:t>Mae'r broses </a:t>
            </a:r>
            <a:r>
              <a:rPr lang="cy-GB" sz="1500" dirty="0" err="1"/>
              <a:t>hunanarfarnu</a:t>
            </a:r>
            <a:r>
              <a:rPr lang="cy-GB" sz="1500" dirty="0"/>
              <a:t> a chynllunio i wella yn ganolog i gefnogi datblygiadau mewn gwella ysgolion, dysgu proffesiynol a deilliannau dysgwyr.</a:t>
            </a:r>
          </a:p>
        </p:txBody>
      </p:sp>
      <p:sp>
        <p:nvSpPr>
          <p:cNvPr id="7" name="Content Placeholder 2"/>
          <p:cNvSpPr txBox="1">
            <a:spLocks/>
          </p:cNvSpPr>
          <p:nvPr/>
        </p:nvSpPr>
        <p:spPr>
          <a:xfrm>
            <a:off x="4572000" y="2128677"/>
            <a:ext cx="3051425" cy="234250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500" dirty="0"/>
              <a:t>Key to school improvement is effective school development planning.</a:t>
            </a:r>
          </a:p>
          <a:p>
            <a:r>
              <a:rPr lang="en-GB" sz="1500" dirty="0"/>
              <a:t>In order for a school to make sustained improvements and move forward it needs to have a clear purpose that is shared and understood by all. </a:t>
            </a:r>
          </a:p>
          <a:p>
            <a:r>
              <a:rPr lang="en-GB" sz="1500" dirty="0"/>
              <a:t>The process of self-evaluation and improvement planning is central to supporting advances in school improvement, professional learning and learner outcomes.</a:t>
            </a:r>
          </a:p>
        </p:txBody>
      </p:sp>
    </p:spTree>
    <p:extLst>
      <p:ext uri="{BB962C8B-B14F-4D97-AF65-F5344CB8AC3E}">
        <p14:creationId xmlns:p14="http://schemas.microsoft.com/office/powerpoint/2010/main" val="10278333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501894" y="946852"/>
            <a:ext cx="5915025" cy="827006"/>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3300" b="1" dirty="0">
                <a:latin typeface="+mn-lt"/>
              </a:rPr>
              <a:t>Atebolrwydd          </a:t>
            </a:r>
            <a:r>
              <a:rPr lang="en-GB" sz="3300" b="1" dirty="0">
                <a:latin typeface="+mn-lt"/>
              </a:rPr>
              <a:t>Accountability</a:t>
            </a:r>
          </a:p>
        </p:txBody>
      </p:sp>
      <p:sp>
        <p:nvSpPr>
          <p:cNvPr id="3" name="Content Placeholder 2"/>
          <p:cNvSpPr txBox="1">
            <a:spLocks/>
          </p:cNvSpPr>
          <p:nvPr/>
        </p:nvSpPr>
        <p:spPr>
          <a:xfrm>
            <a:off x="1230004" y="2128678"/>
            <a:ext cx="2757167" cy="251203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500" dirty="0"/>
          </a:p>
        </p:txBody>
      </p:sp>
      <p:sp>
        <p:nvSpPr>
          <p:cNvPr id="7" name="Content Placeholder 2"/>
          <p:cNvSpPr txBox="1">
            <a:spLocks/>
          </p:cNvSpPr>
          <p:nvPr/>
        </p:nvSpPr>
        <p:spPr>
          <a:xfrm>
            <a:off x="4684594" y="1946616"/>
            <a:ext cx="3051425" cy="234250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500" dirty="0"/>
              <a:t>For school development planning to be most effective, it should involve all school partners and stakeholders; this is essential in ensuring that everyone has a commitment to the school’s improvement agenda.</a:t>
            </a:r>
          </a:p>
          <a:p>
            <a:r>
              <a:rPr lang="en-GB" sz="1500" dirty="0"/>
              <a:t>Aspects of Estyn’s Common Inspection Framework focus on self-evaluation, strategic planning, and management of staff and resources; aspects which are a requirement of the SDP. </a:t>
            </a:r>
          </a:p>
        </p:txBody>
      </p:sp>
      <p:sp>
        <p:nvSpPr>
          <p:cNvPr id="4" name="Rectangle 3"/>
          <p:cNvSpPr/>
          <p:nvPr/>
        </p:nvSpPr>
        <p:spPr>
          <a:xfrm>
            <a:off x="1475666" y="1946616"/>
            <a:ext cx="3208930" cy="3093154"/>
          </a:xfrm>
          <a:prstGeom prst="rect">
            <a:avLst/>
          </a:prstGeom>
        </p:spPr>
        <p:txBody>
          <a:bodyPr wrap="square">
            <a:spAutoFit/>
          </a:bodyPr>
          <a:lstStyle/>
          <a:p>
            <a:pPr marL="257175" indent="-257175">
              <a:buFont typeface="Arial" panose="020B0604020202020204" pitchFamily="34" charset="0"/>
              <a:buChar char="•"/>
            </a:pPr>
            <a:r>
              <a:rPr lang="cy-GB" sz="1500" dirty="0"/>
              <a:t>Er mwyn i gynllunio datblygu ysgolion fod ar ei fwyaf effeithiol, dylai gynnwys holl bartneriaid a rhanddeiliaid yr ysgol; mae hyn yn hanfodol er mwyn sicrhau bod gan bawb ymrwymiad i agenda gwella'r ysgol.</a:t>
            </a:r>
          </a:p>
          <a:p>
            <a:pPr marL="257175" indent="-257175">
              <a:buFont typeface="Arial" panose="020B0604020202020204" pitchFamily="34" charset="0"/>
              <a:buChar char="•"/>
            </a:pPr>
            <a:r>
              <a:rPr lang="cy-GB" sz="1500" dirty="0"/>
              <a:t>Mae agweddau ar Fframwaith Arolygu Cyffredin Estyn yn canolbwyntio ar </a:t>
            </a:r>
            <a:r>
              <a:rPr lang="cy-GB" sz="1500" dirty="0" err="1"/>
              <a:t>hunanarfarnu</a:t>
            </a:r>
            <a:r>
              <a:rPr lang="cy-GB" sz="1500" dirty="0"/>
              <a:t>, cynllunio strategol, a rheoli staff ac adnoddau; agweddau sy'n ofynnol yn y CDY.</a:t>
            </a:r>
          </a:p>
        </p:txBody>
      </p:sp>
    </p:spTree>
    <p:extLst>
      <p:ext uri="{BB962C8B-B14F-4D97-AF65-F5344CB8AC3E}">
        <p14:creationId xmlns:p14="http://schemas.microsoft.com/office/powerpoint/2010/main" val="13939026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1050" y="81131"/>
            <a:ext cx="3242310" cy="994172"/>
          </a:xfrm>
        </p:spPr>
        <p:txBody>
          <a:bodyPr>
            <a:normAutofit/>
          </a:bodyPr>
          <a:lstStyle/>
          <a:p>
            <a:r>
              <a:rPr lang="cy-GB" sz="3300" noProof="0" dirty="0"/>
              <a:t>Data addysgol</a:t>
            </a:r>
          </a:p>
        </p:txBody>
      </p:sp>
      <p:sp>
        <p:nvSpPr>
          <p:cNvPr id="3" name="Content Placeholder 2"/>
          <p:cNvSpPr>
            <a:spLocks noGrp="1"/>
          </p:cNvSpPr>
          <p:nvPr>
            <p:ph idx="1"/>
          </p:nvPr>
        </p:nvSpPr>
        <p:spPr>
          <a:xfrm>
            <a:off x="403107" y="1137283"/>
            <a:ext cx="2415247" cy="1025020"/>
          </a:xfrm>
        </p:spPr>
        <p:txBody>
          <a:bodyPr>
            <a:normAutofit fontScale="25000" lnSpcReduction="20000"/>
          </a:bodyPr>
          <a:lstStyle/>
          <a:p>
            <a:pPr marL="0" lvl="0" indent="0">
              <a:buNone/>
            </a:pPr>
            <a:r>
              <a:rPr lang="cy-GB" sz="7200" dirty="0">
                <a:solidFill>
                  <a:prstClr val="black"/>
                </a:solidFill>
              </a:rPr>
              <a:t>Data rhyngwladol / </a:t>
            </a:r>
          </a:p>
          <a:p>
            <a:pPr marL="0" indent="0">
              <a:spcBef>
                <a:spcPts val="0"/>
              </a:spcBef>
              <a:buNone/>
            </a:pPr>
            <a:r>
              <a:rPr lang="cy-GB" sz="7200" noProof="0" dirty="0"/>
              <a:t>International data</a:t>
            </a:r>
          </a:p>
          <a:p>
            <a:pPr lvl="0"/>
            <a:r>
              <a:rPr lang="cy-GB" sz="5400" noProof="0" dirty="0"/>
              <a:t>PISA: </a:t>
            </a:r>
            <a:r>
              <a:rPr lang="cy-GB" sz="5400" noProof="0" dirty="0" err="1"/>
              <a:t>Programme</a:t>
            </a:r>
            <a:r>
              <a:rPr lang="cy-GB" sz="5400" noProof="0" dirty="0"/>
              <a:t> </a:t>
            </a:r>
            <a:r>
              <a:rPr lang="cy-GB" sz="5400" noProof="0" dirty="0" err="1"/>
              <a:t>for</a:t>
            </a:r>
            <a:r>
              <a:rPr lang="cy-GB" sz="5400" noProof="0" dirty="0"/>
              <a:t> International </a:t>
            </a:r>
            <a:r>
              <a:rPr lang="cy-GB" sz="5400" noProof="0" dirty="0" err="1"/>
              <a:t>Student</a:t>
            </a:r>
            <a:r>
              <a:rPr lang="cy-GB" sz="5400" noProof="0" dirty="0"/>
              <a:t> </a:t>
            </a:r>
            <a:r>
              <a:rPr lang="cy-GB" sz="5400" noProof="0" dirty="0" err="1"/>
              <a:t>Assessment</a:t>
            </a:r>
            <a:endParaRPr lang="cy-GB" sz="5400" noProof="0" dirty="0"/>
          </a:p>
          <a:p>
            <a:pPr lvl="0"/>
            <a:r>
              <a:rPr lang="cy-GB" sz="5400" noProof="0" dirty="0"/>
              <a:t>TIMMS: </a:t>
            </a:r>
            <a:r>
              <a:rPr lang="cy-GB" sz="5400" noProof="0" dirty="0" err="1"/>
              <a:t>Trends</a:t>
            </a:r>
            <a:r>
              <a:rPr lang="cy-GB" sz="5400" noProof="0" dirty="0"/>
              <a:t> </a:t>
            </a:r>
            <a:r>
              <a:rPr lang="cy-GB" sz="5400" noProof="0" dirty="0" err="1"/>
              <a:t>in</a:t>
            </a:r>
            <a:r>
              <a:rPr lang="cy-GB" sz="5400" noProof="0" dirty="0"/>
              <a:t> International </a:t>
            </a:r>
            <a:r>
              <a:rPr lang="cy-GB" sz="5400" noProof="0" dirty="0" err="1"/>
              <a:t>Mathematics</a:t>
            </a:r>
            <a:r>
              <a:rPr lang="cy-GB" sz="5400" noProof="0" dirty="0"/>
              <a:t> </a:t>
            </a:r>
            <a:r>
              <a:rPr lang="cy-GB" sz="5400" noProof="0" dirty="0" err="1"/>
              <a:t>and</a:t>
            </a:r>
            <a:r>
              <a:rPr lang="cy-GB" sz="5400" noProof="0" dirty="0"/>
              <a:t> </a:t>
            </a:r>
            <a:r>
              <a:rPr lang="cy-GB" sz="5400" noProof="0" dirty="0" err="1"/>
              <a:t>Science</a:t>
            </a:r>
            <a:r>
              <a:rPr lang="cy-GB" sz="5400" noProof="0" dirty="0"/>
              <a:t> </a:t>
            </a:r>
            <a:r>
              <a:rPr lang="cy-GB" sz="5400" noProof="0" dirty="0" err="1"/>
              <a:t>Study</a:t>
            </a:r>
            <a:endParaRPr lang="cy-GB" sz="5400" noProof="0" dirty="0"/>
          </a:p>
          <a:p>
            <a:pPr lvl="0"/>
            <a:r>
              <a:rPr lang="cy-GB" sz="5400" noProof="0" dirty="0"/>
              <a:t>PIRLS: </a:t>
            </a:r>
            <a:r>
              <a:rPr lang="cy-GB" sz="5400" noProof="0" dirty="0" err="1"/>
              <a:t>Progress</a:t>
            </a:r>
            <a:r>
              <a:rPr lang="cy-GB" sz="5400" noProof="0" dirty="0"/>
              <a:t> </a:t>
            </a:r>
            <a:r>
              <a:rPr lang="cy-GB" sz="5400" noProof="0" dirty="0" err="1"/>
              <a:t>in</a:t>
            </a:r>
            <a:r>
              <a:rPr lang="cy-GB" sz="5400" noProof="0" dirty="0"/>
              <a:t> International </a:t>
            </a:r>
            <a:r>
              <a:rPr lang="cy-GB" sz="5400" noProof="0" dirty="0" err="1"/>
              <a:t>Reading</a:t>
            </a:r>
            <a:r>
              <a:rPr lang="cy-GB" sz="5400" noProof="0" dirty="0"/>
              <a:t> </a:t>
            </a:r>
            <a:r>
              <a:rPr lang="cy-GB" sz="5400" noProof="0" dirty="0" err="1"/>
              <a:t>Literacy</a:t>
            </a:r>
            <a:r>
              <a:rPr lang="cy-GB" sz="5400" noProof="0" dirty="0"/>
              <a:t> </a:t>
            </a:r>
            <a:r>
              <a:rPr lang="cy-GB" sz="5400" noProof="0" dirty="0" err="1"/>
              <a:t>Study</a:t>
            </a:r>
            <a:endParaRPr lang="cy-GB" sz="5400" noProof="0" dirty="0"/>
          </a:p>
          <a:p>
            <a:pPr marL="0" indent="0">
              <a:buNone/>
            </a:pPr>
            <a:endParaRPr lang="cy-GB" noProof="0" dirty="0"/>
          </a:p>
        </p:txBody>
      </p:sp>
      <p:sp>
        <p:nvSpPr>
          <p:cNvPr id="5" name="TextBox 4"/>
          <p:cNvSpPr txBox="1"/>
          <p:nvPr/>
        </p:nvSpPr>
        <p:spPr>
          <a:xfrm>
            <a:off x="292748" y="3629871"/>
            <a:ext cx="2817056" cy="2100575"/>
          </a:xfrm>
          <a:prstGeom prst="rect">
            <a:avLst/>
          </a:prstGeom>
          <a:noFill/>
        </p:spPr>
        <p:txBody>
          <a:bodyPr wrap="square" rtlCol="0">
            <a:spAutoFit/>
          </a:bodyPr>
          <a:lstStyle/>
          <a:p>
            <a:pPr lvl="0"/>
            <a:r>
              <a:rPr lang="cy-GB" dirty="0"/>
              <a:t>Data cenedlaethol</a:t>
            </a:r>
          </a:p>
          <a:p>
            <a:pPr lvl="0"/>
            <a:r>
              <a:rPr lang="cy-GB" sz="1350" dirty="0"/>
              <a:t>Data perfformiad ysgolion</a:t>
            </a:r>
          </a:p>
          <a:p>
            <a:pPr lvl="0"/>
            <a:r>
              <a:rPr lang="cy-GB" sz="1350" dirty="0"/>
              <a:t>Categoreiddio ysgolion </a:t>
            </a:r>
          </a:p>
          <a:p>
            <a:pPr lvl="0"/>
            <a:endParaRPr lang="en-US" sz="1350" dirty="0"/>
          </a:p>
          <a:p>
            <a:pPr lvl="0"/>
            <a:r>
              <a:rPr lang="en-US" dirty="0"/>
              <a:t>National data</a:t>
            </a:r>
            <a:endParaRPr lang="en-GB" dirty="0"/>
          </a:p>
          <a:p>
            <a:pPr lvl="0"/>
            <a:r>
              <a:rPr lang="en-GB" sz="1350" dirty="0"/>
              <a:t>School performance data</a:t>
            </a:r>
          </a:p>
          <a:p>
            <a:pPr lvl="0"/>
            <a:r>
              <a:rPr lang="en-GB" sz="1350" dirty="0"/>
              <a:t>School categorization </a:t>
            </a:r>
          </a:p>
          <a:p>
            <a:pPr lvl="0"/>
            <a:endParaRPr lang="en-GB" sz="1350" dirty="0"/>
          </a:p>
          <a:p>
            <a:pPr lvl="0"/>
            <a:endParaRPr lang="en-GB" sz="1350" dirty="0"/>
          </a:p>
        </p:txBody>
      </p:sp>
      <p:sp>
        <p:nvSpPr>
          <p:cNvPr id="7" name="TextBox 6"/>
          <p:cNvSpPr txBox="1"/>
          <p:nvPr/>
        </p:nvSpPr>
        <p:spPr>
          <a:xfrm>
            <a:off x="6355007" y="3302755"/>
            <a:ext cx="2749031" cy="2723823"/>
          </a:xfrm>
          <a:prstGeom prst="rect">
            <a:avLst/>
          </a:prstGeom>
          <a:noFill/>
        </p:spPr>
        <p:txBody>
          <a:bodyPr wrap="square" rtlCol="0">
            <a:spAutoFit/>
          </a:bodyPr>
          <a:lstStyle/>
          <a:p>
            <a:pPr lvl="0"/>
            <a:r>
              <a:rPr lang="cy-GB" dirty="0"/>
              <a:t>Data ysgol </a:t>
            </a:r>
          </a:p>
          <a:p>
            <a:pPr lvl="0"/>
            <a:r>
              <a:rPr lang="cy-GB" sz="1350" dirty="0"/>
              <a:t>Data personol / demograffig</a:t>
            </a:r>
          </a:p>
          <a:p>
            <a:pPr lvl="0"/>
            <a:r>
              <a:rPr lang="cy-GB" sz="1350" dirty="0"/>
              <a:t>Profion crynodol: profion cenedlaethol a phroffil CS</a:t>
            </a:r>
          </a:p>
          <a:p>
            <a:pPr lvl="0"/>
            <a:r>
              <a:rPr lang="cy-GB" sz="1350" dirty="0"/>
              <a:t>Beth arall?</a:t>
            </a:r>
          </a:p>
          <a:p>
            <a:pPr lvl="0"/>
            <a:r>
              <a:rPr lang="en-US" dirty="0"/>
              <a:t>School data</a:t>
            </a:r>
          </a:p>
          <a:p>
            <a:pPr lvl="0"/>
            <a:r>
              <a:rPr lang="en-US" sz="1350" dirty="0"/>
              <a:t>Personal / demographic data</a:t>
            </a:r>
          </a:p>
          <a:p>
            <a:pPr lvl="0"/>
            <a:r>
              <a:rPr lang="en-US" sz="1350" dirty="0"/>
              <a:t>Summative tests: national tests and FP profile</a:t>
            </a:r>
          </a:p>
          <a:p>
            <a:pPr lvl="0"/>
            <a:r>
              <a:rPr lang="en-US" sz="1350" dirty="0"/>
              <a:t>What else?</a:t>
            </a:r>
          </a:p>
          <a:p>
            <a:pPr lvl="0"/>
            <a:r>
              <a:rPr lang="en-US" sz="1350" dirty="0"/>
              <a:t> </a:t>
            </a:r>
            <a:endParaRPr lang="en-GB" sz="1350" dirty="0"/>
          </a:p>
          <a:p>
            <a:endParaRPr lang="en-GB" sz="1350" dirty="0"/>
          </a:p>
        </p:txBody>
      </p:sp>
      <p:sp>
        <p:nvSpPr>
          <p:cNvPr id="8" name="TextBox 7"/>
          <p:cNvSpPr txBox="1"/>
          <p:nvPr/>
        </p:nvSpPr>
        <p:spPr>
          <a:xfrm>
            <a:off x="6631946" y="831422"/>
            <a:ext cx="2373923" cy="2593018"/>
          </a:xfrm>
          <a:prstGeom prst="rect">
            <a:avLst/>
          </a:prstGeom>
          <a:noFill/>
        </p:spPr>
        <p:txBody>
          <a:bodyPr wrap="square" rtlCol="0">
            <a:spAutoFit/>
          </a:bodyPr>
          <a:lstStyle/>
          <a:p>
            <a:r>
              <a:rPr lang="cy-GB" dirty="0"/>
              <a:t>Data dosbarth</a:t>
            </a:r>
          </a:p>
          <a:p>
            <a:r>
              <a:rPr lang="cy-GB" sz="1350" dirty="0"/>
              <a:t>Data crynodol</a:t>
            </a:r>
          </a:p>
          <a:p>
            <a:r>
              <a:rPr lang="cy-GB" sz="1350" dirty="0"/>
              <a:t>Data ffurfiannol</a:t>
            </a:r>
          </a:p>
          <a:p>
            <a:r>
              <a:rPr lang="cy-GB" sz="1350" dirty="0"/>
              <a:t>Data arsylwi</a:t>
            </a:r>
          </a:p>
          <a:p>
            <a:r>
              <a:rPr lang="cy-GB" sz="1350" dirty="0"/>
              <a:t>Beth arall?</a:t>
            </a:r>
          </a:p>
          <a:p>
            <a:pPr>
              <a:spcBef>
                <a:spcPts val="600"/>
              </a:spcBef>
            </a:pPr>
            <a:r>
              <a:rPr lang="en-US" dirty="0"/>
              <a:t>Class data</a:t>
            </a:r>
          </a:p>
          <a:p>
            <a:r>
              <a:rPr lang="en-US" sz="1350" dirty="0"/>
              <a:t>Summative data</a:t>
            </a:r>
          </a:p>
          <a:p>
            <a:r>
              <a:rPr lang="en-US" sz="1350" dirty="0"/>
              <a:t>Formative data </a:t>
            </a:r>
          </a:p>
          <a:p>
            <a:r>
              <a:rPr lang="en-US" sz="1350" dirty="0"/>
              <a:t>Observation data</a:t>
            </a:r>
          </a:p>
          <a:p>
            <a:r>
              <a:rPr lang="en-US" sz="1350" dirty="0"/>
              <a:t>What else?</a:t>
            </a:r>
            <a:endParaRPr lang="en-GB" sz="1350" dirty="0"/>
          </a:p>
          <a:p>
            <a:endParaRPr lang="en-GB" sz="1350" dirty="0"/>
          </a:p>
        </p:txBody>
      </p:sp>
      <p:sp>
        <p:nvSpPr>
          <p:cNvPr id="12" name="Title 1"/>
          <p:cNvSpPr txBox="1">
            <a:spLocks/>
          </p:cNvSpPr>
          <p:nvPr/>
        </p:nvSpPr>
        <p:spPr>
          <a:xfrm>
            <a:off x="5914624" y="49098"/>
            <a:ext cx="3028951"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300" dirty="0"/>
              <a:t>Educational data</a:t>
            </a: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09804" y="1839970"/>
            <a:ext cx="2953753" cy="2215315"/>
          </a:xfrm>
          <a:prstGeom prst="rect">
            <a:avLst/>
          </a:prstGeom>
        </p:spPr>
      </p:pic>
    </p:spTree>
    <p:extLst>
      <p:ext uri="{BB962C8B-B14F-4D97-AF65-F5344CB8AC3E}">
        <p14:creationId xmlns:p14="http://schemas.microsoft.com/office/powerpoint/2010/main" val="24405535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3454" y="470298"/>
            <a:ext cx="8128601" cy="994172"/>
          </a:xfrm>
        </p:spPr>
        <p:txBody>
          <a:bodyPr>
            <a:noAutofit/>
          </a:bodyPr>
          <a:lstStyle/>
          <a:p>
            <a:pPr defTabSz="342900">
              <a:lnSpc>
                <a:spcPct val="100000"/>
              </a:lnSpc>
              <a:spcBef>
                <a:spcPts val="0"/>
              </a:spcBef>
            </a:pPr>
            <a:r>
              <a:rPr lang="cy-GB" b="1" noProof="0" dirty="0">
                <a:solidFill>
                  <a:prstClr val="black"/>
                </a:solidFill>
                <a:latin typeface="Calibri" panose="020F0502020204030204"/>
                <a:ea typeface="+mn-ea"/>
                <a:cs typeface="+mn-cs"/>
              </a:rPr>
              <a:t>Rôl data                 The </a:t>
            </a:r>
            <a:r>
              <a:rPr lang="cy-GB" b="1" noProof="0" dirty="0" err="1">
                <a:solidFill>
                  <a:prstClr val="black"/>
                </a:solidFill>
                <a:latin typeface="Calibri" panose="020F0502020204030204"/>
                <a:ea typeface="+mn-ea"/>
                <a:cs typeface="+mn-cs"/>
              </a:rPr>
              <a:t>role</a:t>
            </a:r>
            <a:r>
              <a:rPr lang="cy-GB" b="1" noProof="0" dirty="0">
                <a:solidFill>
                  <a:prstClr val="black"/>
                </a:solidFill>
                <a:latin typeface="Calibri" panose="020F0502020204030204"/>
                <a:ea typeface="+mn-ea"/>
                <a:cs typeface="+mn-cs"/>
              </a:rPr>
              <a:t> of data</a:t>
            </a:r>
            <a:br>
              <a:rPr lang="cy-GB" b="1" noProof="0" dirty="0">
                <a:solidFill>
                  <a:prstClr val="black"/>
                </a:solidFill>
                <a:latin typeface="Calibri" panose="020F0502020204030204"/>
                <a:ea typeface="+mn-ea"/>
                <a:cs typeface="+mn-cs"/>
              </a:rPr>
            </a:br>
            <a:endParaRPr lang="cy-GB" noProof="0" dirty="0"/>
          </a:p>
        </p:txBody>
      </p:sp>
      <p:sp>
        <p:nvSpPr>
          <p:cNvPr id="3" name="Content Placeholder 2"/>
          <p:cNvSpPr>
            <a:spLocks noGrp="1"/>
          </p:cNvSpPr>
          <p:nvPr>
            <p:ph sz="half" idx="1"/>
          </p:nvPr>
        </p:nvSpPr>
        <p:spPr>
          <a:xfrm>
            <a:off x="518292" y="1231791"/>
            <a:ext cx="3886200" cy="4351338"/>
          </a:xfrm>
        </p:spPr>
        <p:txBody>
          <a:bodyPr>
            <a:normAutofit fontScale="70000" lnSpcReduction="20000"/>
          </a:bodyPr>
          <a:lstStyle/>
          <a:p>
            <a:pPr marL="0" indent="0">
              <a:buNone/>
            </a:pPr>
            <a:r>
              <a:rPr lang="cy-GB" noProof="0" dirty="0"/>
              <a:t>Bydd data meintiol yn cynnwys: </a:t>
            </a:r>
          </a:p>
          <a:p>
            <a:pPr marL="0" indent="0">
              <a:buNone/>
            </a:pPr>
            <a:endParaRPr lang="cy-GB" noProof="0" dirty="0"/>
          </a:p>
          <a:p>
            <a:r>
              <a:rPr lang="cy-GB" noProof="0" dirty="0"/>
              <a:t>unrhyw wybodaeth sy’n cymharu ysgolion a chanlyniadau cyrhaeddiad dysgwyr yn yr ysgol</a:t>
            </a:r>
          </a:p>
          <a:p>
            <a:r>
              <a:rPr lang="cy-GB" noProof="0" dirty="0"/>
              <a:t>gwybodaeth </a:t>
            </a:r>
            <a:r>
              <a:rPr lang="cy-GB" noProof="0" dirty="0" err="1"/>
              <a:t>bandio</a:t>
            </a:r>
            <a:r>
              <a:rPr lang="cy-GB" noProof="0" dirty="0"/>
              <a:t> ysgolion</a:t>
            </a:r>
          </a:p>
          <a:p>
            <a:r>
              <a:rPr lang="cy-GB" noProof="0" dirty="0"/>
              <a:t>gwybodaeth olrhain am gynnydd dysgwyr</a:t>
            </a:r>
          </a:p>
          <a:p>
            <a:r>
              <a:rPr lang="cy-GB" noProof="0" dirty="0"/>
              <a:t>System Genedlaethol ar gyfer Categoreiddio Ysgolion</a:t>
            </a:r>
          </a:p>
          <a:p>
            <a:r>
              <a:rPr lang="cy-GB" noProof="0" dirty="0"/>
              <a:t>PISA </a:t>
            </a:r>
          </a:p>
          <a:p>
            <a:r>
              <a:rPr lang="cy-GB" noProof="0" dirty="0"/>
              <a:t>ffactorau cyd-destunol ehangach, e.e. cymdeithasol-economaidd, ieithyddol, tueddiadau cofrestru, cyfleusterau yn yr ysgol</a:t>
            </a:r>
          </a:p>
        </p:txBody>
      </p:sp>
      <p:sp>
        <p:nvSpPr>
          <p:cNvPr id="4" name="Content Placeholder 3"/>
          <p:cNvSpPr>
            <a:spLocks noGrp="1"/>
          </p:cNvSpPr>
          <p:nvPr>
            <p:ph sz="half" idx="2"/>
          </p:nvPr>
        </p:nvSpPr>
        <p:spPr>
          <a:xfrm>
            <a:off x="4744764" y="1273832"/>
            <a:ext cx="3886200" cy="4351338"/>
          </a:xfrm>
        </p:spPr>
        <p:txBody>
          <a:bodyPr>
            <a:normAutofit fontScale="70000" lnSpcReduction="20000"/>
          </a:bodyPr>
          <a:lstStyle/>
          <a:p>
            <a:pPr marL="0" indent="0">
              <a:buNone/>
            </a:pPr>
            <a:r>
              <a:rPr lang="cy-GB" noProof="0" dirty="0" err="1"/>
              <a:t>Quantitative</a:t>
            </a:r>
            <a:r>
              <a:rPr lang="cy-GB" noProof="0" dirty="0"/>
              <a:t> data </a:t>
            </a:r>
            <a:r>
              <a:rPr lang="cy-GB" noProof="0" dirty="0" err="1"/>
              <a:t>will</a:t>
            </a:r>
            <a:r>
              <a:rPr lang="cy-GB" noProof="0" dirty="0"/>
              <a:t> </a:t>
            </a:r>
            <a:r>
              <a:rPr lang="cy-GB" noProof="0" dirty="0" err="1"/>
              <a:t>include</a:t>
            </a:r>
            <a:r>
              <a:rPr lang="cy-GB" noProof="0" dirty="0"/>
              <a:t>: </a:t>
            </a:r>
          </a:p>
          <a:p>
            <a:pPr marL="0" indent="0">
              <a:buNone/>
            </a:pPr>
            <a:endParaRPr lang="cy-GB" noProof="0" dirty="0"/>
          </a:p>
          <a:p>
            <a:r>
              <a:rPr lang="cy-GB" noProof="0" dirty="0" err="1"/>
              <a:t>any</a:t>
            </a:r>
            <a:r>
              <a:rPr lang="cy-GB" noProof="0" dirty="0"/>
              <a:t> </a:t>
            </a:r>
            <a:r>
              <a:rPr lang="cy-GB" noProof="0" dirty="0" err="1"/>
              <a:t>school</a:t>
            </a:r>
            <a:r>
              <a:rPr lang="cy-GB" noProof="0" dirty="0"/>
              <a:t> </a:t>
            </a:r>
            <a:r>
              <a:rPr lang="cy-GB" noProof="0" dirty="0" err="1"/>
              <a:t>comparative</a:t>
            </a:r>
            <a:r>
              <a:rPr lang="cy-GB" noProof="0" dirty="0"/>
              <a:t> </a:t>
            </a:r>
            <a:r>
              <a:rPr lang="cy-GB" noProof="0" dirty="0" err="1"/>
              <a:t>information</a:t>
            </a:r>
            <a:r>
              <a:rPr lang="cy-GB" noProof="0" dirty="0"/>
              <a:t> </a:t>
            </a:r>
            <a:r>
              <a:rPr lang="cy-GB" noProof="0" dirty="0" err="1"/>
              <a:t>and</a:t>
            </a:r>
            <a:r>
              <a:rPr lang="cy-GB" noProof="0" dirty="0"/>
              <a:t> the </a:t>
            </a:r>
            <a:r>
              <a:rPr lang="cy-GB" noProof="0" dirty="0" err="1"/>
              <a:t>attainment</a:t>
            </a:r>
            <a:r>
              <a:rPr lang="cy-GB" noProof="0" dirty="0"/>
              <a:t> </a:t>
            </a:r>
            <a:r>
              <a:rPr lang="cy-GB" noProof="0" dirty="0" err="1"/>
              <a:t>results</a:t>
            </a:r>
            <a:r>
              <a:rPr lang="cy-GB" noProof="0" dirty="0"/>
              <a:t> of </a:t>
            </a:r>
            <a:r>
              <a:rPr lang="cy-GB" noProof="0" dirty="0" err="1"/>
              <a:t>learners</a:t>
            </a:r>
            <a:r>
              <a:rPr lang="cy-GB" noProof="0" dirty="0"/>
              <a:t> at the </a:t>
            </a:r>
            <a:r>
              <a:rPr lang="cy-GB" noProof="0" dirty="0" err="1"/>
              <a:t>school</a:t>
            </a:r>
            <a:r>
              <a:rPr lang="cy-GB" noProof="0" dirty="0"/>
              <a:t> </a:t>
            </a:r>
          </a:p>
          <a:p>
            <a:r>
              <a:rPr lang="cy-GB" noProof="0" dirty="0" err="1"/>
              <a:t>school</a:t>
            </a:r>
            <a:r>
              <a:rPr lang="cy-GB" noProof="0" dirty="0"/>
              <a:t> </a:t>
            </a:r>
            <a:r>
              <a:rPr lang="cy-GB" noProof="0" dirty="0" err="1"/>
              <a:t>banding</a:t>
            </a:r>
            <a:r>
              <a:rPr lang="cy-GB" noProof="0" dirty="0"/>
              <a:t> </a:t>
            </a:r>
            <a:r>
              <a:rPr lang="cy-GB" noProof="0" dirty="0" err="1"/>
              <a:t>information</a:t>
            </a:r>
            <a:r>
              <a:rPr lang="cy-GB" noProof="0" dirty="0"/>
              <a:t> </a:t>
            </a:r>
          </a:p>
          <a:p>
            <a:r>
              <a:rPr lang="cy-GB" noProof="0" dirty="0" err="1"/>
              <a:t>tracking</a:t>
            </a:r>
            <a:r>
              <a:rPr lang="cy-GB" noProof="0" dirty="0"/>
              <a:t> </a:t>
            </a:r>
            <a:r>
              <a:rPr lang="cy-GB" noProof="0" dirty="0" err="1"/>
              <a:t>information</a:t>
            </a:r>
            <a:r>
              <a:rPr lang="cy-GB" noProof="0" dirty="0"/>
              <a:t> </a:t>
            </a:r>
            <a:r>
              <a:rPr lang="cy-GB" noProof="0" dirty="0" err="1"/>
              <a:t>on</a:t>
            </a:r>
            <a:r>
              <a:rPr lang="cy-GB" noProof="0" dirty="0"/>
              <a:t> </a:t>
            </a:r>
            <a:r>
              <a:rPr lang="cy-GB" noProof="0" dirty="0" err="1"/>
              <a:t>learners</a:t>
            </a:r>
            <a:r>
              <a:rPr lang="cy-GB" noProof="0" dirty="0"/>
              <a:t>’ </a:t>
            </a:r>
            <a:r>
              <a:rPr lang="cy-GB" noProof="0" dirty="0" err="1"/>
              <a:t>progress</a:t>
            </a:r>
            <a:r>
              <a:rPr lang="cy-GB" noProof="0" dirty="0"/>
              <a:t> </a:t>
            </a:r>
          </a:p>
          <a:p>
            <a:r>
              <a:rPr lang="cy-GB" noProof="0" dirty="0"/>
              <a:t>National </a:t>
            </a:r>
            <a:r>
              <a:rPr lang="cy-GB" noProof="0" dirty="0" err="1"/>
              <a:t>School</a:t>
            </a:r>
            <a:r>
              <a:rPr lang="cy-GB" noProof="0" dirty="0"/>
              <a:t> </a:t>
            </a:r>
            <a:r>
              <a:rPr lang="cy-GB" noProof="0" dirty="0" err="1"/>
              <a:t>Categorisation</a:t>
            </a:r>
            <a:r>
              <a:rPr lang="cy-GB" noProof="0" dirty="0"/>
              <a:t> System</a:t>
            </a:r>
          </a:p>
          <a:p>
            <a:r>
              <a:rPr lang="cy-GB" noProof="0" dirty="0"/>
              <a:t>PISA</a:t>
            </a:r>
          </a:p>
          <a:p>
            <a:r>
              <a:rPr lang="cy-GB" noProof="0" dirty="0" err="1"/>
              <a:t>wider</a:t>
            </a:r>
            <a:r>
              <a:rPr lang="cy-GB" noProof="0" dirty="0"/>
              <a:t> </a:t>
            </a:r>
            <a:r>
              <a:rPr lang="cy-GB" noProof="0" dirty="0" err="1"/>
              <a:t>contextual</a:t>
            </a:r>
            <a:r>
              <a:rPr lang="cy-GB" noProof="0" dirty="0"/>
              <a:t> </a:t>
            </a:r>
            <a:r>
              <a:rPr lang="cy-GB" noProof="0" dirty="0" err="1"/>
              <a:t>factors</a:t>
            </a:r>
            <a:r>
              <a:rPr lang="cy-GB" noProof="0" dirty="0"/>
              <a:t>, </a:t>
            </a:r>
            <a:r>
              <a:rPr lang="cy-GB" noProof="0" dirty="0" err="1"/>
              <a:t>e.g</a:t>
            </a:r>
            <a:r>
              <a:rPr lang="cy-GB" noProof="0" dirty="0"/>
              <a:t>. </a:t>
            </a:r>
            <a:r>
              <a:rPr lang="cy-GB" noProof="0" dirty="0" err="1"/>
              <a:t>socio-economic</a:t>
            </a:r>
            <a:r>
              <a:rPr lang="cy-GB" noProof="0" dirty="0"/>
              <a:t>, </a:t>
            </a:r>
            <a:r>
              <a:rPr lang="cy-GB" noProof="0" dirty="0" err="1"/>
              <a:t>linguistic</a:t>
            </a:r>
            <a:r>
              <a:rPr lang="cy-GB" noProof="0" dirty="0"/>
              <a:t>, </a:t>
            </a:r>
            <a:r>
              <a:rPr lang="cy-GB" noProof="0" dirty="0" err="1"/>
              <a:t>enrolment</a:t>
            </a:r>
            <a:r>
              <a:rPr lang="cy-GB" noProof="0" dirty="0"/>
              <a:t> </a:t>
            </a:r>
            <a:r>
              <a:rPr lang="cy-GB" noProof="0" dirty="0" err="1"/>
              <a:t>trends</a:t>
            </a:r>
            <a:r>
              <a:rPr lang="cy-GB" noProof="0" dirty="0"/>
              <a:t>, </a:t>
            </a:r>
            <a:r>
              <a:rPr lang="cy-GB" noProof="0" dirty="0" err="1"/>
              <a:t>facilities</a:t>
            </a:r>
            <a:r>
              <a:rPr lang="cy-GB" noProof="0" dirty="0"/>
              <a:t> at </a:t>
            </a:r>
            <a:r>
              <a:rPr lang="cy-GB" noProof="0" dirty="0" err="1"/>
              <a:t>school</a:t>
            </a:r>
            <a:r>
              <a:rPr lang="cy-GB" noProof="0" dirty="0"/>
              <a:t> </a:t>
            </a:r>
          </a:p>
          <a:p>
            <a:endParaRPr lang="cy-GB" noProof="0" dirty="0"/>
          </a:p>
        </p:txBody>
      </p:sp>
    </p:spTree>
    <p:extLst>
      <p:ext uri="{BB962C8B-B14F-4D97-AF65-F5344CB8AC3E}">
        <p14:creationId xmlns:p14="http://schemas.microsoft.com/office/powerpoint/2010/main" val="19210754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682804" y="267287"/>
            <a:ext cx="5915025" cy="528606"/>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3300" b="1" dirty="0">
                <a:latin typeface="+mn-lt"/>
              </a:rPr>
              <a:t>Rôl data                </a:t>
            </a:r>
            <a:r>
              <a:rPr lang="en-GB" sz="3300" b="1" dirty="0">
                <a:latin typeface="+mn-lt"/>
              </a:rPr>
              <a:t>The role of data</a:t>
            </a:r>
          </a:p>
        </p:txBody>
      </p:sp>
      <p:sp>
        <p:nvSpPr>
          <p:cNvPr id="3" name="Content Placeholder 2"/>
          <p:cNvSpPr txBox="1">
            <a:spLocks/>
          </p:cNvSpPr>
          <p:nvPr/>
        </p:nvSpPr>
        <p:spPr>
          <a:xfrm>
            <a:off x="1287034" y="1345475"/>
            <a:ext cx="2906333" cy="251203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1500" dirty="0"/>
              <a:t>Bydd data ansoddol yn cynnwys: </a:t>
            </a:r>
          </a:p>
          <a:p>
            <a:pPr marL="0" indent="0">
              <a:buNone/>
            </a:pPr>
            <a:endParaRPr lang="cy-GB" sz="1500" dirty="0"/>
          </a:p>
          <a:p>
            <a:r>
              <a:rPr lang="cy-GB" sz="1500" dirty="0"/>
              <a:t>adroddiadau arolygu ar gyfer yr ysgol</a:t>
            </a:r>
          </a:p>
          <a:p>
            <a:r>
              <a:rPr lang="cy-GB" sz="1500" dirty="0"/>
              <a:t>gwybodaeth am les dysgwyr.</a:t>
            </a:r>
          </a:p>
          <a:p>
            <a:r>
              <a:rPr lang="cy-GB" sz="1500" dirty="0"/>
              <a:t>Gallai hefyd gynnwys gwybodaeth a geir o ymgynghori â dysgwyr, rhieni/gofalwyr, staff, a sefydliadau ac asiantaethau allanol y bydd yr ysgol yn gweithio gyda nhw o bosibl fel rhan o’r cyswllt ehangach â’r gymuned.</a:t>
            </a:r>
          </a:p>
        </p:txBody>
      </p:sp>
      <p:sp>
        <p:nvSpPr>
          <p:cNvPr id="7" name="Content Placeholder 2"/>
          <p:cNvSpPr txBox="1">
            <a:spLocks/>
          </p:cNvSpPr>
          <p:nvPr/>
        </p:nvSpPr>
        <p:spPr>
          <a:xfrm>
            <a:off x="4990807" y="1345475"/>
            <a:ext cx="3051425" cy="234250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500" dirty="0"/>
              <a:t>Qualitative data will include: </a:t>
            </a:r>
          </a:p>
          <a:p>
            <a:pPr marL="0" indent="0">
              <a:buNone/>
            </a:pPr>
            <a:endParaRPr lang="en-GB" sz="1500" dirty="0"/>
          </a:p>
          <a:p>
            <a:r>
              <a:rPr lang="en-GB" sz="1500" dirty="0"/>
              <a:t>inspection reports relating to the school </a:t>
            </a:r>
          </a:p>
          <a:p>
            <a:r>
              <a:rPr lang="en-GB" sz="1500" dirty="0"/>
              <a:t>information relating to learners’ well-being. </a:t>
            </a:r>
          </a:p>
          <a:p>
            <a:r>
              <a:rPr lang="en-GB" sz="1500" dirty="0"/>
              <a:t>It could also include information obtained from consultation with learners, parents/carers, staff, and outside organisations and agencies that the school may be working with as part of the wider community engagement. </a:t>
            </a:r>
          </a:p>
        </p:txBody>
      </p:sp>
    </p:spTree>
    <p:extLst>
      <p:ext uri="{BB962C8B-B14F-4D97-AF65-F5344CB8AC3E}">
        <p14:creationId xmlns:p14="http://schemas.microsoft.com/office/powerpoint/2010/main" val="32621650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634008"/>
            <a:ext cx="2343150" cy="994172"/>
          </a:xfrm>
        </p:spPr>
        <p:txBody>
          <a:bodyPr>
            <a:noAutofit/>
          </a:bodyPr>
          <a:lstStyle/>
          <a:p>
            <a:r>
              <a:rPr lang="cy-GB" sz="2700" b="1" noProof="0" dirty="0"/>
              <a:t>Gadewch i ni edrych </a:t>
            </a:r>
            <a:r>
              <a:rPr lang="cy-GB" sz="2700" b="1" dirty="0"/>
              <a:t>ar ychydig o ddata</a:t>
            </a:r>
            <a:endParaRPr lang="cy-GB" sz="2700" b="1" noProof="0" dirty="0"/>
          </a:p>
        </p:txBody>
      </p:sp>
      <p:sp>
        <p:nvSpPr>
          <p:cNvPr id="4" name="TextBox 3"/>
          <p:cNvSpPr txBox="1"/>
          <p:nvPr/>
        </p:nvSpPr>
        <p:spPr>
          <a:xfrm>
            <a:off x="6724066" y="408173"/>
            <a:ext cx="1607344" cy="1338828"/>
          </a:xfrm>
          <a:prstGeom prst="rect">
            <a:avLst/>
          </a:prstGeom>
          <a:noFill/>
        </p:spPr>
        <p:txBody>
          <a:bodyPr wrap="square" rtlCol="0">
            <a:spAutoFit/>
          </a:bodyPr>
          <a:lstStyle/>
          <a:p>
            <a:pPr algn="ctr"/>
            <a:r>
              <a:rPr lang="en-GB" sz="2700" dirty="0"/>
              <a:t>Let’s look at some data</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00225" y="1816188"/>
            <a:ext cx="5540535" cy="3799743"/>
          </a:xfrm>
          <a:prstGeom prst="rect">
            <a:avLst/>
          </a:prstGeom>
        </p:spPr>
      </p:pic>
    </p:spTree>
    <p:extLst>
      <p:ext uri="{BB962C8B-B14F-4D97-AF65-F5344CB8AC3E}">
        <p14:creationId xmlns:p14="http://schemas.microsoft.com/office/powerpoint/2010/main" val="24318235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710" y="335408"/>
            <a:ext cx="3133982" cy="994172"/>
          </a:xfrm>
        </p:spPr>
        <p:txBody>
          <a:bodyPr>
            <a:noAutofit/>
          </a:bodyPr>
          <a:lstStyle/>
          <a:p>
            <a:pPr algn="ctr"/>
            <a:r>
              <a:rPr lang="cy-GB" sz="3300" noProof="0" dirty="0"/>
              <a:t>Eich tro chi yw hi nawr</a:t>
            </a:r>
          </a:p>
        </p:txBody>
      </p:sp>
      <p:sp>
        <p:nvSpPr>
          <p:cNvPr id="3" name="Content Placeholder 2"/>
          <p:cNvSpPr>
            <a:spLocks noGrp="1"/>
          </p:cNvSpPr>
          <p:nvPr>
            <p:ph idx="1"/>
          </p:nvPr>
        </p:nvSpPr>
        <p:spPr>
          <a:xfrm>
            <a:off x="3388843" y="974261"/>
            <a:ext cx="2633534" cy="3153602"/>
          </a:xfrm>
        </p:spPr>
        <p:txBody>
          <a:bodyPr>
            <a:normAutofit fontScale="92500" lnSpcReduction="10000"/>
          </a:bodyPr>
          <a:lstStyle/>
          <a:p>
            <a:pPr marL="0" indent="0" algn="ctr">
              <a:buNone/>
            </a:pPr>
            <a:r>
              <a:rPr lang="cy-GB" sz="2700" noProof="0" dirty="0"/>
              <a:t>Ysgrifennwch gynllun gweithredu sy’n “ysbrydoli dysgwyr a’u teuluoedd”</a:t>
            </a:r>
          </a:p>
          <a:p>
            <a:pPr marL="0" indent="0" algn="ctr">
              <a:buNone/>
            </a:pPr>
            <a:r>
              <a:rPr lang="cy-GB" sz="2700" noProof="0" dirty="0" err="1"/>
              <a:t>Write</a:t>
            </a:r>
            <a:r>
              <a:rPr lang="cy-GB" sz="2700" noProof="0" dirty="0"/>
              <a:t> </a:t>
            </a:r>
            <a:r>
              <a:rPr lang="cy-GB" sz="2700" noProof="0" dirty="0" err="1"/>
              <a:t>an</a:t>
            </a:r>
            <a:r>
              <a:rPr lang="cy-GB" sz="2700" noProof="0" dirty="0"/>
              <a:t> action plan </a:t>
            </a:r>
            <a:r>
              <a:rPr lang="cy-GB" sz="2700" noProof="0" dirty="0" err="1"/>
              <a:t>that</a:t>
            </a:r>
            <a:r>
              <a:rPr lang="cy-GB" sz="2700" noProof="0" dirty="0"/>
              <a:t> “</a:t>
            </a:r>
            <a:r>
              <a:rPr lang="cy-GB" sz="2700" noProof="0" dirty="0" err="1"/>
              <a:t>inspires</a:t>
            </a:r>
            <a:r>
              <a:rPr lang="cy-GB" sz="2700" noProof="0" dirty="0"/>
              <a:t> </a:t>
            </a:r>
            <a:r>
              <a:rPr lang="cy-GB" sz="2700" noProof="0" dirty="0" err="1"/>
              <a:t>learners</a:t>
            </a:r>
            <a:r>
              <a:rPr lang="cy-GB" sz="2700" noProof="0" dirty="0"/>
              <a:t> </a:t>
            </a:r>
            <a:r>
              <a:rPr lang="cy-GB" sz="2700" noProof="0" dirty="0" err="1"/>
              <a:t>and</a:t>
            </a:r>
            <a:r>
              <a:rPr lang="cy-GB" sz="2700" noProof="0" dirty="0"/>
              <a:t> </a:t>
            </a:r>
            <a:r>
              <a:rPr lang="cy-GB" sz="2700" noProof="0" dirty="0" err="1"/>
              <a:t>their</a:t>
            </a:r>
            <a:r>
              <a:rPr lang="cy-GB" sz="2700" noProof="0" dirty="0"/>
              <a:t> </a:t>
            </a:r>
            <a:r>
              <a:rPr lang="cy-GB" sz="2700" noProof="0" dirty="0" err="1"/>
              <a:t>families</a:t>
            </a:r>
            <a:r>
              <a:rPr lang="cy-GB" sz="2700" noProof="0" dirty="0"/>
              <a:t>”</a:t>
            </a:r>
          </a:p>
          <a:p>
            <a:endParaRPr lang="cy-GB" sz="3000" noProof="0" dirty="0"/>
          </a:p>
        </p:txBody>
      </p:sp>
      <p:graphicFrame>
        <p:nvGraphicFramePr>
          <p:cNvPr id="8" name="Diagram 7"/>
          <p:cNvGraphicFramePr/>
          <p:nvPr>
            <p:extLst>
              <p:ext uri="{D42A27DB-BD31-4B8C-83A1-F6EECF244321}">
                <p14:modId xmlns:p14="http://schemas.microsoft.com/office/powerpoint/2010/main" val="3512610748"/>
              </p:ext>
            </p:extLst>
          </p:nvPr>
        </p:nvGraphicFramePr>
        <p:xfrm>
          <a:off x="354710" y="1828249"/>
          <a:ext cx="3692001" cy="28029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p:cNvGraphicFramePr/>
          <p:nvPr>
            <p:extLst>
              <p:ext uri="{D42A27DB-BD31-4B8C-83A1-F6EECF244321}">
                <p14:modId xmlns:p14="http://schemas.microsoft.com/office/powerpoint/2010/main" val="1671534512"/>
              </p:ext>
            </p:extLst>
          </p:nvPr>
        </p:nvGraphicFramePr>
        <p:xfrm>
          <a:off x="5589935" y="2164754"/>
          <a:ext cx="3692001" cy="280298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7" name="Title 1"/>
          <p:cNvSpPr txBox="1">
            <a:spLocks/>
          </p:cNvSpPr>
          <p:nvPr/>
        </p:nvSpPr>
        <p:spPr>
          <a:xfrm>
            <a:off x="5868945" y="310405"/>
            <a:ext cx="3133982"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300" dirty="0"/>
              <a:t>Now it’s your turn</a:t>
            </a:r>
          </a:p>
        </p:txBody>
      </p:sp>
      <p:sp>
        <p:nvSpPr>
          <p:cNvPr id="4" name="TextBox 3"/>
          <p:cNvSpPr txBox="1"/>
          <p:nvPr/>
        </p:nvSpPr>
        <p:spPr>
          <a:xfrm>
            <a:off x="3488692" y="5077942"/>
            <a:ext cx="3369276" cy="369332"/>
          </a:xfrm>
          <a:prstGeom prst="rect">
            <a:avLst/>
          </a:prstGeom>
          <a:noFill/>
        </p:spPr>
        <p:txBody>
          <a:bodyPr wrap="square" rtlCol="0">
            <a:spAutoFit/>
          </a:bodyPr>
          <a:lstStyle/>
          <a:p>
            <a:r>
              <a:rPr lang="en-GB" dirty="0">
                <a:hlinkClick r:id="rId13" action="ppaction://hlinkfile"/>
              </a:rPr>
              <a:t>Action Plan Template.pdf</a:t>
            </a:r>
            <a:endParaRPr lang="en-GB" dirty="0"/>
          </a:p>
        </p:txBody>
      </p:sp>
    </p:spTree>
    <p:extLst>
      <p:ext uri="{BB962C8B-B14F-4D97-AF65-F5344CB8AC3E}">
        <p14:creationId xmlns:p14="http://schemas.microsoft.com/office/powerpoint/2010/main" val="911726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44980" y="393686"/>
            <a:ext cx="3418188" cy="1208967"/>
          </a:xfrm>
        </p:spPr>
        <p:txBody>
          <a:bodyPr>
            <a:normAutofit fontScale="90000"/>
          </a:bodyPr>
          <a:lstStyle/>
          <a:p>
            <a:pPr algn="ctr"/>
            <a:r>
              <a:rPr lang="cy-GB" noProof="0" dirty="0" err="1"/>
              <a:t>Review</a:t>
            </a:r>
            <a:r>
              <a:rPr lang="cy-GB" noProof="0" dirty="0"/>
              <a:t> </a:t>
            </a:r>
            <a:r>
              <a:rPr lang="cy-GB" noProof="0" dirty="0" err="1"/>
              <a:t>your</a:t>
            </a:r>
            <a:r>
              <a:rPr lang="cy-GB" noProof="0" dirty="0"/>
              <a:t> </a:t>
            </a:r>
            <a:r>
              <a:rPr lang="cy-GB" noProof="0" dirty="0" err="1"/>
              <a:t>colleagues</a:t>
            </a:r>
            <a:r>
              <a:rPr lang="cy-GB" noProof="0" dirty="0"/>
              <a:t> </a:t>
            </a:r>
            <a:r>
              <a:rPr lang="cy-GB" noProof="0" dirty="0" err="1"/>
              <a:t>plans</a:t>
            </a:r>
            <a:endParaRPr lang="cy-GB" noProof="0" dirty="0"/>
          </a:p>
        </p:txBody>
      </p:sp>
      <p:pic>
        <p:nvPicPr>
          <p:cNvPr id="5" name="Content Placeholder 2" descr="Happy Face Star Clipart | Clipart Panda - Free Clipart Images"/>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rot="20976546">
            <a:off x="1182097" y="2826533"/>
            <a:ext cx="905291" cy="865930"/>
          </a:xfrm>
          <a:ln>
            <a:solidFill>
              <a:schemeClr val="accent1"/>
            </a:solidFill>
          </a:ln>
        </p:spPr>
      </p:pic>
      <p:pic>
        <p:nvPicPr>
          <p:cNvPr id="6" name="Content Placeholder 2" descr="Happy Face Star Clipart | Clipart Panda - Free Clipart Images"/>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20812900">
            <a:off x="284124" y="4176730"/>
            <a:ext cx="897974" cy="858224"/>
          </a:xfrm>
          <a:prstGeom prst="rect">
            <a:avLst/>
          </a:prstGeom>
          <a:ln>
            <a:solidFill>
              <a:schemeClr val="accent1"/>
            </a:solidFill>
          </a:ln>
        </p:spPr>
      </p:pic>
      <p:pic>
        <p:nvPicPr>
          <p:cNvPr id="7" name="Picture 6" descr="Wish Clipart | Clipart Panda - Free Clipart Images"/>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952979" y="2943216"/>
            <a:ext cx="1541594" cy="2044572"/>
          </a:xfrm>
          <a:prstGeom prst="rect">
            <a:avLst/>
          </a:prstGeom>
          <a:ln>
            <a:solidFill>
              <a:schemeClr val="accent1"/>
            </a:solidFill>
          </a:ln>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889164" y="2852510"/>
            <a:ext cx="3707282" cy="2467028"/>
          </a:xfrm>
          <a:prstGeom prst="rect">
            <a:avLst/>
          </a:prstGeom>
          <a:ln>
            <a:solidFill>
              <a:schemeClr val="accent1"/>
            </a:solidFill>
          </a:ln>
        </p:spPr>
      </p:pic>
      <p:sp>
        <p:nvSpPr>
          <p:cNvPr id="9" name="Title 1"/>
          <p:cNvSpPr txBox="1">
            <a:spLocks/>
          </p:cNvSpPr>
          <p:nvPr/>
        </p:nvSpPr>
        <p:spPr>
          <a:xfrm>
            <a:off x="278639" y="313162"/>
            <a:ext cx="3418188" cy="1208967"/>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sz="4000" dirty="0"/>
              <a:t>Adolygwch gynlluniau eich cydweithwyr</a:t>
            </a:r>
          </a:p>
        </p:txBody>
      </p:sp>
    </p:spTree>
    <p:extLst>
      <p:ext uri="{BB962C8B-B14F-4D97-AF65-F5344CB8AC3E}">
        <p14:creationId xmlns:p14="http://schemas.microsoft.com/office/powerpoint/2010/main" val="33127832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4774" y="316543"/>
            <a:ext cx="2776702" cy="994172"/>
          </a:xfrm>
        </p:spPr>
        <p:txBody>
          <a:bodyPr>
            <a:normAutofit fontScale="90000"/>
          </a:bodyPr>
          <a:lstStyle/>
          <a:p>
            <a:r>
              <a:rPr lang="cy-GB" noProof="0" dirty="0"/>
              <a:t>Cyfeiriadau</a:t>
            </a:r>
            <a:br>
              <a:rPr lang="cy-GB" noProof="0" dirty="0"/>
            </a:br>
            <a:r>
              <a:rPr lang="cy-GB" noProof="0" dirty="0" err="1"/>
              <a:t>References</a:t>
            </a:r>
            <a:endParaRPr lang="cy-GB" noProof="0" dirty="0"/>
          </a:p>
        </p:txBody>
      </p:sp>
      <p:pic>
        <p:nvPicPr>
          <p:cNvPr id="5" name="Content Placeholder 4"/>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6692463" y="4054699"/>
            <a:ext cx="2192179" cy="1016990"/>
          </a:xfrm>
          <a:prstGeom prst="rect">
            <a:avLst/>
          </a:prstGeom>
        </p:spPr>
      </p:pic>
      <p:sp>
        <p:nvSpPr>
          <p:cNvPr id="3" name="TextBox 2"/>
          <p:cNvSpPr txBox="1"/>
          <p:nvPr/>
        </p:nvSpPr>
        <p:spPr>
          <a:xfrm>
            <a:off x="468448" y="1839640"/>
            <a:ext cx="5946198" cy="4262705"/>
          </a:xfrm>
          <a:prstGeom prst="rect">
            <a:avLst/>
          </a:prstGeom>
          <a:noFill/>
        </p:spPr>
        <p:txBody>
          <a:bodyPr wrap="square" rtlCol="0">
            <a:spAutoFit/>
          </a:bodyPr>
          <a:lstStyle/>
          <a:p>
            <a:r>
              <a:rPr lang="en-GB" sz="1350" dirty="0"/>
              <a:t>Brighouse, T. (2013) </a:t>
            </a:r>
            <a:r>
              <a:rPr lang="en-GB" sz="1350" i="1" dirty="0"/>
              <a:t>The A-Z of school improvement : principles and practice. </a:t>
            </a:r>
            <a:r>
              <a:rPr lang="en-GB" sz="1350" dirty="0"/>
              <a:t>London: London : Bloomsbury.</a:t>
            </a:r>
          </a:p>
          <a:p>
            <a:r>
              <a:rPr lang="cy-GB" sz="1350" dirty="0"/>
              <a:t>Llywodraeth Cymru (2014) </a:t>
            </a:r>
            <a:r>
              <a:rPr lang="cy-GB" sz="1350" i="1" dirty="0"/>
              <a:t>Cynlluniau Datblygu Ysgolion </a:t>
            </a:r>
            <a:r>
              <a:rPr lang="cy-GB" sz="1350" dirty="0"/>
              <a:t>ar gael ar </a:t>
            </a:r>
            <a:r>
              <a:rPr lang="en-GB" sz="1350" dirty="0">
                <a:hlinkClick r:id="rId4"/>
              </a:rPr>
              <a:t>https://llyw.cymru/sites/default/files/publications/2018-03/cynlluniau-datblygu-ysgolion.pdf</a:t>
            </a:r>
            <a:r>
              <a:rPr lang="en-GB" sz="1350" dirty="0"/>
              <a:t> </a:t>
            </a:r>
            <a:r>
              <a:rPr lang="cy-GB" sz="1350" dirty="0"/>
              <a:t>Cyrchwyd 22.07.19</a:t>
            </a:r>
          </a:p>
          <a:p>
            <a:r>
              <a:rPr lang="cy-GB" sz="1350" dirty="0">
                <a:solidFill>
                  <a:prstClr val="black"/>
                </a:solidFill>
              </a:rPr>
              <a:t>Llywodraeth Cymru (2016) </a:t>
            </a:r>
            <a:r>
              <a:rPr lang="cy-GB" sz="1350" i="1" dirty="0">
                <a:solidFill>
                  <a:prstClr val="black"/>
                </a:solidFill>
              </a:rPr>
              <a:t>Pecyn cymorth ymgysylltu â’r gymuned a theuluoedd Thema 1: </a:t>
            </a:r>
            <a:r>
              <a:rPr lang="cy-GB" sz="1400" i="1" dirty="0">
                <a:latin typeface="Frutiger LT Std 45 Light"/>
              </a:rPr>
              <a:t>Arweinyddiaeth ar gyfer system sy’n ei gwella ei hun </a:t>
            </a:r>
            <a:r>
              <a:rPr lang="cy-GB" sz="1350" i="1" dirty="0">
                <a:solidFill>
                  <a:prstClr val="black"/>
                </a:solidFill>
              </a:rPr>
              <a:t>Adnoddau 1–7   </a:t>
            </a:r>
            <a:r>
              <a:rPr lang="cy-GB" sz="1350" dirty="0">
                <a:solidFill>
                  <a:prstClr val="black"/>
                </a:solidFill>
              </a:rPr>
              <a:t>ar gael ar</a:t>
            </a:r>
            <a:endParaRPr lang="cy-GB" sz="1350" dirty="0">
              <a:hlinkClick r:id="rId5"/>
            </a:endParaRPr>
          </a:p>
          <a:p>
            <a:r>
              <a:rPr lang="en-GB" sz="1350" dirty="0">
                <a:hlinkClick r:id="rId5"/>
              </a:rPr>
              <a:t>https://llyw.cymru/sites/default/files/publications/2018-12/wynebu-r-her-gyda-n-gilydd-ygath-pecyn-cymorth-ymgysylltu-a-r-gymuned-a-theuluoedd-i-ysgolion-yng-nghymru-prif-ganllawiau.pdf</a:t>
            </a:r>
            <a:r>
              <a:rPr lang="en-GB" sz="1350" dirty="0"/>
              <a:t> </a:t>
            </a:r>
            <a:r>
              <a:rPr lang="cy-GB" sz="1350" dirty="0"/>
              <a:t>Cyrchwyd </a:t>
            </a:r>
            <a:r>
              <a:rPr lang="en-GB" sz="1350" dirty="0"/>
              <a:t>22.07.19</a:t>
            </a:r>
          </a:p>
          <a:p>
            <a:r>
              <a:rPr lang="en-GB" sz="1350" dirty="0"/>
              <a:t>Welsh Government (2014) </a:t>
            </a:r>
            <a:r>
              <a:rPr lang="en-GB" sz="1350" i="1" dirty="0"/>
              <a:t>School development plans </a:t>
            </a:r>
            <a:r>
              <a:rPr lang="en-GB" sz="1350" dirty="0"/>
              <a:t>available at </a:t>
            </a:r>
            <a:r>
              <a:rPr lang="en-GB" sz="1350" dirty="0">
                <a:hlinkClick r:id="rId6"/>
              </a:rPr>
              <a:t>https://gov.wales/sites/default/files/publications/2018-03/school-development-plans.pdf</a:t>
            </a:r>
            <a:r>
              <a:rPr lang="en-GB" sz="1350" dirty="0"/>
              <a:t>  Accessed 22.07.19</a:t>
            </a:r>
          </a:p>
          <a:p>
            <a:r>
              <a:rPr lang="en-GB" sz="1350" dirty="0"/>
              <a:t>Welsh Government (2016)  </a:t>
            </a:r>
            <a:r>
              <a:rPr lang="en-GB" sz="1350" i="1" dirty="0"/>
              <a:t>Family and community engagement toolkit Theme 1: Leadership for  a self-improving system Resources 1–7    </a:t>
            </a:r>
            <a:r>
              <a:rPr lang="en-GB" sz="1350" dirty="0"/>
              <a:t>available at </a:t>
            </a:r>
            <a:r>
              <a:rPr lang="en-GB" sz="1350" dirty="0">
                <a:hlinkClick r:id="rId7"/>
              </a:rPr>
              <a:t>https://gov.wales/sites/default/files/publications/2018-12/theme-1-leadership-for-a-self-improving-system-resources-1-7.pdf</a:t>
            </a:r>
            <a:r>
              <a:rPr lang="en-GB" sz="1350" dirty="0"/>
              <a:t>   Accessed 22.07.19</a:t>
            </a:r>
          </a:p>
          <a:p>
            <a:endParaRPr lang="en-GB" sz="1350" dirty="0"/>
          </a:p>
          <a:p>
            <a:endParaRPr lang="en-GB" sz="1350" dirty="0"/>
          </a:p>
        </p:txBody>
      </p:sp>
    </p:spTree>
    <p:extLst>
      <p:ext uri="{BB962C8B-B14F-4D97-AF65-F5344CB8AC3E}">
        <p14:creationId xmlns:p14="http://schemas.microsoft.com/office/powerpoint/2010/main" val="2863194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89305" y="234120"/>
            <a:ext cx="3373928" cy="994172"/>
          </a:xfrm>
        </p:spPr>
        <p:txBody>
          <a:bodyPr>
            <a:normAutofit fontScale="90000"/>
          </a:bodyPr>
          <a:lstStyle/>
          <a:p>
            <a:r>
              <a:rPr lang="cy-GB" noProof="0" dirty="0" err="1">
                <a:latin typeface="+mn-lt"/>
              </a:rPr>
              <a:t>Directed</a:t>
            </a:r>
            <a:r>
              <a:rPr lang="cy-GB" noProof="0" dirty="0">
                <a:latin typeface="+mn-lt"/>
              </a:rPr>
              <a:t> </a:t>
            </a:r>
            <a:r>
              <a:rPr lang="cy-GB" noProof="0" dirty="0" err="1">
                <a:latin typeface="+mn-lt"/>
              </a:rPr>
              <a:t>study</a:t>
            </a:r>
            <a:endParaRPr lang="cy-GB" noProof="0" dirty="0">
              <a:latin typeface="+mn-lt"/>
            </a:endParaRPr>
          </a:p>
        </p:txBody>
      </p:sp>
      <p:sp>
        <p:nvSpPr>
          <p:cNvPr id="3" name="Content Placeholder 2"/>
          <p:cNvSpPr>
            <a:spLocks noGrp="1"/>
          </p:cNvSpPr>
          <p:nvPr>
            <p:ph idx="1"/>
          </p:nvPr>
        </p:nvSpPr>
        <p:spPr>
          <a:xfrm>
            <a:off x="5228438" y="1228292"/>
            <a:ext cx="3548271" cy="3743858"/>
          </a:xfrm>
        </p:spPr>
        <p:txBody>
          <a:bodyPr>
            <a:normAutofit fontScale="92500"/>
          </a:bodyPr>
          <a:lstStyle/>
          <a:p>
            <a:r>
              <a:rPr lang="cy-GB" noProof="0" dirty="0" err="1"/>
              <a:t>Please</a:t>
            </a:r>
            <a:r>
              <a:rPr lang="cy-GB" noProof="0" dirty="0"/>
              <a:t> </a:t>
            </a:r>
            <a:r>
              <a:rPr lang="cy-GB" noProof="0" dirty="0" err="1"/>
              <a:t>read</a:t>
            </a:r>
            <a:r>
              <a:rPr lang="cy-GB" noProof="0" dirty="0"/>
              <a:t> the </a:t>
            </a:r>
            <a:r>
              <a:rPr lang="cy-GB" noProof="0" dirty="0" err="1"/>
              <a:t>assignment</a:t>
            </a:r>
            <a:r>
              <a:rPr lang="cy-GB" noProof="0" dirty="0"/>
              <a:t> </a:t>
            </a:r>
            <a:r>
              <a:rPr lang="cy-GB" noProof="0" dirty="0" err="1"/>
              <a:t>specification</a:t>
            </a:r>
            <a:r>
              <a:rPr lang="cy-GB" noProof="0" dirty="0"/>
              <a:t> </a:t>
            </a:r>
            <a:r>
              <a:rPr lang="cy-GB" noProof="0" dirty="0" err="1"/>
              <a:t>documents</a:t>
            </a:r>
            <a:r>
              <a:rPr lang="cy-GB" noProof="0" dirty="0"/>
              <a:t> </a:t>
            </a:r>
            <a:r>
              <a:rPr lang="cy-GB" noProof="0" dirty="0" err="1"/>
              <a:t>on</a:t>
            </a:r>
            <a:r>
              <a:rPr lang="cy-GB" noProof="0" dirty="0"/>
              <a:t> </a:t>
            </a:r>
            <a:r>
              <a:rPr lang="cy-GB" noProof="0" dirty="0" err="1"/>
              <a:t>Moodle</a:t>
            </a:r>
            <a:r>
              <a:rPr lang="cy-GB" noProof="0" dirty="0"/>
              <a:t> </a:t>
            </a:r>
            <a:r>
              <a:rPr lang="cy-GB" noProof="0" dirty="0" err="1"/>
              <a:t>before</a:t>
            </a:r>
            <a:r>
              <a:rPr lang="cy-GB" noProof="0" dirty="0"/>
              <a:t> </a:t>
            </a:r>
            <a:r>
              <a:rPr lang="cy-GB" noProof="0" dirty="0" err="1"/>
              <a:t>tomorrow</a:t>
            </a:r>
            <a:r>
              <a:rPr lang="cy-GB" noProof="0" dirty="0"/>
              <a:t> </a:t>
            </a:r>
            <a:r>
              <a:rPr lang="cy-GB" noProof="0" dirty="0" err="1"/>
              <a:t>so</a:t>
            </a:r>
            <a:r>
              <a:rPr lang="cy-GB" noProof="0" dirty="0"/>
              <a:t> </a:t>
            </a:r>
            <a:r>
              <a:rPr lang="cy-GB" noProof="0" dirty="0" err="1"/>
              <a:t>that</a:t>
            </a:r>
            <a:r>
              <a:rPr lang="cy-GB" noProof="0" dirty="0"/>
              <a:t> </a:t>
            </a:r>
            <a:r>
              <a:rPr lang="cy-GB" noProof="0" dirty="0" err="1"/>
              <a:t>you</a:t>
            </a:r>
            <a:r>
              <a:rPr lang="cy-GB" noProof="0" dirty="0"/>
              <a:t> can </a:t>
            </a:r>
            <a:r>
              <a:rPr lang="cy-GB" noProof="0" dirty="0" err="1"/>
              <a:t>make</a:t>
            </a:r>
            <a:r>
              <a:rPr lang="cy-GB" noProof="0" dirty="0"/>
              <a:t> the most of </a:t>
            </a:r>
            <a:r>
              <a:rPr lang="cy-GB" noProof="0" dirty="0" err="1"/>
              <a:t>your</a:t>
            </a:r>
            <a:r>
              <a:rPr lang="cy-GB" noProof="0" dirty="0"/>
              <a:t> </a:t>
            </a:r>
            <a:r>
              <a:rPr lang="cy-GB" noProof="0" dirty="0" err="1"/>
              <a:t>own</a:t>
            </a:r>
            <a:r>
              <a:rPr lang="cy-GB" noProof="0" dirty="0"/>
              <a:t> </a:t>
            </a:r>
            <a:r>
              <a:rPr lang="cy-GB" noProof="0" dirty="0" err="1"/>
              <a:t>time</a:t>
            </a:r>
            <a:r>
              <a:rPr lang="cy-GB" noProof="0" dirty="0"/>
              <a:t> </a:t>
            </a:r>
            <a:r>
              <a:rPr lang="cy-GB" noProof="0" dirty="0" err="1"/>
              <a:t>and</a:t>
            </a:r>
            <a:r>
              <a:rPr lang="cy-GB" noProof="0" dirty="0"/>
              <a:t> </a:t>
            </a:r>
            <a:r>
              <a:rPr lang="cy-GB" noProof="0" dirty="0" err="1"/>
              <a:t>your</a:t>
            </a:r>
            <a:r>
              <a:rPr lang="cy-GB" noProof="0" dirty="0"/>
              <a:t> </a:t>
            </a:r>
            <a:r>
              <a:rPr lang="cy-GB" noProof="0" dirty="0" err="1"/>
              <a:t>time</a:t>
            </a:r>
            <a:r>
              <a:rPr lang="cy-GB" noProof="0" dirty="0"/>
              <a:t> </a:t>
            </a:r>
            <a:r>
              <a:rPr lang="cy-GB" noProof="0" dirty="0" err="1"/>
              <a:t>with</a:t>
            </a:r>
            <a:r>
              <a:rPr lang="cy-GB" noProof="0" dirty="0"/>
              <a:t> </a:t>
            </a:r>
            <a:r>
              <a:rPr lang="cy-GB" noProof="0" dirty="0" err="1"/>
              <a:t>members</a:t>
            </a:r>
            <a:r>
              <a:rPr lang="cy-GB" noProof="0" dirty="0"/>
              <a:t> of staff.</a:t>
            </a:r>
          </a:p>
          <a:p>
            <a:endParaRPr lang="cy-GB" noProof="0" dirty="0"/>
          </a:p>
          <a:p>
            <a:endParaRPr lang="cy-GB" noProof="0" dirty="0"/>
          </a:p>
          <a:p>
            <a:endParaRPr lang="cy-GB" noProof="0" dirty="0"/>
          </a:p>
          <a:p>
            <a:endParaRPr lang="cy-GB" noProof="0" dirty="0"/>
          </a:p>
        </p:txBody>
      </p:sp>
      <p:sp>
        <p:nvSpPr>
          <p:cNvPr id="8" name="Title 1"/>
          <p:cNvSpPr txBox="1">
            <a:spLocks/>
          </p:cNvSpPr>
          <p:nvPr/>
        </p:nvSpPr>
        <p:spPr>
          <a:xfrm>
            <a:off x="482885" y="1496356"/>
            <a:ext cx="3655578" cy="2420205"/>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2600" dirty="0">
                <a:latin typeface="+mn-lt"/>
              </a:rPr>
              <a:t>Darllenwch y dogfennau manyleb asesu ar </a:t>
            </a:r>
            <a:r>
              <a:rPr lang="cy-GB" sz="2600" dirty="0" err="1">
                <a:latin typeface="+mn-lt"/>
              </a:rPr>
              <a:t>Moodle</a:t>
            </a:r>
            <a:r>
              <a:rPr lang="cy-GB" sz="2600" dirty="0">
                <a:latin typeface="+mn-lt"/>
              </a:rPr>
              <a:t> cyn yfory  fel y gallwch wneud yn fawr o’ch amser eich hun a’ch amser gydag aelodau’r staff.</a:t>
            </a:r>
          </a:p>
        </p:txBody>
      </p:sp>
      <p:sp>
        <p:nvSpPr>
          <p:cNvPr id="9" name="Content Placeholder 2"/>
          <p:cNvSpPr txBox="1">
            <a:spLocks/>
          </p:cNvSpPr>
          <p:nvPr/>
        </p:nvSpPr>
        <p:spPr>
          <a:xfrm>
            <a:off x="691172" y="241563"/>
            <a:ext cx="3178037" cy="994172"/>
          </a:xfrm>
          <a:prstGeom prst="rect">
            <a:avLst/>
          </a:prstGeom>
        </p:spPr>
        <p:txBody>
          <a:bodyPr vert="horz" lIns="68580" tIns="34290" rIns="68580" bIns="3429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4000" dirty="0"/>
              <a:t>Astudiaeth Gyfeiriol</a:t>
            </a:r>
          </a:p>
          <a:p>
            <a:endParaRPr lang="en-GB" sz="21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27926" y="3916562"/>
            <a:ext cx="1268637" cy="1724010"/>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24987" y="3916562"/>
            <a:ext cx="1176717" cy="1422538"/>
          </a:xfrm>
          <a:prstGeom prst="rect">
            <a:avLst/>
          </a:prstGeom>
        </p:spPr>
      </p:pic>
    </p:spTree>
    <p:extLst>
      <p:ext uri="{BB962C8B-B14F-4D97-AF65-F5344CB8AC3E}">
        <p14:creationId xmlns:p14="http://schemas.microsoft.com/office/powerpoint/2010/main" val="17168857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488</TotalTime>
  <Words>2633</Words>
  <Application>Microsoft Office PowerPoint</Application>
  <PresentationFormat>On-screen Show (4:3)</PresentationFormat>
  <Paragraphs>354</Paragraphs>
  <Slides>20</Slides>
  <Notes>20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Calibri Light</vt:lpstr>
      <vt:lpstr>Frutiger LT Std 45 Light</vt:lpstr>
      <vt:lpstr>Times New Roman</vt:lpstr>
      <vt:lpstr>Office Theme</vt:lpstr>
      <vt:lpstr>PowerPoint Presentation</vt:lpstr>
      <vt:lpstr>ECAD7003C Dysgwyr, Ysgolion a Chymunedau: ble’r ydw i’n addysgu?  </vt:lpstr>
      <vt:lpstr>Philosophical beliefs about education</vt:lpstr>
      <vt:lpstr>What do these words mean?</vt:lpstr>
      <vt:lpstr>Beth mae’r geiriau hyn yn ei olygu?</vt:lpstr>
      <vt:lpstr>Enghreifftiau o ysgolion</vt:lpstr>
      <vt:lpstr>Personal ethos</vt:lpstr>
      <vt:lpstr>Cynlluniau datblygu ysgolion (CDY)</vt:lpstr>
      <vt:lpstr>Evidence based framework</vt:lpstr>
      <vt:lpstr>PowerPoint Presentation</vt:lpstr>
      <vt:lpstr>PowerPoint Presentation</vt:lpstr>
      <vt:lpstr>PowerPoint Presentation</vt:lpstr>
      <vt:lpstr>Data addysgol</vt:lpstr>
      <vt:lpstr>Rôl data                 The role of data </vt:lpstr>
      <vt:lpstr>PowerPoint Presentation</vt:lpstr>
      <vt:lpstr>Gadewch i ni edrych ar ychydig o ddata</vt:lpstr>
      <vt:lpstr>Eich tro chi yw hi nawr</vt:lpstr>
      <vt:lpstr>Review your colleagues plans</vt:lpstr>
      <vt:lpstr>Cyfeiriadau References</vt:lpstr>
      <vt:lpstr>Directed study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Jayne Morgan</cp:lastModifiedBy>
  <cp:revision>67</cp:revision>
  <dcterms:created xsi:type="dcterms:W3CDTF">2017-02-08T11:33:06Z</dcterms:created>
  <dcterms:modified xsi:type="dcterms:W3CDTF">2020-02-19T15:06:23Z</dcterms:modified>
</cp:coreProperties>
</file>