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4" r:id="rId7"/>
    <p:sldId id="261"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B232BC-B8B8-4F46-9543-88D10BC57696}" v="9" dt="2022-04-29T18:40:29.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589" autoAdjust="0"/>
  </p:normalViewPr>
  <p:slideViewPr>
    <p:cSldViewPr>
      <p:cViewPr varScale="1">
        <p:scale>
          <a:sx n="55" d="100"/>
          <a:sy n="55" d="100"/>
        </p:scale>
        <p:origin x="1104"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C81DB4-D3AD-4995-8C0F-FE296FB89930}" type="datetimeFigureOut">
              <a:rPr lang="en-US" smtClean="0"/>
              <a:t>4/30/2022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2A9ED08-5979-4296-B48B-A364A0B7202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Academic skills refer to those skills that are possible to learn from research papers and journals. Employability skills refer to those skills that also help increase career opportunities. By combining these two skills, they can easily enhance their performance by adopting any individual skill and knowledge. However, before adopting these skills, it is possible to maintain the whole thing well if the personal problems are well developed and the personal plan is developed accordingly. This study will discuss my personal development plan. At the same time I will discuss my strengths and weaknesses through SWOT analysis as well as my time management skills.</a:t>
            </a:r>
          </a:p>
          <a:p>
            <a:endParaRPr lang="en-US" dirty="0"/>
          </a:p>
        </p:txBody>
      </p:sp>
      <p:sp>
        <p:nvSpPr>
          <p:cNvPr id="4" name="Slide Number Placeholder 3"/>
          <p:cNvSpPr>
            <a:spLocks noGrp="1"/>
          </p:cNvSpPr>
          <p:nvPr>
            <p:ph type="sldNum" sz="quarter" idx="10"/>
          </p:nvPr>
        </p:nvSpPr>
        <p:spPr/>
        <p:txBody>
          <a:bodyPr/>
          <a:lstStyle/>
          <a:p>
            <a:fld id="{42A9ED08-5979-4296-B48B-A364A0B7202D}"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With a good understanding of personal mistakes, any person can take appropriate action to correct those mistakes (</a:t>
            </a:r>
            <a:r>
              <a:rPr lang="en-US" sz="1200" kern="1200" dirty="0" err="1">
                <a:solidFill>
                  <a:schemeClr val="tx1"/>
                </a:solidFill>
                <a:latin typeface="+mn-lt"/>
                <a:ea typeface="+mn-ea"/>
                <a:cs typeface="+mn-cs"/>
              </a:rPr>
              <a:t>Cotronei</a:t>
            </a:r>
            <a:r>
              <a:rPr lang="en-US" sz="1200" kern="1200" dirty="0">
                <a:solidFill>
                  <a:schemeClr val="tx1"/>
                </a:solidFill>
                <a:latin typeface="+mn-lt"/>
                <a:ea typeface="+mn-ea"/>
                <a:cs typeface="+mn-cs"/>
              </a:rPr>
              <a:t>-Baird, 2020).</a:t>
            </a:r>
          </a:p>
          <a:p>
            <a:endParaRPr lang="en-US" dirty="0"/>
          </a:p>
        </p:txBody>
      </p:sp>
      <p:sp>
        <p:nvSpPr>
          <p:cNvPr id="4" name="Slide Number Placeholder 3"/>
          <p:cNvSpPr>
            <a:spLocks noGrp="1"/>
          </p:cNvSpPr>
          <p:nvPr>
            <p:ph type="sldNum" sz="quarter" idx="10"/>
          </p:nvPr>
        </p:nvSpPr>
        <p:spPr/>
        <p:txBody>
          <a:bodyPr/>
          <a:lstStyle/>
          <a:p>
            <a:fld id="{42A9ED08-5979-4296-B48B-A364A0B7202D}"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All of these time management tools I've learned easily from discussions with my experts and team members. As soon as I learned about these skills, I realized that maintaining a time management tool teaches people to be disciplined, and it helps a lot to create job opportunities for any big company. That's why I'm currently using a Time Management Tool to improve my academic skills and knowledge, and this is helping to make my objective much more stable.</a:t>
            </a:r>
          </a:p>
          <a:p>
            <a:endParaRPr lang="en-US" dirty="0"/>
          </a:p>
        </p:txBody>
      </p:sp>
      <p:sp>
        <p:nvSpPr>
          <p:cNvPr id="4" name="Slide Number Placeholder 3"/>
          <p:cNvSpPr>
            <a:spLocks noGrp="1"/>
          </p:cNvSpPr>
          <p:nvPr>
            <p:ph type="sldNum" sz="quarter" idx="10"/>
          </p:nvPr>
        </p:nvSpPr>
        <p:spPr/>
        <p:txBody>
          <a:bodyPr/>
          <a:lstStyle/>
          <a:p>
            <a:fld id="{42A9ED08-5979-4296-B48B-A364A0B7202D}"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most important thing for personal development skills is to understand the appropriate problem and develop the plan accordingly (</a:t>
            </a:r>
            <a:r>
              <a:rPr lang="en-US" sz="1200" kern="1200" dirty="0" err="1">
                <a:solidFill>
                  <a:schemeClr val="tx1"/>
                </a:solidFill>
                <a:latin typeface="+mn-lt"/>
                <a:ea typeface="+mn-ea"/>
                <a:cs typeface="+mn-cs"/>
              </a:rPr>
              <a:t>Sokhanvar</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2021). This is why I understand my personal problems and talk to my team members and teachers about them. I communicate with them and try to solve my problem with the help of appropriate resources.</a:t>
            </a:r>
          </a:p>
          <a:p>
            <a:endParaRPr lang="en-US" dirty="0"/>
          </a:p>
        </p:txBody>
      </p:sp>
      <p:sp>
        <p:nvSpPr>
          <p:cNvPr id="4" name="Slide Number Placeholder 3"/>
          <p:cNvSpPr>
            <a:spLocks noGrp="1"/>
          </p:cNvSpPr>
          <p:nvPr>
            <p:ph type="sldNum" sz="quarter" idx="10"/>
          </p:nvPr>
        </p:nvSpPr>
        <p:spPr/>
        <p:txBody>
          <a:bodyPr/>
          <a:lstStyle/>
          <a:p>
            <a:fld id="{42A9ED08-5979-4296-B48B-A364A0B7202D}"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near future, after developing and gaining more knowledge of how to run a business and how to keep costumers and make them come back( have a good strategy and research the market ) I would like to open my own business in the carpeting area . Having experience in this field will help me in this industry and I will be able to build a strong portfolio , showing costumers previous works as well as good recommendations. In this slide I have attached one of my work ( </a:t>
            </a:r>
            <a:r>
              <a:rPr lang="en-GB"/>
              <a:t>laminate floor).</a:t>
            </a:r>
            <a:endParaRPr lang="en-GB" dirty="0"/>
          </a:p>
        </p:txBody>
      </p:sp>
      <p:sp>
        <p:nvSpPr>
          <p:cNvPr id="4" name="Slide Number Placeholder 3"/>
          <p:cNvSpPr>
            <a:spLocks noGrp="1"/>
          </p:cNvSpPr>
          <p:nvPr>
            <p:ph type="sldNum" sz="quarter" idx="5"/>
          </p:nvPr>
        </p:nvSpPr>
        <p:spPr/>
        <p:txBody>
          <a:bodyPr/>
          <a:lstStyle/>
          <a:p>
            <a:fld id="{42A9ED08-5979-4296-B48B-A364A0B7202D}" type="slidenum">
              <a:rPr lang="en-US" smtClean="0"/>
              <a:t>6</a:t>
            </a:fld>
            <a:endParaRPr lang="en-US"/>
          </a:p>
        </p:txBody>
      </p:sp>
    </p:spTree>
    <p:extLst>
      <p:ext uri="{BB962C8B-B14F-4D97-AF65-F5344CB8AC3E}">
        <p14:creationId xmlns:p14="http://schemas.microsoft.com/office/powerpoint/2010/main" val="601480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After discussing the above study, it can be concluded that personal development plans require an understanding of personal problems. Personal problems and strengths are better understood through SWOT analysis. Getting third party feedback is very important for personal development. I seek advice from experts and team members for my personal development plan. Also I have decided that after adopting the appropriate skills I will implement them practically, and for that I will take advice from my teacher and team members. This has helped me a lot in increasing my career opportunities.</a:t>
            </a:r>
          </a:p>
          <a:p>
            <a:endParaRPr lang="en-US" dirty="0"/>
          </a:p>
        </p:txBody>
      </p:sp>
      <p:sp>
        <p:nvSpPr>
          <p:cNvPr id="4" name="Slide Number Placeholder 3"/>
          <p:cNvSpPr>
            <a:spLocks noGrp="1"/>
          </p:cNvSpPr>
          <p:nvPr>
            <p:ph type="sldNum" sz="quarter" idx="10"/>
          </p:nvPr>
        </p:nvSpPr>
        <p:spPr/>
        <p:txBody>
          <a:bodyPr/>
          <a:lstStyle/>
          <a:p>
            <a:fld id="{42A9ED08-5979-4296-B48B-A364A0B7202D}"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B52F23A-6D35-4F9A-9865-9DDA08990956}" type="datetimeFigureOut">
              <a:rPr lang="en-US" smtClean="0"/>
              <a:t>4/30/2022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52F23A-6D35-4F9A-9865-9DDA08990956}" type="datetimeFigureOut">
              <a:rPr lang="en-US" smtClean="0"/>
              <a:t>4/30/2022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2F23A-6D35-4F9A-9865-9DDA08990956}" type="datetimeFigureOut">
              <a:rPr lang="en-US" smtClean="0"/>
              <a:t>4/30/2022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B52F23A-6D35-4F9A-9865-9DDA08990956}" type="datetimeFigureOut">
              <a:rPr lang="en-US" smtClean="0"/>
              <a:t>4/30/2022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B52F23A-6D35-4F9A-9865-9DDA08990956}" type="datetimeFigureOut">
              <a:rPr lang="en-US" smtClean="0"/>
              <a:t>4/30/2022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B52F23A-6D35-4F9A-9865-9DDA08990956}" type="datetimeFigureOut">
              <a:rPr lang="en-US" smtClean="0"/>
              <a:t>4/30/2022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52F23A-6D35-4F9A-9865-9DDA08990956}" type="datetimeFigureOut">
              <a:rPr lang="en-US" smtClean="0"/>
              <a:t>4/30/2022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52F23A-6D35-4F9A-9865-9DDA08990956}" type="datetimeFigureOut">
              <a:rPr lang="en-US" smtClean="0"/>
              <a:t>4/30/2022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52F23A-6D35-4F9A-9865-9DDA08990956}" type="datetimeFigureOut">
              <a:rPr lang="en-US" smtClean="0"/>
              <a:t>4/30/2022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52F23A-6D35-4F9A-9865-9DDA08990956}" type="datetimeFigureOut">
              <a:rPr lang="en-US" smtClean="0"/>
              <a:t>4/30/2022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52F23A-6D35-4F9A-9865-9DDA08990956}" type="datetimeFigureOut">
              <a:rPr lang="en-US" smtClean="0"/>
              <a:t>4/30/2022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A56B58-2CF1-4789-A168-71F4FE2F425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16000"/>
            <a:lum/>
          </a:blip>
          <a:srcRect/>
          <a:stretch>
            <a:fillRect l="-15000" r="-1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52F23A-6D35-4F9A-9865-9DDA08990956}" type="datetimeFigureOut">
              <a:rPr lang="en-US" smtClean="0"/>
              <a:t>4/30/2022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A56B58-2CF1-4789-A168-71F4FE2F425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3080" y="301625"/>
            <a:ext cx="7772400" cy="6397625"/>
          </a:xfrm>
        </p:spPr>
        <p:txBody>
          <a:bodyPr>
            <a:normAutofit fontScale="90000"/>
          </a:bodyPr>
          <a:lstStyle/>
          <a:p>
            <a:pPr>
              <a:lnSpc>
                <a:spcPct val="200000"/>
              </a:lnSpc>
              <a:spcBef>
                <a:spcPts val="0"/>
              </a:spcBef>
            </a:pPr>
            <a:r>
              <a:rPr lang="en-US" b="1" dirty="0"/>
              <a:t>ACADEMIC AND EMPLOYABILITY SKILLS</a:t>
            </a:r>
            <a:br>
              <a:rPr lang="en-US" b="1" dirty="0"/>
            </a:br>
            <a:r>
              <a:rPr lang="en-US" sz="2000" b="1" dirty="0">
                <a:latin typeface="Times New Roman"/>
                <a:cs typeface="Times New Roman"/>
              </a:rPr>
              <a:t>Student’s name: DANIEL FLORIN BRINDUSA</a:t>
            </a:r>
            <a:endParaRPr lang="en-GB" sz="2000" dirty="0">
              <a:ea typeface="+mj-lt"/>
              <a:cs typeface="+mj-lt"/>
            </a:endParaRPr>
          </a:p>
          <a:p>
            <a:pPr>
              <a:lnSpc>
                <a:spcPct val="200000"/>
              </a:lnSpc>
              <a:spcBef>
                <a:spcPts val="0"/>
              </a:spcBef>
            </a:pPr>
            <a:r>
              <a:rPr lang="en-US" sz="2000" b="1" dirty="0">
                <a:latin typeface="Times New Roman"/>
                <a:cs typeface="Times New Roman"/>
              </a:rPr>
              <a:t>Student Number: 2114390</a:t>
            </a:r>
            <a:endParaRPr lang="en-US" sz="2000" dirty="0">
              <a:ea typeface="+mj-lt"/>
              <a:cs typeface="+mj-lt"/>
            </a:endParaRPr>
          </a:p>
          <a:p>
            <a:pPr>
              <a:lnSpc>
                <a:spcPct val="200000"/>
              </a:lnSpc>
              <a:spcBef>
                <a:spcPts val="0"/>
              </a:spcBef>
            </a:pPr>
            <a:r>
              <a:rPr lang="en-US" sz="2000" b="1" dirty="0">
                <a:latin typeface="Times New Roman"/>
                <a:cs typeface="Times New Roman"/>
              </a:rPr>
              <a:t>BMSW4001</a:t>
            </a:r>
            <a:endParaRPr lang="en-GB" sz="2000" dirty="0">
              <a:ea typeface="+mj-lt"/>
              <a:cs typeface="+mj-lt"/>
            </a:endParaRPr>
          </a:p>
          <a:p>
            <a:pPr>
              <a:lnSpc>
                <a:spcPct val="200000"/>
              </a:lnSpc>
              <a:spcBef>
                <a:spcPts val="0"/>
              </a:spcBef>
            </a:pPr>
            <a:endParaRPr lang="en-GB" sz="2000" dirty="0">
              <a:ea typeface="+mj-lt"/>
              <a:cs typeface="+mj-lt"/>
            </a:endParaRPr>
          </a:p>
          <a:p>
            <a:pPr>
              <a:lnSpc>
                <a:spcPct val="200000"/>
              </a:lnSpc>
              <a:spcBef>
                <a:spcPts val="0"/>
              </a:spcBef>
            </a:pPr>
            <a:r>
              <a:rPr lang="en-US" sz="2000" b="1" dirty="0">
                <a:latin typeface="Times New Roman"/>
                <a:cs typeface="Times New Roman"/>
              </a:rPr>
              <a:t>Name of the University: University of Wales Trinity Saint David</a:t>
            </a:r>
            <a:endParaRPr lang="en-US" sz="2000" dirty="0">
              <a:ea typeface="+mj-lt"/>
              <a:cs typeface="+mj-lt"/>
            </a:endParaRPr>
          </a:p>
          <a:p>
            <a:pPr>
              <a:lnSpc>
                <a:spcPct val="200000"/>
              </a:lnSpc>
              <a:spcBef>
                <a:spcPts val="0"/>
              </a:spcBef>
            </a:pPr>
            <a:r>
              <a:rPr lang="en-US" sz="2000" b="1" dirty="0" err="1">
                <a:latin typeface="Times New Roman"/>
                <a:cs typeface="Times New Roman"/>
              </a:rPr>
              <a:t>CertHE</a:t>
            </a:r>
            <a:r>
              <a:rPr lang="en-US" sz="2000" b="1" dirty="0">
                <a:latin typeface="Times New Roman"/>
                <a:cs typeface="Times New Roman"/>
              </a:rPr>
              <a:t> T1GW2 – ACE with Professor </a:t>
            </a:r>
            <a:endParaRPr lang="en-US" sz="2000" dirty="0">
              <a:ea typeface="+mj-lt"/>
              <a:cs typeface="+mj-lt"/>
            </a:endParaRPr>
          </a:p>
          <a:p>
            <a:pPr>
              <a:lnSpc>
                <a:spcPct val="200000"/>
              </a:lnSpc>
              <a:spcBef>
                <a:spcPts val="0"/>
              </a:spcBef>
            </a:pPr>
            <a:r>
              <a:rPr lang="en-US" sz="2000" b="1" dirty="0">
                <a:latin typeface="Times New Roman"/>
                <a:cs typeface="Times New Roman"/>
              </a:rPr>
              <a:t>JOANNA WALSH</a:t>
            </a:r>
            <a:endParaRPr lang="en-GB" sz="2000" dirty="0">
              <a:ea typeface="+mj-lt"/>
              <a:cs typeface="+mj-lt"/>
            </a:endParaRPr>
          </a:p>
          <a:p>
            <a:endParaRPr lang="en-US"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t>INTRODUCTION</a:t>
            </a:r>
            <a:endParaRPr lang="en-US" sz="2500" dirty="0"/>
          </a:p>
        </p:txBody>
      </p:sp>
      <p:sp>
        <p:nvSpPr>
          <p:cNvPr id="3" name="Content Placeholder 2"/>
          <p:cNvSpPr>
            <a:spLocks noGrp="1"/>
          </p:cNvSpPr>
          <p:nvPr>
            <p:ph idx="1"/>
          </p:nvPr>
        </p:nvSpPr>
        <p:spPr>
          <a:xfrm>
            <a:off x="457200" y="1600200"/>
            <a:ext cx="4191000" cy="4525963"/>
          </a:xfrm>
        </p:spPr>
        <p:txBody>
          <a:bodyPr>
            <a:normAutofit/>
          </a:bodyPr>
          <a:lstStyle/>
          <a:p>
            <a:pPr algn="just">
              <a:lnSpc>
                <a:spcPct val="150000"/>
              </a:lnSpc>
            </a:pPr>
            <a:r>
              <a:rPr lang="en-US" sz="2000" dirty="0"/>
              <a:t>Academic skills refer to those skills that are possible to learn from research papers and journals</a:t>
            </a:r>
          </a:p>
          <a:p>
            <a:pPr algn="just">
              <a:lnSpc>
                <a:spcPct val="150000"/>
              </a:lnSpc>
            </a:pPr>
            <a:r>
              <a:rPr lang="en-US" sz="2000" dirty="0"/>
              <a:t>Employability skills refer to those skills that also help increase career opportunities</a:t>
            </a:r>
          </a:p>
          <a:p>
            <a:pPr algn="just">
              <a:lnSpc>
                <a:spcPct val="150000"/>
              </a:lnSpc>
            </a:pPr>
            <a:r>
              <a:rPr lang="en-US" sz="2000" dirty="0"/>
              <a:t>This study will discuss my personal development plan</a:t>
            </a:r>
          </a:p>
        </p:txBody>
      </p:sp>
      <p:pic>
        <p:nvPicPr>
          <p:cNvPr id="18434" name="Picture 2" descr="Employability Skills – BVRIT-H"/>
          <p:cNvPicPr>
            <a:picLocks noChangeAspect="1" noChangeArrowheads="1"/>
          </p:cNvPicPr>
          <p:nvPr/>
        </p:nvPicPr>
        <p:blipFill>
          <a:blip r:embed="rId3" cstate="print"/>
          <a:srcRect/>
          <a:stretch>
            <a:fillRect/>
          </a:stretch>
        </p:blipFill>
        <p:spPr bwMode="auto">
          <a:xfrm>
            <a:off x="4724400" y="1752600"/>
            <a:ext cx="4419600" cy="33528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t>SWOT ANALYSIS</a:t>
            </a:r>
            <a:endParaRPr lang="en-US" sz="2500" dirty="0"/>
          </a:p>
        </p:txBody>
      </p:sp>
      <p:graphicFrame>
        <p:nvGraphicFramePr>
          <p:cNvPr id="4" name="Table 3"/>
          <p:cNvGraphicFramePr>
            <a:graphicFrameLocks noGrp="1"/>
          </p:cNvGraphicFramePr>
          <p:nvPr/>
        </p:nvGraphicFramePr>
        <p:xfrm>
          <a:off x="1600200" y="1793240"/>
          <a:ext cx="5943600" cy="4297934"/>
        </p:xfrm>
        <a:graphic>
          <a:graphicData uri="http://schemas.openxmlformats.org/drawingml/2006/table">
            <a:tbl>
              <a:tblPr/>
              <a:tblGrid>
                <a:gridCol w="29718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0">
                <a:tc>
                  <a:txBody>
                    <a:bodyPr/>
                    <a:lstStyle/>
                    <a:p>
                      <a:pPr marL="0" marR="0" algn="just">
                        <a:lnSpc>
                          <a:spcPct val="150000"/>
                        </a:lnSpc>
                        <a:spcBef>
                          <a:spcPts val="0"/>
                        </a:spcBef>
                        <a:spcAft>
                          <a:spcPts val="0"/>
                        </a:spcAft>
                      </a:pPr>
                      <a:r>
                        <a:rPr lang="en-US" sz="1500" b="1" dirty="0">
                          <a:latin typeface="+mn-lt"/>
                          <a:ea typeface="Arial"/>
                        </a:rPr>
                        <a:t>Strengths</a:t>
                      </a:r>
                      <a:endParaRPr lang="en-US" sz="1500" dirty="0">
                        <a:latin typeface="+mn-lt"/>
                        <a:ea typeface="Arial"/>
                      </a:endParaRPr>
                    </a:p>
                    <a:p>
                      <a:pPr marL="342900" marR="0" lvl="0" indent="-342900" algn="just">
                        <a:lnSpc>
                          <a:spcPct val="150000"/>
                        </a:lnSpc>
                        <a:spcBef>
                          <a:spcPts val="0"/>
                        </a:spcBef>
                        <a:spcAft>
                          <a:spcPts val="0"/>
                        </a:spcAft>
                        <a:buFont typeface="Arial"/>
                        <a:buChar char="●"/>
                      </a:pPr>
                      <a:r>
                        <a:rPr lang="en-US" sz="1500" u="none" strike="noStrike" dirty="0">
                          <a:latin typeface="+mn-lt"/>
                          <a:ea typeface="Arial"/>
                        </a:rPr>
                        <a:t>My communication skills are much improved</a:t>
                      </a:r>
                    </a:p>
                    <a:p>
                      <a:pPr marL="342900" marR="0" lvl="0" indent="-342900" algn="just">
                        <a:lnSpc>
                          <a:spcPct val="150000"/>
                        </a:lnSpc>
                        <a:spcBef>
                          <a:spcPts val="0"/>
                        </a:spcBef>
                        <a:spcAft>
                          <a:spcPts val="0"/>
                        </a:spcAft>
                        <a:buFont typeface="Arial"/>
                        <a:buChar char="●"/>
                      </a:pPr>
                      <a:r>
                        <a:rPr lang="en-US" sz="1500" u="none" strike="noStrike" dirty="0">
                          <a:latin typeface="+mn-lt"/>
                          <a:ea typeface="Arial"/>
                        </a:rPr>
                        <a:t>I love to do any new topic or knowledge collage</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b="1">
                          <a:latin typeface="+mn-lt"/>
                          <a:ea typeface="Arial"/>
                        </a:rPr>
                        <a:t>Weaknesses</a:t>
                      </a:r>
                      <a:endParaRPr lang="en-US" sz="1500">
                        <a:latin typeface="+mn-lt"/>
                        <a:ea typeface="Arial"/>
                      </a:endParaRPr>
                    </a:p>
                    <a:p>
                      <a:pPr marL="342900" marR="0" lvl="0" indent="-342900" algn="just">
                        <a:lnSpc>
                          <a:spcPct val="150000"/>
                        </a:lnSpc>
                        <a:spcBef>
                          <a:spcPts val="0"/>
                        </a:spcBef>
                        <a:spcAft>
                          <a:spcPts val="0"/>
                        </a:spcAft>
                        <a:buFont typeface="Arial"/>
                        <a:buChar char="●"/>
                      </a:pPr>
                      <a:r>
                        <a:rPr lang="en-US" sz="1500" u="none" strike="noStrike">
                          <a:latin typeface="+mn-lt"/>
                          <a:ea typeface="Arial"/>
                        </a:rPr>
                        <a:t>My decision making skills are much weaker</a:t>
                      </a:r>
                    </a:p>
                    <a:p>
                      <a:pPr marL="342900" marR="0" lvl="0" indent="-342900" algn="just">
                        <a:lnSpc>
                          <a:spcPct val="150000"/>
                        </a:lnSpc>
                        <a:spcBef>
                          <a:spcPts val="0"/>
                        </a:spcBef>
                        <a:spcAft>
                          <a:spcPts val="0"/>
                        </a:spcAft>
                        <a:buFont typeface="Arial"/>
                        <a:buChar char="●"/>
                      </a:pPr>
                      <a:r>
                        <a:rPr lang="en-US" sz="1500" u="none" strike="noStrike">
                          <a:latin typeface="+mn-lt"/>
                          <a:ea typeface="Arial"/>
                        </a:rPr>
                        <a:t>My leadership skills are much weaker</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US" sz="1500" b="1" dirty="0">
                          <a:latin typeface="+mn-lt"/>
                          <a:ea typeface="Arial"/>
                        </a:rPr>
                        <a:t>Opportunities</a:t>
                      </a:r>
                      <a:endParaRPr lang="en-US" sz="1500" dirty="0">
                        <a:latin typeface="+mn-lt"/>
                        <a:ea typeface="Arial"/>
                      </a:endParaRPr>
                    </a:p>
                    <a:p>
                      <a:pPr marL="342900" marR="0" lvl="0" indent="-342900" algn="just">
                        <a:lnSpc>
                          <a:spcPct val="150000"/>
                        </a:lnSpc>
                        <a:spcBef>
                          <a:spcPts val="0"/>
                        </a:spcBef>
                        <a:spcAft>
                          <a:spcPts val="0"/>
                        </a:spcAft>
                        <a:buFont typeface="Arial"/>
                        <a:buChar char="●"/>
                      </a:pPr>
                      <a:r>
                        <a:rPr lang="en-US" sz="1500" u="none" strike="noStrike" dirty="0">
                          <a:latin typeface="+mn-lt"/>
                          <a:ea typeface="Arial"/>
                        </a:rPr>
                        <a:t>Knowing communication skills, I can learn leadership skills by talking to experts.</a:t>
                      </a:r>
                    </a:p>
                    <a:p>
                      <a:pPr marL="342900" marR="0" lvl="0" indent="-342900" algn="just">
                        <a:lnSpc>
                          <a:spcPct val="150000"/>
                        </a:lnSpc>
                        <a:spcBef>
                          <a:spcPts val="0"/>
                        </a:spcBef>
                        <a:spcAft>
                          <a:spcPts val="0"/>
                        </a:spcAft>
                        <a:buFont typeface="Arial"/>
                        <a:buChar char="●"/>
                      </a:pPr>
                      <a:r>
                        <a:rPr lang="en-US" sz="1500" u="none" strike="noStrike" dirty="0">
                          <a:latin typeface="+mn-lt"/>
                          <a:ea typeface="Arial"/>
                        </a:rPr>
                        <a:t>I can learn decision making skills with the help of academic knowledge</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b="1" dirty="0">
                          <a:latin typeface="+mn-lt"/>
                          <a:ea typeface="Arial"/>
                        </a:rPr>
                        <a:t>Threats</a:t>
                      </a:r>
                      <a:endParaRPr lang="en-US" sz="1500" dirty="0">
                        <a:latin typeface="+mn-lt"/>
                        <a:ea typeface="Arial"/>
                      </a:endParaRPr>
                    </a:p>
                    <a:p>
                      <a:pPr marL="342900" marR="0" lvl="0" indent="-342900" algn="just">
                        <a:lnSpc>
                          <a:spcPct val="150000"/>
                        </a:lnSpc>
                        <a:spcBef>
                          <a:spcPts val="0"/>
                        </a:spcBef>
                        <a:spcAft>
                          <a:spcPts val="0"/>
                        </a:spcAft>
                        <a:buFont typeface="Arial"/>
                        <a:buChar char="●"/>
                      </a:pPr>
                      <a:r>
                        <a:rPr lang="en-US" sz="1500" u="none" strike="noStrike" dirty="0">
                          <a:latin typeface="+mn-lt"/>
                          <a:ea typeface="Arial"/>
                        </a:rPr>
                        <a:t>Lack of knowledge of leadership skills can lead to many problems in my career opportunities.</a:t>
                      </a:r>
                    </a:p>
                    <a:p>
                      <a:pPr marL="342900" marR="0" lvl="0" indent="-342900" algn="just">
                        <a:lnSpc>
                          <a:spcPct val="150000"/>
                        </a:lnSpc>
                        <a:spcBef>
                          <a:spcPts val="0"/>
                        </a:spcBef>
                        <a:spcAft>
                          <a:spcPts val="0"/>
                        </a:spcAft>
                        <a:buFont typeface="Arial"/>
                        <a:buChar char="●"/>
                      </a:pPr>
                      <a:r>
                        <a:rPr lang="en-US" sz="1500" u="none" strike="noStrike" dirty="0">
                          <a:latin typeface="+mn-lt"/>
                          <a:ea typeface="Arial"/>
                        </a:rPr>
                        <a:t>Lack of knowledge of leadership skills can lead to many problems in my career opportunities.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t>TIME MANAGEMENT TOOLS</a:t>
            </a:r>
            <a:endParaRPr lang="en-US" sz="2500" dirty="0"/>
          </a:p>
        </p:txBody>
      </p:sp>
      <p:sp>
        <p:nvSpPr>
          <p:cNvPr id="3" name="Content Placeholder 2"/>
          <p:cNvSpPr>
            <a:spLocks noGrp="1"/>
          </p:cNvSpPr>
          <p:nvPr>
            <p:ph idx="1"/>
          </p:nvPr>
        </p:nvSpPr>
        <p:spPr>
          <a:xfrm>
            <a:off x="457200" y="1600200"/>
            <a:ext cx="3886200" cy="4525963"/>
          </a:xfrm>
        </p:spPr>
        <p:txBody>
          <a:bodyPr>
            <a:normAutofit/>
          </a:bodyPr>
          <a:lstStyle/>
          <a:p>
            <a:pPr lvl="0" algn="just">
              <a:lnSpc>
                <a:spcPct val="150000"/>
              </a:lnSpc>
            </a:pPr>
            <a:r>
              <a:rPr lang="en-US" sz="2000" dirty="0"/>
              <a:t>Task manager</a:t>
            </a:r>
          </a:p>
          <a:p>
            <a:pPr lvl="0" algn="just">
              <a:lnSpc>
                <a:spcPct val="150000"/>
              </a:lnSpc>
            </a:pPr>
            <a:r>
              <a:rPr lang="en-US" sz="2000" dirty="0"/>
              <a:t>Time tracker</a:t>
            </a:r>
          </a:p>
          <a:p>
            <a:pPr lvl="0" algn="just">
              <a:lnSpc>
                <a:spcPct val="150000"/>
              </a:lnSpc>
            </a:pPr>
            <a:r>
              <a:rPr lang="en-US" sz="2000" dirty="0"/>
              <a:t>Note-taking application</a:t>
            </a:r>
          </a:p>
          <a:p>
            <a:pPr algn="just">
              <a:lnSpc>
                <a:spcPct val="150000"/>
              </a:lnSpc>
            </a:pPr>
            <a:r>
              <a:rPr lang="en-US" sz="2000" dirty="0"/>
              <a:t>Habit tracking (</a:t>
            </a:r>
            <a:r>
              <a:rPr lang="en-US" sz="2000" dirty="0" err="1"/>
              <a:t>Osmani</a:t>
            </a:r>
            <a:r>
              <a:rPr lang="en-US" sz="2000" dirty="0"/>
              <a:t>, 2019)</a:t>
            </a:r>
          </a:p>
        </p:txBody>
      </p:sp>
      <p:pic>
        <p:nvPicPr>
          <p:cNvPr id="16386" name="Picture 2" descr="Time Management Tools -5 Time Management Tools You Need For Productivity"/>
          <p:cNvPicPr>
            <a:picLocks noChangeAspect="1" noChangeArrowheads="1"/>
          </p:cNvPicPr>
          <p:nvPr/>
        </p:nvPicPr>
        <p:blipFill>
          <a:blip r:embed="rId3" cstate="print"/>
          <a:srcRect/>
          <a:stretch>
            <a:fillRect/>
          </a:stretch>
        </p:blipFill>
        <p:spPr bwMode="auto">
          <a:xfrm>
            <a:off x="0" y="3733800"/>
            <a:ext cx="9144000" cy="3124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t>PERSONAL DEVELOPMENT PLAN</a:t>
            </a:r>
            <a:endParaRPr lang="en-US" sz="2500" dirty="0"/>
          </a:p>
        </p:txBody>
      </p:sp>
      <p:graphicFrame>
        <p:nvGraphicFramePr>
          <p:cNvPr id="4" name="Table 3"/>
          <p:cNvGraphicFramePr>
            <a:graphicFrameLocks noGrp="1"/>
          </p:cNvGraphicFramePr>
          <p:nvPr/>
        </p:nvGraphicFramePr>
        <p:xfrm>
          <a:off x="1600200" y="2106930"/>
          <a:ext cx="5943600" cy="3682938"/>
        </p:xfrm>
        <a:graphic>
          <a:graphicData uri="http://schemas.openxmlformats.org/drawingml/2006/table">
            <a:tbl>
              <a:tblPr/>
              <a:tblGrid>
                <a:gridCol w="1188720">
                  <a:extLst>
                    <a:ext uri="{9D8B030D-6E8A-4147-A177-3AD203B41FA5}">
                      <a16:colId xmlns:a16="http://schemas.microsoft.com/office/drawing/2014/main" val="20000"/>
                    </a:ext>
                  </a:extLst>
                </a:gridCol>
                <a:gridCol w="1188720">
                  <a:extLst>
                    <a:ext uri="{9D8B030D-6E8A-4147-A177-3AD203B41FA5}">
                      <a16:colId xmlns:a16="http://schemas.microsoft.com/office/drawing/2014/main" val="20001"/>
                    </a:ext>
                  </a:extLst>
                </a:gridCol>
                <a:gridCol w="1188720">
                  <a:extLst>
                    <a:ext uri="{9D8B030D-6E8A-4147-A177-3AD203B41FA5}">
                      <a16:colId xmlns:a16="http://schemas.microsoft.com/office/drawing/2014/main" val="20002"/>
                    </a:ext>
                  </a:extLst>
                </a:gridCol>
                <a:gridCol w="118872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0">
                <a:tc>
                  <a:txBody>
                    <a:bodyPr/>
                    <a:lstStyle/>
                    <a:p>
                      <a:pPr marL="0" marR="0" algn="just">
                        <a:lnSpc>
                          <a:spcPct val="150000"/>
                        </a:lnSpc>
                        <a:spcBef>
                          <a:spcPts val="0"/>
                        </a:spcBef>
                        <a:spcAft>
                          <a:spcPts val="0"/>
                        </a:spcAft>
                      </a:pPr>
                      <a:r>
                        <a:rPr lang="en-US" sz="1500" b="1" dirty="0">
                          <a:highlight>
                            <a:srgbClr val="FFFFFF"/>
                          </a:highlight>
                          <a:latin typeface="Arial"/>
                          <a:ea typeface="Arial"/>
                        </a:rPr>
                        <a:t>Activities to improve</a:t>
                      </a:r>
                      <a:endParaRPr lang="en-US" sz="15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b="1">
                          <a:highlight>
                            <a:srgbClr val="FFFFFF"/>
                          </a:highlight>
                          <a:latin typeface="Arial"/>
                          <a:ea typeface="Arial"/>
                        </a:rPr>
                        <a:t>How to improve?</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b="1">
                          <a:highlight>
                            <a:srgbClr val="FFFFFF"/>
                          </a:highlight>
                          <a:latin typeface="Arial"/>
                          <a:ea typeface="Arial"/>
                        </a:rPr>
                        <a:t>Resources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b="1">
                          <a:highlight>
                            <a:srgbClr val="FFFFFF"/>
                          </a:highlight>
                          <a:latin typeface="Arial"/>
                          <a:ea typeface="Arial"/>
                        </a:rPr>
                        <a:t>Time taken</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b="1">
                          <a:highlight>
                            <a:srgbClr val="FFFFFF"/>
                          </a:highlight>
                          <a:latin typeface="Arial"/>
                          <a:ea typeface="Arial"/>
                        </a:rPr>
                        <a:t>Tracking progress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US" sz="1500">
                          <a:highlight>
                            <a:srgbClr val="FFFFFF"/>
                          </a:highlight>
                          <a:latin typeface="Arial"/>
                          <a:ea typeface="Arial"/>
                        </a:rPr>
                        <a:t>Decision making skill</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dirty="0">
                          <a:highlight>
                            <a:srgbClr val="FFFFFF"/>
                          </a:highlight>
                          <a:latin typeface="Arial"/>
                          <a:ea typeface="Arial"/>
                        </a:rPr>
                        <a:t>With communicate with team members</a:t>
                      </a:r>
                      <a:endParaRPr lang="en-US" sz="15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a:highlight>
                            <a:srgbClr val="FFFFFF"/>
                          </a:highlight>
                          <a:latin typeface="Arial"/>
                          <a:ea typeface="Arial"/>
                        </a:rPr>
                        <a:t>Academic books, journals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a:highlight>
                            <a:srgbClr val="FFFFFF"/>
                          </a:highlight>
                          <a:latin typeface="Arial"/>
                          <a:ea typeface="Arial"/>
                        </a:rPr>
                        <a:t>2 months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a:highlight>
                            <a:srgbClr val="FFFFFF"/>
                          </a:highlight>
                          <a:latin typeface="Arial"/>
                          <a:ea typeface="Arial"/>
                        </a:rPr>
                        <a:t>By communicate with team members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marR="0" algn="just">
                        <a:lnSpc>
                          <a:spcPct val="150000"/>
                        </a:lnSpc>
                        <a:spcBef>
                          <a:spcPts val="0"/>
                        </a:spcBef>
                        <a:spcAft>
                          <a:spcPts val="0"/>
                        </a:spcAft>
                      </a:pPr>
                      <a:r>
                        <a:rPr lang="en-US" sz="1500">
                          <a:highlight>
                            <a:srgbClr val="FFFFFF"/>
                          </a:highlight>
                          <a:latin typeface="Arial"/>
                          <a:ea typeface="Arial"/>
                        </a:rPr>
                        <a:t>Leadership skill</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a:highlight>
                            <a:srgbClr val="FFFFFF"/>
                          </a:highlight>
                          <a:latin typeface="Arial"/>
                          <a:ea typeface="Arial"/>
                        </a:rPr>
                        <a:t>With communicate with teachers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a:highlight>
                            <a:srgbClr val="FFFFFF"/>
                          </a:highlight>
                          <a:latin typeface="Arial"/>
                          <a:ea typeface="Arial"/>
                        </a:rPr>
                        <a:t>Leadership theory, skills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a:highlight>
                            <a:srgbClr val="FFFFFF"/>
                          </a:highlight>
                          <a:latin typeface="Arial"/>
                          <a:ea typeface="Arial"/>
                        </a:rPr>
                        <a:t>3 months</a:t>
                      </a:r>
                      <a:endParaRPr lang="en-US" sz="15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500" dirty="0">
                          <a:highlight>
                            <a:srgbClr val="FFFFFF"/>
                          </a:highlight>
                          <a:latin typeface="Arial"/>
                          <a:ea typeface="Arial"/>
                        </a:rPr>
                        <a:t>By communicate with teachers</a:t>
                      </a:r>
                      <a:endParaRPr lang="en-US" sz="15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9965B-ABF4-47C8-846C-036627169EEA}"/>
              </a:ext>
            </a:extLst>
          </p:cNvPr>
          <p:cNvSpPr>
            <a:spLocks noGrp="1"/>
          </p:cNvSpPr>
          <p:nvPr>
            <p:ph type="title"/>
          </p:nvPr>
        </p:nvSpPr>
        <p:spPr>
          <a:xfrm>
            <a:off x="728526" y="371719"/>
            <a:ext cx="4594473" cy="1906863"/>
          </a:xfrm>
        </p:spPr>
        <p:txBody>
          <a:bodyPr vert="horz" lIns="91440" tIns="45720" rIns="91440" bIns="45720" rtlCol="0" anchor="b">
            <a:normAutofit/>
          </a:bodyPr>
          <a:lstStyle/>
          <a:p>
            <a:pPr algn="l">
              <a:lnSpc>
                <a:spcPct val="90000"/>
              </a:lnSpc>
            </a:pPr>
            <a:r>
              <a:rPr lang="en-US" kern="1200">
                <a:solidFill>
                  <a:schemeClr val="tx1"/>
                </a:solidFill>
                <a:latin typeface="+mj-lt"/>
                <a:ea typeface="+mj-ea"/>
                <a:cs typeface="+mj-cs"/>
              </a:rPr>
              <a:t>Professional development</a:t>
            </a:r>
            <a:br>
              <a:rPr lang="en-US" kern="1200">
                <a:solidFill>
                  <a:schemeClr val="tx1"/>
                </a:solidFill>
                <a:latin typeface="+mj-lt"/>
                <a:ea typeface="+mj-ea"/>
                <a:cs typeface="+mj-cs"/>
              </a:rPr>
            </a:br>
            <a:r>
              <a:rPr lang="en-US" kern="1200">
                <a:solidFill>
                  <a:schemeClr val="tx1"/>
                </a:solidFill>
                <a:latin typeface="+mj-lt"/>
                <a:ea typeface="+mj-ea"/>
                <a:cs typeface="+mj-cs"/>
              </a:rPr>
              <a:t>future aims  </a:t>
            </a:r>
          </a:p>
        </p:txBody>
      </p:sp>
      <p:sp>
        <p:nvSpPr>
          <p:cNvPr id="3" name="TextBox 2">
            <a:extLst>
              <a:ext uri="{FF2B5EF4-FFF2-40B4-BE49-F238E27FC236}">
                <a16:creationId xmlns:a16="http://schemas.microsoft.com/office/drawing/2014/main" id="{FA6EA1A6-EF4C-4436-BA60-2D8A03218205}"/>
              </a:ext>
            </a:extLst>
          </p:cNvPr>
          <p:cNvSpPr txBox="1"/>
          <p:nvPr/>
        </p:nvSpPr>
        <p:spPr>
          <a:xfrm>
            <a:off x="728526" y="2711395"/>
            <a:ext cx="3086100" cy="34655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700" dirty="0"/>
              <a:t>Have my own company </a:t>
            </a:r>
          </a:p>
          <a:p>
            <a:pPr marL="285750" indent="-228600">
              <a:lnSpc>
                <a:spcPct val="90000"/>
              </a:lnSpc>
              <a:spcAft>
                <a:spcPts val="600"/>
              </a:spcAft>
              <a:buFont typeface="Arial" panose="020B0604020202020204" pitchFamily="34" charset="0"/>
              <a:buChar char="•"/>
            </a:pPr>
            <a:r>
              <a:rPr lang="en-US" sz="1700" dirty="0"/>
              <a:t>Carpenter company</a:t>
            </a:r>
          </a:p>
          <a:p>
            <a:pPr marL="285750" indent="-228600">
              <a:lnSpc>
                <a:spcPct val="90000"/>
              </a:lnSpc>
              <a:spcAft>
                <a:spcPts val="600"/>
              </a:spcAft>
              <a:buFont typeface="Arial" panose="020B0604020202020204" pitchFamily="34" charset="0"/>
              <a:buChar char="•"/>
            </a:pPr>
            <a:r>
              <a:rPr lang="en-US" sz="1700" dirty="0"/>
              <a:t>Fixing laminate floors and kitchens </a:t>
            </a:r>
          </a:p>
          <a:p>
            <a:pPr marL="285750" indent="-228600">
              <a:lnSpc>
                <a:spcPct val="90000"/>
              </a:lnSpc>
              <a:spcAft>
                <a:spcPts val="600"/>
              </a:spcAft>
              <a:buFont typeface="Arial" panose="020B0604020202020204" pitchFamily="34" charset="0"/>
              <a:buChar char="•"/>
            </a:pPr>
            <a:r>
              <a:rPr lang="en-US" sz="1700" dirty="0"/>
              <a:t>And build a strong customer base</a:t>
            </a:r>
          </a:p>
          <a:p>
            <a:pPr marL="285750" indent="-228600">
              <a:lnSpc>
                <a:spcPct val="90000"/>
              </a:lnSpc>
              <a:spcAft>
                <a:spcPts val="600"/>
              </a:spcAft>
              <a:buFont typeface="Arial" panose="020B0604020202020204" pitchFamily="34" charset="0"/>
              <a:buChar char="•"/>
            </a:pPr>
            <a:r>
              <a:rPr lang="en-US" sz="1700" dirty="0"/>
              <a:t>Be trustworthy </a:t>
            </a:r>
          </a:p>
          <a:p>
            <a:pPr marL="57150">
              <a:lnSpc>
                <a:spcPct val="90000"/>
              </a:lnSpc>
              <a:spcAft>
                <a:spcPts val="600"/>
              </a:spcAft>
            </a:pPr>
            <a:endParaRPr lang="en-US" sz="1700" dirty="0"/>
          </a:p>
          <a:p>
            <a:pPr marL="285750" indent="-228600">
              <a:lnSpc>
                <a:spcPct val="90000"/>
              </a:lnSpc>
              <a:spcAft>
                <a:spcPts val="600"/>
              </a:spcAft>
              <a:buFont typeface="Arial" panose="020B0604020202020204" pitchFamily="34" charset="0"/>
              <a:buChar char="•"/>
            </a:pPr>
            <a:endParaRPr lang="en-US" sz="1700" dirty="0"/>
          </a:p>
        </p:txBody>
      </p:sp>
      <p:pic>
        <p:nvPicPr>
          <p:cNvPr id="5" name="Picture 4" descr="A picture containing indoor, floor&#10;&#10;Description automatically generated">
            <a:extLst>
              <a:ext uri="{FF2B5EF4-FFF2-40B4-BE49-F238E27FC236}">
                <a16:creationId xmlns:a16="http://schemas.microsoft.com/office/drawing/2014/main" id="{D67788D5-E6A2-43EB-88BD-BEAC7FD914D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024" r="2" b="13223"/>
          <a:stretch/>
        </p:blipFill>
        <p:spPr>
          <a:xfrm>
            <a:off x="6339726" y="3681465"/>
            <a:ext cx="2810949"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9" name="Picture 8" descr="A picture containing wall, indoor, building, step&#10;&#10;Description automatically generated">
            <a:extLst>
              <a:ext uri="{FF2B5EF4-FFF2-40B4-BE49-F238E27FC236}">
                <a16:creationId xmlns:a16="http://schemas.microsoft.com/office/drawing/2014/main" id="{A21E7B4B-4327-4EFB-80EC-70C0D4B1881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519" b="4"/>
          <a:stretch/>
        </p:blipFill>
        <p:spPr>
          <a:xfrm>
            <a:off x="4048707" y="2457970"/>
            <a:ext cx="2593775"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descr="A picture containing building, indoor, floor, dirty&#10;&#10;Description automatically generated">
            <a:extLst>
              <a:ext uri="{FF2B5EF4-FFF2-40B4-BE49-F238E27FC236}">
                <a16:creationId xmlns:a16="http://schemas.microsoft.com/office/drawing/2014/main" id="{1BB45E33-976F-46E2-A92D-A7F8DF1AF43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3" b="22784"/>
          <a:stretch/>
        </p:blipFill>
        <p:spPr>
          <a:xfrm>
            <a:off x="5715768" y="-5"/>
            <a:ext cx="3434907"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271414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t>CONCLUSION</a:t>
            </a:r>
            <a:endParaRPr lang="en-US" sz="2500" dirty="0"/>
          </a:p>
        </p:txBody>
      </p:sp>
      <p:sp>
        <p:nvSpPr>
          <p:cNvPr id="3" name="Content Placeholder 2"/>
          <p:cNvSpPr>
            <a:spLocks noGrp="1"/>
          </p:cNvSpPr>
          <p:nvPr>
            <p:ph idx="1"/>
          </p:nvPr>
        </p:nvSpPr>
        <p:spPr>
          <a:xfrm>
            <a:off x="457200" y="1600200"/>
            <a:ext cx="4191000" cy="4525963"/>
          </a:xfrm>
        </p:spPr>
        <p:txBody>
          <a:bodyPr>
            <a:normAutofit lnSpcReduction="10000"/>
          </a:bodyPr>
          <a:lstStyle/>
          <a:p>
            <a:pPr algn="just">
              <a:lnSpc>
                <a:spcPct val="150000"/>
              </a:lnSpc>
            </a:pPr>
            <a:r>
              <a:rPr lang="en-US" sz="2000" dirty="0"/>
              <a:t>It can be concluded that personal development plans require an understanding of personal problems</a:t>
            </a:r>
          </a:p>
          <a:p>
            <a:pPr algn="just">
              <a:lnSpc>
                <a:spcPct val="150000"/>
              </a:lnSpc>
            </a:pPr>
            <a:r>
              <a:rPr lang="en-US" sz="2000" dirty="0"/>
              <a:t>Personal problems and strengths are better understood through SWOT analysis.</a:t>
            </a:r>
          </a:p>
          <a:p>
            <a:pPr algn="just">
              <a:lnSpc>
                <a:spcPct val="150000"/>
              </a:lnSpc>
            </a:pPr>
            <a:r>
              <a:rPr lang="en-US" sz="2000" dirty="0"/>
              <a:t>Getting third party feedback is very important for personal development.</a:t>
            </a:r>
          </a:p>
        </p:txBody>
      </p:sp>
      <p:pic>
        <p:nvPicPr>
          <p:cNvPr id="14339" name="Picture 3"/>
          <p:cNvPicPr>
            <a:picLocks noChangeAspect="1" noChangeArrowheads="1"/>
          </p:cNvPicPr>
          <p:nvPr/>
        </p:nvPicPr>
        <p:blipFill>
          <a:blip r:embed="rId3" cstate="print"/>
          <a:srcRect/>
          <a:stretch>
            <a:fillRect/>
          </a:stretch>
        </p:blipFill>
        <p:spPr bwMode="auto">
          <a:xfrm>
            <a:off x="5334000" y="1665850"/>
            <a:ext cx="3810000" cy="439102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t>REFERENCE LIST</a:t>
            </a:r>
            <a:endParaRPr lang="en-US" sz="2500" dirty="0"/>
          </a:p>
        </p:txBody>
      </p:sp>
      <p:sp>
        <p:nvSpPr>
          <p:cNvPr id="3" name="Content Placeholder 2"/>
          <p:cNvSpPr>
            <a:spLocks noGrp="1"/>
          </p:cNvSpPr>
          <p:nvPr>
            <p:ph idx="1"/>
          </p:nvPr>
        </p:nvSpPr>
        <p:spPr/>
        <p:txBody>
          <a:bodyPr>
            <a:normAutofit/>
          </a:bodyPr>
          <a:lstStyle/>
          <a:p>
            <a:pPr algn="just"/>
            <a:r>
              <a:rPr lang="en-US" sz="2000" dirty="0" err="1"/>
              <a:t>Cotronei</a:t>
            </a:r>
            <a:r>
              <a:rPr lang="en-US" sz="2000" dirty="0"/>
              <a:t>-Baird, V. S. (2020). Academic hindrances in the integration of employability skills development in teaching and assessment practice. </a:t>
            </a:r>
            <a:r>
              <a:rPr lang="en-US" sz="2000" i="1" dirty="0"/>
              <a:t>Higher Education</a:t>
            </a:r>
            <a:r>
              <a:rPr lang="en-US" sz="2000" dirty="0"/>
              <a:t>, </a:t>
            </a:r>
            <a:r>
              <a:rPr lang="en-US" sz="2000" i="1" dirty="0"/>
              <a:t>79</a:t>
            </a:r>
            <a:r>
              <a:rPr lang="en-US" sz="2000" dirty="0"/>
              <a:t>(2), 203-223.</a:t>
            </a:r>
          </a:p>
          <a:p>
            <a:pPr algn="just"/>
            <a:r>
              <a:rPr lang="en-US" sz="2000" dirty="0" err="1"/>
              <a:t>Osmani</a:t>
            </a:r>
            <a:r>
              <a:rPr lang="en-US" sz="2000" dirty="0"/>
              <a:t>, M., </a:t>
            </a:r>
            <a:r>
              <a:rPr lang="en-US" sz="2000" dirty="0" err="1"/>
              <a:t>Weerakkody</a:t>
            </a:r>
            <a:r>
              <a:rPr lang="en-US" sz="2000" dirty="0"/>
              <a:t>, V., Hindi, N., and </a:t>
            </a:r>
            <a:r>
              <a:rPr lang="en-US" sz="2000" dirty="0" err="1"/>
              <a:t>Eldabi</a:t>
            </a:r>
            <a:r>
              <a:rPr lang="en-US" sz="2000" dirty="0"/>
              <a:t>, T. (2019). Graduates employability skills: A review of literature against market demand. </a:t>
            </a:r>
            <a:r>
              <a:rPr lang="en-US" sz="2000" i="1" dirty="0"/>
              <a:t>Journal of Education for Business</a:t>
            </a:r>
            <a:r>
              <a:rPr lang="en-US" sz="2000" dirty="0"/>
              <a:t>, </a:t>
            </a:r>
            <a:r>
              <a:rPr lang="en-US" sz="2000" i="1" dirty="0"/>
              <a:t>94</a:t>
            </a:r>
            <a:r>
              <a:rPr lang="en-US" sz="2000" dirty="0"/>
              <a:t>(7), 423-432.</a:t>
            </a:r>
          </a:p>
          <a:p>
            <a:pPr algn="just"/>
            <a:r>
              <a:rPr lang="en-US" sz="2000" dirty="0" err="1"/>
              <a:t>Sokhanvar</a:t>
            </a:r>
            <a:r>
              <a:rPr lang="en-US" sz="2000" dirty="0"/>
              <a:t>, Z., </a:t>
            </a:r>
            <a:r>
              <a:rPr lang="en-US" sz="2000" dirty="0" err="1"/>
              <a:t>Salehi</a:t>
            </a:r>
            <a:r>
              <a:rPr lang="en-US" sz="2000" dirty="0"/>
              <a:t>, K., and </a:t>
            </a:r>
            <a:r>
              <a:rPr lang="en-US" sz="2000" dirty="0" err="1"/>
              <a:t>Sokhanvar</a:t>
            </a:r>
            <a:r>
              <a:rPr lang="en-US" sz="2000" dirty="0"/>
              <a:t>, F. (2021). Advantages of authentic assessment for improving the learning experience and employability skills of higher education students: A systematic literature review. </a:t>
            </a:r>
            <a:r>
              <a:rPr lang="en-US" sz="2000" i="1" dirty="0"/>
              <a:t>Studies in Educational Evaluation</a:t>
            </a:r>
            <a:r>
              <a:rPr lang="en-US" sz="2000" dirty="0"/>
              <a:t>, </a:t>
            </a:r>
            <a:r>
              <a:rPr lang="en-US" sz="2000" i="1" dirty="0"/>
              <a:t>70</a:t>
            </a:r>
            <a:r>
              <a:rPr lang="en-US" sz="2000" dirty="0"/>
              <a:t>, 101030.</a:t>
            </a:r>
          </a:p>
          <a:p>
            <a:pPr algn="just"/>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11000" r="-11000"/>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865</Words>
  <Application>Microsoft Office PowerPoint</Application>
  <PresentationFormat>On-screen Show (4:3)</PresentationFormat>
  <Paragraphs>65</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ACADEMIC AND EMPLOYABILITY SKILLS Student’s name: DANIEL FLORIN BRINDUSA Student Number: 2114390 BMSW4001  Name of the University: University of Wales Trinity Saint David CertHE T1GW2 – ACE with Professor  JOANNA WALSH </vt:lpstr>
      <vt:lpstr>INTRODUCTION</vt:lpstr>
      <vt:lpstr>SWOT ANALYSIS</vt:lpstr>
      <vt:lpstr>TIME MANAGEMENT TOOLS</vt:lpstr>
      <vt:lpstr>PERSONAL DEVELOPMENT PLAN</vt:lpstr>
      <vt:lpstr>Professional development future aims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RICKY AICH</dc:creator>
  <cp:lastModifiedBy>Hazaparu, Lorena (Student)</cp:lastModifiedBy>
  <cp:revision>34</cp:revision>
  <dcterms:created xsi:type="dcterms:W3CDTF">2022-04-15T16:04:31Z</dcterms:created>
  <dcterms:modified xsi:type="dcterms:W3CDTF">2022-04-30T11:39:41Z</dcterms:modified>
</cp:coreProperties>
</file>