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8" autoAdjust="0"/>
    <p:restoredTop sz="94660"/>
  </p:normalViewPr>
  <p:slideViewPr>
    <p:cSldViewPr snapToGrid="0">
      <p:cViewPr>
        <p:scale>
          <a:sx n="83" d="100"/>
          <a:sy n="83" d="100"/>
        </p:scale>
        <p:origin x="45" y="2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AA8856D-BB2B-41C8-A084-CA210E01C7E5}" type="datetimeFigureOut">
              <a:rPr lang="en-GB" smtClean="0"/>
              <a:t>10/02/2021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B1D61C-AEE3-4F49-BF6B-7EEA354244D3}" type="slidenum">
              <a:rPr lang="en-GB" smtClean="0"/>
              <a:t>‹#›</a:t>
            </a:fld>
            <a:endParaRPr lang="en-GB"/>
          </a:p>
        </p:txBody>
      </p:sp>
    </p:spTree>
    <p:extLst>
      <p:ext uri="{BB962C8B-B14F-4D97-AF65-F5344CB8AC3E}">
        <p14:creationId xmlns:p14="http://schemas.microsoft.com/office/powerpoint/2010/main" val="8336766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AA8856D-BB2B-41C8-A084-CA210E01C7E5}" type="datetimeFigureOut">
              <a:rPr lang="en-GB" smtClean="0"/>
              <a:t>10/02/2021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B1D61C-AEE3-4F49-BF6B-7EEA354244D3}" type="slidenum">
              <a:rPr lang="en-GB" smtClean="0"/>
              <a:t>‹#›</a:t>
            </a:fld>
            <a:endParaRPr lang="en-GB"/>
          </a:p>
        </p:txBody>
      </p:sp>
    </p:spTree>
    <p:extLst>
      <p:ext uri="{BB962C8B-B14F-4D97-AF65-F5344CB8AC3E}">
        <p14:creationId xmlns:p14="http://schemas.microsoft.com/office/powerpoint/2010/main" val="2133868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AA8856D-BB2B-41C8-A084-CA210E01C7E5}" type="datetimeFigureOut">
              <a:rPr lang="en-GB" smtClean="0"/>
              <a:t>10/02/2021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B1D61C-AEE3-4F49-BF6B-7EEA354244D3}" type="slidenum">
              <a:rPr lang="en-GB" smtClean="0"/>
              <a:t>‹#›</a:t>
            </a:fld>
            <a:endParaRPr lang="en-GB"/>
          </a:p>
        </p:txBody>
      </p:sp>
    </p:spTree>
    <p:extLst>
      <p:ext uri="{BB962C8B-B14F-4D97-AF65-F5344CB8AC3E}">
        <p14:creationId xmlns:p14="http://schemas.microsoft.com/office/powerpoint/2010/main" val="33018140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AA8856D-BB2B-41C8-A084-CA210E01C7E5}" type="datetimeFigureOut">
              <a:rPr lang="en-GB" smtClean="0"/>
              <a:t>10/02/2021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B1D61C-AEE3-4F49-BF6B-7EEA354244D3}" type="slidenum">
              <a:rPr lang="en-GB" smtClean="0"/>
              <a:t>‹#›</a:t>
            </a:fld>
            <a:endParaRPr lang="en-GB"/>
          </a:p>
        </p:txBody>
      </p:sp>
    </p:spTree>
    <p:extLst>
      <p:ext uri="{BB962C8B-B14F-4D97-AF65-F5344CB8AC3E}">
        <p14:creationId xmlns:p14="http://schemas.microsoft.com/office/powerpoint/2010/main" val="22570347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AA8856D-BB2B-41C8-A084-CA210E01C7E5}" type="datetimeFigureOut">
              <a:rPr lang="en-GB" smtClean="0"/>
              <a:t>10/02/2021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B1D61C-AEE3-4F49-BF6B-7EEA354244D3}" type="slidenum">
              <a:rPr lang="en-GB" smtClean="0"/>
              <a:t>‹#›</a:t>
            </a:fld>
            <a:endParaRPr lang="en-GB"/>
          </a:p>
        </p:txBody>
      </p:sp>
    </p:spTree>
    <p:extLst>
      <p:ext uri="{BB962C8B-B14F-4D97-AF65-F5344CB8AC3E}">
        <p14:creationId xmlns:p14="http://schemas.microsoft.com/office/powerpoint/2010/main" val="40978058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AA8856D-BB2B-41C8-A084-CA210E01C7E5}" type="datetimeFigureOut">
              <a:rPr lang="en-GB" smtClean="0"/>
              <a:t>10/02/2021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B1D61C-AEE3-4F49-BF6B-7EEA354244D3}" type="slidenum">
              <a:rPr lang="en-GB" smtClean="0"/>
              <a:t>‹#›</a:t>
            </a:fld>
            <a:endParaRPr lang="en-GB"/>
          </a:p>
        </p:txBody>
      </p:sp>
    </p:spTree>
    <p:extLst>
      <p:ext uri="{BB962C8B-B14F-4D97-AF65-F5344CB8AC3E}">
        <p14:creationId xmlns:p14="http://schemas.microsoft.com/office/powerpoint/2010/main" val="3340363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A8856D-BB2B-41C8-A084-CA210E01C7E5}" type="datetimeFigureOut">
              <a:rPr lang="en-GB" smtClean="0"/>
              <a:t>10/02/2021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5B1D61C-AEE3-4F49-BF6B-7EEA354244D3}" type="slidenum">
              <a:rPr lang="en-GB" smtClean="0"/>
              <a:t>‹#›</a:t>
            </a:fld>
            <a:endParaRPr lang="en-GB"/>
          </a:p>
        </p:txBody>
      </p:sp>
    </p:spTree>
    <p:extLst>
      <p:ext uri="{BB962C8B-B14F-4D97-AF65-F5344CB8AC3E}">
        <p14:creationId xmlns:p14="http://schemas.microsoft.com/office/powerpoint/2010/main" val="8613226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AA8856D-BB2B-41C8-A084-CA210E01C7E5}" type="datetimeFigureOut">
              <a:rPr lang="en-GB" smtClean="0"/>
              <a:t>10/02/2021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B1D61C-AEE3-4F49-BF6B-7EEA354244D3}" type="slidenum">
              <a:rPr lang="en-GB" smtClean="0"/>
              <a:t>‹#›</a:t>
            </a:fld>
            <a:endParaRPr lang="en-GB"/>
          </a:p>
        </p:txBody>
      </p:sp>
    </p:spTree>
    <p:extLst>
      <p:ext uri="{BB962C8B-B14F-4D97-AF65-F5344CB8AC3E}">
        <p14:creationId xmlns:p14="http://schemas.microsoft.com/office/powerpoint/2010/main" val="3938708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AA8856D-BB2B-41C8-A084-CA210E01C7E5}" type="datetimeFigureOut">
              <a:rPr lang="en-GB" smtClean="0"/>
              <a:t>10/02/2021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B1D61C-AEE3-4F49-BF6B-7EEA354244D3}" type="slidenum">
              <a:rPr lang="en-GB" smtClean="0"/>
              <a:t>‹#›</a:t>
            </a:fld>
            <a:endParaRPr lang="en-GB"/>
          </a:p>
        </p:txBody>
      </p:sp>
    </p:spTree>
    <p:extLst>
      <p:ext uri="{BB962C8B-B14F-4D97-AF65-F5344CB8AC3E}">
        <p14:creationId xmlns:p14="http://schemas.microsoft.com/office/powerpoint/2010/main" val="21219956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AA8856D-BB2B-41C8-A084-CA210E01C7E5}" type="datetimeFigureOut">
              <a:rPr lang="en-GB" smtClean="0"/>
              <a:t>10/02/2021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B1D61C-AEE3-4F49-BF6B-7EEA354244D3}" type="slidenum">
              <a:rPr lang="en-GB" smtClean="0"/>
              <a:t>‹#›</a:t>
            </a:fld>
            <a:endParaRPr lang="en-GB"/>
          </a:p>
        </p:txBody>
      </p:sp>
    </p:spTree>
    <p:extLst>
      <p:ext uri="{BB962C8B-B14F-4D97-AF65-F5344CB8AC3E}">
        <p14:creationId xmlns:p14="http://schemas.microsoft.com/office/powerpoint/2010/main" val="34212491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AA8856D-BB2B-41C8-A084-CA210E01C7E5}" type="datetimeFigureOut">
              <a:rPr lang="en-GB" smtClean="0"/>
              <a:t>10/02/2021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B1D61C-AEE3-4F49-BF6B-7EEA354244D3}" type="slidenum">
              <a:rPr lang="en-GB" smtClean="0"/>
              <a:t>‹#›</a:t>
            </a:fld>
            <a:endParaRPr lang="en-GB"/>
          </a:p>
        </p:txBody>
      </p:sp>
    </p:spTree>
    <p:extLst>
      <p:ext uri="{BB962C8B-B14F-4D97-AF65-F5344CB8AC3E}">
        <p14:creationId xmlns:p14="http://schemas.microsoft.com/office/powerpoint/2010/main" val="40919597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AA8856D-BB2B-41C8-A084-CA210E01C7E5}" type="datetimeFigureOut">
              <a:rPr lang="en-GB" smtClean="0"/>
              <a:t>10/02/2021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B1D61C-AEE3-4F49-BF6B-7EEA354244D3}" type="slidenum">
              <a:rPr lang="en-GB" smtClean="0"/>
              <a:t>‹#›</a:t>
            </a:fld>
            <a:endParaRPr lang="en-GB"/>
          </a:p>
        </p:txBody>
      </p:sp>
    </p:spTree>
    <p:extLst>
      <p:ext uri="{BB962C8B-B14F-4D97-AF65-F5344CB8AC3E}">
        <p14:creationId xmlns:p14="http://schemas.microsoft.com/office/powerpoint/2010/main" val="28434128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Writing a Method for an Experimental Report</a:t>
            </a:r>
            <a:endParaRPr lang="en-GB" dirty="0"/>
          </a:p>
        </p:txBody>
      </p:sp>
      <p:sp>
        <p:nvSpPr>
          <p:cNvPr id="5" name="Content Placeholder 4"/>
          <p:cNvSpPr>
            <a:spLocks noGrp="1"/>
          </p:cNvSpPr>
          <p:nvPr>
            <p:ph sz="half" idx="1"/>
          </p:nvPr>
        </p:nvSpPr>
        <p:spPr/>
        <p:txBody>
          <a:bodyPr/>
          <a:lstStyle/>
          <a:p>
            <a:pPr marL="514350" indent="-514350">
              <a:buFont typeface="+mj-lt"/>
              <a:buAutoNum type="arabicPeriod"/>
            </a:pPr>
            <a:r>
              <a:rPr lang="en-GB" dirty="0" smtClean="0"/>
              <a:t>Research design </a:t>
            </a:r>
          </a:p>
          <a:p>
            <a:pPr marL="514350" indent="-514350">
              <a:buFont typeface="+mj-lt"/>
              <a:buAutoNum type="arabicPeriod"/>
            </a:pPr>
            <a:r>
              <a:rPr lang="en-GB" dirty="0" smtClean="0"/>
              <a:t>Participants</a:t>
            </a:r>
          </a:p>
          <a:p>
            <a:pPr marL="514350" indent="-514350">
              <a:buFont typeface="+mj-lt"/>
              <a:buAutoNum type="arabicPeriod"/>
            </a:pPr>
            <a:r>
              <a:rPr lang="en-GB" dirty="0" smtClean="0"/>
              <a:t>Assessment protocols (procedures)</a:t>
            </a:r>
          </a:p>
          <a:p>
            <a:pPr marL="514350" indent="-514350">
              <a:buFont typeface="+mj-lt"/>
              <a:buAutoNum type="arabicPeriod"/>
            </a:pPr>
            <a:r>
              <a:rPr lang="en-GB" dirty="0" smtClean="0"/>
              <a:t>Intervention</a:t>
            </a:r>
          </a:p>
          <a:p>
            <a:pPr marL="514350" indent="-514350">
              <a:buFont typeface="+mj-lt"/>
              <a:buAutoNum type="arabicPeriod"/>
            </a:pPr>
            <a:r>
              <a:rPr lang="en-GB" dirty="0" smtClean="0"/>
              <a:t>Data / statistical analysis</a:t>
            </a:r>
            <a:endParaRPr lang="en-GB" dirty="0"/>
          </a:p>
        </p:txBody>
      </p:sp>
      <p:sp>
        <p:nvSpPr>
          <p:cNvPr id="2" name="Content Placeholder 1"/>
          <p:cNvSpPr>
            <a:spLocks noGrp="1"/>
          </p:cNvSpPr>
          <p:nvPr>
            <p:ph sz="half" idx="2"/>
          </p:nvPr>
        </p:nvSpPr>
        <p:spPr/>
        <p:txBody>
          <a:bodyPr/>
          <a:lstStyle/>
          <a:p>
            <a:pPr marL="0" indent="0">
              <a:buNone/>
            </a:pPr>
            <a:r>
              <a:rPr lang="en-GB" dirty="0" smtClean="0"/>
              <a:t>Can be written using sub-heading or not. </a:t>
            </a:r>
          </a:p>
          <a:p>
            <a:pPr marL="0" indent="0">
              <a:buNone/>
            </a:pPr>
            <a:endParaRPr lang="en-GB" dirty="0"/>
          </a:p>
          <a:p>
            <a:pPr marL="0" indent="0">
              <a:buNone/>
            </a:pPr>
            <a:r>
              <a:rPr lang="en-GB" dirty="0" smtClean="0"/>
              <a:t>Often depends on the discipline and journal format.</a:t>
            </a:r>
          </a:p>
          <a:p>
            <a:pPr marL="0" indent="0">
              <a:buNone/>
            </a:pPr>
            <a:endParaRPr lang="en-GB" dirty="0"/>
          </a:p>
          <a:p>
            <a:pPr marL="0" indent="0">
              <a:buNone/>
            </a:pPr>
            <a:r>
              <a:rPr lang="en-GB" dirty="0" smtClean="0"/>
              <a:t>Write in 3</a:t>
            </a:r>
            <a:r>
              <a:rPr lang="en-GB" baseline="30000" dirty="0" smtClean="0"/>
              <a:t>rd</a:t>
            </a:r>
            <a:r>
              <a:rPr lang="en-GB" dirty="0" smtClean="0"/>
              <a:t> person past tense.</a:t>
            </a:r>
          </a:p>
          <a:p>
            <a:pPr marL="0" indent="0">
              <a:buNone/>
            </a:pPr>
            <a:endParaRPr lang="en-GB" dirty="0"/>
          </a:p>
          <a:p>
            <a:pPr marL="0" indent="0">
              <a:buNone/>
            </a:pPr>
            <a:endParaRPr lang="en-GB" dirty="0" smtClean="0"/>
          </a:p>
          <a:p>
            <a:pPr marL="0" indent="0">
              <a:buNone/>
            </a:pPr>
            <a:endParaRPr lang="en-GB" dirty="0"/>
          </a:p>
          <a:p>
            <a:pPr marL="0" indent="0">
              <a:buNone/>
            </a:pPr>
            <a:endParaRPr lang="en-GB" dirty="0"/>
          </a:p>
        </p:txBody>
      </p:sp>
    </p:spTree>
    <p:extLst>
      <p:ext uri="{BB962C8B-B14F-4D97-AF65-F5344CB8AC3E}">
        <p14:creationId xmlns:p14="http://schemas.microsoft.com/office/powerpoint/2010/main" val="6105955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27554"/>
          </a:xfrm>
        </p:spPr>
        <p:txBody>
          <a:bodyPr/>
          <a:lstStyle/>
          <a:p>
            <a:r>
              <a:rPr lang="en-GB" dirty="0" smtClean="0"/>
              <a:t>Research Design</a:t>
            </a:r>
            <a:endParaRPr lang="en-GB" dirty="0"/>
          </a:p>
        </p:txBody>
      </p:sp>
      <p:sp>
        <p:nvSpPr>
          <p:cNvPr id="3" name="Content Placeholder 2"/>
          <p:cNvSpPr>
            <a:spLocks noGrp="1"/>
          </p:cNvSpPr>
          <p:nvPr>
            <p:ph idx="1"/>
          </p:nvPr>
        </p:nvSpPr>
        <p:spPr>
          <a:xfrm>
            <a:off x="681487" y="1403231"/>
            <a:ext cx="10515600" cy="791054"/>
          </a:xfrm>
        </p:spPr>
        <p:txBody>
          <a:bodyPr>
            <a:normAutofit lnSpcReduction="10000"/>
          </a:bodyPr>
          <a:lstStyle/>
          <a:p>
            <a:pPr marL="0" indent="0" algn="ctr">
              <a:buNone/>
            </a:pPr>
            <a:r>
              <a:rPr lang="en-GB" dirty="0" smtClean="0">
                <a:solidFill>
                  <a:srgbClr val="FF0000"/>
                </a:solidFill>
              </a:rPr>
              <a:t>Some articles do not include this and start the method section with participants.</a:t>
            </a:r>
            <a:endParaRPr lang="en-GB" dirty="0">
              <a:solidFill>
                <a:srgbClr val="FF0000"/>
              </a:solidFill>
            </a:endParaRPr>
          </a:p>
        </p:txBody>
      </p:sp>
      <p:sp>
        <p:nvSpPr>
          <p:cNvPr id="4" name="TextBox 3"/>
          <p:cNvSpPr txBox="1"/>
          <p:nvPr/>
        </p:nvSpPr>
        <p:spPr>
          <a:xfrm>
            <a:off x="497457" y="2611288"/>
            <a:ext cx="10376140" cy="3416320"/>
          </a:xfrm>
          <a:prstGeom prst="rect">
            <a:avLst/>
          </a:prstGeom>
          <a:noFill/>
        </p:spPr>
        <p:txBody>
          <a:bodyPr wrap="square" rtlCol="0">
            <a:spAutoFit/>
          </a:bodyPr>
          <a:lstStyle/>
          <a:p>
            <a:r>
              <a:rPr lang="en-GB" sz="2400" dirty="0" smtClean="0"/>
              <a:t>Include;</a:t>
            </a:r>
          </a:p>
          <a:p>
            <a:pPr marL="457200" indent="-457200">
              <a:buFont typeface="+mj-lt"/>
              <a:buAutoNum type="arabicPeriod"/>
            </a:pPr>
            <a:r>
              <a:rPr lang="en-GB" sz="2400" dirty="0" smtClean="0"/>
              <a:t>an overview of the research strategy.</a:t>
            </a:r>
          </a:p>
          <a:p>
            <a:pPr marL="457200" indent="-457200">
              <a:buFont typeface="+mj-lt"/>
              <a:buAutoNum type="arabicPeriod"/>
            </a:pPr>
            <a:endParaRPr lang="en-GB" sz="2400" dirty="0" smtClean="0"/>
          </a:p>
          <a:p>
            <a:pPr marL="457200" indent="-457200">
              <a:buFont typeface="+mj-lt"/>
              <a:buAutoNum type="arabicPeriod"/>
            </a:pPr>
            <a:r>
              <a:rPr lang="en-GB" sz="2400" dirty="0" smtClean="0"/>
              <a:t>A general organisation of data collection.</a:t>
            </a:r>
          </a:p>
          <a:p>
            <a:pPr marL="457200" indent="-457200">
              <a:buFont typeface="+mj-lt"/>
              <a:buAutoNum type="arabicPeriod"/>
            </a:pPr>
            <a:endParaRPr lang="en-GB" sz="2400" dirty="0" smtClean="0"/>
          </a:p>
          <a:p>
            <a:pPr marL="457200" indent="-457200">
              <a:buFont typeface="+mj-lt"/>
              <a:buAutoNum type="arabicPeriod"/>
            </a:pPr>
            <a:r>
              <a:rPr lang="en-GB" sz="2400" dirty="0" smtClean="0"/>
              <a:t>Any pre-assessment conditions.</a:t>
            </a:r>
          </a:p>
          <a:p>
            <a:pPr marL="457200" indent="-457200">
              <a:buFont typeface="+mj-lt"/>
              <a:buAutoNum type="arabicPeriod"/>
            </a:pPr>
            <a:endParaRPr lang="en-GB" sz="2400" dirty="0" smtClean="0"/>
          </a:p>
          <a:p>
            <a:pPr marL="457200" indent="-457200">
              <a:buFont typeface="+mj-lt"/>
              <a:buAutoNum type="arabicPeriod"/>
            </a:pPr>
            <a:r>
              <a:rPr lang="en-GB" sz="2400" dirty="0" smtClean="0"/>
              <a:t>A statement of ethical approval (if you don’t use this heading then include ethics within the participants section).</a:t>
            </a:r>
            <a:endParaRPr lang="en-GB" sz="2400" dirty="0"/>
          </a:p>
        </p:txBody>
      </p:sp>
    </p:spTree>
    <p:extLst>
      <p:ext uri="{BB962C8B-B14F-4D97-AF65-F5344CB8AC3E}">
        <p14:creationId xmlns:p14="http://schemas.microsoft.com/office/powerpoint/2010/main" val="1862409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Sub-section</a:t>
            </a:r>
            <a:endParaRPr lang="en-GB" dirty="0"/>
          </a:p>
        </p:txBody>
      </p:sp>
      <p:sp>
        <p:nvSpPr>
          <p:cNvPr id="4" name="Rectangle 3"/>
          <p:cNvSpPr/>
          <p:nvPr/>
        </p:nvSpPr>
        <p:spPr>
          <a:xfrm>
            <a:off x="598098" y="1982552"/>
            <a:ext cx="11116573" cy="3785652"/>
          </a:xfrm>
          <a:prstGeom prst="rect">
            <a:avLst/>
          </a:prstGeom>
        </p:spPr>
        <p:txBody>
          <a:bodyPr wrap="square">
            <a:spAutoFit/>
          </a:bodyPr>
          <a:lstStyle/>
          <a:p>
            <a:r>
              <a:rPr lang="en-GB" sz="2000" dirty="0">
                <a:latin typeface="AdvTT5235d5a9"/>
              </a:rPr>
              <a:t>This study was a single blind, randomized trial. Subjects were </a:t>
            </a:r>
            <a:r>
              <a:rPr lang="en-GB" sz="2000" dirty="0" smtClean="0">
                <a:latin typeface="AdvTT5235d5a9"/>
              </a:rPr>
              <a:t>randomly assigned </a:t>
            </a:r>
            <a:r>
              <a:rPr lang="en-GB" sz="2000" dirty="0">
                <a:latin typeface="AdvTT5235d5a9"/>
              </a:rPr>
              <a:t>to 6 weeks of either low velocity resistance </a:t>
            </a:r>
            <a:r>
              <a:rPr lang="en-GB" sz="2000" dirty="0" smtClean="0">
                <a:latin typeface="AdvTT5235d5a9"/>
              </a:rPr>
              <a:t>training (</a:t>
            </a:r>
            <a:r>
              <a:rPr lang="en-GB" sz="2000" dirty="0">
                <a:latin typeface="AdvTT5235d5a9"/>
              </a:rPr>
              <a:t>LVRT) or high velocity resistance training (HVRT). Subjects </a:t>
            </a:r>
            <a:r>
              <a:rPr lang="en-GB" sz="2000" dirty="0" smtClean="0">
                <a:latin typeface="AdvTT5235d5a9"/>
              </a:rPr>
              <a:t>underwent pre- </a:t>
            </a:r>
            <a:r>
              <a:rPr lang="en-GB" sz="2000" dirty="0">
                <a:latin typeface="AdvTT5235d5a9"/>
              </a:rPr>
              <a:t>and post-training strength and functional testing. A subsample </a:t>
            </a:r>
            <a:r>
              <a:rPr lang="en-GB" sz="2000" dirty="0" smtClean="0">
                <a:latin typeface="AdvTT5235d5a9"/>
              </a:rPr>
              <a:t>of subjects </a:t>
            </a:r>
            <a:r>
              <a:rPr lang="en-GB" sz="2000" dirty="0">
                <a:latin typeface="AdvTT5235d5a9"/>
              </a:rPr>
              <a:t>(criteria identi</a:t>
            </a:r>
            <a:r>
              <a:rPr lang="en-GB" sz="2000" dirty="0">
                <a:latin typeface="AdvTT5235d5a9+fb"/>
              </a:rPr>
              <a:t>fi</a:t>
            </a:r>
            <a:r>
              <a:rPr lang="en-GB" sz="2000" dirty="0">
                <a:latin typeface="AdvTT5235d5a9"/>
              </a:rPr>
              <a:t>ed below) also underwent subcutaneous </a:t>
            </a:r>
            <a:r>
              <a:rPr lang="en-GB" sz="2000" dirty="0" smtClean="0">
                <a:latin typeface="AdvTT5235d5a9"/>
              </a:rPr>
              <a:t>needle biopsies </a:t>
            </a:r>
            <a:r>
              <a:rPr lang="en-GB" sz="2000" dirty="0">
                <a:latin typeface="AdvTT5235d5a9"/>
              </a:rPr>
              <a:t>of the </a:t>
            </a:r>
            <a:r>
              <a:rPr lang="en-GB" sz="2000" dirty="0" err="1">
                <a:latin typeface="AdvTT5235d5a9"/>
              </a:rPr>
              <a:t>vastus</a:t>
            </a:r>
            <a:r>
              <a:rPr lang="en-GB" sz="2000" dirty="0">
                <a:latin typeface="AdvTT5235d5a9"/>
              </a:rPr>
              <a:t> </a:t>
            </a:r>
            <a:r>
              <a:rPr lang="en-GB" sz="2000" dirty="0" err="1">
                <a:latin typeface="AdvTT5235d5a9"/>
              </a:rPr>
              <a:t>lateralis</a:t>
            </a:r>
            <a:r>
              <a:rPr lang="en-GB" sz="2000" dirty="0">
                <a:latin typeface="AdvTT5235d5a9"/>
              </a:rPr>
              <a:t> pre- and post-training</a:t>
            </a:r>
            <a:r>
              <a:rPr lang="en-GB" sz="2000" dirty="0" smtClean="0">
                <a:latin typeface="AdvTT5235d5a9"/>
              </a:rPr>
              <a:t>. The </a:t>
            </a:r>
            <a:r>
              <a:rPr lang="en-GB" sz="2000" dirty="0">
                <a:latin typeface="AdvTT5235d5a9+fb"/>
              </a:rPr>
              <a:t>fi</a:t>
            </a:r>
            <a:r>
              <a:rPr lang="en-GB" sz="2000" dirty="0">
                <a:latin typeface="AdvTT5235d5a9"/>
              </a:rPr>
              <a:t>rst visit that </a:t>
            </a:r>
            <a:r>
              <a:rPr lang="en-GB" sz="2000" dirty="0" smtClean="0">
                <a:latin typeface="AdvTT5235d5a9"/>
              </a:rPr>
              <a:t>subjects made </a:t>
            </a:r>
            <a:r>
              <a:rPr lang="en-GB" sz="2000" dirty="0">
                <a:latin typeface="AdvTT5235d5a9"/>
              </a:rPr>
              <a:t>to the laboratory was a </a:t>
            </a:r>
            <a:r>
              <a:rPr lang="en-GB" sz="2000" dirty="0" smtClean="0">
                <a:latin typeface="AdvTT5235d5a9"/>
              </a:rPr>
              <a:t>familiarization session</a:t>
            </a:r>
            <a:r>
              <a:rPr lang="en-GB" sz="2000" dirty="0">
                <a:latin typeface="AdvTT5235d5a9"/>
              </a:rPr>
              <a:t>. The next </a:t>
            </a:r>
            <a:r>
              <a:rPr lang="en-GB" sz="2000" dirty="0" smtClean="0">
                <a:latin typeface="AdvTT5235d5a9"/>
              </a:rPr>
              <a:t>visit was </a:t>
            </a:r>
            <a:r>
              <a:rPr lang="en-GB" sz="2000" dirty="0">
                <a:latin typeface="AdvTT5235d5a9"/>
              </a:rPr>
              <a:t>to undergo the initial muscle biopsy </a:t>
            </a:r>
            <a:r>
              <a:rPr lang="en-GB" sz="2000" dirty="0" smtClean="0">
                <a:latin typeface="AdvTT5235d5a9"/>
              </a:rPr>
              <a:t>procedure and</a:t>
            </a:r>
            <a:r>
              <a:rPr lang="en-GB" sz="2000" dirty="0">
                <a:latin typeface="AdvTT5235d5a9"/>
              </a:rPr>
              <a:t>, 3 days later, subjects returned for baseline strength </a:t>
            </a:r>
            <a:r>
              <a:rPr lang="en-GB" sz="2000" dirty="0" smtClean="0">
                <a:latin typeface="AdvTT5235d5a9"/>
              </a:rPr>
              <a:t>and functional </a:t>
            </a:r>
            <a:r>
              <a:rPr lang="en-GB" sz="2000" dirty="0">
                <a:latin typeface="AdvTT5235d5a9"/>
              </a:rPr>
              <a:t>testing. Two days after this testing, subjects began </a:t>
            </a:r>
            <a:r>
              <a:rPr lang="en-GB" sz="2000" dirty="0" smtClean="0">
                <a:latin typeface="AdvTT5235d5a9"/>
              </a:rPr>
              <a:t>the 6 </a:t>
            </a:r>
            <a:r>
              <a:rPr lang="en-GB" sz="2000" dirty="0">
                <a:latin typeface="AdvTT5235d5a9"/>
              </a:rPr>
              <a:t>weeks of resistance training. Two days after the </a:t>
            </a:r>
            <a:r>
              <a:rPr lang="en-GB" sz="2000" dirty="0">
                <a:latin typeface="AdvTT5235d5a9+fb"/>
              </a:rPr>
              <a:t>fi</a:t>
            </a:r>
            <a:r>
              <a:rPr lang="en-GB" sz="2000" dirty="0">
                <a:latin typeface="AdvTT5235d5a9"/>
              </a:rPr>
              <a:t>nal training session</a:t>
            </a:r>
            <a:r>
              <a:rPr lang="en-GB" sz="2000" dirty="0" smtClean="0">
                <a:latin typeface="AdvTT5235d5a9"/>
              </a:rPr>
              <a:t>, subjects </a:t>
            </a:r>
            <a:r>
              <a:rPr lang="en-GB" sz="2000" dirty="0">
                <a:latin typeface="AdvTT5235d5a9"/>
              </a:rPr>
              <a:t>underwent the post-training biopsy procedure and, two </a:t>
            </a:r>
            <a:r>
              <a:rPr lang="en-GB" sz="2000" dirty="0" smtClean="0">
                <a:latin typeface="AdvTT5235d5a9"/>
              </a:rPr>
              <a:t>to three </a:t>
            </a:r>
            <a:r>
              <a:rPr lang="en-GB" sz="2000" dirty="0">
                <a:latin typeface="AdvTT5235d5a9"/>
              </a:rPr>
              <a:t>days after the biopsy, the subjects completed the </a:t>
            </a:r>
            <a:r>
              <a:rPr lang="en-GB" sz="2000" dirty="0" smtClean="0">
                <a:latin typeface="AdvTT5235d5a9"/>
              </a:rPr>
              <a:t>post-training strength </a:t>
            </a:r>
            <a:r>
              <a:rPr lang="en-GB" sz="2000" dirty="0">
                <a:latin typeface="AdvTT5235d5a9"/>
              </a:rPr>
              <a:t>and functional testing. Subjects were asked to maintain </a:t>
            </a:r>
            <a:r>
              <a:rPr lang="en-GB" sz="2000" dirty="0" smtClean="0">
                <a:latin typeface="AdvTT5235d5a9"/>
              </a:rPr>
              <a:t>all prior </a:t>
            </a:r>
            <a:r>
              <a:rPr lang="en-GB" sz="2000" dirty="0">
                <a:latin typeface="AdvTT5235d5a9"/>
              </a:rPr>
              <a:t>physical activity and dietary habits and not to partake in </a:t>
            </a:r>
            <a:r>
              <a:rPr lang="en-GB" sz="2000" dirty="0" smtClean="0">
                <a:latin typeface="AdvTT5235d5a9"/>
              </a:rPr>
              <a:t>any form </a:t>
            </a:r>
            <a:r>
              <a:rPr lang="en-GB" sz="2000" dirty="0">
                <a:latin typeface="AdvTT5235d5a9"/>
              </a:rPr>
              <a:t>of lower body resistance training outside of the study.</a:t>
            </a:r>
            <a:endParaRPr lang="en-GB" sz="2000" dirty="0"/>
          </a:p>
        </p:txBody>
      </p:sp>
    </p:spTree>
    <p:extLst>
      <p:ext uri="{BB962C8B-B14F-4D97-AF65-F5344CB8AC3E}">
        <p14:creationId xmlns:p14="http://schemas.microsoft.com/office/powerpoint/2010/main" val="9400238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Participants </a:t>
            </a:r>
            <a:endParaRPr lang="en-GB" dirty="0"/>
          </a:p>
        </p:txBody>
      </p:sp>
      <p:sp>
        <p:nvSpPr>
          <p:cNvPr id="3" name="Content Placeholder 2"/>
          <p:cNvSpPr>
            <a:spLocks noGrp="1"/>
          </p:cNvSpPr>
          <p:nvPr>
            <p:ph idx="1"/>
          </p:nvPr>
        </p:nvSpPr>
        <p:spPr/>
        <p:txBody>
          <a:bodyPr/>
          <a:lstStyle/>
          <a:p>
            <a:pPr marL="0" indent="0">
              <a:buNone/>
            </a:pPr>
            <a:r>
              <a:rPr lang="en-GB" dirty="0" smtClean="0"/>
              <a:t>Include;</a:t>
            </a:r>
          </a:p>
          <a:p>
            <a:r>
              <a:rPr lang="en-GB" dirty="0" smtClean="0"/>
              <a:t>Numbers and demographic characteristics, including sub-groupings.</a:t>
            </a:r>
          </a:p>
          <a:p>
            <a:r>
              <a:rPr lang="en-GB" dirty="0" smtClean="0"/>
              <a:t>How they were recruited</a:t>
            </a:r>
          </a:p>
          <a:p>
            <a:r>
              <a:rPr lang="en-GB" dirty="0" smtClean="0"/>
              <a:t>Any inclusion or exclusion criteria</a:t>
            </a:r>
          </a:p>
          <a:p>
            <a:r>
              <a:rPr lang="en-GB" dirty="0" smtClean="0"/>
              <a:t>Study grouping for interventions or control.</a:t>
            </a:r>
          </a:p>
          <a:p>
            <a:r>
              <a:rPr lang="en-GB" dirty="0" smtClean="0"/>
              <a:t>Health and safety requirements</a:t>
            </a:r>
          </a:p>
          <a:p>
            <a:r>
              <a:rPr lang="en-GB" dirty="0" smtClean="0"/>
              <a:t>Consent process</a:t>
            </a:r>
          </a:p>
          <a:p>
            <a:r>
              <a:rPr lang="en-GB" dirty="0" smtClean="0"/>
              <a:t>Ethics statement (if not included above)</a:t>
            </a:r>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21073240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sub-section</a:t>
            </a:r>
            <a:endParaRPr lang="en-GB" dirty="0"/>
          </a:p>
        </p:txBody>
      </p:sp>
      <p:sp>
        <p:nvSpPr>
          <p:cNvPr id="4" name="Rectangle 3"/>
          <p:cNvSpPr/>
          <p:nvPr/>
        </p:nvSpPr>
        <p:spPr>
          <a:xfrm>
            <a:off x="484516" y="1494315"/>
            <a:ext cx="10869284" cy="5078313"/>
          </a:xfrm>
          <a:prstGeom prst="rect">
            <a:avLst/>
          </a:prstGeom>
        </p:spPr>
        <p:txBody>
          <a:bodyPr wrap="square">
            <a:spAutoFit/>
          </a:bodyPr>
          <a:lstStyle/>
          <a:p>
            <a:pPr marR="1180"/>
            <a:r>
              <a:rPr lang="en-GB" dirty="0">
                <a:latin typeface="Times New Roman" panose="02020603050405020304" pitchFamily="18" charset="0"/>
              </a:rPr>
              <a:t>Eighty-one healthy and sedentary men (</a:t>
            </a:r>
            <a:r>
              <a:rPr lang="en-GB" i="1" dirty="0">
                <a:latin typeface="Times New Roman" panose="02020603050405020304" pitchFamily="18" charset="0"/>
              </a:rPr>
              <a:t>n </a:t>
            </a:r>
            <a:r>
              <a:rPr lang="en-GB" dirty="0">
                <a:latin typeface="Times New Roman" panose="02020603050405020304" pitchFamily="18" charset="0"/>
              </a:rPr>
              <a:t>= 35) and women (</a:t>
            </a:r>
            <a:r>
              <a:rPr lang="en-GB" i="1" dirty="0">
                <a:latin typeface="Times New Roman" panose="02020603050405020304" pitchFamily="18" charset="0"/>
              </a:rPr>
              <a:t>n </a:t>
            </a:r>
            <a:r>
              <a:rPr lang="en-GB" dirty="0">
                <a:latin typeface="Times New Roman" panose="02020603050405020304" pitchFamily="18" charset="0"/>
              </a:rPr>
              <a:t>= 46) ages 65 to 85 years volunteered to participate in the study. Sedentary was defined as not having participated in a regular exercise program for more than 20 minutes 1 time per week. None of the subjects had participated in an ST program in the 6 months preceding </a:t>
            </a:r>
            <a:r>
              <a:rPr lang="en-GB" dirty="0" err="1">
                <a:latin typeface="Times New Roman" panose="02020603050405020304" pitchFamily="18" charset="0"/>
              </a:rPr>
              <a:t>enrollment</a:t>
            </a:r>
            <a:r>
              <a:rPr lang="en-GB" dirty="0">
                <a:latin typeface="Times New Roman" panose="02020603050405020304" pitchFamily="18" charset="0"/>
              </a:rPr>
              <a:t> in the study. Of the 81 subjects who completed baseline testing, 50 (23 men and 27 women) completed all follow-up testing. Some subjects failed to complete the protocol after phase 1 (</a:t>
            </a:r>
            <a:r>
              <a:rPr lang="en-GB" i="1" dirty="0">
                <a:latin typeface="Times New Roman" panose="02020603050405020304" pitchFamily="18" charset="0"/>
              </a:rPr>
              <a:t>n </a:t>
            </a:r>
            <a:r>
              <a:rPr lang="en-GB" dirty="0">
                <a:latin typeface="Times New Roman" panose="02020603050405020304" pitchFamily="18" charset="0"/>
              </a:rPr>
              <a:t>= 8) or as a result of unspecified lack of interest (</a:t>
            </a:r>
            <a:r>
              <a:rPr lang="en-GB" i="1" dirty="0">
                <a:latin typeface="Times New Roman" panose="02020603050405020304" pitchFamily="18" charset="0"/>
              </a:rPr>
              <a:t>n </a:t>
            </a:r>
            <a:r>
              <a:rPr lang="en-GB" dirty="0">
                <a:latin typeface="Times New Roman" panose="02020603050405020304" pitchFamily="18" charset="0"/>
              </a:rPr>
              <a:t>= 9), pain and discomfort from pre-existing conditions (</a:t>
            </a:r>
            <a:r>
              <a:rPr lang="en-GB" i="1" dirty="0">
                <a:latin typeface="Times New Roman" panose="02020603050405020304" pitchFamily="18" charset="0"/>
              </a:rPr>
              <a:t>n </a:t>
            </a:r>
            <a:r>
              <a:rPr lang="en-GB" dirty="0">
                <a:latin typeface="Times New Roman" panose="02020603050405020304" pitchFamily="18" charset="0"/>
              </a:rPr>
              <a:t>= 9), attendance and time commitment (</a:t>
            </a:r>
            <a:r>
              <a:rPr lang="en-GB" i="1" dirty="0">
                <a:latin typeface="Times New Roman" panose="02020603050405020304" pitchFamily="18" charset="0"/>
              </a:rPr>
              <a:t>n </a:t>
            </a:r>
            <a:r>
              <a:rPr lang="en-GB" dirty="0">
                <a:latin typeface="Times New Roman" panose="02020603050405020304" pitchFamily="18" charset="0"/>
              </a:rPr>
              <a:t>= 3), or injury unrelated to the study (</a:t>
            </a:r>
            <a:r>
              <a:rPr lang="en-GB" i="1" dirty="0">
                <a:latin typeface="Times New Roman" panose="02020603050405020304" pitchFamily="18" charset="0"/>
              </a:rPr>
              <a:t>n </a:t>
            </a:r>
            <a:r>
              <a:rPr lang="en-GB" dirty="0">
                <a:latin typeface="Times New Roman" panose="02020603050405020304" pitchFamily="18" charset="0"/>
              </a:rPr>
              <a:t>= 2). An additional 9 subjects (3 men and 6 women) served as a </a:t>
            </a:r>
            <a:r>
              <a:rPr lang="en-GB" dirty="0" smtClean="0">
                <a:latin typeface="Times New Roman" panose="02020603050405020304" pitchFamily="18" charset="0"/>
              </a:rPr>
              <a:t>non-exercise </a:t>
            </a:r>
            <a:r>
              <a:rPr lang="en-GB" dirty="0">
                <a:latin typeface="Times New Roman" panose="02020603050405020304" pitchFamily="18" charset="0"/>
              </a:rPr>
              <a:t>control group. The control group underwent the same 5 physical function tests as the training group at similar time intervals. Table 1 shows the physical characteristics of the ST and control subjects at baseline (before phase 1 ST). There were no significant differences between groups for age, height, body mass, or body mass index (BMI).</a:t>
            </a:r>
          </a:p>
          <a:p>
            <a:endParaRPr lang="en-GB" dirty="0">
              <a:latin typeface="Times New Roman" panose="02020603050405020304" pitchFamily="18" charset="0"/>
            </a:endParaRPr>
          </a:p>
          <a:p>
            <a:pPr marR="1150"/>
            <a:r>
              <a:rPr lang="en-GB" dirty="0">
                <a:latin typeface="Times New Roman" panose="02020603050405020304" pitchFamily="18" charset="0"/>
              </a:rPr>
              <a:t>All subjects underwent an initial phone screening interview, completed a detailed medical questionnaire, and received medical clearance from their primary care physician. Subjects were </a:t>
            </a:r>
            <a:r>
              <a:rPr lang="en-GB" dirty="0" smtClean="0">
                <a:latin typeface="Times New Roman" panose="02020603050405020304" pitchFamily="18" charset="0"/>
              </a:rPr>
              <a:t>non-smokers </a:t>
            </a:r>
            <a:r>
              <a:rPr lang="en-GB" dirty="0">
                <a:latin typeface="Times New Roman" panose="02020603050405020304" pitchFamily="18" charset="0"/>
              </a:rPr>
              <a:t>who were free of neuromuscular, cardiovascular, or metabolic disorders that may have affected their ability to safely perform high-intensity ST. Any subjects who were taking medication were required to maintain the dosage throughout the study. Subjects were also instructed to maintain their regular physical activity levels and dietary habits. After all methods and procedures were explained, subjects read and signed the informed consent, which </a:t>
            </a:r>
            <a:r>
              <a:rPr lang="en-GB" dirty="0" smtClean="0">
                <a:latin typeface="Times New Roman" panose="02020603050405020304" pitchFamily="18" charset="0"/>
              </a:rPr>
              <a:t>was approved </a:t>
            </a:r>
            <a:r>
              <a:rPr lang="en-GB" dirty="0">
                <a:latin typeface="Times New Roman" panose="02020603050405020304" pitchFamily="18" charset="0"/>
              </a:rPr>
              <a:t>by the University of Maryland Institutional Review Board.</a:t>
            </a:r>
          </a:p>
        </p:txBody>
      </p:sp>
    </p:spTree>
    <p:extLst>
      <p:ext uri="{BB962C8B-B14F-4D97-AF65-F5344CB8AC3E}">
        <p14:creationId xmlns:p14="http://schemas.microsoft.com/office/powerpoint/2010/main" val="34563541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procedures / protocols</a:t>
            </a:r>
            <a:endParaRPr lang="en-GB" dirty="0"/>
          </a:p>
        </p:txBody>
      </p:sp>
      <p:sp>
        <p:nvSpPr>
          <p:cNvPr id="3" name="Content Placeholder 2"/>
          <p:cNvSpPr>
            <a:spLocks noGrp="1"/>
          </p:cNvSpPr>
          <p:nvPr>
            <p:ph idx="1"/>
          </p:nvPr>
        </p:nvSpPr>
        <p:spPr>
          <a:xfrm>
            <a:off x="838200" y="1825625"/>
            <a:ext cx="10515600" cy="2769379"/>
          </a:xfrm>
        </p:spPr>
        <p:txBody>
          <a:bodyPr>
            <a:normAutofit fontScale="85000" lnSpcReduction="10000"/>
          </a:bodyPr>
          <a:lstStyle/>
          <a:p>
            <a:pPr marL="514350" indent="-514350">
              <a:lnSpc>
                <a:spcPct val="150000"/>
              </a:lnSpc>
              <a:buFont typeface="+mj-lt"/>
              <a:buAutoNum type="arabicPeriod"/>
            </a:pPr>
            <a:r>
              <a:rPr lang="en-GB" dirty="0" smtClean="0"/>
              <a:t>A detailed description of how the data was recorded.</a:t>
            </a:r>
          </a:p>
          <a:p>
            <a:pPr marL="514350" indent="-514350">
              <a:lnSpc>
                <a:spcPct val="150000"/>
              </a:lnSpc>
              <a:buFont typeface="+mj-lt"/>
              <a:buAutoNum type="arabicPeriod"/>
            </a:pPr>
            <a:r>
              <a:rPr lang="en-GB" dirty="0" smtClean="0"/>
              <a:t>Include for all different assessments.</a:t>
            </a:r>
          </a:p>
          <a:p>
            <a:pPr marL="514350" indent="-514350">
              <a:lnSpc>
                <a:spcPct val="150000"/>
              </a:lnSpc>
              <a:buFont typeface="+mj-lt"/>
              <a:buAutoNum type="arabicPeriod"/>
            </a:pPr>
            <a:r>
              <a:rPr lang="en-GB" dirty="0" smtClean="0"/>
              <a:t>Include name and manufacture of equipment</a:t>
            </a:r>
          </a:p>
          <a:p>
            <a:pPr marL="514350" indent="-514350">
              <a:lnSpc>
                <a:spcPct val="150000"/>
              </a:lnSpc>
              <a:buFont typeface="+mj-lt"/>
              <a:buAutoNum type="arabicPeriod"/>
            </a:pPr>
            <a:r>
              <a:rPr lang="en-GB" dirty="0" smtClean="0"/>
              <a:t>Include references to protocols previously used and any validation information.</a:t>
            </a:r>
            <a:endParaRPr lang="en-GB" dirty="0"/>
          </a:p>
        </p:txBody>
      </p:sp>
    </p:spTree>
    <p:extLst>
      <p:ext uri="{BB962C8B-B14F-4D97-AF65-F5344CB8AC3E}">
        <p14:creationId xmlns:p14="http://schemas.microsoft.com/office/powerpoint/2010/main" val="5142038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sub-section</a:t>
            </a:r>
            <a:endParaRPr lang="en-GB" dirty="0"/>
          </a:p>
        </p:txBody>
      </p:sp>
      <p:sp>
        <p:nvSpPr>
          <p:cNvPr id="4" name="Rectangle 3"/>
          <p:cNvSpPr/>
          <p:nvPr/>
        </p:nvSpPr>
        <p:spPr>
          <a:xfrm>
            <a:off x="603849" y="1471166"/>
            <a:ext cx="10483970" cy="5663089"/>
          </a:xfrm>
          <a:prstGeom prst="rect">
            <a:avLst/>
          </a:prstGeom>
        </p:spPr>
        <p:txBody>
          <a:bodyPr wrap="square">
            <a:spAutoFit/>
          </a:bodyPr>
          <a:lstStyle/>
          <a:p>
            <a:r>
              <a:rPr lang="en-GB" b="1" dirty="0"/>
              <a:t>Muscle Strength—</a:t>
            </a:r>
            <a:r>
              <a:rPr lang="en-GB" dirty="0"/>
              <a:t>KE 1 repetition maximum (1RM) strength tests were performed </a:t>
            </a:r>
            <a:r>
              <a:rPr lang="en-GB" dirty="0" smtClean="0"/>
              <a:t>at baseline </a:t>
            </a:r>
            <a:r>
              <a:rPr lang="en-GB" dirty="0"/>
              <a:t>and after phase 1 and phase 2 of the ST program using Keiser A-300 air </a:t>
            </a:r>
            <a:r>
              <a:rPr lang="en-GB" dirty="0" err="1"/>
              <a:t>powere</a:t>
            </a:r>
            <a:r>
              <a:rPr lang="en-GB" dirty="0"/>
              <a:t> machines (Keiser Co. Inc., Fresno, California, U.S.A.) via standardized protocols described previously (7). The 1RM was achieved by gradually increasing the resistance from an estimated submaximal load after each successful exercise repetition until the maximal load was obtained for each exercise. Prior to baseline 1RM testing, 2 familiarization sessions were performed with light resistance. The familiarization sessions helped to familiarize the subjects with the equipment, to help control for the large 1RM strength gains that commonly result from skill (motor learning) acquisition during the initial stages of training, and to help prevent </a:t>
            </a:r>
            <a:r>
              <a:rPr lang="en-GB" dirty="0" smtClean="0"/>
              <a:t>injuries and </a:t>
            </a:r>
            <a:r>
              <a:rPr lang="en-GB" dirty="0"/>
              <a:t>reduce muscle soreness following the strength testing protocol</a:t>
            </a:r>
            <a:r>
              <a:rPr lang="en-GB" dirty="0" smtClean="0"/>
              <a:t>.</a:t>
            </a:r>
          </a:p>
          <a:p>
            <a:endParaRPr lang="en-GB" dirty="0"/>
          </a:p>
          <a:p>
            <a:r>
              <a:rPr lang="en-GB" dirty="0"/>
              <a:t>The leg press 1RM was obtained following phase 1 and again after phase 2 using a Keiser air- powered leg press. To minimize the effects of strength gains from phase 1 KE training from phase 2 training, the untrained leg from phase 1 training was used to assess the effects of WB training on leg press strength. A familiarization session preceded the testing session. Leg </a:t>
            </a:r>
            <a:r>
              <a:rPr lang="en-GB" dirty="0" smtClean="0"/>
              <a:t>press 1RM </a:t>
            </a:r>
            <a:r>
              <a:rPr lang="en-GB" dirty="0"/>
              <a:t>was achieved in an identical manner to the KE 1RM test</a:t>
            </a:r>
            <a:r>
              <a:rPr lang="en-GB" dirty="0" smtClean="0"/>
              <a:t>.</a:t>
            </a:r>
          </a:p>
          <a:p>
            <a:endParaRPr lang="en-GB" dirty="0"/>
          </a:p>
          <a:p>
            <a:r>
              <a:rPr lang="en-GB" b="1" dirty="0"/>
              <a:t>Muscle Power—</a:t>
            </a:r>
            <a:r>
              <a:rPr lang="en-GB" dirty="0"/>
              <a:t>KE peak power testing was performed at baseline and after each phase of ST on a Keiser A-430 air-powered machine designed specifically for muscle power </a:t>
            </a:r>
            <a:r>
              <a:rPr lang="en-GB" dirty="0" smtClean="0"/>
              <a:t>assessment using </a:t>
            </a:r>
            <a:r>
              <a:rPr lang="en-GB" dirty="0"/>
              <a:t>methods described previously (7</a:t>
            </a:r>
            <a:r>
              <a:rPr lang="en-GB" dirty="0" smtClean="0"/>
              <a:t>) …….etc.</a:t>
            </a:r>
            <a:endParaRPr lang="en-GB" dirty="0"/>
          </a:p>
          <a:p>
            <a:endParaRPr lang="en-GB" dirty="0"/>
          </a:p>
          <a:p>
            <a:endParaRPr lang="en-GB" sz="2000" dirty="0">
              <a:latin typeface="Times New Roman" panose="02020603050405020304" pitchFamily="18" charset="0"/>
            </a:endParaRPr>
          </a:p>
        </p:txBody>
      </p:sp>
    </p:spTree>
    <p:extLst>
      <p:ext uri="{BB962C8B-B14F-4D97-AF65-F5344CB8AC3E}">
        <p14:creationId xmlns:p14="http://schemas.microsoft.com/office/powerpoint/2010/main" val="16430153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Statistical Analysis</a:t>
            </a:r>
            <a:endParaRPr lang="en-GB" dirty="0"/>
          </a:p>
        </p:txBody>
      </p:sp>
      <p:sp>
        <p:nvSpPr>
          <p:cNvPr id="3" name="Content Placeholder 2"/>
          <p:cNvSpPr>
            <a:spLocks noGrp="1"/>
          </p:cNvSpPr>
          <p:nvPr>
            <p:ph idx="1"/>
          </p:nvPr>
        </p:nvSpPr>
        <p:spPr>
          <a:xfrm>
            <a:off x="425570" y="1825625"/>
            <a:ext cx="11490385" cy="4351338"/>
          </a:xfrm>
        </p:spPr>
        <p:txBody>
          <a:bodyPr/>
          <a:lstStyle/>
          <a:p>
            <a:pPr marL="514350" indent="-514350">
              <a:buFont typeface="+mj-lt"/>
              <a:buAutoNum type="arabicPeriod"/>
            </a:pPr>
            <a:r>
              <a:rPr lang="en-GB" dirty="0" smtClean="0"/>
              <a:t>Overview of the statistical package used </a:t>
            </a:r>
            <a:r>
              <a:rPr lang="en-GB" dirty="0" err="1" smtClean="0"/>
              <a:t>i.e</a:t>
            </a:r>
            <a:r>
              <a:rPr lang="en-GB" dirty="0" smtClean="0"/>
              <a:t> SPSS.</a:t>
            </a:r>
          </a:p>
          <a:p>
            <a:pPr marL="514350" indent="-514350">
              <a:buFont typeface="+mj-lt"/>
              <a:buAutoNum type="arabicPeriod"/>
            </a:pPr>
            <a:r>
              <a:rPr lang="en-GB" dirty="0" smtClean="0"/>
              <a:t>Outline of descriptive analysis i.e. means, SD, CI, SE, normalcy of data </a:t>
            </a:r>
            <a:r>
              <a:rPr lang="en-GB" dirty="0" err="1" smtClean="0"/>
              <a:t>etc</a:t>
            </a:r>
            <a:endParaRPr lang="en-GB" dirty="0" smtClean="0"/>
          </a:p>
          <a:p>
            <a:pPr marL="514350" indent="-514350">
              <a:buFont typeface="+mj-lt"/>
              <a:buAutoNum type="arabicPeriod"/>
            </a:pPr>
            <a:r>
              <a:rPr lang="en-GB" dirty="0" smtClean="0"/>
              <a:t>Description of each inferential test used for type of analysis i.e. correlations, differences etc.</a:t>
            </a:r>
          </a:p>
          <a:p>
            <a:pPr marL="514350" indent="-514350">
              <a:buFont typeface="+mj-lt"/>
              <a:buAutoNum type="arabicPeriod"/>
            </a:pPr>
            <a:r>
              <a:rPr lang="en-GB" dirty="0" smtClean="0"/>
              <a:t>Use of post hoc analysis and effect size.</a:t>
            </a:r>
          </a:p>
          <a:p>
            <a:pPr marL="514350" indent="-514350">
              <a:buFont typeface="+mj-lt"/>
              <a:buAutoNum type="arabicPeriod"/>
            </a:pPr>
            <a:r>
              <a:rPr lang="en-GB" dirty="0" smtClean="0"/>
              <a:t>Levels of significance.</a:t>
            </a:r>
            <a:endParaRPr lang="en-GB" dirty="0"/>
          </a:p>
        </p:txBody>
      </p:sp>
    </p:spTree>
    <p:extLst>
      <p:ext uri="{BB962C8B-B14F-4D97-AF65-F5344CB8AC3E}">
        <p14:creationId xmlns:p14="http://schemas.microsoft.com/office/powerpoint/2010/main" val="7659294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sub-section</a:t>
            </a:r>
            <a:endParaRPr lang="en-GB" dirty="0"/>
          </a:p>
        </p:txBody>
      </p:sp>
      <p:sp>
        <p:nvSpPr>
          <p:cNvPr id="4" name="Rectangle 3"/>
          <p:cNvSpPr/>
          <p:nvPr/>
        </p:nvSpPr>
        <p:spPr>
          <a:xfrm>
            <a:off x="632602" y="1690688"/>
            <a:ext cx="10840529" cy="3785652"/>
          </a:xfrm>
          <a:prstGeom prst="rect">
            <a:avLst/>
          </a:prstGeom>
        </p:spPr>
        <p:txBody>
          <a:bodyPr wrap="square">
            <a:spAutoFit/>
          </a:bodyPr>
          <a:lstStyle/>
          <a:p>
            <a:r>
              <a:rPr lang="en-GB" sz="2400" dirty="0"/>
              <a:t>All statistical analyses were completed using SPSS (</a:t>
            </a:r>
            <a:r>
              <a:rPr lang="en-GB" sz="2400" dirty="0" smtClean="0"/>
              <a:t>version 21</a:t>
            </a:r>
            <a:r>
              <a:rPr lang="en-GB" sz="2400" dirty="0"/>
              <a:t>; IBM, Armonk, NY, USA). Descriptive statistics (mean 6 </a:t>
            </a:r>
            <a:r>
              <a:rPr lang="en-GB" sz="2400" i="1" dirty="0"/>
              <a:t>SD</a:t>
            </a:r>
            <a:r>
              <a:rPr lang="en-GB" sz="2400" dirty="0"/>
              <a:t>) were calculated for each DV at pretesting and </a:t>
            </a:r>
            <a:r>
              <a:rPr lang="en-GB" sz="2400" dirty="0" err="1"/>
              <a:t>posttest</a:t>
            </a:r>
            <a:r>
              <a:rPr lang="en-GB" sz="2400" dirty="0"/>
              <a:t>- </a:t>
            </a:r>
            <a:r>
              <a:rPr lang="en-GB" sz="2400" dirty="0" err="1"/>
              <a:t>ing</a:t>
            </a:r>
            <a:r>
              <a:rPr lang="en-GB" sz="2400" dirty="0"/>
              <a:t>. Independent-samples t-tests were used to determine whether any significant baseline differences existed between groups. Data for each DV were subsequently </a:t>
            </a:r>
            <a:r>
              <a:rPr lang="en-GB" sz="2400" dirty="0" err="1"/>
              <a:t>analyzed</a:t>
            </a:r>
            <a:r>
              <a:rPr lang="en-GB" sz="2400" dirty="0"/>
              <a:t> using a 2 3 2 between-within factorial analysis of variance. Co- hen’s </a:t>
            </a:r>
            <a:r>
              <a:rPr lang="en-GB" sz="2400" i="1" dirty="0"/>
              <a:t>d </a:t>
            </a:r>
            <a:r>
              <a:rPr lang="en-GB" sz="2400" dirty="0"/>
              <a:t>was calculated using difference between the 63 group and the 33 group mean changes divided by the pooled SD of the change scores (6). Effect sizes were inter- </a:t>
            </a:r>
            <a:r>
              <a:rPr lang="en-GB" sz="2400" dirty="0" err="1"/>
              <a:t>preted</a:t>
            </a:r>
            <a:r>
              <a:rPr lang="en-GB" sz="2400" dirty="0"/>
              <a:t> as small (</a:t>
            </a:r>
            <a:r>
              <a:rPr lang="en-GB" sz="2400" i="1" dirty="0"/>
              <a:t>d </a:t>
            </a:r>
            <a:r>
              <a:rPr lang="en-GB" sz="2400" dirty="0"/>
              <a:t>= 0.2), moderate (</a:t>
            </a:r>
            <a:r>
              <a:rPr lang="en-GB" sz="2400" i="1" dirty="0"/>
              <a:t>d </a:t>
            </a:r>
            <a:r>
              <a:rPr lang="en-GB" sz="2400" dirty="0"/>
              <a:t>= 0.5), and large (</a:t>
            </a:r>
            <a:r>
              <a:rPr lang="en-GB" sz="2400" i="1" dirty="0"/>
              <a:t>d </a:t>
            </a:r>
            <a:r>
              <a:rPr lang="en-GB" sz="2400" dirty="0"/>
              <a:t>=</a:t>
            </a:r>
            <a:r>
              <a:rPr lang="en-GB" sz="2400" dirty="0" smtClean="0"/>
              <a:t> </a:t>
            </a:r>
            <a:r>
              <a:rPr lang="en-GB" sz="2400" dirty="0"/>
              <a:t>0.8) (3). The alpha criterion for significance was set at 0.05 and 95% confidence intervals were calculated for each </a:t>
            </a:r>
            <a:r>
              <a:rPr lang="en-GB" sz="2400" dirty="0" smtClean="0"/>
              <a:t>dependent variable.</a:t>
            </a:r>
            <a:endParaRPr lang="en-GB" sz="2400" dirty="0"/>
          </a:p>
        </p:txBody>
      </p:sp>
    </p:spTree>
    <p:extLst>
      <p:ext uri="{BB962C8B-B14F-4D97-AF65-F5344CB8AC3E}">
        <p14:creationId xmlns:p14="http://schemas.microsoft.com/office/powerpoint/2010/main" val="19366223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TotalTime>
  <Words>1187</Words>
  <Application>Microsoft Office PowerPoint</Application>
  <PresentationFormat>Widescreen</PresentationFormat>
  <Paragraphs>57</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AdvTT5235d5a9</vt:lpstr>
      <vt:lpstr>AdvTT5235d5a9+fb</vt:lpstr>
      <vt:lpstr>Arial</vt:lpstr>
      <vt:lpstr>Calibri</vt:lpstr>
      <vt:lpstr>Calibri Light</vt:lpstr>
      <vt:lpstr>Times New Roman</vt:lpstr>
      <vt:lpstr>Office Theme</vt:lpstr>
      <vt:lpstr>Writing a Method for an Experimental Report</vt:lpstr>
      <vt:lpstr>Research Design</vt:lpstr>
      <vt:lpstr>Example Sub-section</vt:lpstr>
      <vt:lpstr>Participants </vt:lpstr>
      <vt:lpstr>Example sub-section</vt:lpstr>
      <vt:lpstr>Assessment procedures / protocols</vt:lpstr>
      <vt:lpstr>Example sub-section</vt:lpstr>
      <vt:lpstr>Statistical Analysis</vt:lpstr>
      <vt:lpstr>Example sub-section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 a Method for an Experimental Report</dc:title>
  <dc:creator>David Gardner</dc:creator>
  <cp:lastModifiedBy>David Gardner</cp:lastModifiedBy>
  <cp:revision>10</cp:revision>
  <dcterms:created xsi:type="dcterms:W3CDTF">2021-02-09T12:51:26Z</dcterms:created>
  <dcterms:modified xsi:type="dcterms:W3CDTF">2021-02-10T19:21:59Z</dcterms:modified>
</cp:coreProperties>
</file>