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746" autoAdjust="0"/>
  </p:normalViewPr>
  <p:slideViewPr>
    <p:cSldViewPr snapToGrid="0">
      <p:cViewPr>
        <p:scale>
          <a:sx n="98" d="100"/>
          <a:sy n="98" d="100"/>
        </p:scale>
        <p:origin x="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 Vasile (2436333)" userId="3547c0b2-5c0e-4a16-bd2a-f295a6ed5fd6" providerId="ADAL" clId="{5D4F34EF-1B16-4694-AA7C-2BDA06A72F51}"/>
    <pc:docChg chg="undo custSel modSld">
      <pc:chgData name="Marian Vasile (2436333)" userId="3547c0b2-5c0e-4a16-bd2a-f295a6ed5fd6" providerId="ADAL" clId="{5D4F34EF-1B16-4694-AA7C-2BDA06A72F51}" dt="2025-11-15T15:30:17.760" v="254" actId="20577"/>
      <pc:docMkLst>
        <pc:docMk/>
      </pc:docMkLst>
      <pc:sldChg chg="modSp mod">
        <pc:chgData name="Marian Vasile (2436333)" userId="3547c0b2-5c0e-4a16-bd2a-f295a6ed5fd6" providerId="ADAL" clId="{5D4F34EF-1B16-4694-AA7C-2BDA06A72F51}" dt="2025-11-15T15:30:17.760" v="254" actId="20577"/>
        <pc:sldMkLst>
          <pc:docMk/>
          <pc:sldMk cId="1424087263" sldId="260"/>
        </pc:sldMkLst>
        <pc:spChg chg="mod">
          <ac:chgData name="Marian Vasile (2436333)" userId="3547c0b2-5c0e-4a16-bd2a-f295a6ed5fd6" providerId="ADAL" clId="{5D4F34EF-1B16-4694-AA7C-2BDA06A72F51}" dt="2025-11-15T15:30:17.760" v="254" actId="20577"/>
          <ac:spMkLst>
            <pc:docMk/>
            <pc:sldMk cId="1424087263" sldId="260"/>
            <ac:spMk id="3" creationId="{E73EC453-8E6E-AAA5-639A-7F2EB8FCDBC5}"/>
          </ac:spMkLst>
        </pc:spChg>
      </pc:sldChg>
      <pc:sldChg chg="modSp mod">
        <pc:chgData name="Marian Vasile (2436333)" userId="3547c0b2-5c0e-4a16-bd2a-f295a6ed5fd6" providerId="ADAL" clId="{5D4F34EF-1B16-4694-AA7C-2BDA06A72F51}" dt="2025-11-15T15:20:50.988" v="68" actId="20577"/>
        <pc:sldMkLst>
          <pc:docMk/>
          <pc:sldMk cId="1382716628" sldId="262"/>
        </pc:sldMkLst>
        <pc:spChg chg="mod">
          <ac:chgData name="Marian Vasile (2436333)" userId="3547c0b2-5c0e-4a16-bd2a-f295a6ed5fd6" providerId="ADAL" clId="{5D4F34EF-1B16-4694-AA7C-2BDA06A72F51}" dt="2025-11-15T15:20:50.988" v="68" actId="20577"/>
          <ac:spMkLst>
            <pc:docMk/>
            <pc:sldMk cId="1382716628" sldId="262"/>
            <ac:spMk id="3" creationId="{87B96C4E-C633-AD44-2B5D-616D8D99EE4D}"/>
          </ac:spMkLst>
        </pc:spChg>
      </pc:sldChg>
      <pc:sldChg chg="modSp mod">
        <pc:chgData name="Marian Vasile (2436333)" userId="3547c0b2-5c0e-4a16-bd2a-f295a6ed5fd6" providerId="ADAL" clId="{5D4F34EF-1B16-4694-AA7C-2BDA06A72F51}" dt="2025-11-15T15:13:05.407" v="9" actId="20577"/>
        <pc:sldMkLst>
          <pc:docMk/>
          <pc:sldMk cId="3970473306" sldId="264"/>
        </pc:sldMkLst>
        <pc:spChg chg="mod">
          <ac:chgData name="Marian Vasile (2436333)" userId="3547c0b2-5c0e-4a16-bd2a-f295a6ed5fd6" providerId="ADAL" clId="{5D4F34EF-1B16-4694-AA7C-2BDA06A72F51}" dt="2025-11-15T15:13:05.407" v="9" actId="20577"/>
          <ac:spMkLst>
            <pc:docMk/>
            <pc:sldMk cId="3970473306" sldId="264"/>
            <ac:spMk id="3" creationId="{4A53051C-8483-F6FD-7AB5-FC885653EC99}"/>
          </ac:spMkLst>
        </pc:spChg>
      </pc:sldChg>
      <pc:sldChg chg="modSp mod">
        <pc:chgData name="Marian Vasile (2436333)" userId="3547c0b2-5c0e-4a16-bd2a-f295a6ed5fd6" providerId="ADAL" clId="{5D4F34EF-1B16-4694-AA7C-2BDA06A72F51}" dt="2025-11-15T15:23:57.797" v="144" actId="27636"/>
        <pc:sldMkLst>
          <pc:docMk/>
          <pc:sldMk cId="1917974163" sldId="267"/>
        </pc:sldMkLst>
        <pc:spChg chg="mod">
          <ac:chgData name="Marian Vasile (2436333)" userId="3547c0b2-5c0e-4a16-bd2a-f295a6ed5fd6" providerId="ADAL" clId="{5D4F34EF-1B16-4694-AA7C-2BDA06A72F51}" dt="2025-11-15T15:23:57.797" v="144" actId="27636"/>
          <ac:spMkLst>
            <pc:docMk/>
            <pc:sldMk cId="1917974163" sldId="267"/>
            <ac:spMk id="3" creationId="{C71705AF-A114-46D3-808C-4A69D3AE5A6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15/11/2025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15/11/2025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15/11/2025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15/11/2025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fontScale="90000"/>
          </a:bodyPr>
          <a:lstStyle/>
          <a:p>
            <a:r>
              <a:rPr lang="en-GB" sz="3600" b="1" dirty="0">
                <a:latin typeface="A"/>
              </a:rPr>
              <a:t>MODULE NAME  Problem solving and decision making </a:t>
            </a:r>
            <a:br>
              <a:rPr lang="en-GB" sz="3600" b="1" dirty="0">
                <a:latin typeface="A"/>
              </a:rPr>
            </a:br>
            <a:r>
              <a:rPr lang="en-GB" sz="3600" b="1" dirty="0">
                <a:latin typeface="A"/>
              </a:rPr>
              <a:t>MODULE CODE LCLM(4004)</a:t>
            </a:r>
            <a:br>
              <a:rPr lang="en-GB" sz="3600" b="1" dirty="0">
                <a:latin typeface="A"/>
              </a:rPr>
            </a:br>
            <a:r>
              <a:rPr lang="en-GB" sz="3600" b="1" dirty="0">
                <a:latin typeface="A"/>
              </a:rPr>
              <a:t>STUDENT NAME Marian Vasile </a:t>
            </a:r>
            <a:br>
              <a:rPr lang="en-GB" sz="3600" b="1" dirty="0">
                <a:latin typeface="A"/>
              </a:rPr>
            </a:br>
            <a:r>
              <a:rPr lang="en-GB" sz="3600" b="1" dirty="0">
                <a:latin typeface="A"/>
              </a:rPr>
              <a:t>STUDENT ID 2436333</a:t>
            </a:r>
            <a:br>
              <a:rPr lang="en-GB" sz="3600" b="1" dirty="0">
                <a:latin typeface="A"/>
              </a:rPr>
            </a:br>
            <a:r>
              <a:rPr lang="en-GB" sz="3600" b="1" dirty="0">
                <a:latin typeface="A"/>
              </a:rPr>
              <a:t>LECTURER Mohammad Rahman </a:t>
            </a:r>
            <a:br>
              <a:rPr lang="en-GB" sz="3600" b="1" dirty="0">
                <a:latin typeface="A"/>
              </a:rPr>
            </a:br>
            <a:r>
              <a:rPr lang="en-GB" sz="3600" b="1"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DROP IN SALES- "decrease in the amount sold or revenue generated between two periods" ( Calculator Ultra, 2025)</a:t>
            </a:r>
            <a:endParaRPr lang="en-GB" sz="1500"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a:t>
            </a:r>
          </a:p>
          <a:p>
            <a:pPr marL="342900" indent="-342900">
              <a:buFont typeface="Arial" charset="2"/>
              <a:buChar char="•"/>
            </a:pPr>
            <a:r>
              <a:rPr lang="en-GB" b="1" dirty="0"/>
              <a:t>Owners: Liam and Priya Patel  </a:t>
            </a:r>
          </a:p>
          <a:p>
            <a:pPr marL="342900" indent="-342900">
              <a:buFont typeface="Arial" charset="2"/>
              <a:buChar char="•"/>
            </a:pPr>
            <a:r>
              <a:rPr lang="en-GB" b="1" dirty="0"/>
              <a:t>Sells flowers </a:t>
            </a:r>
          </a:p>
          <a:p>
            <a:pPr marL="342900" indent="-342900">
              <a:buFont typeface="Arial" charset="2"/>
              <a:buChar char="•"/>
            </a:pPr>
            <a:r>
              <a:rPr lang="en-GB" b="1" dirty="0">
                <a:ea typeface="+mn-lt"/>
                <a:cs typeface="+mn-lt"/>
              </a:rPr>
              <a:t>strong community ties</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85000" lnSpcReduction="20000"/>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30% decline in in-store sales and </a:t>
            </a:r>
            <a:r>
              <a:rPr lang="en-GB" sz="2800">
                <a:solidFill>
                  <a:schemeClr val="tx1"/>
                </a:solidFill>
              </a:rPr>
              <a:t>reduced profitability</a:t>
            </a:r>
            <a:endParaRPr lang="en-GB" sz="2800" dirty="0">
              <a:solidFill>
                <a:schemeClr val="tx1"/>
              </a:solidFill>
            </a:endParaRPr>
          </a:p>
          <a:p>
            <a:r>
              <a:rPr lang="en-GB" sz="2800" dirty="0">
                <a:solidFill>
                  <a:schemeClr val="tx1"/>
                </a:solidFill>
              </a:rPr>
              <a:t>Where: Harwich</a:t>
            </a:r>
          </a:p>
          <a:p>
            <a:r>
              <a:rPr lang="en-GB" sz="2800" dirty="0">
                <a:solidFill>
                  <a:schemeClr val="tx1"/>
                </a:solidFill>
              </a:rPr>
              <a:t>When: The issue started in early 2024 after economic shifts and increased local competition </a:t>
            </a:r>
          </a:p>
          <a:p>
            <a:r>
              <a:rPr lang="en-GB" sz="2800" dirty="0">
                <a:solidFill>
                  <a:schemeClr val="tx1"/>
                </a:solidFill>
              </a:rPr>
              <a:t>Why: Due to rising operating costs, limited online presence, and changing customer behaviour </a:t>
            </a:r>
          </a:p>
          <a:p>
            <a:r>
              <a:rPr lang="en-GB" sz="2800" dirty="0">
                <a:solidFill>
                  <a:schemeClr val="tx1"/>
                </a:solidFill>
              </a:rPr>
              <a:t>How: It affects daily income, staff hours, and long-term sustainability </a:t>
            </a:r>
          </a:p>
          <a:p>
            <a:r>
              <a:rPr lang="en-GB" sz="2800" dirty="0">
                <a:solidFill>
                  <a:schemeClr val="tx1"/>
                </a:solidFill>
              </a:rPr>
              <a:t>How much: Sales have dropped by 25% in the past 6 months, reducing profits significantly</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793724" y="1248383"/>
            <a:ext cx="9409329" cy="4623816"/>
          </a:xfrm>
        </p:spPr>
        <p:txBody>
          <a:bodyPr/>
          <a:lstStyle/>
          <a:p>
            <a:r>
              <a:rPr lang="en-GB" b="1" dirty="0"/>
              <a:t>POLITICAL :  Government regulations – Changes in laws (e.g. labour laws, safety standards) can increase costs or restrict operations.  </a:t>
            </a:r>
          </a:p>
          <a:p>
            <a:r>
              <a:rPr lang="en-GB" b="1" dirty="0"/>
              <a:t>Tax policies – High corporate taxes or changes in tax rates can affect business profitability.</a:t>
            </a:r>
          </a:p>
          <a:p>
            <a:r>
              <a:rPr lang="en-GB" b="1" dirty="0"/>
              <a:t>ECONOMIC :  Inflation – Rising prices can increase production costs and reduce customer purchasing power.  </a:t>
            </a:r>
          </a:p>
          <a:p>
            <a:r>
              <a:rPr lang="en-GB" b="1" dirty="0"/>
              <a:t> Unemployment rates – High unemployment may lower consumer spending but can also reduce wage pressure for hiring.</a:t>
            </a:r>
          </a:p>
          <a:p>
            <a:r>
              <a:rPr lang="en-GB" b="1" dirty="0"/>
              <a:t>SOCIAL :  Changing consumer behaviour – Shifts in lifestyle or values (e.g. demand for eco-friendly products).  </a:t>
            </a:r>
          </a:p>
          <a:p>
            <a:r>
              <a:rPr lang="en-GB" b="1" dirty="0"/>
              <a:t>Demographic trends – Ageing population or youth trends can influence product demand and marketing strategies.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lnSpcReduction="10000"/>
          </a:bodyPr>
          <a:lstStyle/>
          <a:p>
            <a:r>
              <a:rPr lang="en-GB" b="1" dirty="0"/>
              <a:t>TECHNOLOGICAL :  Automation and AI – May improve efficiency but require staff retraining or investment.  </a:t>
            </a:r>
          </a:p>
          <a:p>
            <a:r>
              <a:rPr lang="en-GB" b="1" dirty="0"/>
              <a:t>E-commerce and digital platforms – Influence how products/services are marketed and delivered.</a:t>
            </a:r>
          </a:p>
          <a:p>
            <a:r>
              <a:rPr lang="en-GB" b="1" dirty="0"/>
              <a:t>LEGAL :  Employment law – Regulations around contracts, working hours, or health &amp; safety impact operations.  </a:t>
            </a:r>
          </a:p>
          <a:p>
            <a:r>
              <a:rPr lang="en-GB" b="1" dirty="0"/>
              <a:t>Consumer protection laws – Companies must comply with fair trading and product safety standards.</a:t>
            </a:r>
          </a:p>
          <a:p>
            <a:r>
              <a:rPr lang="en-GB" b="1" dirty="0"/>
              <a:t>ENVIRONMENTAL :  Climate change regulations – Businesses may need to reduce emissions or switch to sustainable practices.  </a:t>
            </a:r>
          </a:p>
          <a:p>
            <a:r>
              <a:rPr lang="en-GB" b="1" dirty="0"/>
              <a:t>Waste management – Pressure to reduce packaging and improve recycling processes.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lstStyle/>
          <a:p>
            <a:endParaRPr lang="en-US" dirty="0"/>
          </a:p>
        </p:txBody>
      </p:sp>
      <p:cxnSp>
        <p:nvCxnSpPr>
          <p:cNvPr id="5" name="Straight Connector 4">
            <a:extLst>
              <a:ext uri="{FF2B5EF4-FFF2-40B4-BE49-F238E27FC236}">
                <a16:creationId xmlns:a16="http://schemas.microsoft.com/office/drawing/2014/main" id="{E8A87B85-1C72-C63B-EAD7-899C488312B6}"/>
              </a:ext>
            </a:extLst>
          </p:cNvPr>
          <p:cNvCxnSpPr/>
          <p:nvPr/>
        </p:nvCxnSpPr>
        <p:spPr>
          <a:xfrm>
            <a:off x="2412460" y="3351179"/>
            <a:ext cx="526266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C0D078D8-75A0-0C48-AC28-095F06CCB87F}"/>
              </a:ext>
            </a:extLst>
          </p:cNvPr>
          <p:cNvCxnSpPr>
            <a:cxnSpLocks/>
          </p:cNvCxnSpPr>
          <p:nvPr/>
        </p:nvCxnSpPr>
        <p:spPr>
          <a:xfrm>
            <a:off x="2159540" y="2735215"/>
            <a:ext cx="710119" cy="622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45D8886-B654-8037-5200-22171A4BA7F1}"/>
              </a:ext>
            </a:extLst>
          </p:cNvPr>
          <p:cNvCxnSpPr/>
          <p:nvPr/>
        </p:nvCxnSpPr>
        <p:spPr>
          <a:xfrm flipH="1" flipV="1">
            <a:off x="3582780" y="2702104"/>
            <a:ext cx="885217" cy="626942"/>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BB2B173-756A-A7F4-3A95-25587D01C412}"/>
              </a:ext>
            </a:extLst>
          </p:cNvPr>
          <p:cNvCxnSpPr/>
          <p:nvPr/>
        </p:nvCxnSpPr>
        <p:spPr>
          <a:xfrm flipH="1" flipV="1">
            <a:off x="5159116" y="2686577"/>
            <a:ext cx="958886" cy="671208"/>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30B8277-33BB-6B50-92D0-427BC3405296}"/>
              </a:ext>
            </a:extLst>
          </p:cNvPr>
          <p:cNvCxnSpPr/>
          <p:nvPr/>
        </p:nvCxnSpPr>
        <p:spPr>
          <a:xfrm flipH="1">
            <a:off x="2398323" y="3357785"/>
            <a:ext cx="471336" cy="727832"/>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7D8624B-1FD4-EB91-757E-FA4B08CDFA9D}"/>
              </a:ext>
            </a:extLst>
          </p:cNvPr>
          <p:cNvCxnSpPr/>
          <p:nvPr/>
        </p:nvCxnSpPr>
        <p:spPr>
          <a:xfrm flipH="1">
            <a:off x="3582780" y="3402052"/>
            <a:ext cx="885217" cy="66411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3821596-634A-DD59-12FD-5898F64477E8}"/>
              </a:ext>
            </a:extLst>
          </p:cNvPr>
          <p:cNvCxnSpPr/>
          <p:nvPr/>
        </p:nvCxnSpPr>
        <p:spPr>
          <a:xfrm flipH="1">
            <a:off x="5203121" y="3357785"/>
            <a:ext cx="914881" cy="734505"/>
          </a:xfrm>
          <a:prstGeom prst="line">
            <a:avLst/>
          </a:prstGeom>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3BB3DC86-2951-2408-9FEB-4A57A54A2FD0}"/>
              </a:ext>
            </a:extLst>
          </p:cNvPr>
          <p:cNvSpPr/>
          <p:nvPr/>
        </p:nvSpPr>
        <p:spPr>
          <a:xfrm>
            <a:off x="7675124" y="2330867"/>
            <a:ext cx="2045714" cy="204062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30% decline in  in-store sales and reduced </a:t>
            </a:r>
            <a:r>
              <a:rPr lang="en-GB" dirty="0" err="1"/>
              <a:t>profitabilit</a:t>
            </a:r>
            <a:r>
              <a:rPr lang="en-GB" dirty="0"/>
              <a:t> </a:t>
            </a:r>
          </a:p>
        </p:txBody>
      </p:sp>
      <p:sp>
        <p:nvSpPr>
          <p:cNvPr id="21" name="Rectangle 20">
            <a:extLst>
              <a:ext uri="{FF2B5EF4-FFF2-40B4-BE49-F238E27FC236}">
                <a16:creationId xmlns:a16="http://schemas.microsoft.com/office/drawing/2014/main" id="{ECD9F01F-17AC-A530-BE0D-479377BCF0BE}"/>
              </a:ext>
            </a:extLst>
          </p:cNvPr>
          <p:cNvSpPr/>
          <p:nvPr/>
        </p:nvSpPr>
        <p:spPr>
          <a:xfrm>
            <a:off x="835033" y="2354094"/>
            <a:ext cx="1452755" cy="46692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POLITICAL</a:t>
            </a:r>
          </a:p>
        </p:txBody>
      </p:sp>
      <p:sp>
        <p:nvSpPr>
          <p:cNvPr id="22" name="Rectangle 21">
            <a:extLst>
              <a:ext uri="{FF2B5EF4-FFF2-40B4-BE49-F238E27FC236}">
                <a16:creationId xmlns:a16="http://schemas.microsoft.com/office/drawing/2014/main" id="{3E5EF627-A65E-EA8E-4F18-CB55D21F0D14}"/>
              </a:ext>
            </a:extLst>
          </p:cNvPr>
          <p:cNvSpPr/>
          <p:nvPr/>
        </p:nvSpPr>
        <p:spPr>
          <a:xfrm>
            <a:off x="3212035" y="2378858"/>
            <a:ext cx="1194292" cy="46692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SOCIAL</a:t>
            </a:r>
          </a:p>
        </p:txBody>
      </p:sp>
      <p:sp>
        <p:nvSpPr>
          <p:cNvPr id="23" name="Rectangle 22">
            <a:extLst>
              <a:ext uri="{FF2B5EF4-FFF2-40B4-BE49-F238E27FC236}">
                <a16:creationId xmlns:a16="http://schemas.microsoft.com/office/drawing/2014/main" id="{6D4B529F-61BC-CD0C-5E2E-D02E1170A36B}"/>
              </a:ext>
            </a:extLst>
          </p:cNvPr>
          <p:cNvSpPr/>
          <p:nvPr/>
        </p:nvSpPr>
        <p:spPr>
          <a:xfrm>
            <a:off x="5186645" y="2270036"/>
            <a:ext cx="1060314" cy="4651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Legal</a:t>
            </a:r>
          </a:p>
        </p:txBody>
      </p:sp>
      <p:sp>
        <p:nvSpPr>
          <p:cNvPr id="24" name="Rectangle 23">
            <a:extLst>
              <a:ext uri="{FF2B5EF4-FFF2-40B4-BE49-F238E27FC236}">
                <a16:creationId xmlns:a16="http://schemas.microsoft.com/office/drawing/2014/main" id="{0C6E2F4E-50AF-E93C-C277-3F318D260986}"/>
              </a:ext>
            </a:extLst>
          </p:cNvPr>
          <p:cNvSpPr/>
          <p:nvPr/>
        </p:nvSpPr>
        <p:spPr>
          <a:xfrm>
            <a:off x="687389" y="4092222"/>
            <a:ext cx="1808830" cy="3661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Environmental</a:t>
            </a:r>
          </a:p>
        </p:txBody>
      </p:sp>
      <p:sp>
        <p:nvSpPr>
          <p:cNvPr id="25" name="Rectangle 24">
            <a:extLst>
              <a:ext uri="{FF2B5EF4-FFF2-40B4-BE49-F238E27FC236}">
                <a16:creationId xmlns:a16="http://schemas.microsoft.com/office/drawing/2014/main" id="{0AD363CB-851A-F3FA-4432-6B4E0A97ADCD}"/>
              </a:ext>
            </a:extLst>
          </p:cNvPr>
          <p:cNvSpPr/>
          <p:nvPr/>
        </p:nvSpPr>
        <p:spPr>
          <a:xfrm>
            <a:off x="2913664" y="4066161"/>
            <a:ext cx="1395689" cy="5218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Materials supply</a:t>
            </a:r>
          </a:p>
        </p:txBody>
      </p:sp>
      <p:sp>
        <p:nvSpPr>
          <p:cNvPr id="26" name="Rectangle 25">
            <a:extLst>
              <a:ext uri="{FF2B5EF4-FFF2-40B4-BE49-F238E27FC236}">
                <a16:creationId xmlns:a16="http://schemas.microsoft.com/office/drawing/2014/main" id="{47B69CF4-4035-E404-195F-4282118D3CFC}"/>
              </a:ext>
            </a:extLst>
          </p:cNvPr>
          <p:cNvSpPr/>
          <p:nvPr/>
        </p:nvSpPr>
        <p:spPr>
          <a:xfrm>
            <a:off x="5203121" y="4085617"/>
            <a:ext cx="1060314" cy="36616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People </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 The identified problem significantly affects the company’s performance and sustainability. Through the 5W2H method, we explored the full scope and nature of the issue. PESTEL analysis revealed key external pressures such as economic shifts and regulatory changes. The cause-and-effect analysis exposed root causes like operational inefficiencies or strategic gaps. Addressing these issues proactively can enhance decision-making, competitiveness, and long-term growth.</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395152" y="1716932"/>
            <a:ext cx="9914905" cy="4517136"/>
          </a:xfrm>
        </p:spPr>
        <p:txBody>
          <a:bodyPr>
            <a:normAutofit lnSpcReduction="10000"/>
          </a:bodyPr>
          <a:lstStyle/>
          <a:p>
            <a:br>
              <a:rPr lang="en-GB" b="1" dirty="0">
                <a:latin typeface="Arial"/>
                <a:ea typeface="Roboto"/>
                <a:cs typeface="Roboto"/>
              </a:rPr>
            </a:br>
            <a:r>
              <a:rPr lang="en-GB" b="1" dirty="0">
                <a:latin typeface="Arial"/>
                <a:ea typeface="Roboto"/>
                <a:cs typeface="Roboto"/>
              </a:rPr>
              <a:t> Johnson, G., Scholes, K. and Whittington, R. (2017) Exploring Corporate Strategy. 11th ed. Harlow: Pearson Education.</a:t>
            </a:r>
          </a:p>
          <a:p>
            <a:r>
              <a:rPr lang="en-GB" b="1" dirty="0">
                <a:latin typeface="Arial"/>
                <a:ea typeface="Roboto"/>
                <a:cs typeface="Roboto"/>
              </a:rPr>
              <a:t> Kotler, P. and Keller, K.L. (2016) Marketing Management. 15th ed. Harlow: Pearson Education.</a:t>
            </a:r>
          </a:p>
          <a:p>
            <a:r>
              <a:rPr lang="en-GB" b="1" dirty="0">
                <a:latin typeface="Arial"/>
                <a:ea typeface="Roboto"/>
                <a:cs typeface="Roboto"/>
              </a:rPr>
              <a:t> PESTLE Analysis (2023) PESTLE Analysis of [Your Company]. [online] Available at: https://pestleanalysis.com [Accessed 15 Nov. 2025].</a:t>
            </a:r>
          </a:p>
          <a:p>
            <a:r>
              <a:rPr lang="en-GB" b="1" dirty="0">
                <a:latin typeface="Arial"/>
                <a:ea typeface="Roboto"/>
                <a:cs typeface="Roboto"/>
              </a:rPr>
              <a:t> Thomas, K.W. and Kilmann, R.H. (1974) Thomas-Kilmann Conflict Mode Instrument. Tuxedo, NY: </a:t>
            </a:r>
            <a:r>
              <a:rPr lang="en-GB" b="1" dirty="0" err="1">
                <a:latin typeface="Arial"/>
                <a:ea typeface="Roboto"/>
                <a:cs typeface="Roboto"/>
              </a:rPr>
              <a:t>Xicom</a:t>
            </a:r>
            <a:r>
              <a:rPr lang="en-GB" b="1" dirty="0">
                <a:latin typeface="Arial"/>
                <a:ea typeface="Roboto"/>
                <a:cs typeface="Roboto"/>
              </a:rPr>
              <a:t>.</a:t>
            </a:r>
          </a:p>
          <a:p>
            <a:r>
              <a:rPr lang="en-GB" b="1" dirty="0">
                <a:latin typeface="Arial"/>
                <a:ea typeface="Roboto"/>
                <a:cs typeface="Roboto"/>
              </a:rPr>
              <a:t>Office for National Statistics (2024) UK Economic Outlook – Q3 Report. [online] Available at: https://www.ons.gov.uk [Accessed 15 Nov. 2025].</a:t>
            </a:r>
          </a:p>
          <a:p>
            <a:r>
              <a:rPr lang="en-GB" b="1" dirty="0">
                <a:latin typeface="Arial"/>
                <a:ea typeface="Roboto"/>
                <a:cs typeface="Roboto"/>
              </a:rPr>
              <a:t> [Your Company Name] (2024) Annual Report 2023. [PDF] Available at: [Company website] [Accessed 15 Nov. 2025].</a:t>
            </a: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4" ma:contentTypeDescription="Create a new document." ma:contentTypeScope="" ma:versionID="773d42e67c0ddab315eff03de36e9dd2">
  <xsd:schema xmlns:xsd="http://www.w3.org/2001/XMLSchema" xmlns:xs="http://www.w3.org/2001/XMLSchema" xmlns:p="http://schemas.microsoft.com/office/2006/metadata/properties" xmlns:ns3="04d956d8-1ffd-4dba-87ce-03f615e16f58" targetNamespace="http://schemas.microsoft.com/office/2006/metadata/properties" ma:root="true" ma:fieldsID="b75bbac8179bc479fb49b93aba37f1ae"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2B158C8-8577-4E7A-B53A-89D8C55146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BD75C2F-98AF-47EC-A4F6-C8FA064844B2}">
  <ds:schemaRefs>
    <ds:schemaRef ds:uri="http://schemas.microsoft.com/sharepoint/v3/contenttype/forms"/>
  </ds:schemaRefs>
</ds:datastoreItem>
</file>

<file path=customXml/itemProps3.xml><?xml version="1.0" encoding="utf-8"?>
<ds:datastoreItem xmlns:ds="http://schemas.openxmlformats.org/officeDocument/2006/customXml" ds:itemID="{9A39ACB6-19AA-45E6-A869-CCF057268B57}">
  <ds:schemaRefs>
    <ds:schemaRef ds:uri="04d956d8-1ffd-4dba-87ce-03f615e16f58"/>
    <ds:schemaRef ds:uri="http://purl.org/dc/dcmitype/"/>
    <ds:schemaRef ds:uri="http://schemas.microsoft.com/office/2006/documentManagement/types"/>
    <ds:schemaRef ds:uri="http://purl.org/dc/terms/"/>
    <ds:schemaRef ds:uri="http://purl.org/dc/elements/1.1/"/>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Wisp</Template>
  <TotalTime>261</TotalTime>
  <Words>690</Words>
  <Application>Microsoft Office PowerPoint</Application>
  <PresentationFormat>Widescreen</PresentationFormat>
  <Paragraphs>59</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LCLM(4004) STUDENT NAME Marian Vasile  STUDENT ID 2436333 LECTURER Mohammad Rahman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Marian Vasile (2436333)</cp:lastModifiedBy>
  <cp:revision>91</cp:revision>
  <dcterms:created xsi:type="dcterms:W3CDTF">2024-10-08T15:58:04Z</dcterms:created>
  <dcterms:modified xsi:type="dcterms:W3CDTF">2025-11-15T15:30:26Z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