
<file path=[Content_Types].xml><?xml version="1.0" encoding="utf-8"?>
<Types xmlns="http://schemas.openxmlformats.org/package/2006/content-types">
  <Default Extension="png" ContentType="image/png"/>
  <Default Extension="bin" ContentType="application/vnd.openxmlformats-officedocument.oleObject"/>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53"/>
  </p:notesMasterIdLst>
  <p:handoutMasterIdLst>
    <p:handoutMasterId r:id="rId54"/>
  </p:handoutMasterIdLst>
  <p:sldIdLst>
    <p:sldId id="271" r:id="rId5"/>
    <p:sldId id="289" r:id="rId6"/>
    <p:sldId id="290" r:id="rId7"/>
    <p:sldId id="291" r:id="rId8"/>
    <p:sldId id="298" r:id="rId9"/>
    <p:sldId id="292" r:id="rId10"/>
    <p:sldId id="312" r:id="rId11"/>
    <p:sldId id="299" r:id="rId12"/>
    <p:sldId id="300" r:id="rId13"/>
    <p:sldId id="301" r:id="rId14"/>
    <p:sldId id="302" r:id="rId15"/>
    <p:sldId id="303" r:id="rId16"/>
    <p:sldId id="306" r:id="rId17"/>
    <p:sldId id="307" r:id="rId18"/>
    <p:sldId id="304" r:id="rId19"/>
    <p:sldId id="305" r:id="rId20"/>
    <p:sldId id="294" r:id="rId21"/>
    <p:sldId id="295" r:id="rId22"/>
    <p:sldId id="313" r:id="rId23"/>
    <p:sldId id="314" r:id="rId24"/>
    <p:sldId id="315" r:id="rId25"/>
    <p:sldId id="317" r:id="rId26"/>
    <p:sldId id="316" r:id="rId27"/>
    <p:sldId id="318" r:id="rId28"/>
    <p:sldId id="319" r:id="rId29"/>
    <p:sldId id="320" r:id="rId30"/>
    <p:sldId id="321" r:id="rId31"/>
    <p:sldId id="338" r:id="rId32"/>
    <p:sldId id="335" r:id="rId33"/>
    <p:sldId id="322" r:id="rId34"/>
    <p:sldId id="323" r:id="rId35"/>
    <p:sldId id="324" r:id="rId36"/>
    <p:sldId id="325" r:id="rId37"/>
    <p:sldId id="326" r:id="rId38"/>
    <p:sldId id="327" r:id="rId39"/>
    <p:sldId id="349" r:id="rId40"/>
    <p:sldId id="329" r:id="rId41"/>
    <p:sldId id="330" r:id="rId42"/>
    <p:sldId id="336" r:id="rId43"/>
    <p:sldId id="337" r:id="rId44"/>
    <p:sldId id="341" r:id="rId45"/>
    <p:sldId id="343" r:id="rId46"/>
    <p:sldId id="344" r:id="rId47"/>
    <p:sldId id="345" r:id="rId48"/>
    <p:sldId id="346" r:id="rId49"/>
    <p:sldId id="347" r:id="rId50"/>
    <p:sldId id="348" r:id="rId51"/>
    <p:sldId id="350" r:id="rId5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443" autoAdjust="0"/>
  </p:normalViewPr>
  <p:slideViewPr>
    <p:cSldViewPr>
      <p:cViewPr varScale="1">
        <p:scale>
          <a:sx n="64" d="100"/>
          <a:sy n="64" d="100"/>
        </p:scale>
        <p:origin x="1340" y="52"/>
      </p:cViewPr>
      <p:guideLst>
        <p:guide orient="horz" pos="2160"/>
        <p:guide pos="2880"/>
      </p:guideLst>
    </p:cSldViewPr>
  </p:slideViewPr>
  <p:notesTextViewPr>
    <p:cViewPr>
      <p:scale>
        <a:sx n="3" d="2"/>
        <a:sy n="3" d="2"/>
      </p:scale>
      <p:origin x="0" y="0"/>
    </p:cViewPr>
  </p:notesTextViewPr>
  <p:sorterViewPr>
    <p:cViewPr varScale="1">
      <p:scale>
        <a:sx n="100" d="100"/>
        <a:sy n="100" d="100"/>
      </p:scale>
      <p:origin x="0" y="-6908"/>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9.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r>
              <a:rPr lang="en-GB" smtClean="0"/>
              <a:t>Introducing the Modern Workplace</a:t>
            </a:r>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11/12/2017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r>
              <a:rPr lang="en-GB" smtClean="0"/>
              <a:t>Introducing the Modern Workplace</a:t>
            </a:r>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9EAB9E-E8D5-476C-93BA-6CDCDF16D67A}" type="datetimeFigureOut">
              <a:rPr lang="en-GB" smtClean="0"/>
              <a:t>11/12/2017</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a:t>
            </a:fld>
            <a:endParaRPr lang="en-GB"/>
          </a:p>
        </p:txBody>
      </p:sp>
    </p:spTree>
    <p:extLst>
      <p:ext uri="{BB962C8B-B14F-4D97-AF65-F5344CB8AC3E}">
        <p14:creationId xmlns:p14="http://schemas.microsoft.com/office/powerpoint/2010/main" val="2145442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a:t>
            </a:fld>
            <a:endParaRPr lang="en-GB"/>
          </a:p>
        </p:txBody>
      </p:sp>
    </p:spTree>
    <p:extLst>
      <p:ext uri="{BB962C8B-B14F-4D97-AF65-F5344CB8AC3E}">
        <p14:creationId xmlns:p14="http://schemas.microsoft.com/office/powerpoint/2010/main" val="35767023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0746318-37DF-45B4-98BA-F3D7C3A78A2A}" type="slidenum">
              <a:rPr lang="en-GB" smtClean="0"/>
              <a:pPr/>
              <a:t>4</a:t>
            </a:fld>
            <a:endParaRPr lang="en-GB"/>
          </a:p>
        </p:txBody>
      </p:sp>
    </p:spTree>
    <p:extLst>
      <p:ext uri="{BB962C8B-B14F-4D97-AF65-F5344CB8AC3E}">
        <p14:creationId xmlns:p14="http://schemas.microsoft.com/office/powerpoint/2010/main" val="17308851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E3A65C65-52B4-4917-B2C4-89B98C3E818F}" type="slidenum">
              <a:rPr lang="en-US"/>
              <a:pPr/>
              <a:t>5</a:t>
            </a:fld>
            <a:endParaRPr 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673788" y="5118725"/>
            <a:ext cx="5390305" cy="4849318"/>
          </a:xfrm>
          <a:noFill/>
          <a:ln/>
        </p:spPr>
        <p:txBody>
          <a:bodyPr/>
          <a:lstStyle/>
          <a:p>
            <a:pPr eaLnBrk="1" hangingPunct="1"/>
            <a:r>
              <a:rPr lang="en-AU" baseline="0" dirty="0" smtClean="0"/>
              <a:t>Why are organisations interested in these individual attributes?</a:t>
            </a:r>
          </a:p>
          <a:p>
            <a:pPr eaLnBrk="1" hangingPunct="1"/>
            <a:r>
              <a:rPr lang="en-AU" baseline="0" dirty="0" smtClean="0"/>
              <a:t>Performance is an outcome of…</a:t>
            </a:r>
          </a:p>
          <a:p>
            <a:pPr eaLnBrk="1" hangingPunct="1"/>
            <a:r>
              <a:rPr lang="en-AU" baseline="0" dirty="0" smtClean="0"/>
              <a:t>People’s own personal attributes/characteristics (shown here as someone’s capacity to perform)</a:t>
            </a:r>
          </a:p>
          <a:p>
            <a:pPr eaLnBrk="1" hangingPunct="1"/>
            <a:r>
              <a:rPr lang="en-AU" baseline="0" dirty="0" smtClean="0"/>
              <a:t>How much effort they put in to their job / (their willingness to perform)</a:t>
            </a:r>
          </a:p>
          <a:p>
            <a:pPr eaLnBrk="1" hangingPunct="1"/>
            <a:r>
              <a:rPr lang="en-AU" baseline="0" dirty="0" smtClean="0"/>
              <a:t>How much support they get from the organisation  (their opportunity to perform) </a:t>
            </a:r>
          </a:p>
          <a:p>
            <a:pPr eaLnBrk="1" hangingPunct="1"/>
            <a:endParaRPr lang="en-AU" baseline="0" dirty="0" smtClean="0"/>
          </a:p>
          <a:p>
            <a:pPr eaLnBrk="1" hangingPunct="1"/>
            <a:endParaRPr lang="en-AU" dirty="0" smtClean="0"/>
          </a:p>
        </p:txBody>
      </p:sp>
    </p:spTree>
    <p:extLst>
      <p:ext uri="{BB962C8B-B14F-4D97-AF65-F5344CB8AC3E}">
        <p14:creationId xmlns:p14="http://schemas.microsoft.com/office/powerpoint/2010/main" val="18031205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Wordwall</a:t>
            </a:r>
            <a:r>
              <a:rPr lang="en-GB" baseline="0" dirty="0" smtClean="0"/>
              <a:t> activity</a:t>
            </a:r>
            <a:endParaRPr lang="en-GB" dirty="0"/>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6</a:t>
            </a:fld>
            <a:endParaRPr lang="en-GB"/>
          </a:p>
        </p:txBody>
      </p:sp>
    </p:spTree>
    <p:extLst>
      <p:ext uri="{BB962C8B-B14F-4D97-AF65-F5344CB8AC3E}">
        <p14:creationId xmlns:p14="http://schemas.microsoft.com/office/powerpoint/2010/main" val="28245590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7</a:t>
            </a:fld>
            <a:endParaRPr lang="en-GB"/>
          </a:p>
        </p:txBody>
      </p:sp>
    </p:spTree>
    <p:extLst>
      <p:ext uri="{BB962C8B-B14F-4D97-AF65-F5344CB8AC3E}">
        <p14:creationId xmlns:p14="http://schemas.microsoft.com/office/powerpoint/2010/main" val="30635772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many</a:t>
            </a:r>
            <a:r>
              <a:rPr lang="en-GB" baseline="0" dirty="0" smtClean="0"/>
              <a:t> competing theories that attempt to explain the nature of motivation.  They may all be partially true and help to explain the behaviours of certain people at certain times. There is no single answer.  They show many motives that influence people’s behaviour and performance.  Collectively they provide a framework within which to direct the problem of what motivates people</a:t>
            </a:r>
          </a:p>
          <a:p>
            <a:endParaRPr lang="en-GB" baseline="0" dirty="0" smtClean="0"/>
          </a:p>
          <a:p>
            <a:r>
              <a:rPr lang="en-GB" baseline="0" dirty="0" smtClean="0"/>
              <a:t>You can see from the diagram there are two distinct approaches  content theory and process theory.  We will discuss some of these in more detail.  </a:t>
            </a:r>
          </a:p>
          <a:p>
            <a:r>
              <a:rPr lang="en-GB" baseline="0" dirty="0" smtClean="0"/>
              <a:t>It is important to note that none are conclusive.  They all have their critics and are subject to alternative findings. But we can draw on them and how they might be applied in a particular work setting.</a:t>
            </a:r>
            <a:endParaRPr lang="en-GB" dirty="0"/>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8</a:t>
            </a:fld>
            <a:endParaRPr lang="en-GB"/>
          </a:p>
        </p:txBody>
      </p:sp>
    </p:spTree>
    <p:extLst>
      <p:ext uri="{BB962C8B-B14F-4D97-AF65-F5344CB8AC3E}">
        <p14:creationId xmlns:p14="http://schemas.microsoft.com/office/powerpoint/2010/main" val="32608013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smtClean="0"/>
              <a:t>Is</a:t>
            </a:r>
            <a:r>
              <a:rPr lang="en-GB" altLang="en-US" baseline="0" dirty="0" smtClean="0"/>
              <a:t> this type of thinking still relevant in todays organisations?</a:t>
            </a:r>
          </a:p>
          <a:p>
            <a:pPr eaLnBrk="1" hangingPunct="1">
              <a:spcBef>
                <a:spcPct val="0"/>
              </a:spcBef>
            </a:pPr>
            <a:r>
              <a:rPr lang="en-GB" altLang="en-US" baseline="0" dirty="0" smtClean="0"/>
              <a:t>McDonalds, Amazon?</a:t>
            </a:r>
            <a:endParaRPr lang="en-GB" altLang="en-US" dirty="0" smtClean="0"/>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6DE0268F-9F46-42A5-971B-DCC4450B6A0C}" type="slidenum">
              <a:rPr lang="en-GB" altLang="en-US">
                <a:latin typeface="Garamond" panose="02020404030301010803" pitchFamily="18" charset="0"/>
              </a:rPr>
              <a:pPr eaLnBrk="1" hangingPunct="1">
                <a:spcBef>
                  <a:spcPct val="0"/>
                </a:spcBef>
              </a:pPr>
              <a:t>9</a:t>
            </a:fld>
            <a:endParaRPr lang="en-GB" altLang="en-US">
              <a:latin typeface="Garamond" panose="02020404030301010803" pitchFamily="18" charset="0"/>
            </a:endParaRPr>
          </a:p>
        </p:txBody>
      </p:sp>
    </p:spTree>
    <p:extLst>
      <p:ext uri="{BB962C8B-B14F-4D97-AF65-F5344CB8AC3E}">
        <p14:creationId xmlns:p14="http://schemas.microsoft.com/office/powerpoint/2010/main" val="28843893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smtClean="0"/>
              <a:t>Productivity increased whether the lights</a:t>
            </a:r>
            <a:r>
              <a:rPr lang="en-GB" altLang="en-US" baseline="0" dirty="0" smtClean="0"/>
              <a:t> were on or off.  Why??</a:t>
            </a:r>
            <a:endParaRPr lang="en-GB" altLang="en-US" dirty="0" smtClean="0"/>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B2A66EB-47BC-4C09-8313-41B7F4F10E80}" type="slidenum">
              <a:rPr lang="en-GB" altLang="en-US">
                <a:latin typeface="Garamond" panose="02020404030301010803" pitchFamily="18" charset="0"/>
              </a:rPr>
              <a:pPr eaLnBrk="1" hangingPunct="1">
                <a:spcBef>
                  <a:spcPct val="0"/>
                </a:spcBef>
              </a:pPr>
              <a:t>10</a:t>
            </a:fld>
            <a:endParaRPr lang="en-GB" altLang="en-US">
              <a:latin typeface="Garamond" panose="02020404030301010803" pitchFamily="18" charset="0"/>
            </a:endParaRPr>
          </a:p>
        </p:txBody>
      </p:sp>
    </p:spTree>
    <p:extLst>
      <p:ext uri="{BB962C8B-B14F-4D97-AF65-F5344CB8AC3E}">
        <p14:creationId xmlns:p14="http://schemas.microsoft.com/office/powerpoint/2010/main" val="28571840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smtClean="0"/>
              <a:t>Once lower level of needs is satisfied, no longer acts as a motivator</a:t>
            </a:r>
          </a:p>
          <a:p>
            <a:pPr eaLnBrk="1" hangingPunct="1"/>
            <a:r>
              <a:rPr lang="en-GB" altLang="en-US" dirty="0" smtClean="0"/>
              <a:t>Individuals transcend upwards towards fulfilment of higher level</a:t>
            </a:r>
          </a:p>
          <a:p>
            <a:pPr eaLnBrk="1" hangingPunct="1"/>
            <a:r>
              <a:rPr lang="en-GB" altLang="en-US" dirty="0" smtClean="0"/>
              <a:t>Each level is distinct</a:t>
            </a:r>
          </a:p>
          <a:p>
            <a:pPr eaLnBrk="1" hangingPunct="1"/>
            <a:r>
              <a:rPr lang="en-GB" altLang="en-US" dirty="0" smtClean="0"/>
              <a:t>Individuals may operate at more than one level</a:t>
            </a:r>
            <a:endParaRPr lang="en-US" altLang="en-US" dirty="0" smtClean="0"/>
          </a:p>
          <a:p>
            <a:endParaRPr lang="en-GB" dirty="0"/>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11</a:t>
            </a:fld>
            <a:endParaRPr lang="en-GB"/>
          </a:p>
        </p:txBody>
      </p:sp>
    </p:spTree>
    <p:extLst>
      <p:ext uri="{BB962C8B-B14F-4D97-AF65-F5344CB8AC3E}">
        <p14:creationId xmlns:p14="http://schemas.microsoft.com/office/powerpoint/2010/main" val="18672366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12</a:t>
            </a:fld>
            <a:endParaRPr lang="en-GB"/>
          </a:p>
        </p:txBody>
      </p:sp>
    </p:spTree>
    <p:extLst>
      <p:ext uri="{BB962C8B-B14F-4D97-AF65-F5344CB8AC3E}">
        <p14:creationId xmlns:p14="http://schemas.microsoft.com/office/powerpoint/2010/main" val="33723508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smtClean="0"/>
              <a:t>Motivation =</a:t>
            </a:r>
            <a:r>
              <a:rPr lang="en-GB" altLang="en-US" baseline="0" dirty="0" smtClean="0"/>
              <a:t> </a:t>
            </a: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4B494DBB-CA5B-494F-84EC-1F79AB9EF477}" type="slidenum">
              <a:rPr lang="en-GB" altLang="en-US">
                <a:latin typeface="Garamond" panose="02020404030301010803" pitchFamily="18" charset="0"/>
              </a:rPr>
              <a:pPr eaLnBrk="1" hangingPunct="1">
                <a:spcBef>
                  <a:spcPct val="0"/>
                </a:spcBef>
              </a:pPr>
              <a:t>13</a:t>
            </a:fld>
            <a:endParaRPr lang="en-GB" altLang="en-US">
              <a:latin typeface="Garamond" panose="02020404030301010803" pitchFamily="18" charset="0"/>
            </a:endParaRPr>
          </a:p>
        </p:txBody>
      </p:sp>
    </p:spTree>
    <p:extLst>
      <p:ext uri="{BB962C8B-B14F-4D97-AF65-F5344CB8AC3E}">
        <p14:creationId xmlns:p14="http://schemas.microsoft.com/office/powerpoint/2010/main" val="36389914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14</a:t>
            </a:fld>
            <a:endParaRPr lang="en-GB"/>
          </a:p>
        </p:txBody>
      </p:sp>
    </p:spTree>
    <p:extLst>
      <p:ext uri="{BB962C8B-B14F-4D97-AF65-F5344CB8AC3E}">
        <p14:creationId xmlns:p14="http://schemas.microsoft.com/office/powerpoint/2010/main" val="21228632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15</a:t>
            </a:fld>
            <a:endParaRPr lang="en-GB"/>
          </a:p>
        </p:txBody>
      </p:sp>
    </p:spTree>
    <p:extLst>
      <p:ext uri="{BB962C8B-B14F-4D97-AF65-F5344CB8AC3E}">
        <p14:creationId xmlns:p14="http://schemas.microsoft.com/office/powerpoint/2010/main" val="9579959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16</a:t>
            </a:fld>
            <a:endParaRPr lang="en-GB"/>
          </a:p>
        </p:txBody>
      </p:sp>
    </p:spTree>
    <p:extLst>
      <p:ext uri="{BB962C8B-B14F-4D97-AF65-F5344CB8AC3E}">
        <p14:creationId xmlns:p14="http://schemas.microsoft.com/office/powerpoint/2010/main" val="659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17</a:t>
            </a:fld>
            <a:endParaRPr lang="en-GB"/>
          </a:p>
        </p:txBody>
      </p:sp>
    </p:spTree>
    <p:extLst>
      <p:ext uri="{BB962C8B-B14F-4D97-AF65-F5344CB8AC3E}">
        <p14:creationId xmlns:p14="http://schemas.microsoft.com/office/powerpoint/2010/main" val="23011395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0746318-37DF-45B4-98BA-F3D7C3A78A2A}" type="slidenum">
              <a:rPr lang="en-GB" smtClean="0"/>
              <a:pPr/>
              <a:t>18</a:t>
            </a:fld>
            <a:endParaRPr lang="en-GB"/>
          </a:p>
        </p:txBody>
      </p:sp>
    </p:spTree>
    <p:extLst>
      <p:ext uri="{BB962C8B-B14F-4D97-AF65-F5344CB8AC3E}">
        <p14:creationId xmlns:p14="http://schemas.microsoft.com/office/powerpoint/2010/main" val="15287365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19</a:t>
            </a:fld>
            <a:endParaRPr lang="en-GB" dirty="0"/>
          </a:p>
        </p:txBody>
      </p:sp>
    </p:spTree>
    <p:extLst>
      <p:ext uri="{BB962C8B-B14F-4D97-AF65-F5344CB8AC3E}">
        <p14:creationId xmlns:p14="http://schemas.microsoft.com/office/powerpoint/2010/main" val="3062865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Or we all have our own ‘world’, our</a:t>
            </a:r>
            <a:r>
              <a:rPr lang="en-GB" baseline="0" dirty="0" smtClean="0"/>
              <a:t> own way of seeing things , how we process the world around us so that it becomes meaningful.</a:t>
            </a:r>
          </a:p>
          <a:p>
            <a:endParaRPr lang="en-GB" baseline="0" dirty="0" smtClean="0"/>
          </a:p>
          <a:p>
            <a:r>
              <a:rPr lang="en-GB" baseline="0" dirty="0" smtClean="0"/>
              <a:t>Helpful for managers to understand perception in order to better understand how people behave at work and what they mean/intend by their actions.</a:t>
            </a:r>
            <a:endParaRPr lang="en-GB" dirty="0"/>
          </a:p>
        </p:txBody>
      </p:sp>
      <p:sp>
        <p:nvSpPr>
          <p:cNvPr id="4" name="Slide Number Placeholder 3"/>
          <p:cNvSpPr>
            <a:spLocks noGrp="1"/>
          </p:cNvSpPr>
          <p:nvPr>
            <p:ph type="sldNum" sz="quarter" idx="10"/>
          </p:nvPr>
        </p:nvSpPr>
        <p:spPr/>
        <p:txBody>
          <a:bodyPr/>
          <a:lstStyle/>
          <a:p>
            <a:fld id="{7E08476A-3E42-42D6-8B66-A4974778F57C}" type="slidenum">
              <a:rPr lang="en-GB" smtClean="0"/>
              <a:pPr/>
              <a:t>21</a:t>
            </a:fld>
            <a:endParaRPr lang="en-GB"/>
          </a:p>
        </p:txBody>
      </p:sp>
    </p:spTree>
    <p:extLst>
      <p:ext uri="{BB962C8B-B14F-4D97-AF65-F5344CB8AC3E}">
        <p14:creationId xmlns:p14="http://schemas.microsoft.com/office/powerpoint/2010/main" val="4311929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6A1C6D74-9C60-4EE1-A473-6D536EE26A1A}" type="datetime1">
              <a:rPr lang="en-GB" smtClean="0"/>
              <a:t>11/12/2017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smtClean="0"/>
              <a:t>Contemporary Human Resource in Practice</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D876C43-46C1-4F0E-8C00-82A6AD2E4837}" type="datetime1">
              <a:rPr lang="en-GB" smtClean="0"/>
              <a:t>11/12/2017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smtClean="0"/>
              <a:t>Contemporary Human Resource in Practice</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83A2A6F-567B-4893-B0BF-9B09BAE025EB}" type="datetime1">
              <a:rPr lang="en-GB" smtClean="0"/>
              <a:t>11/12/2017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1B1947C-75F5-4E69-BED3-356F44364EC3}" type="datetime1">
              <a:rPr lang="en-GB" smtClean="0"/>
              <a:t>11/12/2017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D3185D0-BAD1-47CF-B57E-94555FB51AF7}" type="datetime1">
              <a:rPr lang="en-GB" smtClean="0"/>
              <a:t>11/12/2017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5B79957-D80D-4F06-A8F4-9F4810F9417B}" type="datetime1">
              <a:rPr lang="en-GB" smtClean="0"/>
              <a:t>11/12/2017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92A63C-15E7-4C83-8532-6D421EFAB15E}" type="datetime1">
              <a:rPr lang="en-GB" smtClean="0"/>
              <a:t>11/12/2017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898FB84-72D5-41C6-B00D-7133D039CB48}" type="datetime1">
              <a:rPr lang="en-GB" smtClean="0"/>
              <a:t>11/12/2017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E077B85-77A0-41A8-A2E1-BD2755A536A7}" type="datetime1">
              <a:rPr lang="en-GB" smtClean="0"/>
              <a:t>11/12/2017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790AF2-C049-46F0-A008-61C8F55F5DE5}" type="datetime1">
              <a:rPr lang="en-GB" smtClean="0"/>
              <a:t>11/12/2017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08F1256-A195-4F02-9162-46CC3832B26C}" type="datetime1">
              <a:rPr lang="en-GB" smtClean="0"/>
              <a:t>11/12/2017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Colored bar - 100% text</a:t>
            </a:r>
            <a:endParaRPr lang="en-GB" dirty="0">
              <a:solidFill>
                <a:srgbClr val="3D7EDB"/>
              </a:solidFill>
              <a:latin typeface="Arial"/>
            </a:endParaRP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smtClean="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4901866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68313" y="981075"/>
            <a:ext cx="8229600" cy="576263"/>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US" altLang="en-US"/>
          </a:p>
        </p:txBody>
      </p:sp>
      <p:sp>
        <p:nvSpPr>
          <p:cNvPr id="6" name="Footer Placeholder 5"/>
          <p:cNvSpPr>
            <a:spLocks noGrp="1"/>
          </p:cNvSpPr>
          <p:nvPr>
            <p:ph type="ftr" sz="quarter" idx="11"/>
          </p:nvPr>
        </p:nvSpPr>
        <p:spPr>
          <a:xfrm>
            <a:off x="3124200" y="6245225"/>
            <a:ext cx="2895600" cy="476250"/>
          </a:xfrm>
          <a:prstGeom prst="rect">
            <a:avLst/>
          </a:prstGeom>
        </p:spPr>
        <p:txBody>
          <a:bodyPr/>
          <a:lstStyle>
            <a:lvl1pPr>
              <a:defRPr/>
            </a:lvl1pPr>
          </a:lstStyle>
          <a:p>
            <a:endParaRPr lang="en-US" alt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C2E94071-CEAC-45A6-BE0A-2AA88BD11DFD}" type="slidenum">
              <a:rPr lang="en-US" altLang="en-US"/>
              <a:pPr/>
              <a:t>‹#›</a:t>
            </a:fld>
            <a:endParaRPr lang="en-US" altLang="en-US"/>
          </a:p>
        </p:txBody>
      </p:sp>
    </p:spTree>
    <p:extLst>
      <p:ext uri="{BB962C8B-B14F-4D97-AF65-F5344CB8AC3E}">
        <p14:creationId xmlns:p14="http://schemas.microsoft.com/office/powerpoint/2010/main" val="38991756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68313" y="981075"/>
            <a:ext cx="8229600" cy="576263"/>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US" altLang="en-US"/>
          </a:p>
        </p:txBody>
      </p:sp>
      <p:sp>
        <p:nvSpPr>
          <p:cNvPr id="6" name="Footer Placeholder 5"/>
          <p:cNvSpPr>
            <a:spLocks noGrp="1"/>
          </p:cNvSpPr>
          <p:nvPr>
            <p:ph type="ftr" sz="quarter" idx="11"/>
          </p:nvPr>
        </p:nvSpPr>
        <p:spPr>
          <a:xfrm>
            <a:off x="3124200" y="6245225"/>
            <a:ext cx="2895600" cy="476250"/>
          </a:xfrm>
          <a:prstGeom prst="rect">
            <a:avLst/>
          </a:prstGeom>
        </p:spPr>
        <p:txBody>
          <a:bodyPr/>
          <a:lstStyle>
            <a:lvl1pPr>
              <a:defRPr/>
            </a:lvl1pPr>
          </a:lstStyle>
          <a:p>
            <a:endParaRPr lang="en-US" alt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CDE14A22-BB46-45EC-8BA6-AB108E8CD2FD}" type="slidenum">
              <a:rPr lang="en-US" altLang="en-US"/>
              <a:pPr/>
              <a:t>‹#›</a:t>
            </a:fld>
            <a:endParaRPr lang="en-US" altLang="en-US"/>
          </a:p>
        </p:txBody>
      </p:sp>
    </p:spTree>
    <p:extLst>
      <p:ext uri="{BB962C8B-B14F-4D97-AF65-F5344CB8AC3E}">
        <p14:creationId xmlns:p14="http://schemas.microsoft.com/office/powerpoint/2010/main" val="2923143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40AC018-CB29-4F9F-84F7-356CBB0C3E15}" type="datetime1">
              <a:rPr lang="en-GB" smtClean="0"/>
              <a:t>11/12/2017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 id="2147483663" r:id="rId14"/>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hmWD2HdoZ7k"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9.png"/><Relationship Id="rId4" Type="http://schemas.openxmlformats.org/officeDocument/2006/relationships/oleObject" Target="../embeddings/oleObject1.bin"/></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0zd5m8V9No0"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2p_4C0Mzne4"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create.kahoot.it/l/#user/8f02b16e-7a90-4a3a-ae45-7ec1bb4d6737/kahoots/created"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youtube.com/watch?v=b_6-iVz1R0o"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755576" y="2564904"/>
            <a:ext cx="7772400" cy="2123658"/>
          </a:xfrm>
        </p:spPr>
        <p:txBody>
          <a:bodyPr>
            <a:normAutofit fontScale="90000"/>
          </a:bodyPr>
          <a:lstStyle/>
          <a:p>
            <a:r>
              <a:rPr lang="en-GB" sz="4400" dirty="0" smtClean="0">
                <a:solidFill>
                  <a:schemeClr val="bg1"/>
                </a:solidFill>
              </a:rPr>
              <a:t/>
            </a:r>
            <a:br>
              <a:rPr lang="en-GB" sz="4400" dirty="0" smtClean="0">
                <a:solidFill>
                  <a:schemeClr val="bg1"/>
                </a:solidFill>
              </a:rPr>
            </a:br>
            <a:r>
              <a:rPr lang="en-GB" dirty="0" smtClean="0">
                <a:solidFill>
                  <a:schemeClr val="bg1"/>
                </a:solidFill>
              </a:rPr>
              <a:t>Introducing the Modern Workplace:</a:t>
            </a:r>
            <a:r>
              <a:rPr lang="en-GB" sz="4400" dirty="0" smtClean="0">
                <a:solidFill>
                  <a:schemeClr val="bg1"/>
                </a:solidFill>
              </a:rPr>
              <a:t> </a:t>
            </a:r>
            <a:br>
              <a:rPr lang="en-GB" sz="4400" dirty="0" smtClean="0">
                <a:solidFill>
                  <a:schemeClr val="bg1"/>
                </a:solidFill>
              </a:rPr>
            </a:br>
            <a:r>
              <a:rPr lang="en-GB" sz="6000" dirty="0" smtClean="0">
                <a:solidFill>
                  <a:schemeClr val="accent4"/>
                </a:solidFill>
              </a:rPr>
              <a:t>Motivation </a:t>
            </a:r>
            <a:endParaRPr lang="en-GB" dirty="0">
              <a:solidFill>
                <a:schemeClr val="accent4"/>
              </a:solidFill>
            </a:endParaRPr>
          </a:p>
        </p:txBody>
      </p:sp>
    </p:spTree>
    <p:extLst>
      <p:ext uri="{BB962C8B-B14F-4D97-AF65-F5344CB8AC3E}">
        <p14:creationId xmlns:p14="http://schemas.microsoft.com/office/powerpoint/2010/main" val="1667229515"/>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67544" y="1700808"/>
            <a:ext cx="8352928" cy="4093915"/>
          </a:xfrm>
        </p:spPr>
        <p:txBody>
          <a:bodyPr>
            <a:noAutofit/>
          </a:bodyPr>
          <a:lstStyle/>
          <a:p>
            <a:pPr>
              <a:buNone/>
            </a:pPr>
            <a:r>
              <a:rPr lang="en-GB" sz="2200" dirty="0" smtClean="0">
                <a:latin typeface="Arial" pitchFamily="34" charset="0"/>
                <a:cs typeface="Arial" pitchFamily="34" charset="0"/>
              </a:rPr>
              <a:t>Aim:</a:t>
            </a:r>
          </a:p>
          <a:p>
            <a:pPr marL="87313" indent="1588">
              <a:buNone/>
            </a:pPr>
            <a:r>
              <a:rPr lang="en-GB" sz="2200" dirty="0" smtClean="0">
                <a:latin typeface="Arial" pitchFamily="34" charset="0"/>
                <a:cs typeface="Arial" pitchFamily="34" charset="0"/>
              </a:rPr>
              <a:t>To explore the concept  of motivation &amp; its impact on individual &amp; organisational  performance  </a:t>
            </a:r>
          </a:p>
          <a:p>
            <a:pPr>
              <a:buNone/>
            </a:pPr>
            <a:endParaRPr lang="en-GB" sz="1200" dirty="0" smtClean="0">
              <a:latin typeface="Arial" pitchFamily="34" charset="0"/>
              <a:cs typeface="Arial" pitchFamily="34" charset="0"/>
            </a:endParaRPr>
          </a:p>
          <a:p>
            <a:pPr>
              <a:buNone/>
            </a:pPr>
            <a:r>
              <a:rPr lang="en-GB" sz="2200" dirty="0" smtClean="0">
                <a:latin typeface="Arial" pitchFamily="34" charset="0"/>
                <a:cs typeface="Arial" pitchFamily="34" charset="0"/>
              </a:rPr>
              <a:t>Objectives are to:</a:t>
            </a:r>
          </a:p>
          <a:p>
            <a:pPr marL="446088" indent="-336550">
              <a:buFont typeface="Wingdings" pitchFamily="2" charset="2"/>
              <a:buChar char="Ø"/>
              <a:defRPr/>
            </a:pPr>
            <a:r>
              <a:rPr lang="en-GB" sz="2200" dirty="0" smtClean="0">
                <a:latin typeface="Arial" pitchFamily="34" charset="0"/>
                <a:cs typeface="Arial" pitchFamily="34" charset="0"/>
              </a:rPr>
              <a:t>define the terms motivation and performance</a:t>
            </a:r>
          </a:p>
          <a:p>
            <a:pPr marL="446088" indent="-336550">
              <a:buFont typeface="Wingdings" pitchFamily="2" charset="2"/>
              <a:buChar char="Ø"/>
              <a:defRPr/>
            </a:pPr>
            <a:r>
              <a:rPr lang="en-GB" sz="2400" dirty="0">
                <a:latin typeface="Arial" pitchFamily="34" charset="0"/>
                <a:cs typeface="Arial" pitchFamily="34" charset="0"/>
              </a:rPr>
              <a:t>h</a:t>
            </a:r>
            <a:r>
              <a:rPr lang="en-GB" sz="2400" dirty="0" smtClean="0">
                <a:latin typeface="Arial" pitchFamily="34" charset="0"/>
                <a:cs typeface="Arial" pitchFamily="34" charset="0"/>
              </a:rPr>
              <a:t>ighlight key motivation theories</a:t>
            </a:r>
          </a:p>
          <a:p>
            <a:pPr marL="446088" indent="-336550">
              <a:buFont typeface="Wingdings" pitchFamily="2" charset="2"/>
              <a:buChar char="Ø"/>
            </a:pPr>
            <a:r>
              <a:rPr lang="en-GB" sz="2400" dirty="0" smtClean="0">
                <a:latin typeface="Arial" pitchFamily="34" charset="0"/>
                <a:cs typeface="Arial" pitchFamily="34" charset="0"/>
              </a:rPr>
              <a:t>identify strategies used to influence employee motivation </a:t>
            </a:r>
          </a:p>
          <a:p>
            <a:pPr marL="446088" indent="-336550">
              <a:buFont typeface="Wingdings" pitchFamily="2" charset="2"/>
              <a:buChar char="Ø"/>
            </a:pPr>
            <a:r>
              <a:rPr lang="en-GB" sz="2200" dirty="0" smtClean="0">
                <a:latin typeface="Arial" pitchFamily="34" charset="0"/>
                <a:cs typeface="Arial" pitchFamily="34" charset="0"/>
              </a:rPr>
              <a:t>consider their potential impact on individual &amp; organisational performance via reference to relevant case studies</a:t>
            </a:r>
            <a:endParaRPr lang="en-GB" sz="2400" dirty="0" smtClean="0"/>
          </a:p>
          <a:p>
            <a:pPr lvl="0">
              <a:buNone/>
            </a:pPr>
            <a:r>
              <a:rPr lang="en-GB" sz="2400" dirty="0" smtClean="0"/>
              <a:t> </a:t>
            </a:r>
          </a:p>
        </p:txBody>
      </p:sp>
      <p:sp>
        <p:nvSpPr>
          <p:cNvPr id="7" name="Title 6"/>
          <p:cNvSpPr>
            <a:spLocks noGrp="1"/>
          </p:cNvSpPr>
          <p:nvPr>
            <p:ph type="title"/>
          </p:nvPr>
        </p:nvSpPr>
        <p:spPr>
          <a:xfrm>
            <a:off x="395536" y="764704"/>
            <a:ext cx="8352928" cy="936104"/>
          </a:xfrm>
        </p:spPr>
        <p:txBody>
          <a:bodyPr>
            <a:noAutofit/>
          </a:bodyPr>
          <a:lstStyle/>
          <a:p>
            <a:pPr algn="l"/>
            <a:r>
              <a:rPr lang="en-GB" sz="2200" b="1" i="1" dirty="0" smtClean="0">
                <a:solidFill>
                  <a:schemeClr val="tx1"/>
                </a:solidFill>
                <a:latin typeface="Arial" pitchFamily="34" charset="0"/>
                <a:cs typeface="Arial" pitchFamily="34" charset="0"/>
              </a:rPr>
              <a:t>Motivation at work: significance for employers  &amp; employees </a:t>
            </a:r>
            <a:endParaRPr lang="en-GB" sz="2200" b="1" i="1" dirty="0">
              <a:solidFill>
                <a:schemeClr val="tx1"/>
              </a:solidFill>
              <a:effectLst/>
            </a:endParaRPr>
          </a:p>
        </p:txBody>
      </p:sp>
      <p:sp>
        <p:nvSpPr>
          <p:cNvPr id="12" name="Slide Number Placeholder 11"/>
          <p:cNvSpPr>
            <a:spLocks noGrp="1"/>
          </p:cNvSpPr>
          <p:nvPr>
            <p:ph type="sldNum" sz="quarter" idx="12"/>
          </p:nvPr>
        </p:nvSpPr>
        <p:spPr/>
        <p:txBody>
          <a:bodyPr/>
          <a:lstStyle/>
          <a:p>
            <a:fld id="{320C299A-7214-4367-9926-2D52E6C2B859}" type="slidenum">
              <a:rPr lang="en-GB" smtClean="0"/>
              <a:pPr/>
              <a:t>2</a:t>
            </a:fld>
            <a:endParaRPr lang="en-GB"/>
          </a:p>
        </p:txBody>
      </p:sp>
    </p:spTree>
    <p:extLst>
      <p:ext uri="{BB962C8B-B14F-4D97-AF65-F5344CB8AC3E}">
        <p14:creationId xmlns:p14="http://schemas.microsoft.com/office/powerpoint/2010/main" val="3736144249"/>
      </p:ext>
    </p:extLst>
  </p:cSld>
  <p:clrMapOvr>
    <a:masterClrMapping/>
  </p:clrMapOvr>
  <p:transition>
    <p:wedg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pPr>
              <a:buNone/>
            </a:pPr>
            <a:r>
              <a:rPr lang="en-GB" b="1" i="1" dirty="0" smtClean="0">
                <a:latin typeface="Arial" pitchFamily="34" charset="0"/>
                <a:cs typeface="Arial" pitchFamily="34" charset="0"/>
              </a:rPr>
              <a:t>Some definitions:</a:t>
            </a:r>
          </a:p>
          <a:p>
            <a:pPr>
              <a:buNone/>
            </a:pPr>
            <a:endParaRPr lang="en-GB" dirty="0" smtClean="0">
              <a:latin typeface="Arial" pitchFamily="34" charset="0"/>
              <a:cs typeface="Arial" pitchFamily="34" charset="0"/>
            </a:endParaRPr>
          </a:p>
          <a:p>
            <a:pPr>
              <a:buFontTx/>
              <a:buNone/>
            </a:pPr>
            <a:r>
              <a:rPr lang="en-GB" dirty="0" smtClean="0">
                <a:latin typeface="Arial" pitchFamily="34" charset="0"/>
                <a:cs typeface="Arial" pitchFamily="34" charset="0"/>
              </a:rPr>
              <a:t>“Degree to which an individual wants and chooses</a:t>
            </a:r>
          </a:p>
          <a:p>
            <a:pPr>
              <a:buFontTx/>
              <a:buNone/>
            </a:pPr>
            <a:r>
              <a:rPr lang="en-GB" dirty="0" smtClean="0">
                <a:latin typeface="Arial" pitchFamily="34" charset="0"/>
                <a:cs typeface="Arial" pitchFamily="34" charset="0"/>
              </a:rPr>
              <a:t> to engage in certain specified behaviour”</a:t>
            </a:r>
          </a:p>
          <a:p>
            <a:pPr lvl="4">
              <a:buFontTx/>
              <a:buNone/>
            </a:pPr>
            <a:endParaRPr lang="en-GB" sz="1400" dirty="0" smtClean="0">
              <a:latin typeface="Arial" pitchFamily="34" charset="0"/>
              <a:cs typeface="Arial" pitchFamily="34" charset="0"/>
            </a:endParaRPr>
          </a:p>
          <a:p>
            <a:pPr lvl="4">
              <a:buFontTx/>
              <a:buNone/>
            </a:pPr>
            <a:r>
              <a:rPr lang="en-GB" sz="1400" dirty="0" smtClean="0">
                <a:latin typeface="Arial" pitchFamily="34" charset="0"/>
                <a:cs typeface="Arial" pitchFamily="34" charset="0"/>
              </a:rPr>
              <a:t>				</a:t>
            </a:r>
            <a:r>
              <a:rPr lang="en-GB" sz="1600" dirty="0" smtClean="0">
                <a:latin typeface="Arial" pitchFamily="34" charset="0"/>
                <a:cs typeface="Arial" pitchFamily="34" charset="0"/>
              </a:rPr>
              <a:t>(Mitchell 1982:80, cited in </a:t>
            </a:r>
            <a:r>
              <a:rPr lang="en-GB" sz="1600" dirty="0" err="1" smtClean="0">
                <a:latin typeface="Arial" pitchFamily="34" charset="0"/>
                <a:cs typeface="Arial" pitchFamily="34" charset="0"/>
              </a:rPr>
              <a:t>Murton</a:t>
            </a:r>
            <a:r>
              <a:rPr lang="en-GB" sz="1600" dirty="0" smtClean="0">
                <a:latin typeface="Arial" pitchFamily="34" charset="0"/>
                <a:cs typeface="Arial" pitchFamily="34" charset="0"/>
              </a:rPr>
              <a:t> et al 2010:93)</a:t>
            </a:r>
            <a:endParaRPr lang="en-US" sz="1600" dirty="0" smtClean="0">
              <a:latin typeface="Arial" pitchFamily="34" charset="0"/>
              <a:cs typeface="Arial" pitchFamily="34" charset="0"/>
            </a:endParaRPr>
          </a:p>
          <a:p>
            <a:pPr>
              <a:buNone/>
            </a:pPr>
            <a:endParaRPr lang="en-GB" sz="2800" dirty="0" smtClean="0">
              <a:latin typeface="Arial" pitchFamily="34" charset="0"/>
              <a:cs typeface="Arial" pitchFamily="34" charset="0"/>
            </a:endParaRPr>
          </a:p>
          <a:p>
            <a:pPr marL="271463" indent="-184150">
              <a:buNone/>
            </a:pPr>
            <a:r>
              <a:rPr lang="en-GB" dirty="0" smtClean="0">
                <a:latin typeface="Arial" pitchFamily="34" charset="0"/>
                <a:cs typeface="Arial" pitchFamily="34" charset="0"/>
              </a:rPr>
              <a:t>“The willingness to apply one’s efforts towards the achievement of the organisation’s goals, while concurrently an individual need is satisfied” </a:t>
            </a:r>
          </a:p>
          <a:p>
            <a:pPr>
              <a:buNone/>
            </a:pPr>
            <a:r>
              <a:rPr lang="en-GB" sz="2800" dirty="0" smtClean="0">
                <a:latin typeface="Arial" pitchFamily="34" charset="0"/>
                <a:cs typeface="Arial" pitchFamily="34" charset="0"/>
              </a:rPr>
              <a:t>								</a:t>
            </a:r>
            <a:r>
              <a:rPr lang="en-GB" sz="1400" dirty="0" smtClean="0">
                <a:latin typeface="Arial" pitchFamily="34" charset="0"/>
                <a:cs typeface="Arial" pitchFamily="34" charset="0"/>
              </a:rPr>
              <a:t>(Taylor, 2010)</a:t>
            </a:r>
            <a:endParaRPr lang="en-GB" sz="1400" dirty="0">
              <a:latin typeface="Arial" pitchFamily="34" charset="0"/>
              <a:cs typeface="Arial" pitchFamily="34" charset="0"/>
            </a:endParaRPr>
          </a:p>
        </p:txBody>
      </p:sp>
      <p:sp>
        <p:nvSpPr>
          <p:cNvPr id="2" name="Title 1"/>
          <p:cNvSpPr>
            <a:spLocks noGrp="1"/>
          </p:cNvSpPr>
          <p:nvPr>
            <p:ph type="title"/>
          </p:nvPr>
        </p:nvSpPr>
        <p:spPr>
          <a:xfrm>
            <a:off x="457200" y="413792"/>
            <a:ext cx="8229600" cy="1143000"/>
          </a:xfrm>
        </p:spPr>
        <p:txBody>
          <a:bodyPr>
            <a:normAutofit/>
          </a:bodyPr>
          <a:lstStyle/>
          <a:p>
            <a:pPr algn="l"/>
            <a:r>
              <a:rPr lang="en-GB" sz="3200" b="1" i="1" dirty="0" smtClean="0">
                <a:solidFill>
                  <a:schemeClr val="tx1"/>
                </a:solidFill>
                <a:latin typeface="Arial" pitchFamily="34" charset="0"/>
                <a:cs typeface="Arial" pitchFamily="34" charset="0"/>
              </a:rPr>
              <a:t>What is motivation?</a:t>
            </a:r>
            <a:endParaRPr lang="en-GB" sz="3200" b="1" i="1" dirty="0">
              <a:solidFill>
                <a:schemeClr val="tx1"/>
              </a:solidFill>
              <a:latin typeface="Arial" pitchFamily="34" charset="0"/>
              <a:cs typeface="Arial" pitchFamily="34" charset="0"/>
            </a:endParaRPr>
          </a:p>
        </p:txBody>
      </p:sp>
      <p:sp>
        <p:nvSpPr>
          <p:cNvPr id="5" name="Slide Number Placeholder 4"/>
          <p:cNvSpPr>
            <a:spLocks noGrp="1"/>
          </p:cNvSpPr>
          <p:nvPr>
            <p:ph type="sldNum" sz="quarter" idx="12"/>
          </p:nvPr>
        </p:nvSpPr>
        <p:spPr/>
        <p:txBody>
          <a:bodyPr/>
          <a:lstStyle/>
          <a:p>
            <a:fld id="{320C299A-7214-4367-9926-2D52E6C2B859}" type="slidenum">
              <a:rPr lang="en-GB" smtClean="0"/>
              <a:pPr/>
              <a:t>3</a:t>
            </a:fld>
            <a:endParaRPr lang="en-GB"/>
          </a:p>
        </p:txBody>
      </p:sp>
    </p:spTree>
    <p:extLst>
      <p:ext uri="{BB962C8B-B14F-4D97-AF65-F5344CB8AC3E}">
        <p14:creationId xmlns:p14="http://schemas.microsoft.com/office/powerpoint/2010/main" val="3009403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wipe(down)">
                                      <p:cBhvr>
                                        <p:cTn id="7" dur="500"/>
                                        <p:tgtEl>
                                          <p:spTgt spid="3">
                                            <p:txEl>
                                              <p:pRg st="2" end="2"/>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wipe(down)">
                                      <p:cBhvr>
                                        <p:cTn id="10" dur="500"/>
                                        <p:tgtEl>
                                          <p:spTgt spid="3">
                                            <p:txEl>
                                              <p:pRg st="3" end="3"/>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Effect transition="in" filter="wipe(down)">
                                      <p:cBhvr>
                                        <p:cTn id="13" dur="500"/>
                                        <p:tgtEl>
                                          <p:spTgt spid="3">
                                            <p:txEl>
                                              <p:pRg st="5" end="5"/>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3">
                                            <p:txEl>
                                              <p:pRg st="7" end="7"/>
                                            </p:txEl>
                                          </p:spTgt>
                                        </p:tgtEl>
                                        <p:attrNameLst>
                                          <p:attrName>style.visibility</p:attrName>
                                        </p:attrNameLst>
                                      </p:cBhvr>
                                      <p:to>
                                        <p:strVal val="visible"/>
                                      </p:to>
                                    </p:set>
                                    <p:animEffect transition="in" filter="wipe(down)">
                                      <p:cBhvr>
                                        <p:cTn id="18" dur="500"/>
                                        <p:tgtEl>
                                          <p:spTgt spid="3">
                                            <p:txEl>
                                              <p:pRg st="7" end="7"/>
                                            </p:txEl>
                                          </p:spTgt>
                                        </p:tgtEl>
                                      </p:cBhvr>
                                    </p:animEffect>
                                  </p:childTnLst>
                                </p:cTn>
                              </p:par>
                              <p:par>
                                <p:cTn id="19" presetID="22" presetClass="entr" presetSubtype="4"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animEffect transition="in" filter="wipe(down)">
                                      <p:cBhvr>
                                        <p:cTn id="21"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836713"/>
            <a:ext cx="8229600" cy="4536504"/>
          </a:xfrm>
        </p:spPr>
        <p:txBody>
          <a:bodyPr>
            <a:normAutofit fontScale="85000" lnSpcReduction="10000"/>
          </a:bodyPr>
          <a:lstStyle/>
          <a:p>
            <a:pPr marL="624078" indent="-514350">
              <a:buNone/>
            </a:pPr>
            <a:r>
              <a:rPr lang="en-GB" b="1" i="1" dirty="0" smtClean="0">
                <a:latin typeface="Arial" pitchFamily="34" charset="0"/>
                <a:cs typeface="Arial" pitchFamily="34" charset="0"/>
              </a:rPr>
              <a:t>Q.  What  is performance? </a:t>
            </a:r>
          </a:p>
          <a:p>
            <a:pPr marL="624078" indent="-514350">
              <a:buAutoNum type="alphaUcPeriod" startAt="17"/>
            </a:pPr>
            <a:endParaRPr lang="en-GB" b="1" i="1" dirty="0" smtClean="0">
              <a:latin typeface="Arial" pitchFamily="34" charset="0"/>
              <a:cs typeface="Arial" pitchFamily="34" charset="0"/>
            </a:endParaRPr>
          </a:p>
          <a:p>
            <a:pPr marL="624078" indent="-514350">
              <a:buNone/>
            </a:pPr>
            <a:r>
              <a:rPr lang="en-GB" dirty="0" smtClean="0">
                <a:latin typeface="Arial" pitchFamily="34" charset="0"/>
                <a:cs typeface="Arial" pitchFamily="34" charset="0"/>
              </a:rPr>
              <a:t>A.  Performance is essentially behaviour      because when you perform, you are doing something  i.e. you are behaving.</a:t>
            </a:r>
          </a:p>
          <a:p>
            <a:pPr>
              <a:buNone/>
            </a:pPr>
            <a:endParaRPr lang="en-GB" dirty="0" smtClean="0">
              <a:latin typeface="Arial" pitchFamily="34" charset="0"/>
              <a:cs typeface="Arial" pitchFamily="34" charset="0"/>
            </a:endParaRPr>
          </a:p>
          <a:p>
            <a:pPr marL="88900" indent="20638">
              <a:buNone/>
            </a:pPr>
            <a:r>
              <a:rPr lang="en-GB" b="1" i="1" dirty="0" smtClean="0">
                <a:latin typeface="Arial" pitchFamily="34" charset="0"/>
                <a:cs typeface="Arial" pitchFamily="34" charset="0"/>
              </a:rPr>
              <a:t>Q:  All things being equal, why do some people</a:t>
            </a:r>
          </a:p>
          <a:p>
            <a:pPr marL="88900" indent="20638">
              <a:buNone/>
            </a:pPr>
            <a:r>
              <a:rPr lang="en-GB" b="1" i="1" dirty="0" smtClean="0">
                <a:latin typeface="Arial" pitchFamily="34" charset="0"/>
                <a:cs typeface="Arial" pitchFamily="34" charset="0"/>
              </a:rPr>
              <a:t>     perform or behave better than others?</a:t>
            </a:r>
          </a:p>
          <a:p>
            <a:pPr marL="88900" indent="20638">
              <a:buNone/>
            </a:pPr>
            <a:endParaRPr lang="en-GB" dirty="0" smtClean="0">
              <a:latin typeface="Arial" pitchFamily="34" charset="0"/>
              <a:cs typeface="Arial" pitchFamily="34" charset="0"/>
            </a:endParaRPr>
          </a:p>
          <a:p>
            <a:pPr marL="88900" indent="20638">
              <a:buNone/>
            </a:pPr>
            <a:r>
              <a:rPr lang="en-GB" dirty="0" smtClean="0">
                <a:latin typeface="Arial" pitchFamily="34" charset="0"/>
                <a:cs typeface="Arial" pitchFamily="34" charset="0"/>
              </a:rPr>
              <a:t>A:  Because their motivational levels are different </a:t>
            </a:r>
            <a:endParaRPr lang="en-GB" dirty="0">
              <a:latin typeface="Arial" pitchFamily="34" charset="0"/>
              <a:cs typeface="Arial" pitchFamily="34" charset="0"/>
            </a:endParaRPr>
          </a:p>
        </p:txBody>
      </p:sp>
      <p:sp>
        <p:nvSpPr>
          <p:cNvPr id="7" name="Slide Number Placeholder 6"/>
          <p:cNvSpPr>
            <a:spLocks noGrp="1"/>
          </p:cNvSpPr>
          <p:nvPr>
            <p:ph type="sldNum" sz="quarter" idx="12"/>
          </p:nvPr>
        </p:nvSpPr>
        <p:spPr/>
        <p:txBody>
          <a:bodyPr/>
          <a:lstStyle/>
          <a:p>
            <a:fld id="{320C299A-7214-4367-9926-2D52E6C2B859}" type="slidenum">
              <a:rPr lang="en-GB" smtClean="0"/>
              <a:pPr/>
              <a:t>4</a:t>
            </a:fld>
            <a:endParaRPr lang="en-GB"/>
          </a:p>
        </p:txBody>
      </p:sp>
    </p:spTree>
    <p:extLst>
      <p:ext uri="{BB962C8B-B14F-4D97-AF65-F5344CB8AC3E}">
        <p14:creationId xmlns:p14="http://schemas.microsoft.com/office/powerpoint/2010/main" val="442271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 calcmode="lin" valueType="num">
                                      <p:cBhvr additive="base">
                                        <p:cTn id="1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p:cNvSpPr>
            <a:spLocks noGrp="1" noChangeArrowheads="1"/>
          </p:cNvSpPr>
          <p:nvPr>
            <p:ph type="title"/>
          </p:nvPr>
        </p:nvSpPr>
        <p:spPr>
          <a:xfrm>
            <a:off x="528488" y="335113"/>
            <a:ext cx="8229600" cy="1143000"/>
          </a:xfrm>
        </p:spPr>
        <p:txBody>
          <a:bodyPr>
            <a:normAutofit/>
          </a:bodyPr>
          <a:lstStyle/>
          <a:p>
            <a:pPr>
              <a:defRPr/>
            </a:pPr>
            <a:r>
              <a:rPr lang="en-AU" dirty="0" smtClean="0">
                <a:cs typeface="Arial" pitchFamily="34" charset="0"/>
              </a:rPr>
              <a:t>Motivation and Job Performance </a:t>
            </a:r>
            <a:endParaRPr lang="en-AU" dirty="0">
              <a:cs typeface="Arial" pitchFamily="34" charset="0"/>
            </a:endParaRPr>
          </a:p>
        </p:txBody>
      </p:sp>
      <p:sp>
        <p:nvSpPr>
          <p:cNvPr id="11266" name="Slide Number Placeholder 4"/>
          <p:cNvSpPr>
            <a:spLocks noGrp="1"/>
          </p:cNvSpPr>
          <p:nvPr>
            <p:ph type="sldNum" sz="quarter" idx="15"/>
          </p:nvPr>
        </p:nvSpPr>
        <p:spPr>
          <a:noFill/>
        </p:spPr>
        <p:txBody>
          <a:bodyPr/>
          <a:lstStyle/>
          <a:p>
            <a:fld id="{E4FD59F9-53AE-4ADC-B6DC-34DBC9B5BE35}" type="slidenum">
              <a:rPr lang="en-US"/>
              <a:pPr/>
              <a:t>5</a:t>
            </a:fld>
            <a:endParaRPr lang="en-US"/>
          </a:p>
        </p:txBody>
      </p:sp>
      <p:pic>
        <p:nvPicPr>
          <p:cNvPr id="7" name="Picture 7"/>
          <p:cNvPicPr>
            <a:picLocks noChangeAspect="1" noChangeArrowheads="1"/>
          </p:cNvPicPr>
          <p:nvPr/>
        </p:nvPicPr>
        <p:blipFill>
          <a:blip r:embed="rId3" cstate="print"/>
          <a:srcRect/>
          <a:stretch>
            <a:fillRect/>
          </a:stretch>
        </p:blipFill>
        <p:spPr bwMode="auto">
          <a:xfrm>
            <a:off x="826144" y="1772816"/>
            <a:ext cx="7634288" cy="3860800"/>
          </a:xfrm>
          <a:prstGeom prst="rect">
            <a:avLst/>
          </a:prstGeom>
          <a:noFill/>
          <a:ln w="9525">
            <a:solidFill>
              <a:schemeClr val="accent2">
                <a:lumMod val="75000"/>
              </a:schemeClr>
            </a:solidFill>
            <a:miter lim="800000"/>
            <a:headEnd/>
            <a:tailEnd/>
          </a:ln>
        </p:spPr>
      </p:pic>
      <p:pic>
        <p:nvPicPr>
          <p:cNvPr id="11269" name="Picture 8"/>
          <p:cNvPicPr>
            <a:picLocks noChangeAspect="1" noChangeArrowheads="1"/>
          </p:cNvPicPr>
          <p:nvPr/>
        </p:nvPicPr>
        <p:blipFill>
          <a:blip r:embed="rId4" cstate="print"/>
          <a:srcRect/>
          <a:stretch>
            <a:fillRect/>
          </a:stretch>
        </p:blipFill>
        <p:spPr bwMode="auto">
          <a:xfrm>
            <a:off x="747617" y="1226122"/>
            <a:ext cx="6553200" cy="534988"/>
          </a:xfrm>
          <a:prstGeom prst="rect">
            <a:avLst/>
          </a:prstGeom>
          <a:noFill/>
          <a:ln w="9525">
            <a:noFill/>
            <a:miter lim="800000"/>
            <a:headEnd/>
            <a:tailEnd/>
          </a:ln>
        </p:spPr>
      </p:pic>
    </p:spTree>
    <p:extLst>
      <p:ext uri="{BB962C8B-B14F-4D97-AF65-F5344CB8AC3E}">
        <p14:creationId xmlns:p14="http://schemas.microsoft.com/office/powerpoint/2010/main" val="3716270557"/>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363272" cy="4680520"/>
          </a:xfrm>
        </p:spPr>
        <p:txBody>
          <a:bodyPr>
            <a:normAutofit/>
          </a:bodyPr>
          <a:lstStyle/>
          <a:p>
            <a:pPr marL="88900" indent="20638">
              <a:buNone/>
            </a:pPr>
            <a:endParaRPr lang="en-GB" sz="1000" dirty="0" smtClean="0">
              <a:latin typeface="Arial" pitchFamily="34" charset="0"/>
              <a:cs typeface="Arial" pitchFamily="34" charset="0"/>
            </a:endParaRPr>
          </a:p>
          <a:p>
            <a:pPr marL="88900" indent="20638">
              <a:buNone/>
            </a:pPr>
            <a:r>
              <a:rPr lang="en-GB" sz="2000" b="1" i="1" dirty="0" smtClean="0">
                <a:latin typeface="Arial" pitchFamily="34" charset="0"/>
                <a:cs typeface="Arial" pitchFamily="34" charset="0"/>
              </a:rPr>
              <a:t>Does your list include any of the following:</a:t>
            </a:r>
          </a:p>
          <a:p>
            <a:pPr marL="88900" indent="20638">
              <a:buNone/>
            </a:pPr>
            <a:endParaRPr lang="en-GB" sz="800" b="1" i="1" dirty="0" smtClean="0">
              <a:solidFill>
                <a:srgbClr val="0000FF"/>
              </a:solidFill>
              <a:latin typeface="Arial" pitchFamily="34" charset="0"/>
              <a:cs typeface="Arial" pitchFamily="34" charset="0"/>
            </a:endParaRPr>
          </a:p>
          <a:p>
            <a:pPr marL="358775" indent="-269875">
              <a:buFont typeface="Wingdings" pitchFamily="2" charset="2"/>
              <a:buChar char="Ø"/>
            </a:pPr>
            <a:r>
              <a:rPr lang="en-GB" sz="2000" dirty="0" smtClean="0">
                <a:latin typeface="Arial" pitchFamily="34" charset="0"/>
                <a:cs typeface="Arial" pitchFamily="34" charset="0"/>
              </a:rPr>
              <a:t>Financial rewards e.g. wages/salary, bonuses</a:t>
            </a:r>
          </a:p>
          <a:p>
            <a:pPr marL="358775" indent="-269875">
              <a:buFont typeface="Wingdings" pitchFamily="2" charset="2"/>
              <a:buChar char="Ø"/>
            </a:pPr>
            <a:r>
              <a:rPr lang="en-GB" sz="2000" dirty="0" smtClean="0">
                <a:latin typeface="Arial" pitchFamily="34" charset="0"/>
                <a:cs typeface="Arial" pitchFamily="34" charset="0"/>
              </a:rPr>
              <a:t>Good working conditions e.g. flexitime, holiday entitlement, training &amp; development opportunities, sickness &amp; maternity leave/pay above statutory minimum</a:t>
            </a:r>
          </a:p>
          <a:p>
            <a:pPr marL="358775" indent="-269875">
              <a:buFont typeface="Wingdings" pitchFamily="2" charset="2"/>
              <a:buChar char="Ø"/>
            </a:pPr>
            <a:r>
              <a:rPr lang="en-GB" sz="2000" dirty="0" smtClean="0">
                <a:latin typeface="Arial" pitchFamily="34" charset="0"/>
                <a:cs typeface="Arial" pitchFamily="34" charset="0"/>
              </a:rPr>
              <a:t>Additional benefits e.g. company pension, car, private health care, subsidised child care &amp; canteen, gym membership etc</a:t>
            </a:r>
          </a:p>
          <a:p>
            <a:pPr marL="358775" indent="-269875">
              <a:buFont typeface="Wingdings" pitchFamily="2" charset="2"/>
              <a:buChar char="Ø"/>
            </a:pPr>
            <a:r>
              <a:rPr lang="en-GB" sz="2000" dirty="0" smtClean="0">
                <a:latin typeface="Arial" pitchFamily="34" charset="0"/>
                <a:cs typeface="Arial" pitchFamily="34" charset="0"/>
              </a:rPr>
              <a:t>Interesting &amp; varied work, contributing to organisational, community &amp; societal wellbeing</a:t>
            </a:r>
          </a:p>
          <a:p>
            <a:pPr marL="358775" indent="-269875">
              <a:buFont typeface="Wingdings" pitchFamily="2" charset="2"/>
              <a:buChar char="Ø"/>
            </a:pPr>
            <a:r>
              <a:rPr lang="en-GB" sz="2000" dirty="0" smtClean="0">
                <a:latin typeface="Arial" pitchFamily="34" charset="0"/>
                <a:cs typeface="Arial" pitchFamily="34" charset="0"/>
              </a:rPr>
              <a:t>Appreciative &amp; open environment, opinions &amp; efforts  valued, team ethos &amp; spirit, sense of belonging i.e. psychological rewards</a:t>
            </a:r>
          </a:p>
          <a:p>
            <a:pPr marL="358775" indent="-269875">
              <a:buFont typeface="Wingdings" pitchFamily="2" charset="2"/>
              <a:buChar char="Ø"/>
            </a:pPr>
            <a:endParaRPr lang="en-GB" sz="2400" dirty="0">
              <a:latin typeface="Arial" pitchFamily="34" charset="0"/>
              <a:cs typeface="Arial" pitchFamily="34" charset="0"/>
            </a:endParaRPr>
          </a:p>
        </p:txBody>
      </p:sp>
      <p:sp>
        <p:nvSpPr>
          <p:cNvPr id="3" name="Title 2"/>
          <p:cNvSpPr>
            <a:spLocks noGrp="1"/>
          </p:cNvSpPr>
          <p:nvPr>
            <p:ph type="title"/>
          </p:nvPr>
        </p:nvSpPr>
        <p:spPr>
          <a:xfrm>
            <a:off x="251520" y="274638"/>
            <a:ext cx="8435280" cy="1354162"/>
          </a:xfrm>
        </p:spPr>
        <p:txBody>
          <a:bodyPr>
            <a:normAutofit/>
          </a:bodyPr>
          <a:lstStyle/>
          <a:p>
            <a:pPr marL="88900" indent="-88900" algn="l"/>
            <a:r>
              <a:rPr lang="en-GB" sz="3200" dirty="0" smtClean="0">
                <a:solidFill>
                  <a:schemeClr val="tx2"/>
                </a:solidFill>
                <a:cs typeface="Arial" pitchFamily="34" charset="0"/>
              </a:rPr>
              <a:t>What motivates people to work?</a:t>
            </a:r>
          </a:p>
        </p:txBody>
      </p:sp>
      <p:sp>
        <p:nvSpPr>
          <p:cNvPr id="4" name="Slide Number Placeholder 3"/>
          <p:cNvSpPr>
            <a:spLocks noGrp="1"/>
          </p:cNvSpPr>
          <p:nvPr>
            <p:ph type="sldNum" sz="quarter" idx="12"/>
          </p:nvPr>
        </p:nvSpPr>
        <p:spPr/>
        <p:txBody>
          <a:bodyPr/>
          <a:lstStyle/>
          <a:p>
            <a:fld id="{320C299A-7214-4367-9926-2D52E6C2B859}" type="slidenum">
              <a:rPr lang="en-GB" smtClean="0"/>
              <a:pPr/>
              <a:t>6</a:t>
            </a:fld>
            <a:endParaRPr lang="en-GB"/>
          </a:p>
        </p:txBody>
      </p:sp>
    </p:spTree>
    <p:extLst>
      <p:ext uri="{BB962C8B-B14F-4D97-AF65-F5344CB8AC3E}">
        <p14:creationId xmlns:p14="http://schemas.microsoft.com/office/powerpoint/2010/main" val="2296336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 calcmode="lin" valueType="num">
                                      <p:cBhvr additive="base">
                                        <p:cTn id="37" dur="500" fill="hold"/>
                                        <p:tgtEl>
                                          <p:spTgt spid="2">
                                            <p:txEl>
                                              <p:pRg st="7" end="7"/>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Motivation</a:t>
            </a:r>
            <a:endParaRPr lang="en-GB" dirty="0"/>
          </a:p>
        </p:txBody>
      </p:sp>
      <p:sp>
        <p:nvSpPr>
          <p:cNvPr id="4" name="Slide Number Placeholder 3"/>
          <p:cNvSpPr>
            <a:spLocks noGrp="1"/>
          </p:cNvSpPr>
          <p:nvPr>
            <p:ph type="sldNum" sz="quarter" idx="12"/>
          </p:nvPr>
        </p:nvSpPr>
        <p:spPr/>
        <p:txBody>
          <a:bodyPr/>
          <a:lstStyle/>
          <a:p>
            <a:pPr>
              <a:defRPr/>
            </a:pPr>
            <a:fld id="{5452D9B6-0537-491A-B569-76F487D3EFE8}" type="slidenum">
              <a:rPr lang="en-US" smtClean="0"/>
              <a:pPr>
                <a:defRPr/>
              </a:pPr>
              <a:t>7</a:t>
            </a:fld>
            <a:endParaRPr lang="en-US"/>
          </a:p>
        </p:txBody>
      </p:sp>
      <p:sp>
        <p:nvSpPr>
          <p:cNvPr id="5" name="Rectangle 4"/>
          <p:cNvSpPr/>
          <p:nvPr/>
        </p:nvSpPr>
        <p:spPr>
          <a:xfrm>
            <a:off x="2699792" y="2132856"/>
            <a:ext cx="5040560" cy="646331"/>
          </a:xfrm>
          <a:prstGeom prst="rect">
            <a:avLst/>
          </a:prstGeom>
        </p:spPr>
        <p:txBody>
          <a:bodyPr wrap="square">
            <a:spAutoFit/>
          </a:bodyPr>
          <a:lstStyle/>
          <a:p>
            <a:r>
              <a:rPr lang="en-GB" dirty="0" smtClean="0"/>
              <a:t>TED Talk: Dan Pink – Author of DRIVE: The surprising Truth About What Motivates Us</a:t>
            </a:r>
            <a:endParaRPr lang="en-GB" dirty="0"/>
          </a:p>
        </p:txBody>
      </p:sp>
      <p:pic>
        <p:nvPicPr>
          <p:cNvPr id="7" name="Picture 6">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700808"/>
            <a:ext cx="2328479" cy="3504910"/>
          </a:xfrm>
          <a:prstGeom prst="rect">
            <a:avLst/>
          </a:prstGeom>
        </p:spPr>
      </p:pic>
    </p:spTree>
    <p:extLst>
      <p:ext uri="{BB962C8B-B14F-4D97-AF65-F5344CB8AC3E}">
        <p14:creationId xmlns:p14="http://schemas.microsoft.com/office/powerpoint/2010/main" val="3318747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a:srcRect l="-1351" r="-1" b="894"/>
          <a:stretch/>
        </p:blipFill>
        <p:spPr>
          <a:xfrm rot="-60000">
            <a:off x="1546812" y="907208"/>
            <a:ext cx="5689023" cy="4752419"/>
          </a:xfrm>
          <a:prstGeom prst="rect">
            <a:avLst/>
          </a:prstGeom>
        </p:spPr>
      </p:pic>
      <p:sp>
        <p:nvSpPr>
          <p:cNvPr id="2" name="Title 1"/>
          <p:cNvSpPr>
            <a:spLocks noGrp="1"/>
          </p:cNvSpPr>
          <p:nvPr>
            <p:ph type="title"/>
          </p:nvPr>
        </p:nvSpPr>
        <p:spPr>
          <a:xfrm>
            <a:off x="457200" y="469448"/>
            <a:ext cx="8229600" cy="583288"/>
          </a:xfrm>
        </p:spPr>
        <p:txBody>
          <a:bodyPr>
            <a:normAutofit/>
          </a:bodyPr>
          <a:lstStyle/>
          <a:p>
            <a:pPr algn="l">
              <a:defRPr/>
            </a:pPr>
            <a:r>
              <a:rPr lang="en-GB" sz="3200" dirty="0">
                <a:solidFill>
                  <a:schemeClr val="tx2"/>
                </a:solidFill>
              </a:rPr>
              <a:t>Motivation Theory</a:t>
            </a:r>
          </a:p>
        </p:txBody>
      </p:sp>
      <p:sp>
        <p:nvSpPr>
          <p:cNvPr id="5" name="Slide Number Placeholder 4"/>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31499939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pound sign"/>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220072" y="2111184"/>
            <a:ext cx="3810000" cy="3571874"/>
          </a:xfrm>
          <a:prstGeom prst="rect">
            <a:avLst/>
          </a:prstGeom>
          <a:noFill/>
          <a:extLst>
            <a:ext uri="{909E8E84-426E-40DD-AFC4-6F175D3DCCD1}">
              <a14:hiddenFill xmlns:a14="http://schemas.microsoft.com/office/drawing/2010/main">
                <a:solidFill>
                  <a:srgbClr val="FFFFFF"/>
                </a:solidFill>
              </a14:hiddenFill>
            </a:ext>
          </a:extLst>
        </p:spPr>
      </p:pic>
      <p:sp>
        <p:nvSpPr>
          <p:cNvPr id="5122" name="Rectangle 2"/>
          <p:cNvSpPr>
            <a:spLocks noGrp="1" noRot="1" noChangeArrowheads="1"/>
          </p:cNvSpPr>
          <p:nvPr>
            <p:ph type="title"/>
          </p:nvPr>
        </p:nvSpPr>
        <p:spPr/>
        <p:txBody>
          <a:bodyPr rtlCol="0">
            <a:normAutofit/>
          </a:bodyPr>
          <a:lstStyle/>
          <a:p>
            <a:pPr eaLnBrk="1" fontAlgn="auto" hangingPunct="1">
              <a:spcAft>
                <a:spcPts val="0"/>
              </a:spcAft>
              <a:defRPr/>
            </a:pPr>
            <a:r>
              <a:rPr lang="en-US" sz="2800" dirty="0" smtClean="0"/>
              <a:t>Early Ideas on Work </a:t>
            </a:r>
            <a:r>
              <a:rPr lang="en-US" sz="2800" dirty="0"/>
              <a:t>M</a:t>
            </a:r>
            <a:r>
              <a:rPr lang="en-US" sz="2800" dirty="0" smtClean="0"/>
              <a:t>otivation </a:t>
            </a:r>
          </a:p>
        </p:txBody>
      </p:sp>
      <p:sp>
        <p:nvSpPr>
          <p:cNvPr id="5123" name="Rectangle 3"/>
          <p:cNvSpPr>
            <a:spLocks noGrp="1" noChangeArrowheads="1"/>
          </p:cNvSpPr>
          <p:nvPr>
            <p:ph type="body" orient="vert" idx="1"/>
          </p:nvPr>
        </p:nvSpPr>
        <p:spPr/>
        <p:txBody>
          <a:bodyPr/>
          <a:lstStyle/>
          <a:p>
            <a:pPr eaLnBrk="1" hangingPunct="1"/>
            <a:r>
              <a:rPr lang="en-GB" altLang="en-US" dirty="0" smtClean="0"/>
              <a:t>Employees motivated primarily by money</a:t>
            </a:r>
          </a:p>
          <a:p>
            <a:pPr eaLnBrk="1" hangingPunct="1"/>
            <a:r>
              <a:rPr lang="en-GB" altLang="en-US" dirty="0" smtClean="0"/>
              <a:t>Important to ensure jobs enabled maximisation of earnings</a:t>
            </a:r>
          </a:p>
          <a:p>
            <a:pPr eaLnBrk="1" hangingPunct="1"/>
            <a:r>
              <a:rPr lang="en-GB" altLang="en-US" dirty="0" smtClean="0"/>
              <a:t>Jobs had to be examined scientifically to establish the ‘best’ method and ‘best’ workers</a:t>
            </a:r>
          </a:p>
          <a:p>
            <a:pPr eaLnBrk="1" hangingPunct="1"/>
            <a:r>
              <a:rPr lang="en-GB" altLang="en-US" dirty="0" smtClean="0"/>
              <a:t>Payment by results</a:t>
            </a:r>
          </a:p>
        </p:txBody>
      </p:sp>
      <p:sp>
        <p:nvSpPr>
          <p:cNvPr id="2" name="Vertical Text Placeholder 1"/>
          <p:cNvSpPr>
            <a:spLocks noGrp="1"/>
          </p:cNvSpPr>
          <p:nvPr>
            <p:ph type="body" orient="vert" idx="13"/>
          </p:nvPr>
        </p:nvSpPr>
        <p:spPr/>
        <p:txBody>
          <a:bodyPr/>
          <a:lstStyle/>
          <a:p>
            <a:pPr marL="0" indent="0">
              <a:buNone/>
            </a:pPr>
            <a:r>
              <a:rPr lang="en-GB" sz="1800" dirty="0" err="1"/>
              <a:t>F.W.Taylor</a:t>
            </a:r>
            <a:r>
              <a:rPr lang="en-GB" sz="1800" dirty="0"/>
              <a:t> (</a:t>
            </a:r>
            <a:r>
              <a:rPr lang="en-GB" sz="1800" dirty="0" smtClean="0"/>
              <a:t>1900)Scientific </a:t>
            </a:r>
            <a:r>
              <a:rPr lang="en-GB" sz="1800" dirty="0"/>
              <a:t>management – ‘economic man’</a:t>
            </a:r>
          </a:p>
        </p:txBody>
      </p:sp>
      <p:sp>
        <p:nvSpPr>
          <p:cNvPr id="3" name="Slide Number Placeholder 2"/>
          <p:cNvSpPr>
            <a:spLocks noGrp="1"/>
          </p:cNvSpPr>
          <p:nvPr>
            <p:ph type="sldNum" sz="quarter" idx="15"/>
          </p:nvPr>
        </p:nvSpPr>
        <p:spPr/>
        <p:txBody>
          <a:bodyPr/>
          <a:lstStyle/>
          <a:p>
            <a:pPr>
              <a:defRPr/>
            </a:pPr>
            <a:fld id="{DFAEC5DD-68FC-4E9C-9587-DBB16356B9F7}" type="slidenum">
              <a:rPr lang="en-US" smtClean="0"/>
              <a:pPr>
                <a:defRPr/>
              </a:pPr>
              <a:t>9</a:t>
            </a:fld>
            <a:endParaRPr lang="en-US"/>
          </a:p>
        </p:txBody>
      </p:sp>
    </p:spTree>
    <p:extLst>
      <p:ext uri="{BB962C8B-B14F-4D97-AF65-F5344CB8AC3E}">
        <p14:creationId xmlns:p14="http://schemas.microsoft.com/office/powerpoint/2010/main" val="2533882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64503" y="2777902"/>
            <a:ext cx="2044001" cy="2920002"/>
          </a:xfrm>
          <a:prstGeom prst="rect">
            <a:avLst/>
          </a:prstGeom>
        </p:spPr>
      </p:pic>
      <p:sp>
        <p:nvSpPr>
          <p:cNvPr id="6146" name="Rectangle 2"/>
          <p:cNvSpPr>
            <a:spLocks noGrp="1" noRot="1" noChangeArrowheads="1"/>
          </p:cNvSpPr>
          <p:nvPr>
            <p:ph type="title"/>
          </p:nvPr>
        </p:nvSpPr>
        <p:spPr/>
        <p:txBody>
          <a:bodyPr rtlCol="0">
            <a:normAutofit/>
          </a:bodyPr>
          <a:lstStyle/>
          <a:p>
            <a:pPr eaLnBrk="1" fontAlgn="auto" hangingPunct="1">
              <a:spcAft>
                <a:spcPts val="0"/>
              </a:spcAft>
              <a:defRPr/>
            </a:pPr>
            <a:r>
              <a:rPr lang="en-US" dirty="0" smtClean="0"/>
              <a:t>Early Ideas on Work Motivation</a:t>
            </a:r>
          </a:p>
        </p:txBody>
      </p:sp>
      <p:sp>
        <p:nvSpPr>
          <p:cNvPr id="6147" name="Rectangle 3"/>
          <p:cNvSpPr>
            <a:spLocks noGrp="1" noChangeArrowheads="1"/>
          </p:cNvSpPr>
          <p:nvPr>
            <p:ph type="body" orient="vert" idx="1"/>
          </p:nvPr>
        </p:nvSpPr>
        <p:spPr/>
        <p:txBody>
          <a:bodyPr/>
          <a:lstStyle/>
          <a:p>
            <a:pPr eaLnBrk="1" hangingPunct="1"/>
            <a:r>
              <a:rPr lang="en-GB" altLang="en-US" dirty="0" smtClean="0"/>
              <a:t>Workers studied over a period of time</a:t>
            </a:r>
          </a:p>
          <a:p>
            <a:pPr eaLnBrk="1" hangingPunct="1"/>
            <a:r>
              <a:rPr lang="en-GB" altLang="en-US" dirty="0" smtClean="0"/>
              <a:t>Changes were made to rest breaks, start &amp; finish times, refreshments, payment schemes, lighting</a:t>
            </a:r>
          </a:p>
          <a:p>
            <a:pPr eaLnBrk="1" hangingPunct="1"/>
            <a:r>
              <a:rPr lang="en-GB" altLang="en-US" dirty="0" smtClean="0"/>
              <a:t>Production increased by 30%</a:t>
            </a:r>
          </a:p>
          <a:p>
            <a:pPr eaLnBrk="1" hangingPunct="1"/>
            <a:r>
              <a:rPr lang="en-GB" altLang="en-US" dirty="0" smtClean="0"/>
              <a:t>Rewards should be seen in a broader context</a:t>
            </a:r>
            <a:endParaRPr lang="en-US" altLang="en-US" dirty="0" smtClean="0"/>
          </a:p>
        </p:txBody>
      </p:sp>
      <p:sp>
        <p:nvSpPr>
          <p:cNvPr id="2" name="Vertical Text Placeholder 1"/>
          <p:cNvSpPr>
            <a:spLocks noGrp="1"/>
          </p:cNvSpPr>
          <p:nvPr>
            <p:ph type="body" orient="vert" idx="13"/>
          </p:nvPr>
        </p:nvSpPr>
        <p:spPr/>
        <p:txBody>
          <a:bodyPr/>
          <a:lstStyle/>
          <a:p>
            <a:pPr marL="0" indent="0">
              <a:buNone/>
            </a:pPr>
            <a:r>
              <a:rPr lang="en-GB" sz="2400" dirty="0"/>
              <a:t>‘social man’ (</a:t>
            </a:r>
            <a:r>
              <a:rPr lang="en-GB" sz="2400" dirty="0" smtClean="0"/>
              <a:t>1920’s)The </a:t>
            </a:r>
            <a:r>
              <a:rPr lang="en-GB" sz="2400" dirty="0"/>
              <a:t>Hawthorne Experiments</a:t>
            </a:r>
          </a:p>
        </p:txBody>
      </p:sp>
      <p:sp>
        <p:nvSpPr>
          <p:cNvPr id="4" name="Slide Number Placeholder 3"/>
          <p:cNvSpPr>
            <a:spLocks noGrp="1"/>
          </p:cNvSpPr>
          <p:nvPr>
            <p:ph type="sldNum" sz="quarter" idx="15"/>
          </p:nvPr>
        </p:nvSpPr>
        <p:spPr/>
        <p:txBody>
          <a:bodyPr/>
          <a:lstStyle/>
          <a:p>
            <a:pPr>
              <a:defRPr/>
            </a:pPr>
            <a:fld id="{DFAEC5DD-68FC-4E9C-9587-DBB16356B9F7}" type="slidenum">
              <a:rPr lang="en-US" smtClean="0"/>
              <a:pPr>
                <a:defRPr/>
              </a:pPr>
              <a:t>10</a:t>
            </a:fld>
            <a:endParaRPr lang="en-US"/>
          </a:p>
        </p:txBody>
      </p:sp>
    </p:spTree>
    <p:extLst>
      <p:ext uri="{BB962C8B-B14F-4D97-AF65-F5344CB8AC3E}">
        <p14:creationId xmlns:p14="http://schemas.microsoft.com/office/powerpoint/2010/main" val="55107963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Content Placeholder 2"/>
          <p:cNvSpPr>
            <a:spLocks noGrp="1"/>
          </p:cNvSpPr>
          <p:nvPr>
            <p:ph idx="1"/>
          </p:nvPr>
        </p:nvSpPr>
        <p:spPr>
          <a:xfrm>
            <a:off x="457200" y="1430958"/>
            <a:ext cx="8229600" cy="3917032"/>
          </a:xfrm>
        </p:spPr>
        <p:txBody>
          <a:bodyPr/>
          <a:lstStyle/>
          <a:p>
            <a:pPr eaLnBrk="1" hangingPunct="1"/>
            <a:endParaRPr lang="en-GB" altLang="en-US" dirty="0" smtClean="0"/>
          </a:p>
          <a:p>
            <a:pPr eaLnBrk="1" hangingPunct="1"/>
            <a:endParaRPr lang="en-GB" altLang="en-US" dirty="0" smtClean="0"/>
          </a:p>
          <a:p>
            <a:pPr lvl="1" eaLnBrk="1" hangingPunct="1"/>
            <a:endParaRPr lang="en-GB" altLang="en-US" dirty="0" smtClean="0"/>
          </a:p>
        </p:txBody>
      </p:sp>
      <p:sp>
        <p:nvSpPr>
          <p:cNvPr id="6" name="Title 4"/>
          <p:cNvSpPr>
            <a:spLocks noGrp="1"/>
          </p:cNvSpPr>
          <p:nvPr>
            <p:ph type="title"/>
          </p:nvPr>
        </p:nvSpPr>
        <p:spPr>
          <a:xfrm>
            <a:off x="457200" y="377794"/>
            <a:ext cx="8229600" cy="720080"/>
          </a:xfrm>
        </p:spPr>
        <p:txBody>
          <a:bodyPr>
            <a:normAutofit/>
          </a:bodyPr>
          <a:lstStyle/>
          <a:p>
            <a:pPr algn="l">
              <a:defRPr/>
            </a:pPr>
            <a:r>
              <a:rPr lang="en-GB" sz="3200" dirty="0">
                <a:solidFill>
                  <a:schemeClr val="tx2"/>
                </a:solidFill>
              </a:rPr>
              <a:t>Key </a:t>
            </a:r>
            <a:r>
              <a:rPr lang="en-GB" sz="3200" dirty="0" smtClean="0">
                <a:solidFill>
                  <a:schemeClr val="tx2"/>
                </a:solidFill>
              </a:rPr>
              <a:t>Motivation </a:t>
            </a:r>
            <a:r>
              <a:rPr lang="en-GB" sz="3200" dirty="0">
                <a:solidFill>
                  <a:schemeClr val="tx2"/>
                </a:solidFill>
              </a:rPr>
              <a:t>T</a:t>
            </a:r>
            <a:r>
              <a:rPr lang="en-GB" sz="3200" dirty="0" smtClean="0">
                <a:solidFill>
                  <a:schemeClr val="tx2"/>
                </a:solidFill>
              </a:rPr>
              <a:t>heories</a:t>
            </a:r>
            <a:endParaRPr lang="en-GB" sz="3200" dirty="0">
              <a:solidFill>
                <a:schemeClr val="tx2"/>
              </a:solidFill>
            </a:endParaRPr>
          </a:p>
        </p:txBody>
      </p:sp>
      <p:sp>
        <p:nvSpPr>
          <p:cNvPr id="2" name="TextBox 1"/>
          <p:cNvSpPr txBox="1"/>
          <p:nvPr/>
        </p:nvSpPr>
        <p:spPr>
          <a:xfrm>
            <a:off x="6477769" y="439725"/>
            <a:ext cx="2530624" cy="1200329"/>
          </a:xfrm>
          <a:prstGeom prst="rect">
            <a:avLst/>
          </a:prstGeom>
          <a:noFill/>
        </p:spPr>
        <p:txBody>
          <a:bodyPr wrap="square" rtlCol="0">
            <a:spAutoFit/>
          </a:bodyPr>
          <a:lstStyle/>
          <a:p>
            <a:pPr algn="ctr"/>
            <a:r>
              <a:rPr lang="en-GB" sz="2400" b="1" dirty="0" smtClean="0"/>
              <a:t>Maslow’s Hierarchy of Needs</a:t>
            </a:r>
            <a:endParaRPr lang="en-GB" sz="2400" b="1" dirty="0"/>
          </a:p>
        </p:txBody>
      </p:sp>
      <p:sp>
        <p:nvSpPr>
          <p:cNvPr id="3" name="Slide Number Placeholder 2"/>
          <p:cNvSpPr>
            <a:spLocks noGrp="1"/>
          </p:cNvSpPr>
          <p:nvPr>
            <p:ph type="sldNum" sz="quarter" idx="12"/>
          </p:nvPr>
        </p:nvSpPr>
        <p:spPr>
          <a:xfrm>
            <a:off x="7956376" y="6211729"/>
            <a:ext cx="730424" cy="340503"/>
          </a:xfrm>
        </p:spPr>
        <p:txBody>
          <a:bodyPr/>
          <a:lstStyle/>
          <a:p>
            <a:fld id="{AC82685A-BD3A-4230-8D85-804689F67293}" type="slidenum">
              <a:rPr lang="en-GB" smtClean="0"/>
              <a:t>11</a:t>
            </a:fld>
            <a:endParaRPr lang="en-GB"/>
          </a:p>
        </p:txBody>
      </p:sp>
      <p:sp>
        <p:nvSpPr>
          <p:cNvPr id="7" name="Rounded Rectangle 6"/>
          <p:cNvSpPr/>
          <p:nvPr/>
        </p:nvSpPr>
        <p:spPr bwMode="auto">
          <a:xfrm>
            <a:off x="120650" y="4899645"/>
            <a:ext cx="5510213" cy="614362"/>
          </a:xfrm>
          <a:prstGeom prst="roundRect">
            <a:avLst/>
          </a:prstGeom>
          <a:ln/>
          <a:extLst/>
        </p:spPr>
        <p:style>
          <a:lnRef idx="0">
            <a:schemeClr val="accent1"/>
          </a:lnRef>
          <a:fillRef idx="3">
            <a:schemeClr val="accent1"/>
          </a:fillRef>
          <a:effectRef idx="3">
            <a:schemeClr val="accent1"/>
          </a:effectRef>
          <a:fontRef idx="minor">
            <a:schemeClr val="lt1"/>
          </a:fontRef>
        </p:style>
        <p:txBody>
          <a:bodyPr wrap="none" anchor="ctr"/>
          <a:lstStyle/>
          <a:p>
            <a:pPr eaLnBrk="1" hangingPunct="1">
              <a:defRPr/>
            </a:pPr>
            <a:r>
              <a:rPr lang="en-GB" dirty="0">
                <a:solidFill>
                  <a:schemeClr val="bg1"/>
                </a:solidFill>
              </a:rPr>
              <a:t>Need for warmth, food, drink, sex etc</a:t>
            </a:r>
          </a:p>
        </p:txBody>
      </p:sp>
      <p:sp>
        <p:nvSpPr>
          <p:cNvPr id="8" name="Rounded Rectangle 7"/>
          <p:cNvSpPr/>
          <p:nvPr/>
        </p:nvSpPr>
        <p:spPr bwMode="auto">
          <a:xfrm>
            <a:off x="319088" y="4253532"/>
            <a:ext cx="5540375" cy="615950"/>
          </a:xfrm>
          <a:prstGeom prst="roundRect">
            <a:avLst/>
          </a:prstGeom>
          <a:ln/>
          <a:extLst/>
        </p:spPr>
        <p:style>
          <a:lnRef idx="0">
            <a:schemeClr val="accent1"/>
          </a:lnRef>
          <a:fillRef idx="3">
            <a:schemeClr val="accent1"/>
          </a:fillRef>
          <a:effectRef idx="3">
            <a:schemeClr val="accent1"/>
          </a:effectRef>
          <a:fontRef idx="minor">
            <a:schemeClr val="lt1"/>
          </a:fontRef>
        </p:style>
        <p:txBody>
          <a:bodyPr wrap="none" anchor="ctr"/>
          <a:lstStyle/>
          <a:p>
            <a:pPr eaLnBrk="1" hangingPunct="1">
              <a:defRPr/>
            </a:pPr>
            <a:r>
              <a:rPr lang="en-GB" dirty="0">
                <a:solidFill>
                  <a:schemeClr val="bg1"/>
                </a:solidFill>
              </a:rPr>
              <a:t>Need for security, physical &amp; psychological</a:t>
            </a:r>
          </a:p>
        </p:txBody>
      </p:sp>
      <p:sp>
        <p:nvSpPr>
          <p:cNvPr id="9" name="Rounded Rectangle 8"/>
          <p:cNvSpPr/>
          <p:nvPr/>
        </p:nvSpPr>
        <p:spPr bwMode="auto">
          <a:xfrm>
            <a:off x="790575" y="3577257"/>
            <a:ext cx="5357813" cy="615950"/>
          </a:xfrm>
          <a:prstGeom prst="roundRect">
            <a:avLst/>
          </a:prstGeom>
          <a:ln/>
          <a:extLst/>
        </p:spPr>
        <p:style>
          <a:lnRef idx="0">
            <a:schemeClr val="accent1"/>
          </a:lnRef>
          <a:fillRef idx="3">
            <a:schemeClr val="accent1"/>
          </a:fillRef>
          <a:effectRef idx="3">
            <a:schemeClr val="accent1"/>
          </a:effectRef>
          <a:fontRef idx="minor">
            <a:schemeClr val="lt1"/>
          </a:fontRef>
        </p:style>
        <p:txBody>
          <a:bodyPr wrap="none" anchor="ctr"/>
          <a:lstStyle/>
          <a:p>
            <a:pPr eaLnBrk="1" hangingPunct="1">
              <a:defRPr/>
            </a:pPr>
            <a:r>
              <a:rPr lang="en-GB" dirty="0">
                <a:solidFill>
                  <a:schemeClr val="bg1"/>
                </a:solidFill>
              </a:rPr>
              <a:t>Need for attachment to person/group</a:t>
            </a:r>
          </a:p>
        </p:txBody>
      </p:sp>
      <p:sp>
        <p:nvSpPr>
          <p:cNvPr id="10" name="Rounded Rectangle 9"/>
          <p:cNvSpPr/>
          <p:nvPr/>
        </p:nvSpPr>
        <p:spPr bwMode="auto">
          <a:xfrm>
            <a:off x="1138238" y="2921620"/>
            <a:ext cx="5006975" cy="615950"/>
          </a:xfrm>
          <a:prstGeom prst="roundRect">
            <a:avLst/>
          </a:prstGeom>
          <a:ln/>
          <a:extLst/>
        </p:spPr>
        <p:style>
          <a:lnRef idx="0">
            <a:schemeClr val="accent1"/>
          </a:lnRef>
          <a:fillRef idx="3">
            <a:schemeClr val="accent1"/>
          </a:fillRef>
          <a:effectRef idx="3">
            <a:schemeClr val="accent1"/>
          </a:effectRef>
          <a:fontRef idx="minor">
            <a:schemeClr val="lt1"/>
          </a:fontRef>
        </p:style>
        <p:txBody>
          <a:bodyPr wrap="none" anchor="ctr"/>
          <a:lstStyle/>
          <a:p>
            <a:pPr eaLnBrk="1" hangingPunct="1">
              <a:defRPr/>
            </a:pPr>
            <a:r>
              <a:rPr lang="en-GB" dirty="0">
                <a:solidFill>
                  <a:schemeClr val="bg1"/>
                </a:solidFill>
              </a:rPr>
              <a:t>Need to feel valued by self and others</a:t>
            </a:r>
          </a:p>
        </p:txBody>
      </p:sp>
      <p:sp>
        <p:nvSpPr>
          <p:cNvPr id="11" name="Rounded Rectangle 10"/>
          <p:cNvSpPr/>
          <p:nvPr/>
        </p:nvSpPr>
        <p:spPr bwMode="auto">
          <a:xfrm>
            <a:off x="1595438" y="2235820"/>
            <a:ext cx="5006975" cy="615950"/>
          </a:xfrm>
          <a:prstGeom prst="roundRect">
            <a:avLst/>
          </a:prstGeom>
          <a:ln/>
          <a:extLst/>
        </p:spPr>
        <p:style>
          <a:lnRef idx="0">
            <a:schemeClr val="accent1"/>
          </a:lnRef>
          <a:fillRef idx="3">
            <a:schemeClr val="accent1"/>
          </a:fillRef>
          <a:effectRef idx="3">
            <a:schemeClr val="accent1"/>
          </a:effectRef>
          <a:fontRef idx="minor">
            <a:schemeClr val="lt1"/>
          </a:fontRef>
        </p:style>
        <p:txBody>
          <a:bodyPr wrap="none" anchor="ctr"/>
          <a:lstStyle/>
          <a:p>
            <a:pPr eaLnBrk="1" hangingPunct="1">
              <a:defRPr/>
            </a:pPr>
            <a:r>
              <a:rPr lang="en-GB" dirty="0">
                <a:solidFill>
                  <a:schemeClr val="bg1"/>
                </a:solidFill>
              </a:rPr>
              <a:t>Need to fulfil ones potential</a:t>
            </a:r>
          </a:p>
        </p:txBody>
      </p:sp>
      <p:grpSp>
        <p:nvGrpSpPr>
          <p:cNvPr id="12" name="Group 16"/>
          <p:cNvGrpSpPr>
            <a:grpSpLocks/>
          </p:cNvGrpSpPr>
          <p:nvPr/>
        </p:nvGrpSpPr>
        <p:grpSpPr bwMode="auto">
          <a:xfrm>
            <a:off x="4375150" y="1196752"/>
            <a:ext cx="4406900" cy="4319587"/>
            <a:chOff x="1076325" y="44450"/>
            <a:chExt cx="4013200" cy="3397250"/>
          </a:xfrm>
        </p:grpSpPr>
        <p:sp>
          <p:nvSpPr>
            <p:cNvPr id="13" name="AutoShape 19"/>
            <p:cNvSpPr>
              <a:spLocks noChangeArrowheads="1"/>
            </p:cNvSpPr>
            <p:nvPr/>
          </p:nvSpPr>
          <p:spPr bwMode="auto">
            <a:xfrm>
              <a:off x="1076325" y="44450"/>
              <a:ext cx="4013200" cy="3397250"/>
            </a:xfrm>
            <a:prstGeom prst="triangle">
              <a:avLst>
                <a:gd name="adj" fmla="val 50000"/>
              </a:avLst>
            </a:prstGeom>
            <a:solidFill>
              <a:schemeClr val="bg1"/>
            </a:solidFill>
            <a:ln w="28575">
              <a:solidFill>
                <a:schemeClr val="tx1"/>
              </a:solidFill>
              <a:miter lim="800000"/>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endParaRPr lang="en-US" altLang="en-US" sz="2400" b="1">
                <a:latin typeface="Times New Roman" panose="02020603050405020304" pitchFamily="18" charset="0"/>
              </a:endParaRPr>
            </a:p>
          </p:txBody>
        </p:sp>
        <p:sp>
          <p:nvSpPr>
            <p:cNvPr id="14" name="Text Box 34"/>
            <p:cNvSpPr txBox="1">
              <a:spLocks noChangeArrowheads="1"/>
            </p:cNvSpPr>
            <p:nvPr/>
          </p:nvSpPr>
          <p:spPr bwMode="auto">
            <a:xfrm>
              <a:off x="2339975" y="831850"/>
              <a:ext cx="1503363"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1600" b="1">
                  <a:latin typeface="Tahoma" panose="020B0604030504040204" pitchFamily="34" charset="0"/>
                </a:rPr>
                <a:t>Self</a:t>
              </a:r>
            </a:p>
            <a:p>
              <a:pPr algn="ctr" eaLnBrk="1" hangingPunct="1"/>
              <a:r>
                <a:rPr lang="en-GB" altLang="en-US" sz="1600" b="1">
                  <a:latin typeface="Tahoma" panose="020B0604030504040204" pitchFamily="34" charset="0"/>
                </a:rPr>
                <a:t>actualisation</a:t>
              </a:r>
              <a:endParaRPr lang="en-GB" altLang="en-US" b="1">
                <a:latin typeface="Tahoma" panose="020B0604030504040204" pitchFamily="34" charset="0"/>
              </a:endParaRPr>
            </a:p>
          </p:txBody>
        </p:sp>
        <p:sp>
          <p:nvSpPr>
            <p:cNvPr id="15" name="Text Box 35"/>
            <p:cNvSpPr txBox="1">
              <a:spLocks noChangeArrowheads="1"/>
            </p:cNvSpPr>
            <p:nvPr/>
          </p:nvSpPr>
          <p:spPr bwMode="auto">
            <a:xfrm>
              <a:off x="2663825" y="1468438"/>
              <a:ext cx="10239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b="1">
                  <a:latin typeface="Tahoma" panose="020B0604030504040204" pitchFamily="34" charset="0"/>
                </a:rPr>
                <a:t>esteem</a:t>
              </a:r>
            </a:p>
          </p:txBody>
        </p:sp>
        <p:sp>
          <p:nvSpPr>
            <p:cNvPr id="16" name="Text Box 36"/>
            <p:cNvSpPr txBox="1">
              <a:spLocks noChangeArrowheads="1"/>
            </p:cNvSpPr>
            <p:nvPr/>
          </p:nvSpPr>
          <p:spPr bwMode="auto">
            <a:xfrm>
              <a:off x="2036763" y="1809750"/>
              <a:ext cx="20478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b="1">
                  <a:latin typeface="Tahoma" panose="020B0604030504040204" pitchFamily="34" charset="0"/>
                </a:rPr>
                <a:t>social</a:t>
              </a:r>
            </a:p>
            <a:p>
              <a:pPr algn="ctr" eaLnBrk="1" hangingPunct="1"/>
              <a:r>
                <a:rPr lang="en-GB" altLang="en-US" b="1">
                  <a:latin typeface="Tahoma" panose="020B0604030504040204" pitchFamily="34" charset="0"/>
                </a:rPr>
                <a:t>(belongingness)</a:t>
              </a:r>
              <a:endParaRPr lang="en-GB" altLang="en-US" sz="1600" b="1">
                <a:latin typeface="Tahoma" panose="020B0604030504040204" pitchFamily="34" charset="0"/>
              </a:endParaRPr>
            </a:p>
          </p:txBody>
        </p:sp>
        <p:sp>
          <p:nvSpPr>
            <p:cNvPr id="17" name="Text Box 37"/>
            <p:cNvSpPr txBox="1">
              <a:spLocks noChangeArrowheads="1"/>
            </p:cNvSpPr>
            <p:nvPr/>
          </p:nvSpPr>
          <p:spPr bwMode="auto">
            <a:xfrm>
              <a:off x="2686050" y="2495550"/>
              <a:ext cx="8890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b="1">
                  <a:latin typeface="Tahoma" panose="020B0604030504040204" pitchFamily="34" charset="0"/>
                </a:rPr>
                <a:t>safety</a:t>
              </a:r>
              <a:endParaRPr lang="en-GB" altLang="en-US" sz="1600" b="1">
                <a:latin typeface="Tahoma" panose="020B0604030504040204" pitchFamily="34" charset="0"/>
              </a:endParaRPr>
            </a:p>
          </p:txBody>
        </p:sp>
        <p:sp>
          <p:nvSpPr>
            <p:cNvPr id="18" name="Text Box 38"/>
            <p:cNvSpPr txBox="1">
              <a:spLocks noChangeArrowheads="1"/>
            </p:cNvSpPr>
            <p:nvPr/>
          </p:nvSpPr>
          <p:spPr bwMode="auto">
            <a:xfrm>
              <a:off x="2384425" y="2979738"/>
              <a:ext cx="168116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b="1">
                  <a:latin typeface="Tahoma" panose="020B0604030504040204" pitchFamily="34" charset="0"/>
                </a:rPr>
                <a:t>physiological</a:t>
              </a:r>
            </a:p>
          </p:txBody>
        </p:sp>
        <p:sp>
          <p:nvSpPr>
            <p:cNvPr id="19" name="Line 48"/>
            <p:cNvSpPr>
              <a:spLocks noChangeShapeType="1"/>
            </p:cNvSpPr>
            <p:nvPr/>
          </p:nvSpPr>
          <p:spPr bwMode="auto">
            <a:xfrm>
              <a:off x="2054225" y="1836738"/>
              <a:ext cx="2089150" cy="0"/>
            </a:xfrm>
            <a:prstGeom prst="line">
              <a:avLst/>
            </a:prstGeom>
            <a:noFill/>
            <a:ln w="158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 name="Line 52"/>
            <p:cNvSpPr>
              <a:spLocks noChangeShapeType="1"/>
            </p:cNvSpPr>
            <p:nvPr/>
          </p:nvSpPr>
          <p:spPr bwMode="auto">
            <a:xfrm>
              <a:off x="1719263" y="2438400"/>
              <a:ext cx="2744787" cy="0"/>
            </a:xfrm>
            <a:prstGeom prst="line">
              <a:avLst/>
            </a:prstGeom>
            <a:noFill/>
            <a:ln w="158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 name="Line 53"/>
            <p:cNvSpPr>
              <a:spLocks noChangeShapeType="1"/>
            </p:cNvSpPr>
            <p:nvPr/>
          </p:nvSpPr>
          <p:spPr bwMode="auto">
            <a:xfrm>
              <a:off x="1435100" y="2901950"/>
              <a:ext cx="3275013" cy="0"/>
            </a:xfrm>
            <a:prstGeom prst="line">
              <a:avLst/>
            </a:prstGeom>
            <a:noFill/>
            <a:ln w="158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 name="Line 54"/>
            <p:cNvSpPr>
              <a:spLocks noChangeShapeType="1"/>
            </p:cNvSpPr>
            <p:nvPr/>
          </p:nvSpPr>
          <p:spPr bwMode="auto">
            <a:xfrm flipV="1">
              <a:off x="2270125" y="1397000"/>
              <a:ext cx="1603375" cy="15875"/>
            </a:xfrm>
            <a:prstGeom prst="line">
              <a:avLst/>
            </a:prstGeom>
            <a:noFill/>
            <a:ln w="158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spTree>
    <p:extLst>
      <p:ext uri="{BB962C8B-B14F-4D97-AF65-F5344CB8AC3E}">
        <p14:creationId xmlns:p14="http://schemas.microsoft.com/office/powerpoint/2010/main" val="326258179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Content Placeholder 2"/>
          <p:cNvSpPr>
            <a:spLocks noGrp="1"/>
          </p:cNvSpPr>
          <p:nvPr>
            <p:ph idx="1"/>
          </p:nvPr>
        </p:nvSpPr>
        <p:spPr/>
        <p:txBody>
          <a:bodyPr/>
          <a:lstStyle/>
          <a:p>
            <a:pPr eaLnBrk="1" hangingPunct="1"/>
            <a:endParaRPr lang="en-GB" altLang="en-US" smtClean="0"/>
          </a:p>
          <a:p>
            <a:pPr eaLnBrk="1" hangingPunct="1"/>
            <a:endParaRPr lang="en-GB" altLang="en-US" smtClean="0"/>
          </a:p>
          <a:p>
            <a:pPr lvl="1" eaLnBrk="1" hangingPunct="1"/>
            <a:endParaRPr lang="en-GB" altLang="en-US" smtClean="0"/>
          </a:p>
        </p:txBody>
      </p:sp>
      <p:sp>
        <p:nvSpPr>
          <p:cNvPr id="6" name="Title 4"/>
          <p:cNvSpPr>
            <a:spLocks noGrp="1"/>
          </p:cNvSpPr>
          <p:nvPr>
            <p:ph type="title"/>
          </p:nvPr>
        </p:nvSpPr>
        <p:spPr>
          <a:xfrm>
            <a:off x="611560" y="620688"/>
            <a:ext cx="8229600" cy="720080"/>
          </a:xfrm>
        </p:spPr>
        <p:txBody>
          <a:bodyPr>
            <a:normAutofit/>
          </a:bodyPr>
          <a:lstStyle/>
          <a:p>
            <a:pPr algn="l">
              <a:defRPr/>
            </a:pPr>
            <a:r>
              <a:rPr lang="en-GB" sz="3200" dirty="0">
                <a:solidFill>
                  <a:schemeClr val="tx2"/>
                </a:solidFill>
              </a:rPr>
              <a:t>Key </a:t>
            </a:r>
            <a:r>
              <a:rPr lang="en-GB" sz="3200" dirty="0" smtClean="0">
                <a:solidFill>
                  <a:schemeClr val="tx2"/>
                </a:solidFill>
              </a:rPr>
              <a:t>Motivation </a:t>
            </a:r>
            <a:r>
              <a:rPr lang="en-GB" sz="3200" dirty="0">
                <a:solidFill>
                  <a:schemeClr val="tx2"/>
                </a:solidFill>
              </a:rPr>
              <a:t>T</a:t>
            </a:r>
            <a:r>
              <a:rPr lang="en-GB" sz="3200" dirty="0" smtClean="0">
                <a:solidFill>
                  <a:schemeClr val="tx2"/>
                </a:solidFill>
              </a:rPr>
              <a:t>heories</a:t>
            </a:r>
            <a:endParaRPr lang="en-GB" sz="3200" dirty="0">
              <a:solidFill>
                <a:schemeClr val="tx2"/>
              </a:solidFill>
            </a:endParaRPr>
          </a:p>
        </p:txBody>
      </p:sp>
      <p:sp>
        <p:nvSpPr>
          <p:cNvPr id="2" name="TextBox 1"/>
          <p:cNvSpPr txBox="1"/>
          <p:nvPr/>
        </p:nvSpPr>
        <p:spPr>
          <a:xfrm>
            <a:off x="6156176" y="476673"/>
            <a:ext cx="2530624" cy="1200329"/>
          </a:xfrm>
          <a:prstGeom prst="rect">
            <a:avLst/>
          </a:prstGeom>
          <a:noFill/>
        </p:spPr>
        <p:txBody>
          <a:bodyPr wrap="square" rtlCol="0">
            <a:spAutoFit/>
          </a:bodyPr>
          <a:lstStyle/>
          <a:p>
            <a:pPr algn="ctr"/>
            <a:r>
              <a:rPr lang="en-GB" sz="2400" b="1" dirty="0" smtClean="0"/>
              <a:t>Herzberg’s Hygiene Factors</a:t>
            </a:r>
            <a:endParaRPr lang="en-GB" sz="2400" b="1" dirty="0"/>
          </a:p>
        </p:txBody>
      </p:sp>
      <p:graphicFrame>
        <p:nvGraphicFramePr>
          <p:cNvPr id="8" name="Object 3"/>
          <p:cNvGraphicFramePr>
            <a:graphicFrameLocks noChangeAspect="1"/>
          </p:cNvGraphicFramePr>
          <p:nvPr>
            <p:extLst>
              <p:ext uri="{D42A27DB-BD31-4B8C-83A1-F6EECF244321}">
                <p14:modId xmlns:p14="http://schemas.microsoft.com/office/powerpoint/2010/main" val="1506111825"/>
              </p:ext>
            </p:extLst>
          </p:nvPr>
        </p:nvGraphicFramePr>
        <p:xfrm>
          <a:off x="1416608" y="1596418"/>
          <a:ext cx="6310784" cy="4865494"/>
        </p:xfrm>
        <a:graphic>
          <a:graphicData uri="http://schemas.openxmlformats.org/presentationml/2006/ole">
            <mc:AlternateContent xmlns:mc="http://schemas.openxmlformats.org/markup-compatibility/2006">
              <mc:Choice xmlns:v="urn:schemas-microsoft-com:vml" Requires="v">
                <p:oleObj spid="_x0000_s5143" name="Bitmap Image" r:id="rId4" imgW="5323810" imgH="4105848" progId="Paint.Picture">
                  <p:embed/>
                </p:oleObj>
              </mc:Choice>
              <mc:Fallback>
                <p:oleObj name="Bitmap Image" r:id="rId4" imgW="5323810" imgH="4105848" progId="Paint.Picture">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16608" y="1596418"/>
                        <a:ext cx="6310784" cy="4865494"/>
                      </a:xfrm>
                      <a:prstGeom prst="rect">
                        <a:avLst/>
                      </a:prstGeom>
                      <a:noFill/>
                      <a:ln>
                        <a:noFill/>
                      </a:ln>
                      <a:effectLst/>
                    </p:spPr>
                  </p:pic>
                </p:oleObj>
              </mc:Fallback>
            </mc:AlternateContent>
          </a:graphicData>
        </a:graphic>
      </p:graphicFrame>
      <p:sp>
        <p:nvSpPr>
          <p:cNvPr id="3" name="Slide Number Placeholder 2"/>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40237110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Rot="1" noChangeArrowheads="1"/>
          </p:cNvSpPr>
          <p:nvPr>
            <p:ph type="title"/>
          </p:nvPr>
        </p:nvSpPr>
        <p:spPr/>
        <p:txBody>
          <a:bodyPr/>
          <a:lstStyle/>
          <a:p>
            <a:pPr eaLnBrk="1" hangingPunct="1"/>
            <a:r>
              <a:rPr lang="en-GB" altLang="en-US" smtClean="0"/>
              <a:t>Vroom’s Expectancy Theory</a:t>
            </a:r>
            <a:endParaRPr lang="en-US" altLang="en-US" smtClean="0"/>
          </a:p>
        </p:txBody>
      </p:sp>
      <p:sp>
        <p:nvSpPr>
          <p:cNvPr id="10243" name="Rectangle 3"/>
          <p:cNvSpPr>
            <a:spLocks noGrp="1" noChangeArrowheads="1"/>
          </p:cNvSpPr>
          <p:nvPr>
            <p:ph idx="1"/>
          </p:nvPr>
        </p:nvSpPr>
        <p:spPr>
          <a:xfrm>
            <a:off x="457200" y="1268760"/>
            <a:ext cx="8229600" cy="4248473"/>
          </a:xfrm>
        </p:spPr>
        <p:txBody>
          <a:bodyPr>
            <a:normAutofit/>
          </a:bodyPr>
          <a:lstStyle/>
          <a:p>
            <a:pPr eaLnBrk="1" hangingPunct="1">
              <a:lnSpc>
                <a:spcPct val="90000"/>
              </a:lnSpc>
            </a:pPr>
            <a:r>
              <a:rPr lang="en-GB" altLang="en-US" sz="2800" dirty="0" smtClean="0"/>
              <a:t>Management must demonstrate to employees that effort will be rewarded</a:t>
            </a:r>
          </a:p>
          <a:p>
            <a:pPr eaLnBrk="1" hangingPunct="1">
              <a:lnSpc>
                <a:spcPct val="90000"/>
              </a:lnSpc>
            </a:pPr>
            <a:r>
              <a:rPr lang="en-GB" altLang="en-US" sz="2800" dirty="0" smtClean="0"/>
              <a:t>People prefer certain outcomes from their behaviour than others.</a:t>
            </a:r>
          </a:p>
          <a:p>
            <a:pPr eaLnBrk="1" hangingPunct="1">
              <a:lnSpc>
                <a:spcPct val="90000"/>
              </a:lnSpc>
            </a:pPr>
            <a:r>
              <a:rPr lang="en-GB" altLang="en-US" sz="2800" dirty="0" smtClean="0"/>
              <a:t>Onus on management to establish schemes to reward the behaviour it wants</a:t>
            </a:r>
          </a:p>
        </p:txBody>
      </p:sp>
      <p:sp>
        <p:nvSpPr>
          <p:cNvPr id="3" name="Slide Number Placeholder 2"/>
          <p:cNvSpPr>
            <a:spLocks noGrp="1"/>
          </p:cNvSpPr>
          <p:nvPr>
            <p:ph type="sldNum" sz="quarter" idx="12"/>
          </p:nvPr>
        </p:nvSpPr>
        <p:spPr/>
        <p:txBody>
          <a:bodyPr/>
          <a:lstStyle/>
          <a:p>
            <a:fld id="{AC82685A-BD3A-4230-8D85-804689F67293}" type="slidenum">
              <a:rPr lang="en-GB" smtClean="0"/>
              <a:t>13</a:t>
            </a:fld>
            <a:endParaRPr lang="en-GB"/>
          </a:p>
        </p:txBody>
      </p:sp>
      <p:sp>
        <p:nvSpPr>
          <p:cNvPr id="5" name="TextBox 4"/>
          <p:cNvSpPr txBox="1"/>
          <p:nvPr/>
        </p:nvSpPr>
        <p:spPr>
          <a:xfrm>
            <a:off x="611560" y="4725144"/>
            <a:ext cx="8075240" cy="400110"/>
          </a:xfrm>
          <a:prstGeom prst="rect">
            <a:avLst/>
          </a:prstGeom>
          <a:noFill/>
        </p:spPr>
        <p:txBody>
          <a:bodyPr wrap="square" rtlCol="0">
            <a:spAutoFit/>
          </a:bodyPr>
          <a:lstStyle/>
          <a:p>
            <a:r>
              <a:rPr lang="en-GB" sz="2000" dirty="0" smtClean="0"/>
              <a:t>Click </a:t>
            </a:r>
            <a:r>
              <a:rPr lang="en-GB" sz="2000" dirty="0" smtClean="0">
                <a:hlinkClick r:id="rId3"/>
              </a:rPr>
              <a:t>here</a:t>
            </a:r>
            <a:r>
              <a:rPr lang="en-GB" sz="2000" dirty="0" smtClean="0"/>
              <a:t> to view a YouTube video about Expectancy Theory</a:t>
            </a:r>
            <a:endParaRPr lang="en-GB" sz="2000" dirty="0"/>
          </a:p>
        </p:txBody>
      </p:sp>
    </p:spTree>
    <p:extLst>
      <p:ext uri="{BB962C8B-B14F-4D97-AF65-F5344CB8AC3E}">
        <p14:creationId xmlns:p14="http://schemas.microsoft.com/office/powerpoint/2010/main" val="1556959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 calcmode="lin" valueType="num">
                                      <p:cBhvr additive="base">
                                        <p:cTn id="7" dur="5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2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243">
                                            <p:txEl>
                                              <p:pRg st="1" end="1"/>
                                            </p:txEl>
                                          </p:spTgt>
                                        </p:tgtEl>
                                        <p:attrNameLst>
                                          <p:attrName>style.visibility</p:attrName>
                                        </p:attrNameLst>
                                      </p:cBhvr>
                                      <p:to>
                                        <p:strVal val="visible"/>
                                      </p:to>
                                    </p:set>
                                    <p:anim calcmode="lin" valueType="num">
                                      <p:cBhvr additive="base">
                                        <p:cTn id="13" dur="500" fill="hold"/>
                                        <p:tgtEl>
                                          <p:spTgt spid="1024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24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0243">
                                            <p:txEl>
                                              <p:pRg st="2" end="2"/>
                                            </p:txEl>
                                          </p:spTgt>
                                        </p:tgtEl>
                                        <p:attrNameLst>
                                          <p:attrName>style.visibility</p:attrName>
                                        </p:attrNameLst>
                                      </p:cBhvr>
                                      <p:to>
                                        <p:strVal val="visible"/>
                                      </p:to>
                                    </p:set>
                                    <p:anim calcmode="lin" valueType="num">
                                      <p:cBhvr additive="base">
                                        <p:cTn id="19" dur="5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24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GB" altLang="en-US" smtClean="0"/>
              <a:t>Vroom’s expectancy theory</a:t>
            </a:r>
          </a:p>
        </p:txBody>
      </p:sp>
      <p:pic>
        <p:nvPicPr>
          <p:cNvPr id="17411" name="il_fi" descr="http://www.web-books.com/eLibrary/Books/B0/B66/IMG/fwk-collins-fig07_007.jpg"/>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a:xfrm>
            <a:off x="457200" y="1798638"/>
            <a:ext cx="8229600" cy="4129087"/>
          </a:xfrm>
        </p:spPr>
      </p:pic>
      <p:sp>
        <p:nvSpPr>
          <p:cNvPr id="3" name="Slide Number Placeholder 2"/>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85233658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r>
              <a:rPr lang="en-GB" altLang="en-US" dirty="0" smtClean="0"/>
              <a:t>Equity Theory (Adams,1963)</a:t>
            </a:r>
          </a:p>
        </p:txBody>
      </p:sp>
      <p:sp>
        <p:nvSpPr>
          <p:cNvPr id="14339" name="Content Placeholder 2"/>
          <p:cNvSpPr>
            <a:spLocks noGrp="1"/>
          </p:cNvSpPr>
          <p:nvPr>
            <p:ph idx="1"/>
          </p:nvPr>
        </p:nvSpPr>
        <p:spPr/>
        <p:txBody>
          <a:bodyPr/>
          <a:lstStyle/>
          <a:p>
            <a:pPr eaLnBrk="1" hangingPunct="1"/>
            <a:r>
              <a:rPr lang="en-GB" altLang="en-US" dirty="0" smtClean="0"/>
              <a:t>Based on our perception of fairness</a:t>
            </a:r>
          </a:p>
          <a:p>
            <a:pPr eaLnBrk="1" hangingPunct="1"/>
            <a:r>
              <a:rPr lang="en-GB" altLang="en-US" dirty="0" smtClean="0"/>
              <a:t>Inequity when get more or less reward than perceived as deserved</a:t>
            </a:r>
          </a:p>
          <a:p>
            <a:pPr eaLnBrk="1" hangingPunct="1"/>
            <a:r>
              <a:rPr lang="en-GB" altLang="en-US" dirty="0" smtClean="0"/>
              <a:t>Perceived imbalance between reward and contribution is not easily tolerated</a:t>
            </a:r>
          </a:p>
        </p:txBody>
      </p:sp>
      <p:sp>
        <p:nvSpPr>
          <p:cNvPr id="3" name="Slide Number Placeholder 2"/>
          <p:cNvSpPr>
            <a:spLocks noGrp="1"/>
          </p:cNvSpPr>
          <p:nvPr>
            <p:ph type="sldNum" sz="quarter" idx="12"/>
          </p:nvPr>
        </p:nvSpPr>
        <p:spPr/>
        <p:txBody>
          <a:bodyPr/>
          <a:lstStyle/>
          <a:p>
            <a:fld id="{AC82685A-BD3A-4230-8D85-804689F67293}" type="slidenum">
              <a:rPr lang="en-GB" smtClean="0"/>
              <a:t>15</a:t>
            </a:fld>
            <a:endParaRPr lang="en-GB"/>
          </a:p>
        </p:txBody>
      </p:sp>
      <p:sp>
        <p:nvSpPr>
          <p:cNvPr id="5" name="TextBox 4"/>
          <p:cNvSpPr txBox="1"/>
          <p:nvPr/>
        </p:nvSpPr>
        <p:spPr>
          <a:xfrm>
            <a:off x="611560" y="4725144"/>
            <a:ext cx="8075240" cy="400110"/>
          </a:xfrm>
          <a:prstGeom prst="rect">
            <a:avLst/>
          </a:prstGeom>
          <a:noFill/>
        </p:spPr>
        <p:txBody>
          <a:bodyPr wrap="square" rtlCol="0">
            <a:spAutoFit/>
          </a:bodyPr>
          <a:lstStyle/>
          <a:p>
            <a:r>
              <a:rPr lang="en-GB" sz="2000" dirty="0" smtClean="0"/>
              <a:t>Click </a:t>
            </a:r>
            <a:r>
              <a:rPr lang="en-GB" sz="2000" dirty="0" smtClean="0">
                <a:hlinkClick r:id="rId3"/>
              </a:rPr>
              <a:t>here </a:t>
            </a:r>
            <a:r>
              <a:rPr lang="en-GB" sz="2000" dirty="0" smtClean="0"/>
              <a:t>to view a YouTube video about Equity Theory</a:t>
            </a:r>
            <a:endParaRPr lang="en-GB" sz="2000" dirty="0"/>
          </a:p>
        </p:txBody>
      </p:sp>
    </p:spTree>
    <p:extLst>
      <p:ext uri="{BB962C8B-B14F-4D97-AF65-F5344CB8AC3E}">
        <p14:creationId xmlns:p14="http://schemas.microsoft.com/office/powerpoint/2010/main" val="41763649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endParaRPr lang="en-GB" altLang="en-US" dirty="0" smtClean="0"/>
          </a:p>
        </p:txBody>
      </p:sp>
      <p:pic>
        <p:nvPicPr>
          <p:cNvPr id="15363" name="Content Placeholder 4"/>
          <p:cNvPicPr>
            <a:picLocks noGrp="1"/>
          </p:cNvPicPr>
          <p:nvPr>
            <p:ph idx="1"/>
          </p:nvPr>
        </p:nvPicPr>
        <p:blipFill>
          <a:blip r:embed="rId3">
            <a:extLst>
              <a:ext uri="{28A0092B-C50C-407E-A947-70E740481C1C}">
                <a14:useLocalDpi xmlns:a14="http://schemas.microsoft.com/office/drawing/2010/main" val="0"/>
              </a:ext>
            </a:extLst>
          </a:blip>
          <a:srcRect l="3159" t="19542" r="22557" b="10394"/>
          <a:stretch>
            <a:fillRect/>
          </a:stretch>
        </p:blipFill>
        <p:spPr>
          <a:xfrm>
            <a:off x="428625" y="571500"/>
            <a:ext cx="7929563" cy="5929313"/>
          </a:xfrm>
        </p:spPr>
      </p:pic>
      <p:sp>
        <p:nvSpPr>
          <p:cNvPr id="3" name="Slide Number Placeholder 2"/>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381627683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458611"/>
          </a:xfrm>
        </p:spPr>
        <p:txBody>
          <a:bodyPr>
            <a:normAutofit fontScale="92500" lnSpcReduction="20000"/>
          </a:bodyPr>
          <a:lstStyle/>
          <a:p>
            <a:pPr marL="627063" indent="-517525">
              <a:buNone/>
            </a:pPr>
            <a:r>
              <a:rPr lang="en-GB" sz="2400" b="1" i="1" dirty="0" smtClean="0">
                <a:latin typeface="Arial" pitchFamily="34" charset="0"/>
                <a:cs typeface="Arial" pitchFamily="34" charset="0"/>
              </a:rPr>
              <a:t>Q.</a:t>
            </a:r>
            <a:r>
              <a:rPr lang="en-GB" sz="2400" b="1" i="1" dirty="0" smtClean="0">
                <a:solidFill>
                  <a:srgbClr val="0000FF"/>
                </a:solidFill>
                <a:latin typeface="Arial" pitchFamily="34" charset="0"/>
                <a:cs typeface="Arial" pitchFamily="34" charset="0"/>
              </a:rPr>
              <a:t>   </a:t>
            </a:r>
            <a:r>
              <a:rPr lang="en-GB" sz="2400" b="1" i="1" dirty="0" smtClean="0">
                <a:latin typeface="Arial" pitchFamily="34" charset="0"/>
                <a:cs typeface="Arial" pitchFamily="34" charset="0"/>
              </a:rPr>
              <a:t>Why is it important to understand what motivates</a:t>
            </a:r>
          </a:p>
          <a:p>
            <a:pPr marL="627063" indent="-517525">
              <a:buNone/>
            </a:pPr>
            <a:r>
              <a:rPr lang="en-GB" sz="2400" b="1" i="1" dirty="0" smtClean="0">
                <a:latin typeface="Arial" pitchFamily="34" charset="0"/>
                <a:cs typeface="Arial" pitchFamily="34" charset="0"/>
              </a:rPr>
              <a:t>	individuals?</a:t>
            </a:r>
          </a:p>
          <a:p>
            <a:pPr marL="88900" indent="20638">
              <a:buNone/>
            </a:pPr>
            <a:endParaRPr lang="en-GB" sz="1100" dirty="0" smtClean="0">
              <a:latin typeface="Arial" pitchFamily="34" charset="0"/>
              <a:cs typeface="Arial" pitchFamily="34" charset="0"/>
            </a:endParaRPr>
          </a:p>
          <a:p>
            <a:pPr marL="627063" indent="-517525">
              <a:buNone/>
            </a:pPr>
            <a:r>
              <a:rPr lang="en-GB" sz="2400" dirty="0" smtClean="0">
                <a:latin typeface="Arial" pitchFamily="34" charset="0"/>
                <a:cs typeface="Arial" pitchFamily="34" charset="0"/>
              </a:rPr>
              <a:t>A.   Because it aids organisational decision making &amp; encourages the development  &amp; use of strategies which will successfully develop high performing individuals</a:t>
            </a:r>
          </a:p>
          <a:p>
            <a:pPr marL="627063" indent="-517525">
              <a:buAutoNum type="alphaUcPeriod"/>
            </a:pPr>
            <a:endParaRPr lang="en-GB" sz="1000" dirty="0" smtClean="0">
              <a:latin typeface="Arial" pitchFamily="34" charset="0"/>
              <a:cs typeface="Arial" pitchFamily="34" charset="0"/>
            </a:endParaRPr>
          </a:p>
          <a:p>
            <a:pPr marL="627063" indent="-517525">
              <a:buAutoNum type="alphaUcPeriod"/>
            </a:pPr>
            <a:endParaRPr lang="en-GB" sz="1000" dirty="0" smtClean="0">
              <a:latin typeface="Arial" pitchFamily="34" charset="0"/>
              <a:cs typeface="Arial" pitchFamily="34" charset="0"/>
            </a:endParaRPr>
          </a:p>
          <a:p>
            <a:pPr marL="627063" indent="-517525">
              <a:buNone/>
            </a:pPr>
            <a:r>
              <a:rPr lang="en-GB" sz="2400" b="1" dirty="0" smtClean="0">
                <a:latin typeface="Arial" pitchFamily="34" charset="0"/>
                <a:cs typeface="Arial" pitchFamily="34" charset="0"/>
              </a:rPr>
              <a:t>Q. </a:t>
            </a:r>
            <a:r>
              <a:rPr lang="en-GB" sz="2400" b="1" i="1" dirty="0" smtClean="0">
                <a:latin typeface="Arial" pitchFamily="34" charset="0"/>
                <a:cs typeface="Arial" pitchFamily="34" charset="0"/>
              </a:rPr>
              <a:t>What can organisations do to positively influence motivation?</a:t>
            </a:r>
          </a:p>
          <a:p>
            <a:pPr marL="627063" indent="-517525">
              <a:buNone/>
            </a:pPr>
            <a:endParaRPr lang="en-GB" sz="1100" b="1" dirty="0" smtClean="0">
              <a:latin typeface="Arial" pitchFamily="34" charset="0"/>
              <a:cs typeface="Arial" pitchFamily="34" charset="0"/>
            </a:endParaRPr>
          </a:p>
          <a:p>
            <a:pPr marL="566928" indent="-457200">
              <a:buNone/>
            </a:pPr>
            <a:r>
              <a:rPr lang="en-GB" sz="2400" dirty="0" smtClean="0">
                <a:latin typeface="Arial" pitchFamily="34" charset="0"/>
                <a:cs typeface="Arial" pitchFamily="34" charset="0"/>
              </a:rPr>
              <a:t>A.  Motivation may  be positively influenced via:</a:t>
            </a:r>
          </a:p>
          <a:p>
            <a:pPr marL="717550" indent="-358775">
              <a:buFont typeface="Wingdings" pitchFamily="2" charset="2"/>
              <a:buChar char="Ø"/>
            </a:pPr>
            <a:r>
              <a:rPr lang="en-GB" sz="2400" dirty="0" smtClean="0">
                <a:latin typeface="Arial" pitchFamily="34" charset="0"/>
                <a:cs typeface="Arial" pitchFamily="34" charset="0"/>
              </a:rPr>
              <a:t>Training &amp; development </a:t>
            </a:r>
          </a:p>
          <a:p>
            <a:pPr marL="717550" indent="-358775">
              <a:buFont typeface="Wingdings" pitchFamily="2" charset="2"/>
              <a:buChar char="Ø"/>
            </a:pPr>
            <a:r>
              <a:rPr lang="en-GB" sz="2400" dirty="0" smtClean="0">
                <a:latin typeface="Arial" pitchFamily="34" charset="0"/>
                <a:cs typeface="Arial" pitchFamily="34" charset="0"/>
              </a:rPr>
              <a:t>Safe working environment</a:t>
            </a:r>
          </a:p>
          <a:p>
            <a:pPr marL="717550" indent="-358775">
              <a:buFont typeface="Wingdings" pitchFamily="2" charset="2"/>
              <a:buChar char="Ø"/>
            </a:pPr>
            <a:r>
              <a:rPr lang="en-GB" sz="2400" dirty="0" smtClean="0">
                <a:latin typeface="Arial" pitchFamily="34" charset="0"/>
                <a:cs typeface="Arial" pitchFamily="34" charset="0"/>
              </a:rPr>
              <a:t>Tools for the job</a:t>
            </a:r>
          </a:p>
          <a:p>
            <a:pPr marL="717550" indent="-358775">
              <a:buFont typeface="Wingdings" pitchFamily="2" charset="2"/>
              <a:buChar char="Ø"/>
            </a:pPr>
            <a:r>
              <a:rPr lang="en-GB" sz="2400" dirty="0" smtClean="0">
                <a:latin typeface="Arial" pitchFamily="34" charset="0"/>
                <a:cs typeface="Arial" pitchFamily="34" charset="0"/>
              </a:rPr>
              <a:t>Positive employee relations</a:t>
            </a:r>
          </a:p>
          <a:p>
            <a:pPr marL="717550" indent="-358775">
              <a:buFont typeface="Wingdings" pitchFamily="2" charset="2"/>
              <a:buChar char="Ø"/>
            </a:pPr>
            <a:r>
              <a:rPr lang="en-GB" sz="2400" dirty="0" smtClean="0">
                <a:latin typeface="Arial" pitchFamily="34" charset="0"/>
                <a:cs typeface="Arial" pitchFamily="34" charset="0"/>
              </a:rPr>
              <a:t>Reward – financial &amp; non-financial</a:t>
            </a:r>
          </a:p>
          <a:p>
            <a:pPr marL="717550" indent="-358775">
              <a:buFont typeface="Wingdings" pitchFamily="2" charset="2"/>
              <a:buChar char="Ø"/>
            </a:pPr>
            <a:r>
              <a:rPr lang="en-GB" sz="2400" dirty="0" smtClean="0">
                <a:latin typeface="Arial" pitchFamily="34" charset="0"/>
                <a:cs typeface="Arial" pitchFamily="34" charset="0"/>
              </a:rPr>
              <a:t>Adopting appropriate leadership style/s</a:t>
            </a:r>
          </a:p>
          <a:p>
            <a:pPr marL="627063" indent="-517525">
              <a:buNone/>
            </a:pPr>
            <a:endParaRPr lang="en-GB" sz="2400" b="1" dirty="0">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320C299A-7214-4367-9926-2D52E6C2B859}" type="slidenum">
              <a:rPr lang="en-GB" smtClean="0"/>
              <a:pPr/>
              <a:t>17</a:t>
            </a:fld>
            <a:endParaRPr lang="en-GB"/>
          </a:p>
        </p:txBody>
      </p:sp>
    </p:spTree>
    <p:extLst>
      <p:ext uri="{BB962C8B-B14F-4D97-AF65-F5344CB8AC3E}">
        <p14:creationId xmlns:p14="http://schemas.microsoft.com/office/powerpoint/2010/main" val="2049625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anim calcmode="lin" valueType="num">
                                      <p:cBhvr additive="base">
                                        <p:cTn id="1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anim calcmode="lin" valueType="num">
                                      <p:cBhvr additive="base">
                                        <p:cTn id="1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anim calcmode="lin" valueType="num">
                                      <p:cBhvr additive="base">
                                        <p:cTn id="2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anim calcmode="lin" valueType="num">
                                      <p:cBhvr additive="base">
                                        <p:cTn id="31"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anim calcmode="lin" valueType="num">
                                      <p:cBhvr additive="base">
                                        <p:cTn id="3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3" end="13"/>
                                            </p:txEl>
                                          </p:spTgt>
                                        </p:tgtEl>
                                        <p:attrNameLst>
                                          <p:attrName>style.visibility</p:attrName>
                                        </p:attrNameLst>
                                      </p:cBhvr>
                                      <p:to>
                                        <p:strVal val="visible"/>
                                      </p:to>
                                    </p:set>
                                    <p:anim calcmode="lin" valueType="num">
                                      <p:cBhvr additive="base">
                                        <p:cTn id="43"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4" end="14"/>
                                            </p:txEl>
                                          </p:spTgt>
                                        </p:tgtEl>
                                        <p:attrNameLst>
                                          <p:attrName>style.visibility</p:attrName>
                                        </p:attrNameLst>
                                      </p:cBhvr>
                                      <p:to>
                                        <p:strVal val="visible"/>
                                      </p:to>
                                    </p:set>
                                    <p:anim calcmode="lin" valueType="num">
                                      <p:cBhvr additive="base">
                                        <p:cTn id="49"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196752"/>
            <a:ext cx="8229600" cy="5102027"/>
          </a:xfrm>
        </p:spPr>
        <p:txBody>
          <a:bodyPr>
            <a:normAutofit fontScale="92500" lnSpcReduction="20000"/>
          </a:bodyPr>
          <a:lstStyle/>
          <a:p>
            <a:pPr marL="144000">
              <a:buNone/>
            </a:pPr>
            <a:r>
              <a:rPr lang="en-GB" dirty="0" smtClean="0"/>
              <a:t>“</a:t>
            </a:r>
            <a:r>
              <a:rPr lang="en-GB" dirty="0" smtClean="0">
                <a:latin typeface="Arial" pitchFamily="34" charset="0"/>
                <a:cs typeface="Arial" pitchFamily="34" charset="0"/>
              </a:rPr>
              <a:t>To get the best from their employees organisations need to create conditions where staff actively want to get in early and stay late because they </a:t>
            </a:r>
            <a:r>
              <a:rPr lang="en-GB" b="1" i="1" dirty="0" smtClean="0">
                <a:solidFill>
                  <a:srgbClr val="0000FF"/>
                </a:solidFill>
                <a:latin typeface="Arial" pitchFamily="34" charset="0"/>
                <a:cs typeface="Arial" pitchFamily="34" charset="0"/>
              </a:rPr>
              <a:t>enjoy what they do </a:t>
            </a:r>
            <a:r>
              <a:rPr lang="en-GB" dirty="0" smtClean="0">
                <a:latin typeface="Arial" pitchFamily="34" charset="0"/>
                <a:cs typeface="Arial" pitchFamily="34" charset="0"/>
              </a:rPr>
              <a:t>and </a:t>
            </a:r>
            <a:r>
              <a:rPr lang="en-GB" b="1" i="1" dirty="0" smtClean="0">
                <a:solidFill>
                  <a:srgbClr val="0000FF"/>
                </a:solidFill>
                <a:latin typeface="Arial" pitchFamily="34" charset="0"/>
                <a:cs typeface="Arial" pitchFamily="34" charset="0"/>
              </a:rPr>
              <a:t>associate the company’s success with their own</a:t>
            </a:r>
            <a:r>
              <a:rPr lang="en-GB" dirty="0" smtClean="0">
                <a:latin typeface="Arial" pitchFamily="34" charset="0"/>
                <a:cs typeface="Arial" pitchFamily="34" charset="0"/>
              </a:rPr>
              <a:t>, just getting paid for attending work is not going to do this.  What is required is </a:t>
            </a:r>
            <a:r>
              <a:rPr lang="en-GB" b="1" i="1" dirty="0" smtClean="0">
                <a:solidFill>
                  <a:srgbClr val="0000FF"/>
                </a:solidFill>
                <a:latin typeface="Arial" pitchFamily="34" charset="0"/>
                <a:cs typeface="Arial" pitchFamily="34" charset="0"/>
              </a:rPr>
              <a:t>an employee relationship </a:t>
            </a:r>
            <a:r>
              <a:rPr lang="en-GB" dirty="0" smtClean="0">
                <a:latin typeface="Arial" pitchFamily="34" charset="0"/>
                <a:cs typeface="Arial" pitchFamily="34" charset="0"/>
              </a:rPr>
              <a:t>where the </a:t>
            </a:r>
            <a:r>
              <a:rPr lang="en-GB" b="1" i="1" dirty="0" smtClean="0">
                <a:solidFill>
                  <a:srgbClr val="0000FF"/>
                </a:solidFill>
                <a:latin typeface="Arial" pitchFamily="34" charset="0"/>
                <a:cs typeface="Arial" pitchFamily="34" charset="0"/>
              </a:rPr>
              <a:t>employee regards themselves a stakeholder </a:t>
            </a:r>
            <a:r>
              <a:rPr lang="en-GB" dirty="0" smtClean="0">
                <a:latin typeface="Arial" pitchFamily="34" charset="0"/>
                <a:cs typeface="Arial" pitchFamily="34" charset="0"/>
              </a:rPr>
              <a:t>in the long tem success of the company” </a:t>
            </a:r>
          </a:p>
          <a:p>
            <a:pPr marL="36000">
              <a:buNone/>
            </a:pPr>
            <a:r>
              <a:rPr lang="en-GB" sz="1200" dirty="0" smtClean="0">
                <a:latin typeface="Arial" pitchFamily="34" charset="0"/>
                <a:cs typeface="Arial" pitchFamily="34" charset="0"/>
              </a:rPr>
              <a:t>							(</a:t>
            </a:r>
            <a:r>
              <a:rPr lang="en-GB" sz="1200" dirty="0" err="1" smtClean="0"/>
              <a:t>Murton</a:t>
            </a:r>
            <a:r>
              <a:rPr lang="en-GB" sz="1200" dirty="0" smtClean="0"/>
              <a:t> et al, 2010:93)</a:t>
            </a:r>
            <a:r>
              <a:rPr lang="en-GB" dirty="0" smtClean="0">
                <a:latin typeface="Arial" pitchFamily="34" charset="0"/>
                <a:cs typeface="Arial" pitchFamily="34" charset="0"/>
              </a:rPr>
              <a:t>						</a:t>
            </a:r>
            <a:endParaRPr lang="en-GB" dirty="0">
              <a:latin typeface="Arial" pitchFamily="34" charset="0"/>
              <a:cs typeface="Arial" pitchFamily="34" charset="0"/>
            </a:endParaRPr>
          </a:p>
        </p:txBody>
      </p:sp>
      <p:sp>
        <p:nvSpPr>
          <p:cNvPr id="3" name="Title 2"/>
          <p:cNvSpPr>
            <a:spLocks noGrp="1"/>
          </p:cNvSpPr>
          <p:nvPr>
            <p:ph type="title"/>
          </p:nvPr>
        </p:nvSpPr>
        <p:spPr>
          <a:xfrm>
            <a:off x="457200" y="418654"/>
            <a:ext cx="8229600" cy="850106"/>
          </a:xfrm>
        </p:spPr>
        <p:txBody>
          <a:bodyPr>
            <a:normAutofit/>
          </a:bodyPr>
          <a:lstStyle/>
          <a:p>
            <a:pPr algn="l"/>
            <a:r>
              <a:rPr lang="en-GB" sz="3200" dirty="0" smtClean="0">
                <a:solidFill>
                  <a:schemeClr val="tx2"/>
                </a:solidFill>
                <a:cs typeface="Arial" pitchFamily="34" charset="0"/>
              </a:rPr>
              <a:t>The ideal situation</a:t>
            </a:r>
            <a:endParaRPr lang="en-GB" sz="3200" dirty="0">
              <a:solidFill>
                <a:schemeClr val="tx2"/>
              </a:solidFill>
              <a:cs typeface="Arial" pitchFamily="34" charset="0"/>
            </a:endParaRPr>
          </a:p>
        </p:txBody>
      </p:sp>
      <p:sp>
        <p:nvSpPr>
          <p:cNvPr id="4" name="Slide Number Placeholder 3"/>
          <p:cNvSpPr>
            <a:spLocks noGrp="1"/>
          </p:cNvSpPr>
          <p:nvPr>
            <p:ph type="sldNum" sz="quarter" idx="12"/>
          </p:nvPr>
        </p:nvSpPr>
        <p:spPr/>
        <p:txBody>
          <a:bodyPr/>
          <a:lstStyle/>
          <a:p>
            <a:fld id="{320C299A-7214-4367-9926-2D52E6C2B859}" type="slidenum">
              <a:rPr lang="en-GB" smtClean="0"/>
              <a:pPr/>
              <a:t>18</a:t>
            </a:fld>
            <a:endParaRPr lang="en-GB"/>
          </a:p>
        </p:txBody>
      </p:sp>
    </p:spTree>
    <p:extLst>
      <p:ext uri="{BB962C8B-B14F-4D97-AF65-F5344CB8AC3E}">
        <p14:creationId xmlns:p14="http://schemas.microsoft.com/office/powerpoint/2010/main" val="747216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3"/>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8" presetClass="emph" presetSubtype="0" fill="hold" grpId="0" nodeType="clickEffect">
                                  <p:stCondLst>
                                    <p:cond delay="0"/>
                                  </p:stCondLst>
                                  <p:childTnLst>
                                    <p:animRot by="21600000">
                                      <p:cBhvr>
                                        <p:cTn id="10" dur="2000" fill="hold"/>
                                        <p:tgtEl>
                                          <p:spTgt spid="2">
                                            <p:txEl>
                                              <p:pRg st="0" end="0"/>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8" presetClass="emph" presetSubtype="0" fill="hold" grpId="0" nodeType="clickEffect">
                                  <p:stCondLst>
                                    <p:cond delay="0"/>
                                  </p:stCondLst>
                                  <p:childTnLst>
                                    <p:animRot by="21600000">
                                      <p:cBhvr>
                                        <p:cTn id="14" dur="2000" fill="hold"/>
                                        <p:tgtEl>
                                          <p:spTgt spid="2">
                                            <p:txEl>
                                              <p:pRg st="1" end="1"/>
                                            </p:txEl>
                                          </p:spTgt>
                                        </p:tgtEl>
                                        <p:attrNameLst>
                                          <p:attrName>r</p:attrName>
                                        </p:attrNameLst>
                                      </p:cBhvr>
                                    </p:animRot>
                                  </p:childTnLst>
                                </p:cTn>
                              </p:par>
                            </p:childTnLst>
                          </p:cTn>
                        </p:par>
                      </p:childTnLst>
                    </p:cTn>
                  </p:par>
                  <p:par>
                    <p:cTn id="15" fill="hold">
                      <p:stCondLst>
                        <p:cond delay="indefinite"/>
                      </p:stCondLst>
                      <p:childTnLst>
                        <p:par>
                          <p:cTn id="16" fill="hold">
                            <p:stCondLst>
                              <p:cond delay="0"/>
                            </p:stCondLst>
                            <p:childTnLst>
                              <p:par>
                                <p:cTn id="17" presetID="21" presetClass="emph" presetSubtype="0" fill="hold" grpId="1" nodeType="clickEffect">
                                  <p:stCondLst>
                                    <p:cond delay="0"/>
                                  </p:stCondLst>
                                  <p:childTnLst>
                                    <p:animClr clrSpc="hsl" dir="cw">
                                      <p:cBhvr override="childStyle">
                                        <p:cTn id="18" dur="500" fill="hold"/>
                                        <p:tgtEl>
                                          <p:spTgt spid="2">
                                            <p:txEl>
                                              <p:pRg st="0" end="0"/>
                                            </p:txEl>
                                          </p:spTgt>
                                        </p:tgtEl>
                                        <p:attrNameLst>
                                          <p:attrName>style.color</p:attrName>
                                        </p:attrNameLst>
                                      </p:cBhvr>
                                      <p:by>
                                        <p:hsl h="7200000" s="0" l="0"/>
                                      </p:by>
                                    </p:animClr>
                                    <p:animClr clrSpc="hsl" dir="cw">
                                      <p:cBhvr>
                                        <p:cTn id="19" dur="500" fill="hold"/>
                                        <p:tgtEl>
                                          <p:spTgt spid="2">
                                            <p:txEl>
                                              <p:pRg st="0" end="0"/>
                                            </p:txEl>
                                          </p:spTgt>
                                        </p:tgtEl>
                                        <p:attrNameLst>
                                          <p:attrName>fillcolor</p:attrName>
                                        </p:attrNameLst>
                                      </p:cBhvr>
                                      <p:by>
                                        <p:hsl h="7200000" s="0" l="0"/>
                                      </p:by>
                                    </p:animClr>
                                    <p:animClr clrSpc="hsl" dir="cw">
                                      <p:cBhvr>
                                        <p:cTn id="20" dur="500" fill="hold"/>
                                        <p:tgtEl>
                                          <p:spTgt spid="2">
                                            <p:txEl>
                                              <p:pRg st="0" end="0"/>
                                            </p:txEl>
                                          </p:spTgt>
                                        </p:tgtEl>
                                        <p:attrNameLst>
                                          <p:attrName>stroke.color</p:attrName>
                                        </p:attrNameLst>
                                      </p:cBhvr>
                                      <p:by>
                                        <p:hsl h="7200000" s="0" l="0"/>
                                      </p:by>
                                    </p:animClr>
                                    <p:set>
                                      <p:cBhvr>
                                        <p:cTn id="21" dur="500" fill="hold"/>
                                        <p:tgtEl>
                                          <p:spTgt spid="2">
                                            <p:txEl>
                                              <p:pRg st="0" end="0"/>
                                            </p:txEl>
                                          </p:spTgt>
                                        </p:tgtEl>
                                        <p:attrNameLst>
                                          <p:attrName>fill.type</p:attrName>
                                        </p:attrNameLst>
                                      </p:cBhvr>
                                      <p:to>
                                        <p:strVal val="solid"/>
                                      </p:to>
                                    </p:set>
                                  </p:childTnLst>
                                </p:cTn>
                              </p:par>
                            </p:childTnLst>
                          </p:cTn>
                        </p:par>
                      </p:childTnLst>
                    </p:cTn>
                  </p:par>
                  <p:par>
                    <p:cTn id="22" fill="hold">
                      <p:stCondLst>
                        <p:cond delay="indefinite"/>
                      </p:stCondLst>
                      <p:childTnLst>
                        <p:par>
                          <p:cTn id="23" fill="hold">
                            <p:stCondLst>
                              <p:cond delay="0"/>
                            </p:stCondLst>
                            <p:childTnLst>
                              <p:par>
                                <p:cTn id="24" presetID="21" presetClass="emph" presetSubtype="0" fill="hold" grpId="1" nodeType="clickEffect">
                                  <p:stCondLst>
                                    <p:cond delay="0"/>
                                  </p:stCondLst>
                                  <p:childTnLst>
                                    <p:animClr clrSpc="hsl" dir="cw">
                                      <p:cBhvr override="childStyle">
                                        <p:cTn id="25" dur="500" fill="hold"/>
                                        <p:tgtEl>
                                          <p:spTgt spid="2">
                                            <p:txEl>
                                              <p:pRg st="1" end="1"/>
                                            </p:txEl>
                                          </p:spTgt>
                                        </p:tgtEl>
                                        <p:attrNameLst>
                                          <p:attrName>style.color</p:attrName>
                                        </p:attrNameLst>
                                      </p:cBhvr>
                                      <p:by>
                                        <p:hsl h="7200000" s="0" l="0"/>
                                      </p:by>
                                    </p:animClr>
                                    <p:animClr clrSpc="hsl" dir="cw">
                                      <p:cBhvr>
                                        <p:cTn id="26" dur="500" fill="hold"/>
                                        <p:tgtEl>
                                          <p:spTgt spid="2">
                                            <p:txEl>
                                              <p:pRg st="1" end="1"/>
                                            </p:txEl>
                                          </p:spTgt>
                                        </p:tgtEl>
                                        <p:attrNameLst>
                                          <p:attrName>fillcolor</p:attrName>
                                        </p:attrNameLst>
                                      </p:cBhvr>
                                      <p:by>
                                        <p:hsl h="7200000" s="0" l="0"/>
                                      </p:by>
                                    </p:animClr>
                                    <p:animClr clrSpc="hsl" dir="cw">
                                      <p:cBhvr>
                                        <p:cTn id="27" dur="500" fill="hold"/>
                                        <p:tgtEl>
                                          <p:spTgt spid="2">
                                            <p:txEl>
                                              <p:pRg st="1" end="1"/>
                                            </p:txEl>
                                          </p:spTgt>
                                        </p:tgtEl>
                                        <p:attrNameLst>
                                          <p:attrName>stroke.color</p:attrName>
                                        </p:attrNameLst>
                                      </p:cBhvr>
                                      <p:by>
                                        <p:hsl h="7200000" s="0" l="0"/>
                                      </p:by>
                                    </p:animClr>
                                    <p:set>
                                      <p:cBhvr>
                                        <p:cTn id="28" dur="500" fill="hold"/>
                                        <p:tgtEl>
                                          <p:spTgt spid="2">
                                            <p:txEl>
                                              <p:pRg st="1" end="1"/>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p"/>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755576" y="2564904"/>
            <a:ext cx="7772400" cy="2123658"/>
          </a:xfrm>
        </p:spPr>
        <p:txBody>
          <a:bodyPr>
            <a:normAutofit fontScale="90000"/>
          </a:bodyPr>
          <a:lstStyle/>
          <a:p>
            <a:r>
              <a:rPr lang="en-GB" sz="4400" dirty="0" smtClean="0">
                <a:solidFill>
                  <a:schemeClr val="bg1"/>
                </a:solidFill>
              </a:rPr>
              <a:t/>
            </a:r>
            <a:br>
              <a:rPr lang="en-GB" sz="4400" dirty="0" smtClean="0">
                <a:solidFill>
                  <a:schemeClr val="bg1"/>
                </a:solidFill>
              </a:rPr>
            </a:br>
            <a:r>
              <a:rPr lang="en-GB" dirty="0" smtClean="0">
                <a:solidFill>
                  <a:schemeClr val="bg1"/>
                </a:solidFill>
              </a:rPr>
              <a:t>Introducing the Modern Workplace:</a:t>
            </a:r>
            <a:r>
              <a:rPr lang="en-GB" sz="4400" dirty="0" smtClean="0">
                <a:solidFill>
                  <a:schemeClr val="bg1"/>
                </a:solidFill>
              </a:rPr>
              <a:t> </a:t>
            </a:r>
            <a:br>
              <a:rPr lang="en-GB" sz="4400" dirty="0" smtClean="0">
                <a:solidFill>
                  <a:schemeClr val="bg1"/>
                </a:solidFill>
              </a:rPr>
            </a:br>
            <a:r>
              <a:rPr lang="en-GB" sz="6000" dirty="0" smtClean="0">
                <a:solidFill>
                  <a:schemeClr val="accent4"/>
                </a:solidFill>
              </a:rPr>
              <a:t>Perception</a:t>
            </a:r>
            <a:endParaRPr lang="en-GB" dirty="0">
              <a:solidFill>
                <a:schemeClr val="accent4"/>
              </a:solidFill>
            </a:endParaRPr>
          </a:p>
        </p:txBody>
      </p:sp>
    </p:spTree>
    <p:extLst>
      <p:ext uri="{BB962C8B-B14F-4D97-AF65-F5344CB8AC3E}">
        <p14:creationId xmlns:p14="http://schemas.microsoft.com/office/powerpoint/2010/main" val="4077722223"/>
      </p:ext>
    </p:extLst>
  </p:cSld>
  <p:clrMapOvr>
    <a:masterClrMapping/>
  </p:clrMapOvr>
  <p:transition>
    <p:dissolv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lstStyle/>
          <a:p>
            <a:r>
              <a:rPr lang="en-GB" dirty="0" smtClean="0"/>
              <a:t>Define perception</a:t>
            </a:r>
          </a:p>
          <a:p>
            <a:r>
              <a:rPr lang="en-GB" dirty="0" smtClean="0"/>
              <a:t>Recognise how your perception affects your world view</a:t>
            </a:r>
          </a:p>
          <a:p>
            <a:r>
              <a:rPr lang="en-GB" dirty="0" smtClean="0"/>
              <a:t>Understand differences in perception</a:t>
            </a:r>
          </a:p>
          <a:p>
            <a:r>
              <a:rPr lang="en-GB" dirty="0" smtClean="0"/>
              <a:t>Identify how perception is linked to other aspects of organisational behaviour</a:t>
            </a:r>
          </a:p>
          <a:p>
            <a:endParaRPr lang="en-GB" dirty="0" smtClean="0"/>
          </a:p>
          <a:p>
            <a:endParaRPr lang="en-GB" dirty="0" smtClean="0"/>
          </a:p>
          <a:p>
            <a:endParaRPr lang="en-GB" dirty="0"/>
          </a:p>
        </p:txBody>
      </p:sp>
    </p:spTree>
    <p:extLst>
      <p:ext uri="{BB962C8B-B14F-4D97-AF65-F5344CB8AC3E}">
        <p14:creationId xmlns:p14="http://schemas.microsoft.com/office/powerpoint/2010/main" val="365993595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457200" y="392113"/>
            <a:ext cx="8229600" cy="701675"/>
          </a:xfrm>
        </p:spPr>
        <p:txBody>
          <a:bodyPr>
            <a:normAutofit fontScale="90000"/>
          </a:bodyPr>
          <a:lstStyle/>
          <a:p>
            <a:r>
              <a:rPr lang="en-GB" b="1" dirty="0" smtClean="0"/>
              <a:t>What is Perception?</a:t>
            </a:r>
            <a:endParaRPr lang="en-GB" b="1" dirty="0"/>
          </a:p>
        </p:txBody>
      </p:sp>
      <p:sp>
        <p:nvSpPr>
          <p:cNvPr id="41987" name="Rectangle 3"/>
          <p:cNvSpPr>
            <a:spLocks noGrp="1" noChangeArrowheads="1"/>
          </p:cNvSpPr>
          <p:nvPr>
            <p:ph type="body" idx="1"/>
          </p:nvPr>
        </p:nvSpPr>
        <p:spPr>
          <a:xfrm>
            <a:off x="434975" y="1611313"/>
            <a:ext cx="8229600" cy="4327338"/>
          </a:xfrm>
          <a:noFill/>
          <a:ln/>
        </p:spPr>
        <p:txBody>
          <a:bodyPr>
            <a:spAutoFit/>
          </a:bodyPr>
          <a:lstStyle/>
          <a:p>
            <a:pPr>
              <a:buFontTx/>
              <a:buNone/>
            </a:pPr>
            <a:r>
              <a:rPr lang="en-GB" dirty="0" smtClean="0"/>
              <a:t>	We all have our own, unique picture or image of how we see the ‘reality’ of the world around us, and our own way of looking at and understanding our environment and the people within it.</a:t>
            </a:r>
          </a:p>
          <a:p>
            <a:pPr>
              <a:buFontTx/>
              <a:buNone/>
            </a:pPr>
            <a:endParaRPr lang="en-GB" dirty="0" smtClean="0"/>
          </a:p>
          <a:p>
            <a:pPr>
              <a:buFontTx/>
              <a:buNone/>
            </a:pPr>
            <a:endParaRPr lang="en-GB" dirty="0"/>
          </a:p>
          <a:p>
            <a:pPr>
              <a:buFontTx/>
              <a:buNone/>
            </a:pPr>
            <a:r>
              <a:rPr lang="en-GB" dirty="0" smtClean="0"/>
              <a:t>	</a:t>
            </a:r>
            <a:endParaRPr lang="en-GB" dirty="0"/>
          </a:p>
        </p:txBody>
      </p:sp>
      <p:sp>
        <p:nvSpPr>
          <p:cNvPr id="2" name="TextBox 1"/>
          <p:cNvSpPr txBox="1"/>
          <p:nvPr/>
        </p:nvSpPr>
        <p:spPr>
          <a:xfrm>
            <a:off x="5292080" y="5157192"/>
            <a:ext cx="3732535" cy="369332"/>
          </a:xfrm>
          <a:prstGeom prst="rect">
            <a:avLst/>
          </a:prstGeom>
          <a:noFill/>
        </p:spPr>
        <p:txBody>
          <a:bodyPr wrap="square" rtlCol="0">
            <a:spAutoFit/>
          </a:bodyPr>
          <a:lstStyle/>
          <a:p>
            <a:r>
              <a:rPr lang="en-GB" dirty="0" smtClean="0"/>
              <a:t>Mullins (2016) 11</a:t>
            </a:r>
            <a:r>
              <a:rPr lang="en-GB" baseline="30000" dirty="0" smtClean="0"/>
              <a:t>th</a:t>
            </a:r>
            <a:r>
              <a:rPr lang="en-GB" dirty="0" smtClean="0"/>
              <a:t> edition p.182</a:t>
            </a:r>
            <a:endParaRPr lang="en-GB" dirty="0"/>
          </a:p>
        </p:txBody>
      </p:sp>
    </p:spTree>
    <p:extLst>
      <p:ext uri="{BB962C8B-B14F-4D97-AF65-F5344CB8AC3E}">
        <p14:creationId xmlns:p14="http://schemas.microsoft.com/office/powerpoint/2010/main" val="149553545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you see?</a:t>
            </a: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22</a:t>
            </a:fld>
            <a:endParaRPr lang="en-GB"/>
          </a:p>
        </p:txBody>
      </p:sp>
      <p:pic>
        <p:nvPicPr>
          <p:cNvPr id="5" name="Picture 2" descr="http://www.roadtransport.com/blogs/big-lorry-blog/assets_c/2011/03/Quiz-thumb-250x142-120832-thumb-300x170-120833.jpg">
            <a:hlinkClick r:id="rId2"/>
          </p:cNvPr>
          <p:cNvPicPr>
            <a:picLocks noChangeAspect="1" noChangeArrowheads="1"/>
          </p:cNvPicPr>
          <p:nvPr/>
        </p:nvPicPr>
        <p:blipFill>
          <a:blip r:embed="rId3"/>
          <a:srcRect l="6000" t="14085" r="8000" b="8450"/>
          <a:stretch>
            <a:fillRect/>
          </a:stretch>
        </p:blipFill>
        <p:spPr bwMode="auto">
          <a:xfrm>
            <a:off x="1038738" y="1916832"/>
            <a:ext cx="6888226" cy="3524245"/>
          </a:xfrm>
          <a:prstGeom prst="rect">
            <a:avLst/>
          </a:prstGeom>
          <a:noFill/>
        </p:spPr>
      </p:pic>
    </p:spTree>
    <p:extLst>
      <p:ext uri="{BB962C8B-B14F-4D97-AF65-F5344CB8AC3E}">
        <p14:creationId xmlns:p14="http://schemas.microsoft.com/office/powerpoint/2010/main" val="66253227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68313" y="765175"/>
            <a:ext cx="8229600" cy="576263"/>
          </a:xfrm>
        </p:spPr>
        <p:txBody>
          <a:bodyPr/>
          <a:lstStyle/>
          <a:p>
            <a:r>
              <a:rPr lang="en-GB" altLang="en-US" sz="2600" dirty="0"/>
              <a:t>Perceptions as information processing</a:t>
            </a:r>
            <a:endParaRPr lang="en-US" altLang="en-US" sz="2600" dirty="0"/>
          </a:p>
        </p:txBody>
      </p:sp>
      <p:sp>
        <p:nvSpPr>
          <p:cNvPr id="7172" name="Text Box 4"/>
          <p:cNvSpPr txBox="1">
            <a:spLocks noChangeArrowheads="1"/>
          </p:cNvSpPr>
          <p:nvPr/>
        </p:nvSpPr>
        <p:spPr bwMode="auto">
          <a:xfrm>
            <a:off x="7308850" y="404813"/>
            <a:ext cx="150971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b="1">
                <a:solidFill>
                  <a:schemeClr val="bg1"/>
                </a:solidFill>
              </a:rPr>
              <a:t>Figure 11.1</a:t>
            </a:r>
            <a:endParaRPr lang="en-US" altLang="en-US" b="1">
              <a:solidFill>
                <a:schemeClr val="bg1"/>
              </a:solidFill>
            </a:endParaRPr>
          </a:p>
        </p:txBody>
      </p:sp>
      <p:pic>
        <p:nvPicPr>
          <p:cNvPr id="7173" name="Picture 5" descr="11"/>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684213" y="1484313"/>
            <a:ext cx="7777162" cy="48021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71493440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395288" y="620713"/>
            <a:ext cx="8291512" cy="993775"/>
          </a:xfrm>
        </p:spPr>
        <p:txBody>
          <a:bodyPr/>
          <a:lstStyle/>
          <a:p>
            <a:r>
              <a:rPr lang="en-GB" altLang="en-US" sz="2600" dirty="0"/>
              <a:t>Process of perceptual selection</a:t>
            </a:r>
            <a:endParaRPr lang="en-US" altLang="en-US" sz="2600" dirty="0"/>
          </a:p>
        </p:txBody>
      </p:sp>
      <p:sp>
        <p:nvSpPr>
          <p:cNvPr id="9219" name="Rectangle 3"/>
          <p:cNvSpPr>
            <a:spLocks noGrp="1" noChangeArrowheads="1"/>
          </p:cNvSpPr>
          <p:nvPr>
            <p:ph type="body" sz="half" idx="1"/>
          </p:nvPr>
        </p:nvSpPr>
        <p:spPr>
          <a:xfrm>
            <a:off x="359385" y="1637814"/>
            <a:ext cx="8077200" cy="4030663"/>
          </a:xfrm>
        </p:spPr>
        <p:txBody>
          <a:bodyPr/>
          <a:lstStyle/>
          <a:p>
            <a:r>
              <a:rPr lang="en-GB" altLang="en-US" sz="2800" dirty="0"/>
              <a:t>The first process of perception is selection &amp; attention</a:t>
            </a:r>
          </a:p>
          <a:p>
            <a:pPr>
              <a:buFontTx/>
              <a:buNone/>
            </a:pPr>
            <a:endParaRPr lang="en-GB" altLang="en-US" sz="2800" dirty="0"/>
          </a:p>
          <a:p>
            <a:r>
              <a:rPr lang="en-GB" altLang="en-US" sz="2800" dirty="0"/>
              <a:t>The process of perceptual selection is based on internal factors &amp; external factors</a:t>
            </a:r>
          </a:p>
          <a:p>
            <a:pPr>
              <a:buFontTx/>
              <a:buNone/>
            </a:pPr>
            <a:endParaRPr lang="en-GB" altLang="en-US" sz="2800" dirty="0"/>
          </a:p>
          <a:p>
            <a:pPr>
              <a:buFontTx/>
              <a:buNone/>
            </a:pPr>
            <a:r>
              <a:rPr lang="en-GB" altLang="en-US" sz="2800" dirty="0"/>
              <a:t>Internal – relating to the state of the individual</a:t>
            </a:r>
          </a:p>
          <a:p>
            <a:pPr>
              <a:buFontTx/>
              <a:buNone/>
            </a:pPr>
            <a:r>
              <a:rPr lang="en-GB" altLang="en-US" sz="2800" dirty="0"/>
              <a:t>External – the environment</a:t>
            </a:r>
            <a:endParaRPr lang="en-US" altLang="en-US" sz="2800" dirty="0"/>
          </a:p>
        </p:txBody>
      </p:sp>
    </p:spTree>
    <p:extLst>
      <p:ext uri="{BB962C8B-B14F-4D97-AF65-F5344CB8AC3E}">
        <p14:creationId xmlns:p14="http://schemas.microsoft.com/office/powerpoint/2010/main" val="275742543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1000"/>
                                        <p:tgtEl>
                                          <p:spTgt spid="9219">
                                            <p:txEl>
                                              <p:pRg st="0" end="0"/>
                                            </p:txEl>
                                          </p:spTgt>
                                        </p:tgtEl>
                                      </p:cBhvr>
                                    </p:animEffect>
                                    <p:anim calcmode="lin" valueType="num">
                                      <p:cBhvr>
                                        <p:cTn id="8" dur="1000" fill="hold"/>
                                        <p:tgtEl>
                                          <p:spTgt spid="921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21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219">
                                            <p:txEl>
                                              <p:pRg st="2" end="2"/>
                                            </p:txEl>
                                          </p:spTgt>
                                        </p:tgtEl>
                                        <p:attrNameLst>
                                          <p:attrName>style.visibility</p:attrName>
                                        </p:attrNameLst>
                                      </p:cBhvr>
                                      <p:to>
                                        <p:strVal val="visible"/>
                                      </p:to>
                                    </p:set>
                                    <p:animEffect transition="in" filter="fade">
                                      <p:cBhvr>
                                        <p:cTn id="14" dur="1000"/>
                                        <p:tgtEl>
                                          <p:spTgt spid="9219">
                                            <p:txEl>
                                              <p:pRg st="2" end="2"/>
                                            </p:txEl>
                                          </p:spTgt>
                                        </p:tgtEl>
                                      </p:cBhvr>
                                    </p:animEffect>
                                    <p:anim calcmode="lin" valueType="num">
                                      <p:cBhvr>
                                        <p:cTn id="15" dur="1000" fill="hold"/>
                                        <p:tgtEl>
                                          <p:spTgt spid="9219">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921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219">
                                            <p:txEl>
                                              <p:pRg st="4" end="4"/>
                                            </p:txEl>
                                          </p:spTgt>
                                        </p:tgtEl>
                                        <p:attrNameLst>
                                          <p:attrName>style.visibility</p:attrName>
                                        </p:attrNameLst>
                                      </p:cBhvr>
                                      <p:to>
                                        <p:strVal val="visible"/>
                                      </p:to>
                                    </p:set>
                                    <p:animEffect transition="in" filter="fade">
                                      <p:cBhvr>
                                        <p:cTn id="21" dur="1000"/>
                                        <p:tgtEl>
                                          <p:spTgt spid="9219">
                                            <p:txEl>
                                              <p:pRg st="4" end="4"/>
                                            </p:txEl>
                                          </p:spTgt>
                                        </p:tgtEl>
                                      </p:cBhvr>
                                    </p:animEffect>
                                    <p:anim calcmode="lin" valueType="num">
                                      <p:cBhvr>
                                        <p:cTn id="22" dur="1000" fill="hold"/>
                                        <p:tgtEl>
                                          <p:spTgt spid="9219">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921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219">
                                            <p:txEl>
                                              <p:pRg st="5" end="5"/>
                                            </p:txEl>
                                          </p:spTgt>
                                        </p:tgtEl>
                                        <p:attrNameLst>
                                          <p:attrName>style.visibility</p:attrName>
                                        </p:attrNameLst>
                                      </p:cBhvr>
                                      <p:to>
                                        <p:strVal val="visible"/>
                                      </p:to>
                                    </p:set>
                                    <p:animEffect transition="in" filter="fade">
                                      <p:cBhvr>
                                        <p:cTn id="28" dur="1000"/>
                                        <p:tgtEl>
                                          <p:spTgt spid="9219">
                                            <p:txEl>
                                              <p:pRg st="5" end="5"/>
                                            </p:txEl>
                                          </p:spTgt>
                                        </p:tgtEl>
                                      </p:cBhvr>
                                    </p:animEffect>
                                    <p:anim calcmode="lin" valueType="num">
                                      <p:cBhvr>
                                        <p:cTn id="29" dur="1000" fill="hold"/>
                                        <p:tgtEl>
                                          <p:spTgt spid="9219">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9219">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sz="2600" dirty="0"/>
              <a:t>Factors affecting an individual’s perceptual set</a:t>
            </a:r>
            <a:endParaRPr lang="en-US" altLang="en-US" sz="2600" dirty="0"/>
          </a:p>
        </p:txBody>
      </p:sp>
      <p:sp>
        <p:nvSpPr>
          <p:cNvPr id="10245" name="Text Box 5"/>
          <p:cNvSpPr txBox="1">
            <a:spLocks noChangeArrowheads="1"/>
          </p:cNvSpPr>
          <p:nvPr/>
        </p:nvSpPr>
        <p:spPr bwMode="auto">
          <a:xfrm>
            <a:off x="7308850" y="404813"/>
            <a:ext cx="150971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b="1">
                <a:solidFill>
                  <a:schemeClr val="bg1"/>
                </a:solidFill>
              </a:rPr>
              <a:t>Figure 11.3</a:t>
            </a:r>
            <a:endParaRPr lang="en-US" altLang="en-US" b="1">
              <a:solidFill>
                <a:schemeClr val="bg1"/>
              </a:solidFill>
            </a:endParaRPr>
          </a:p>
        </p:txBody>
      </p:sp>
      <p:pic>
        <p:nvPicPr>
          <p:cNvPr id="10246" name="Picture 6" descr="11"/>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433873" y="1547813"/>
            <a:ext cx="8424863" cy="3702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38108720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395288" y="404664"/>
            <a:ext cx="8291512" cy="993775"/>
          </a:xfrm>
        </p:spPr>
        <p:txBody>
          <a:bodyPr/>
          <a:lstStyle/>
          <a:p>
            <a:r>
              <a:rPr lang="en-GB" altLang="en-US" sz="2600" dirty="0"/>
              <a:t>Importance of language</a:t>
            </a:r>
            <a:endParaRPr lang="en-US" altLang="en-US" sz="2600" dirty="0"/>
          </a:p>
        </p:txBody>
      </p:sp>
      <p:sp>
        <p:nvSpPr>
          <p:cNvPr id="11267" name="Rectangle 3"/>
          <p:cNvSpPr>
            <a:spLocks noGrp="1" noChangeArrowheads="1"/>
          </p:cNvSpPr>
          <p:nvPr>
            <p:ph type="body" sz="half" idx="1"/>
          </p:nvPr>
        </p:nvSpPr>
        <p:spPr>
          <a:xfrm>
            <a:off x="455240" y="1484784"/>
            <a:ext cx="8077200" cy="4030662"/>
          </a:xfrm>
        </p:spPr>
        <p:txBody>
          <a:bodyPr/>
          <a:lstStyle/>
          <a:p>
            <a:pPr>
              <a:buFontTx/>
              <a:buNone/>
            </a:pPr>
            <a:r>
              <a:rPr lang="en-GB" altLang="en-US" sz="2800" dirty="0"/>
              <a:t>Language:</a:t>
            </a:r>
          </a:p>
          <a:p>
            <a:r>
              <a:rPr lang="en-GB" altLang="en-US" sz="2800" dirty="0"/>
              <a:t>Labels &amp; distinguishes our environment</a:t>
            </a:r>
          </a:p>
          <a:p>
            <a:r>
              <a:rPr lang="en-GB" altLang="en-US" sz="2800" dirty="0"/>
              <a:t>Structures &amp; guides our thinking patterns</a:t>
            </a:r>
          </a:p>
          <a:p>
            <a:r>
              <a:rPr lang="en-GB" altLang="en-US" sz="2800" dirty="0"/>
              <a:t>Is part of the culture we experience and learn to take for granted</a:t>
            </a:r>
          </a:p>
          <a:p>
            <a:r>
              <a:rPr lang="en-GB" altLang="en-US" sz="2800" dirty="0"/>
              <a:t>Influences our relationships with others and with the environment</a:t>
            </a:r>
          </a:p>
          <a:p>
            <a:r>
              <a:rPr lang="en-GB" altLang="en-US" sz="2800" dirty="0"/>
              <a:t>Reflects our experiences</a:t>
            </a:r>
          </a:p>
          <a:p>
            <a:pPr>
              <a:buFontTx/>
              <a:buNone/>
            </a:pPr>
            <a:endParaRPr lang="en-US" altLang="en-US" sz="1000" dirty="0"/>
          </a:p>
        </p:txBody>
      </p:sp>
    </p:spTree>
    <p:extLst>
      <p:ext uri="{BB962C8B-B14F-4D97-AF65-F5344CB8AC3E}">
        <p14:creationId xmlns:p14="http://schemas.microsoft.com/office/powerpoint/2010/main" val="298998409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395288" y="332656"/>
            <a:ext cx="8291512" cy="993775"/>
          </a:xfrm>
        </p:spPr>
        <p:txBody>
          <a:bodyPr/>
          <a:lstStyle/>
          <a:p>
            <a:r>
              <a:rPr lang="en-GB" altLang="en-US" sz="2600"/>
              <a:t>Cultural differences</a:t>
            </a:r>
            <a:endParaRPr lang="en-US" altLang="en-US" sz="2600"/>
          </a:p>
        </p:txBody>
      </p:sp>
      <p:sp>
        <p:nvSpPr>
          <p:cNvPr id="12291" name="Rectangle 3"/>
          <p:cNvSpPr>
            <a:spLocks noGrp="1" noChangeArrowheads="1"/>
          </p:cNvSpPr>
          <p:nvPr>
            <p:ph type="body" sz="half" idx="1"/>
          </p:nvPr>
        </p:nvSpPr>
        <p:spPr>
          <a:xfrm>
            <a:off x="381000" y="1769343"/>
            <a:ext cx="8077200" cy="4030663"/>
          </a:xfrm>
        </p:spPr>
        <p:txBody>
          <a:bodyPr/>
          <a:lstStyle/>
          <a:p>
            <a:r>
              <a:rPr lang="en-GB" altLang="en-US" sz="2800"/>
              <a:t>The way people interact is also subject to cultural differences and these can be misconstrued</a:t>
            </a:r>
          </a:p>
          <a:p>
            <a:pPr>
              <a:buFontTx/>
              <a:buNone/>
            </a:pPr>
            <a:endParaRPr lang="en-GB" altLang="en-US" sz="2800"/>
          </a:p>
          <a:p>
            <a:r>
              <a:rPr lang="en-GB" altLang="en-US" sz="2800"/>
              <a:t>The ways in which words are used and assumptions made about shared understanding are dependent on a person’s culture and upbringing</a:t>
            </a:r>
          </a:p>
          <a:p>
            <a:pPr>
              <a:buFontTx/>
              <a:buNone/>
            </a:pPr>
            <a:endParaRPr lang="en-US" altLang="en-US" sz="1000"/>
          </a:p>
        </p:txBody>
      </p:sp>
    </p:spTree>
    <p:extLst>
      <p:ext uri="{BB962C8B-B14F-4D97-AF65-F5344CB8AC3E}">
        <p14:creationId xmlns:p14="http://schemas.microsoft.com/office/powerpoint/2010/main" val="93724234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fade">
                                      <p:cBhvr>
                                        <p:cTn id="7" dur="1000"/>
                                        <p:tgtEl>
                                          <p:spTgt spid="12291">
                                            <p:txEl>
                                              <p:pRg st="0" end="0"/>
                                            </p:txEl>
                                          </p:spTgt>
                                        </p:tgtEl>
                                      </p:cBhvr>
                                    </p:animEffect>
                                    <p:anim calcmode="lin" valueType="num">
                                      <p:cBhvr>
                                        <p:cTn id="8" dur="1000" fill="hold"/>
                                        <p:tgtEl>
                                          <p:spTgt spid="1229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229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2291">
                                            <p:txEl>
                                              <p:pRg st="2" end="2"/>
                                            </p:txEl>
                                          </p:spTgt>
                                        </p:tgtEl>
                                        <p:attrNameLst>
                                          <p:attrName>style.visibility</p:attrName>
                                        </p:attrNameLst>
                                      </p:cBhvr>
                                      <p:to>
                                        <p:strVal val="visible"/>
                                      </p:to>
                                    </p:set>
                                    <p:animEffect transition="in" filter="fade">
                                      <p:cBhvr>
                                        <p:cTn id="14" dur="1000"/>
                                        <p:tgtEl>
                                          <p:spTgt spid="12291">
                                            <p:txEl>
                                              <p:pRg st="2" end="2"/>
                                            </p:txEl>
                                          </p:spTgt>
                                        </p:tgtEl>
                                      </p:cBhvr>
                                    </p:animEffect>
                                    <p:anim calcmode="lin" valueType="num">
                                      <p:cBhvr>
                                        <p:cTn id="15" dur="10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2291">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395288" y="620713"/>
            <a:ext cx="8291512" cy="993775"/>
          </a:xfrm>
        </p:spPr>
        <p:txBody>
          <a:bodyPr/>
          <a:lstStyle/>
          <a:p>
            <a:r>
              <a:rPr lang="en-GB" altLang="en-US" sz="2600"/>
              <a:t>Body language</a:t>
            </a:r>
            <a:endParaRPr lang="en-US" altLang="en-US" sz="2600"/>
          </a:p>
        </p:txBody>
      </p:sp>
      <p:sp>
        <p:nvSpPr>
          <p:cNvPr id="29699" name="Rectangle 3"/>
          <p:cNvSpPr>
            <a:spLocks noGrp="1" noChangeArrowheads="1"/>
          </p:cNvSpPr>
          <p:nvPr>
            <p:ph type="body" sz="half" idx="1"/>
          </p:nvPr>
        </p:nvSpPr>
        <p:spPr>
          <a:xfrm>
            <a:off x="457200" y="1600200"/>
            <a:ext cx="7859713" cy="4525963"/>
          </a:xfrm>
        </p:spPr>
        <p:txBody>
          <a:bodyPr/>
          <a:lstStyle/>
          <a:p>
            <a:pPr>
              <a:buFontTx/>
              <a:buNone/>
            </a:pPr>
            <a:endParaRPr lang="en-GB" altLang="en-US" sz="2800" dirty="0"/>
          </a:p>
          <a:p>
            <a:r>
              <a:rPr lang="en-GB" altLang="en-US" sz="2800" dirty="0"/>
              <a:t>Actions are more cogent than speech and humans rely heavily on body language to convey their true feelings &amp; meanings</a:t>
            </a:r>
          </a:p>
          <a:p>
            <a:pPr>
              <a:buFontTx/>
              <a:buNone/>
            </a:pPr>
            <a:endParaRPr lang="en-GB" altLang="en-US" sz="2800" dirty="0"/>
          </a:p>
          <a:p>
            <a:r>
              <a:rPr lang="en-GB" altLang="en-US" sz="2800" dirty="0"/>
              <a:t>Whilst body language may be a guide to personality, errors can arise if too much is inferred from a single message</a:t>
            </a:r>
            <a:endParaRPr lang="en-GB" altLang="en-US" sz="1800" dirty="0"/>
          </a:p>
        </p:txBody>
      </p:sp>
    </p:spTree>
    <p:extLst>
      <p:ext uri="{BB962C8B-B14F-4D97-AF65-F5344CB8AC3E}">
        <p14:creationId xmlns:p14="http://schemas.microsoft.com/office/powerpoint/2010/main" val="235774982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9699">
                                            <p:txEl>
                                              <p:pRg st="1" end="1"/>
                                            </p:txEl>
                                          </p:spTgt>
                                        </p:tgtEl>
                                        <p:attrNameLst>
                                          <p:attrName>style.visibility</p:attrName>
                                        </p:attrNameLst>
                                      </p:cBhvr>
                                      <p:to>
                                        <p:strVal val="visible"/>
                                      </p:to>
                                    </p:set>
                                    <p:animEffect transition="in" filter="fade">
                                      <p:cBhvr>
                                        <p:cTn id="7" dur="1000"/>
                                        <p:tgtEl>
                                          <p:spTgt spid="29699">
                                            <p:txEl>
                                              <p:pRg st="1" end="1"/>
                                            </p:txEl>
                                          </p:spTgt>
                                        </p:tgtEl>
                                      </p:cBhvr>
                                    </p:animEffect>
                                    <p:anim calcmode="lin" valueType="num">
                                      <p:cBhvr>
                                        <p:cTn id="8" dur="1000" fill="hold"/>
                                        <p:tgtEl>
                                          <p:spTgt spid="29699">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969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9699">
                                            <p:txEl>
                                              <p:pRg st="3" end="3"/>
                                            </p:txEl>
                                          </p:spTgt>
                                        </p:tgtEl>
                                        <p:attrNameLst>
                                          <p:attrName>style.visibility</p:attrName>
                                        </p:attrNameLst>
                                      </p:cBhvr>
                                      <p:to>
                                        <p:strVal val="visible"/>
                                      </p:to>
                                    </p:set>
                                    <p:animEffect transition="in" filter="fade">
                                      <p:cBhvr>
                                        <p:cTn id="14" dur="1000"/>
                                        <p:tgtEl>
                                          <p:spTgt spid="29699">
                                            <p:txEl>
                                              <p:pRg st="3" end="3"/>
                                            </p:txEl>
                                          </p:spTgt>
                                        </p:tgtEl>
                                      </p:cBhvr>
                                    </p:animEffect>
                                    <p:anim calcmode="lin" valueType="num">
                                      <p:cBhvr>
                                        <p:cTn id="15" dur="1000" fill="hold"/>
                                        <p:tgtEl>
                                          <p:spTgt spid="29699">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2969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395288" y="188640"/>
            <a:ext cx="8291512" cy="993775"/>
          </a:xfrm>
        </p:spPr>
        <p:txBody>
          <a:bodyPr/>
          <a:lstStyle/>
          <a:p>
            <a:r>
              <a:rPr lang="en-GB" altLang="en-US" sz="2600"/>
              <a:t>Selecting information</a:t>
            </a:r>
            <a:endParaRPr lang="en-US" altLang="en-US" sz="2600"/>
          </a:p>
        </p:txBody>
      </p:sp>
      <p:sp>
        <p:nvSpPr>
          <p:cNvPr id="26629" name="Rectangle 5"/>
          <p:cNvSpPr>
            <a:spLocks noGrp="1" noChangeArrowheads="1"/>
          </p:cNvSpPr>
          <p:nvPr>
            <p:ph type="body" sz="half" idx="1"/>
          </p:nvPr>
        </p:nvSpPr>
        <p:spPr>
          <a:xfrm>
            <a:off x="457200" y="1168127"/>
            <a:ext cx="7859713" cy="4525963"/>
          </a:xfrm>
        </p:spPr>
        <p:txBody>
          <a:bodyPr/>
          <a:lstStyle/>
          <a:p>
            <a:pPr>
              <a:buFontTx/>
              <a:buNone/>
            </a:pPr>
            <a:r>
              <a:rPr lang="en-GB" altLang="en-US" sz="2400" b="1"/>
              <a:t>Verbal </a:t>
            </a:r>
            <a:r>
              <a:rPr lang="en-US" altLang="en-US" sz="2400"/>
              <a:t>–</a:t>
            </a:r>
            <a:r>
              <a:rPr lang="en-GB" altLang="en-US" sz="2400"/>
              <a:t> what is said</a:t>
            </a:r>
          </a:p>
          <a:p>
            <a:pPr>
              <a:buFontTx/>
              <a:buNone/>
            </a:pPr>
            <a:endParaRPr lang="en-GB" altLang="en-US" sz="2400"/>
          </a:p>
          <a:p>
            <a:pPr>
              <a:buFontTx/>
              <a:buNone/>
            </a:pPr>
            <a:r>
              <a:rPr lang="en-GB" altLang="en-US" sz="2400" b="1"/>
              <a:t>Non verbal</a:t>
            </a:r>
            <a:r>
              <a:rPr lang="en-GB" altLang="en-US" sz="2400"/>
              <a:t> –</a:t>
            </a:r>
          </a:p>
          <a:p>
            <a:r>
              <a:rPr lang="en-GB" altLang="en-US" sz="2400"/>
              <a:t>Bodily contact</a:t>
            </a:r>
          </a:p>
          <a:p>
            <a:r>
              <a:rPr lang="en-GB" altLang="en-US" sz="2400"/>
              <a:t>Proximity to others</a:t>
            </a:r>
          </a:p>
          <a:p>
            <a:r>
              <a:rPr lang="en-GB" altLang="en-US" sz="2400"/>
              <a:t>Posture</a:t>
            </a:r>
          </a:p>
          <a:p>
            <a:r>
              <a:rPr lang="en-GB" altLang="en-US" sz="2400"/>
              <a:t>Head nods</a:t>
            </a:r>
          </a:p>
          <a:p>
            <a:r>
              <a:rPr lang="en-GB" altLang="en-US" sz="2400"/>
              <a:t>Facial expression</a:t>
            </a:r>
          </a:p>
          <a:p>
            <a:r>
              <a:rPr lang="en-GB" altLang="en-US" sz="2400"/>
              <a:t>Gestures</a:t>
            </a:r>
          </a:p>
          <a:p>
            <a:r>
              <a:rPr lang="en-GB" altLang="en-US" sz="2400"/>
              <a:t>Direction of gazes, etc.</a:t>
            </a:r>
          </a:p>
        </p:txBody>
      </p:sp>
    </p:spTree>
    <p:extLst>
      <p:ext uri="{BB962C8B-B14F-4D97-AF65-F5344CB8AC3E}">
        <p14:creationId xmlns:p14="http://schemas.microsoft.com/office/powerpoint/2010/main" val="3562703130"/>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629"/>
                                        </p:tgtEl>
                                        <p:attrNameLst>
                                          <p:attrName>style.visibility</p:attrName>
                                        </p:attrNameLst>
                                      </p:cBhvr>
                                      <p:to>
                                        <p:strVal val="visible"/>
                                      </p:to>
                                    </p:set>
                                    <p:animEffect transition="in" filter="fade">
                                      <p:cBhvr>
                                        <p:cTn id="7" dur="2000"/>
                                        <p:tgtEl>
                                          <p:spTgt spid="266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9"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395288" y="332656"/>
            <a:ext cx="8291512" cy="993775"/>
          </a:xfrm>
        </p:spPr>
        <p:txBody>
          <a:bodyPr/>
          <a:lstStyle/>
          <a:p>
            <a:r>
              <a:rPr lang="en-GB" altLang="en-US" sz="2600"/>
              <a:t>Organisation &amp; the arrangement of stimuli</a:t>
            </a:r>
            <a:endParaRPr lang="en-US" altLang="en-US" sz="2600"/>
          </a:p>
        </p:txBody>
      </p:sp>
      <p:sp>
        <p:nvSpPr>
          <p:cNvPr id="13315" name="Rectangle 3"/>
          <p:cNvSpPr>
            <a:spLocks noGrp="1" noChangeArrowheads="1"/>
          </p:cNvSpPr>
          <p:nvPr>
            <p:ph type="body" sz="half" idx="1"/>
          </p:nvPr>
        </p:nvSpPr>
        <p:spPr>
          <a:xfrm>
            <a:off x="381000" y="1769343"/>
            <a:ext cx="8077200" cy="4030663"/>
          </a:xfrm>
        </p:spPr>
        <p:txBody>
          <a:bodyPr/>
          <a:lstStyle/>
          <a:p>
            <a:pPr marL="0" indent="0">
              <a:lnSpc>
                <a:spcPct val="90000"/>
              </a:lnSpc>
              <a:buFontTx/>
              <a:buNone/>
            </a:pPr>
            <a:endParaRPr lang="en-US" altLang="en-US" sz="2800" dirty="0"/>
          </a:p>
          <a:p>
            <a:pPr marL="0" indent="0">
              <a:lnSpc>
                <a:spcPct val="90000"/>
              </a:lnSpc>
              <a:buFontTx/>
              <a:buNone/>
            </a:pPr>
            <a:r>
              <a:rPr lang="en-US" altLang="en-US" sz="2800" dirty="0"/>
              <a:t>The Gestalt school claimed that the process of perception is innately </a:t>
            </a:r>
            <a:r>
              <a:rPr lang="en-US" altLang="en-US" sz="2800" dirty="0" err="1"/>
              <a:t>organised</a:t>
            </a:r>
            <a:r>
              <a:rPr lang="en-US" altLang="en-US" sz="2800" dirty="0"/>
              <a:t> &amp; patterned</a:t>
            </a:r>
          </a:p>
          <a:p>
            <a:pPr marL="0" indent="0">
              <a:lnSpc>
                <a:spcPct val="90000"/>
              </a:lnSpc>
              <a:buFontTx/>
              <a:buNone/>
            </a:pPr>
            <a:endParaRPr lang="en-US" altLang="en-US" sz="2800" dirty="0"/>
          </a:p>
          <a:p>
            <a:pPr marL="0" indent="0">
              <a:lnSpc>
                <a:spcPct val="90000"/>
              </a:lnSpc>
              <a:buFontTx/>
              <a:buNone/>
            </a:pPr>
            <a:r>
              <a:rPr lang="en-US" altLang="en-US" sz="2800" dirty="0"/>
              <a:t>Gestalts claimed that the human brain acts like a dynamic, physical field in which interaction among elements is an intrinsic part</a:t>
            </a:r>
          </a:p>
          <a:p>
            <a:pPr marL="0" indent="0">
              <a:lnSpc>
                <a:spcPct val="90000"/>
              </a:lnSpc>
              <a:buFontTx/>
              <a:buNone/>
            </a:pPr>
            <a:endParaRPr lang="en-US" altLang="en-US" sz="2800" dirty="0"/>
          </a:p>
          <a:p>
            <a:pPr marL="0" indent="0">
              <a:lnSpc>
                <a:spcPct val="90000"/>
              </a:lnSpc>
              <a:buFontTx/>
              <a:buNone/>
            </a:pPr>
            <a:r>
              <a:rPr lang="en-US" altLang="en-US" sz="2800" dirty="0"/>
              <a:t> </a:t>
            </a:r>
          </a:p>
        </p:txBody>
      </p:sp>
    </p:spTree>
    <p:extLst>
      <p:ext uri="{BB962C8B-B14F-4D97-AF65-F5344CB8AC3E}">
        <p14:creationId xmlns:p14="http://schemas.microsoft.com/office/powerpoint/2010/main" val="265357652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with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dissolve">
                                      <p:cBhvr>
                                        <p:cTn id="7" dur="500"/>
                                        <p:tgtEl>
                                          <p:spTgt spid="1331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3315">
                                            <p:txEl>
                                              <p:pRg st="1" end="1"/>
                                            </p:txEl>
                                          </p:spTgt>
                                        </p:tgtEl>
                                        <p:attrNameLst>
                                          <p:attrName>style.visibility</p:attrName>
                                        </p:attrNameLst>
                                      </p:cBhvr>
                                      <p:to>
                                        <p:strVal val="visible"/>
                                      </p:to>
                                    </p:set>
                                    <p:animEffect transition="in" filter="dissolve">
                                      <p:cBhvr>
                                        <p:cTn id="12" dur="500"/>
                                        <p:tgtEl>
                                          <p:spTgt spid="1331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3315">
                                            <p:txEl>
                                              <p:pRg st="3" end="3"/>
                                            </p:txEl>
                                          </p:spTgt>
                                        </p:tgtEl>
                                        <p:attrNameLst>
                                          <p:attrName>style.visibility</p:attrName>
                                        </p:attrNameLst>
                                      </p:cBhvr>
                                      <p:to>
                                        <p:strVal val="visible"/>
                                      </p:to>
                                    </p:set>
                                    <p:animEffect transition="in" filter="dissolve">
                                      <p:cBhvr>
                                        <p:cTn id="17" dur="500"/>
                                        <p:tgtEl>
                                          <p:spTgt spid="13315">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3315">
                                            <p:txEl>
                                              <p:pRg st="5" end="5"/>
                                            </p:txEl>
                                          </p:spTgt>
                                        </p:tgtEl>
                                        <p:attrNameLst>
                                          <p:attrName>style.visibility</p:attrName>
                                        </p:attrNameLst>
                                      </p:cBhvr>
                                      <p:to>
                                        <p:strVal val="visible"/>
                                      </p:to>
                                    </p:set>
                                    <p:animEffect transition="in" filter="dissolve">
                                      <p:cBhvr>
                                        <p:cTn id="22" dur="500"/>
                                        <p:tgtEl>
                                          <p:spTgt spid="1331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build="p"/>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395288" y="260648"/>
            <a:ext cx="8291512" cy="993775"/>
          </a:xfrm>
        </p:spPr>
        <p:txBody>
          <a:bodyPr/>
          <a:lstStyle/>
          <a:p>
            <a:r>
              <a:rPr lang="en-GB" altLang="en-US" sz="2600"/>
              <a:t>The Gestalt school</a:t>
            </a:r>
            <a:endParaRPr lang="en-US" altLang="en-US" sz="2600"/>
          </a:p>
        </p:txBody>
      </p:sp>
      <p:sp>
        <p:nvSpPr>
          <p:cNvPr id="14339" name="Rectangle 3"/>
          <p:cNvSpPr>
            <a:spLocks noGrp="1" noChangeArrowheads="1"/>
          </p:cNvSpPr>
          <p:nvPr>
            <p:ph type="body" sz="half" idx="1"/>
          </p:nvPr>
        </p:nvSpPr>
        <p:spPr>
          <a:xfrm>
            <a:off x="381000" y="1697335"/>
            <a:ext cx="8077200" cy="4324350"/>
          </a:xfrm>
        </p:spPr>
        <p:txBody>
          <a:bodyPr/>
          <a:lstStyle/>
          <a:p>
            <a:pPr>
              <a:lnSpc>
                <a:spcPct val="80000"/>
              </a:lnSpc>
              <a:buFontTx/>
              <a:buNone/>
            </a:pPr>
            <a:r>
              <a:rPr lang="en-US" altLang="en-US" sz="2400"/>
              <a:t>The Gestalt school produced a series of principles: </a:t>
            </a:r>
          </a:p>
          <a:p>
            <a:pPr>
              <a:lnSpc>
                <a:spcPct val="80000"/>
              </a:lnSpc>
              <a:buFontTx/>
              <a:buNone/>
            </a:pPr>
            <a:endParaRPr lang="en-US" altLang="en-US" sz="2400"/>
          </a:p>
          <a:p>
            <a:pPr>
              <a:lnSpc>
                <a:spcPct val="80000"/>
              </a:lnSpc>
            </a:pPr>
            <a:r>
              <a:rPr lang="en-US" altLang="en-US" sz="2400" b="1"/>
              <a:t>Figure &amp; ground</a:t>
            </a:r>
            <a:r>
              <a:rPr lang="en-US" altLang="en-US" sz="2400"/>
              <a:t> – figures are seen against a background</a:t>
            </a:r>
            <a:br>
              <a:rPr lang="en-US" altLang="en-US" sz="2400"/>
            </a:br>
            <a:endParaRPr lang="en-US" altLang="en-US" sz="2400"/>
          </a:p>
          <a:p>
            <a:pPr>
              <a:lnSpc>
                <a:spcPct val="80000"/>
              </a:lnSpc>
            </a:pPr>
            <a:r>
              <a:rPr lang="en-US" altLang="en-US" sz="2400" b="1"/>
              <a:t>Grouping</a:t>
            </a:r>
            <a:r>
              <a:rPr lang="en-US" altLang="en-US" sz="2400"/>
              <a:t> – a tendency to organise patterns &amp; shapes instantly into meaningful grouping of patterns on the basis of their proximity or similarity</a:t>
            </a:r>
            <a:br>
              <a:rPr lang="en-US" altLang="en-US" sz="2400"/>
            </a:br>
            <a:endParaRPr lang="en-US" altLang="en-US" sz="2400"/>
          </a:p>
          <a:p>
            <a:pPr>
              <a:lnSpc>
                <a:spcPct val="80000"/>
              </a:lnSpc>
            </a:pPr>
            <a:r>
              <a:rPr lang="en-US" altLang="en-US" sz="2400" b="1"/>
              <a:t>Closure</a:t>
            </a:r>
            <a:r>
              <a:rPr lang="en-US" altLang="en-US" sz="2400"/>
              <a:t> – the tendency to complete an incomplete picture, to mentally fill in the gaps and perceive a figure as a whole</a:t>
            </a:r>
          </a:p>
          <a:p>
            <a:pPr>
              <a:lnSpc>
                <a:spcPct val="80000"/>
              </a:lnSpc>
              <a:buFontTx/>
              <a:buNone/>
            </a:pPr>
            <a:r>
              <a:rPr lang="en-US" altLang="en-US" sz="2400"/>
              <a:t> </a:t>
            </a:r>
          </a:p>
        </p:txBody>
      </p:sp>
    </p:spTree>
    <p:extLst>
      <p:ext uri="{BB962C8B-B14F-4D97-AF65-F5344CB8AC3E}">
        <p14:creationId xmlns:p14="http://schemas.microsoft.com/office/powerpoint/2010/main" val="25916549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with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dissolve">
                                      <p:cBhvr>
                                        <p:cTn id="7" dur="500"/>
                                        <p:tgtEl>
                                          <p:spTgt spid="1433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4339">
                                            <p:txEl>
                                              <p:pRg st="0" end="0"/>
                                            </p:txEl>
                                          </p:spTgt>
                                        </p:tgtEl>
                                        <p:attrNameLst>
                                          <p:attrName>style.visibility</p:attrName>
                                        </p:attrNameLst>
                                      </p:cBhvr>
                                      <p:to>
                                        <p:strVal val="visible"/>
                                      </p:to>
                                    </p:set>
                                    <p:animEffect transition="in" filter="dissolve">
                                      <p:cBhvr>
                                        <p:cTn id="12" dur="500"/>
                                        <p:tgtEl>
                                          <p:spTgt spid="14339">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4339">
                                            <p:txEl>
                                              <p:pRg st="2" end="2"/>
                                            </p:txEl>
                                          </p:spTgt>
                                        </p:tgtEl>
                                        <p:attrNameLst>
                                          <p:attrName>style.visibility</p:attrName>
                                        </p:attrNameLst>
                                      </p:cBhvr>
                                      <p:to>
                                        <p:strVal val="visible"/>
                                      </p:to>
                                    </p:set>
                                    <p:animEffect transition="in" filter="dissolve">
                                      <p:cBhvr>
                                        <p:cTn id="17" dur="500"/>
                                        <p:tgtEl>
                                          <p:spTgt spid="1433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4339">
                                            <p:txEl>
                                              <p:pRg st="3" end="3"/>
                                            </p:txEl>
                                          </p:spTgt>
                                        </p:tgtEl>
                                        <p:attrNameLst>
                                          <p:attrName>style.visibility</p:attrName>
                                        </p:attrNameLst>
                                      </p:cBhvr>
                                      <p:to>
                                        <p:strVal val="visible"/>
                                      </p:to>
                                    </p:set>
                                    <p:animEffect transition="in" filter="dissolve">
                                      <p:cBhvr>
                                        <p:cTn id="22" dur="500"/>
                                        <p:tgtEl>
                                          <p:spTgt spid="1433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4339">
                                            <p:txEl>
                                              <p:pRg st="4" end="4"/>
                                            </p:txEl>
                                          </p:spTgt>
                                        </p:tgtEl>
                                        <p:attrNameLst>
                                          <p:attrName>style.visibility</p:attrName>
                                        </p:attrNameLst>
                                      </p:cBhvr>
                                      <p:to>
                                        <p:strVal val="visible"/>
                                      </p:to>
                                    </p:set>
                                    <p:animEffect transition="in" filter="dissolve">
                                      <p:cBhvr>
                                        <p:cTn id="27" dur="500"/>
                                        <p:tgtEl>
                                          <p:spTgt spid="14339">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4339">
                                            <p:txEl>
                                              <p:pRg st="5" end="5"/>
                                            </p:txEl>
                                          </p:spTgt>
                                        </p:tgtEl>
                                        <p:attrNameLst>
                                          <p:attrName>style.visibility</p:attrName>
                                        </p:attrNameLst>
                                      </p:cBhvr>
                                      <p:to>
                                        <p:strVal val="visible"/>
                                      </p:to>
                                    </p:set>
                                    <p:animEffect transition="in" filter="dissolve">
                                      <p:cBhvr>
                                        <p:cTn id="32" dur="500"/>
                                        <p:tgtEl>
                                          <p:spTgt spid="1433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4339"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95288" y="260648"/>
            <a:ext cx="8291512" cy="993775"/>
          </a:xfrm>
        </p:spPr>
        <p:txBody>
          <a:bodyPr/>
          <a:lstStyle/>
          <a:p>
            <a:r>
              <a:rPr lang="en-GB" altLang="en-US" sz="2600" dirty="0" smtClean="0"/>
              <a:t>Figure and Background</a:t>
            </a:r>
            <a:endParaRPr lang="en-US" altLang="en-US" sz="2600" dirty="0"/>
          </a:p>
        </p:txBody>
      </p:sp>
      <p:sp>
        <p:nvSpPr>
          <p:cNvPr id="15363" name="Rectangle 3"/>
          <p:cNvSpPr>
            <a:spLocks noGrp="1" noChangeArrowheads="1"/>
          </p:cNvSpPr>
          <p:nvPr>
            <p:ph type="body" sz="half" idx="1"/>
          </p:nvPr>
        </p:nvSpPr>
        <p:spPr>
          <a:xfrm>
            <a:off x="381000" y="2057400"/>
            <a:ext cx="8077200" cy="4324350"/>
          </a:xfrm>
        </p:spPr>
        <p:txBody>
          <a:bodyPr/>
          <a:lstStyle/>
          <a:p>
            <a:pPr>
              <a:buFontTx/>
              <a:buNone/>
            </a:pPr>
            <a:r>
              <a:rPr lang="en-US" altLang="en-US" sz="2800">
                <a:solidFill>
                  <a:schemeClr val="bg1"/>
                </a:solidFill>
              </a:rPr>
              <a:t> </a:t>
            </a:r>
          </a:p>
        </p:txBody>
      </p:sp>
      <p:sp>
        <p:nvSpPr>
          <p:cNvPr id="15364" name="Text Box 4"/>
          <p:cNvSpPr txBox="1">
            <a:spLocks noChangeArrowheads="1"/>
          </p:cNvSpPr>
          <p:nvPr/>
        </p:nvSpPr>
        <p:spPr bwMode="auto">
          <a:xfrm>
            <a:off x="7308850" y="404813"/>
            <a:ext cx="150971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b="1">
                <a:solidFill>
                  <a:schemeClr val="bg1"/>
                </a:solidFill>
              </a:rPr>
              <a:t>Figure 11.5</a:t>
            </a:r>
            <a:endParaRPr lang="en-US" altLang="en-US" b="1">
              <a:solidFill>
                <a:schemeClr val="bg1"/>
              </a:solidFill>
            </a:endParaRPr>
          </a:p>
        </p:txBody>
      </p:sp>
      <p:pic>
        <p:nvPicPr>
          <p:cNvPr id="15365" name="Picture 5" descr="1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2483768" y="1484784"/>
            <a:ext cx="3916387" cy="388803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81820565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395288" y="620713"/>
            <a:ext cx="8291512" cy="993775"/>
          </a:xfrm>
        </p:spPr>
        <p:txBody>
          <a:bodyPr/>
          <a:lstStyle/>
          <a:p>
            <a:r>
              <a:rPr lang="en-GB" altLang="en-US" sz="2600" dirty="0" smtClean="0"/>
              <a:t>Grouping</a:t>
            </a:r>
            <a:endParaRPr lang="en-US" altLang="en-US" sz="2600" dirty="0"/>
          </a:p>
        </p:txBody>
      </p:sp>
      <p:sp>
        <p:nvSpPr>
          <p:cNvPr id="16387" name="Rectangle 3"/>
          <p:cNvSpPr>
            <a:spLocks noGrp="1" noChangeArrowheads="1"/>
          </p:cNvSpPr>
          <p:nvPr>
            <p:ph type="body" sz="half" idx="1"/>
          </p:nvPr>
        </p:nvSpPr>
        <p:spPr>
          <a:xfrm>
            <a:off x="381000" y="2057400"/>
            <a:ext cx="8077200" cy="4324350"/>
          </a:xfrm>
        </p:spPr>
        <p:txBody>
          <a:bodyPr/>
          <a:lstStyle/>
          <a:p>
            <a:pPr>
              <a:buFontTx/>
              <a:buNone/>
            </a:pPr>
            <a:r>
              <a:rPr lang="en-US" altLang="en-US" sz="2800">
                <a:solidFill>
                  <a:schemeClr val="bg1"/>
                </a:solidFill>
              </a:rPr>
              <a:t> </a:t>
            </a:r>
          </a:p>
        </p:txBody>
      </p:sp>
      <p:sp>
        <p:nvSpPr>
          <p:cNvPr id="16388" name="Text Box 4"/>
          <p:cNvSpPr txBox="1">
            <a:spLocks noChangeArrowheads="1"/>
          </p:cNvSpPr>
          <p:nvPr/>
        </p:nvSpPr>
        <p:spPr bwMode="auto">
          <a:xfrm>
            <a:off x="7308850" y="404813"/>
            <a:ext cx="150971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b="1">
                <a:solidFill>
                  <a:schemeClr val="bg1"/>
                </a:solidFill>
              </a:rPr>
              <a:t>Figure 11.6</a:t>
            </a:r>
            <a:endParaRPr lang="en-US" altLang="en-US" b="1">
              <a:solidFill>
                <a:schemeClr val="bg1"/>
              </a:solidFill>
            </a:endParaRPr>
          </a:p>
        </p:txBody>
      </p:sp>
      <p:pic>
        <p:nvPicPr>
          <p:cNvPr id="16389" name="Picture 5" descr="1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323850" y="2349500"/>
            <a:ext cx="8424863" cy="19367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Rectangle 1"/>
          <p:cNvSpPr/>
          <p:nvPr/>
        </p:nvSpPr>
        <p:spPr>
          <a:xfrm>
            <a:off x="1259632" y="1523008"/>
            <a:ext cx="7056784" cy="923330"/>
          </a:xfrm>
          <a:prstGeom prst="rect">
            <a:avLst/>
          </a:prstGeom>
        </p:spPr>
        <p:txBody>
          <a:bodyPr wrap="square">
            <a:spAutoFit/>
          </a:bodyPr>
          <a:lstStyle/>
          <a:p>
            <a:endParaRPr lang="en-GB" dirty="0" smtClean="0"/>
          </a:p>
          <a:p>
            <a:r>
              <a:rPr lang="en-GB" dirty="0" smtClean="0"/>
              <a:t>347 </a:t>
            </a:r>
            <a:r>
              <a:rPr lang="en-GB" dirty="0"/>
              <a:t>474        </a:t>
            </a:r>
            <a:r>
              <a:rPr lang="en-GB" dirty="0" smtClean="0"/>
              <a:t>                     347474                          34 </a:t>
            </a:r>
            <a:r>
              <a:rPr lang="en-GB" dirty="0"/>
              <a:t>74 74 </a:t>
            </a:r>
            <a:br>
              <a:rPr lang="en-GB" dirty="0"/>
            </a:br>
            <a:endParaRPr lang="en-GB" dirty="0"/>
          </a:p>
        </p:txBody>
      </p:sp>
    </p:spTree>
    <p:extLst>
      <p:ext uri="{BB962C8B-B14F-4D97-AF65-F5344CB8AC3E}">
        <p14:creationId xmlns:p14="http://schemas.microsoft.com/office/powerpoint/2010/main" val="271750832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95288" y="188640"/>
            <a:ext cx="8291512" cy="993775"/>
          </a:xfrm>
        </p:spPr>
        <p:txBody>
          <a:bodyPr/>
          <a:lstStyle/>
          <a:p>
            <a:r>
              <a:rPr lang="en-GB" altLang="en-US" sz="2600" dirty="0" smtClean="0"/>
              <a:t>Closure</a:t>
            </a:r>
            <a:endParaRPr lang="en-US" altLang="en-US" sz="2600" dirty="0"/>
          </a:p>
        </p:txBody>
      </p:sp>
      <p:sp>
        <p:nvSpPr>
          <p:cNvPr id="17411" name="Rectangle 3"/>
          <p:cNvSpPr>
            <a:spLocks noGrp="1" noChangeArrowheads="1"/>
          </p:cNvSpPr>
          <p:nvPr>
            <p:ph type="body" sz="half" idx="1"/>
          </p:nvPr>
        </p:nvSpPr>
        <p:spPr>
          <a:xfrm>
            <a:off x="381000" y="2057400"/>
            <a:ext cx="8077200" cy="4324350"/>
          </a:xfrm>
        </p:spPr>
        <p:txBody>
          <a:bodyPr/>
          <a:lstStyle/>
          <a:p>
            <a:pPr>
              <a:buFontTx/>
              <a:buNone/>
            </a:pPr>
            <a:r>
              <a:rPr lang="en-US" altLang="en-US" sz="2800">
                <a:solidFill>
                  <a:schemeClr val="bg1"/>
                </a:solidFill>
              </a:rPr>
              <a:t> </a:t>
            </a:r>
          </a:p>
        </p:txBody>
      </p:sp>
      <p:sp>
        <p:nvSpPr>
          <p:cNvPr id="17412" name="Text Box 4"/>
          <p:cNvSpPr txBox="1">
            <a:spLocks noChangeArrowheads="1"/>
          </p:cNvSpPr>
          <p:nvPr/>
        </p:nvSpPr>
        <p:spPr bwMode="auto">
          <a:xfrm>
            <a:off x="7308850" y="404813"/>
            <a:ext cx="150971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b="1">
                <a:solidFill>
                  <a:schemeClr val="bg1"/>
                </a:solidFill>
              </a:rPr>
              <a:t>Figure 11.7</a:t>
            </a:r>
            <a:endParaRPr lang="en-US" altLang="en-US" b="1">
              <a:solidFill>
                <a:schemeClr val="bg1"/>
              </a:solidFill>
            </a:endParaRPr>
          </a:p>
        </p:txBody>
      </p:sp>
      <p:pic>
        <p:nvPicPr>
          <p:cNvPr id="17413" name="Picture 5" descr="1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3276600" y="1269728"/>
            <a:ext cx="2563813" cy="43926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7415" name="Text Box 7"/>
          <p:cNvSpPr txBox="1">
            <a:spLocks noChangeArrowheads="1"/>
          </p:cNvSpPr>
          <p:nvPr/>
        </p:nvSpPr>
        <p:spPr bwMode="auto">
          <a:xfrm>
            <a:off x="539750" y="6092825"/>
            <a:ext cx="8064500" cy="428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100" i="1">
                <a:solidFill>
                  <a:schemeClr val="bg1"/>
                </a:solidFill>
              </a:rPr>
              <a:t>Source</a:t>
            </a:r>
            <a:r>
              <a:rPr lang="en-GB" altLang="en-US" sz="1100">
                <a:solidFill>
                  <a:schemeClr val="bg1"/>
                </a:solidFill>
              </a:rPr>
              <a:t>: Reproduced by permission of the author, Professor Richard King, University of South Carolina, from </a:t>
            </a:r>
            <a:r>
              <a:rPr lang="en-GB" altLang="en-US" sz="1100" i="1">
                <a:solidFill>
                  <a:schemeClr val="bg1"/>
                </a:solidFill>
              </a:rPr>
              <a:t>Introduction to Psychology</a:t>
            </a:r>
            <a:r>
              <a:rPr lang="en-GB" altLang="en-US" sz="1100">
                <a:solidFill>
                  <a:schemeClr val="bg1"/>
                </a:solidFill>
              </a:rPr>
              <a:t>, Third edition, 1996, published by the McGraw-Hill Companies Inc.</a:t>
            </a:r>
            <a:endParaRPr lang="en-US" altLang="en-US" sz="1100">
              <a:solidFill>
                <a:schemeClr val="bg1"/>
              </a:solidFill>
            </a:endParaRPr>
          </a:p>
        </p:txBody>
      </p:sp>
    </p:spTree>
    <p:extLst>
      <p:ext uri="{BB962C8B-B14F-4D97-AF65-F5344CB8AC3E}">
        <p14:creationId xmlns:p14="http://schemas.microsoft.com/office/powerpoint/2010/main" val="325507179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395288" y="188640"/>
            <a:ext cx="8291512" cy="993775"/>
          </a:xfrm>
        </p:spPr>
        <p:txBody>
          <a:bodyPr/>
          <a:lstStyle/>
          <a:p>
            <a:r>
              <a:rPr lang="en-GB" altLang="en-US" sz="2600" dirty="0"/>
              <a:t>Perceptual illusions</a:t>
            </a:r>
            <a:endParaRPr lang="en-US" altLang="en-US" sz="2600" dirty="0"/>
          </a:p>
        </p:txBody>
      </p:sp>
      <p:sp>
        <p:nvSpPr>
          <p:cNvPr id="18435" name="Rectangle 3"/>
          <p:cNvSpPr>
            <a:spLocks noGrp="1" noChangeArrowheads="1"/>
          </p:cNvSpPr>
          <p:nvPr>
            <p:ph type="body" sz="half" idx="1"/>
          </p:nvPr>
        </p:nvSpPr>
        <p:spPr>
          <a:xfrm>
            <a:off x="381000" y="1625327"/>
            <a:ext cx="8077200" cy="4324350"/>
          </a:xfrm>
        </p:spPr>
        <p:txBody>
          <a:bodyPr/>
          <a:lstStyle/>
          <a:p>
            <a:r>
              <a:rPr lang="en-US" altLang="en-US" sz="2800"/>
              <a:t>Our brains can be fooled</a:t>
            </a:r>
          </a:p>
          <a:p>
            <a:pPr>
              <a:buFontTx/>
              <a:buNone/>
            </a:pPr>
            <a:endParaRPr lang="en-US" altLang="en-US" sz="2800"/>
          </a:p>
          <a:p>
            <a:r>
              <a:rPr lang="en-US" altLang="en-US" sz="2800"/>
              <a:t>People make assumptions about things that go beyond the pure sensations our brain receives</a:t>
            </a:r>
          </a:p>
          <a:p>
            <a:pPr>
              <a:buFontTx/>
              <a:buNone/>
            </a:pPr>
            <a:r>
              <a:rPr lang="en-US" altLang="en-US" sz="2800"/>
              <a:t> </a:t>
            </a:r>
          </a:p>
        </p:txBody>
      </p:sp>
    </p:spTree>
    <p:extLst>
      <p:ext uri="{BB962C8B-B14F-4D97-AF65-F5344CB8AC3E}">
        <p14:creationId xmlns:p14="http://schemas.microsoft.com/office/powerpoint/2010/main" val="24675468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withEffect">
                                  <p:stCondLst>
                                    <p:cond delay="0"/>
                                  </p:stCondLst>
                                  <p:childTnLst>
                                    <p:set>
                                      <p:cBhvr>
                                        <p:cTn id="6" dur="1" fill="hold">
                                          <p:stCondLst>
                                            <p:cond delay="0"/>
                                          </p:stCondLst>
                                        </p:cTn>
                                        <p:tgtEl>
                                          <p:spTgt spid="18434"/>
                                        </p:tgtEl>
                                        <p:attrNameLst>
                                          <p:attrName>style.visibility</p:attrName>
                                        </p:attrNameLst>
                                      </p:cBhvr>
                                      <p:to>
                                        <p:strVal val="visible"/>
                                      </p:to>
                                    </p:set>
                                    <p:animEffect transition="in" filter="dissolve">
                                      <p:cBhvr>
                                        <p:cTn id="7" dur="500"/>
                                        <p:tgtEl>
                                          <p:spTgt spid="1843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8435">
                                            <p:txEl>
                                              <p:pRg st="0" end="0"/>
                                            </p:txEl>
                                          </p:spTgt>
                                        </p:tgtEl>
                                        <p:attrNameLst>
                                          <p:attrName>style.visibility</p:attrName>
                                        </p:attrNameLst>
                                      </p:cBhvr>
                                      <p:to>
                                        <p:strVal val="visible"/>
                                      </p:to>
                                    </p:set>
                                    <p:animEffect transition="in" filter="dissolve">
                                      <p:cBhvr>
                                        <p:cTn id="12" dur="500"/>
                                        <p:tgtEl>
                                          <p:spTgt spid="18435">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8435">
                                            <p:txEl>
                                              <p:pRg st="2" end="2"/>
                                            </p:txEl>
                                          </p:spTgt>
                                        </p:tgtEl>
                                        <p:attrNameLst>
                                          <p:attrName>style.visibility</p:attrName>
                                        </p:attrNameLst>
                                      </p:cBhvr>
                                      <p:to>
                                        <p:strVal val="visible"/>
                                      </p:to>
                                    </p:set>
                                    <p:animEffect transition="in" filter="dissolve">
                                      <p:cBhvr>
                                        <p:cTn id="17" dur="500"/>
                                        <p:tgtEl>
                                          <p:spTgt spid="1843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8435">
                                            <p:txEl>
                                              <p:pRg st="3" end="3"/>
                                            </p:txEl>
                                          </p:spTgt>
                                        </p:tgtEl>
                                        <p:attrNameLst>
                                          <p:attrName>style.visibility</p:attrName>
                                        </p:attrNameLst>
                                      </p:cBhvr>
                                      <p:to>
                                        <p:strVal val="visible"/>
                                      </p:to>
                                    </p:set>
                                    <p:animEffect transition="in" filter="dissolve">
                                      <p:cBhvr>
                                        <p:cTn id="22" dur="500"/>
                                        <p:tgtEl>
                                          <p:spTgt spid="1843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p:bldP spid="18435"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dirty="0" err="1" smtClean="0"/>
              <a:t>Paternicity</a:t>
            </a:r>
            <a:endParaRPr lang="en-GB" dirty="0"/>
          </a:p>
        </p:txBody>
      </p:sp>
      <p:sp>
        <p:nvSpPr>
          <p:cNvPr id="5" name="Slide Number Placeholder 4"/>
          <p:cNvSpPr>
            <a:spLocks noGrp="1"/>
          </p:cNvSpPr>
          <p:nvPr>
            <p:ph type="sldNum" sz="quarter" idx="12"/>
          </p:nvPr>
        </p:nvSpPr>
        <p:spPr/>
        <p:txBody>
          <a:bodyPr/>
          <a:lstStyle/>
          <a:p>
            <a:fld id="{C2E94071-CEAC-45A6-BE0A-2AA88BD11DFD}" type="slidenum">
              <a:rPr lang="en-US" altLang="en-US" smtClean="0"/>
              <a:pPr/>
              <a:t>36</a:t>
            </a:fld>
            <a:endParaRPr lang="en-US" altLang="en-US"/>
          </a:p>
        </p:txBody>
      </p:sp>
      <p:pic>
        <p:nvPicPr>
          <p:cNvPr id="15" name="Content Placeholder 14">
            <a:hlinkClick r:id="rId2"/>
          </p:cNvPr>
          <p:cNvPicPr>
            <a:picLocks noGrp="1" noChangeAspect="1"/>
          </p:cNvPicPr>
          <p:nvPr>
            <p:ph idx="1"/>
          </p:nvPr>
        </p:nvPicPr>
        <p:blipFill>
          <a:blip r:embed="rId3"/>
          <a:stretch>
            <a:fillRect/>
          </a:stretch>
        </p:blipFill>
        <p:spPr>
          <a:xfrm>
            <a:off x="2387496" y="1628800"/>
            <a:ext cx="4369007" cy="3916363"/>
          </a:xfrm>
          <a:prstGeom prst="rect">
            <a:avLst/>
          </a:prstGeom>
        </p:spPr>
      </p:pic>
    </p:spTree>
    <p:extLst>
      <p:ext uri="{BB962C8B-B14F-4D97-AF65-F5344CB8AC3E}">
        <p14:creationId xmlns:p14="http://schemas.microsoft.com/office/powerpoint/2010/main" val="255554989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68313" y="393852"/>
            <a:ext cx="8229600" cy="659083"/>
          </a:xfrm>
        </p:spPr>
        <p:txBody>
          <a:bodyPr/>
          <a:lstStyle/>
          <a:p>
            <a:r>
              <a:rPr lang="en-GB" altLang="en-US" sz="2600"/>
              <a:t>Perceiving other people</a:t>
            </a:r>
            <a:endParaRPr lang="en-US" altLang="en-US" sz="2600"/>
          </a:p>
        </p:txBody>
      </p:sp>
      <p:sp>
        <p:nvSpPr>
          <p:cNvPr id="20484" name="Rectangle 4"/>
          <p:cNvSpPr>
            <a:spLocks noGrp="1" noChangeArrowheads="1"/>
          </p:cNvSpPr>
          <p:nvPr>
            <p:ph sz="half" idx="1"/>
          </p:nvPr>
        </p:nvSpPr>
        <p:spPr>
          <a:xfrm>
            <a:off x="457200" y="1752600"/>
            <a:ext cx="8229600" cy="1295400"/>
          </a:xfrm>
        </p:spPr>
        <p:txBody>
          <a:bodyPr/>
          <a:lstStyle/>
          <a:p>
            <a:pPr marL="0" indent="0">
              <a:buFontTx/>
              <a:buNone/>
            </a:pPr>
            <a:r>
              <a:rPr lang="en-US" altLang="en-US" sz="2400">
                <a:solidFill>
                  <a:schemeClr val="bg1"/>
                </a:solidFill>
              </a:rPr>
              <a:t>The process of perception and the selection of stimuli can influence a manager’s relationships with other staff.</a:t>
            </a:r>
          </a:p>
          <a:p>
            <a:pPr marL="0" indent="0">
              <a:buFontTx/>
              <a:buNone/>
            </a:pPr>
            <a:r>
              <a:rPr lang="en-US" altLang="en-US" sz="2400">
                <a:solidFill>
                  <a:schemeClr val="bg1"/>
                </a:solidFill>
              </a:rPr>
              <a:t>For example:</a:t>
            </a:r>
          </a:p>
          <a:p>
            <a:pPr marL="0" indent="0"/>
            <a:endParaRPr lang="en-GB" altLang="en-US" sz="2400"/>
          </a:p>
        </p:txBody>
      </p:sp>
      <p:sp>
        <p:nvSpPr>
          <p:cNvPr id="20483" name="Rectangle 3"/>
          <p:cNvSpPr>
            <a:spLocks noGrp="1" noChangeArrowheads="1"/>
          </p:cNvSpPr>
          <p:nvPr>
            <p:ph type="body" sz="half" idx="2"/>
          </p:nvPr>
        </p:nvSpPr>
        <p:spPr>
          <a:xfrm>
            <a:off x="457200" y="1752601"/>
            <a:ext cx="8229600" cy="3869160"/>
          </a:xfrm>
        </p:spPr>
        <p:txBody>
          <a:bodyPr/>
          <a:lstStyle/>
          <a:p>
            <a:pPr>
              <a:buFontTx/>
              <a:buNone/>
            </a:pPr>
            <a:endParaRPr lang="en-US" altLang="en-US" sz="2400"/>
          </a:p>
          <a:p>
            <a:r>
              <a:rPr lang="en-US" altLang="en-US" sz="2400"/>
              <a:t>Grouping – the way in which a manager may think of a group of staff</a:t>
            </a:r>
          </a:p>
          <a:p>
            <a:r>
              <a:rPr lang="en-US" altLang="en-US" sz="2400"/>
              <a:t>Figure &amp; ground – a manager may notice a new recruit &amp; set that person apart from the rest because of particular characteristics such as appearance</a:t>
            </a:r>
          </a:p>
          <a:p>
            <a:r>
              <a:rPr lang="en-US" altLang="en-US" sz="2400"/>
              <a:t>Closure – the degree to which unanimity is perceived</a:t>
            </a:r>
          </a:p>
        </p:txBody>
      </p:sp>
    </p:spTree>
    <p:extLst>
      <p:ext uri="{BB962C8B-B14F-4D97-AF65-F5344CB8AC3E}">
        <p14:creationId xmlns:p14="http://schemas.microsoft.com/office/powerpoint/2010/main" val="3544600799"/>
      </p:ext>
    </p:extLst>
  </p:cSld>
  <p:clrMapOvr>
    <a:masterClrMapping/>
  </p:clrMapOvr>
  <p:transition spd="med"/>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95288" y="116632"/>
            <a:ext cx="8291512" cy="1157288"/>
          </a:xfrm>
        </p:spPr>
        <p:txBody>
          <a:bodyPr/>
          <a:lstStyle/>
          <a:p>
            <a:r>
              <a:rPr lang="en-GB" altLang="en-US" sz="2600" dirty="0"/>
              <a:t>Perceiving other people</a:t>
            </a:r>
            <a:endParaRPr lang="en-US" altLang="en-US" sz="2600" dirty="0"/>
          </a:p>
        </p:txBody>
      </p:sp>
      <p:sp>
        <p:nvSpPr>
          <p:cNvPr id="21507" name="Rectangle 3"/>
          <p:cNvSpPr>
            <a:spLocks noGrp="1" noChangeArrowheads="1"/>
          </p:cNvSpPr>
          <p:nvPr>
            <p:ph type="body" sz="half" idx="1"/>
          </p:nvPr>
        </p:nvSpPr>
        <p:spPr>
          <a:xfrm>
            <a:off x="395288" y="1412776"/>
            <a:ext cx="8077200" cy="4933950"/>
          </a:xfrm>
        </p:spPr>
        <p:txBody>
          <a:bodyPr/>
          <a:lstStyle/>
          <a:p>
            <a:r>
              <a:rPr lang="en-US" altLang="en-US" sz="2800" dirty="0"/>
              <a:t>A manager’s perception of the workforce will influence attitudes in dealing with people &amp; the style of managerial </a:t>
            </a:r>
            <a:r>
              <a:rPr lang="en-US" altLang="en-US" sz="2800" dirty="0" err="1"/>
              <a:t>behaviour</a:t>
            </a:r>
            <a:r>
              <a:rPr lang="en-US" altLang="en-US" sz="2800" dirty="0"/>
              <a:t> adopted</a:t>
            </a:r>
          </a:p>
          <a:p>
            <a:r>
              <a:rPr lang="en-US" altLang="en-US" sz="2800" dirty="0" smtClean="0"/>
              <a:t>A </a:t>
            </a:r>
            <a:r>
              <a:rPr lang="en-US" altLang="en-US" sz="2800" dirty="0"/>
              <a:t>manager’s approach to work &amp; others is likely to be conditioned by predispositions about people, human nature &amp; work</a:t>
            </a:r>
          </a:p>
          <a:p>
            <a:r>
              <a:rPr lang="en-US" altLang="en-US" sz="2800" dirty="0" smtClean="0"/>
              <a:t>The </a:t>
            </a:r>
            <a:r>
              <a:rPr lang="en-US" altLang="en-US" sz="2800" dirty="0"/>
              <a:t>perception of people’s performance can be affected by the </a:t>
            </a:r>
            <a:r>
              <a:rPr lang="en-US" altLang="en-US" sz="2800" dirty="0" err="1"/>
              <a:t>organisation</a:t>
            </a:r>
            <a:r>
              <a:rPr lang="en-US" altLang="en-US" sz="2800" dirty="0"/>
              <a:t> of stimuli</a:t>
            </a:r>
          </a:p>
        </p:txBody>
      </p:sp>
    </p:spTree>
    <p:extLst>
      <p:ext uri="{BB962C8B-B14F-4D97-AF65-F5344CB8AC3E}">
        <p14:creationId xmlns:p14="http://schemas.microsoft.com/office/powerpoint/2010/main" val="29808111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dissolve">
                                      <p:cBhvr>
                                        <p:cTn id="7" dur="500"/>
                                        <p:tgtEl>
                                          <p:spTgt spid="215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1507">
                                            <p:txEl>
                                              <p:pRg st="1" end="1"/>
                                            </p:txEl>
                                          </p:spTgt>
                                        </p:tgtEl>
                                        <p:attrNameLst>
                                          <p:attrName>style.visibility</p:attrName>
                                        </p:attrNameLst>
                                      </p:cBhvr>
                                      <p:to>
                                        <p:strVal val="visible"/>
                                      </p:to>
                                    </p:set>
                                    <p:animEffect transition="in" filter="dissolve">
                                      <p:cBhvr>
                                        <p:cTn id="12" dur="500"/>
                                        <p:tgtEl>
                                          <p:spTgt spid="2150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1507">
                                            <p:txEl>
                                              <p:pRg st="2" end="2"/>
                                            </p:txEl>
                                          </p:spTgt>
                                        </p:tgtEl>
                                        <p:attrNameLst>
                                          <p:attrName>style.visibility</p:attrName>
                                        </p:attrNameLst>
                                      </p:cBhvr>
                                      <p:to>
                                        <p:strVal val="visible"/>
                                      </p:to>
                                    </p:set>
                                    <p:animEffect transition="in" filter="dissolve">
                                      <p:cBhvr>
                                        <p:cTn id="17" dur="500"/>
                                        <p:tgtEl>
                                          <p:spTgt spid="2150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395288" y="620713"/>
            <a:ext cx="8291512" cy="993775"/>
          </a:xfrm>
        </p:spPr>
        <p:txBody>
          <a:bodyPr/>
          <a:lstStyle/>
          <a:p>
            <a:r>
              <a:rPr lang="en-GB" altLang="en-US" sz="2600"/>
              <a:t>Distinguishing information according to Cook</a:t>
            </a:r>
            <a:endParaRPr lang="en-US" altLang="en-US" sz="2600"/>
          </a:p>
        </p:txBody>
      </p:sp>
      <p:sp>
        <p:nvSpPr>
          <p:cNvPr id="27651" name="Rectangle 3"/>
          <p:cNvSpPr>
            <a:spLocks noGrp="1" noChangeArrowheads="1"/>
          </p:cNvSpPr>
          <p:nvPr>
            <p:ph type="body" sz="half" idx="1"/>
          </p:nvPr>
        </p:nvSpPr>
        <p:spPr>
          <a:xfrm>
            <a:off x="457200" y="1484784"/>
            <a:ext cx="7859713" cy="4525963"/>
          </a:xfrm>
        </p:spPr>
        <p:txBody>
          <a:bodyPr/>
          <a:lstStyle/>
          <a:p>
            <a:pPr>
              <a:buFontTx/>
              <a:buNone/>
            </a:pPr>
            <a:endParaRPr lang="en-GB" altLang="en-US" sz="2800" dirty="0"/>
          </a:p>
          <a:p>
            <a:r>
              <a:rPr lang="en-GB" altLang="en-US" sz="2800" b="1" dirty="0"/>
              <a:t>Static information</a:t>
            </a:r>
            <a:r>
              <a:rPr lang="en-GB" altLang="en-US" sz="2800" dirty="0"/>
              <a:t> – information that will not change during the encounter, for example, colour, gender, height, age</a:t>
            </a:r>
          </a:p>
          <a:p>
            <a:pPr>
              <a:buFontTx/>
              <a:buNone/>
            </a:pPr>
            <a:endParaRPr lang="en-GB" altLang="en-US" sz="2800" dirty="0"/>
          </a:p>
          <a:p>
            <a:r>
              <a:rPr lang="en-GB" altLang="en-US" sz="2800" b="1" dirty="0"/>
              <a:t>Dynamic information</a:t>
            </a:r>
            <a:r>
              <a:rPr lang="en-GB" altLang="en-US" sz="2800" dirty="0"/>
              <a:t> – information that is subject to change, for example, mood, posture, gestures and expressions</a:t>
            </a:r>
            <a:br>
              <a:rPr lang="en-GB" altLang="en-US" sz="2800" dirty="0"/>
            </a:br>
            <a:endParaRPr lang="en-GB" altLang="en-US" sz="2000" dirty="0"/>
          </a:p>
        </p:txBody>
      </p:sp>
    </p:spTree>
    <p:extLst>
      <p:ext uri="{BB962C8B-B14F-4D97-AF65-F5344CB8AC3E}">
        <p14:creationId xmlns:p14="http://schemas.microsoft.com/office/powerpoint/2010/main" val="39901484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7651">
                                            <p:txEl>
                                              <p:pRg st="1" end="1"/>
                                            </p:txEl>
                                          </p:spTgt>
                                        </p:tgtEl>
                                        <p:attrNameLst>
                                          <p:attrName>style.visibility</p:attrName>
                                        </p:attrNameLst>
                                      </p:cBhvr>
                                      <p:to>
                                        <p:strVal val="visible"/>
                                      </p:to>
                                    </p:set>
                                    <p:animEffect transition="in" filter="fade">
                                      <p:cBhvr>
                                        <p:cTn id="7" dur="2000"/>
                                        <p:tgtEl>
                                          <p:spTgt spid="2765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7651">
                                            <p:txEl>
                                              <p:pRg st="3" end="3"/>
                                            </p:txEl>
                                          </p:spTgt>
                                        </p:tgtEl>
                                        <p:attrNameLst>
                                          <p:attrName>style.visibility</p:attrName>
                                        </p:attrNameLst>
                                      </p:cBhvr>
                                      <p:to>
                                        <p:strVal val="visible"/>
                                      </p:to>
                                    </p:set>
                                    <p:animEffect transition="in" filter="fade">
                                      <p:cBhvr>
                                        <p:cTn id="12" dur="2000"/>
                                        <p:tgtEl>
                                          <p:spTgt spid="276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395288" y="260648"/>
            <a:ext cx="8291512" cy="993775"/>
          </a:xfrm>
        </p:spPr>
        <p:txBody>
          <a:bodyPr/>
          <a:lstStyle/>
          <a:p>
            <a:r>
              <a:rPr lang="en-GB" altLang="en-US" sz="2600" dirty="0"/>
              <a:t>Judgement</a:t>
            </a:r>
            <a:endParaRPr lang="en-US" altLang="en-US" sz="2600" dirty="0"/>
          </a:p>
        </p:txBody>
      </p:sp>
      <p:sp>
        <p:nvSpPr>
          <p:cNvPr id="28675" name="Rectangle 3"/>
          <p:cNvSpPr>
            <a:spLocks noGrp="1" noChangeArrowheads="1"/>
          </p:cNvSpPr>
          <p:nvPr>
            <p:ph type="body" sz="half" idx="1"/>
          </p:nvPr>
        </p:nvSpPr>
        <p:spPr>
          <a:xfrm>
            <a:off x="457200" y="1240135"/>
            <a:ext cx="7859713" cy="4525963"/>
          </a:xfrm>
        </p:spPr>
        <p:txBody>
          <a:bodyPr/>
          <a:lstStyle/>
          <a:p>
            <a:pPr>
              <a:buFontTx/>
              <a:buNone/>
            </a:pPr>
            <a:r>
              <a:rPr lang="en-GB" altLang="en-US" sz="2400"/>
              <a:t>Judgement of other people can be influenced by - </a:t>
            </a:r>
          </a:p>
          <a:p>
            <a:pPr>
              <a:buFontTx/>
              <a:buNone/>
            </a:pPr>
            <a:endParaRPr lang="en-GB" altLang="en-US" sz="2400"/>
          </a:p>
          <a:p>
            <a:r>
              <a:rPr lang="en-GB" altLang="en-US" sz="2400"/>
              <a:t>Previous experiences &amp; learning</a:t>
            </a:r>
          </a:p>
          <a:p>
            <a:r>
              <a:rPr lang="en-GB" altLang="en-US" sz="2400"/>
              <a:t>Inferences &amp; assumptions</a:t>
            </a:r>
          </a:p>
          <a:p>
            <a:r>
              <a:rPr lang="en-GB" altLang="en-US" sz="2400"/>
              <a:t>What is known about the behaviour of others</a:t>
            </a:r>
          </a:p>
          <a:p>
            <a:r>
              <a:rPr lang="en-GB" altLang="en-US" sz="2400"/>
              <a:t>Role or status</a:t>
            </a:r>
          </a:p>
          <a:p>
            <a:r>
              <a:rPr lang="en-GB" altLang="en-US" sz="2400"/>
              <a:t>Occupation</a:t>
            </a:r>
          </a:p>
          <a:p>
            <a:r>
              <a:rPr lang="en-GB" altLang="en-US" sz="2400"/>
              <a:t>Physical factors </a:t>
            </a:r>
          </a:p>
          <a:p>
            <a:r>
              <a:rPr lang="en-GB" altLang="en-US" sz="2400"/>
              <a:t>Body language</a:t>
            </a:r>
          </a:p>
          <a:p>
            <a:r>
              <a:rPr lang="en-GB" altLang="en-US" sz="2400"/>
              <a:t>Invasions of own space</a:t>
            </a:r>
            <a:endParaRPr lang="en-GB" altLang="en-US" sz="1600"/>
          </a:p>
        </p:txBody>
      </p:sp>
    </p:spTree>
    <p:extLst>
      <p:ext uri="{BB962C8B-B14F-4D97-AF65-F5344CB8AC3E}">
        <p14:creationId xmlns:p14="http://schemas.microsoft.com/office/powerpoint/2010/main" val="7838321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8675">
                                            <p:txEl>
                                              <p:pRg st="2" end="2"/>
                                            </p:txEl>
                                          </p:spTgt>
                                        </p:tgtEl>
                                        <p:attrNameLst>
                                          <p:attrName>style.visibility</p:attrName>
                                        </p:attrNameLst>
                                      </p:cBhvr>
                                      <p:to>
                                        <p:strVal val="visible"/>
                                      </p:to>
                                    </p:set>
                                    <p:animEffect transition="in" filter="dissolve">
                                      <p:cBhvr>
                                        <p:cTn id="7" dur="500"/>
                                        <p:tgtEl>
                                          <p:spTgt spid="28675">
                                            <p:txEl>
                                              <p:pRg st="2" end="2"/>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8675">
                                            <p:txEl>
                                              <p:pRg st="3" end="3"/>
                                            </p:txEl>
                                          </p:spTgt>
                                        </p:tgtEl>
                                        <p:attrNameLst>
                                          <p:attrName>style.visibility</p:attrName>
                                        </p:attrNameLst>
                                      </p:cBhvr>
                                      <p:to>
                                        <p:strVal val="visible"/>
                                      </p:to>
                                    </p:set>
                                    <p:animEffect transition="in" filter="dissolve">
                                      <p:cBhvr>
                                        <p:cTn id="12" dur="500"/>
                                        <p:tgtEl>
                                          <p:spTgt spid="28675">
                                            <p:txEl>
                                              <p:pRg st="3" end="3"/>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8675">
                                            <p:txEl>
                                              <p:pRg st="4" end="4"/>
                                            </p:txEl>
                                          </p:spTgt>
                                        </p:tgtEl>
                                        <p:attrNameLst>
                                          <p:attrName>style.visibility</p:attrName>
                                        </p:attrNameLst>
                                      </p:cBhvr>
                                      <p:to>
                                        <p:strVal val="visible"/>
                                      </p:to>
                                    </p:set>
                                    <p:animEffect transition="in" filter="dissolve">
                                      <p:cBhvr>
                                        <p:cTn id="17" dur="500"/>
                                        <p:tgtEl>
                                          <p:spTgt spid="28675">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28675">
                                            <p:txEl>
                                              <p:pRg st="5" end="5"/>
                                            </p:txEl>
                                          </p:spTgt>
                                        </p:tgtEl>
                                        <p:attrNameLst>
                                          <p:attrName>style.visibility</p:attrName>
                                        </p:attrNameLst>
                                      </p:cBhvr>
                                      <p:to>
                                        <p:strVal val="visible"/>
                                      </p:to>
                                    </p:set>
                                    <p:animEffect transition="in" filter="dissolve">
                                      <p:cBhvr>
                                        <p:cTn id="22" dur="500"/>
                                        <p:tgtEl>
                                          <p:spTgt spid="28675">
                                            <p:txEl>
                                              <p:pRg st="5" end="5"/>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28675">
                                            <p:txEl>
                                              <p:pRg st="6" end="6"/>
                                            </p:txEl>
                                          </p:spTgt>
                                        </p:tgtEl>
                                        <p:attrNameLst>
                                          <p:attrName>style.visibility</p:attrName>
                                        </p:attrNameLst>
                                      </p:cBhvr>
                                      <p:to>
                                        <p:strVal val="visible"/>
                                      </p:to>
                                    </p:set>
                                    <p:animEffect transition="in" filter="dissolve">
                                      <p:cBhvr>
                                        <p:cTn id="27" dur="500"/>
                                        <p:tgtEl>
                                          <p:spTgt spid="28675">
                                            <p:txEl>
                                              <p:pRg st="6" end="6"/>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28675">
                                            <p:txEl>
                                              <p:pRg st="7" end="7"/>
                                            </p:txEl>
                                          </p:spTgt>
                                        </p:tgtEl>
                                        <p:attrNameLst>
                                          <p:attrName>style.visibility</p:attrName>
                                        </p:attrNameLst>
                                      </p:cBhvr>
                                      <p:to>
                                        <p:strVal val="visible"/>
                                      </p:to>
                                    </p:set>
                                    <p:animEffect transition="in" filter="dissolve">
                                      <p:cBhvr>
                                        <p:cTn id="32" dur="500"/>
                                        <p:tgtEl>
                                          <p:spTgt spid="28675">
                                            <p:txEl>
                                              <p:pRg st="7" end="7"/>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28675">
                                            <p:txEl>
                                              <p:pRg st="8" end="8"/>
                                            </p:txEl>
                                          </p:spTgt>
                                        </p:tgtEl>
                                        <p:attrNameLst>
                                          <p:attrName>style.visibility</p:attrName>
                                        </p:attrNameLst>
                                      </p:cBhvr>
                                      <p:to>
                                        <p:strVal val="visible"/>
                                      </p:to>
                                    </p:set>
                                    <p:animEffect transition="in" filter="dissolve">
                                      <p:cBhvr>
                                        <p:cTn id="37" dur="500"/>
                                        <p:tgtEl>
                                          <p:spTgt spid="28675">
                                            <p:txEl>
                                              <p:pRg st="8" end="8"/>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28675">
                                            <p:txEl>
                                              <p:pRg st="9" end="9"/>
                                            </p:txEl>
                                          </p:spTgt>
                                        </p:tgtEl>
                                        <p:attrNameLst>
                                          <p:attrName>style.visibility</p:attrName>
                                        </p:attrNameLst>
                                      </p:cBhvr>
                                      <p:to>
                                        <p:strVal val="visible"/>
                                      </p:to>
                                    </p:set>
                                    <p:animEffect transition="in" filter="dissolve">
                                      <p:cBhvr>
                                        <p:cTn id="42" dur="500"/>
                                        <p:tgtEl>
                                          <p:spTgt spid="2867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uiExpand="1" build="p"/>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395288" y="260648"/>
            <a:ext cx="8291512" cy="993775"/>
          </a:xfrm>
        </p:spPr>
        <p:txBody>
          <a:bodyPr>
            <a:normAutofit/>
          </a:bodyPr>
          <a:lstStyle/>
          <a:p>
            <a:r>
              <a:rPr lang="en-GB" altLang="en-US" sz="3200" dirty="0"/>
              <a:t>Stereotyping</a:t>
            </a:r>
            <a:endParaRPr lang="en-US" altLang="en-US" sz="3200" dirty="0"/>
          </a:p>
        </p:txBody>
      </p:sp>
      <p:pic>
        <p:nvPicPr>
          <p:cNvPr id="3" name="Picture 2"/>
          <p:cNvPicPr>
            <a:picLocks noChangeAspect="1"/>
          </p:cNvPicPr>
          <p:nvPr/>
        </p:nvPicPr>
        <p:blipFill>
          <a:blip r:embed="rId2"/>
          <a:stretch>
            <a:fillRect/>
          </a:stretch>
        </p:blipFill>
        <p:spPr>
          <a:xfrm>
            <a:off x="607672" y="1556792"/>
            <a:ext cx="7866744" cy="3542729"/>
          </a:xfrm>
          <a:prstGeom prst="rect">
            <a:avLst/>
          </a:prstGeom>
        </p:spPr>
      </p:pic>
    </p:spTree>
    <p:extLst>
      <p:ext uri="{BB962C8B-B14F-4D97-AF65-F5344CB8AC3E}">
        <p14:creationId xmlns:p14="http://schemas.microsoft.com/office/powerpoint/2010/main" val="4020498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395288" y="476672"/>
            <a:ext cx="8291512" cy="993775"/>
          </a:xfrm>
        </p:spPr>
        <p:txBody>
          <a:bodyPr/>
          <a:lstStyle/>
          <a:p>
            <a:r>
              <a:rPr lang="en-GB" altLang="en-US" sz="2600"/>
              <a:t>Halo effect</a:t>
            </a:r>
            <a:endParaRPr lang="en-US" altLang="en-US" sz="2600"/>
          </a:p>
        </p:txBody>
      </p:sp>
      <p:sp>
        <p:nvSpPr>
          <p:cNvPr id="34819" name="Rectangle 3"/>
          <p:cNvSpPr>
            <a:spLocks noGrp="1" noChangeArrowheads="1"/>
          </p:cNvSpPr>
          <p:nvPr>
            <p:ph type="body" sz="half" idx="1"/>
          </p:nvPr>
        </p:nvSpPr>
        <p:spPr>
          <a:xfrm>
            <a:off x="528638" y="1629197"/>
            <a:ext cx="7859712" cy="4464050"/>
          </a:xfrm>
        </p:spPr>
        <p:txBody>
          <a:bodyPr/>
          <a:lstStyle/>
          <a:p>
            <a:r>
              <a:rPr lang="en-GB" altLang="en-US" sz="2800" dirty="0"/>
              <a:t>A process whereby a person’s perception is formed on the basis of a single favourable trait or impression</a:t>
            </a:r>
          </a:p>
          <a:p>
            <a:pPr>
              <a:buFontTx/>
              <a:buNone/>
            </a:pPr>
            <a:endParaRPr lang="en-GB" altLang="en-US" sz="2800" dirty="0"/>
          </a:p>
          <a:p>
            <a:r>
              <a:rPr lang="en-GB" altLang="en-US" sz="2800" dirty="0"/>
              <a:t>Tends to shut out other relevant characteristics of a person</a:t>
            </a:r>
          </a:p>
          <a:p>
            <a:pPr>
              <a:buFontTx/>
              <a:buNone/>
            </a:pPr>
            <a:endParaRPr lang="en-GB" altLang="en-US" sz="1800" dirty="0"/>
          </a:p>
        </p:txBody>
      </p:sp>
      <p:pic>
        <p:nvPicPr>
          <p:cNvPr id="2" name="Picture 1"/>
          <p:cNvPicPr>
            <a:picLocks noChangeAspect="1"/>
          </p:cNvPicPr>
          <p:nvPr/>
        </p:nvPicPr>
        <p:blipFill>
          <a:blip r:embed="rId2"/>
          <a:stretch>
            <a:fillRect/>
          </a:stretch>
        </p:blipFill>
        <p:spPr>
          <a:xfrm>
            <a:off x="528638" y="1502090"/>
            <a:ext cx="8075810" cy="4620173"/>
          </a:xfrm>
          <a:prstGeom prst="rect">
            <a:avLst/>
          </a:prstGeom>
        </p:spPr>
      </p:pic>
    </p:spTree>
    <p:extLst>
      <p:ext uri="{BB962C8B-B14F-4D97-AF65-F5344CB8AC3E}">
        <p14:creationId xmlns:p14="http://schemas.microsoft.com/office/powerpoint/2010/main" val="33314007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34819">
                                            <p:txEl>
                                              <p:pRg st="0" end="0"/>
                                            </p:txEl>
                                          </p:spTgt>
                                        </p:tgtEl>
                                        <p:attrNameLst>
                                          <p:attrName>style.visibility</p:attrName>
                                        </p:attrNameLst>
                                      </p:cBhvr>
                                      <p:to>
                                        <p:strVal val="visible"/>
                                      </p:to>
                                    </p:set>
                                    <p:animEffect transition="in" filter="dissolve">
                                      <p:cBhvr>
                                        <p:cTn id="11" dur="500"/>
                                        <p:tgtEl>
                                          <p:spTgt spid="34819">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34819">
                                            <p:txEl>
                                              <p:pRg st="2" end="2"/>
                                            </p:txEl>
                                          </p:spTgt>
                                        </p:tgtEl>
                                        <p:attrNameLst>
                                          <p:attrName>style.visibility</p:attrName>
                                        </p:attrNameLst>
                                      </p:cBhvr>
                                      <p:to>
                                        <p:strVal val="visible"/>
                                      </p:to>
                                    </p:set>
                                    <p:animEffect transition="in" filter="dissolve">
                                      <p:cBhvr>
                                        <p:cTn id="16" dur="500"/>
                                        <p:tgtEl>
                                          <p:spTgt spid="348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395536" y="548680"/>
            <a:ext cx="8291512" cy="993775"/>
          </a:xfrm>
        </p:spPr>
        <p:txBody>
          <a:bodyPr/>
          <a:lstStyle/>
          <a:p>
            <a:r>
              <a:rPr lang="en-GB" altLang="en-US" sz="2600"/>
              <a:t>Rusty halo effect</a:t>
            </a:r>
            <a:endParaRPr lang="en-US" altLang="en-US" sz="2600"/>
          </a:p>
        </p:txBody>
      </p:sp>
      <p:sp>
        <p:nvSpPr>
          <p:cNvPr id="35843" name="Rectangle 3"/>
          <p:cNvSpPr>
            <a:spLocks noGrp="1" noChangeArrowheads="1"/>
          </p:cNvSpPr>
          <p:nvPr>
            <p:ph type="body" sz="half" idx="1"/>
          </p:nvPr>
        </p:nvSpPr>
        <p:spPr>
          <a:xfrm>
            <a:off x="467544" y="1412776"/>
            <a:ext cx="4403402" cy="4464050"/>
          </a:xfrm>
        </p:spPr>
        <p:txBody>
          <a:bodyPr/>
          <a:lstStyle/>
          <a:p>
            <a:pPr marL="0" indent="0">
              <a:buFontTx/>
              <a:buNone/>
            </a:pPr>
            <a:endParaRPr lang="en-GB" altLang="en-US" sz="2800" dirty="0"/>
          </a:p>
          <a:p>
            <a:pPr marL="0" indent="0">
              <a:buFontTx/>
              <a:buNone/>
            </a:pPr>
            <a:endParaRPr lang="en-GB" altLang="en-US" sz="2800" dirty="0"/>
          </a:p>
          <a:p>
            <a:pPr marL="0" indent="0">
              <a:buFontTx/>
              <a:buNone/>
            </a:pPr>
            <a:r>
              <a:rPr lang="en-GB" altLang="en-US" sz="2800" dirty="0"/>
              <a:t>Judgements made about a person are formed from the perception of negative characteristics</a:t>
            </a:r>
          </a:p>
          <a:p>
            <a:pPr marL="0" indent="0">
              <a:buFontTx/>
              <a:buNone/>
            </a:pPr>
            <a:endParaRPr lang="en-GB" altLang="en-US" sz="2800" dirty="0"/>
          </a:p>
          <a:p>
            <a:pPr marL="0" indent="0">
              <a:buFontTx/>
              <a:buNone/>
            </a:pPr>
            <a:endParaRPr lang="en-GB" altLang="en-US" sz="1800" dirty="0"/>
          </a:p>
        </p:txBody>
      </p:sp>
      <p:pic>
        <p:nvPicPr>
          <p:cNvPr id="2" name="Picture 1"/>
          <p:cNvPicPr>
            <a:picLocks noChangeAspect="1"/>
          </p:cNvPicPr>
          <p:nvPr/>
        </p:nvPicPr>
        <p:blipFill>
          <a:blip r:embed="rId2"/>
          <a:stretch>
            <a:fillRect/>
          </a:stretch>
        </p:blipFill>
        <p:spPr>
          <a:xfrm>
            <a:off x="5244839" y="1844824"/>
            <a:ext cx="3068315" cy="3068315"/>
          </a:xfrm>
          <a:prstGeom prst="rect">
            <a:avLst/>
          </a:prstGeom>
        </p:spPr>
      </p:pic>
    </p:spTree>
    <p:extLst>
      <p:ext uri="{BB962C8B-B14F-4D97-AF65-F5344CB8AC3E}">
        <p14:creationId xmlns:p14="http://schemas.microsoft.com/office/powerpoint/2010/main" val="119340793"/>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5843"/>
                                        </p:tgtEl>
                                        <p:attrNameLst>
                                          <p:attrName>style.visibility</p:attrName>
                                        </p:attrNameLst>
                                      </p:cBhvr>
                                      <p:to>
                                        <p:strVal val="visible"/>
                                      </p:to>
                                    </p:set>
                                    <p:animEffect transition="in" filter="fade">
                                      <p:cBhvr>
                                        <p:cTn id="7" dur="2000"/>
                                        <p:tgtEl>
                                          <p:spTgt spid="35843"/>
                                        </p:tgtEl>
                                      </p:cBhvr>
                                    </p:animEffect>
                                  </p:childTnLst>
                                </p:cTn>
                              </p:par>
                              <p:par>
                                <p:cTn id="8" presetID="1"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395288" y="620713"/>
            <a:ext cx="8291512" cy="993775"/>
          </a:xfrm>
        </p:spPr>
        <p:txBody>
          <a:bodyPr/>
          <a:lstStyle/>
          <a:p>
            <a:r>
              <a:rPr lang="en-GB" altLang="en-US" sz="2600" dirty="0" smtClean="0"/>
              <a:t>Perceptual defence</a:t>
            </a:r>
            <a:endParaRPr lang="en-US" altLang="en-US" sz="2600" dirty="0"/>
          </a:p>
        </p:txBody>
      </p:sp>
      <p:sp>
        <p:nvSpPr>
          <p:cNvPr id="35843" name="Rectangle 3"/>
          <p:cNvSpPr>
            <a:spLocks noGrp="1" noChangeArrowheads="1"/>
          </p:cNvSpPr>
          <p:nvPr>
            <p:ph type="body" sz="half" idx="1"/>
          </p:nvPr>
        </p:nvSpPr>
        <p:spPr>
          <a:xfrm>
            <a:off x="467544" y="1614488"/>
            <a:ext cx="4259386" cy="4464050"/>
          </a:xfrm>
        </p:spPr>
        <p:txBody>
          <a:bodyPr/>
          <a:lstStyle/>
          <a:p>
            <a:pPr marL="0" indent="0">
              <a:buFontTx/>
              <a:buNone/>
            </a:pPr>
            <a:endParaRPr lang="en-GB" altLang="en-US" sz="2800" dirty="0"/>
          </a:p>
          <a:p>
            <a:pPr marL="0" indent="0">
              <a:buFontTx/>
              <a:buNone/>
            </a:pPr>
            <a:endParaRPr lang="en-GB" altLang="en-US" sz="2800" dirty="0"/>
          </a:p>
          <a:p>
            <a:pPr marL="0" indent="0">
              <a:buFontTx/>
              <a:buNone/>
            </a:pPr>
            <a:r>
              <a:rPr lang="en-GB" altLang="en-US" sz="2800" dirty="0" smtClean="0"/>
              <a:t>To avoid or screen out certain stimuli that conflict with strongly held beliefs and values.</a:t>
            </a:r>
            <a:endParaRPr lang="en-GB" altLang="en-US" sz="2800" dirty="0"/>
          </a:p>
          <a:p>
            <a:pPr marL="0" indent="0">
              <a:buFontTx/>
              <a:buNone/>
            </a:pPr>
            <a:endParaRPr lang="en-GB" altLang="en-US" sz="2800" dirty="0"/>
          </a:p>
          <a:p>
            <a:pPr marL="0" indent="0">
              <a:buFontTx/>
              <a:buNone/>
            </a:pPr>
            <a:endParaRPr lang="en-GB" altLang="en-US" sz="1800" dirty="0"/>
          </a:p>
        </p:txBody>
      </p:sp>
      <p:pic>
        <p:nvPicPr>
          <p:cNvPr id="2" name="Picture 1"/>
          <p:cNvPicPr>
            <a:picLocks noChangeAspect="1"/>
          </p:cNvPicPr>
          <p:nvPr/>
        </p:nvPicPr>
        <p:blipFill>
          <a:blip r:embed="rId2"/>
          <a:stretch>
            <a:fillRect/>
          </a:stretch>
        </p:blipFill>
        <p:spPr>
          <a:xfrm>
            <a:off x="4860032" y="1916832"/>
            <a:ext cx="4126575" cy="2736304"/>
          </a:xfrm>
          <a:prstGeom prst="rect">
            <a:avLst/>
          </a:prstGeom>
        </p:spPr>
      </p:pic>
    </p:spTree>
    <p:extLst>
      <p:ext uri="{BB962C8B-B14F-4D97-AF65-F5344CB8AC3E}">
        <p14:creationId xmlns:p14="http://schemas.microsoft.com/office/powerpoint/2010/main" val="3697536592"/>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5843"/>
                                        </p:tgtEl>
                                        <p:attrNameLst>
                                          <p:attrName>style.visibility</p:attrName>
                                        </p:attrNameLst>
                                      </p:cBhvr>
                                      <p:to>
                                        <p:strVal val="visible"/>
                                      </p:to>
                                    </p:set>
                                    <p:animEffect transition="in" filter="fade">
                                      <p:cBhvr>
                                        <p:cTn id="7" dur="2000"/>
                                        <p:tgtEl>
                                          <p:spTgt spid="358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395288" y="620713"/>
            <a:ext cx="8291512" cy="993775"/>
          </a:xfrm>
        </p:spPr>
        <p:txBody>
          <a:bodyPr/>
          <a:lstStyle/>
          <a:p>
            <a:r>
              <a:rPr lang="en-GB" altLang="en-US" sz="2600" dirty="0" smtClean="0"/>
              <a:t>Projection</a:t>
            </a:r>
            <a:endParaRPr lang="en-US" altLang="en-US" sz="2600" dirty="0"/>
          </a:p>
        </p:txBody>
      </p:sp>
      <p:sp>
        <p:nvSpPr>
          <p:cNvPr id="35843" name="Rectangle 3"/>
          <p:cNvSpPr>
            <a:spLocks noGrp="1" noChangeArrowheads="1"/>
          </p:cNvSpPr>
          <p:nvPr>
            <p:ph type="body" sz="half" idx="1"/>
          </p:nvPr>
        </p:nvSpPr>
        <p:spPr>
          <a:xfrm>
            <a:off x="539552" y="1484784"/>
            <a:ext cx="4331394" cy="4464050"/>
          </a:xfrm>
        </p:spPr>
        <p:txBody>
          <a:bodyPr/>
          <a:lstStyle/>
          <a:p>
            <a:pPr marL="0" indent="0">
              <a:buFontTx/>
              <a:buNone/>
            </a:pPr>
            <a:endParaRPr lang="en-GB" altLang="en-US" sz="2800" dirty="0"/>
          </a:p>
          <a:p>
            <a:pPr marL="0" indent="0">
              <a:buFontTx/>
              <a:buNone/>
            </a:pPr>
            <a:endParaRPr lang="en-GB" altLang="en-US" sz="2800" dirty="0"/>
          </a:p>
          <a:p>
            <a:pPr marL="0" indent="0">
              <a:buFontTx/>
              <a:buNone/>
            </a:pPr>
            <a:r>
              <a:rPr lang="en-GB" altLang="en-US" sz="2800" dirty="0" smtClean="0"/>
              <a:t>Projecting one’s own feelings, motives or characteristics in the perception of other people.</a:t>
            </a:r>
            <a:endParaRPr lang="en-GB" altLang="en-US" sz="2800" dirty="0"/>
          </a:p>
          <a:p>
            <a:pPr marL="0" indent="0">
              <a:buFontTx/>
              <a:buNone/>
            </a:pPr>
            <a:endParaRPr lang="en-GB" altLang="en-US" sz="2800" dirty="0"/>
          </a:p>
          <a:p>
            <a:pPr marL="0" indent="0">
              <a:buFontTx/>
              <a:buNone/>
            </a:pPr>
            <a:endParaRPr lang="en-GB" altLang="en-US" sz="1800" dirty="0"/>
          </a:p>
        </p:txBody>
      </p:sp>
      <p:pic>
        <p:nvPicPr>
          <p:cNvPr id="2" name="Picture 1"/>
          <p:cNvPicPr>
            <a:picLocks noChangeAspect="1"/>
          </p:cNvPicPr>
          <p:nvPr/>
        </p:nvPicPr>
        <p:blipFill>
          <a:blip r:embed="rId2"/>
          <a:stretch>
            <a:fillRect/>
          </a:stretch>
        </p:blipFill>
        <p:spPr>
          <a:xfrm>
            <a:off x="4716016" y="2113969"/>
            <a:ext cx="3717438" cy="3349178"/>
          </a:xfrm>
          <a:prstGeom prst="rect">
            <a:avLst/>
          </a:prstGeom>
        </p:spPr>
      </p:pic>
    </p:spTree>
    <p:extLst>
      <p:ext uri="{BB962C8B-B14F-4D97-AF65-F5344CB8AC3E}">
        <p14:creationId xmlns:p14="http://schemas.microsoft.com/office/powerpoint/2010/main" val="3590245974"/>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5843"/>
                                        </p:tgtEl>
                                        <p:attrNameLst>
                                          <p:attrName>style.visibility</p:attrName>
                                        </p:attrNameLst>
                                      </p:cBhvr>
                                      <p:to>
                                        <p:strVal val="visible"/>
                                      </p:to>
                                    </p:set>
                                    <p:animEffect transition="in" filter="fade">
                                      <p:cBhvr>
                                        <p:cTn id="7" dur="2000"/>
                                        <p:tgtEl>
                                          <p:spTgt spid="358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395288" y="620713"/>
            <a:ext cx="8291512" cy="993775"/>
          </a:xfrm>
        </p:spPr>
        <p:txBody>
          <a:bodyPr/>
          <a:lstStyle/>
          <a:p>
            <a:r>
              <a:rPr lang="en-GB" altLang="en-US" sz="2600" dirty="0" smtClean="0"/>
              <a:t>Self-fulling prophecy</a:t>
            </a:r>
            <a:endParaRPr lang="en-US" altLang="en-US" sz="2600" dirty="0"/>
          </a:p>
        </p:txBody>
      </p:sp>
      <p:sp>
        <p:nvSpPr>
          <p:cNvPr id="35843" name="Rectangle 3"/>
          <p:cNvSpPr>
            <a:spLocks noGrp="1" noChangeArrowheads="1"/>
          </p:cNvSpPr>
          <p:nvPr>
            <p:ph type="body" sz="half" idx="1"/>
          </p:nvPr>
        </p:nvSpPr>
        <p:spPr>
          <a:xfrm>
            <a:off x="528638" y="1773238"/>
            <a:ext cx="7859712" cy="4464050"/>
          </a:xfrm>
        </p:spPr>
        <p:txBody>
          <a:bodyPr/>
          <a:lstStyle/>
          <a:p>
            <a:pPr marL="0" indent="0">
              <a:buFontTx/>
              <a:buNone/>
            </a:pPr>
            <a:endParaRPr lang="en-GB" altLang="en-US" sz="2800" dirty="0"/>
          </a:p>
          <a:p>
            <a:pPr marL="0" indent="0">
              <a:buFontTx/>
              <a:buNone/>
            </a:pPr>
            <a:endParaRPr lang="en-GB" altLang="en-US" sz="2800" dirty="0"/>
          </a:p>
          <a:p>
            <a:pPr marL="0" indent="0">
              <a:buFontTx/>
              <a:buNone/>
            </a:pPr>
            <a:r>
              <a:rPr lang="en-GB" altLang="en-US" sz="2800" dirty="0" smtClean="0"/>
              <a:t>People strive to validate their perceptions irrespective of reality.</a:t>
            </a:r>
            <a:endParaRPr lang="en-GB" altLang="en-US" sz="2800" dirty="0"/>
          </a:p>
          <a:p>
            <a:pPr marL="0" indent="0">
              <a:buFontTx/>
              <a:buNone/>
            </a:pPr>
            <a:endParaRPr lang="en-GB" altLang="en-US" sz="2800" dirty="0"/>
          </a:p>
          <a:p>
            <a:pPr marL="0" indent="0">
              <a:buFontTx/>
              <a:buNone/>
            </a:pPr>
            <a:endParaRPr lang="en-GB" altLang="en-US" sz="1800" dirty="0"/>
          </a:p>
        </p:txBody>
      </p:sp>
      <p:pic>
        <p:nvPicPr>
          <p:cNvPr id="2" name="Picture 1"/>
          <p:cNvPicPr>
            <a:picLocks noChangeAspect="1"/>
          </p:cNvPicPr>
          <p:nvPr/>
        </p:nvPicPr>
        <p:blipFill>
          <a:blip r:embed="rId2"/>
          <a:stretch>
            <a:fillRect/>
          </a:stretch>
        </p:blipFill>
        <p:spPr>
          <a:xfrm>
            <a:off x="442392" y="1686523"/>
            <a:ext cx="8244408" cy="4637480"/>
          </a:xfrm>
          <a:prstGeom prst="rect">
            <a:avLst/>
          </a:prstGeom>
        </p:spPr>
      </p:pic>
    </p:spTree>
    <p:extLst>
      <p:ext uri="{BB962C8B-B14F-4D97-AF65-F5344CB8AC3E}">
        <p14:creationId xmlns:p14="http://schemas.microsoft.com/office/powerpoint/2010/main" val="2274558023"/>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5843"/>
                                        </p:tgtEl>
                                        <p:attrNameLst>
                                          <p:attrName>style.visibility</p:attrName>
                                        </p:attrNameLst>
                                      </p:cBhvr>
                                      <p:to>
                                        <p:strVal val="visible"/>
                                      </p:to>
                                    </p:set>
                                    <p:animEffect transition="in" filter="fade">
                                      <p:cBhvr>
                                        <p:cTn id="7" dur="2000"/>
                                        <p:tgtEl>
                                          <p:spTgt spid="3584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p:bld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395288" y="620713"/>
            <a:ext cx="8291512" cy="993775"/>
          </a:xfrm>
        </p:spPr>
        <p:txBody>
          <a:bodyPr/>
          <a:lstStyle/>
          <a:p>
            <a:r>
              <a:rPr lang="en-GB" altLang="en-US" sz="2600" dirty="0" smtClean="0"/>
              <a:t>Unconscious bias</a:t>
            </a:r>
            <a:endParaRPr lang="en-US" altLang="en-US" sz="2600" dirty="0"/>
          </a:p>
        </p:txBody>
      </p:sp>
      <p:sp>
        <p:nvSpPr>
          <p:cNvPr id="35843" name="Rectangle 3"/>
          <p:cNvSpPr>
            <a:spLocks noGrp="1" noChangeArrowheads="1"/>
          </p:cNvSpPr>
          <p:nvPr>
            <p:ph type="body" sz="half" idx="1"/>
          </p:nvPr>
        </p:nvSpPr>
        <p:spPr>
          <a:xfrm>
            <a:off x="528638" y="1773238"/>
            <a:ext cx="7859712" cy="4464050"/>
          </a:xfrm>
        </p:spPr>
        <p:txBody>
          <a:bodyPr/>
          <a:lstStyle/>
          <a:p>
            <a:pPr marL="0" indent="0">
              <a:buFontTx/>
              <a:buNone/>
            </a:pPr>
            <a:endParaRPr lang="en-GB" altLang="en-US" sz="2800" dirty="0"/>
          </a:p>
          <a:p>
            <a:pPr marL="0" indent="0">
              <a:buFontTx/>
              <a:buNone/>
            </a:pPr>
            <a:endParaRPr lang="en-GB" altLang="en-US" sz="2800" dirty="0"/>
          </a:p>
          <a:p>
            <a:pPr marL="0" indent="0" algn="ctr">
              <a:buFontTx/>
              <a:buNone/>
            </a:pPr>
            <a:r>
              <a:rPr lang="en-GB" altLang="en-US" sz="2800" dirty="0" smtClean="0"/>
              <a:t>Preferred people preferences</a:t>
            </a:r>
            <a:endParaRPr lang="en-GB" altLang="en-US" sz="2800" dirty="0"/>
          </a:p>
          <a:p>
            <a:pPr marL="0" indent="0">
              <a:buFontTx/>
              <a:buNone/>
            </a:pPr>
            <a:endParaRPr lang="en-GB" altLang="en-US" sz="1800" dirty="0"/>
          </a:p>
        </p:txBody>
      </p:sp>
      <p:pic>
        <p:nvPicPr>
          <p:cNvPr id="2" name="Picture 1"/>
          <p:cNvPicPr>
            <a:picLocks noChangeAspect="1"/>
          </p:cNvPicPr>
          <p:nvPr/>
        </p:nvPicPr>
        <p:blipFill>
          <a:blip r:embed="rId2"/>
          <a:stretch>
            <a:fillRect/>
          </a:stretch>
        </p:blipFill>
        <p:spPr>
          <a:xfrm>
            <a:off x="1619672" y="1441611"/>
            <a:ext cx="5392241" cy="5127304"/>
          </a:xfrm>
          <a:prstGeom prst="rect">
            <a:avLst/>
          </a:prstGeom>
        </p:spPr>
      </p:pic>
    </p:spTree>
    <p:extLst>
      <p:ext uri="{BB962C8B-B14F-4D97-AF65-F5344CB8AC3E}">
        <p14:creationId xmlns:p14="http://schemas.microsoft.com/office/powerpoint/2010/main" val="3107139365"/>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5843"/>
                                        </p:tgtEl>
                                        <p:attrNameLst>
                                          <p:attrName>style.visibility</p:attrName>
                                        </p:attrNameLst>
                                      </p:cBhvr>
                                      <p:to>
                                        <p:strVal val="visible"/>
                                      </p:to>
                                    </p:set>
                                    <p:animEffect transition="in" filter="fade">
                                      <p:cBhvr>
                                        <p:cTn id="7" dur="2000"/>
                                        <p:tgtEl>
                                          <p:spTgt spid="3584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lstStyle/>
          <a:p>
            <a:r>
              <a:rPr lang="en-GB" dirty="0" smtClean="0"/>
              <a:t>Define perception</a:t>
            </a:r>
          </a:p>
          <a:p>
            <a:r>
              <a:rPr lang="en-GB" dirty="0" smtClean="0"/>
              <a:t>Recognise how your perception affects your world view</a:t>
            </a:r>
          </a:p>
          <a:p>
            <a:r>
              <a:rPr lang="en-GB" dirty="0" smtClean="0"/>
              <a:t>Understand differences in perception</a:t>
            </a:r>
          </a:p>
          <a:p>
            <a:r>
              <a:rPr lang="en-GB" dirty="0" smtClean="0"/>
              <a:t>Identify how perception is linked to other aspects of organisational behaviour</a:t>
            </a:r>
          </a:p>
          <a:p>
            <a:endParaRPr lang="en-GB" dirty="0" smtClean="0"/>
          </a:p>
          <a:p>
            <a:endParaRPr lang="en-GB" dirty="0" smtClean="0"/>
          </a:p>
          <a:p>
            <a:endParaRPr lang="en-GB" dirty="0"/>
          </a:p>
        </p:txBody>
      </p:sp>
    </p:spTree>
    <p:extLst>
      <p:ext uri="{BB962C8B-B14F-4D97-AF65-F5344CB8AC3E}">
        <p14:creationId xmlns:p14="http://schemas.microsoft.com/office/powerpoint/2010/main" val="4112767392"/>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purl.org/dc/terms/"/>
    <ds:schemaRef ds:uri="303dbf9b-b85b-46a0-94f1-894078c07ecd"/>
    <ds:schemaRef ds:uri="http://schemas.microsoft.com/office/2006/documentManagement/types"/>
    <ds:schemaRef ds:uri="http://purl.org/dc/dcmitype/"/>
    <ds:schemaRef ds:uri="http://schemas.microsoft.com/office/2006/metadata/properties"/>
    <ds:schemaRef ds:uri="http://schemas.microsoft.com/office/infopath/2007/PartnerControls"/>
    <ds:schemaRef ds:uri="http://schemas.openxmlformats.org/package/2006/metadata/core-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1275</TotalTime>
  <Words>1719</Words>
  <Application>Microsoft Office PowerPoint</Application>
  <PresentationFormat>On-screen Show (4:3)</PresentationFormat>
  <Paragraphs>314</Paragraphs>
  <Slides>48</Slides>
  <Notes>20</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48</vt:i4>
      </vt:variant>
    </vt:vector>
  </HeadingPairs>
  <TitlesOfParts>
    <vt:vector size="57" baseType="lpstr">
      <vt:lpstr>Arial</vt:lpstr>
      <vt:lpstr>Calibri</vt:lpstr>
      <vt:lpstr>Garamond</vt:lpstr>
      <vt:lpstr>Myriad Pro</vt:lpstr>
      <vt:lpstr>Tahoma</vt:lpstr>
      <vt:lpstr>Times New Roman</vt:lpstr>
      <vt:lpstr>Wingdings</vt:lpstr>
      <vt:lpstr>20140311PresentationUWTSDTemplate</vt:lpstr>
      <vt:lpstr>Bitmap Image</vt:lpstr>
      <vt:lpstr> Introducing the Modern Workplace:  Motivation </vt:lpstr>
      <vt:lpstr>Motivation at work: significance for employers  &amp; employees </vt:lpstr>
      <vt:lpstr>What is motivation?</vt:lpstr>
      <vt:lpstr>PowerPoint Presentation</vt:lpstr>
      <vt:lpstr>Motivation and Job Performance </vt:lpstr>
      <vt:lpstr>What motivates people to work?</vt:lpstr>
      <vt:lpstr>Motivation</vt:lpstr>
      <vt:lpstr>Motivation Theory</vt:lpstr>
      <vt:lpstr>Early Ideas on Work Motivation </vt:lpstr>
      <vt:lpstr>Early Ideas on Work Motivation</vt:lpstr>
      <vt:lpstr>Key Motivation Theories</vt:lpstr>
      <vt:lpstr>Key Motivation Theories</vt:lpstr>
      <vt:lpstr>Vroom’s Expectancy Theory</vt:lpstr>
      <vt:lpstr>Vroom’s expectancy theory</vt:lpstr>
      <vt:lpstr>Equity Theory (Adams,1963)</vt:lpstr>
      <vt:lpstr>PowerPoint Presentation</vt:lpstr>
      <vt:lpstr>PowerPoint Presentation</vt:lpstr>
      <vt:lpstr>The ideal situation</vt:lpstr>
      <vt:lpstr> Introducing the Modern Workplace:  Perception</vt:lpstr>
      <vt:lpstr>Learning Outcomes</vt:lpstr>
      <vt:lpstr>What is Perception?</vt:lpstr>
      <vt:lpstr>What do you see?</vt:lpstr>
      <vt:lpstr>Perceptions as information processing</vt:lpstr>
      <vt:lpstr>Process of perceptual selection</vt:lpstr>
      <vt:lpstr>Factors affecting an individual’s perceptual set</vt:lpstr>
      <vt:lpstr>Importance of language</vt:lpstr>
      <vt:lpstr>Cultural differences</vt:lpstr>
      <vt:lpstr>Body language</vt:lpstr>
      <vt:lpstr>Selecting information</vt:lpstr>
      <vt:lpstr>Organisation &amp; the arrangement of stimuli</vt:lpstr>
      <vt:lpstr>The Gestalt school</vt:lpstr>
      <vt:lpstr>Figure and Background</vt:lpstr>
      <vt:lpstr>Grouping</vt:lpstr>
      <vt:lpstr>Closure</vt:lpstr>
      <vt:lpstr>Perceptual illusions</vt:lpstr>
      <vt:lpstr>Paternicity</vt:lpstr>
      <vt:lpstr>Perceiving other people</vt:lpstr>
      <vt:lpstr>Perceiving other people</vt:lpstr>
      <vt:lpstr>Distinguishing information according to Cook</vt:lpstr>
      <vt:lpstr>Judgement</vt:lpstr>
      <vt:lpstr>Stereotyping</vt:lpstr>
      <vt:lpstr>Halo effect</vt:lpstr>
      <vt:lpstr>Rusty halo effect</vt:lpstr>
      <vt:lpstr>Perceptual defence</vt:lpstr>
      <vt:lpstr>Projection</vt:lpstr>
      <vt:lpstr>Self-fulling prophecy</vt:lpstr>
      <vt:lpstr>Unconscious bias</vt:lpstr>
      <vt:lpstr>Learning Outcomes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Potter</cp:lastModifiedBy>
  <cp:revision>34</cp:revision>
  <cp:lastPrinted>2016-10-27T11:17:58Z</cp:lastPrinted>
  <dcterms:created xsi:type="dcterms:W3CDTF">2015-04-14T15:21:28Z</dcterms:created>
  <dcterms:modified xsi:type="dcterms:W3CDTF">2017-12-11T08:50:33Z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