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0" r:id="rId5"/>
    <p:sldId id="261" r:id="rId6"/>
    <p:sldId id="262" r:id="rId7"/>
    <p:sldId id="263" r:id="rId8"/>
    <p:sldId id="264" r:id="rId9"/>
    <p:sldId id="269" r:id="rId10"/>
    <p:sldId id="271" r:id="rId11"/>
    <p:sldId id="265" r:id="rId12"/>
    <p:sldId id="266" r:id="rId13"/>
    <p:sldId id="268" r:id="rId14"/>
    <p:sldId id="267" r:id="rId15"/>
    <p:sldId id="272" r:id="rId16"/>
    <p:sldId id="259" r:id="rId17"/>
    <p:sldId id="270"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srgbClr val="FF0000"/>
    </p:penClr>
  </p:showPr>
  <p:clrMru>
    <a:srgbClr val="10EED4"/>
    <a:srgbClr val="23AB9B"/>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618" autoAdjust="0"/>
    <p:restoredTop sz="94624" autoAdjust="0"/>
  </p:normalViewPr>
  <p:slideViewPr>
    <p:cSldViewPr>
      <p:cViewPr>
        <p:scale>
          <a:sx n="69" d="100"/>
          <a:sy n="69" d="100"/>
        </p:scale>
        <p:origin x="-82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36868100" cy="368681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75141B-D73B-4A3B-8591-3CA50C0CF18E}"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845C7EB9-9779-430B-B346-C8DC53F6959C}">
      <dgm:prSet phldrT="[Text]"/>
      <dgm:spPr>
        <a:solidFill>
          <a:srgbClr val="00B050"/>
        </a:solidFill>
      </dgm:spPr>
      <dgm:t>
        <a:bodyPr/>
        <a:lstStyle/>
        <a:p>
          <a:r>
            <a:rPr lang="en-IN" b="1" dirty="0" smtClean="0"/>
            <a:t>S</a:t>
          </a:r>
          <a:endParaRPr lang="en-US" b="1" dirty="0"/>
        </a:p>
      </dgm:t>
    </dgm:pt>
    <dgm:pt modelId="{9D1080B9-72F0-455D-A69C-F61ABFBB0A52}" type="parTrans" cxnId="{0DDD33BB-85D4-4D8E-9158-3D41984F9FA2}">
      <dgm:prSet/>
      <dgm:spPr/>
      <dgm:t>
        <a:bodyPr/>
        <a:lstStyle/>
        <a:p>
          <a:endParaRPr lang="en-US"/>
        </a:p>
      </dgm:t>
    </dgm:pt>
    <dgm:pt modelId="{586865A3-40C2-45D6-9B63-C2DA8393953F}" type="sibTrans" cxnId="{0DDD33BB-85D4-4D8E-9158-3D41984F9FA2}">
      <dgm:prSet/>
      <dgm:spPr/>
      <dgm:t>
        <a:bodyPr/>
        <a:lstStyle/>
        <a:p>
          <a:endParaRPr lang="en-US"/>
        </a:p>
      </dgm:t>
    </dgm:pt>
    <dgm:pt modelId="{49932F8E-DC9A-4C77-A273-1EDFAA930675}">
      <dgm:prSet phldrT="[Text]"/>
      <dgm:spPr>
        <a:solidFill>
          <a:schemeClr val="accent6">
            <a:lumMod val="75000"/>
          </a:schemeClr>
        </a:solidFill>
      </dgm:spPr>
      <dgm:t>
        <a:bodyPr/>
        <a:lstStyle/>
        <a:p>
          <a:r>
            <a:rPr lang="en-IN" b="1" dirty="0" smtClean="0"/>
            <a:t>W</a:t>
          </a:r>
          <a:endParaRPr lang="en-US" b="1" dirty="0"/>
        </a:p>
      </dgm:t>
    </dgm:pt>
    <dgm:pt modelId="{FF48CBD3-6BAB-40B1-B150-9A5EE50FE528}" type="parTrans" cxnId="{CAB9BBD6-D146-430A-A92B-DCA30A579FC2}">
      <dgm:prSet/>
      <dgm:spPr/>
      <dgm:t>
        <a:bodyPr/>
        <a:lstStyle/>
        <a:p>
          <a:endParaRPr lang="en-US"/>
        </a:p>
      </dgm:t>
    </dgm:pt>
    <dgm:pt modelId="{A2697192-BFFF-4C73-ABBE-2A079C6B73BE}" type="sibTrans" cxnId="{CAB9BBD6-D146-430A-A92B-DCA30A579FC2}">
      <dgm:prSet/>
      <dgm:spPr/>
      <dgm:t>
        <a:bodyPr/>
        <a:lstStyle/>
        <a:p>
          <a:endParaRPr lang="en-US"/>
        </a:p>
      </dgm:t>
    </dgm:pt>
    <dgm:pt modelId="{EE87E43C-3C80-4178-8A9A-8C5BF6687578}">
      <dgm:prSet phldrT="[Text]"/>
      <dgm:spPr>
        <a:solidFill>
          <a:schemeClr val="accent6">
            <a:lumMod val="75000"/>
          </a:schemeClr>
        </a:solidFill>
      </dgm:spPr>
      <dgm:t>
        <a:bodyPr/>
        <a:lstStyle/>
        <a:p>
          <a:r>
            <a:rPr lang="en-IN" b="1" dirty="0" smtClean="0"/>
            <a:t>T</a:t>
          </a:r>
          <a:endParaRPr lang="en-US" b="1" dirty="0"/>
        </a:p>
      </dgm:t>
    </dgm:pt>
    <dgm:pt modelId="{06DE7F49-27F8-4DFF-98F9-4EBA4931276F}" type="parTrans" cxnId="{7190A85B-A049-449E-8B83-B96AFC4AC7A9}">
      <dgm:prSet/>
      <dgm:spPr/>
      <dgm:t>
        <a:bodyPr/>
        <a:lstStyle/>
        <a:p>
          <a:endParaRPr lang="en-US"/>
        </a:p>
      </dgm:t>
    </dgm:pt>
    <dgm:pt modelId="{D8C69399-9C05-4E12-9113-FF40FB01CD26}" type="sibTrans" cxnId="{7190A85B-A049-449E-8B83-B96AFC4AC7A9}">
      <dgm:prSet/>
      <dgm:spPr/>
      <dgm:t>
        <a:bodyPr/>
        <a:lstStyle/>
        <a:p>
          <a:endParaRPr lang="en-US"/>
        </a:p>
      </dgm:t>
    </dgm:pt>
    <dgm:pt modelId="{9B378C41-7974-4A10-8C4D-751147A75087}">
      <dgm:prSet phldrT="[Text]"/>
      <dgm:spPr>
        <a:solidFill>
          <a:srgbClr val="00B050"/>
        </a:solidFill>
      </dgm:spPr>
      <dgm:t>
        <a:bodyPr/>
        <a:lstStyle/>
        <a:p>
          <a:r>
            <a:rPr lang="en-IN" b="1" dirty="0" smtClean="0"/>
            <a:t>O</a:t>
          </a:r>
          <a:endParaRPr lang="en-US" b="1" dirty="0"/>
        </a:p>
      </dgm:t>
    </dgm:pt>
    <dgm:pt modelId="{6EE96543-870D-47EF-8667-53F238922907}" type="parTrans" cxnId="{07DA2D1E-BD20-4043-BAAD-E4F7FC74D640}">
      <dgm:prSet/>
      <dgm:spPr/>
      <dgm:t>
        <a:bodyPr/>
        <a:lstStyle/>
        <a:p>
          <a:endParaRPr lang="en-US"/>
        </a:p>
      </dgm:t>
    </dgm:pt>
    <dgm:pt modelId="{0BC56501-65A4-41C3-AB4C-BAA3CCF9320F}" type="sibTrans" cxnId="{07DA2D1E-BD20-4043-BAAD-E4F7FC74D640}">
      <dgm:prSet/>
      <dgm:spPr/>
      <dgm:t>
        <a:bodyPr/>
        <a:lstStyle/>
        <a:p>
          <a:endParaRPr lang="en-US"/>
        </a:p>
      </dgm:t>
    </dgm:pt>
    <dgm:pt modelId="{4E6147A7-987D-43F5-9A21-6E5BBCC00CB0}" type="pres">
      <dgm:prSet presAssocID="{C375141B-D73B-4A3B-8591-3CA50C0CF18E}" presName="cycleMatrixDiagram" presStyleCnt="0">
        <dgm:presLayoutVars>
          <dgm:chMax val="1"/>
          <dgm:dir/>
          <dgm:animLvl val="lvl"/>
          <dgm:resizeHandles val="exact"/>
        </dgm:presLayoutVars>
      </dgm:prSet>
      <dgm:spPr/>
    </dgm:pt>
    <dgm:pt modelId="{54763142-3D89-43BF-83B2-88D2AE1E293C}" type="pres">
      <dgm:prSet presAssocID="{C375141B-D73B-4A3B-8591-3CA50C0CF18E}" presName="children" presStyleCnt="0"/>
      <dgm:spPr/>
    </dgm:pt>
    <dgm:pt modelId="{77AA5C27-D3EF-4091-BE9C-E7409DBF56D5}" type="pres">
      <dgm:prSet presAssocID="{C375141B-D73B-4A3B-8591-3CA50C0CF18E}" presName="childPlaceholder" presStyleCnt="0"/>
      <dgm:spPr/>
    </dgm:pt>
    <dgm:pt modelId="{E7F40E0B-7497-4940-97FF-2878069E3A07}" type="pres">
      <dgm:prSet presAssocID="{C375141B-D73B-4A3B-8591-3CA50C0CF18E}" presName="circle" presStyleCnt="0"/>
      <dgm:spPr/>
    </dgm:pt>
    <dgm:pt modelId="{2861CD42-549A-4387-8AAF-8B21E8C4C207}" type="pres">
      <dgm:prSet presAssocID="{C375141B-D73B-4A3B-8591-3CA50C0CF18E}" presName="quadrant1" presStyleLbl="node1" presStyleIdx="0" presStyleCnt="4" custScaleX="61661" custScaleY="58879" custLinFactNeighborX="19141" custLinFactNeighborY="16361">
        <dgm:presLayoutVars>
          <dgm:chMax val="1"/>
          <dgm:bulletEnabled val="1"/>
        </dgm:presLayoutVars>
      </dgm:prSet>
      <dgm:spPr/>
    </dgm:pt>
    <dgm:pt modelId="{058339C0-5D85-400C-B5B2-A2751B04B5D9}" type="pres">
      <dgm:prSet presAssocID="{C375141B-D73B-4A3B-8591-3CA50C0CF18E}" presName="quadrant2" presStyleLbl="node1" presStyleIdx="1" presStyleCnt="4" custScaleX="60097" custScaleY="59548" custLinFactNeighborX="-19477" custLinFactNeighborY="16695">
        <dgm:presLayoutVars>
          <dgm:chMax val="1"/>
          <dgm:bulletEnabled val="1"/>
        </dgm:presLayoutVars>
      </dgm:prSet>
      <dgm:spPr/>
      <dgm:t>
        <a:bodyPr/>
        <a:lstStyle/>
        <a:p>
          <a:endParaRPr lang="en-US"/>
        </a:p>
      </dgm:t>
    </dgm:pt>
    <dgm:pt modelId="{C7779164-527A-48D4-852E-C0A8B6802F64}" type="pres">
      <dgm:prSet presAssocID="{C375141B-D73B-4A3B-8591-3CA50C0CF18E}" presName="quadrant3" presStyleLbl="node1" presStyleIdx="2" presStyleCnt="4" custScaleX="60096" custScaleY="57316" custLinFactNeighborX="-19478" custLinFactNeighborY="-23926">
        <dgm:presLayoutVars>
          <dgm:chMax val="1"/>
          <dgm:bulletEnabled val="1"/>
        </dgm:presLayoutVars>
      </dgm:prSet>
      <dgm:spPr/>
      <dgm:t>
        <a:bodyPr/>
        <a:lstStyle/>
        <a:p>
          <a:endParaRPr lang="en-US"/>
        </a:p>
      </dgm:t>
    </dgm:pt>
    <dgm:pt modelId="{20F56EB2-8049-478E-939F-3A6A322EE0F4}" type="pres">
      <dgm:prSet presAssocID="{C375141B-D73B-4A3B-8591-3CA50C0CF18E}" presName="quadrant4" presStyleLbl="node1" presStyleIdx="3" presStyleCnt="4" custScaleX="62333" custScaleY="57314" custLinFactNeighborX="19477" custLinFactNeighborY="-23925">
        <dgm:presLayoutVars>
          <dgm:chMax val="1"/>
          <dgm:bulletEnabled val="1"/>
        </dgm:presLayoutVars>
      </dgm:prSet>
      <dgm:spPr/>
      <dgm:t>
        <a:bodyPr/>
        <a:lstStyle/>
        <a:p>
          <a:endParaRPr lang="en-US"/>
        </a:p>
      </dgm:t>
    </dgm:pt>
    <dgm:pt modelId="{8C0D13D3-E206-414E-BDE7-59E8CA7501C8}" type="pres">
      <dgm:prSet presAssocID="{C375141B-D73B-4A3B-8591-3CA50C0CF18E}" presName="quadrantPlaceholder" presStyleCnt="0"/>
      <dgm:spPr/>
    </dgm:pt>
    <dgm:pt modelId="{667F2E78-F47E-44BB-95A6-3F6E0353507B}" type="pres">
      <dgm:prSet presAssocID="{C375141B-D73B-4A3B-8591-3CA50C0CF18E}" presName="center1" presStyleLbl="fgShp" presStyleIdx="0" presStyleCnt="2" custFlipVert="1" custFlipHor="1" custScaleX="19410" custScaleY="7321" custLinFactX="-100000" custLinFactNeighborX="-172357" custLinFactNeighborY="27527"/>
      <dgm:spPr/>
    </dgm:pt>
    <dgm:pt modelId="{3BA7F51C-879A-4768-A11C-018D2B61E175}" type="pres">
      <dgm:prSet presAssocID="{C375141B-D73B-4A3B-8591-3CA50C0CF18E}" presName="center2" presStyleLbl="fgShp" presStyleIdx="1" presStyleCnt="2" custFlipHor="1" custScaleX="67763" custScaleY="11215" custLinFactX="-169066" custLinFactNeighborX="-200000" custLinFactNeighborY="16869"/>
      <dgm:spPr/>
    </dgm:pt>
  </dgm:ptLst>
  <dgm:cxnLst>
    <dgm:cxn modelId="{07DA2D1E-BD20-4043-BAAD-E4F7FC74D640}" srcId="{C375141B-D73B-4A3B-8591-3CA50C0CF18E}" destId="{9B378C41-7974-4A10-8C4D-751147A75087}" srcOrd="3" destOrd="0" parTransId="{6EE96543-870D-47EF-8667-53F238922907}" sibTransId="{0BC56501-65A4-41C3-AB4C-BAA3CCF9320F}"/>
    <dgm:cxn modelId="{6CD9AA52-9BC1-461C-9872-8B05A5C46D27}" type="presOf" srcId="{845C7EB9-9779-430B-B346-C8DC53F6959C}" destId="{2861CD42-549A-4387-8AAF-8B21E8C4C207}" srcOrd="0" destOrd="0" presId="urn:microsoft.com/office/officeart/2005/8/layout/cycle4"/>
    <dgm:cxn modelId="{0DDD33BB-85D4-4D8E-9158-3D41984F9FA2}" srcId="{C375141B-D73B-4A3B-8591-3CA50C0CF18E}" destId="{845C7EB9-9779-430B-B346-C8DC53F6959C}" srcOrd="0" destOrd="0" parTransId="{9D1080B9-72F0-455D-A69C-F61ABFBB0A52}" sibTransId="{586865A3-40C2-45D6-9B63-C2DA8393953F}"/>
    <dgm:cxn modelId="{A84D7AAC-FE38-4154-9E31-DF6DEDF81E8E}" type="presOf" srcId="{C375141B-D73B-4A3B-8591-3CA50C0CF18E}" destId="{4E6147A7-987D-43F5-9A21-6E5BBCC00CB0}" srcOrd="0" destOrd="0" presId="urn:microsoft.com/office/officeart/2005/8/layout/cycle4"/>
    <dgm:cxn modelId="{7190A85B-A049-449E-8B83-B96AFC4AC7A9}" srcId="{C375141B-D73B-4A3B-8591-3CA50C0CF18E}" destId="{EE87E43C-3C80-4178-8A9A-8C5BF6687578}" srcOrd="2" destOrd="0" parTransId="{06DE7F49-27F8-4DFF-98F9-4EBA4931276F}" sibTransId="{D8C69399-9C05-4E12-9113-FF40FB01CD26}"/>
    <dgm:cxn modelId="{8DECC97C-029D-4A24-8D09-1F05ABB923CD}" type="presOf" srcId="{EE87E43C-3C80-4178-8A9A-8C5BF6687578}" destId="{C7779164-527A-48D4-852E-C0A8B6802F64}" srcOrd="0" destOrd="0" presId="urn:microsoft.com/office/officeart/2005/8/layout/cycle4"/>
    <dgm:cxn modelId="{304817A1-A36C-4487-A2ED-960D781CCAB5}" type="presOf" srcId="{49932F8E-DC9A-4C77-A273-1EDFAA930675}" destId="{058339C0-5D85-400C-B5B2-A2751B04B5D9}" srcOrd="0" destOrd="0" presId="urn:microsoft.com/office/officeart/2005/8/layout/cycle4"/>
    <dgm:cxn modelId="{916809A5-068D-4C8A-9772-E306BB2D9F73}" type="presOf" srcId="{9B378C41-7974-4A10-8C4D-751147A75087}" destId="{20F56EB2-8049-478E-939F-3A6A322EE0F4}" srcOrd="0" destOrd="0" presId="urn:microsoft.com/office/officeart/2005/8/layout/cycle4"/>
    <dgm:cxn modelId="{CAB9BBD6-D146-430A-A92B-DCA30A579FC2}" srcId="{C375141B-D73B-4A3B-8591-3CA50C0CF18E}" destId="{49932F8E-DC9A-4C77-A273-1EDFAA930675}" srcOrd="1" destOrd="0" parTransId="{FF48CBD3-6BAB-40B1-B150-9A5EE50FE528}" sibTransId="{A2697192-BFFF-4C73-ABBE-2A079C6B73BE}"/>
    <dgm:cxn modelId="{8F9842B4-3DEF-4B0F-BB68-CE24B7262F33}" type="presParOf" srcId="{4E6147A7-987D-43F5-9A21-6E5BBCC00CB0}" destId="{54763142-3D89-43BF-83B2-88D2AE1E293C}" srcOrd="0" destOrd="0" presId="urn:microsoft.com/office/officeart/2005/8/layout/cycle4"/>
    <dgm:cxn modelId="{79AA3D7A-4D79-4FC1-9409-316A04066001}" type="presParOf" srcId="{54763142-3D89-43BF-83B2-88D2AE1E293C}" destId="{77AA5C27-D3EF-4091-BE9C-E7409DBF56D5}" srcOrd="0" destOrd="0" presId="urn:microsoft.com/office/officeart/2005/8/layout/cycle4"/>
    <dgm:cxn modelId="{8BE103DD-7758-4BCF-8646-2CAC206E2537}" type="presParOf" srcId="{4E6147A7-987D-43F5-9A21-6E5BBCC00CB0}" destId="{E7F40E0B-7497-4940-97FF-2878069E3A07}" srcOrd="1" destOrd="0" presId="urn:microsoft.com/office/officeart/2005/8/layout/cycle4"/>
    <dgm:cxn modelId="{A7457EE6-E93A-4D0F-A9F6-C5FAE423F937}" type="presParOf" srcId="{E7F40E0B-7497-4940-97FF-2878069E3A07}" destId="{2861CD42-549A-4387-8AAF-8B21E8C4C207}" srcOrd="0" destOrd="0" presId="urn:microsoft.com/office/officeart/2005/8/layout/cycle4"/>
    <dgm:cxn modelId="{08EF2984-EC6B-413C-9DE5-379448B20184}" type="presParOf" srcId="{E7F40E0B-7497-4940-97FF-2878069E3A07}" destId="{058339C0-5D85-400C-B5B2-A2751B04B5D9}" srcOrd="1" destOrd="0" presId="urn:microsoft.com/office/officeart/2005/8/layout/cycle4"/>
    <dgm:cxn modelId="{30F5ECD1-0578-4274-9B57-27C64ADB724C}" type="presParOf" srcId="{E7F40E0B-7497-4940-97FF-2878069E3A07}" destId="{C7779164-527A-48D4-852E-C0A8B6802F64}" srcOrd="2" destOrd="0" presId="urn:microsoft.com/office/officeart/2005/8/layout/cycle4"/>
    <dgm:cxn modelId="{9AC32B12-5EA3-47B3-976B-537BF57FF82D}" type="presParOf" srcId="{E7F40E0B-7497-4940-97FF-2878069E3A07}" destId="{20F56EB2-8049-478E-939F-3A6A322EE0F4}" srcOrd="3" destOrd="0" presId="urn:microsoft.com/office/officeart/2005/8/layout/cycle4"/>
    <dgm:cxn modelId="{F4B6ADA9-DB7C-48A1-8DCB-3A267CDCA71D}" type="presParOf" srcId="{E7F40E0B-7497-4940-97FF-2878069E3A07}" destId="{8C0D13D3-E206-414E-BDE7-59E8CA7501C8}" srcOrd="4" destOrd="0" presId="urn:microsoft.com/office/officeart/2005/8/layout/cycle4"/>
    <dgm:cxn modelId="{95BC6BD8-AB48-469F-BFB2-B94F085B8A33}" type="presParOf" srcId="{4E6147A7-987D-43F5-9A21-6E5BBCC00CB0}" destId="{667F2E78-F47E-44BB-95A6-3F6E0353507B}" srcOrd="2" destOrd="0" presId="urn:microsoft.com/office/officeart/2005/8/layout/cycle4"/>
    <dgm:cxn modelId="{C3EC7360-8B47-4A06-913C-A45C55114D6C}" type="presParOf" srcId="{4E6147A7-987D-43F5-9A21-6E5BBCC00CB0}" destId="{3BA7F51C-879A-4768-A11C-018D2B61E175}" srcOrd="3" destOrd="0" presId="urn:microsoft.com/office/officeart/2005/8/layout/cycle4"/>
  </dgm:cxnLst>
  <dgm:bg/>
  <dgm:whole/>
</dgm:dataModel>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5B58708-5AF0-4B9D-943E-6ED03959CA24}" type="datetimeFigureOut">
              <a:rPr lang="en-US" smtClean="0"/>
              <a:t>2/22/2023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373F35-AF25-4304-AA31-EBF44D286D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1373F35-AF25-4304-AA31-EBF44D286DB4}"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5C4BE73-670F-4D5A-BC0C-85FD0E90FA6F}"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C4BE73-670F-4D5A-BC0C-85FD0E90FA6F}"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C4BE73-670F-4D5A-BC0C-85FD0E90FA6F}"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5C4BE73-670F-4D5A-BC0C-85FD0E90FA6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C4BE73-670F-4D5A-BC0C-85FD0E90FA6F}" type="datetimeFigureOut">
              <a:rPr lang="en-US" smtClean="0"/>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C4BE73-670F-4D5A-BC0C-85FD0E90FA6F}"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C4BE73-670F-4D5A-BC0C-85FD0E90FA6F}" type="datetimeFigureOut">
              <a:rPr lang="en-US" smtClean="0"/>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C4BE73-670F-4D5A-BC0C-85FD0E90FA6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C4BE73-670F-4D5A-BC0C-85FD0E90FA6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C4BE73-670F-4D5A-BC0C-85FD0E90FA6F}"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C4BE73-670F-4D5A-BC0C-85FD0E90FA6F}"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9CBCA-C67E-45EA-B6BF-F62F30DB8E8B}" type="slidenum">
              <a:rPr lang="en-US" smtClean="0"/>
              <a:t>‹#›</a:t>
            </a:fld>
            <a:endParaRPr 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C4BE73-670F-4D5A-BC0C-85FD0E90FA6F}" type="datetimeFigureOut">
              <a:rPr lang="en-US" smtClean="0"/>
              <a:t>2/22/2023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79CBCA-C67E-45EA-B6BF-F62F30DB8E8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olacabs.com/about" TargetMode="External"/><Relationship Id="rId7" Type="http://schemas.openxmlformats.org/officeDocument/2006/relationships/hyperlink" Target="https://www.icsi.edu/media/webmodules/linksofweeks/FULLBOOK-CRVI-2015_Dated%2023Oct15.pdf" TargetMode="External"/><Relationship Id="rId2" Type="http://schemas.openxmlformats.org/officeDocument/2006/relationships/hyperlink" Target="https://asq.org/quality-resources/change-management" TargetMode="External"/><Relationship Id="rId1" Type="http://schemas.openxmlformats.org/officeDocument/2006/relationships/slideLayout" Target="../slideLayouts/slideLayout7.xml"/><Relationship Id="rId6" Type="http://schemas.openxmlformats.org/officeDocument/2006/relationships/hyperlink" Target="https://indianexpress.com/article/business/companies/ola-restructures-organisation-to-strengthen-mobility-biz-7581201/" TargetMode="External"/><Relationship Id="rId5" Type="http://schemas.openxmlformats.org/officeDocument/2006/relationships/hyperlink" Target="https://www.business-standard.com/article/companies/covid-19-impact-on-ola-uber-lower-during-second-wave-ola-fares-better-121062100115_1.html" TargetMode="External"/><Relationship Id="rId4" Type="http://schemas.openxmlformats.org/officeDocument/2006/relationships/hyperlink" Target="https://startuptalky.com/startup-story-ol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ivemint.com/companies/news/ola-electric-to-axe-200-engineering-jobs-to-double-down-on-mobility-biz-11663590291192.html" TargetMode="External"/><Relationship Id="rId7" Type="http://schemas.openxmlformats.org/officeDocument/2006/relationships/hyperlink" Target="https://www.business-standard.com/article/specials/can-ola-electric-ride-over-the-multiple-challenges-and-emerge-stronger-122071000321_1.html" TargetMode="External"/><Relationship Id="rId2" Type="http://schemas.openxmlformats.org/officeDocument/2006/relationships/hyperlink" Target="https://www.bqprime.com/business/ola-lays-off-more-employees-as-part-of-restructuring-exercise" TargetMode="External"/><Relationship Id="rId1" Type="http://schemas.openxmlformats.org/officeDocument/2006/relationships/slideLayout" Target="../slideLayouts/slideLayout7.xml"/><Relationship Id="rId6" Type="http://schemas.openxmlformats.org/officeDocument/2006/relationships/hyperlink" Target="https://www.monarchsolicitors.com/guides-articles/advantages-and-disadvantages-of-restructuring-your-business/" TargetMode="External"/><Relationship Id="rId5" Type="http://schemas.openxmlformats.org/officeDocument/2006/relationships/hyperlink" Target="https://www.mckinsey.com/industries/automotive-and-assembly/our-insights/why-the-automotive-future-is-electric" TargetMode="External"/><Relationship Id="rId4" Type="http://schemas.openxmlformats.org/officeDocument/2006/relationships/hyperlink" Target="https://www.mckinsey.com/featured-insights/themes/how-electric-vehicles-will-shape-the-futur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ebookcentral.proquest.com/lib/trinity/detail.action?docID=5182145" TargetMode="External"/><Relationship Id="rId2" Type="http://schemas.openxmlformats.org/officeDocument/2006/relationships/hyperlink" Target="https://auto.hindustantimes.com/auto/electric-vehicles/ola-sells-over-25-000-electric-scooters-in-december-grabs-a-higher-market-share-41672657574629.html" TargetMode="External"/><Relationship Id="rId1" Type="http://schemas.openxmlformats.org/officeDocument/2006/relationships/slideLayout" Target="../slideLayouts/slideLayout7.xml"/><Relationship Id="rId4" Type="http://schemas.openxmlformats.org/officeDocument/2006/relationships/hyperlink" Target="https://www.niti.gov.in/sites/default/files/2021-08/HandbookforEVChargingInfrastructureImplementation08122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285728"/>
            <a:ext cx="7143800" cy="1428760"/>
          </a:xfrm>
        </p:spPr>
        <p:txBody>
          <a:bodyPr>
            <a:noAutofit/>
          </a:bodyPr>
          <a:lstStyle/>
          <a:p>
            <a:pPr algn="l"/>
            <a:r>
              <a:rPr lang="en-IN" b="1" dirty="0" smtClean="0">
                <a:latin typeface="Times New Roman" pitchFamily="18" charset="0"/>
                <a:cs typeface="Times New Roman" pitchFamily="18" charset="0"/>
              </a:rPr>
              <a:t>CHANGE</a:t>
            </a:r>
            <a:br>
              <a:rPr lang="en-IN" b="1" dirty="0" smtClean="0">
                <a:latin typeface="Times New Roman" pitchFamily="18" charset="0"/>
                <a:cs typeface="Times New Roman" pitchFamily="18" charset="0"/>
              </a:rPr>
            </a:br>
            <a:r>
              <a:rPr lang="en-IN" b="1" dirty="0" smtClean="0">
                <a:latin typeface="Times New Roman" pitchFamily="18" charset="0"/>
                <a:cs typeface="Times New Roman" pitchFamily="18" charset="0"/>
              </a:rPr>
              <a:t>MANAGEMENT </a:t>
            </a:r>
            <a:endParaRPr lang="en-US" b="1" dirty="0">
              <a:latin typeface="Times New Roman" pitchFamily="18" charset="0"/>
              <a:cs typeface="Times New Roman" pitchFamily="18" charset="0"/>
            </a:endParaRPr>
          </a:p>
        </p:txBody>
      </p:sp>
      <p:pic>
        <p:nvPicPr>
          <p:cNvPr id="4" name="Picture 3" descr="Ola Logo.png"/>
          <p:cNvPicPr>
            <a:picLocks noChangeAspect="1"/>
          </p:cNvPicPr>
          <p:nvPr/>
        </p:nvPicPr>
        <p:blipFill>
          <a:blip r:embed="rId2"/>
          <a:stretch>
            <a:fillRect/>
          </a:stretch>
        </p:blipFill>
        <p:spPr>
          <a:xfrm>
            <a:off x="785786" y="1857364"/>
            <a:ext cx="5500726" cy="1957172"/>
          </a:xfrm>
          <a:prstGeom prst="rect">
            <a:avLst/>
          </a:prstGeom>
        </p:spPr>
      </p:pic>
      <p:sp>
        <p:nvSpPr>
          <p:cNvPr id="6" name="TextBox 5"/>
          <p:cNvSpPr txBox="1"/>
          <p:nvPr/>
        </p:nvSpPr>
        <p:spPr>
          <a:xfrm>
            <a:off x="857224" y="4286256"/>
            <a:ext cx="7500990" cy="1631216"/>
          </a:xfrm>
          <a:prstGeom prst="rect">
            <a:avLst/>
          </a:prstGeom>
          <a:noFill/>
        </p:spPr>
        <p:txBody>
          <a:bodyPr wrap="square" rtlCol="0">
            <a:spAutoFit/>
          </a:bodyPr>
          <a:lstStyle/>
          <a:p>
            <a:r>
              <a:rPr lang="en-IN" sz="2000" b="1" dirty="0" smtClean="0">
                <a:latin typeface="Times New Roman" pitchFamily="18" charset="0"/>
                <a:cs typeface="Times New Roman" pitchFamily="18" charset="0"/>
              </a:rPr>
              <a:t>Student Name: </a:t>
            </a:r>
            <a:r>
              <a:rPr lang="en-IN" sz="2000" dirty="0" err="1" smtClean="0">
                <a:latin typeface="Times New Roman" pitchFamily="18" charset="0"/>
                <a:cs typeface="Times New Roman" pitchFamily="18" charset="0"/>
              </a:rPr>
              <a:t>Sachin</a:t>
            </a:r>
            <a:r>
              <a:rPr lang="en-IN" sz="2000" dirty="0" smtClean="0">
                <a:latin typeface="Times New Roman" pitchFamily="18" charset="0"/>
                <a:cs typeface="Times New Roman" pitchFamily="18" charset="0"/>
              </a:rPr>
              <a:t> </a:t>
            </a:r>
            <a:r>
              <a:rPr lang="en-IN" sz="2000" dirty="0" err="1" smtClean="0">
                <a:latin typeface="Times New Roman" pitchFamily="18" charset="0"/>
                <a:cs typeface="Times New Roman" pitchFamily="18" charset="0"/>
              </a:rPr>
              <a:t>Rana</a:t>
            </a:r>
            <a:endParaRPr lang="en-IN" sz="2000" dirty="0" smtClean="0">
              <a:latin typeface="Times New Roman" pitchFamily="18" charset="0"/>
              <a:cs typeface="Times New Roman" pitchFamily="18" charset="0"/>
            </a:endParaRPr>
          </a:p>
          <a:p>
            <a:r>
              <a:rPr lang="en-IN" sz="2000" b="1" dirty="0" smtClean="0">
                <a:latin typeface="Times New Roman" pitchFamily="18" charset="0"/>
                <a:cs typeface="Times New Roman" pitchFamily="18" charset="0"/>
              </a:rPr>
              <a:t>Student ID: </a:t>
            </a:r>
            <a:r>
              <a:rPr lang="en-IN" sz="2000" dirty="0" smtClean="0">
                <a:latin typeface="Times New Roman" pitchFamily="18" charset="0"/>
                <a:cs typeface="Times New Roman" pitchFamily="18" charset="0"/>
              </a:rPr>
              <a:t>2216063</a:t>
            </a:r>
          </a:p>
          <a:p>
            <a:r>
              <a:rPr lang="en-IN" sz="2000" b="1" dirty="0" smtClean="0">
                <a:latin typeface="Times New Roman" pitchFamily="18" charset="0"/>
                <a:cs typeface="Times New Roman" pitchFamily="18" charset="0"/>
              </a:rPr>
              <a:t>Tutor Name: </a:t>
            </a:r>
            <a:r>
              <a:rPr lang="en-IN" sz="2000" dirty="0" smtClean="0">
                <a:latin typeface="Times New Roman" pitchFamily="18" charset="0"/>
                <a:cs typeface="Times New Roman" pitchFamily="18" charset="0"/>
              </a:rPr>
              <a:t>Marie </a:t>
            </a:r>
            <a:r>
              <a:rPr lang="en-IN" sz="2000" dirty="0" err="1" smtClean="0">
                <a:latin typeface="Times New Roman" pitchFamily="18" charset="0"/>
                <a:cs typeface="Times New Roman" pitchFamily="18" charset="0"/>
              </a:rPr>
              <a:t>Pitson</a:t>
            </a:r>
            <a:endParaRPr lang="en-IN" sz="2000" dirty="0" smtClean="0">
              <a:latin typeface="Times New Roman" pitchFamily="18" charset="0"/>
              <a:cs typeface="Times New Roman" pitchFamily="18" charset="0"/>
            </a:endParaRPr>
          </a:p>
          <a:p>
            <a:r>
              <a:rPr lang="en-IN" sz="2000" b="1" dirty="0" smtClean="0">
                <a:latin typeface="Times New Roman" pitchFamily="18" charset="0"/>
                <a:cs typeface="Times New Roman" pitchFamily="18" charset="0"/>
              </a:rPr>
              <a:t>Module: </a:t>
            </a:r>
            <a:r>
              <a:rPr lang="en-IN" sz="2000" dirty="0" smtClean="0">
                <a:latin typeface="Times New Roman" pitchFamily="18" charset="0"/>
                <a:cs typeface="Times New Roman" pitchFamily="18" charset="0"/>
              </a:rPr>
              <a:t>Change &amp; Stability Management</a:t>
            </a:r>
          </a:p>
          <a:p>
            <a:r>
              <a:rPr lang="en-IN" sz="2000" b="1" dirty="0" smtClean="0">
                <a:latin typeface="Times New Roman" pitchFamily="18" charset="0"/>
                <a:cs typeface="Times New Roman" pitchFamily="18" charset="0"/>
              </a:rPr>
              <a:t>Organisation: </a:t>
            </a:r>
            <a:r>
              <a:rPr lang="en-IN" sz="2000" dirty="0" smtClean="0">
                <a:latin typeface="Times New Roman" pitchFamily="18" charset="0"/>
                <a:cs typeface="Times New Roman" pitchFamily="18" charset="0"/>
              </a:rPr>
              <a:t>OLA (ANI Technologies Pvt. Limited)</a:t>
            </a:r>
            <a:endParaRPr lang="en-US" sz="2000" dirty="0">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ngtree-arrow-shape-change-color-design-vector-concept-png-image_8856558.png"/>
          <p:cNvPicPr>
            <a:picLocks noChangeAspect="1"/>
          </p:cNvPicPr>
          <p:nvPr/>
        </p:nvPicPr>
        <p:blipFill>
          <a:blip r:embed="rId3"/>
          <a:stretch>
            <a:fillRect/>
          </a:stretch>
        </p:blipFill>
        <p:spPr>
          <a:xfrm>
            <a:off x="0" y="-357214"/>
            <a:ext cx="3571876" cy="3571876"/>
          </a:xfrm>
          <a:prstGeom prst="rect">
            <a:avLst/>
          </a:prstGeom>
        </p:spPr>
      </p:pic>
      <p:sp>
        <p:nvSpPr>
          <p:cNvPr id="9" name="TextBox 8"/>
          <p:cNvSpPr txBox="1"/>
          <p:nvPr/>
        </p:nvSpPr>
        <p:spPr>
          <a:xfrm>
            <a:off x="428596" y="2000240"/>
            <a:ext cx="2643206" cy="646331"/>
          </a:xfrm>
          <a:prstGeom prst="rect">
            <a:avLst/>
          </a:prstGeom>
          <a:noFill/>
        </p:spPr>
        <p:txBody>
          <a:bodyPr wrap="square" rtlCol="0">
            <a:spAutoFit/>
          </a:bodyPr>
          <a:lstStyle/>
          <a:p>
            <a:r>
              <a:rPr lang="en-IN" sz="3600" dirty="0" smtClean="0">
                <a:solidFill>
                  <a:schemeClr val="tx2">
                    <a:lumMod val="75000"/>
                  </a:schemeClr>
                </a:solidFill>
                <a:latin typeface="Times New Roman" pitchFamily="18" charset="0"/>
                <a:cs typeface="Times New Roman" pitchFamily="18" charset="0"/>
              </a:rPr>
              <a:t>Change</a:t>
            </a:r>
            <a:endParaRPr lang="en-US" sz="3600" dirty="0">
              <a:solidFill>
                <a:schemeClr val="tx2">
                  <a:lumMod val="75000"/>
                </a:schemeClr>
              </a:solidFill>
              <a:latin typeface="Times New Roman" pitchFamily="18" charset="0"/>
              <a:cs typeface="Times New Roman" pitchFamily="18" charset="0"/>
            </a:endParaRPr>
          </a:p>
        </p:txBody>
      </p:sp>
      <p:sp>
        <p:nvSpPr>
          <p:cNvPr id="14" name="TextBox 13"/>
          <p:cNvSpPr txBox="1"/>
          <p:nvPr/>
        </p:nvSpPr>
        <p:spPr>
          <a:xfrm>
            <a:off x="446031" y="2571744"/>
            <a:ext cx="4500594" cy="523220"/>
          </a:xfrm>
          <a:prstGeom prst="rect">
            <a:avLst/>
          </a:prstGeom>
          <a:noFill/>
        </p:spPr>
        <p:txBody>
          <a:bodyPr wrap="square" rtlCol="0">
            <a:spAutoFit/>
          </a:bodyPr>
          <a:lstStyle/>
          <a:p>
            <a:r>
              <a:rPr lang="en-IN" sz="2800" dirty="0" err="1" smtClean="0">
                <a:latin typeface="Times New Roman" pitchFamily="18" charset="0"/>
                <a:cs typeface="Times New Roman" pitchFamily="18" charset="0"/>
              </a:rPr>
              <a:t>Alteraton</a:t>
            </a:r>
            <a:r>
              <a:rPr lang="en-IN" sz="2800" dirty="0" smtClean="0">
                <a:latin typeface="Times New Roman" pitchFamily="18" charset="0"/>
                <a:cs typeface="Times New Roman" pitchFamily="18" charset="0"/>
              </a:rPr>
              <a:t> Or </a:t>
            </a:r>
            <a:r>
              <a:rPr lang="en-IN" sz="2800" dirty="0" err="1" smtClean="0">
                <a:latin typeface="Times New Roman" pitchFamily="18" charset="0"/>
                <a:cs typeface="Times New Roman" pitchFamily="18" charset="0"/>
              </a:rPr>
              <a:t>Modificaion</a:t>
            </a:r>
            <a:endParaRPr lang="en-US" sz="2800" dirty="0">
              <a:latin typeface="Times New Roman" pitchFamily="18" charset="0"/>
              <a:cs typeface="Times New Roman" pitchFamily="18" charset="0"/>
            </a:endParaRPr>
          </a:p>
        </p:txBody>
      </p:sp>
      <p:sp>
        <p:nvSpPr>
          <p:cNvPr id="15" name="TextBox 14"/>
          <p:cNvSpPr txBox="1"/>
          <p:nvPr/>
        </p:nvSpPr>
        <p:spPr>
          <a:xfrm>
            <a:off x="446031" y="3338643"/>
            <a:ext cx="8643966" cy="1661993"/>
          </a:xfrm>
          <a:prstGeom prst="rect">
            <a:avLst/>
          </a:prstGeom>
          <a:noFill/>
        </p:spPr>
        <p:txBody>
          <a:bodyPr wrap="square" rtlCol="0">
            <a:spAutoFit/>
          </a:bodyPr>
          <a:lstStyle/>
          <a:p>
            <a:r>
              <a:rPr lang="en-GB" sz="2800" dirty="0" smtClean="0">
                <a:latin typeface="Times New Roman" pitchFamily="18" charset="0"/>
                <a:cs typeface="Times New Roman" pitchFamily="18" charset="0"/>
              </a:rPr>
              <a:t>Change is an </a:t>
            </a:r>
            <a:r>
              <a:rPr lang="en-GB" sz="2800" dirty="0" smtClean="0">
                <a:latin typeface="Times New Roman" pitchFamily="18" charset="0"/>
                <a:cs typeface="Times New Roman" pitchFamily="18" charset="0"/>
              </a:rPr>
              <a:t>ongoing process</a:t>
            </a:r>
            <a:r>
              <a:rPr lang="en-GB" sz="2800" dirty="0" smtClean="0">
                <a:latin typeface="Times New Roman" pitchFamily="18" charset="0"/>
                <a:cs typeface="Times New Roman" pitchFamily="18" charset="0"/>
              </a:rPr>
              <a:t> in any business or organisation, whic</a:t>
            </a:r>
            <a:r>
              <a:rPr lang="en-GB" sz="2800" dirty="0" smtClean="0">
                <a:latin typeface="Times New Roman" pitchFamily="18" charset="0"/>
                <a:cs typeface="Times New Roman" pitchFamily="18" charset="0"/>
              </a:rPr>
              <a:t>h can be</a:t>
            </a:r>
            <a:r>
              <a:rPr lang="en-GB" sz="2800" dirty="0">
                <a:latin typeface="Times New Roman" pitchFamily="18" charset="0"/>
                <a:cs typeface="Times New Roman" pitchFamily="18" charset="0"/>
              </a:rPr>
              <a:t> </a:t>
            </a:r>
            <a:r>
              <a:rPr lang="en-GB" sz="2800" dirty="0" smtClean="0">
                <a:latin typeface="Times New Roman" pitchFamily="18" charset="0"/>
                <a:cs typeface="Times New Roman" pitchFamily="18" charset="0"/>
              </a:rPr>
              <a:t>driven by new technologies, digitalization, emerging and changing market.</a:t>
            </a:r>
          </a:p>
          <a:p>
            <a:endParaRPr lang="en-US" dirty="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allAtOnce"/>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068289"/>
            <a:ext cx="6429420" cy="646331"/>
          </a:xfrm>
          <a:prstGeom prst="rect">
            <a:avLst/>
          </a:prstGeom>
          <a:noFill/>
        </p:spPr>
        <p:txBody>
          <a:bodyPr wrap="square" rtlCol="0">
            <a:spAutoFit/>
          </a:bodyPr>
          <a:lstStyle/>
          <a:p>
            <a:r>
              <a:rPr lang="en-IN" sz="3600" dirty="0" smtClean="0">
                <a:solidFill>
                  <a:schemeClr val="tx2">
                    <a:lumMod val="75000"/>
                  </a:schemeClr>
                </a:solidFill>
                <a:latin typeface="Times New Roman" pitchFamily="18" charset="0"/>
                <a:cs typeface="Times New Roman" pitchFamily="18" charset="0"/>
              </a:rPr>
              <a:t>Change</a:t>
            </a:r>
            <a:r>
              <a:rPr lang="en-IN" sz="3600" dirty="0" smtClean="0">
                <a:latin typeface="Times New Roman" pitchFamily="18" charset="0"/>
                <a:cs typeface="Times New Roman" pitchFamily="18" charset="0"/>
              </a:rPr>
              <a:t> </a:t>
            </a:r>
            <a:r>
              <a:rPr lang="en-IN" sz="3600" dirty="0" smtClean="0">
                <a:solidFill>
                  <a:schemeClr val="tx2">
                    <a:lumMod val="75000"/>
                  </a:schemeClr>
                </a:solidFill>
                <a:latin typeface="Times New Roman" pitchFamily="18" charset="0"/>
                <a:cs typeface="Times New Roman" pitchFamily="18" charset="0"/>
              </a:rPr>
              <a:t>Management</a:t>
            </a:r>
            <a:endParaRPr lang="en-US" sz="3600" dirty="0">
              <a:solidFill>
                <a:schemeClr val="tx2">
                  <a:lumMod val="75000"/>
                </a:schemeClr>
              </a:solidFill>
              <a:latin typeface="Times New Roman" pitchFamily="18" charset="0"/>
              <a:cs typeface="Times New Roman" pitchFamily="18" charset="0"/>
            </a:endParaRPr>
          </a:p>
        </p:txBody>
      </p:sp>
      <p:pic>
        <p:nvPicPr>
          <p:cNvPr id="3" name="Picture 2" descr="Change-Management.png"/>
          <p:cNvPicPr>
            <a:picLocks noChangeAspect="1"/>
          </p:cNvPicPr>
          <p:nvPr/>
        </p:nvPicPr>
        <p:blipFill>
          <a:blip r:embed="rId2"/>
          <a:stretch>
            <a:fillRect/>
          </a:stretch>
        </p:blipFill>
        <p:spPr>
          <a:xfrm>
            <a:off x="3571868" y="214290"/>
            <a:ext cx="5192702" cy="1492005"/>
          </a:xfrm>
          <a:prstGeom prst="rect">
            <a:avLst/>
          </a:prstGeom>
        </p:spPr>
      </p:pic>
      <p:sp>
        <p:nvSpPr>
          <p:cNvPr id="4" name="TextBox 3"/>
          <p:cNvSpPr txBox="1"/>
          <p:nvPr/>
        </p:nvSpPr>
        <p:spPr>
          <a:xfrm>
            <a:off x="71438" y="3061644"/>
            <a:ext cx="8858280" cy="2308324"/>
          </a:xfrm>
          <a:prstGeom prst="rect">
            <a:avLst/>
          </a:prstGeom>
          <a:noFill/>
        </p:spPr>
        <p:txBody>
          <a:bodyPr wrap="square" rtlCol="0">
            <a:spAutoFit/>
          </a:bodyPr>
          <a:lstStyle/>
          <a:p>
            <a:r>
              <a:rPr lang="en-US" sz="2400" dirty="0">
                <a:latin typeface="Times New Roman" pitchFamily="18" charset="0"/>
                <a:cs typeface="Times New Roman" pitchFamily="18" charset="0"/>
              </a:rPr>
              <a:t>Change management </a:t>
            </a:r>
            <a:r>
              <a:rPr lang="en-US" sz="2400" dirty="0" smtClean="0">
                <a:latin typeface="Times New Roman" pitchFamily="18" charset="0"/>
                <a:cs typeface="Times New Roman" pitchFamily="18" charset="0"/>
              </a:rPr>
              <a:t>is the set of methods </a:t>
            </a:r>
            <a:r>
              <a:rPr lang="en-US" sz="2400" dirty="0">
                <a:latin typeface="Times New Roman" pitchFamily="18" charset="0"/>
                <a:cs typeface="Times New Roman" pitchFamily="18" charset="0"/>
              </a:rPr>
              <a:t>and </a:t>
            </a:r>
            <a:r>
              <a:rPr lang="en-US" sz="2400" dirty="0" smtClean="0">
                <a:latin typeface="Times New Roman" pitchFamily="18" charset="0"/>
                <a:cs typeface="Times New Roman" pitchFamily="18" charset="0"/>
              </a:rPr>
              <a:t>processes </a:t>
            </a:r>
            <a:r>
              <a:rPr lang="en-US" sz="2400" dirty="0">
                <a:latin typeface="Times New Roman" pitchFamily="18" charset="0"/>
                <a:cs typeface="Times New Roman" pitchFamily="18" charset="0"/>
              </a:rPr>
              <a:t>in which </a:t>
            </a:r>
            <a:r>
              <a:rPr lang="en-US" sz="2400" dirty="0" smtClean="0">
                <a:latin typeface="Times New Roman" pitchFamily="18" charset="0"/>
                <a:cs typeface="Times New Roman" pitchFamily="18" charset="0"/>
              </a:rPr>
              <a:t>an organization implements changes </a:t>
            </a:r>
            <a:r>
              <a:rPr lang="en-US" sz="2400" dirty="0">
                <a:latin typeface="Times New Roman" pitchFamily="18" charset="0"/>
                <a:cs typeface="Times New Roman" pitchFamily="18" charset="0"/>
              </a:rPr>
              <a:t>within both its internal and external </a:t>
            </a:r>
            <a:r>
              <a:rPr lang="en-US" sz="2400" dirty="0" smtClean="0">
                <a:latin typeface="Times New Roman" pitchFamily="18" charset="0"/>
                <a:cs typeface="Times New Roman" pitchFamily="18" charset="0"/>
              </a:rPr>
              <a:t>operations. </a:t>
            </a:r>
            <a:r>
              <a:rPr lang="en-US" sz="2400" dirty="0">
                <a:latin typeface="Times New Roman" pitchFamily="18" charset="0"/>
                <a:cs typeface="Times New Roman" pitchFamily="18" charset="0"/>
              </a:rPr>
              <a:t>This includes </a:t>
            </a:r>
            <a:r>
              <a:rPr lang="en-US" sz="2400" dirty="0" smtClean="0">
                <a:latin typeface="Times New Roman" pitchFamily="18" charset="0"/>
                <a:cs typeface="Times New Roman" pitchFamily="18" charset="0"/>
              </a:rPr>
              <a:t>making the employees ready </a:t>
            </a:r>
            <a:r>
              <a:rPr lang="en-US" sz="2400" dirty="0">
                <a:latin typeface="Times New Roman" pitchFamily="18" charset="0"/>
                <a:cs typeface="Times New Roman" pitchFamily="18" charset="0"/>
              </a:rPr>
              <a:t>and supporting  </a:t>
            </a:r>
            <a:r>
              <a:rPr lang="en-US" sz="2400" dirty="0" smtClean="0">
                <a:latin typeface="Times New Roman" pitchFamily="18" charset="0"/>
                <a:cs typeface="Times New Roman" pitchFamily="18" charset="0"/>
              </a:rPr>
              <a:t>them, taking </a:t>
            </a:r>
            <a:r>
              <a:rPr lang="en-US" sz="2400" dirty="0">
                <a:latin typeface="Times New Roman" pitchFamily="18" charset="0"/>
                <a:cs typeface="Times New Roman" pitchFamily="18" charset="0"/>
              </a:rPr>
              <a:t>the necessary steps for change, and monitoring </a:t>
            </a:r>
            <a:r>
              <a:rPr lang="en-US" sz="2400" dirty="0" smtClean="0">
                <a:latin typeface="Times New Roman" pitchFamily="18" charset="0"/>
                <a:cs typeface="Times New Roman" pitchFamily="18" charset="0"/>
              </a:rPr>
              <a:t>the </a:t>
            </a:r>
            <a:r>
              <a:rPr lang="en-US" sz="2400" dirty="0">
                <a:latin typeface="Times New Roman" pitchFamily="18" charset="0"/>
                <a:cs typeface="Times New Roman" pitchFamily="18" charset="0"/>
              </a:rPr>
              <a:t>activities </a:t>
            </a:r>
            <a:r>
              <a:rPr lang="en-US" sz="2400" dirty="0" smtClean="0">
                <a:latin typeface="Times New Roman" pitchFamily="18" charset="0"/>
                <a:cs typeface="Times New Roman" pitchFamily="18" charset="0"/>
              </a:rPr>
              <a:t>before and after change to manage change successfully </a:t>
            </a:r>
            <a:r>
              <a:rPr lang="en-US" sz="2000" dirty="0" smtClean="0">
                <a:latin typeface="Times New Roman" pitchFamily="18" charset="0"/>
                <a:cs typeface="Times New Roman" pitchFamily="18" charset="0"/>
              </a:rPr>
              <a:t>[Asq.org]</a:t>
            </a:r>
            <a:r>
              <a:rPr lang="en-US" sz="2400" dirty="0" smtClean="0">
                <a:latin typeface="Times New Roman" pitchFamily="18" charset="0"/>
                <a:cs typeface="Times New Roman" pitchFamily="18" charset="0"/>
              </a:rPr>
              <a:t>.</a:t>
            </a:r>
            <a:endParaRPr lang="en-US" sz="2400" dirty="0">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la Logo.png"/>
          <p:cNvPicPr>
            <a:picLocks noChangeAspect="1"/>
          </p:cNvPicPr>
          <p:nvPr/>
        </p:nvPicPr>
        <p:blipFill>
          <a:blip r:embed="rId2"/>
          <a:stretch>
            <a:fillRect/>
          </a:stretch>
        </p:blipFill>
        <p:spPr>
          <a:xfrm>
            <a:off x="2428860" y="214290"/>
            <a:ext cx="4000496" cy="1423387"/>
          </a:xfrm>
          <a:prstGeom prst="rect">
            <a:avLst/>
          </a:prstGeom>
        </p:spPr>
      </p:pic>
      <p:sp>
        <p:nvSpPr>
          <p:cNvPr id="3" name="TextBox 2"/>
          <p:cNvSpPr txBox="1"/>
          <p:nvPr/>
        </p:nvSpPr>
        <p:spPr>
          <a:xfrm>
            <a:off x="438146" y="1857364"/>
            <a:ext cx="7858180" cy="1938992"/>
          </a:xfrm>
          <a:prstGeom prst="rect">
            <a:avLst/>
          </a:prstGeom>
          <a:noFill/>
        </p:spPr>
        <p:txBody>
          <a:bodyPr wrap="square" rtlCol="0">
            <a:spAutoFit/>
          </a:bodyPr>
          <a:lstStyle/>
          <a:p>
            <a:r>
              <a:rPr lang="en-US" sz="2000" dirty="0">
                <a:latin typeface="Times New Roman" pitchFamily="18" charset="0"/>
                <a:cs typeface="Times New Roman" pitchFamily="18" charset="0"/>
              </a:rPr>
              <a:t>Ola is </a:t>
            </a:r>
            <a:r>
              <a:rPr lang="en-US" sz="2000" dirty="0" smtClean="0">
                <a:latin typeface="Times New Roman" pitchFamily="18" charset="0"/>
                <a:cs typeface="Times New Roman" pitchFamily="18" charset="0"/>
              </a:rPr>
              <a:t>an India based company and a large mobility platform, and it has been one </a:t>
            </a:r>
            <a:r>
              <a:rPr lang="en-US" sz="2000" dirty="0">
                <a:latin typeface="Times New Roman" pitchFamily="18" charset="0"/>
                <a:cs typeface="Times New Roman" pitchFamily="18" charset="0"/>
              </a:rPr>
              <a:t>of the </a:t>
            </a:r>
            <a:r>
              <a:rPr lang="en-US" sz="2000" dirty="0" smtClean="0">
                <a:latin typeface="Times New Roman" pitchFamily="18" charset="0"/>
                <a:cs typeface="Times New Roman" pitchFamily="18" charset="0"/>
              </a:rPr>
              <a:t>largest </a:t>
            </a:r>
            <a:r>
              <a:rPr lang="en-US" sz="2000" dirty="0">
                <a:latin typeface="Times New Roman" pitchFamily="18" charset="0"/>
                <a:cs typeface="Times New Roman" pitchFamily="18" charset="0"/>
              </a:rPr>
              <a:t>ride-hailing </a:t>
            </a:r>
            <a:r>
              <a:rPr lang="en-US" sz="2000" dirty="0" smtClean="0">
                <a:latin typeface="Times New Roman" pitchFamily="18" charset="0"/>
                <a:cs typeface="Times New Roman" pitchFamily="18" charset="0"/>
              </a:rPr>
              <a:t>organizations across the world serving more than 250 cities </a:t>
            </a:r>
            <a:r>
              <a:rPr lang="en-US" sz="2000" dirty="0">
                <a:latin typeface="Times New Roman" pitchFamily="18" charset="0"/>
                <a:cs typeface="Times New Roman" pitchFamily="18" charset="0"/>
              </a:rPr>
              <a:t>across </a:t>
            </a:r>
            <a:r>
              <a:rPr lang="en-US" sz="2000" dirty="0" smtClean="0">
                <a:latin typeface="Times New Roman" pitchFamily="18" charset="0"/>
                <a:cs typeface="Times New Roman" pitchFamily="18" charset="0"/>
              </a:rPr>
              <a:t>New Zealand, India, Australia </a:t>
            </a:r>
            <a:r>
              <a:rPr lang="en-US" sz="2000" dirty="0">
                <a:latin typeface="Times New Roman" pitchFamily="18" charset="0"/>
                <a:cs typeface="Times New Roman" pitchFamily="18" charset="0"/>
              </a:rPr>
              <a:t>and the </a:t>
            </a:r>
            <a:r>
              <a:rPr lang="en-US" sz="2000" dirty="0" smtClean="0">
                <a:latin typeface="Times New Roman" pitchFamily="18" charset="0"/>
                <a:cs typeface="Times New Roman" pitchFamily="18" charset="0"/>
              </a:rPr>
              <a:t>UK [Olacabs.com].</a:t>
            </a:r>
          </a:p>
          <a:p>
            <a:r>
              <a:rPr lang="en-IN" sz="2000" dirty="0" smtClean="0">
                <a:latin typeface="Times New Roman" pitchFamily="18" charset="0"/>
                <a:cs typeface="Times New Roman" pitchFamily="18" charset="0"/>
              </a:rPr>
              <a:t>And Ola has been expanding it’s business in different areas like Ola fleet, Ola Financial Services, Ola Electric etc.</a:t>
            </a:r>
            <a:endParaRPr lang="en-US" sz="2000" dirty="0" smtClean="0">
              <a:latin typeface="Times New Roman" pitchFamily="18" charset="0"/>
              <a:cs typeface="Times New Roman" pitchFamily="18" charset="0"/>
            </a:endParaRPr>
          </a:p>
        </p:txBody>
      </p:sp>
      <p:sp>
        <p:nvSpPr>
          <p:cNvPr id="4" name="TextBox 3"/>
          <p:cNvSpPr txBox="1"/>
          <p:nvPr/>
        </p:nvSpPr>
        <p:spPr>
          <a:xfrm>
            <a:off x="428596" y="4071942"/>
            <a:ext cx="8215370" cy="1938992"/>
          </a:xfrm>
          <a:prstGeom prst="rect">
            <a:avLst/>
          </a:prstGeom>
          <a:noFill/>
        </p:spPr>
        <p:txBody>
          <a:bodyPr wrap="square" rtlCol="0">
            <a:spAutoFit/>
          </a:bodyPr>
          <a:lstStyle/>
          <a:p>
            <a:r>
              <a:rPr lang="en-US" sz="2000" dirty="0" smtClean="0">
                <a:latin typeface="Times New Roman" pitchFamily="18" charset="0"/>
                <a:cs typeface="Times New Roman" pitchFamily="18" charset="0"/>
              </a:rPr>
              <a:t>Ola is the </a:t>
            </a:r>
            <a:r>
              <a:rPr lang="en-US" sz="2000" dirty="0">
                <a:latin typeface="Times New Roman" pitchFamily="18" charset="0"/>
                <a:cs typeface="Times New Roman" pitchFamily="18" charset="0"/>
              </a:rPr>
              <a:t>first Indian cab </a:t>
            </a:r>
            <a:r>
              <a:rPr lang="en-US" sz="2000" dirty="0" smtClean="0">
                <a:latin typeface="Times New Roman" pitchFamily="18" charset="0"/>
                <a:cs typeface="Times New Roman" pitchFamily="18" charset="0"/>
              </a:rPr>
              <a:t>aggregator, </a:t>
            </a:r>
            <a:r>
              <a:rPr lang="en-US" sz="2000" dirty="0">
                <a:latin typeface="Times New Roman" pitchFamily="18" charset="0"/>
                <a:cs typeface="Times New Roman" pitchFamily="18" charset="0"/>
              </a:rPr>
              <a:t>Ola </a:t>
            </a:r>
            <a:r>
              <a:rPr lang="en-US" sz="2000" dirty="0" smtClean="0">
                <a:latin typeface="Times New Roman" pitchFamily="18" charset="0"/>
                <a:cs typeface="Times New Roman" pitchFamily="18" charset="0"/>
              </a:rPr>
              <a:t>made cab </a:t>
            </a:r>
            <a:r>
              <a:rPr lang="en-US" sz="2000" dirty="0">
                <a:latin typeface="Times New Roman" pitchFamily="18" charset="0"/>
                <a:cs typeface="Times New Roman" pitchFamily="18" charset="0"/>
              </a:rPr>
              <a:t>availing </a:t>
            </a:r>
            <a:r>
              <a:rPr lang="en-US" sz="2000" dirty="0" smtClean="0">
                <a:latin typeface="Times New Roman" pitchFamily="18" charset="0"/>
                <a:cs typeface="Times New Roman" pitchFamily="18" charset="0"/>
              </a:rPr>
              <a:t>services a very easy </a:t>
            </a:r>
            <a:r>
              <a:rPr lang="en-US" sz="2000" dirty="0">
                <a:latin typeface="Times New Roman" pitchFamily="18" charset="0"/>
                <a:cs typeface="Times New Roman" pitchFamily="18" charset="0"/>
              </a:rPr>
              <a:t>experience. </a:t>
            </a:r>
            <a:r>
              <a:rPr lang="en-US" sz="2000" dirty="0" smtClean="0">
                <a:latin typeface="Times New Roman" pitchFamily="18" charset="0"/>
                <a:cs typeface="Times New Roman" pitchFamily="18" charset="0"/>
              </a:rPr>
              <a:t>The company is owned </a:t>
            </a:r>
            <a:r>
              <a:rPr lang="en-US" sz="2000" dirty="0">
                <a:latin typeface="Times New Roman" pitchFamily="18" charset="0"/>
                <a:cs typeface="Times New Roman" pitchFamily="18" charset="0"/>
              </a:rPr>
              <a:t>by ANI Technologies Pvt. Ltd. </a:t>
            </a:r>
            <a:r>
              <a:rPr lang="en-US" sz="2000" dirty="0" smtClean="0">
                <a:latin typeface="Times New Roman" pitchFamily="18" charset="0"/>
                <a:cs typeface="Times New Roman" pitchFamily="18" charset="0"/>
              </a:rPr>
              <a:t>and </a:t>
            </a:r>
            <a:r>
              <a:rPr lang="en-US" sz="2000" dirty="0">
                <a:latin typeface="Times New Roman" pitchFamily="18" charset="0"/>
                <a:cs typeface="Times New Roman" pitchFamily="18" charset="0"/>
              </a:rPr>
              <a:t>known as OlaCabs, </a:t>
            </a:r>
            <a:r>
              <a:rPr lang="en-US" sz="2000" dirty="0" smtClean="0">
                <a:latin typeface="Times New Roman" pitchFamily="18" charset="0"/>
                <a:cs typeface="Times New Roman" pitchFamily="18" charset="0"/>
              </a:rPr>
              <a:t>It </a:t>
            </a:r>
            <a:r>
              <a:rPr lang="en-US" sz="2000" dirty="0">
                <a:latin typeface="Times New Roman" pitchFamily="18" charset="0"/>
                <a:cs typeface="Times New Roman" pitchFamily="18" charset="0"/>
              </a:rPr>
              <a:t>was launched in December 2010 by </a:t>
            </a:r>
            <a:r>
              <a:rPr lang="en-US" sz="2000" dirty="0" smtClean="0">
                <a:latin typeface="Times New Roman" pitchFamily="18" charset="0"/>
                <a:cs typeface="Times New Roman" pitchFamily="18" charset="0"/>
              </a:rPr>
              <a:t>two graduates of </a:t>
            </a:r>
            <a:r>
              <a:rPr lang="en-US" sz="2000" dirty="0">
                <a:latin typeface="Times New Roman" pitchFamily="18" charset="0"/>
                <a:cs typeface="Times New Roman" pitchFamily="18" charset="0"/>
              </a:rPr>
              <a:t>IIT Bombay </a:t>
            </a:r>
            <a:r>
              <a:rPr lang="en-US" sz="2000" dirty="0" smtClean="0">
                <a:latin typeface="Times New Roman" pitchFamily="18" charset="0"/>
                <a:cs typeface="Times New Roman" pitchFamily="18" charset="0"/>
              </a:rPr>
              <a:t>Bhavish Aggarwal and Ankit Bhati. As Ola has been a pioneer in all </a:t>
            </a:r>
            <a:r>
              <a:rPr lang="en-US" sz="2000" dirty="0">
                <a:latin typeface="Times New Roman" pitchFamily="18" charset="0"/>
                <a:cs typeface="Times New Roman" pitchFamily="18" charset="0"/>
              </a:rPr>
              <a:t>the cab </a:t>
            </a:r>
            <a:r>
              <a:rPr lang="en-US" sz="2000" dirty="0" smtClean="0">
                <a:latin typeface="Times New Roman" pitchFamily="18" charset="0"/>
                <a:cs typeface="Times New Roman" pitchFamily="18" charset="0"/>
              </a:rPr>
              <a:t>providers </a:t>
            </a:r>
            <a:r>
              <a:rPr lang="en-US" sz="2000" dirty="0">
                <a:latin typeface="Times New Roman" pitchFamily="18" charset="0"/>
                <a:cs typeface="Times New Roman" pitchFamily="18" charset="0"/>
              </a:rPr>
              <a:t>in India, Ola </a:t>
            </a:r>
            <a:r>
              <a:rPr lang="en-US" sz="2000" dirty="0" smtClean="0">
                <a:latin typeface="Times New Roman" pitchFamily="18" charset="0"/>
                <a:cs typeface="Times New Roman" pitchFamily="18" charset="0"/>
              </a:rPr>
              <a:t>fills </a:t>
            </a:r>
            <a:r>
              <a:rPr lang="en-US" sz="2000" dirty="0">
                <a:latin typeface="Times New Roman" pitchFamily="18" charset="0"/>
                <a:cs typeface="Times New Roman" pitchFamily="18" charset="0"/>
              </a:rPr>
              <a:t>the gap </a:t>
            </a:r>
            <a:r>
              <a:rPr lang="en-US" sz="2000" dirty="0" smtClean="0">
                <a:latin typeface="Times New Roman" pitchFamily="18" charset="0"/>
                <a:cs typeface="Times New Roman" pitchFamily="18" charset="0"/>
              </a:rPr>
              <a:t>among the </a:t>
            </a:r>
            <a:r>
              <a:rPr lang="en-US" sz="2000" dirty="0">
                <a:latin typeface="Times New Roman" pitchFamily="18" charset="0"/>
                <a:cs typeface="Times New Roman" pitchFamily="18" charset="0"/>
              </a:rPr>
              <a:t>cab owners and </a:t>
            </a:r>
            <a:r>
              <a:rPr lang="en-US" sz="2000" dirty="0" smtClean="0">
                <a:latin typeface="Times New Roman" pitchFamily="18" charset="0"/>
                <a:cs typeface="Times New Roman" pitchFamily="18" charset="0"/>
              </a:rPr>
              <a:t>customers, </a:t>
            </a:r>
            <a:r>
              <a:rPr lang="en-US" sz="2000" dirty="0">
                <a:latin typeface="Times New Roman" pitchFamily="18" charset="0"/>
                <a:cs typeface="Times New Roman" pitchFamily="18" charset="0"/>
              </a:rPr>
              <a:t>and </a:t>
            </a:r>
            <a:r>
              <a:rPr lang="en-US" sz="2000" dirty="0" smtClean="0">
                <a:latin typeface="Times New Roman" pitchFamily="18" charset="0"/>
                <a:cs typeface="Times New Roman" pitchFamily="18" charset="0"/>
              </a:rPr>
              <a:t>it has done it successfully </a:t>
            </a:r>
            <a:r>
              <a:rPr lang="en-US" dirty="0" smtClean="0">
                <a:latin typeface="Times New Roman" pitchFamily="18" charset="0"/>
                <a:cs typeface="Times New Roman" pitchFamily="18" charset="0"/>
              </a:rPr>
              <a:t>[Startuptalky.com, July 2022]</a:t>
            </a:r>
            <a:r>
              <a:rPr lang="en-US" sz="2000" dirty="0" smtClean="0">
                <a:latin typeface="Times New Roman" pitchFamily="18" charset="0"/>
                <a:cs typeface="Times New Roman" pitchFamily="18" charset="0"/>
              </a:rPr>
              <a:t>.</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la Logo.png"/>
          <p:cNvPicPr>
            <a:picLocks noChangeAspect="1"/>
          </p:cNvPicPr>
          <p:nvPr/>
        </p:nvPicPr>
        <p:blipFill>
          <a:blip r:embed="rId2"/>
          <a:stretch>
            <a:fillRect/>
          </a:stretch>
        </p:blipFill>
        <p:spPr>
          <a:xfrm>
            <a:off x="2357422" y="142852"/>
            <a:ext cx="4143404" cy="1474234"/>
          </a:xfrm>
          <a:prstGeom prst="rect">
            <a:avLst/>
          </a:prstGeom>
        </p:spPr>
      </p:pic>
      <p:sp>
        <p:nvSpPr>
          <p:cNvPr id="3" name="TextBox 2"/>
          <p:cNvSpPr txBox="1"/>
          <p:nvPr/>
        </p:nvSpPr>
        <p:spPr>
          <a:xfrm>
            <a:off x="571472" y="1928802"/>
            <a:ext cx="8358246" cy="4385816"/>
          </a:xfrm>
          <a:prstGeom prst="rect">
            <a:avLst/>
          </a:prstGeom>
          <a:noFill/>
        </p:spPr>
        <p:txBody>
          <a:bodyPr wrap="square" rtlCol="0">
            <a:spAutoFit/>
          </a:bodyPr>
          <a:lstStyle/>
          <a:p>
            <a:r>
              <a:rPr lang="en-IN" b="1" dirty="0" smtClean="0">
                <a:solidFill>
                  <a:schemeClr val="bg2">
                    <a:lumMod val="25000"/>
                  </a:schemeClr>
                </a:solidFill>
                <a:latin typeface="Times New Roman" pitchFamily="18" charset="0"/>
                <a:cs typeface="Times New Roman" pitchFamily="18" charset="0"/>
              </a:rPr>
              <a:t>Company Highlights:</a:t>
            </a:r>
          </a:p>
          <a:p>
            <a:endParaRPr lang="en-US" dirty="0" smtClean="0">
              <a:solidFill>
                <a:schemeClr val="bg2">
                  <a:lumMod val="25000"/>
                </a:schemeClr>
              </a:solidFill>
              <a:latin typeface="Times New Roman" pitchFamily="18" charset="0"/>
              <a:cs typeface="Times New Roman" pitchFamily="18" charset="0"/>
            </a:endParaRPr>
          </a:p>
          <a:p>
            <a:pPr>
              <a:lnSpc>
                <a:spcPct val="150000"/>
              </a:lnSpc>
            </a:pPr>
            <a:r>
              <a:rPr lang="en-US" dirty="0" smtClean="0">
                <a:solidFill>
                  <a:schemeClr val="tx2"/>
                </a:solidFill>
                <a:latin typeface="Times New Roman" pitchFamily="18" charset="0"/>
                <a:cs typeface="Times New Roman" pitchFamily="18" charset="0"/>
              </a:rPr>
              <a:t>Headquarter:                         </a:t>
            </a:r>
            <a:r>
              <a:rPr lang="en-US" u="none" strike="noStrike" dirty="0" smtClean="0">
                <a:latin typeface="Times New Roman" pitchFamily="18" charset="0"/>
                <a:cs typeface="Times New Roman" pitchFamily="18" charset="0"/>
              </a:rPr>
              <a:t>Bangalore</a:t>
            </a:r>
          </a:p>
          <a:p>
            <a:pPr>
              <a:lnSpc>
                <a:spcPct val="150000"/>
              </a:lnSpc>
            </a:pPr>
            <a:r>
              <a:rPr lang="en-US" dirty="0" smtClean="0">
                <a:solidFill>
                  <a:schemeClr val="tx2"/>
                </a:solidFill>
                <a:latin typeface="Times New Roman" pitchFamily="18" charset="0"/>
                <a:cs typeface="Times New Roman" pitchFamily="18" charset="0"/>
              </a:rPr>
              <a:t>Founders/Owners:                </a:t>
            </a:r>
            <a:r>
              <a:rPr lang="en-US" u="none" strike="noStrike" dirty="0" smtClean="0">
                <a:latin typeface="Times New Roman" pitchFamily="18" charset="0"/>
                <a:cs typeface="Times New Roman" pitchFamily="18" charset="0"/>
              </a:rPr>
              <a:t>Bhavish Aggarwal </a:t>
            </a:r>
            <a:r>
              <a:rPr lang="en-US" dirty="0" smtClean="0">
                <a:latin typeface="Times New Roman" pitchFamily="18" charset="0"/>
                <a:cs typeface="Times New Roman" pitchFamily="18" charset="0"/>
              </a:rPr>
              <a:t>and Ankit Bhati</a:t>
            </a:r>
          </a:p>
          <a:p>
            <a:pPr>
              <a:lnSpc>
                <a:spcPct val="150000"/>
              </a:lnSpc>
            </a:pPr>
            <a:r>
              <a:rPr lang="en-US" dirty="0" smtClean="0">
                <a:solidFill>
                  <a:schemeClr val="tx2"/>
                </a:solidFill>
                <a:latin typeface="Times New Roman" pitchFamily="18" charset="0"/>
                <a:cs typeface="Times New Roman" pitchFamily="18" charset="0"/>
              </a:rPr>
              <a:t>Sector:                                   </a:t>
            </a:r>
            <a:r>
              <a:rPr lang="en-US" u="none" strike="noStrike" dirty="0" smtClean="0">
                <a:latin typeface="Times New Roman" pitchFamily="18" charset="0"/>
                <a:cs typeface="Times New Roman" pitchFamily="18" charset="0"/>
              </a:rPr>
              <a:t>Transportation </a:t>
            </a:r>
          </a:p>
          <a:p>
            <a:pPr>
              <a:lnSpc>
                <a:spcPct val="150000"/>
              </a:lnSpc>
            </a:pPr>
            <a:r>
              <a:rPr lang="en-US" dirty="0" smtClean="0">
                <a:solidFill>
                  <a:schemeClr val="tx2"/>
                </a:solidFill>
                <a:latin typeface="Times New Roman" pitchFamily="18" charset="0"/>
                <a:cs typeface="Times New Roman" pitchFamily="18" charset="0"/>
              </a:rPr>
              <a:t>Founded:                               </a:t>
            </a:r>
            <a:r>
              <a:rPr lang="en-US" dirty="0" smtClean="0">
                <a:latin typeface="Times New Roman" pitchFamily="18" charset="0"/>
                <a:cs typeface="Times New Roman" pitchFamily="18" charset="0"/>
              </a:rPr>
              <a:t>December 2010</a:t>
            </a:r>
          </a:p>
          <a:p>
            <a:pPr>
              <a:lnSpc>
                <a:spcPct val="150000"/>
              </a:lnSpc>
            </a:pPr>
            <a:r>
              <a:rPr lang="en-US" dirty="0" smtClean="0">
                <a:solidFill>
                  <a:schemeClr val="tx2"/>
                </a:solidFill>
                <a:latin typeface="Times New Roman" pitchFamily="18" charset="0"/>
                <a:cs typeface="Times New Roman" pitchFamily="18" charset="0"/>
              </a:rPr>
              <a:t>Revenue:                               </a:t>
            </a:r>
            <a:r>
              <a:rPr lang="en-US" dirty="0" smtClean="0">
                <a:latin typeface="Times New Roman" pitchFamily="18" charset="0"/>
                <a:cs typeface="Times New Roman" pitchFamily="18" charset="0"/>
              </a:rPr>
              <a:t>Rs 983.2 </a:t>
            </a:r>
            <a:r>
              <a:rPr lang="en-US" dirty="0" err="1" smtClean="0">
                <a:latin typeface="Times New Roman" pitchFamily="18" charset="0"/>
                <a:cs typeface="Times New Roman" pitchFamily="18" charset="0"/>
              </a:rPr>
              <a:t>crores</a:t>
            </a:r>
            <a:r>
              <a:rPr lang="en-US" dirty="0" smtClean="0">
                <a:latin typeface="Times New Roman" pitchFamily="18" charset="0"/>
                <a:cs typeface="Times New Roman" pitchFamily="18" charset="0"/>
              </a:rPr>
              <a:t> ($131.83 million) FY21</a:t>
            </a:r>
          </a:p>
          <a:p>
            <a:pPr>
              <a:lnSpc>
                <a:spcPct val="150000"/>
              </a:lnSpc>
            </a:pPr>
            <a:r>
              <a:rPr lang="en-US" dirty="0" smtClean="0">
                <a:solidFill>
                  <a:schemeClr val="tx2"/>
                </a:solidFill>
                <a:latin typeface="Times New Roman" pitchFamily="18" charset="0"/>
                <a:cs typeface="Times New Roman" pitchFamily="18" charset="0"/>
              </a:rPr>
              <a:t>Total Funding:                       </a:t>
            </a:r>
            <a:r>
              <a:rPr lang="en-US" dirty="0" smtClean="0">
                <a:latin typeface="Times New Roman" pitchFamily="18" charset="0"/>
                <a:cs typeface="Times New Roman" pitchFamily="18" charset="0"/>
              </a:rPr>
              <a:t>$5 billion+ (February 2022)</a:t>
            </a:r>
          </a:p>
          <a:p>
            <a:pPr>
              <a:lnSpc>
                <a:spcPct val="150000"/>
              </a:lnSpc>
            </a:pPr>
            <a:r>
              <a:rPr lang="en-US" dirty="0" smtClean="0">
                <a:solidFill>
                  <a:schemeClr val="tx2"/>
                </a:solidFill>
                <a:latin typeface="Times New Roman" pitchFamily="18" charset="0"/>
                <a:cs typeface="Times New Roman" pitchFamily="18" charset="0"/>
              </a:rPr>
              <a:t>Valuation:                              </a:t>
            </a:r>
            <a:r>
              <a:rPr lang="en-US" dirty="0" smtClean="0">
                <a:latin typeface="Times New Roman" pitchFamily="18" charset="0"/>
                <a:cs typeface="Times New Roman" pitchFamily="18" charset="0"/>
              </a:rPr>
              <a:t>$7.3 billion+ (December 2021)</a:t>
            </a:r>
          </a:p>
          <a:p>
            <a:pPr>
              <a:lnSpc>
                <a:spcPct val="150000"/>
              </a:lnSpc>
            </a:pPr>
            <a:r>
              <a:rPr lang="en-US" dirty="0" smtClean="0">
                <a:solidFill>
                  <a:schemeClr val="tx2"/>
                </a:solidFill>
                <a:latin typeface="Times New Roman" pitchFamily="18" charset="0"/>
                <a:cs typeface="Times New Roman" pitchFamily="18" charset="0"/>
              </a:rPr>
              <a:t>Parent Company:                  </a:t>
            </a:r>
            <a:r>
              <a:rPr lang="en-US" dirty="0" smtClean="0">
                <a:latin typeface="Times New Roman" pitchFamily="18" charset="0"/>
                <a:cs typeface="Times New Roman" pitchFamily="18" charset="0"/>
              </a:rPr>
              <a:t>ANI technologies Pvt. Ltd.</a:t>
            </a:r>
          </a:p>
          <a:p>
            <a:pPr>
              <a:lnSpc>
                <a:spcPct val="150000"/>
              </a:lnSpc>
            </a:pPr>
            <a:r>
              <a:rPr lang="en-US" dirty="0" smtClean="0">
                <a:solidFill>
                  <a:schemeClr val="tx2"/>
                </a:solidFill>
                <a:latin typeface="Times New Roman" pitchFamily="18" charset="0"/>
                <a:cs typeface="Times New Roman" pitchFamily="18" charset="0"/>
              </a:rPr>
              <a:t>Website:                                </a:t>
            </a:r>
            <a:r>
              <a:rPr lang="en-US" dirty="0" smtClean="0">
                <a:latin typeface="Times New Roman" pitchFamily="18" charset="0"/>
                <a:cs typeface="Times New Roman" pitchFamily="18" charset="0"/>
              </a:rPr>
              <a:t>www.o</a:t>
            </a:r>
            <a:r>
              <a:rPr lang="en-US" u="none" strike="noStrike" dirty="0" smtClean="0">
                <a:latin typeface="Times New Roman" pitchFamily="18" charset="0"/>
                <a:cs typeface="Times New Roman" pitchFamily="18" charset="0"/>
              </a:rPr>
              <a:t>lacabs.com</a:t>
            </a:r>
            <a:endParaRPr lang="en-US" dirty="0">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2910" y="507393"/>
            <a:ext cx="7429552" cy="584775"/>
          </a:xfrm>
          <a:prstGeom prst="rect">
            <a:avLst/>
          </a:prstGeom>
          <a:noFill/>
        </p:spPr>
        <p:txBody>
          <a:bodyPr wrap="square" rtlCol="0">
            <a:spAutoFit/>
          </a:bodyPr>
          <a:lstStyle/>
          <a:p>
            <a:pPr algn="ctr"/>
            <a:r>
              <a:rPr lang="en-IN" sz="3200" b="1" dirty="0" smtClean="0">
                <a:solidFill>
                  <a:schemeClr val="tx2"/>
                </a:solidFill>
                <a:latin typeface="Times New Roman" pitchFamily="18" charset="0"/>
                <a:cs typeface="Times New Roman" pitchFamily="18" charset="0"/>
              </a:rPr>
              <a:t>A Recent Change in Ola</a:t>
            </a:r>
            <a:endParaRPr lang="en-US" sz="3200" b="1" dirty="0">
              <a:solidFill>
                <a:schemeClr val="tx2"/>
              </a:solidFill>
              <a:latin typeface="Times New Roman" pitchFamily="18" charset="0"/>
              <a:cs typeface="Times New Roman" pitchFamily="18" charset="0"/>
            </a:endParaRPr>
          </a:p>
        </p:txBody>
      </p:sp>
      <p:sp>
        <p:nvSpPr>
          <p:cNvPr id="3" name="TextBox 2"/>
          <p:cNvSpPr txBox="1"/>
          <p:nvPr/>
        </p:nvSpPr>
        <p:spPr>
          <a:xfrm>
            <a:off x="214282" y="1428736"/>
            <a:ext cx="8929718" cy="923330"/>
          </a:xfrm>
          <a:prstGeom prst="rect">
            <a:avLst/>
          </a:prstGeom>
          <a:noFill/>
        </p:spPr>
        <p:txBody>
          <a:bodyPr wrap="square" rtlCol="0">
            <a:spAutoFit/>
          </a:bodyPr>
          <a:lstStyle/>
          <a:p>
            <a:r>
              <a:rPr lang="en-IN" dirty="0" smtClean="0">
                <a:latin typeface="Times New Roman" pitchFamily="18" charset="0"/>
                <a:cs typeface="Times New Roman" pitchFamily="18" charset="0"/>
              </a:rPr>
              <a:t>Ola has changed it’s business strategies several times whether it was an acquisition, Starting Ola Electric, shutting down </a:t>
            </a:r>
            <a:r>
              <a:rPr lang="en-IN" dirty="0" err="1" smtClean="0">
                <a:latin typeface="Times New Roman" pitchFamily="18" charset="0"/>
                <a:cs typeface="Times New Roman" pitchFamily="18" charset="0"/>
              </a:rPr>
              <a:t>FoodPand</a:t>
            </a:r>
            <a:r>
              <a:rPr lang="en-IN" dirty="0" smtClean="0">
                <a:latin typeface="Times New Roman" pitchFamily="18" charset="0"/>
                <a:cs typeface="Times New Roman" pitchFamily="18" charset="0"/>
              </a:rPr>
              <a:t> (a food delivery app)  or restructuring  it’s business model.</a:t>
            </a:r>
          </a:p>
        </p:txBody>
      </p:sp>
      <p:sp>
        <p:nvSpPr>
          <p:cNvPr id="4" name="TextBox 3"/>
          <p:cNvSpPr txBox="1"/>
          <p:nvPr/>
        </p:nvSpPr>
        <p:spPr>
          <a:xfrm>
            <a:off x="214282" y="2500306"/>
            <a:ext cx="8929718" cy="3416320"/>
          </a:xfrm>
          <a:prstGeom prst="rect">
            <a:avLst/>
          </a:prstGeom>
          <a:noFill/>
        </p:spPr>
        <p:txBody>
          <a:bodyPr wrap="square" rtlCol="0">
            <a:spAutoFit/>
          </a:bodyPr>
          <a:lstStyle/>
          <a:p>
            <a:r>
              <a:rPr lang="en-IN" dirty="0" smtClean="0">
                <a:latin typeface="Times New Roman" pitchFamily="18" charset="0"/>
                <a:cs typeface="Times New Roman" pitchFamily="18" charset="0"/>
              </a:rPr>
              <a:t>But COVID-19 impacted Ola hard and the management  restructured the Organisation keeping Ola Electric in focus.</a:t>
            </a:r>
          </a:p>
          <a:p>
            <a:r>
              <a:rPr lang="en-US" dirty="0" smtClean="0">
                <a:latin typeface="Times New Roman" pitchFamily="18" charset="0"/>
                <a:cs typeface="Times New Roman" pitchFamily="18" charset="0"/>
              </a:rPr>
              <a:t>Losses</a:t>
            </a:r>
            <a:r>
              <a:rPr lang="en-US" dirty="0" smtClean="0">
                <a:latin typeface="Times New Roman" pitchFamily="18" charset="0"/>
                <a:cs typeface="Times New Roman" pitchFamily="18" charset="0"/>
              </a:rPr>
              <a:t> forced businesses to retrench staff and look for other avenues. </a:t>
            </a:r>
            <a:r>
              <a:rPr lang="en-US" dirty="0" err="1" smtClean="0">
                <a:latin typeface="Times New Roman" pitchFamily="18" charset="0"/>
                <a:cs typeface="Times New Roman" pitchFamily="18" charset="0"/>
              </a:rPr>
              <a:t>Uber</a:t>
            </a:r>
            <a:r>
              <a:rPr lang="en-US" dirty="0" smtClean="0">
                <a:latin typeface="Times New Roman" pitchFamily="18" charset="0"/>
                <a:cs typeface="Times New Roman" pitchFamily="18" charset="0"/>
              </a:rPr>
              <a:t>(</a:t>
            </a:r>
            <a:r>
              <a:rPr lang="en-US" dirty="0" err="1" smtClean="0">
                <a:latin typeface="Times New Roman" pitchFamily="18" charset="0"/>
                <a:cs typeface="Times New Roman" pitchFamily="18" charset="0"/>
              </a:rPr>
              <a:t>Competitior</a:t>
            </a:r>
            <a:r>
              <a:rPr lang="en-US" dirty="0">
                <a:latin typeface="Times New Roman" pitchFamily="18" charset="0"/>
                <a:cs typeface="Times New Roman" pitchFamily="18" charset="0"/>
              </a:rPr>
              <a:t>)</a:t>
            </a:r>
            <a:r>
              <a:rPr lang="en-US" dirty="0" smtClean="0">
                <a:latin typeface="Times New Roman" pitchFamily="18" charset="0"/>
                <a:cs typeface="Times New Roman" pitchFamily="18" charset="0"/>
              </a:rPr>
              <a:t> fired 14% of staff globally, 600 in India, May 2020. And in the same time, Ola had to fire a third of its employees.</a:t>
            </a:r>
            <a:br>
              <a:rPr lang="en-US" dirty="0" smtClean="0">
                <a:latin typeface="Times New Roman" pitchFamily="18" charset="0"/>
                <a:cs typeface="Times New Roman" pitchFamily="18" charset="0"/>
              </a:rPr>
            </a:br>
            <a:endParaRPr lang="en-US" dirty="0" smtClean="0">
              <a:latin typeface="Times New Roman" pitchFamily="18" charset="0"/>
              <a:cs typeface="Times New Roman" pitchFamily="18" charset="0"/>
            </a:endParaRPr>
          </a:p>
          <a:p>
            <a:r>
              <a:rPr lang="en-US" dirty="0" smtClean="0">
                <a:latin typeface="Times New Roman" pitchFamily="18" charset="0"/>
                <a:cs typeface="Times New Roman" pitchFamily="18" charset="0"/>
              </a:rPr>
              <a:t>Ola shifted focus to it’s electric mobility venture known as Ola Electric. In December 2020, Ola announced they were investing $327 million to make the “world’s largest electric scooter manufacturing plant" in Tamil Nadu, holding capacity of production for 2 million electric two-wheelers annually.</a:t>
            </a:r>
          </a:p>
          <a:p>
            <a:r>
              <a:rPr lang="en-IN" dirty="0" smtClean="0">
                <a:latin typeface="Times New Roman" pitchFamily="18" charset="0"/>
                <a:cs typeface="Times New Roman" pitchFamily="18" charset="0"/>
              </a:rPr>
              <a:t>[Business-standard.com </a:t>
            </a:r>
            <a:r>
              <a:rPr lang="en-IN" dirty="0" err="1" smtClean="0">
                <a:latin typeface="Times New Roman" pitchFamily="18" charset="0"/>
                <a:cs typeface="Times New Roman" pitchFamily="18" charset="0"/>
              </a:rPr>
              <a:t>june</a:t>
            </a:r>
            <a:r>
              <a:rPr lang="en-IN" dirty="0" smtClean="0">
                <a:latin typeface="Times New Roman" pitchFamily="18" charset="0"/>
                <a:cs typeface="Times New Roman" pitchFamily="18" charset="0"/>
              </a:rPr>
              <a:t>, 2021]</a:t>
            </a:r>
            <a:endParaRPr lang="en-US" dirty="0" smtClean="0">
              <a:latin typeface="Times New Roman" pitchFamily="18" charset="0"/>
              <a:cs typeface="Times New Roman" pitchFamily="18" charset="0"/>
            </a:endParaRPr>
          </a:p>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1"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1"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1"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1" build="allAtOnce"/>
      <p:bldP spid="4" grpId="1"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8662" y="357166"/>
            <a:ext cx="7286676" cy="646331"/>
          </a:xfrm>
          <a:prstGeom prst="rect">
            <a:avLst/>
          </a:prstGeom>
          <a:noFill/>
        </p:spPr>
        <p:txBody>
          <a:bodyPr wrap="square" rtlCol="0">
            <a:spAutoFit/>
          </a:bodyPr>
          <a:lstStyle/>
          <a:p>
            <a:r>
              <a:rPr lang="en-IN" sz="3600" b="1" dirty="0" smtClean="0">
                <a:solidFill>
                  <a:schemeClr val="tx2"/>
                </a:solidFill>
                <a:latin typeface="Times New Roman" pitchFamily="18" charset="0"/>
                <a:cs typeface="Times New Roman" pitchFamily="18" charset="0"/>
              </a:rPr>
              <a:t>Changes Made in the Organisation</a:t>
            </a:r>
            <a:endParaRPr lang="en-US" sz="3600" b="1" dirty="0">
              <a:solidFill>
                <a:schemeClr val="tx2"/>
              </a:solidFill>
              <a:latin typeface="Times New Roman" pitchFamily="18" charset="0"/>
              <a:cs typeface="Times New Roman" pitchFamily="18" charset="0"/>
            </a:endParaRPr>
          </a:p>
        </p:txBody>
      </p:sp>
      <p:sp>
        <p:nvSpPr>
          <p:cNvPr id="3" name="TextBox 2"/>
          <p:cNvSpPr txBox="1"/>
          <p:nvPr/>
        </p:nvSpPr>
        <p:spPr>
          <a:xfrm>
            <a:off x="357158" y="1571612"/>
            <a:ext cx="8786842" cy="2031325"/>
          </a:xfrm>
          <a:prstGeom prst="rect">
            <a:avLst/>
          </a:prstGeom>
          <a:noFill/>
        </p:spPr>
        <p:txBody>
          <a:bodyPr wrap="square" rtlCol="0">
            <a:spAutoFit/>
          </a:bodyPr>
          <a:lstStyle/>
          <a:p>
            <a:r>
              <a:rPr lang="en-IN" b="1" dirty="0" smtClean="0">
                <a:solidFill>
                  <a:schemeClr val="accent1">
                    <a:lumMod val="50000"/>
                  </a:schemeClr>
                </a:solidFill>
              </a:rPr>
              <a:t>Lay off Employees for a Sustainable Growth:</a:t>
            </a:r>
          </a:p>
          <a:p>
            <a:endParaRPr lang="en-IN" b="1" dirty="0" smtClean="0">
              <a:solidFill>
                <a:schemeClr val="accent1">
                  <a:lumMod val="50000"/>
                </a:schemeClr>
              </a:solidFill>
            </a:endParaRPr>
          </a:p>
          <a:p>
            <a:r>
              <a:rPr lang="en-US" dirty="0" smtClean="0">
                <a:latin typeface="Times New Roman" pitchFamily="18" charset="0"/>
                <a:cs typeface="Times New Roman" pitchFamily="18" charset="0"/>
              </a:rPr>
              <a:t>A Ride hailing platform, Ola has restructured the company and expanded the roles for it’s top leaders as part of efforts</a:t>
            </a:r>
            <a:r>
              <a:rPr lang="en-US" b="1" dirty="0">
                <a:latin typeface="Times New Roman" pitchFamily="18" charset="0"/>
                <a:cs typeface="Times New Roman" pitchFamily="18" charset="0"/>
              </a:rPr>
              <a:t> </a:t>
            </a:r>
            <a:r>
              <a:rPr lang="en-US" dirty="0" smtClean="0">
                <a:latin typeface="Times New Roman" pitchFamily="18" charset="0"/>
                <a:cs typeface="Times New Roman" pitchFamily="18" charset="0"/>
              </a:rPr>
              <a:t>for strengthening it’s </a:t>
            </a:r>
            <a:r>
              <a:rPr lang="en-US" dirty="0">
                <a:latin typeface="Times New Roman" pitchFamily="18" charset="0"/>
                <a:cs typeface="Times New Roman" pitchFamily="18" charset="0"/>
              </a:rPr>
              <a:t>mobility business and </a:t>
            </a:r>
            <a:r>
              <a:rPr lang="en-US" dirty="0" smtClean="0">
                <a:latin typeface="Times New Roman" pitchFamily="18" charset="0"/>
                <a:cs typeface="Times New Roman" pitchFamily="18" charset="0"/>
              </a:rPr>
              <a:t>to acquire new opportunities [</a:t>
            </a:r>
            <a:r>
              <a:rPr lang="en-US" dirty="0" err="1" smtClean="0">
                <a:latin typeface="Times New Roman" pitchFamily="18" charset="0"/>
                <a:cs typeface="Times New Roman" pitchFamily="18" charset="0"/>
              </a:rPr>
              <a:t>IndianExpress</a:t>
            </a:r>
            <a:r>
              <a:rPr lang="en-US" dirty="0" smtClean="0">
                <a:latin typeface="Times New Roman" pitchFamily="18" charset="0"/>
                <a:cs typeface="Times New Roman" pitchFamily="18" charset="0"/>
              </a:rPr>
              <a:t> Oct, 2021].</a:t>
            </a:r>
          </a:p>
          <a:p>
            <a:r>
              <a:rPr lang="en-IN" dirty="0" smtClean="0">
                <a:latin typeface="Times New Roman" pitchFamily="18" charset="0"/>
                <a:cs typeface="Times New Roman" pitchFamily="18" charset="0"/>
              </a:rPr>
              <a:t>Some of the </a:t>
            </a:r>
            <a:r>
              <a:rPr lang="en-IN" dirty="0">
                <a:latin typeface="Times New Roman" pitchFamily="18" charset="0"/>
                <a:cs typeface="Times New Roman" pitchFamily="18" charset="0"/>
              </a:rPr>
              <a:t>e</a:t>
            </a:r>
            <a:r>
              <a:rPr lang="en-IN" dirty="0" smtClean="0">
                <a:latin typeface="Times New Roman" pitchFamily="18" charset="0"/>
                <a:cs typeface="Times New Roman" pitchFamily="18" charset="0"/>
              </a:rPr>
              <a:t>mployees was fired and the responsibilities of working staff were increased, more workload was assigned to the top management.</a:t>
            </a:r>
            <a:endParaRPr lang="en-US" dirty="0" smtClean="0">
              <a:latin typeface="Times New Roman" pitchFamily="18" charset="0"/>
              <a:cs typeface="Times New Roman" pitchFamily="18" charset="0"/>
            </a:endParaRPr>
          </a:p>
        </p:txBody>
      </p:sp>
      <p:sp>
        <p:nvSpPr>
          <p:cNvPr id="6" name="TextBox 5"/>
          <p:cNvSpPr txBox="1"/>
          <p:nvPr/>
        </p:nvSpPr>
        <p:spPr>
          <a:xfrm>
            <a:off x="357190" y="4286256"/>
            <a:ext cx="8858280" cy="2031325"/>
          </a:xfrm>
          <a:prstGeom prst="rect">
            <a:avLst/>
          </a:prstGeom>
          <a:noFill/>
        </p:spPr>
        <p:txBody>
          <a:bodyPr wrap="square" rtlCol="0">
            <a:spAutoFit/>
          </a:bodyPr>
          <a:lstStyle/>
          <a:p>
            <a:r>
              <a:rPr lang="en-IN" b="1" dirty="0" smtClean="0">
                <a:solidFill>
                  <a:schemeClr val="tx2">
                    <a:lumMod val="50000"/>
                  </a:schemeClr>
                </a:solidFill>
                <a:latin typeface="+mj-lt"/>
                <a:cs typeface="Times New Roman" pitchFamily="18" charset="0"/>
              </a:rPr>
              <a:t>Focus on Ola Electric:</a:t>
            </a:r>
          </a:p>
          <a:p>
            <a:endParaRPr lang="en-US" b="1" dirty="0" smtClean="0">
              <a:solidFill>
                <a:schemeClr val="tx2">
                  <a:lumMod val="50000"/>
                </a:schemeClr>
              </a:solidFill>
              <a:latin typeface="+mj-lt"/>
              <a:cs typeface="Times New Roman" pitchFamily="18" charset="0"/>
            </a:endParaRPr>
          </a:p>
          <a:p>
            <a:r>
              <a:rPr lang="en-US" dirty="0" smtClean="0">
                <a:latin typeface="Times New Roman" pitchFamily="18" charset="0"/>
                <a:cs typeface="Times New Roman" pitchFamily="18" charset="0"/>
              </a:rPr>
              <a:t>Ola announced </a:t>
            </a:r>
            <a:r>
              <a:rPr lang="en-US" dirty="0">
                <a:latin typeface="Times New Roman" pitchFamily="18" charset="0"/>
                <a:cs typeface="Times New Roman" pitchFamily="18" charset="0"/>
              </a:rPr>
              <a:t>it was </a:t>
            </a:r>
            <a:r>
              <a:rPr lang="en-US" dirty="0" smtClean="0">
                <a:latin typeface="Times New Roman" pitchFamily="18" charset="0"/>
                <a:cs typeface="Times New Roman" pitchFamily="18" charset="0"/>
              </a:rPr>
              <a:t>“Focusing more </a:t>
            </a:r>
            <a:r>
              <a:rPr lang="en-US" dirty="0">
                <a:latin typeface="Times New Roman" pitchFamily="18" charset="0"/>
                <a:cs typeface="Times New Roman" pitchFamily="18" charset="0"/>
              </a:rPr>
              <a:t>on non-software engineering </a:t>
            </a:r>
            <a:r>
              <a:rPr lang="en-US" dirty="0" smtClean="0">
                <a:latin typeface="Times New Roman" pitchFamily="18" charset="0"/>
                <a:cs typeface="Times New Roman" pitchFamily="18" charset="0"/>
              </a:rPr>
              <a:t>segment with </a:t>
            </a:r>
            <a:r>
              <a:rPr lang="en-US" dirty="0" err="1" smtClean="0">
                <a:latin typeface="Times New Roman" pitchFamily="18" charset="0"/>
                <a:cs typeface="Times New Roman" pitchFamily="18" charset="0"/>
              </a:rPr>
              <a:t>prioritised</a:t>
            </a:r>
            <a:r>
              <a:rPr lang="en-US" dirty="0" smtClean="0">
                <a:latin typeface="Times New Roman" pitchFamily="18" charset="0"/>
                <a:cs typeface="Times New Roman" pitchFamily="18" charset="0"/>
              </a:rPr>
              <a:t> </a:t>
            </a:r>
            <a:r>
              <a:rPr lang="en-US" dirty="0">
                <a:latin typeface="Times New Roman" pitchFamily="18" charset="0"/>
                <a:cs typeface="Times New Roman" pitchFamily="18" charset="0"/>
              </a:rPr>
              <a:t>focus on </a:t>
            </a:r>
            <a:r>
              <a:rPr lang="en-US" dirty="0" smtClean="0">
                <a:latin typeface="Times New Roman" pitchFamily="18" charset="0"/>
                <a:cs typeface="Times New Roman" pitchFamily="18" charset="0"/>
              </a:rPr>
              <a:t>R&amp;D </a:t>
            </a:r>
            <a:r>
              <a:rPr lang="en-US" dirty="0">
                <a:latin typeface="Times New Roman" pitchFamily="18" charset="0"/>
                <a:cs typeface="Times New Roman" pitchFamily="18" charset="0"/>
              </a:rPr>
              <a:t>capabilities across  </a:t>
            </a:r>
            <a:r>
              <a:rPr lang="en-US" dirty="0" smtClean="0">
                <a:latin typeface="Times New Roman" pitchFamily="18" charset="0"/>
                <a:cs typeface="Times New Roman" pitchFamily="18" charset="0"/>
              </a:rPr>
              <a:t>cell and </a:t>
            </a:r>
            <a:r>
              <a:rPr lang="en-US" dirty="0">
                <a:latin typeface="Times New Roman" pitchFamily="18" charset="0"/>
                <a:cs typeface="Times New Roman" pitchFamily="18" charset="0"/>
              </a:rPr>
              <a:t>battery, manufacturing </a:t>
            </a:r>
            <a:r>
              <a:rPr lang="en-US" dirty="0" smtClean="0">
                <a:latin typeface="Times New Roman" pitchFamily="18" charset="0"/>
                <a:cs typeface="Times New Roman" pitchFamily="18" charset="0"/>
              </a:rPr>
              <a:t>for vehicle and </a:t>
            </a:r>
            <a:r>
              <a:rPr lang="en-US" dirty="0">
                <a:latin typeface="Times New Roman" pitchFamily="18" charset="0"/>
                <a:cs typeface="Times New Roman" pitchFamily="18" charset="0"/>
              </a:rPr>
              <a:t>automation, </a:t>
            </a:r>
            <a:r>
              <a:rPr lang="en-US" dirty="0" smtClean="0">
                <a:latin typeface="Times New Roman" pitchFamily="18" charset="0"/>
                <a:cs typeface="Times New Roman" pitchFamily="18" charset="0"/>
              </a:rPr>
              <a:t>automatic engineering </a:t>
            </a:r>
            <a:r>
              <a:rPr lang="en-US" dirty="0">
                <a:latin typeface="Times New Roman" pitchFamily="18" charset="0"/>
                <a:cs typeface="Times New Roman" pitchFamily="18" charset="0"/>
              </a:rPr>
              <a:t>streams and </a:t>
            </a:r>
            <a:r>
              <a:rPr lang="en-US" dirty="0" smtClean="0">
                <a:latin typeface="Times New Roman" pitchFamily="18" charset="0"/>
                <a:cs typeface="Times New Roman" pitchFamily="18" charset="0"/>
              </a:rPr>
              <a:t>other projects“ [Bqprime.com  </a:t>
            </a:r>
            <a:r>
              <a:rPr lang="en-US" dirty="0" err="1" smtClean="0">
                <a:latin typeface="Times New Roman" pitchFamily="18" charset="0"/>
                <a:cs typeface="Times New Roman" pitchFamily="18" charset="0"/>
              </a:rPr>
              <a:t>jan</a:t>
            </a:r>
            <a:r>
              <a:rPr lang="en-US" dirty="0" smtClean="0">
                <a:latin typeface="Times New Roman" pitchFamily="18" charset="0"/>
                <a:cs typeface="Times New Roman" pitchFamily="18" charset="0"/>
              </a:rPr>
              <a:t>, 2023].</a:t>
            </a:r>
            <a:r>
              <a:rPr lang="en-US" dirty="0" smtClean="0"/>
              <a:t/>
            </a:r>
            <a:br>
              <a:rPr lang="en-US" dirty="0" smtClean="0"/>
            </a:br>
            <a:r>
              <a:rPr lang="en-US" dirty="0" smtClean="0"/>
              <a:t/>
            </a:r>
            <a:br>
              <a:rPr lang="en-US" dirty="0" smtClean="0"/>
            </a:br>
            <a:endParaRPr lang="en-US" dirty="0"/>
          </a:p>
        </p:txBody>
      </p:sp>
      <p:pic>
        <p:nvPicPr>
          <p:cNvPr id="8" name="Picture 7" descr="Layoff.png"/>
          <p:cNvPicPr>
            <a:picLocks noChangeAspect="1"/>
          </p:cNvPicPr>
          <p:nvPr/>
        </p:nvPicPr>
        <p:blipFill>
          <a:blip r:embed="rId2" cstate="print"/>
          <a:stretch>
            <a:fillRect/>
          </a:stretch>
        </p:blipFill>
        <p:spPr>
          <a:xfrm>
            <a:off x="4864104" y="1165194"/>
            <a:ext cx="913962" cy="913962"/>
          </a:xfrm>
          <a:prstGeom prst="rect">
            <a:avLst/>
          </a:prstGeom>
        </p:spPr>
      </p:pic>
      <p:pic>
        <p:nvPicPr>
          <p:cNvPr id="9" name="Picture 8" descr="images.png"/>
          <p:cNvPicPr>
            <a:picLocks noChangeAspect="1"/>
          </p:cNvPicPr>
          <p:nvPr/>
        </p:nvPicPr>
        <p:blipFill>
          <a:blip r:embed="rId3"/>
          <a:stretch>
            <a:fillRect/>
          </a:stretch>
        </p:blipFill>
        <p:spPr>
          <a:xfrm flipH="1">
            <a:off x="2709837" y="3940182"/>
            <a:ext cx="1058877" cy="964752"/>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2" presetClass="entr" presetSubtype="2" fill="hold" nodeType="after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additive="base">
                                        <p:cTn id="10" dur="10" fill="hold"/>
                                        <p:tgtEl>
                                          <p:spTgt spid="8"/>
                                        </p:tgtEl>
                                        <p:attrNameLst>
                                          <p:attrName>ppt_x</p:attrName>
                                        </p:attrNameLst>
                                      </p:cBhvr>
                                      <p:tavLst>
                                        <p:tav tm="0">
                                          <p:val>
                                            <p:strVal val="1+#ppt_w/2"/>
                                          </p:val>
                                        </p:tav>
                                        <p:tav tm="100000">
                                          <p:val>
                                            <p:strVal val="#ppt_x"/>
                                          </p:val>
                                        </p:tav>
                                      </p:tavLst>
                                    </p:anim>
                                    <p:anim calcmode="lin" valueType="num">
                                      <p:cBhvr additive="base">
                                        <p:cTn id="11" dur="10" fill="hold"/>
                                        <p:tgtEl>
                                          <p:spTgt spid="8"/>
                                        </p:tgtEl>
                                        <p:attrNameLst>
                                          <p:attrName>ppt_y</p:attrName>
                                        </p:attrNameLst>
                                      </p:cBhvr>
                                      <p:tavLst>
                                        <p:tav tm="0">
                                          <p:val>
                                            <p:strVal val="#ppt_y"/>
                                          </p:val>
                                        </p:tav>
                                        <p:tav tm="100000">
                                          <p:val>
                                            <p:strVal val="#ppt_y"/>
                                          </p:val>
                                        </p:tav>
                                      </p:tavLst>
                                    </p:anim>
                                  </p:childTnLst>
                                </p:cTn>
                              </p:par>
                            </p:childTnLst>
                          </p:cTn>
                        </p:par>
                        <p:par>
                          <p:cTn id="12" fill="hold">
                            <p:stCondLst>
                              <p:cond delay="10"/>
                            </p:stCondLst>
                            <p:childTnLst>
                              <p:par>
                                <p:cTn id="13" presetID="63" presetClass="path" presetSubtype="0" accel="50000" decel="50000" fill="hold" nodeType="afterEffect">
                                  <p:stCondLst>
                                    <p:cond delay="1000"/>
                                  </p:stCondLst>
                                  <p:childTnLst>
                                    <p:animMotion origin="layout" path="M -4.44444E-6 -4.07407E-6 L 0.48108 0.00093 " pathEditMode="relative" rAng="0" ptsTypes="AA">
                                      <p:cBhvr>
                                        <p:cTn id="14" dur="2000" fill="hold"/>
                                        <p:tgtEl>
                                          <p:spTgt spid="8"/>
                                        </p:tgtEl>
                                        <p:attrNameLst>
                                          <p:attrName>ppt_x</p:attrName>
                                          <p:attrName>ppt_y</p:attrName>
                                        </p:attrNameLst>
                                      </p:cBhvr>
                                      <p:rCtr x="240" y="0"/>
                                    </p:animMotion>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childTnLst>
                          </p:cTn>
                        </p:par>
                        <p:par>
                          <p:cTn id="21" fill="hold">
                            <p:stCondLst>
                              <p:cond delay="0"/>
                            </p:stCondLst>
                            <p:childTnLst>
                              <p:par>
                                <p:cTn id="22" presetID="2" presetClass="entr" presetSubtype="2"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2000" fill="hold"/>
                                        <p:tgtEl>
                                          <p:spTgt spid="9"/>
                                        </p:tgtEl>
                                        <p:attrNameLst>
                                          <p:attrName>ppt_x</p:attrName>
                                        </p:attrNameLst>
                                      </p:cBhvr>
                                      <p:tavLst>
                                        <p:tav tm="0">
                                          <p:val>
                                            <p:strVal val="1+#ppt_w/2"/>
                                          </p:val>
                                        </p:tav>
                                        <p:tav tm="100000">
                                          <p:val>
                                            <p:strVal val="#ppt_x"/>
                                          </p:val>
                                        </p:tav>
                                      </p:tavLst>
                                    </p:anim>
                                    <p:anim calcmode="lin" valueType="num">
                                      <p:cBhvr additive="base">
                                        <p:cTn id="25" dur="2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1"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8596" y="285728"/>
            <a:ext cx="8072494" cy="954107"/>
          </a:xfrm>
          <a:prstGeom prst="rect">
            <a:avLst/>
          </a:prstGeom>
          <a:noFill/>
        </p:spPr>
        <p:txBody>
          <a:bodyPr wrap="square" rtlCol="0">
            <a:spAutoFit/>
          </a:bodyPr>
          <a:lstStyle/>
          <a:p>
            <a:r>
              <a:rPr lang="en-IN" sz="2800" b="1" dirty="0" smtClean="0">
                <a:solidFill>
                  <a:schemeClr val="tx2"/>
                </a:solidFill>
                <a:latin typeface="Times New Roman" pitchFamily="18" charset="0"/>
                <a:cs typeface="Times New Roman" pitchFamily="18" charset="0"/>
              </a:rPr>
              <a:t>What Forced the Change?</a:t>
            </a:r>
          </a:p>
          <a:p>
            <a:r>
              <a:rPr lang="en-IN" sz="2800" b="1" dirty="0" smtClean="0">
                <a:solidFill>
                  <a:schemeClr val="tx2"/>
                </a:solidFill>
                <a:latin typeface="Times New Roman" pitchFamily="18" charset="0"/>
                <a:cs typeface="Times New Roman" pitchFamily="18" charset="0"/>
              </a:rPr>
              <a:t>Key Factors:</a:t>
            </a:r>
            <a:endParaRPr lang="en-US" sz="2800" b="1" dirty="0">
              <a:solidFill>
                <a:schemeClr val="tx2"/>
              </a:solidFill>
              <a:latin typeface="Times New Roman" pitchFamily="18" charset="0"/>
              <a:cs typeface="Times New Roman" pitchFamily="18" charset="0"/>
            </a:endParaRPr>
          </a:p>
        </p:txBody>
      </p:sp>
      <p:sp>
        <p:nvSpPr>
          <p:cNvPr id="5" name="TextBox 4"/>
          <p:cNvSpPr txBox="1"/>
          <p:nvPr/>
        </p:nvSpPr>
        <p:spPr>
          <a:xfrm>
            <a:off x="428596" y="1571612"/>
            <a:ext cx="4786346" cy="3108543"/>
          </a:xfrm>
          <a:prstGeom prst="rect">
            <a:avLst/>
          </a:prstGeom>
          <a:noFill/>
        </p:spPr>
        <p:txBody>
          <a:bodyPr wrap="square" rtlCol="0">
            <a:spAutoFit/>
          </a:bodyPr>
          <a:lstStyle/>
          <a:p>
            <a:pPr>
              <a:buFont typeface="Arial" pitchFamily="34" charset="0"/>
              <a:buChar char="•"/>
            </a:pPr>
            <a:r>
              <a:rPr lang="en-IN" sz="2800" b="1" dirty="0" smtClean="0">
                <a:latin typeface="+mj-lt"/>
              </a:rPr>
              <a:t> </a:t>
            </a:r>
            <a:r>
              <a:rPr lang="en-IN" sz="2800" b="1" dirty="0" smtClean="0">
                <a:solidFill>
                  <a:schemeClr val="accent1">
                    <a:lumMod val="50000"/>
                  </a:schemeClr>
                </a:solidFill>
                <a:latin typeface="+mj-lt"/>
              </a:rPr>
              <a:t>PANDAMIC &amp; LOCKDOWN</a:t>
            </a:r>
          </a:p>
          <a:p>
            <a:pPr>
              <a:buFont typeface="Arial" pitchFamily="34" charset="0"/>
              <a:buChar char="•"/>
            </a:pPr>
            <a:endParaRPr lang="en-IN" sz="2800" b="1" dirty="0" smtClean="0">
              <a:solidFill>
                <a:schemeClr val="accent1">
                  <a:lumMod val="50000"/>
                </a:schemeClr>
              </a:solidFill>
              <a:latin typeface="+mj-lt"/>
            </a:endParaRPr>
          </a:p>
          <a:p>
            <a:pPr>
              <a:buFont typeface="Arial" pitchFamily="34" charset="0"/>
              <a:buChar char="•"/>
            </a:pPr>
            <a:endParaRPr lang="en-IN" sz="2800" b="1" dirty="0" smtClean="0">
              <a:solidFill>
                <a:schemeClr val="accent1">
                  <a:lumMod val="50000"/>
                </a:schemeClr>
              </a:solidFill>
              <a:latin typeface="+mj-lt"/>
            </a:endParaRPr>
          </a:p>
          <a:p>
            <a:pPr>
              <a:buFont typeface="Arial" pitchFamily="34" charset="0"/>
              <a:buChar char="•"/>
            </a:pPr>
            <a:endParaRPr lang="en-IN" sz="2800" b="1" dirty="0" smtClean="0">
              <a:solidFill>
                <a:schemeClr val="accent1">
                  <a:lumMod val="50000"/>
                </a:schemeClr>
              </a:solidFill>
              <a:latin typeface="+mj-lt"/>
            </a:endParaRPr>
          </a:p>
          <a:p>
            <a:endParaRPr lang="en-IN" sz="2800" b="1" dirty="0" smtClean="0">
              <a:solidFill>
                <a:schemeClr val="accent1">
                  <a:lumMod val="50000"/>
                </a:schemeClr>
              </a:solidFill>
              <a:latin typeface="+mj-lt"/>
            </a:endParaRPr>
          </a:p>
          <a:p>
            <a:pPr>
              <a:buFont typeface="Arial" pitchFamily="34" charset="0"/>
              <a:buChar char="•"/>
            </a:pPr>
            <a:endParaRPr lang="en-IN" sz="2800" b="1" dirty="0">
              <a:solidFill>
                <a:schemeClr val="accent1">
                  <a:lumMod val="50000"/>
                </a:schemeClr>
              </a:solidFill>
              <a:latin typeface="+mj-lt"/>
            </a:endParaRPr>
          </a:p>
          <a:p>
            <a:pPr>
              <a:buFont typeface="Arial" pitchFamily="34" charset="0"/>
              <a:buChar char="•"/>
            </a:pPr>
            <a:r>
              <a:rPr lang="en-IN" sz="2800" b="1" dirty="0" smtClean="0">
                <a:solidFill>
                  <a:schemeClr val="accent1">
                    <a:lumMod val="50000"/>
                  </a:schemeClr>
                </a:solidFill>
                <a:latin typeface="+mj-lt"/>
              </a:rPr>
              <a:t> FUTURISTIC APPROACH (EV)</a:t>
            </a:r>
            <a:endParaRPr lang="en-US" sz="2800" b="1" dirty="0">
              <a:solidFill>
                <a:schemeClr val="accent1">
                  <a:lumMod val="50000"/>
                </a:schemeClr>
              </a:solidFill>
              <a:latin typeface="+mj-lt"/>
            </a:endParaRPr>
          </a:p>
        </p:txBody>
      </p:sp>
      <p:sp>
        <p:nvSpPr>
          <p:cNvPr id="8" name="TextBox 7"/>
          <p:cNvSpPr txBox="1"/>
          <p:nvPr/>
        </p:nvSpPr>
        <p:spPr>
          <a:xfrm>
            <a:off x="714348" y="2170750"/>
            <a:ext cx="8143932" cy="1754326"/>
          </a:xfrm>
          <a:prstGeom prst="rect">
            <a:avLst/>
          </a:prstGeom>
          <a:noFill/>
        </p:spPr>
        <p:txBody>
          <a:bodyPr wrap="square" rtlCol="0">
            <a:spAutoFit/>
          </a:bodyPr>
          <a:lstStyle/>
          <a:p>
            <a:r>
              <a:rPr lang="en-US" dirty="0" smtClean="0"/>
              <a:t>Ola's revenue was declined by approximately 95% in April and May 2020, and Ola already had spent so much on safety protocols of the pandemic [IJCRT, 2021]. Hence cost cutting and restructuring was necessary for further survival of the company because changes actually can not be managed but it comes. Situations and problems poses the change, managers participate in the process, and their duty is to present the spaces and conflicts [Esther Cameron and Mike Green, 2020].</a:t>
            </a:r>
            <a:endParaRPr lang="en-US" dirty="0"/>
          </a:p>
        </p:txBody>
      </p:sp>
      <p:sp>
        <p:nvSpPr>
          <p:cNvPr id="10" name="TextBox 9"/>
          <p:cNvSpPr txBox="1"/>
          <p:nvPr/>
        </p:nvSpPr>
        <p:spPr>
          <a:xfrm>
            <a:off x="714348" y="4705253"/>
            <a:ext cx="8429652" cy="1754326"/>
          </a:xfrm>
          <a:prstGeom prst="rect">
            <a:avLst/>
          </a:prstGeom>
          <a:noFill/>
        </p:spPr>
        <p:txBody>
          <a:bodyPr wrap="square" rtlCol="0">
            <a:spAutoFit/>
          </a:bodyPr>
          <a:lstStyle/>
          <a:p>
            <a:r>
              <a:rPr lang="en-IN" dirty="0" smtClean="0"/>
              <a:t>The promoters of Ola announced that they are more focused on electric vehicle projects and will make it large in future, the changes they have made in the organisation will be more fruitful in further times and Ola will hire thousands of more  people [livemint.com Sep,2022]. Electric Vehicle will shape the future </a:t>
            </a:r>
            <a:r>
              <a:rPr lang="en-US" dirty="0" smtClean="0"/>
              <a:t>and by </a:t>
            </a:r>
            <a:r>
              <a:rPr lang="en-US" dirty="0"/>
              <a:t>2035, the </a:t>
            </a:r>
            <a:r>
              <a:rPr lang="en-US" dirty="0" smtClean="0"/>
              <a:t>biggest automotive </a:t>
            </a:r>
            <a:r>
              <a:rPr lang="en-US" dirty="0"/>
              <a:t>markets will be fully electric </a:t>
            </a:r>
            <a:r>
              <a:rPr lang="en-US" dirty="0" smtClean="0"/>
              <a:t>[</a:t>
            </a:r>
            <a:r>
              <a:rPr lang="en-IN" dirty="0" smtClean="0"/>
              <a:t>Mckinsey &amp; Company April, 2022]. Therefore Ola had to take the steps as a futuristic approach</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357166"/>
            <a:ext cx="8429684" cy="3046988"/>
          </a:xfrm>
          <a:prstGeom prst="rect">
            <a:avLst/>
          </a:prstGeom>
          <a:noFill/>
        </p:spPr>
        <p:txBody>
          <a:bodyPr wrap="square" rtlCol="0">
            <a:spAutoFit/>
          </a:bodyPr>
          <a:lstStyle/>
          <a:p>
            <a:pPr>
              <a:buFont typeface="Arial" pitchFamily="34" charset="0"/>
              <a:buChar char="•"/>
            </a:pPr>
            <a:r>
              <a:rPr lang="en-IN" sz="3200" b="1" dirty="0" smtClean="0">
                <a:solidFill>
                  <a:schemeClr val="tx2"/>
                </a:solidFill>
                <a:latin typeface="Times New Roman" pitchFamily="18" charset="0"/>
                <a:cs typeface="Times New Roman" pitchFamily="18" charset="0"/>
              </a:rPr>
              <a:t>Advantages</a:t>
            </a:r>
          </a:p>
          <a:p>
            <a:endParaRPr lang="en-IN" sz="3200" b="1" dirty="0">
              <a:solidFill>
                <a:schemeClr val="tx2"/>
              </a:solidFill>
              <a:latin typeface="Times New Roman" pitchFamily="18" charset="0"/>
              <a:cs typeface="Times New Roman" pitchFamily="18" charset="0"/>
            </a:endParaRPr>
          </a:p>
          <a:p>
            <a:endParaRPr lang="en-IN" sz="3200" b="1" dirty="0" smtClean="0">
              <a:solidFill>
                <a:schemeClr val="tx2"/>
              </a:solidFill>
              <a:latin typeface="Times New Roman" pitchFamily="18" charset="0"/>
              <a:cs typeface="Times New Roman" pitchFamily="18" charset="0"/>
            </a:endParaRPr>
          </a:p>
          <a:p>
            <a:endParaRPr lang="en-IN" sz="3200" b="1" dirty="0">
              <a:solidFill>
                <a:schemeClr val="tx2"/>
              </a:solidFill>
              <a:latin typeface="Times New Roman" pitchFamily="18" charset="0"/>
              <a:cs typeface="Times New Roman" pitchFamily="18" charset="0"/>
            </a:endParaRPr>
          </a:p>
          <a:p>
            <a:endParaRPr lang="en-IN" sz="3200" b="1" dirty="0" smtClean="0">
              <a:solidFill>
                <a:schemeClr val="tx2"/>
              </a:solidFill>
              <a:latin typeface="Times New Roman" pitchFamily="18" charset="0"/>
              <a:cs typeface="Times New Roman" pitchFamily="18" charset="0"/>
            </a:endParaRPr>
          </a:p>
          <a:p>
            <a:pPr>
              <a:buFont typeface="Arial" pitchFamily="34" charset="0"/>
              <a:buChar char="•"/>
            </a:pPr>
            <a:r>
              <a:rPr lang="en-IN" sz="3200" b="1" dirty="0" smtClean="0">
                <a:solidFill>
                  <a:schemeClr val="tx2"/>
                </a:solidFill>
                <a:latin typeface="Times New Roman" pitchFamily="18" charset="0"/>
                <a:cs typeface="Times New Roman" pitchFamily="18" charset="0"/>
              </a:rPr>
              <a:t>Disadvantages</a:t>
            </a:r>
            <a:endParaRPr lang="en-US" sz="3200" b="1" dirty="0">
              <a:solidFill>
                <a:schemeClr val="tx2"/>
              </a:solidFill>
              <a:latin typeface="Times New Roman" pitchFamily="18" charset="0"/>
              <a:cs typeface="Times New Roman" pitchFamily="18" charset="0"/>
            </a:endParaRPr>
          </a:p>
        </p:txBody>
      </p:sp>
      <p:sp>
        <p:nvSpPr>
          <p:cNvPr id="4" name="TextBox 3"/>
          <p:cNvSpPr txBox="1"/>
          <p:nvPr/>
        </p:nvSpPr>
        <p:spPr>
          <a:xfrm>
            <a:off x="714348" y="1000108"/>
            <a:ext cx="7786742" cy="1477328"/>
          </a:xfrm>
          <a:prstGeom prst="rect">
            <a:avLst/>
          </a:prstGeom>
          <a:noFill/>
        </p:spPr>
        <p:txBody>
          <a:bodyPr wrap="square" rtlCol="0">
            <a:spAutoFit/>
          </a:bodyPr>
          <a:lstStyle/>
          <a:p>
            <a:r>
              <a:rPr lang="en-IN" dirty="0" smtClean="0"/>
              <a:t>Cost Saving, Increased efficiency and Futuristic Advantages of Electric Vehicle’s Sector benefits Ola in several areas of operation and specifically in sustaining the business in post COVID scenario and for Ola electric’s future as Mckinsey &amp; Company says (Sep, 2021) the automotive future is electric.</a:t>
            </a:r>
          </a:p>
          <a:p>
            <a:endParaRPr lang="en-US" dirty="0"/>
          </a:p>
        </p:txBody>
      </p:sp>
      <p:sp>
        <p:nvSpPr>
          <p:cNvPr id="6" name="TextBox 5"/>
          <p:cNvSpPr txBox="1"/>
          <p:nvPr/>
        </p:nvSpPr>
        <p:spPr>
          <a:xfrm>
            <a:off x="785786" y="3571876"/>
            <a:ext cx="7500990" cy="369332"/>
          </a:xfrm>
          <a:prstGeom prst="rect">
            <a:avLst/>
          </a:prstGeom>
          <a:noFill/>
        </p:spPr>
        <p:txBody>
          <a:bodyPr wrap="square" rtlCol="0">
            <a:spAutoFit/>
          </a:bodyPr>
          <a:lstStyle/>
          <a:p>
            <a:r>
              <a:rPr lang="en-IN" dirty="0" smtClean="0"/>
              <a:t>Ola faced a little defame in news articles for firing the employees. </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428604"/>
            <a:ext cx="8858280" cy="584775"/>
          </a:xfrm>
          <a:prstGeom prst="rect">
            <a:avLst/>
          </a:prstGeom>
          <a:noFill/>
        </p:spPr>
        <p:txBody>
          <a:bodyPr wrap="square" rtlCol="0">
            <a:spAutoFit/>
          </a:bodyPr>
          <a:lstStyle/>
          <a:p>
            <a:pPr algn="ctr"/>
            <a:r>
              <a:rPr lang="en-IN" sz="3200" b="1" dirty="0" smtClean="0">
                <a:solidFill>
                  <a:schemeClr val="tx2"/>
                </a:solidFill>
                <a:latin typeface="Times New Roman" pitchFamily="18" charset="0"/>
                <a:cs typeface="Times New Roman" pitchFamily="18" charset="0"/>
              </a:rPr>
              <a:t>Challenges in Organisational Change Of Ola</a:t>
            </a:r>
            <a:endParaRPr lang="en-US" sz="3200" b="1" dirty="0">
              <a:solidFill>
                <a:schemeClr val="tx2"/>
              </a:solidFill>
              <a:latin typeface="Times New Roman" pitchFamily="18" charset="0"/>
              <a:cs typeface="Times New Roman" pitchFamily="18" charset="0"/>
            </a:endParaRPr>
          </a:p>
        </p:txBody>
      </p:sp>
      <p:sp>
        <p:nvSpPr>
          <p:cNvPr id="3" name="TextBox 2"/>
          <p:cNvSpPr txBox="1"/>
          <p:nvPr/>
        </p:nvSpPr>
        <p:spPr>
          <a:xfrm>
            <a:off x="500034" y="3857628"/>
            <a:ext cx="8215370" cy="1938992"/>
          </a:xfrm>
          <a:prstGeom prst="rect">
            <a:avLst/>
          </a:prstGeom>
          <a:noFill/>
        </p:spPr>
        <p:txBody>
          <a:bodyPr wrap="square" rtlCol="0">
            <a:spAutoFit/>
          </a:bodyPr>
          <a:lstStyle/>
          <a:p>
            <a:r>
              <a:rPr lang="en-IN" sz="2000" dirty="0" smtClean="0"/>
              <a:t>Ola faced some technological Challenges with its electric scooters [Business-Standard.com July, 2022].</a:t>
            </a:r>
          </a:p>
          <a:p>
            <a:endParaRPr lang="en-IN" sz="2000" dirty="0"/>
          </a:p>
          <a:p>
            <a:r>
              <a:rPr lang="en-IN" sz="2000" dirty="0" smtClean="0"/>
              <a:t>But Ola has been successful in recent times as Hindustantimes says in its news article that Ola sold 25000 electric scooters in December 2022 and it has grabbed a highest market share</a:t>
            </a:r>
            <a:endParaRPr lang="en-US" sz="2000" dirty="0"/>
          </a:p>
        </p:txBody>
      </p:sp>
      <p:pic>
        <p:nvPicPr>
          <p:cNvPr id="4" name="Picture 3" descr="Ola+Electric.jpeg"/>
          <p:cNvPicPr>
            <a:picLocks noChangeAspect="1"/>
          </p:cNvPicPr>
          <p:nvPr/>
        </p:nvPicPr>
        <p:blipFill>
          <a:blip r:embed="rId2" cstate="print"/>
          <a:stretch>
            <a:fillRect/>
          </a:stretch>
        </p:blipFill>
        <p:spPr>
          <a:xfrm>
            <a:off x="4786314" y="1071546"/>
            <a:ext cx="2643206" cy="2643206"/>
          </a:xfrm>
          <a:prstGeom prst="rect">
            <a:avLst/>
          </a:prstGeom>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28660" y="285728"/>
          <a:ext cx="8429620" cy="5929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ound Diagonal Corner Rectangle 3"/>
          <p:cNvSpPr/>
          <p:nvPr/>
        </p:nvSpPr>
        <p:spPr>
          <a:xfrm flipV="1">
            <a:off x="500034" y="500042"/>
            <a:ext cx="3214710" cy="1928826"/>
          </a:xfrm>
          <a:prstGeom prst="round2Diag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Diagonal Corner Rectangle 4"/>
          <p:cNvSpPr/>
          <p:nvPr/>
        </p:nvSpPr>
        <p:spPr>
          <a:xfrm>
            <a:off x="5500694" y="500042"/>
            <a:ext cx="3214710" cy="1928826"/>
          </a:xfrm>
          <a:prstGeom prst="round2DiagRect">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 Diagonal Corner Rectangle 5"/>
          <p:cNvSpPr/>
          <p:nvPr/>
        </p:nvSpPr>
        <p:spPr>
          <a:xfrm>
            <a:off x="571472" y="3857628"/>
            <a:ext cx="3214710" cy="1928826"/>
          </a:xfrm>
          <a:prstGeom prst="round2Diag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 Diagonal Corner Rectangle 6"/>
          <p:cNvSpPr/>
          <p:nvPr/>
        </p:nvSpPr>
        <p:spPr>
          <a:xfrm flipV="1">
            <a:off x="5572132" y="3857628"/>
            <a:ext cx="3214710" cy="1928826"/>
          </a:xfrm>
          <a:prstGeom prst="round2DiagRect">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2428860" y="6143644"/>
            <a:ext cx="4643470" cy="646331"/>
          </a:xfrm>
          <a:prstGeom prst="rect">
            <a:avLst/>
          </a:prstGeom>
          <a:noFill/>
        </p:spPr>
        <p:txBody>
          <a:bodyPr wrap="square" rtlCol="0">
            <a:spAutoFit/>
          </a:bodyPr>
          <a:lstStyle/>
          <a:p>
            <a:pPr algn="ctr"/>
            <a:r>
              <a:rPr lang="en-IN" sz="3600" b="1" dirty="0" smtClean="0">
                <a:solidFill>
                  <a:schemeClr val="tx2"/>
                </a:solidFill>
              </a:rPr>
              <a:t>SWOT ANALYSIS</a:t>
            </a:r>
            <a:endParaRPr lang="en-US" sz="3600" b="1" dirty="0">
              <a:solidFill>
                <a:schemeClr val="tx2"/>
              </a:solidFill>
            </a:endParaRPr>
          </a:p>
        </p:txBody>
      </p:sp>
      <p:sp>
        <p:nvSpPr>
          <p:cNvPr id="9" name="TextBox 8"/>
          <p:cNvSpPr txBox="1"/>
          <p:nvPr/>
        </p:nvSpPr>
        <p:spPr>
          <a:xfrm>
            <a:off x="428596" y="642918"/>
            <a:ext cx="3429024" cy="1477328"/>
          </a:xfrm>
          <a:prstGeom prst="rect">
            <a:avLst/>
          </a:prstGeom>
          <a:noFill/>
        </p:spPr>
        <p:txBody>
          <a:bodyPr wrap="square" rtlCol="0">
            <a:spAutoFit/>
          </a:bodyPr>
          <a:lstStyle/>
          <a:p>
            <a:pPr>
              <a:buFont typeface="Arial" pitchFamily="34" charset="0"/>
              <a:buChar char="•"/>
            </a:pPr>
            <a:r>
              <a:rPr lang="en-IN" dirty="0" smtClean="0">
                <a:solidFill>
                  <a:schemeClr val="bg1"/>
                </a:solidFill>
                <a:latin typeface="+mj-lt"/>
                <a:cs typeface="Times New Roman" pitchFamily="18" charset="0"/>
              </a:rPr>
              <a:t>  Diversified Business</a:t>
            </a:r>
          </a:p>
          <a:p>
            <a:pPr>
              <a:buFont typeface="Arial" pitchFamily="34" charset="0"/>
              <a:buChar char="•"/>
            </a:pPr>
            <a:r>
              <a:rPr lang="en-IN" dirty="0" smtClean="0">
                <a:solidFill>
                  <a:schemeClr val="bg1"/>
                </a:solidFill>
                <a:latin typeface="+mj-lt"/>
                <a:cs typeface="Times New Roman" pitchFamily="18" charset="0"/>
              </a:rPr>
              <a:t>  Strong Brand Value</a:t>
            </a:r>
          </a:p>
          <a:p>
            <a:pPr>
              <a:buFont typeface="Arial" pitchFamily="34" charset="0"/>
              <a:buChar char="•"/>
            </a:pPr>
            <a:r>
              <a:rPr lang="en-IN" dirty="0" smtClean="0">
                <a:solidFill>
                  <a:schemeClr val="bg1"/>
                </a:solidFill>
                <a:latin typeface="+mj-lt"/>
                <a:cs typeface="Times New Roman" pitchFamily="18" charset="0"/>
              </a:rPr>
              <a:t>  Technology</a:t>
            </a:r>
          </a:p>
          <a:p>
            <a:pPr>
              <a:buFont typeface="Arial" pitchFamily="34" charset="0"/>
              <a:buChar char="•"/>
            </a:pPr>
            <a:r>
              <a:rPr lang="en-IN" dirty="0">
                <a:solidFill>
                  <a:schemeClr val="bg1"/>
                </a:solidFill>
                <a:latin typeface="+mj-lt"/>
                <a:cs typeface="Times New Roman" pitchFamily="18" charset="0"/>
              </a:rPr>
              <a:t> </a:t>
            </a:r>
            <a:r>
              <a:rPr lang="en-IN" dirty="0" smtClean="0">
                <a:solidFill>
                  <a:schemeClr val="bg1"/>
                </a:solidFill>
                <a:latin typeface="+mj-lt"/>
                <a:cs typeface="Times New Roman" pitchFamily="18" charset="0"/>
              </a:rPr>
              <a:t> High Penetration in major cities</a:t>
            </a:r>
          </a:p>
          <a:p>
            <a:pPr>
              <a:buFont typeface="Arial" pitchFamily="34" charset="0"/>
              <a:buChar char="•"/>
            </a:pPr>
            <a:r>
              <a:rPr lang="en-IN" dirty="0">
                <a:solidFill>
                  <a:schemeClr val="bg1"/>
                </a:solidFill>
                <a:latin typeface="+mj-lt"/>
                <a:cs typeface="Times New Roman" pitchFamily="18" charset="0"/>
              </a:rPr>
              <a:t> </a:t>
            </a:r>
            <a:r>
              <a:rPr lang="en-IN" dirty="0" smtClean="0">
                <a:solidFill>
                  <a:schemeClr val="bg1"/>
                </a:solidFill>
                <a:latin typeface="+mj-lt"/>
                <a:cs typeface="Times New Roman" pitchFamily="18" charset="0"/>
              </a:rPr>
              <a:t> Market Leader</a:t>
            </a:r>
            <a:endParaRPr lang="en-US" dirty="0">
              <a:solidFill>
                <a:schemeClr val="bg1"/>
              </a:solidFill>
              <a:latin typeface="+mj-lt"/>
              <a:cs typeface="Times New Roman" pitchFamily="18" charset="0"/>
            </a:endParaRPr>
          </a:p>
        </p:txBody>
      </p:sp>
      <p:sp>
        <p:nvSpPr>
          <p:cNvPr id="10" name="TextBox 9"/>
          <p:cNvSpPr txBox="1"/>
          <p:nvPr/>
        </p:nvSpPr>
        <p:spPr>
          <a:xfrm>
            <a:off x="5500694" y="714356"/>
            <a:ext cx="3143272" cy="1200329"/>
          </a:xfrm>
          <a:prstGeom prst="rect">
            <a:avLst/>
          </a:prstGeom>
          <a:noFill/>
        </p:spPr>
        <p:txBody>
          <a:bodyPr wrap="square" rtlCol="0">
            <a:spAutoFit/>
          </a:bodyPr>
          <a:lstStyle/>
          <a:p>
            <a:pPr>
              <a:buFont typeface="Arial" pitchFamily="34" charset="0"/>
              <a:buChar char="•"/>
            </a:pPr>
            <a:r>
              <a:rPr lang="en-IN" dirty="0" smtClean="0">
                <a:solidFill>
                  <a:schemeClr val="bg1"/>
                </a:solidFill>
              </a:rPr>
              <a:t>  Driver’s Frauds</a:t>
            </a:r>
          </a:p>
          <a:p>
            <a:pPr>
              <a:buFont typeface="Arial" pitchFamily="34" charset="0"/>
              <a:buChar char="•"/>
            </a:pPr>
            <a:r>
              <a:rPr lang="en-IN" dirty="0" smtClean="0">
                <a:solidFill>
                  <a:schemeClr val="bg1"/>
                </a:solidFill>
              </a:rPr>
              <a:t>  weak Driver’s Recruitment Process</a:t>
            </a:r>
          </a:p>
          <a:p>
            <a:pPr>
              <a:buFont typeface="Arial" pitchFamily="34" charset="0"/>
              <a:buChar char="•"/>
            </a:pPr>
            <a:endParaRPr lang="en-US" dirty="0"/>
          </a:p>
        </p:txBody>
      </p:sp>
      <p:sp>
        <p:nvSpPr>
          <p:cNvPr id="11" name="TextBox 10"/>
          <p:cNvSpPr txBox="1"/>
          <p:nvPr/>
        </p:nvSpPr>
        <p:spPr>
          <a:xfrm>
            <a:off x="714348" y="4214818"/>
            <a:ext cx="2928958" cy="1200329"/>
          </a:xfrm>
          <a:prstGeom prst="rect">
            <a:avLst/>
          </a:prstGeom>
          <a:noFill/>
        </p:spPr>
        <p:txBody>
          <a:bodyPr wrap="square" rtlCol="0">
            <a:spAutoFit/>
          </a:bodyPr>
          <a:lstStyle/>
          <a:p>
            <a:pPr>
              <a:buFont typeface="Arial" pitchFamily="34" charset="0"/>
              <a:buChar char="•"/>
            </a:pPr>
            <a:r>
              <a:rPr lang="en-IN" dirty="0" smtClean="0">
                <a:solidFill>
                  <a:schemeClr val="bg1"/>
                </a:solidFill>
              </a:rPr>
              <a:t>  Wider market</a:t>
            </a:r>
          </a:p>
          <a:p>
            <a:pPr>
              <a:buFont typeface="Arial" pitchFamily="34" charset="0"/>
              <a:buChar char="•"/>
            </a:pPr>
            <a:r>
              <a:rPr lang="en-IN" dirty="0" smtClean="0">
                <a:solidFill>
                  <a:schemeClr val="bg1"/>
                </a:solidFill>
              </a:rPr>
              <a:t>  Poor Public Transportation</a:t>
            </a:r>
          </a:p>
          <a:p>
            <a:pPr>
              <a:buFont typeface="Arial" pitchFamily="34" charset="0"/>
              <a:buChar char="•"/>
            </a:pPr>
            <a:r>
              <a:rPr lang="en-IN" dirty="0" smtClean="0">
                <a:solidFill>
                  <a:schemeClr val="bg1"/>
                </a:solidFill>
              </a:rPr>
              <a:t>  Opportunities in EV Market</a:t>
            </a:r>
          </a:p>
          <a:p>
            <a:pPr>
              <a:buFont typeface="Arial" pitchFamily="34" charset="0"/>
              <a:buChar char="•"/>
            </a:pPr>
            <a:endParaRPr lang="en-US" dirty="0"/>
          </a:p>
        </p:txBody>
      </p:sp>
      <p:sp>
        <p:nvSpPr>
          <p:cNvPr id="12" name="TextBox 11"/>
          <p:cNvSpPr txBox="1"/>
          <p:nvPr/>
        </p:nvSpPr>
        <p:spPr>
          <a:xfrm>
            <a:off x="5786446" y="4143380"/>
            <a:ext cx="3000396" cy="923330"/>
          </a:xfrm>
          <a:prstGeom prst="rect">
            <a:avLst/>
          </a:prstGeom>
          <a:noFill/>
        </p:spPr>
        <p:txBody>
          <a:bodyPr wrap="square" rtlCol="0">
            <a:spAutoFit/>
          </a:bodyPr>
          <a:lstStyle/>
          <a:p>
            <a:pPr>
              <a:buFont typeface="Arial" pitchFamily="34" charset="0"/>
              <a:buChar char="•"/>
            </a:pPr>
            <a:r>
              <a:rPr lang="en-IN" dirty="0" smtClean="0">
                <a:solidFill>
                  <a:schemeClr val="bg1"/>
                </a:solidFill>
              </a:rPr>
              <a:t>  Government Regulation</a:t>
            </a:r>
          </a:p>
          <a:p>
            <a:pPr>
              <a:buFont typeface="Arial" pitchFamily="34" charset="0"/>
              <a:buChar char="•"/>
            </a:pPr>
            <a:r>
              <a:rPr lang="en-IN" dirty="0" smtClean="0">
                <a:solidFill>
                  <a:schemeClr val="bg1"/>
                </a:solidFill>
              </a:rPr>
              <a:t>  Customer Satisfaction</a:t>
            </a:r>
          </a:p>
          <a:p>
            <a:pPr>
              <a:buFont typeface="Arial" pitchFamily="34" charset="0"/>
              <a:buChar char="•"/>
            </a:pPr>
            <a:r>
              <a:rPr lang="en-IN" dirty="0">
                <a:solidFill>
                  <a:schemeClr val="bg1"/>
                </a:solidFill>
              </a:rPr>
              <a:t> </a:t>
            </a:r>
            <a:r>
              <a:rPr lang="en-IN" dirty="0" smtClean="0">
                <a:solidFill>
                  <a:schemeClr val="bg1"/>
                </a:solidFill>
              </a:rPr>
              <a:t> Competition</a:t>
            </a:r>
            <a:endParaRPr lang="en-US" dirty="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xEl>
                                              <p:pRg st="1" end="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uiExpand="1" build="allAtOnce"/>
      <p:bldP spid="10" grpId="0" build="allAtOnce"/>
      <p:bldP spid="11" grpId="0" uiExpand="1" build="allAtOnce"/>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5849955" y="1770519"/>
            <a:ext cx="2884527" cy="964734"/>
            <a:chOff x="1885951" y="1400180"/>
            <a:chExt cx="2203525" cy="964734"/>
          </a:xfrm>
        </p:grpSpPr>
        <p:sp>
          <p:nvSpPr>
            <p:cNvPr id="8" name="Chevron 7"/>
            <p:cNvSpPr/>
            <p:nvPr/>
          </p:nvSpPr>
          <p:spPr>
            <a:xfrm>
              <a:off x="1885951" y="1400180"/>
              <a:ext cx="2203525" cy="964734"/>
            </a:xfrm>
            <a:prstGeom prst="chevron">
              <a:avLst/>
            </a:prstGeom>
            <a:solidFill>
              <a:srgbClr val="0070C0"/>
            </a:solidFill>
          </p:spPr>
          <p:style>
            <a:lnRef idx="2">
              <a:schemeClr val="lt1">
                <a:hueOff val="0"/>
                <a:satOff val="0"/>
                <a:lumOff val="0"/>
                <a:alphaOff val="0"/>
              </a:schemeClr>
            </a:lnRef>
            <a:fillRef idx="1">
              <a:schemeClr val="accent4">
                <a:shade val="80000"/>
                <a:hueOff val="-88279"/>
                <a:satOff val="-2183"/>
                <a:lumOff val="12494"/>
                <a:alphaOff val="0"/>
              </a:schemeClr>
            </a:fillRef>
            <a:effectRef idx="0">
              <a:schemeClr val="accent4">
                <a:shade val="80000"/>
                <a:hueOff val="-88279"/>
                <a:satOff val="-2183"/>
                <a:lumOff val="12494"/>
                <a:alphaOff val="0"/>
              </a:schemeClr>
            </a:effectRef>
            <a:fontRef idx="minor">
              <a:schemeClr val="lt1"/>
            </a:fontRef>
          </p:style>
        </p:sp>
        <p:sp>
          <p:nvSpPr>
            <p:cNvPr id="9" name="Chevron 4"/>
            <p:cNvSpPr/>
            <p:nvPr/>
          </p:nvSpPr>
          <p:spPr>
            <a:xfrm>
              <a:off x="2368318" y="1400180"/>
              <a:ext cx="1238791" cy="9647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018" tIns="96012" rIns="48006" bIns="96012" numCol="1" spcCol="1270" anchor="ctr" anchorCtr="0">
              <a:noAutofit/>
            </a:bodyPr>
            <a:lstStyle/>
            <a:p>
              <a:pPr lvl="0" algn="ctr" defTabSz="1600200">
                <a:lnSpc>
                  <a:spcPct val="90000"/>
                </a:lnSpc>
                <a:spcBef>
                  <a:spcPct val="0"/>
                </a:spcBef>
                <a:spcAft>
                  <a:spcPct val="35000"/>
                </a:spcAft>
              </a:pPr>
              <a:endParaRPr lang="en-US" sz="3600" kern="1200" dirty="0"/>
            </a:p>
          </p:txBody>
        </p:sp>
      </p:grpSp>
      <p:grpSp>
        <p:nvGrpSpPr>
          <p:cNvPr id="10" name="Group 9"/>
          <p:cNvGrpSpPr/>
          <p:nvPr/>
        </p:nvGrpSpPr>
        <p:grpSpPr>
          <a:xfrm>
            <a:off x="555570" y="1785915"/>
            <a:ext cx="2921040" cy="949338"/>
            <a:chOff x="0" y="3327003"/>
            <a:chExt cx="1842492" cy="736996"/>
          </a:xfrm>
        </p:grpSpPr>
        <p:sp>
          <p:nvSpPr>
            <p:cNvPr id="11" name="Pentagon 10"/>
            <p:cNvSpPr/>
            <p:nvPr/>
          </p:nvSpPr>
          <p:spPr>
            <a:xfrm>
              <a:off x="0" y="3327003"/>
              <a:ext cx="1842492" cy="736996"/>
            </a:xfrm>
            <a:prstGeom prst="homePlate">
              <a:avLst/>
            </a:prstGeom>
          </p:spPr>
          <p:style>
            <a:lnRef idx="2">
              <a:schemeClr val="lt1">
                <a:hueOff val="0"/>
                <a:satOff val="0"/>
                <a:lumOff val="0"/>
                <a:alphaOff val="0"/>
              </a:schemeClr>
            </a:lnRef>
            <a:fillRef idx="1">
              <a:schemeClr val="accent4">
                <a:shade val="80000"/>
                <a:hueOff val="0"/>
                <a:satOff val="0"/>
                <a:lumOff val="0"/>
                <a:alphaOff val="0"/>
              </a:schemeClr>
            </a:fillRef>
            <a:effectRef idx="0">
              <a:schemeClr val="accent4">
                <a:shade val="80000"/>
                <a:hueOff val="0"/>
                <a:satOff val="0"/>
                <a:lumOff val="0"/>
                <a:alphaOff val="0"/>
              </a:schemeClr>
            </a:effectRef>
            <a:fontRef idx="minor">
              <a:schemeClr val="lt1"/>
            </a:fontRef>
          </p:style>
        </p:sp>
        <p:sp>
          <p:nvSpPr>
            <p:cNvPr id="12" name="Pentagon 4"/>
            <p:cNvSpPr/>
            <p:nvPr/>
          </p:nvSpPr>
          <p:spPr>
            <a:xfrm>
              <a:off x="0" y="3327003"/>
              <a:ext cx="1658242" cy="73699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2692" tIns="101346" rIns="50673" bIns="101346" numCol="1" spcCol="1270" anchor="ctr" anchorCtr="0">
              <a:noAutofit/>
            </a:bodyPr>
            <a:lstStyle/>
            <a:p>
              <a:pPr lvl="0" algn="ctr" defTabSz="1689100">
                <a:lnSpc>
                  <a:spcPct val="90000"/>
                </a:lnSpc>
                <a:spcBef>
                  <a:spcPct val="0"/>
                </a:spcBef>
                <a:spcAft>
                  <a:spcPct val="35000"/>
                </a:spcAft>
              </a:pPr>
              <a:endParaRPr lang="en-US" sz="3800" kern="1200" dirty="0"/>
            </a:p>
          </p:txBody>
        </p:sp>
      </p:grpSp>
      <p:sp>
        <p:nvSpPr>
          <p:cNvPr id="13" name="Chevron 12"/>
          <p:cNvSpPr/>
          <p:nvPr/>
        </p:nvSpPr>
        <p:spPr>
          <a:xfrm>
            <a:off x="3221019" y="1785915"/>
            <a:ext cx="2897272" cy="949338"/>
          </a:xfrm>
          <a:prstGeom prst="chevron">
            <a:avLst/>
          </a:prstGeom>
          <a:solidFill>
            <a:srgbClr val="00B050"/>
          </a:solidFill>
        </p:spPr>
        <p:style>
          <a:lnRef idx="2">
            <a:schemeClr val="lt1">
              <a:hueOff val="0"/>
              <a:satOff val="0"/>
              <a:lumOff val="0"/>
              <a:alphaOff val="0"/>
            </a:schemeClr>
          </a:lnRef>
          <a:fillRef idx="1">
            <a:schemeClr val="accent4">
              <a:shade val="80000"/>
              <a:hueOff val="-88279"/>
              <a:satOff val="-2183"/>
              <a:lumOff val="12494"/>
              <a:alphaOff val="0"/>
            </a:schemeClr>
          </a:fillRef>
          <a:effectRef idx="0">
            <a:schemeClr val="accent4">
              <a:shade val="80000"/>
              <a:hueOff val="-88279"/>
              <a:satOff val="-2183"/>
              <a:lumOff val="12494"/>
              <a:alphaOff val="0"/>
            </a:schemeClr>
          </a:effectRef>
          <a:fontRef idx="minor">
            <a:schemeClr val="lt1"/>
          </a:fontRef>
        </p:style>
      </p:sp>
      <p:sp>
        <p:nvSpPr>
          <p:cNvPr id="14" name="TextBox 13"/>
          <p:cNvSpPr txBox="1"/>
          <p:nvPr/>
        </p:nvSpPr>
        <p:spPr>
          <a:xfrm>
            <a:off x="665109" y="179343"/>
            <a:ext cx="7667730" cy="523220"/>
          </a:xfrm>
          <a:prstGeom prst="rect">
            <a:avLst/>
          </a:prstGeom>
          <a:solidFill>
            <a:schemeClr val="bg1"/>
          </a:solidFill>
        </p:spPr>
        <p:txBody>
          <a:bodyPr wrap="square" rtlCol="0">
            <a:spAutoFit/>
          </a:bodyPr>
          <a:lstStyle/>
          <a:p>
            <a:pPr algn="ctr"/>
            <a:r>
              <a:rPr lang="en-IN" sz="2800" b="1" dirty="0" err="1" smtClean="0">
                <a:solidFill>
                  <a:schemeClr val="accent1">
                    <a:lumMod val="75000"/>
                  </a:schemeClr>
                </a:solidFill>
                <a:latin typeface="Times New Roman" pitchFamily="18" charset="0"/>
                <a:cs typeface="Times New Roman" pitchFamily="18" charset="0"/>
              </a:rPr>
              <a:t>Lewin’s</a:t>
            </a:r>
            <a:r>
              <a:rPr lang="en-IN" sz="2800" b="1" dirty="0" smtClean="0">
                <a:solidFill>
                  <a:schemeClr val="accent1">
                    <a:lumMod val="75000"/>
                  </a:schemeClr>
                </a:solidFill>
                <a:latin typeface="Times New Roman" pitchFamily="18" charset="0"/>
                <a:cs typeface="Times New Roman" pitchFamily="18" charset="0"/>
              </a:rPr>
              <a:t> Change management model</a:t>
            </a:r>
            <a:endParaRPr lang="en-US" sz="2800" b="1" dirty="0">
              <a:solidFill>
                <a:schemeClr val="accent1">
                  <a:lumMod val="75000"/>
                </a:schemeClr>
              </a:solidFill>
              <a:latin typeface="Times New Roman" pitchFamily="18" charset="0"/>
              <a:cs typeface="Times New Roman" pitchFamily="18" charset="0"/>
            </a:endParaRPr>
          </a:p>
        </p:txBody>
      </p:sp>
      <p:sp>
        <p:nvSpPr>
          <p:cNvPr id="16" name="TextBox 15"/>
          <p:cNvSpPr txBox="1"/>
          <p:nvPr/>
        </p:nvSpPr>
        <p:spPr>
          <a:xfrm>
            <a:off x="665108" y="1968480"/>
            <a:ext cx="2482885" cy="523220"/>
          </a:xfrm>
          <a:prstGeom prst="rect">
            <a:avLst/>
          </a:prstGeom>
          <a:noFill/>
        </p:spPr>
        <p:txBody>
          <a:bodyPr wrap="square" rtlCol="0">
            <a:spAutoFit/>
          </a:bodyPr>
          <a:lstStyle/>
          <a:p>
            <a:pPr algn="ctr"/>
            <a:r>
              <a:rPr lang="en-IN" sz="2800" b="1" dirty="0" smtClean="0">
                <a:solidFill>
                  <a:schemeClr val="bg1"/>
                </a:solidFill>
              </a:rPr>
              <a:t>Unfreeze</a:t>
            </a:r>
            <a:endParaRPr lang="en-US" sz="2800" b="1" dirty="0">
              <a:solidFill>
                <a:schemeClr val="bg1"/>
              </a:solidFill>
            </a:endParaRPr>
          </a:p>
        </p:txBody>
      </p:sp>
      <p:sp>
        <p:nvSpPr>
          <p:cNvPr id="17" name="TextBox 16"/>
          <p:cNvSpPr txBox="1"/>
          <p:nvPr/>
        </p:nvSpPr>
        <p:spPr>
          <a:xfrm>
            <a:off x="3732201" y="1968480"/>
            <a:ext cx="2008215" cy="523220"/>
          </a:xfrm>
          <a:prstGeom prst="rect">
            <a:avLst/>
          </a:prstGeom>
          <a:noFill/>
        </p:spPr>
        <p:txBody>
          <a:bodyPr wrap="square" rtlCol="0">
            <a:spAutoFit/>
          </a:bodyPr>
          <a:lstStyle/>
          <a:p>
            <a:pPr algn="ctr"/>
            <a:r>
              <a:rPr lang="en-IN" sz="2800" b="1" dirty="0" smtClean="0">
                <a:solidFill>
                  <a:schemeClr val="bg1"/>
                </a:solidFill>
              </a:rPr>
              <a:t>Change</a:t>
            </a:r>
            <a:endParaRPr lang="en-US" sz="2800" b="1" dirty="0">
              <a:solidFill>
                <a:schemeClr val="bg1"/>
              </a:solidFill>
            </a:endParaRPr>
          </a:p>
        </p:txBody>
      </p:sp>
      <p:sp>
        <p:nvSpPr>
          <p:cNvPr id="19" name="TextBox 18"/>
          <p:cNvSpPr txBox="1"/>
          <p:nvPr/>
        </p:nvSpPr>
        <p:spPr>
          <a:xfrm>
            <a:off x="6470676" y="1931967"/>
            <a:ext cx="1716111" cy="523220"/>
          </a:xfrm>
          <a:prstGeom prst="rect">
            <a:avLst/>
          </a:prstGeom>
          <a:noFill/>
        </p:spPr>
        <p:txBody>
          <a:bodyPr wrap="square" rtlCol="0">
            <a:spAutoFit/>
          </a:bodyPr>
          <a:lstStyle/>
          <a:p>
            <a:pPr algn="ctr"/>
            <a:r>
              <a:rPr lang="en-IN" sz="2800" b="1" dirty="0">
                <a:solidFill>
                  <a:schemeClr val="bg1"/>
                </a:solidFill>
              </a:rPr>
              <a:t>R</a:t>
            </a:r>
            <a:r>
              <a:rPr lang="en-IN" sz="2800" b="1" dirty="0" smtClean="0">
                <a:solidFill>
                  <a:schemeClr val="bg1"/>
                </a:solidFill>
              </a:rPr>
              <a:t>efreeze</a:t>
            </a:r>
            <a:endParaRPr lang="en-US" sz="2800" b="1" dirty="0">
              <a:solidFill>
                <a:schemeClr val="bg1"/>
              </a:solidFill>
            </a:endParaRPr>
          </a:p>
        </p:txBody>
      </p:sp>
      <p:sp>
        <p:nvSpPr>
          <p:cNvPr id="20" name="TextBox 19"/>
          <p:cNvSpPr txBox="1"/>
          <p:nvPr/>
        </p:nvSpPr>
        <p:spPr>
          <a:xfrm>
            <a:off x="665109" y="2881305"/>
            <a:ext cx="2081241" cy="1754326"/>
          </a:xfrm>
          <a:prstGeom prst="rect">
            <a:avLst/>
          </a:prstGeom>
          <a:noFill/>
        </p:spPr>
        <p:txBody>
          <a:bodyPr wrap="square" rtlCol="0">
            <a:spAutoFit/>
          </a:bodyPr>
          <a:lstStyle/>
          <a:p>
            <a:pPr algn="ctr"/>
            <a:r>
              <a:rPr lang="en-IN" dirty="0" smtClean="0"/>
              <a:t>Sense of Urgency Was Created By COVID-19</a:t>
            </a:r>
          </a:p>
          <a:p>
            <a:pPr algn="ctr"/>
            <a:r>
              <a:rPr lang="en-IN" dirty="0" smtClean="0"/>
              <a:t>And Organisation Was Unfreeze </a:t>
            </a:r>
            <a:r>
              <a:rPr lang="en-IN" dirty="0"/>
              <a:t>F</a:t>
            </a:r>
            <a:r>
              <a:rPr lang="en-IN" dirty="0" smtClean="0"/>
              <a:t>or The Changes</a:t>
            </a:r>
            <a:endParaRPr lang="en-US" dirty="0"/>
          </a:p>
        </p:txBody>
      </p:sp>
      <p:sp>
        <p:nvSpPr>
          <p:cNvPr id="21" name="TextBox 20"/>
          <p:cNvSpPr txBox="1"/>
          <p:nvPr/>
        </p:nvSpPr>
        <p:spPr>
          <a:xfrm>
            <a:off x="3695688" y="2881305"/>
            <a:ext cx="1825650" cy="1477328"/>
          </a:xfrm>
          <a:prstGeom prst="rect">
            <a:avLst/>
          </a:prstGeom>
          <a:noFill/>
        </p:spPr>
        <p:txBody>
          <a:bodyPr wrap="square" rtlCol="0">
            <a:spAutoFit/>
          </a:bodyPr>
          <a:lstStyle/>
          <a:p>
            <a:pPr algn="ctr"/>
            <a:r>
              <a:rPr lang="en-IN" dirty="0" smtClean="0"/>
              <a:t>Changes Were Made </a:t>
            </a:r>
            <a:r>
              <a:rPr lang="en-IN" dirty="0"/>
              <a:t>A</a:t>
            </a:r>
            <a:r>
              <a:rPr lang="en-IN" dirty="0" smtClean="0"/>
              <a:t>s Per </a:t>
            </a:r>
            <a:r>
              <a:rPr lang="en-IN" dirty="0"/>
              <a:t>T</a:t>
            </a:r>
            <a:r>
              <a:rPr lang="en-IN" dirty="0" smtClean="0"/>
              <a:t>he </a:t>
            </a:r>
            <a:r>
              <a:rPr lang="en-IN" dirty="0"/>
              <a:t>S</a:t>
            </a:r>
            <a:r>
              <a:rPr lang="en-IN" dirty="0" smtClean="0"/>
              <a:t>ituation </a:t>
            </a:r>
            <a:r>
              <a:rPr lang="en-IN" dirty="0"/>
              <a:t>A</a:t>
            </a:r>
            <a:r>
              <a:rPr lang="en-IN" dirty="0" smtClean="0"/>
              <a:t>nd Revenue </a:t>
            </a:r>
            <a:r>
              <a:rPr lang="en-IN" dirty="0"/>
              <a:t>O</a:t>
            </a:r>
            <a:r>
              <a:rPr lang="en-IN" dirty="0" smtClean="0"/>
              <a:t>f </a:t>
            </a:r>
            <a:r>
              <a:rPr lang="en-IN" dirty="0"/>
              <a:t>T</a:t>
            </a:r>
            <a:r>
              <a:rPr lang="en-IN" dirty="0" smtClean="0"/>
              <a:t>he Company</a:t>
            </a:r>
            <a:endParaRPr lang="en-US" dirty="0"/>
          </a:p>
        </p:txBody>
      </p:sp>
      <p:pic>
        <p:nvPicPr>
          <p:cNvPr id="22" name="Picture 21" descr="50-508613_taxi-png-cab-clipart-transparent-png.png"/>
          <p:cNvPicPr>
            <a:picLocks noChangeAspect="1"/>
          </p:cNvPicPr>
          <p:nvPr/>
        </p:nvPicPr>
        <p:blipFill>
          <a:blip r:embed="rId2"/>
          <a:stretch>
            <a:fillRect/>
          </a:stretch>
        </p:blipFill>
        <p:spPr>
          <a:xfrm>
            <a:off x="336492" y="4706955"/>
            <a:ext cx="2300319" cy="1288178"/>
          </a:xfrm>
          <a:prstGeom prst="rect">
            <a:avLst/>
          </a:prstGeom>
        </p:spPr>
      </p:pic>
      <p:sp>
        <p:nvSpPr>
          <p:cNvPr id="23" name="Striped Right Arrow 22"/>
          <p:cNvSpPr/>
          <p:nvPr/>
        </p:nvSpPr>
        <p:spPr>
          <a:xfrm>
            <a:off x="3294044" y="4999059"/>
            <a:ext cx="2373345" cy="803286"/>
          </a:xfrm>
          <a:prstGeom prst="striped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6543702" y="2922418"/>
            <a:ext cx="1424008" cy="1200329"/>
          </a:xfrm>
          <a:prstGeom prst="rect">
            <a:avLst/>
          </a:prstGeom>
          <a:noFill/>
        </p:spPr>
        <p:txBody>
          <a:bodyPr wrap="square" rtlCol="0">
            <a:spAutoFit/>
          </a:bodyPr>
          <a:lstStyle/>
          <a:p>
            <a:pPr algn="ctr"/>
            <a:r>
              <a:rPr lang="en-IN" dirty="0" smtClean="0"/>
              <a:t>Ola Electric Is Focused And Resulted Good</a:t>
            </a:r>
            <a:endParaRPr lang="en-US" dirty="0"/>
          </a:p>
        </p:txBody>
      </p:sp>
      <p:pic>
        <p:nvPicPr>
          <p:cNvPr id="25" name="Picture 24" descr="1615542560_ola-electric-scooter-6.png"/>
          <p:cNvPicPr>
            <a:picLocks noChangeAspect="1"/>
          </p:cNvPicPr>
          <p:nvPr/>
        </p:nvPicPr>
        <p:blipFill>
          <a:blip r:embed="rId3" cstate="print"/>
          <a:stretch>
            <a:fillRect/>
          </a:stretch>
        </p:blipFill>
        <p:spPr>
          <a:xfrm>
            <a:off x="6215085" y="4633929"/>
            <a:ext cx="2162142" cy="144142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fade">
                                      <p:cBhvr>
                                        <p:cTn id="22" dur="2000"/>
                                        <p:tgtEl>
                                          <p:spTgt spid="20">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fade">
                                      <p:cBhvr>
                                        <p:cTn id="25" dur="2000"/>
                                        <p:tgtEl>
                                          <p:spTgt spid="20">
                                            <p:txEl>
                                              <p:pRg st="1" end="1"/>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2000"/>
                                        <p:tgtEl>
                                          <p:spTgt spid="2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1">
                                            <p:txEl>
                                              <p:pRg st="0" end="0"/>
                                            </p:txEl>
                                          </p:spTgt>
                                        </p:tgtEl>
                                        <p:attrNameLst>
                                          <p:attrName>style.visibility</p:attrName>
                                        </p:attrNameLst>
                                      </p:cBhvr>
                                      <p:to>
                                        <p:strVal val="visible"/>
                                      </p:to>
                                    </p:set>
                                    <p:animEffect transition="in" filter="fade">
                                      <p:cBhvr>
                                        <p:cTn id="33" dur="2000"/>
                                        <p:tgtEl>
                                          <p:spTgt spid="21">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xEl>
                                              <p:pRg st="0" end="0"/>
                                            </p:txEl>
                                          </p:spTgt>
                                        </p:tgtEl>
                                        <p:attrNameLst>
                                          <p:attrName>style.visibility</p:attrName>
                                        </p:attrNameLst>
                                      </p:cBhvr>
                                      <p:to>
                                        <p:strVal val="visible"/>
                                      </p:to>
                                    </p:set>
                                    <p:animEffect transition="in" filter="fade">
                                      <p:cBhvr>
                                        <p:cTn id="38" dur="2000"/>
                                        <p:tgtEl>
                                          <p:spTgt spid="24">
                                            <p:txEl>
                                              <p:pRg st="0" end="0"/>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2000"/>
                                        <p:tgtEl>
                                          <p:spTgt spid="23"/>
                                        </p:tgtEl>
                                      </p:cBhvr>
                                    </p:animEffect>
                                  </p:childTnLst>
                                </p:cTn>
                              </p:par>
                              <p:par>
                                <p:cTn id="42" presetID="10" presetClass="entr" presetSubtype="0" fill="hold" nodeType="withEffect">
                                  <p:stCondLst>
                                    <p:cond delay="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21" grpId="0" build="allAtOnce"/>
      <p:bldP spid="23" grpId="0" animBg="1"/>
      <p:bldP spid="24" grpId="0" build="allAtOnce"/>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9518" y="800064"/>
            <a:ext cx="8069373" cy="523220"/>
          </a:xfrm>
          <a:prstGeom prst="rect">
            <a:avLst/>
          </a:prstGeom>
          <a:noFill/>
        </p:spPr>
        <p:txBody>
          <a:bodyPr wrap="square" rtlCol="0">
            <a:spAutoFit/>
          </a:bodyPr>
          <a:lstStyle/>
          <a:p>
            <a:r>
              <a:rPr lang="en-IN" sz="2800" b="1" dirty="0" smtClean="0">
                <a:solidFill>
                  <a:schemeClr val="tx2"/>
                </a:solidFill>
                <a:latin typeface="Times New Roman" pitchFamily="18" charset="0"/>
                <a:cs typeface="Times New Roman" pitchFamily="18" charset="0"/>
              </a:rPr>
              <a:t>Did the Change Benefit Ola ? </a:t>
            </a:r>
            <a:endParaRPr lang="en-US" sz="2800" b="1" dirty="0">
              <a:solidFill>
                <a:schemeClr val="tx2"/>
              </a:solidFill>
              <a:latin typeface="Times New Roman" pitchFamily="18" charset="0"/>
              <a:cs typeface="Times New Roman" pitchFamily="18" charset="0"/>
            </a:endParaRPr>
          </a:p>
        </p:txBody>
      </p:sp>
      <p:sp>
        <p:nvSpPr>
          <p:cNvPr id="4" name="TextBox 3"/>
          <p:cNvSpPr txBox="1"/>
          <p:nvPr/>
        </p:nvSpPr>
        <p:spPr>
          <a:xfrm>
            <a:off x="482544" y="1603350"/>
            <a:ext cx="8105886" cy="1323439"/>
          </a:xfrm>
          <a:prstGeom prst="rect">
            <a:avLst/>
          </a:prstGeom>
          <a:noFill/>
        </p:spPr>
        <p:txBody>
          <a:bodyPr wrap="square" rtlCol="0">
            <a:spAutoFit/>
          </a:bodyPr>
          <a:lstStyle/>
          <a:p>
            <a:r>
              <a:rPr lang="en-IN" sz="2000" dirty="0" smtClean="0">
                <a:latin typeface="Times New Roman" pitchFamily="18" charset="0"/>
                <a:cs typeface="Times New Roman" pitchFamily="18" charset="0"/>
              </a:rPr>
              <a:t>Yes, the Change was beneficial.</a:t>
            </a:r>
            <a:endParaRPr lang="en-IN" sz="2000" dirty="0">
              <a:latin typeface="Times New Roman" pitchFamily="18" charset="0"/>
              <a:cs typeface="Times New Roman" pitchFamily="18" charset="0"/>
            </a:endParaRPr>
          </a:p>
          <a:p>
            <a:r>
              <a:rPr lang="en-IN" sz="2000" dirty="0" smtClean="0">
                <a:latin typeface="Times New Roman" pitchFamily="18" charset="0"/>
                <a:cs typeface="Times New Roman" pitchFamily="18" charset="0"/>
              </a:rPr>
              <a:t>Ola took decision in it’s worst business history and came up with a stable company in India,</a:t>
            </a:r>
          </a:p>
          <a:p>
            <a:r>
              <a:rPr lang="en-IN" sz="2000" dirty="0" smtClean="0">
                <a:latin typeface="Times New Roman" pitchFamily="18" charset="0"/>
                <a:cs typeface="Times New Roman" pitchFamily="18" charset="0"/>
              </a:rPr>
              <a:t>And Ola is electric is a success story itself</a:t>
            </a:r>
            <a:r>
              <a:rPr lang="en-IN" sz="2000" dirty="0" smtClean="0">
                <a:solidFill>
                  <a:schemeClr val="accent1">
                    <a:lumMod val="75000"/>
                  </a:schemeClr>
                </a:solidFill>
                <a:latin typeface="Times New Roman" pitchFamily="18" charset="0"/>
                <a:cs typeface="Times New Roman" pitchFamily="18" charset="0"/>
              </a:rPr>
              <a:t>.</a:t>
            </a:r>
            <a:endParaRPr lang="en-US" sz="2000" dirty="0">
              <a:solidFill>
                <a:schemeClr val="accent1">
                  <a:lumMod val="75000"/>
                </a:schemeClr>
              </a:solidFill>
              <a:latin typeface="Times New Roman" pitchFamily="18" charset="0"/>
              <a:cs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4648" y="179343"/>
            <a:ext cx="7631217" cy="769441"/>
          </a:xfrm>
          <a:prstGeom prst="rect">
            <a:avLst/>
          </a:prstGeom>
          <a:noFill/>
        </p:spPr>
        <p:txBody>
          <a:bodyPr wrap="square" rtlCol="0">
            <a:spAutoFit/>
          </a:bodyPr>
          <a:lstStyle/>
          <a:p>
            <a:pPr algn="ctr"/>
            <a:r>
              <a:rPr lang="en-IN" sz="4400" b="1" u="sng" dirty="0" smtClean="0">
                <a:solidFill>
                  <a:schemeClr val="tx2"/>
                </a:solidFill>
                <a:latin typeface="Times New Roman" pitchFamily="18" charset="0"/>
                <a:cs typeface="Times New Roman" pitchFamily="18" charset="0"/>
              </a:rPr>
              <a:t>Conclusion</a:t>
            </a:r>
            <a:endParaRPr lang="en-US" sz="4400" b="1" u="sng" dirty="0">
              <a:solidFill>
                <a:schemeClr val="tx2"/>
              </a:solidFill>
              <a:latin typeface="Times New Roman" pitchFamily="18" charset="0"/>
              <a:cs typeface="Times New Roman" pitchFamily="18" charset="0"/>
            </a:endParaRPr>
          </a:p>
        </p:txBody>
      </p:sp>
      <p:sp>
        <p:nvSpPr>
          <p:cNvPr id="3" name="TextBox 2"/>
          <p:cNvSpPr txBox="1"/>
          <p:nvPr/>
        </p:nvSpPr>
        <p:spPr>
          <a:xfrm>
            <a:off x="373005" y="1457298"/>
            <a:ext cx="8369352" cy="4093428"/>
          </a:xfrm>
          <a:prstGeom prst="rect">
            <a:avLst/>
          </a:prstGeom>
          <a:noFill/>
        </p:spPr>
        <p:txBody>
          <a:bodyPr wrap="square" rtlCol="0">
            <a:spAutoFit/>
          </a:bodyPr>
          <a:lstStyle/>
          <a:p>
            <a:r>
              <a:rPr lang="en-IN" sz="2000" dirty="0" smtClean="0">
                <a:latin typeface="Times New Roman" pitchFamily="18" charset="0"/>
                <a:cs typeface="Times New Roman" pitchFamily="18" charset="0"/>
              </a:rPr>
              <a:t>Ola has been an aggressive dominant market leader in India and expanded it’s business world wide. In it’s career it has acquired many businesses and started some of it’s own. COVID-19 changed the scenario and lockdown affected every business </a:t>
            </a:r>
            <a:r>
              <a:rPr lang="en-US" sz="2000" dirty="0" smtClean="0">
                <a:latin typeface="Times New Roman" pitchFamily="18" charset="0"/>
                <a:cs typeface="Times New Roman" pitchFamily="18" charset="0"/>
              </a:rPr>
              <a:t>but the big changes </a:t>
            </a:r>
            <a:r>
              <a:rPr lang="en-US" sz="2000" dirty="0">
                <a:latin typeface="Times New Roman" pitchFamily="18" charset="0"/>
                <a:cs typeface="Times New Roman" pitchFamily="18" charset="0"/>
              </a:rPr>
              <a:t>a</a:t>
            </a:r>
            <a:r>
              <a:rPr lang="en-US" sz="2000" dirty="0" smtClean="0">
                <a:latin typeface="Times New Roman" pitchFamily="18" charset="0"/>
                <a:cs typeface="Times New Roman" pitchFamily="18" charset="0"/>
              </a:rPr>
              <a:t>re never successful unless the satisfaction level is down. A good urgency rate helps in the different ways in completing every stages of the process of transformational change [</a:t>
            </a:r>
            <a:r>
              <a:rPr lang="en-US" sz="2000" dirty="0" smtClean="0">
                <a:latin typeface="Times New Roman" pitchFamily="18" charset="0"/>
                <a:cs typeface="Times New Roman" pitchFamily="18" charset="0"/>
              </a:rPr>
              <a:t>Kotter, John P, 2012</a:t>
            </a:r>
            <a:r>
              <a:rPr lang="en-US" sz="2000" dirty="0" smtClean="0">
                <a:latin typeface="Times New Roman" pitchFamily="18" charset="0"/>
                <a:cs typeface="Times New Roman" pitchFamily="18" charset="0"/>
              </a:rPr>
              <a:t>].</a:t>
            </a:r>
            <a:br>
              <a:rPr lang="en-US" sz="2000" dirty="0" smtClean="0">
                <a:latin typeface="Times New Roman" pitchFamily="18" charset="0"/>
                <a:cs typeface="Times New Roman" pitchFamily="18" charset="0"/>
              </a:rPr>
            </a:br>
            <a:r>
              <a:rPr lang="en-IN" sz="2000" dirty="0" smtClean="0">
                <a:latin typeface="Times New Roman" pitchFamily="18" charset="0"/>
                <a:cs typeface="Times New Roman" pitchFamily="18" charset="0"/>
              </a:rPr>
              <a:t>Ola was one of the good management and saved it’s business with necessary changes what benefited the organisation and made it profitable. Ola electric which was focused more has made it’s brand image in an emerging market in India. Therefore, Ola has been an organisation which restructured it and has been successful. SWOT analysis shows that the organisation has more strengths and opportunities than the weaknesses and threats which gives Ola a stability to perform Changes in it’s business areas.</a:t>
            </a:r>
            <a:endParaRPr lang="en-US" sz="2000" dirty="0">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4187" y="361908"/>
            <a:ext cx="6572340" cy="584775"/>
          </a:xfrm>
          <a:prstGeom prst="rect">
            <a:avLst/>
          </a:prstGeom>
          <a:noFill/>
        </p:spPr>
        <p:txBody>
          <a:bodyPr wrap="square" rtlCol="0">
            <a:spAutoFit/>
          </a:bodyPr>
          <a:lstStyle/>
          <a:p>
            <a:pPr algn="ctr"/>
            <a:r>
              <a:rPr lang="en-IN" sz="3200" b="1" u="sng" dirty="0" smtClean="0">
                <a:solidFill>
                  <a:schemeClr val="tx2"/>
                </a:solidFill>
                <a:latin typeface="Times New Roman" pitchFamily="18" charset="0"/>
                <a:cs typeface="Times New Roman" pitchFamily="18" charset="0"/>
              </a:rPr>
              <a:t>Recommendations</a:t>
            </a:r>
            <a:endParaRPr lang="en-US" sz="3200" b="1" u="sng" dirty="0">
              <a:solidFill>
                <a:schemeClr val="tx2"/>
              </a:solidFill>
              <a:latin typeface="Times New Roman" pitchFamily="18" charset="0"/>
              <a:cs typeface="Times New Roman" pitchFamily="18" charset="0"/>
            </a:endParaRPr>
          </a:p>
        </p:txBody>
      </p:sp>
      <p:sp>
        <p:nvSpPr>
          <p:cNvPr id="3" name="TextBox 2"/>
          <p:cNvSpPr txBox="1"/>
          <p:nvPr/>
        </p:nvSpPr>
        <p:spPr>
          <a:xfrm>
            <a:off x="482544" y="1092168"/>
            <a:ext cx="8324964" cy="2554545"/>
          </a:xfrm>
          <a:prstGeom prst="rect">
            <a:avLst/>
          </a:prstGeom>
          <a:noFill/>
        </p:spPr>
        <p:txBody>
          <a:bodyPr wrap="square" rtlCol="0">
            <a:spAutoFit/>
          </a:bodyPr>
          <a:lstStyle/>
          <a:p>
            <a:r>
              <a:rPr lang="en-IN" sz="2000" dirty="0" smtClean="0">
                <a:latin typeface="Times New Roman" pitchFamily="18" charset="0"/>
                <a:cs typeface="Times New Roman" pitchFamily="18" charset="0"/>
              </a:rPr>
              <a:t>The organisation is overall good and has been performing good and has a good decision making power what makes it stable.</a:t>
            </a:r>
          </a:p>
          <a:p>
            <a:r>
              <a:rPr lang="en-IN" sz="2000" dirty="0" smtClean="0">
                <a:latin typeface="Times New Roman" pitchFamily="18" charset="0"/>
                <a:cs typeface="Times New Roman" pitchFamily="18" charset="0"/>
              </a:rPr>
              <a:t>The only recommendation for the company is, Ola should focus on Mass Production and infrastructure with an effective R&amp;D along with the network of e-charging stations, because its very important for the EVs to be sold more. </a:t>
            </a:r>
            <a:r>
              <a:rPr lang="en-US" sz="2000" dirty="0" smtClean="0">
                <a:latin typeface="Times New Roman" pitchFamily="18" charset="0"/>
                <a:cs typeface="Times New Roman" pitchFamily="18" charset="0"/>
              </a:rPr>
              <a:t>According to Ministry of Power India (2021), electric vehicle supply equipment (EVSE) is the necessary unit for Electric Vehicle charging infrastructure in the country.</a:t>
            </a:r>
            <a:endParaRPr lang="en-US" sz="2000" dirty="0">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440" y="1165194"/>
            <a:ext cx="8953560" cy="5478423"/>
          </a:xfrm>
          <a:prstGeom prst="rect">
            <a:avLst/>
          </a:prstGeom>
          <a:noFill/>
        </p:spPr>
        <p:txBody>
          <a:bodyPr wrap="square" rtlCol="0">
            <a:spAutoFit/>
          </a:bodyPr>
          <a:lstStyle/>
          <a:p>
            <a:r>
              <a:rPr lang="en-IN" sz="1400" dirty="0" smtClean="0"/>
              <a:t>Change Management Definition</a:t>
            </a:r>
            <a:endParaRPr lang="en-US" sz="1400" dirty="0" smtClean="0"/>
          </a:p>
          <a:p>
            <a:r>
              <a:rPr lang="en-US" sz="1400" dirty="0" smtClean="0">
                <a:hlinkClick r:id="rId2"/>
              </a:rPr>
              <a:t>https://asq.org/quality-resources/change-management</a:t>
            </a:r>
            <a:r>
              <a:rPr lang="en-US" sz="1400" dirty="0"/>
              <a:t> </a:t>
            </a:r>
            <a:r>
              <a:rPr lang="en-US" sz="1400" dirty="0" smtClean="0"/>
              <a:t>   </a:t>
            </a:r>
            <a:r>
              <a:rPr lang="it-IT" sz="1400" dirty="0" smtClean="0"/>
              <a:t>(</a:t>
            </a:r>
            <a:r>
              <a:rPr lang="en-IN" sz="1400" dirty="0" smtClean="0"/>
              <a:t>Accessed on 11:</a:t>
            </a:r>
            <a:r>
              <a:rPr lang="en-IN" sz="1400" dirty="0" smtClean="0">
                <a:sym typeface="Wingdings" pitchFamily="2" charset="2"/>
              </a:rPr>
              <a:t>00 </a:t>
            </a:r>
            <a:r>
              <a:rPr lang="en-IN" sz="1400" dirty="0" smtClean="0"/>
              <a:t>PM, Feb17, 2022)</a:t>
            </a:r>
            <a:endParaRPr lang="it-IT" sz="1400" dirty="0" smtClean="0"/>
          </a:p>
          <a:p>
            <a:endParaRPr lang="en-IN" sz="1400" dirty="0" smtClean="0"/>
          </a:p>
          <a:p>
            <a:r>
              <a:rPr lang="en-IN" sz="1400" dirty="0" smtClean="0"/>
              <a:t>Company’s Official Website ( Organisation Information)</a:t>
            </a:r>
          </a:p>
          <a:p>
            <a:r>
              <a:rPr lang="en-IN" sz="1400" dirty="0" smtClean="0">
                <a:hlinkClick r:id="rId3"/>
              </a:rPr>
              <a:t>https://www.Olacabs.com/about</a:t>
            </a:r>
            <a:r>
              <a:rPr lang="en-IN" sz="1400" dirty="0"/>
              <a:t> </a:t>
            </a:r>
            <a:r>
              <a:rPr lang="en-IN" sz="1400" dirty="0" smtClean="0"/>
              <a:t>    </a:t>
            </a:r>
            <a:r>
              <a:rPr lang="it-IT" sz="1400" dirty="0" smtClean="0"/>
              <a:t>(</a:t>
            </a:r>
            <a:r>
              <a:rPr lang="en-IN" sz="1400" dirty="0" smtClean="0"/>
              <a:t>Accessed on 11:</a:t>
            </a:r>
            <a:r>
              <a:rPr lang="en-IN" sz="1400" dirty="0" smtClean="0">
                <a:sym typeface="Wingdings" pitchFamily="2" charset="2"/>
              </a:rPr>
              <a:t>07 </a:t>
            </a:r>
            <a:r>
              <a:rPr lang="en-IN" sz="1400" dirty="0" smtClean="0"/>
              <a:t>PM, Feb17, 2022)</a:t>
            </a:r>
            <a:endParaRPr lang="it-IT" sz="1400" dirty="0" smtClean="0"/>
          </a:p>
          <a:p>
            <a:endParaRPr lang="en-IN" sz="1400" dirty="0" smtClean="0"/>
          </a:p>
          <a:p>
            <a:r>
              <a:rPr lang="en-IN" sz="1400" dirty="0" smtClean="0"/>
              <a:t>History of Ola discussed by startuptalky.com</a:t>
            </a:r>
            <a:endParaRPr lang="en-US" sz="1400" dirty="0" smtClean="0"/>
          </a:p>
          <a:p>
            <a:r>
              <a:rPr lang="en-US" sz="1400" dirty="0" smtClean="0">
                <a:hlinkClick r:id="rId4"/>
              </a:rPr>
              <a:t>https://startuptalky.com/startup-story-ola/</a:t>
            </a:r>
            <a:r>
              <a:rPr lang="en-US" sz="1400" dirty="0"/>
              <a:t> </a:t>
            </a:r>
            <a:r>
              <a:rPr lang="en-US" sz="1400" dirty="0" smtClean="0"/>
              <a:t>    </a:t>
            </a:r>
            <a:r>
              <a:rPr lang="it-IT" sz="1400" dirty="0" smtClean="0"/>
              <a:t>(</a:t>
            </a:r>
            <a:r>
              <a:rPr lang="en-IN" sz="1400" dirty="0" smtClean="0"/>
              <a:t>Accessed on 11:19 PM, Feb17, 2022)</a:t>
            </a:r>
            <a:endParaRPr lang="it-IT" sz="1400" dirty="0" smtClean="0"/>
          </a:p>
          <a:p>
            <a:endParaRPr lang="en-US" sz="1400" dirty="0" smtClean="0"/>
          </a:p>
          <a:p>
            <a:r>
              <a:rPr lang="en-IN" sz="1400" dirty="0" smtClean="0"/>
              <a:t>A news article by business standard talks about ola and uber’s revenue</a:t>
            </a:r>
            <a:endParaRPr lang="en-IN" sz="1400" dirty="0" smtClean="0"/>
          </a:p>
          <a:p>
            <a:r>
              <a:rPr lang="en-US" sz="1400" dirty="0" smtClean="0">
                <a:hlinkClick r:id="rId5"/>
              </a:rPr>
              <a:t>https://www.business-standard.com/article/companies/covid-19-impact-on-ola-uber-lower-during-second-wave-ola-fares-better-121062100115_1.html</a:t>
            </a:r>
            <a:r>
              <a:rPr lang="en-US" sz="1400" dirty="0"/>
              <a:t> </a:t>
            </a:r>
            <a:r>
              <a:rPr lang="en-US" sz="1400" dirty="0" smtClean="0"/>
              <a:t>  </a:t>
            </a:r>
            <a:r>
              <a:rPr lang="it-IT" sz="1400" dirty="0" smtClean="0"/>
              <a:t>(</a:t>
            </a:r>
            <a:r>
              <a:rPr lang="en-IN" sz="1400" dirty="0" smtClean="0"/>
              <a:t>Accessed on 00:19 AM, Feb18, 2022)</a:t>
            </a:r>
            <a:endParaRPr lang="it-IT" sz="1400" dirty="0" smtClean="0"/>
          </a:p>
          <a:p>
            <a:endParaRPr lang="en-US" sz="1400" dirty="0" smtClean="0"/>
          </a:p>
          <a:p>
            <a:r>
              <a:rPr lang="en-IN" sz="1400" dirty="0" smtClean="0"/>
              <a:t>Ola Restructures  its organisation as per the news article of Indian Express</a:t>
            </a:r>
          </a:p>
          <a:p>
            <a:r>
              <a:rPr lang="en-US" sz="1400" dirty="0" smtClean="0">
                <a:hlinkClick r:id="rId6"/>
              </a:rPr>
              <a:t>https://indianexpress.com/article/business/companies/ola-restructures-organisation-to-strengthen-mobility-biz-7581201/</a:t>
            </a:r>
            <a:r>
              <a:rPr lang="en-US" sz="1400" dirty="0"/>
              <a:t> </a:t>
            </a:r>
            <a:r>
              <a:rPr lang="en-US" sz="1400" dirty="0" smtClean="0"/>
              <a:t>   </a:t>
            </a:r>
            <a:r>
              <a:rPr lang="it-IT" sz="1400" dirty="0" smtClean="0"/>
              <a:t>(</a:t>
            </a:r>
            <a:r>
              <a:rPr lang="en-IN" sz="1400" dirty="0" smtClean="0"/>
              <a:t>Accessed on 01:52 PM, Feb19, 2022)</a:t>
            </a:r>
            <a:endParaRPr lang="it-IT" sz="1400" dirty="0" smtClean="0"/>
          </a:p>
          <a:p>
            <a:endParaRPr lang="en-IN" sz="1400" dirty="0" smtClean="0"/>
          </a:p>
          <a:p>
            <a:r>
              <a:rPr lang="en-IN" sz="1400" dirty="0" smtClean="0"/>
              <a:t>Restructuring involves major layoffs says The Institute Of Company Secretaries Of India in their Study Program </a:t>
            </a:r>
            <a:r>
              <a:rPr lang="en-US" sz="1400" dirty="0" smtClean="0"/>
              <a:t>CORPORATE RESTRUCTURING, CORPORATE RESTRUCTURING, VALUATIONS AND INSOLVENCY, Page no. 2</a:t>
            </a:r>
          </a:p>
          <a:p>
            <a:r>
              <a:rPr lang="en-IN" sz="1400" dirty="0" smtClean="0">
                <a:hlinkClick r:id="rId7"/>
              </a:rPr>
              <a:t>https://www.icsi.edu/media/webmodules/linksofweeks/FULLBOOK-CRVI-2015_Dated%2023Oct15.pdf</a:t>
            </a:r>
            <a:r>
              <a:rPr lang="en-IN" sz="1400" dirty="0" smtClean="0"/>
              <a:t> (PDF Link)  </a:t>
            </a:r>
            <a:r>
              <a:rPr lang="it-IT" sz="1400" dirty="0" smtClean="0"/>
              <a:t>(</a:t>
            </a:r>
            <a:r>
              <a:rPr lang="en-IN" sz="1400" dirty="0" smtClean="0"/>
              <a:t>Accessed on 3:44 PM, Feb19, 2022)</a:t>
            </a:r>
            <a:endParaRPr lang="it-IT" sz="1400" dirty="0"/>
          </a:p>
          <a:p>
            <a:endParaRPr lang="en-US" sz="1400" dirty="0" smtClean="0"/>
          </a:p>
          <a:p>
            <a:r>
              <a:rPr lang="en-US" sz="1400" dirty="0" smtClean="0"/>
              <a:t>Esther Cameron and Mike Green, 2020  writes in their book Making sense of change management : a complete guide to the models, tools and techniques of organizational change (5th Edition) discuss about the approaches to change on page. 125</a:t>
            </a:r>
          </a:p>
        </p:txBody>
      </p:sp>
      <p:sp>
        <p:nvSpPr>
          <p:cNvPr id="3" name="TextBox 2"/>
          <p:cNvSpPr txBox="1"/>
          <p:nvPr/>
        </p:nvSpPr>
        <p:spPr>
          <a:xfrm>
            <a:off x="1687473" y="252369"/>
            <a:ext cx="5659515" cy="646331"/>
          </a:xfrm>
          <a:prstGeom prst="rect">
            <a:avLst/>
          </a:prstGeom>
          <a:noFill/>
        </p:spPr>
        <p:txBody>
          <a:bodyPr wrap="square" rtlCol="0">
            <a:spAutoFit/>
          </a:bodyPr>
          <a:lstStyle/>
          <a:p>
            <a:pPr algn="ctr"/>
            <a:r>
              <a:rPr lang="en-IN" sz="3600" b="1" u="sng" dirty="0" smtClean="0">
                <a:solidFill>
                  <a:schemeClr val="tx2"/>
                </a:solidFill>
                <a:latin typeface="Times New Roman" pitchFamily="18" charset="0"/>
                <a:cs typeface="Times New Roman" pitchFamily="18" charset="0"/>
              </a:rPr>
              <a:t>References</a:t>
            </a:r>
            <a:endParaRPr lang="en-US" sz="3600" b="1" u="sng" dirty="0">
              <a:solidFill>
                <a:schemeClr val="tx2"/>
              </a:solidFill>
              <a:latin typeface="Times New Roman" pitchFamily="18" charset="0"/>
              <a:cs typeface="Times New Roman" pitchFamily="18" charset="0"/>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6492" y="544473"/>
            <a:ext cx="8434503" cy="5909310"/>
          </a:xfrm>
          <a:prstGeom prst="rect">
            <a:avLst/>
          </a:prstGeom>
          <a:noFill/>
        </p:spPr>
        <p:txBody>
          <a:bodyPr wrap="square" rtlCol="0">
            <a:spAutoFit/>
          </a:bodyPr>
          <a:lstStyle/>
          <a:p>
            <a:r>
              <a:rPr lang="en-IN" sz="1400" dirty="0" smtClean="0"/>
              <a:t>Ola Focuses on EV more a news article of bqprime.com writes</a:t>
            </a:r>
            <a:endParaRPr lang="en-US" sz="1400" dirty="0" smtClean="0"/>
          </a:p>
          <a:p>
            <a:r>
              <a:rPr lang="en-US" sz="1400" dirty="0" smtClean="0"/>
              <a:t>Read more at: </a:t>
            </a:r>
            <a:r>
              <a:rPr lang="en-US" sz="1400" dirty="0" smtClean="0">
                <a:hlinkClick r:id="rId2"/>
              </a:rPr>
              <a:t>https://www.bqprime.com/business/ola-lays-off-more-employees-as-part-of-restructuring-exercise</a:t>
            </a:r>
            <a:r>
              <a:rPr lang="en-US" sz="1400" dirty="0" smtClean="0"/>
              <a:t/>
            </a:r>
            <a:br>
              <a:rPr lang="en-US" sz="1400" dirty="0" smtClean="0"/>
            </a:br>
            <a:r>
              <a:rPr lang="en-US" sz="1400" dirty="0" smtClean="0"/>
              <a:t>Copyright © BQ Prime  </a:t>
            </a:r>
            <a:r>
              <a:rPr lang="it-IT" sz="1400" dirty="0" smtClean="0"/>
              <a:t>(</a:t>
            </a:r>
            <a:r>
              <a:rPr lang="en-IN" sz="1400" dirty="0" smtClean="0"/>
              <a:t>Accessed on 10:12PM, Feb21, 2022)</a:t>
            </a:r>
            <a:endParaRPr lang="it-IT" sz="1400" dirty="0" smtClean="0"/>
          </a:p>
          <a:p>
            <a:endParaRPr lang="en-US" sz="1400" dirty="0" smtClean="0"/>
          </a:p>
          <a:p>
            <a:r>
              <a:rPr lang="en-US" sz="1400" dirty="0" smtClean="0"/>
              <a:t>A journal by Mukherjee S, Jain T (2022) Impact of COVID-19 on the mobility patterns: An investigation of taxi trips in Chicago. PLoS ONE 17(5): e0267436 discussed about the impact of COVID-19 on taxi business</a:t>
            </a:r>
          </a:p>
          <a:p>
            <a:endParaRPr lang="en-IN" sz="1400" dirty="0" smtClean="0"/>
          </a:p>
          <a:p>
            <a:r>
              <a:rPr lang="en-IN" sz="1400" dirty="0" smtClean="0"/>
              <a:t>Ola announces that they will be more focused on EV and will generate future jobs, A news article by Livemint</a:t>
            </a:r>
          </a:p>
          <a:p>
            <a:r>
              <a:rPr lang="en-US" sz="1400" dirty="0" smtClean="0">
                <a:hlinkClick r:id="rId3"/>
              </a:rPr>
              <a:t>https://www.livemint.com/companies/news/ola-electric-to-axe-200-engineering-jobs-to-double-down-on-mobility-biz-11663590291192.html</a:t>
            </a:r>
            <a:r>
              <a:rPr lang="en-US" sz="1400" dirty="0"/>
              <a:t> </a:t>
            </a:r>
            <a:r>
              <a:rPr lang="en-US" sz="1400" dirty="0" smtClean="0"/>
              <a:t> </a:t>
            </a:r>
            <a:r>
              <a:rPr lang="it-IT" sz="1400" dirty="0" smtClean="0"/>
              <a:t>(</a:t>
            </a:r>
            <a:r>
              <a:rPr lang="en-IN" sz="1400" dirty="0" smtClean="0"/>
              <a:t>Accessed on 11:00 AM, Feb21, 2022)</a:t>
            </a:r>
            <a:endParaRPr lang="it-IT" sz="1400" dirty="0" smtClean="0"/>
          </a:p>
          <a:p>
            <a:endParaRPr lang="en-IN" sz="1400" dirty="0" smtClean="0"/>
          </a:p>
          <a:p>
            <a:r>
              <a:rPr lang="en-IN" sz="1400" dirty="0" smtClean="0"/>
              <a:t>A report of mckinsey &amp; company writes about  the reshaping of future of electric vehicles.</a:t>
            </a:r>
            <a:endParaRPr lang="en-IN" sz="1400" dirty="0" smtClean="0"/>
          </a:p>
          <a:p>
            <a:r>
              <a:rPr lang="en-US" sz="1400" dirty="0" smtClean="0">
                <a:hlinkClick r:id="rId4"/>
              </a:rPr>
              <a:t>https://www.mckinsey.com/featured-insights/themes/how-electric-vehicles-will-shape-the-future</a:t>
            </a:r>
            <a:r>
              <a:rPr lang="en-US" sz="1400" dirty="0"/>
              <a:t> </a:t>
            </a:r>
          </a:p>
          <a:p>
            <a:r>
              <a:rPr lang="it-IT" sz="1400" dirty="0" smtClean="0"/>
              <a:t>(</a:t>
            </a:r>
            <a:r>
              <a:rPr lang="en-IN" sz="1400" dirty="0" smtClean="0"/>
              <a:t>Accessed on 11:05 </a:t>
            </a:r>
            <a:r>
              <a:rPr lang="en-IN" sz="1400" dirty="0"/>
              <a:t>A</a:t>
            </a:r>
            <a:r>
              <a:rPr lang="en-IN" sz="1400" dirty="0" smtClean="0"/>
              <a:t>M, Feb21, 2022)</a:t>
            </a:r>
            <a:endParaRPr lang="it-IT" sz="1400" dirty="0" smtClean="0"/>
          </a:p>
          <a:p>
            <a:endParaRPr lang="en-IN" sz="1400" dirty="0" smtClean="0"/>
          </a:p>
          <a:p>
            <a:r>
              <a:rPr lang="en-IN" sz="1400" dirty="0" smtClean="0"/>
              <a:t>Mckinsey &amp; Company says Automotive Future is Electric.</a:t>
            </a:r>
          </a:p>
          <a:p>
            <a:r>
              <a:rPr lang="en-US" sz="1400" dirty="0" smtClean="0">
                <a:hlinkClick r:id="rId5"/>
              </a:rPr>
              <a:t>https://www.mckinsey.com/industries/automotive-and-assembly/our-insights/why-the-automotive-future-is-electric</a:t>
            </a:r>
            <a:r>
              <a:rPr lang="en-US" sz="1400" dirty="0"/>
              <a:t> </a:t>
            </a:r>
            <a:r>
              <a:rPr lang="en-US" sz="1400" dirty="0" smtClean="0"/>
              <a:t> </a:t>
            </a:r>
            <a:r>
              <a:rPr lang="it-IT" sz="1400" dirty="0" smtClean="0"/>
              <a:t>(</a:t>
            </a:r>
            <a:r>
              <a:rPr lang="en-IN" sz="1400" dirty="0" smtClean="0"/>
              <a:t>Accessed on 11:40 AM, Feb21, 2022)</a:t>
            </a:r>
            <a:endParaRPr lang="it-IT" sz="1400" dirty="0" smtClean="0"/>
          </a:p>
          <a:p>
            <a:endParaRPr lang="en-IN" sz="1400" dirty="0" smtClean="0"/>
          </a:p>
          <a:p>
            <a:r>
              <a:rPr lang="en-IN" sz="1400" dirty="0" smtClean="0"/>
              <a:t>Some Advantages of Restructuring  the business is discussed by Monarch Solicitors.</a:t>
            </a:r>
          </a:p>
          <a:p>
            <a:r>
              <a:rPr lang="en-US" sz="1400" dirty="0" smtClean="0">
                <a:hlinkClick r:id="rId6"/>
              </a:rPr>
              <a:t>https://www.monarchsolicitors.com/guides-articles/advantages-and-disadvantages-of-restructuring-your-business/</a:t>
            </a:r>
            <a:r>
              <a:rPr lang="en-US" sz="1400" dirty="0"/>
              <a:t> </a:t>
            </a:r>
            <a:r>
              <a:rPr lang="en-US" sz="1400" dirty="0" smtClean="0"/>
              <a:t> </a:t>
            </a:r>
            <a:r>
              <a:rPr lang="it-IT" sz="1400" dirty="0" smtClean="0"/>
              <a:t>(</a:t>
            </a:r>
            <a:r>
              <a:rPr lang="en-IN" sz="1400" dirty="0" smtClean="0"/>
              <a:t>Accessed on 03:00 PM, Feb22, 2022)</a:t>
            </a:r>
            <a:endParaRPr lang="it-IT" sz="1400" dirty="0" smtClean="0"/>
          </a:p>
          <a:p>
            <a:endParaRPr lang="en-US" sz="1400" dirty="0" smtClean="0"/>
          </a:p>
          <a:p>
            <a:r>
              <a:rPr lang="en-IN" sz="1400" dirty="0" smtClean="0"/>
              <a:t>Ola Faced some Challenges with its EV i</a:t>
            </a:r>
            <a:r>
              <a:rPr lang="en-IN" sz="1400" dirty="0" smtClean="0"/>
              <a:t>n the </a:t>
            </a:r>
            <a:r>
              <a:rPr lang="en-IN" sz="1400" dirty="0" err="1" smtClean="0"/>
              <a:t>biginning</a:t>
            </a:r>
            <a:endParaRPr lang="en-IN" sz="1400" dirty="0" smtClean="0"/>
          </a:p>
          <a:p>
            <a:r>
              <a:rPr lang="en-US" sz="1400" dirty="0" smtClean="0">
                <a:hlinkClick r:id="rId7"/>
              </a:rPr>
              <a:t>https://www.business-standard.com/article/specials/can-ola-electric-ride-over-the-multiple-challenges-and-emerge-stronger-122071000321_1.html</a:t>
            </a:r>
            <a:r>
              <a:rPr lang="en-US" sz="1400" dirty="0"/>
              <a:t> </a:t>
            </a:r>
            <a:r>
              <a:rPr lang="en-US" sz="1400" dirty="0" smtClean="0"/>
              <a:t>   </a:t>
            </a:r>
            <a:r>
              <a:rPr lang="it-IT" sz="1400" dirty="0" smtClean="0"/>
              <a:t>(</a:t>
            </a:r>
            <a:r>
              <a:rPr lang="en-IN" sz="1400" dirty="0" smtClean="0"/>
              <a:t>Accessed on 08:</a:t>
            </a:r>
            <a:r>
              <a:rPr lang="en-IN" sz="1400" dirty="0" smtClean="0">
                <a:sym typeface="Wingdings" pitchFamily="2" charset="2"/>
              </a:rPr>
              <a:t>00 </a:t>
            </a:r>
            <a:r>
              <a:rPr lang="en-IN" sz="1400" dirty="0" smtClean="0"/>
              <a:t>PM, Feb22 2022)</a:t>
            </a:r>
            <a:endParaRPr lang="it-IT" sz="1400" dirty="0" smtClean="0"/>
          </a:p>
          <a:p>
            <a:endParaRPr lang="en-US" sz="1400" dirty="0"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414" y="982629"/>
            <a:ext cx="8844021" cy="3970318"/>
          </a:xfrm>
          <a:prstGeom prst="rect">
            <a:avLst/>
          </a:prstGeom>
          <a:noFill/>
        </p:spPr>
        <p:txBody>
          <a:bodyPr wrap="square" rtlCol="0">
            <a:spAutoFit/>
          </a:bodyPr>
          <a:lstStyle/>
          <a:p>
            <a:r>
              <a:rPr lang="it-IT" sz="1400" dirty="0" smtClean="0"/>
              <a:t>Hindustantimes a newspaper writes about highest market share of Ola and it’s sales.</a:t>
            </a:r>
            <a:endParaRPr lang="it-IT" sz="1400" dirty="0" smtClean="0"/>
          </a:p>
          <a:p>
            <a:r>
              <a:rPr lang="it-IT" sz="1400" dirty="0" smtClean="0">
                <a:hlinkClick r:id="rId2"/>
              </a:rPr>
              <a:t>https://auto.hindustantimes.com/auto/electric-vehicles/ola-sells-over-25-000-electric-scooters-in-december-grabs-a-higher-market-share-41672657574629.html</a:t>
            </a:r>
            <a:r>
              <a:rPr lang="it-IT" sz="1400" dirty="0"/>
              <a:t> </a:t>
            </a:r>
            <a:r>
              <a:rPr lang="it-IT" sz="1400" dirty="0" smtClean="0"/>
              <a:t>   (</a:t>
            </a:r>
            <a:r>
              <a:rPr lang="en-IN" sz="1400" dirty="0" smtClean="0"/>
              <a:t>Accessed on 3:36 PM, Feb25, 2022)</a:t>
            </a:r>
            <a:endParaRPr lang="it-IT" sz="1400" dirty="0" smtClean="0"/>
          </a:p>
          <a:p>
            <a:endParaRPr lang="en-US" sz="1400" dirty="0" smtClean="0"/>
          </a:p>
          <a:p>
            <a:r>
              <a:rPr lang="en-US" sz="1400" dirty="0" smtClean="0"/>
              <a:t>Esther Cameron and Mike Green, 2020  writes in their book Making sense of change management : a complete guide to the models, tools and techniques of organizational change (5th Edition) discuss about the restructuring process and Lewin’s Change management Model on page. 296 to 298</a:t>
            </a:r>
          </a:p>
          <a:p>
            <a:endParaRPr lang="en-IN" sz="1400" dirty="0" smtClean="0"/>
          </a:p>
          <a:p>
            <a:r>
              <a:rPr lang="en-US" sz="1400" dirty="0" smtClean="0"/>
              <a:t>Kotter, John P.. writes how urgency forces changes in their book, Leading Change, With a New Preface by the Author, Harvard Business Review Press, 2012. </a:t>
            </a:r>
            <a:r>
              <a:rPr lang="en-US" sz="1400" dirty="0" err="1" smtClean="0"/>
              <a:t>ProQuest</a:t>
            </a:r>
            <a:r>
              <a:rPr lang="en-US" sz="1400" dirty="0" smtClean="0"/>
              <a:t> </a:t>
            </a:r>
            <a:r>
              <a:rPr lang="en-US" sz="1400" dirty="0" err="1" smtClean="0"/>
              <a:t>Ebook</a:t>
            </a:r>
            <a:r>
              <a:rPr lang="en-US" sz="1400" dirty="0" smtClean="0"/>
              <a:t> Central, </a:t>
            </a:r>
            <a:r>
              <a:rPr lang="en-US" sz="1400" dirty="0" smtClean="0">
                <a:hlinkClick r:id="rId3"/>
              </a:rPr>
              <a:t>http://ebookcentral.proquest.com/lib/trinity/detail.action?docID=5182145</a:t>
            </a:r>
            <a:r>
              <a:rPr lang="en-US" sz="1400" dirty="0" smtClean="0"/>
              <a:t>.</a:t>
            </a:r>
          </a:p>
          <a:p>
            <a:r>
              <a:rPr lang="en-US" sz="1400" dirty="0" smtClean="0"/>
              <a:t>(Created from trinity on 2023-02-25 17:28:02.)</a:t>
            </a:r>
          </a:p>
          <a:p>
            <a:endParaRPr lang="en-IN" sz="1400" dirty="0" smtClean="0"/>
          </a:p>
          <a:p>
            <a:endParaRPr lang="en-IN" sz="1400" dirty="0" smtClean="0"/>
          </a:p>
          <a:p>
            <a:r>
              <a:rPr lang="en-US" sz="1400" dirty="0" smtClean="0"/>
              <a:t>Ministry of Power, India, writes about the importance of infrastructure of charging equipments in their HANDBOOK of ELECTRIC VEHICLE CHARGING INFRASTRUCTURE IMPLEMENTATION </a:t>
            </a:r>
            <a:r>
              <a:rPr lang="en-US" sz="1400" b="1" dirty="0" smtClean="0"/>
              <a:t>by Ministry of power India, 2021</a:t>
            </a:r>
            <a:endParaRPr lang="en-IN" sz="1400" dirty="0" smtClean="0"/>
          </a:p>
          <a:p>
            <a:r>
              <a:rPr lang="en-US" sz="1400" dirty="0" smtClean="0">
                <a:hlinkClick r:id="rId4"/>
              </a:rPr>
              <a:t>https://www.niti.gov.in/sites/default/files/2021-08/HandbookforEVChargingInfrastructureImplementation081221.pdf</a:t>
            </a:r>
            <a:endParaRPr lang="en-US" sz="1400" dirty="0" smtClean="0"/>
          </a:p>
          <a:p>
            <a:r>
              <a:rPr lang="en-IN" sz="1400" dirty="0" smtClean="0"/>
              <a:t>(Accessed on 5:00 PM, Feb25, 2022)</a:t>
            </a:r>
            <a:endParaRPr lang="en-US" sz="1400"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6804</TotalTime>
  <Words>1479</Words>
  <Application>Microsoft Office PowerPoint</Application>
  <PresentationFormat>On-screen Show (4:3)</PresentationFormat>
  <Paragraphs>150</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CHANGE MANAGEMENT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Sachin</dc:creator>
  <cp:lastModifiedBy>Sachin</cp:lastModifiedBy>
  <cp:revision>120</cp:revision>
  <dcterms:created xsi:type="dcterms:W3CDTF">2023-02-22T00:30:21Z</dcterms:created>
  <dcterms:modified xsi:type="dcterms:W3CDTF">2023-02-26T17:54:52Z</dcterms:modified>
</cp:coreProperties>
</file>