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146CDF-08F8-4C6E-8977-BA3AF4C8CE36}" v="2" dt="2025-06-28T19:34:40.7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64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P 2016" userId="8de4f5a8a47ea085" providerId="LiveId" clId="{0F146CDF-08F8-4C6E-8977-BA3AF4C8CE36}"/>
    <pc:docChg chg="addSld">
      <pc:chgData name="HP 2016" userId="8de4f5a8a47ea085" providerId="LiveId" clId="{0F146CDF-08F8-4C6E-8977-BA3AF4C8CE36}" dt="2025-06-04T16:55:17.517" v="0" actId="680"/>
      <pc:docMkLst>
        <pc:docMk/>
      </pc:docMkLst>
      <pc:sldChg chg="new">
        <pc:chgData name="HP 2016" userId="8de4f5a8a47ea085" providerId="LiveId" clId="{0F146CDF-08F8-4C6E-8977-BA3AF4C8CE36}" dt="2025-06-04T16:55:17.517" v="0" actId="680"/>
        <pc:sldMkLst>
          <pc:docMk/>
          <pc:sldMk cId="3087692382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3FEA57E-7C1A-457B-A4CD-5DCEB057B502}" type="datetime1">
              <a:rPr lang="en-US" smtClean="0"/>
              <a:t>6/28/2025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4518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91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8169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700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6/28/2025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889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6/28/2025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588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6/28/2025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52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798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394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201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022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D3FE42E8-8B57-452D-A122-4DCE9AC771EF}" type="datetime1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79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954B48C-69D8-F195-EC21-424B66403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769" y="5414210"/>
            <a:ext cx="5410200" cy="137160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Lara Medina | Angel Investment Pitch</a:t>
            </a:r>
            <a:endParaRPr lang="es-E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3" descr="Blue and red smoke colliding">
            <a:extLst>
              <a:ext uri="{FF2B5EF4-FFF2-40B4-BE49-F238E27FC236}">
                <a16:creationId xmlns:a16="http://schemas.microsoft.com/office/drawing/2014/main" id="{FFE1DFBF-7506-48FA-F0B5-AD6C0A9DDD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623" r="19362" b="-1"/>
          <a:stretch>
            <a:fillRect/>
          </a:stretch>
        </p:blipFill>
        <p:spPr>
          <a:xfrm>
            <a:off x="8153401" y="10"/>
            <a:ext cx="403860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0506B1-F5E3-441A-0F79-2A44B6D2332B}"/>
              </a:ext>
            </a:extLst>
          </p:cNvPr>
          <p:cNvSpPr txBox="1"/>
          <p:nvPr/>
        </p:nvSpPr>
        <p:spPr>
          <a:xfrm>
            <a:off x="1280160" y="856648"/>
            <a:ext cx="639117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/>
              <a:t>KindClean</a:t>
            </a:r>
            <a:endParaRPr lang="en-GB" sz="6600" b="1" dirty="0"/>
          </a:p>
          <a:p>
            <a:pPr algn="ctr"/>
            <a:endParaRPr lang="en-GB" sz="3200" dirty="0"/>
          </a:p>
          <a:p>
            <a:pPr algn="ctr"/>
            <a:r>
              <a:rPr lang="en-US" sz="3200" i="1" dirty="0"/>
              <a:t>Eco-Friendly Cleaning for a Healthier Tomorrow</a:t>
            </a:r>
            <a:endParaRPr lang="es-ES" sz="3200" i="1" dirty="0"/>
          </a:p>
        </p:txBody>
      </p:sp>
    </p:spTree>
    <p:extLst>
      <p:ext uri="{BB962C8B-B14F-4D97-AF65-F5344CB8AC3E}">
        <p14:creationId xmlns:p14="http://schemas.microsoft.com/office/powerpoint/2010/main" val="3087692382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559B3-FF0F-8317-980B-1B703E44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 err="1"/>
              <a:t>Mission</a:t>
            </a:r>
            <a:r>
              <a:rPr lang="es-ES" dirty="0"/>
              <a:t> &amp; </a:t>
            </a:r>
            <a:r>
              <a:rPr lang="es-ES" dirty="0" err="1"/>
              <a:t>Vision</a:t>
            </a:r>
            <a:endParaRPr lang="es-E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E459A94-EA23-2017-A84C-A7C655866F8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12270" y="1825505"/>
            <a:ext cx="10679390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Mission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professional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safe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cleaning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services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Vision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become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leading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eco-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cleaning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provider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South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Wales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s-ES" altLang="es-E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phic 5" descr="A flower bouquet">
            <a:extLst>
              <a:ext uri="{FF2B5EF4-FFF2-40B4-BE49-F238E27FC236}">
                <a16:creationId xmlns:a16="http://schemas.microsoft.com/office/drawing/2014/main" id="{7F79ADA6-282F-EB12-2133-FDCDE7CE8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75410">
            <a:off x="9246406" y="4276884"/>
            <a:ext cx="2674964" cy="2674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79726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3C674-D9AE-C3DA-2893-03C029A82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 err="1"/>
              <a:t>Service</a:t>
            </a:r>
            <a:r>
              <a:rPr lang="es-ES" dirty="0"/>
              <a:t> </a:t>
            </a:r>
            <a:r>
              <a:rPr lang="es-ES" dirty="0" err="1"/>
              <a:t>Description</a:t>
            </a:r>
            <a:endParaRPr lang="es-E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C2E2047-F1B6-7E2A-D9A3-E8DDC600A8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37690" y="1873849"/>
            <a:ext cx="10686140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Domestic</a:t>
            </a:r>
            <a:r>
              <a:rPr kumimoji="0" lang="es-ES" altLang="es-ES" sz="3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office </a:t>
            </a:r>
            <a:r>
              <a:rPr kumimoji="0" lang="es-ES" altLang="es-ES" sz="3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cleaning</a:t>
            </a:r>
            <a:r>
              <a:rPr kumimoji="0" lang="es-ES" altLang="es-ES" sz="3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using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certified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eco-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friendly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products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Health-conscious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non-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toxic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Trained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professional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staff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📌 “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British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Cleaning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Council (2023)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reports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increasing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demand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eco-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conscious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cleaning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.”</a:t>
            </a:r>
          </a:p>
        </p:txBody>
      </p:sp>
      <p:pic>
        <p:nvPicPr>
          <p:cNvPr id="6" name="Picture 5" descr="Cleaning items put in gray plastic jar">
            <a:extLst>
              <a:ext uri="{FF2B5EF4-FFF2-40B4-BE49-F238E27FC236}">
                <a16:creationId xmlns:a16="http://schemas.microsoft.com/office/drawing/2014/main" id="{59AAB2BB-B79A-73EE-9E38-76E1A60BF3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8215" y="2706639"/>
            <a:ext cx="2247438" cy="1444721"/>
          </a:xfrm>
          <a:prstGeom prst="rect">
            <a:avLst/>
          </a:prstGeom>
        </p:spPr>
      </p:pic>
      <p:pic>
        <p:nvPicPr>
          <p:cNvPr id="8" name="Graphic 7" descr="Mop and bucket with solid fill">
            <a:extLst>
              <a:ext uri="{FF2B5EF4-FFF2-40B4-BE49-F238E27FC236}">
                <a16:creationId xmlns:a16="http://schemas.microsoft.com/office/drawing/2014/main" id="{2A6AE19E-0BCD-B51C-7C9D-369DE5429F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5828439"/>
            <a:ext cx="192629" cy="19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816947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64298-3709-E231-EE25-88F43DAE0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4" y="609600"/>
            <a:ext cx="6822744" cy="1356360"/>
          </a:xfrm>
        </p:spPr>
        <p:txBody>
          <a:bodyPr>
            <a:normAutofit/>
          </a:bodyPr>
          <a:lstStyle/>
          <a:p>
            <a:r>
              <a:rPr lang="es-ES"/>
              <a:t>Unique Selling Proposition (USP)</a:t>
            </a:r>
            <a:endParaRPr lang="es-ES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69EAA195-7EE8-1B51-1F5D-1035C31AF0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48200" y="2306986"/>
            <a:ext cx="6822745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100% non-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toxic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products</a:t>
            </a:r>
            <a:endParaRPr kumimoji="0" lang="es-ES" altLang="es-E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academic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background</a:t>
            </a:r>
            <a:endParaRPr kumimoji="0" lang="es-ES" altLang="es-E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Client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education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cleaning</a:t>
            </a:r>
            <a:endParaRPr kumimoji="0" lang="es-ES" altLang="es-E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📌 “Nielsen (2018)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states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that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73%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millennials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are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willing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pay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more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services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.”</a:t>
            </a:r>
          </a:p>
        </p:txBody>
      </p:sp>
      <p:pic>
        <p:nvPicPr>
          <p:cNvPr id="5" name="Content Placeholder 4" descr="A grid with small circles">
            <a:extLst>
              <a:ext uri="{FF2B5EF4-FFF2-40B4-BE49-F238E27FC236}">
                <a16:creationId xmlns:a16="http://schemas.microsoft.com/office/drawing/2014/main" id="{5C1C2BB3-3C26-579B-8601-34A6542FCF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1000" y="1045523"/>
            <a:ext cx="4441257" cy="4441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196316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BFAF1-AABE-8B62-C85C-2EF7D598E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>
            <a:normAutofit/>
          </a:bodyPr>
          <a:lstStyle/>
          <a:p>
            <a:r>
              <a:rPr lang="es-ES" sz="4000"/>
              <a:t>Business Structure &amp; Details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C440367-C609-82BE-123F-7B05B14DB7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43001" y="2551461"/>
            <a:ext cx="4865914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Legal </a:t>
            </a:r>
            <a:r>
              <a:rPr kumimoji="0" lang="es-ES" altLang="es-E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Sole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trader</a:t>
            </a:r>
            <a:endParaRPr kumimoji="0" lang="es-ES" altLang="es-E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Location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Swansea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Plan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hire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2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-time staff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within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6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months</a:t>
            </a:r>
            <a:b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📌 “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According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Gov.uk (2024), sole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trader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status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offers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simplicity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flexibility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startups.”</a:t>
            </a:r>
          </a:p>
        </p:txBody>
      </p:sp>
      <p:pic>
        <p:nvPicPr>
          <p:cNvPr id="5" name="Content Placeholder 4" descr="A map of a bay&#10;&#10;AI-generated content may be incorrect.">
            <a:extLst>
              <a:ext uri="{FF2B5EF4-FFF2-40B4-BE49-F238E27FC236}">
                <a16:creationId xmlns:a16="http://schemas.microsoft.com/office/drawing/2014/main" id="{6B9BDDB4-F486-4813-FF91-B7B6FB5445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7" r="22629" b="3"/>
          <a:stretch>
            <a:fillRect/>
          </a:stretch>
        </p:blipFill>
        <p:spPr>
          <a:xfrm>
            <a:off x="6636743" y="1238487"/>
            <a:ext cx="4741120" cy="4493060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33D98C8F-C893-724F-B79E-628A63FAF7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Legal structure</a:t>
            </a:r>
            <a:r>
              <a:rPr kumimoji="0" lang="es-ES" altLang="es-E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Sole trader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Location</a:t>
            </a:r>
            <a:r>
              <a:rPr kumimoji="0" lang="es-ES" altLang="es-E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Swansea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Plan to hire 2 part-time staff within 6 months</a:t>
            </a:r>
            <a:br>
              <a:rPr kumimoji="0" lang="es-ES" altLang="es-E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s-ES" altLang="es-E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📌 </a:t>
            </a:r>
            <a:r>
              <a:rPr kumimoji="0" lang="es-ES" altLang="es-E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Verbal citation</a:t>
            </a:r>
            <a:r>
              <a:rPr kumimoji="0" lang="es-ES" altLang="es-E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“According to Gov.uk (2024), sole trader status offers simplicity and flexibility for startups.”</a:t>
            </a:r>
          </a:p>
        </p:txBody>
      </p:sp>
    </p:spTree>
    <p:extLst>
      <p:ext uri="{BB962C8B-B14F-4D97-AF65-F5344CB8AC3E}">
        <p14:creationId xmlns:p14="http://schemas.microsoft.com/office/powerpoint/2010/main" val="2687107829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DCE4-E48F-BD81-63EF-10E9164FE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/>
              <a:t>SWOT </a:t>
            </a:r>
            <a:r>
              <a:rPr lang="es-ES" dirty="0" err="1"/>
              <a:t>Analysis</a:t>
            </a:r>
            <a:endParaRPr lang="es-E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DAD96C-BE9B-F555-2B41-922C64033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194253"/>
              </p:ext>
            </p:extLst>
          </p:nvPr>
        </p:nvGraphicFramePr>
        <p:xfrm>
          <a:off x="1143000" y="2057400"/>
          <a:ext cx="9872662" cy="3713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331">
                  <a:extLst>
                    <a:ext uri="{9D8B030D-6E8A-4147-A177-3AD203B41FA5}">
                      <a16:colId xmlns:a16="http://schemas.microsoft.com/office/drawing/2014/main" val="1674695447"/>
                    </a:ext>
                  </a:extLst>
                </a:gridCol>
                <a:gridCol w="4936331">
                  <a:extLst>
                    <a:ext uri="{9D8B030D-6E8A-4147-A177-3AD203B41FA5}">
                      <a16:colId xmlns:a16="http://schemas.microsoft.com/office/drawing/2014/main" val="621290493"/>
                    </a:ext>
                  </a:extLst>
                </a:gridCol>
              </a:tblGrid>
              <a:tr h="92837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STRENGHTS</a:t>
                      </a:r>
                      <a:endParaRPr lang="es-E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WEAKNESESS</a:t>
                      </a:r>
                      <a:endParaRPr lang="es-ES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762704950"/>
                  </a:ext>
                </a:extLst>
              </a:tr>
              <a:tr h="92837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s-ES" dirty="0" err="1"/>
                        <a:t>Unique</a:t>
                      </a:r>
                      <a:r>
                        <a:rPr lang="es-ES" dirty="0"/>
                        <a:t> eco-</a:t>
                      </a:r>
                      <a:r>
                        <a:rPr lang="es-ES" dirty="0" err="1"/>
                        <a:t>service</a:t>
                      </a:r>
                      <a:endParaRPr lang="es-E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dirty="0" err="1"/>
                        <a:t>Limited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initial</a:t>
                      </a:r>
                      <a:r>
                        <a:rPr lang="es-ES" dirty="0"/>
                        <a:t> capital</a:t>
                      </a:r>
                    </a:p>
                  </a:txBody>
                  <a:tcPr anchor="ctr"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83892882"/>
                  </a:ext>
                </a:extLst>
              </a:tr>
              <a:tr h="92837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800" b="1" dirty="0"/>
                        <a:t>OPPORTUNITIES</a:t>
                      </a:r>
                      <a:endParaRPr lang="es-ES" sz="2800" b="1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800" b="1" dirty="0"/>
                        <a:t>THREATS</a:t>
                      </a:r>
                      <a:endParaRPr lang="es-ES" sz="2800" b="1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7197626"/>
                  </a:ext>
                </a:extLst>
              </a:tr>
              <a:tr h="92837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s-ES" dirty="0" err="1"/>
                        <a:t>Growing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green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market</a:t>
                      </a:r>
                      <a:endParaRPr lang="es-E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s-ES" dirty="0" err="1"/>
                        <a:t>Competitor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imitation</a:t>
                      </a:r>
                      <a:endParaRPr lang="es-E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542085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8777903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942C1-4E7E-106A-FA54-8057771E5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 err="1"/>
              <a:t>Financial</a:t>
            </a:r>
            <a:r>
              <a:rPr lang="es-ES" dirty="0"/>
              <a:t> </a:t>
            </a:r>
            <a:r>
              <a:rPr lang="es-ES" dirty="0" err="1"/>
              <a:t>Overview</a:t>
            </a:r>
            <a:endParaRPr lang="es-E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AEFA708-02EB-E240-1D36-78D8ECE0EE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43000" y="1814544"/>
            <a:ext cx="101346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Startup </a:t>
            </a:r>
            <a:r>
              <a:rPr kumimoji="0" lang="es-ES" altLang="es-ES" sz="3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Costs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£3,600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Year</a:t>
            </a:r>
            <a:r>
              <a:rPr kumimoji="0" lang="es-ES" altLang="es-E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 </a:t>
            </a:r>
            <a:r>
              <a:rPr kumimoji="0" lang="es-ES" altLang="es-ES" sz="3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Projection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Revenue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£28,000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Expenses: £24,000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Profit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£4,000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s-ES" altLang="es-E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📌 “Startup Donut (2023) </a:t>
            </a:r>
            <a:r>
              <a:rPr kumimoji="0" lang="es-ES" altLang="es-ES" sz="3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emphasises</a:t>
            </a:r>
            <a:r>
              <a:rPr kumimoji="0" lang="es-ES" altLang="es-E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cash </a:t>
            </a:r>
            <a:r>
              <a:rPr kumimoji="0" lang="es-ES" altLang="es-ES" sz="3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flow</a:t>
            </a:r>
            <a:r>
              <a:rPr kumimoji="0" lang="es-ES" altLang="es-E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forecasting</a:t>
            </a:r>
            <a:r>
              <a:rPr kumimoji="0" lang="es-ES" altLang="es-E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as vital </a:t>
            </a:r>
            <a:r>
              <a:rPr kumimoji="0" lang="es-ES" altLang="es-ES" sz="3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</a:t>
            </a:r>
            <a:r>
              <a:rPr kumimoji="0" lang="es-ES" altLang="es-E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</a:t>
            </a:r>
            <a:r>
              <a:rPr kumimoji="0" lang="es-ES" altLang="es-E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survival</a:t>
            </a:r>
            <a:r>
              <a:rPr kumimoji="0" lang="es-ES" altLang="es-E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.”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phic 5" descr="Flying Money with solid fill">
            <a:extLst>
              <a:ext uri="{FF2B5EF4-FFF2-40B4-BE49-F238E27FC236}">
                <a16:creationId xmlns:a16="http://schemas.microsoft.com/office/drawing/2014/main" id="{7D783188-8ADE-EACC-1B11-1794E6559C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8714" y="1625132"/>
            <a:ext cx="2830286" cy="2830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546735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B0B02-8B73-A0BA-A4B9-8216E7C5E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564" y="609600"/>
            <a:ext cx="4080105" cy="1356360"/>
          </a:xfrm>
        </p:spPr>
        <p:txBody>
          <a:bodyPr>
            <a:normAutofit fontScale="90000"/>
          </a:bodyPr>
          <a:lstStyle/>
          <a:p>
            <a:r>
              <a:rPr lang="es-ES" sz="4000" b="1" dirty="0"/>
              <a:t>12-Month Marketing </a:t>
            </a:r>
            <a:r>
              <a:rPr lang="es-ES" sz="4000" b="1" dirty="0" err="1"/>
              <a:t>Strategy</a:t>
            </a:r>
            <a:endParaRPr lang="es-ES" sz="4000" b="1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1726F26-F8DA-5D19-B5CE-79F69FEDD8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58563" y="1965960"/>
            <a:ext cx="3912584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Active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presence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Instagram, TikTok, Facebook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Flyers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eco-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events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SEO and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partnerships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with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ethical</a:t>
            </a:r>
            <a:r>
              <a:rPr kumimoji="0" lang="es-ES" altLang="es-E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brands</a:t>
            </a:r>
            <a:endParaRPr kumimoji="0" lang="es-ES" altLang="es-E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Content Placeholder 4" descr="A hand in gloves cleaning a glass shelf&#10;&#10;AI-generated content may be incorrect.">
            <a:extLst>
              <a:ext uri="{FF2B5EF4-FFF2-40B4-BE49-F238E27FC236}">
                <a16:creationId xmlns:a16="http://schemas.microsoft.com/office/drawing/2014/main" id="{14E57CC9-A571-91AC-E949-A28D87EDAA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664" y="723901"/>
            <a:ext cx="6992377" cy="496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746931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2E1E1370-706B-BE1A-4833-683A8F6CE0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14" y="287770"/>
            <a:ext cx="11665572" cy="6482899"/>
          </a:xfrm>
        </p:spPr>
      </p:pic>
    </p:spTree>
    <p:extLst>
      <p:ext uri="{BB962C8B-B14F-4D97-AF65-F5344CB8AC3E}">
        <p14:creationId xmlns:p14="http://schemas.microsoft.com/office/powerpoint/2010/main" val="179017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8288296-1125-70F9-B9E8-5C3170460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28" y="318498"/>
            <a:ext cx="11794733" cy="6415945"/>
          </a:xfrm>
        </p:spPr>
      </p:pic>
    </p:spTree>
    <p:extLst>
      <p:ext uri="{BB962C8B-B14F-4D97-AF65-F5344CB8AC3E}">
        <p14:creationId xmlns:p14="http://schemas.microsoft.com/office/powerpoint/2010/main" val="3514226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4A0D3-211A-1126-1609-F265EEE4D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 err="1"/>
              <a:t>Why</a:t>
            </a:r>
            <a:r>
              <a:rPr lang="es-ES" dirty="0"/>
              <a:t> Me? </a:t>
            </a:r>
            <a:r>
              <a:rPr lang="es-ES" dirty="0" err="1"/>
              <a:t>Why</a:t>
            </a:r>
            <a:r>
              <a:rPr lang="es-ES" dirty="0"/>
              <a:t> </a:t>
            </a:r>
            <a:r>
              <a:rPr lang="es-ES" dirty="0" err="1"/>
              <a:t>KindClean</a:t>
            </a:r>
            <a:r>
              <a:rPr lang="es-E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63EB0-7DD1-A8FE-CE84-19473CAE84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Personal passion turned professional purpose</a:t>
            </a:r>
          </a:p>
          <a:p>
            <a:r>
              <a:rPr lang="en-US" sz="2800" dirty="0">
                <a:solidFill>
                  <a:schemeClr val="tx1"/>
                </a:solidFill>
              </a:rPr>
              <a:t>Experience in hospitality &amp; Environmental Health</a:t>
            </a:r>
          </a:p>
          <a:p>
            <a:r>
              <a:rPr lang="en-US" sz="2800" dirty="0">
                <a:solidFill>
                  <a:schemeClr val="tx1"/>
                </a:solidFill>
              </a:rPr>
              <a:t>£50k would fund:</a:t>
            </a:r>
          </a:p>
          <a:p>
            <a:pPr marL="4572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lvl="1"/>
            <a:r>
              <a:rPr lang="en-US" sz="2800" dirty="0">
                <a:solidFill>
                  <a:schemeClr val="tx1"/>
                </a:solidFill>
              </a:rPr>
              <a:t>Hiring &amp; training</a:t>
            </a:r>
          </a:p>
          <a:p>
            <a:pPr lvl="1"/>
            <a:r>
              <a:rPr lang="en-US" sz="2800" dirty="0">
                <a:solidFill>
                  <a:schemeClr val="tx1"/>
                </a:solidFill>
              </a:rPr>
              <a:t>Eco-van</a:t>
            </a:r>
          </a:p>
          <a:p>
            <a:pPr lvl="1"/>
            <a:r>
              <a:rPr lang="en-US" sz="2800" dirty="0">
                <a:solidFill>
                  <a:schemeClr val="tx1"/>
                </a:solidFill>
              </a:rPr>
              <a:t>Booking &amp; CRM system</a:t>
            </a:r>
          </a:p>
          <a:p>
            <a:pPr lvl="1"/>
            <a:r>
              <a:rPr lang="en-US" sz="2800" dirty="0">
                <a:solidFill>
                  <a:schemeClr val="tx1"/>
                </a:solidFill>
              </a:rPr>
              <a:t>Expanded marketing</a:t>
            </a:r>
          </a:p>
          <a:p>
            <a:pPr marL="274320" lvl="1" indent="0">
              <a:buNone/>
            </a:pPr>
            <a:br>
              <a:rPr lang="en-US" sz="2800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📌 “Prince’s Trust (2023) found passion and purpose are key success factors in young entrepreneurs.”</a:t>
            </a:r>
          </a:p>
          <a:p>
            <a:endParaRPr lang="es-ES" dirty="0"/>
          </a:p>
        </p:txBody>
      </p:sp>
      <p:pic>
        <p:nvPicPr>
          <p:cNvPr id="5" name="Graphic 4" descr="A ribbon tied in a bow">
            <a:extLst>
              <a:ext uri="{FF2B5EF4-FFF2-40B4-BE49-F238E27FC236}">
                <a16:creationId xmlns:a16="http://schemas.microsoft.com/office/drawing/2014/main" id="{DC9C30FF-5E42-67DC-3404-B7A6E8BA50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0909" y="1965960"/>
            <a:ext cx="2351085" cy="2351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267751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s-E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37A77-3AEE-95BF-DBE1-5D1CBAD60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62311" cy="5222543"/>
          </a:xfrm>
        </p:spPr>
        <p:txBody>
          <a:bodyPr>
            <a:normAutofit/>
          </a:bodyPr>
          <a:lstStyle/>
          <a:p>
            <a:r>
              <a:rPr lang="es-ES" dirty="0" err="1">
                <a:solidFill>
                  <a:srgbClr val="FFFFFF"/>
                </a:solidFill>
              </a:rPr>
              <a:t>Summary</a:t>
            </a:r>
            <a:r>
              <a:rPr lang="es-ES" dirty="0">
                <a:solidFill>
                  <a:srgbClr val="FFFFFF"/>
                </a:solidFill>
              </a:rPr>
              <a:t> &amp; </a:t>
            </a:r>
            <a:r>
              <a:rPr lang="es-ES" dirty="0" err="1">
                <a:solidFill>
                  <a:srgbClr val="FFFFFF"/>
                </a:solidFill>
              </a:rPr>
              <a:t>Call</a:t>
            </a:r>
            <a:r>
              <a:rPr lang="es-ES" dirty="0">
                <a:solidFill>
                  <a:srgbClr val="FFFFFF"/>
                </a:solidFill>
              </a:rPr>
              <a:t> </a:t>
            </a:r>
            <a:r>
              <a:rPr lang="es-ES" dirty="0" err="1">
                <a:solidFill>
                  <a:srgbClr val="FFFFFF"/>
                </a:solidFill>
              </a:rPr>
              <a:t>to</a:t>
            </a:r>
            <a:r>
              <a:rPr lang="es-ES" dirty="0">
                <a:solidFill>
                  <a:srgbClr val="FFFFFF"/>
                </a:solidFill>
              </a:rPr>
              <a:t> </a:t>
            </a:r>
            <a:r>
              <a:rPr lang="es-ES" dirty="0" err="1">
                <a:solidFill>
                  <a:srgbClr val="FFFFFF"/>
                </a:solidFill>
              </a:rPr>
              <a:t>Action</a:t>
            </a:r>
            <a:endParaRPr lang="es-ES" dirty="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EEE65A6-FF95-C175-6215-B554178187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63390" y="217171"/>
            <a:ext cx="2997708" cy="64236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Validated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idea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with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real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demand</a:t>
            </a:r>
            <a:endParaRPr kumimoji="0" lang="es-ES" altLang="es-E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values</a:t>
            </a:r>
            <a:endParaRPr kumimoji="0" lang="es-ES" altLang="es-E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Clear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path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</a:t>
            </a:r>
            <a: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growth</a:t>
            </a:r>
            <a:endParaRPr kumimoji="0" lang="es-ES" altLang="es-E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br>
              <a:rPr kumimoji="0" lang="es-ES" altLang="es-E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📌 “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Investing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businesses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UN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Development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Goals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(UN, 2022).”</a:t>
            </a:r>
            <a:endParaRPr kumimoji="0" lang="es-ES" altLang="es-ES" sz="24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Globe and two hands">
            <a:extLst>
              <a:ext uri="{FF2B5EF4-FFF2-40B4-BE49-F238E27FC236}">
                <a16:creationId xmlns:a16="http://schemas.microsoft.com/office/drawing/2014/main" id="{9EF80D09-534A-0D57-3298-528FE844CB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098" y="-1"/>
            <a:ext cx="49309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11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EAD28-3848-020C-31D9-10CCB97A7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THANKS FOR LISTENING</a:t>
            </a:r>
            <a:endParaRPr lang="es-E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5" name="Content Placeholder 4" descr="Thank You Teodor the Cat">
            <a:extLst>
              <a:ext uri="{FF2B5EF4-FFF2-40B4-BE49-F238E27FC236}">
                <a16:creationId xmlns:a16="http://schemas.microsoft.com/office/drawing/2014/main" id="{ABBDB07D-EE30-CABE-8BA7-049DD463A3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9970" y="1965960"/>
            <a:ext cx="4375309" cy="4375309"/>
          </a:xfrm>
        </p:spPr>
      </p:pic>
    </p:spTree>
    <p:extLst>
      <p:ext uri="{BB962C8B-B14F-4D97-AF65-F5344CB8AC3E}">
        <p14:creationId xmlns:p14="http://schemas.microsoft.com/office/powerpoint/2010/main" val="21600563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DEB2B-6ECD-D541-91E6-87E607B8D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997" y="637647"/>
            <a:ext cx="8963526" cy="920817"/>
          </a:xfrm>
        </p:spPr>
        <p:txBody>
          <a:bodyPr/>
          <a:lstStyle/>
          <a:p>
            <a:r>
              <a:rPr lang="es-ES" dirty="0"/>
              <a:t>Reference </a:t>
            </a:r>
            <a:r>
              <a:rPr lang="es-ES" dirty="0" err="1"/>
              <a:t>List</a:t>
            </a:r>
            <a:endParaRPr lang="es-E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23952F9-86CF-639A-08F4-6FD2BC0944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21619" y="1558464"/>
            <a:ext cx="10731901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British </a:t>
            </a:r>
            <a:r>
              <a:rPr kumimoji="0" lang="es-ES" altLang="es-E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Cleaning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Council. (2023).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Industry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Report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2023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Gov.uk. (2024). 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Set up as a Sole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Trader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[online] </a:t>
            </a:r>
            <a:r>
              <a:rPr kumimoji="0" lang="es-ES" altLang="es-E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Available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at: https://gov.uk/set-up-sole-trader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Kotler, P. &amp; Keller, K.L. (2016). 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Marketing Management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15th ed. Pearson </a:t>
            </a:r>
            <a:r>
              <a:rPr kumimoji="0" lang="es-ES" altLang="es-E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Education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Mintel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(2023). 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Green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Consumer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Report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UK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Market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Trends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Nielsen. (2018).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Sustainable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Shoppers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Buy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the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Change</a:t>
            </a:r>
            <a:r>
              <a:rPr kumimoji="0" lang="es-ES" altLang="es-E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endParaRPr kumimoji="0" lang="es-ES" altLang="es-E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Prince’s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Trust. (2023). 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Young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Entrepreneurs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Study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2023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Startup Donut. (2023). 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Cash Flow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Forecasting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for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Startups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" altLang="es-E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United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Nations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(2022).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Sustainable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Development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Goals</a:t>
            </a:r>
            <a:r>
              <a:rPr kumimoji="0" lang="es-ES" altLang="es-E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s-ES" altLang="es-E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Report</a:t>
            </a:r>
            <a:r>
              <a:rPr kumimoji="0" lang="es-ES" altLang="es-E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endParaRPr lang="es-ES" altLang="es-ES" sz="2000" dirty="0">
              <a:solidFill>
                <a:schemeClr val="tx1"/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sz="2000" dirty="0">
                <a:solidFill>
                  <a:schemeClr val="tx1"/>
                </a:solidFill>
              </a:rPr>
              <a:t>DEFRA (Department for Environment, Food &amp; Rural Affairs). (2022) </a:t>
            </a:r>
            <a:r>
              <a:rPr lang="en-US" sz="2000" i="1" dirty="0">
                <a:solidFill>
                  <a:schemeClr val="tx1"/>
                </a:solidFill>
              </a:rPr>
              <a:t>Green claims guidance</a:t>
            </a:r>
            <a:r>
              <a:rPr lang="en-US" sz="2000" dirty="0">
                <a:solidFill>
                  <a:schemeClr val="tx1"/>
                </a:solidFill>
              </a:rPr>
              <a:t>. [Online] Available at: https://www.gov.uk/government/publications/green-claims-guidance [Accessed 28 Jun.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sz="2000" dirty="0">
                <a:solidFill>
                  <a:schemeClr val="tx1"/>
                </a:solidFill>
              </a:rPr>
              <a:t>WRAP. (2023) </a:t>
            </a:r>
            <a:r>
              <a:rPr lang="en-US" sz="2000" i="1" dirty="0">
                <a:solidFill>
                  <a:schemeClr val="tx1"/>
                </a:solidFill>
              </a:rPr>
              <a:t>Recycling tracking report 2023: UK households</a:t>
            </a:r>
            <a:r>
              <a:rPr lang="en-US" sz="2000" dirty="0">
                <a:solidFill>
                  <a:schemeClr val="tx1"/>
                </a:solidFill>
              </a:rPr>
              <a:t>. [Online] Available at: https://wrap.org.uk/resources/report [Accessed 28 Jun.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ES" altLang="es-E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69370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1445</TotalTime>
  <Words>577</Words>
  <Application>Microsoft Office PowerPoint</Application>
  <PresentationFormat>Widescreen</PresentationFormat>
  <Paragraphs>72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ADLaM Display</vt:lpstr>
      <vt:lpstr>Arial</vt:lpstr>
      <vt:lpstr>Corbel</vt:lpstr>
      <vt:lpstr>Basis</vt:lpstr>
      <vt:lpstr>PowerPoint Presentation</vt:lpstr>
      <vt:lpstr>Mission &amp; Vision</vt:lpstr>
      <vt:lpstr>Service Description</vt:lpstr>
      <vt:lpstr>Unique Selling Proposition (USP)</vt:lpstr>
      <vt:lpstr>Business Structure &amp; Details</vt:lpstr>
      <vt:lpstr>SWOT Analysis</vt:lpstr>
      <vt:lpstr>Financial Overview</vt:lpstr>
      <vt:lpstr>12-Month Marketing Strategy</vt:lpstr>
      <vt:lpstr>PowerPoint Presentation</vt:lpstr>
      <vt:lpstr>PowerPoint Presentation</vt:lpstr>
      <vt:lpstr>Why Me? Why KindClean?</vt:lpstr>
      <vt:lpstr>Summary &amp; Call to Action</vt:lpstr>
      <vt:lpstr>THANKS FOR LISTENING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 2016</dc:creator>
  <cp:lastModifiedBy>Lara Medina Barcenilla (2334177)</cp:lastModifiedBy>
  <cp:revision>1</cp:revision>
  <dcterms:created xsi:type="dcterms:W3CDTF">2025-06-04T16:55:11Z</dcterms:created>
  <dcterms:modified xsi:type="dcterms:W3CDTF">2025-06-28T19:35:22Z</dcterms:modified>
</cp:coreProperties>
</file>