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7" r:id="rId3"/>
    <p:sldId id="260" r:id="rId4"/>
    <p:sldId id="262" r:id="rId5"/>
    <p:sldId id="263" r:id="rId6"/>
    <p:sldId id="261" r:id="rId7"/>
    <p:sldId id="258" r:id="rId8"/>
    <p:sldId id="264" r:id="rId9"/>
    <p:sldId id="265" r:id="rId10"/>
    <p:sldId id="259"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nnine Thomas-Walters" initials="JT" lastIdx="1" clrIdx="0">
    <p:extLst>
      <p:ext uri="{19B8F6BF-5375-455C-9EA6-DF929625EA0E}">
        <p15:presenceInfo xmlns:p15="http://schemas.microsoft.com/office/powerpoint/2012/main" userId="Junnine Thomas-Walter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486"/>
    <p:restoredTop sz="50046"/>
  </p:normalViewPr>
  <p:slideViewPr>
    <p:cSldViewPr snapToGrid="0" snapToObjects="1">
      <p:cViewPr varScale="1">
        <p:scale>
          <a:sx n="92" d="100"/>
          <a:sy n="92" d="100"/>
        </p:scale>
        <p:origin x="944" y="1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45" d="100"/>
          <a:sy n="145" d="100"/>
        </p:scale>
        <p:origin x="184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6/24/19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611580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297157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409635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6/24/19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6/24/19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6/24/19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6/24/19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6/24/19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6/24/19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6/24/19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6/24/19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6/24/19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6/24/19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3B3C6F2-08C7-9D45-9A98-2D364D2A778F}"/>
              </a:ext>
            </a:extLst>
          </p:cNvPr>
          <p:cNvGraphicFramePr>
            <a:graphicFrameLocks noGrp="1"/>
          </p:cNvGraphicFramePr>
          <p:nvPr>
            <p:extLst>
              <p:ext uri="{D42A27DB-BD31-4B8C-83A1-F6EECF244321}">
                <p14:modId xmlns:p14="http://schemas.microsoft.com/office/powerpoint/2010/main" val="1192102302"/>
              </p:ext>
            </p:extLst>
          </p:nvPr>
        </p:nvGraphicFramePr>
        <p:xfrm>
          <a:off x="471055" y="692728"/>
          <a:ext cx="8160327" cy="4818933"/>
        </p:xfrm>
        <a:graphic>
          <a:graphicData uri="http://schemas.openxmlformats.org/drawingml/2006/table">
            <a:tbl>
              <a:tblPr firstRow="1" firstCol="1" lastRow="1" lastCol="1" bandRow="1" bandCol="1">
                <a:tableStyleId>{5C22544A-7EE6-4342-B048-85BDC9FD1C3A}</a:tableStyleId>
              </a:tblPr>
              <a:tblGrid>
                <a:gridCol w="8160327">
                  <a:extLst>
                    <a:ext uri="{9D8B030D-6E8A-4147-A177-3AD203B41FA5}">
                      <a16:colId xmlns:a16="http://schemas.microsoft.com/office/drawing/2014/main" val="3066759423"/>
                    </a:ext>
                  </a:extLst>
                </a:gridCol>
              </a:tblGrid>
              <a:tr h="512617">
                <a:tc>
                  <a:txBody>
                    <a:bodyPr/>
                    <a:lstStyle/>
                    <a:p>
                      <a:pPr algn="ctr">
                        <a:spcAft>
                          <a:spcPts val="0"/>
                        </a:spcAft>
                      </a:pPr>
                      <a:endParaRPr lang="en-GB" sz="1600" dirty="0">
                        <a:effectLst/>
                      </a:endParaRPr>
                    </a:p>
                    <a:p>
                      <a:pPr algn="ctr">
                        <a:spcAft>
                          <a:spcPts val="0"/>
                        </a:spcAft>
                      </a:pPr>
                      <a:r>
                        <a:rPr lang="en-US" sz="1600" dirty="0">
                          <a:effectLst/>
                        </a:rPr>
                        <a:t>Assignment Brief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64689335"/>
                  </a:ext>
                </a:extLst>
              </a:tr>
              <a:tr h="1421287">
                <a:tc>
                  <a:txBody>
                    <a:bodyPr/>
                    <a:lstStyle/>
                    <a:p>
                      <a:pPr marL="457200">
                        <a:spcAft>
                          <a:spcPts val="0"/>
                        </a:spcAft>
                      </a:pPr>
                      <a:r>
                        <a:rPr lang="en-US" sz="1600" dirty="0">
                          <a:effectLst/>
                          <a:highlight>
                            <a:srgbClr val="FFFF00"/>
                          </a:highlight>
                        </a:rPr>
                        <a:t> </a:t>
                      </a:r>
                      <a:endParaRPr lang="en-GB" sz="1600" dirty="0">
                        <a:effectLst/>
                      </a:endParaRPr>
                    </a:p>
                    <a:p>
                      <a:pPr>
                        <a:lnSpc>
                          <a:spcPct val="115000"/>
                        </a:lnSpc>
                        <a:spcAft>
                          <a:spcPts val="1000"/>
                        </a:spcAft>
                      </a:pPr>
                      <a:r>
                        <a:rPr lang="en-GB" sz="1600" dirty="0">
                          <a:effectLst/>
                        </a:rPr>
                        <a:t>Successful Futures marks a radical departure from the curriculum of the last century and provides an opportunity to build a new curriculum for Wales which is fit for the 21</a:t>
                      </a:r>
                      <a:r>
                        <a:rPr lang="en-GB" sz="1600" baseline="30000" dirty="0">
                          <a:effectLst/>
                        </a:rPr>
                        <a:t>st</a:t>
                      </a:r>
                      <a:r>
                        <a:rPr lang="en-GB" sz="1600" dirty="0">
                          <a:effectLst/>
                        </a:rPr>
                        <a:t> Century and beyond.  </a:t>
                      </a:r>
                    </a:p>
                    <a:p>
                      <a:pPr>
                        <a:spcAft>
                          <a:spcPts val="0"/>
                        </a:spcAft>
                      </a:pPr>
                      <a:r>
                        <a:rPr lang="en-US" sz="1600" dirty="0">
                          <a:effectLst/>
                        </a:rPr>
                        <a:t>The learning outcomes for this module will be assessed through a coursework portfolio (7,500 word equivalent) which should contain the following elements;</a:t>
                      </a:r>
                      <a:endParaRPr lang="en-GB" sz="1600" dirty="0">
                        <a:effectLst/>
                      </a:endParaRPr>
                    </a:p>
                    <a:p>
                      <a:pPr>
                        <a:lnSpc>
                          <a:spcPct val="115000"/>
                        </a:lnSpc>
                        <a:spcAft>
                          <a:spcPts val="1000"/>
                        </a:spcAft>
                      </a:pPr>
                      <a:r>
                        <a:rPr lang="en-GB" sz="1600" dirty="0">
                          <a:effectLst/>
                        </a:rPr>
                        <a:t> </a:t>
                      </a:r>
                    </a:p>
                    <a:p>
                      <a:pPr marL="342900" lvl="0" indent="-342900">
                        <a:lnSpc>
                          <a:spcPct val="115000"/>
                        </a:lnSpc>
                        <a:spcAft>
                          <a:spcPts val="1000"/>
                        </a:spcAft>
                        <a:buFont typeface="+mj-lt"/>
                        <a:buAutoNum type="romanLcPeriod"/>
                      </a:pPr>
                      <a:r>
                        <a:rPr lang="en-GB" sz="1600" dirty="0">
                          <a:effectLst/>
                        </a:rPr>
                        <a:t>Literature review including a critical analysis of old and new paradigms and consideration of national and international evidence on effective curriculum design and implementation.</a:t>
                      </a:r>
                    </a:p>
                    <a:p>
                      <a:pPr marL="342900" lvl="0" indent="-342900">
                        <a:lnSpc>
                          <a:spcPct val="115000"/>
                        </a:lnSpc>
                        <a:spcAft>
                          <a:spcPts val="1000"/>
                        </a:spcAft>
                        <a:buFont typeface="+mj-lt"/>
                        <a:buAutoNum type="romanLcPeriod"/>
                      </a:pPr>
                      <a:r>
                        <a:rPr lang="en-GB" sz="1600" dirty="0">
                          <a:effectLst/>
                        </a:rPr>
                        <a:t>Contextual study: critical reflection on the challenges and opportunities for implementation of the Curriculum for Wales.</a:t>
                      </a:r>
                    </a:p>
                    <a:p>
                      <a:pPr marL="342900" lvl="0" indent="-342900">
                        <a:lnSpc>
                          <a:spcPct val="115000"/>
                        </a:lnSpc>
                        <a:spcAft>
                          <a:spcPts val="1000"/>
                        </a:spcAft>
                        <a:buFont typeface="+mj-lt"/>
                        <a:buAutoNum type="romanLcPeriod"/>
                      </a:pPr>
                      <a:r>
                        <a:rPr lang="en-GB" sz="1600" dirty="0">
                          <a:effectLst/>
                        </a:rPr>
                        <a:t>Complete a force field analysis of the reality of implementing the Curriculum for Wales  in your setting leading to a detailed report to Governors including the challenges, risks and justification and recommendations to move forward.</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09155523"/>
                  </a:ext>
                </a:extLst>
              </a:tr>
            </a:tbl>
          </a:graphicData>
        </a:graphic>
      </p:graphicFrame>
    </p:spTree>
    <p:extLst>
      <p:ext uri="{BB962C8B-B14F-4D97-AF65-F5344CB8AC3E}">
        <p14:creationId xmlns:p14="http://schemas.microsoft.com/office/powerpoint/2010/main" val="174311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6480A6-ADF1-8C46-9207-53EB485E58E0}"/>
              </a:ext>
            </a:extLst>
          </p:cNvPr>
          <p:cNvSpPr txBox="1"/>
          <p:nvPr/>
        </p:nvSpPr>
        <p:spPr>
          <a:xfrm>
            <a:off x="623455" y="1260764"/>
            <a:ext cx="7232073" cy="4339650"/>
          </a:xfrm>
          <a:prstGeom prst="rect">
            <a:avLst/>
          </a:prstGeom>
          <a:noFill/>
        </p:spPr>
        <p:txBody>
          <a:bodyPr wrap="square" rtlCol="0">
            <a:spAutoFit/>
          </a:bodyPr>
          <a:lstStyle/>
          <a:p>
            <a:r>
              <a:rPr lang="en-US" sz="2000" b="1" dirty="0"/>
              <a:t>Literature Review</a:t>
            </a:r>
          </a:p>
          <a:p>
            <a:endParaRPr lang="en-US" sz="2000" b="1" dirty="0"/>
          </a:p>
          <a:p>
            <a:r>
              <a:rPr lang="en-US" sz="2000" dirty="0"/>
              <a:t>See PowerPoint on Moodle!</a:t>
            </a:r>
          </a:p>
          <a:p>
            <a:endParaRPr lang="en-US" sz="2000" b="1" dirty="0"/>
          </a:p>
          <a:p>
            <a:r>
              <a:rPr lang="en-GB" sz="2000" dirty="0">
                <a:solidFill>
                  <a:schemeClr val="tx2"/>
                </a:solidFill>
                <a:latin typeface="Frutiger 55 Roman" pitchFamily="34" charset="0"/>
              </a:rPr>
              <a:t>A literature review summarises, critically analyses and evaluates previous writing and ideas available on the subject, presenting this in an organised way. </a:t>
            </a:r>
            <a:endParaRPr lang="en-GB" sz="2000" dirty="0">
              <a:solidFill>
                <a:schemeClr val="tx2"/>
              </a:solidFill>
            </a:endParaRPr>
          </a:p>
          <a:p>
            <a:r>
              <a:rPr lang="en-GB" sz="2000" dirty="0">
                <a:solidFill>
                  <a:schemeClr val="tx2"/>
                </a:solidFill>
              </a:rPr>
              <a:t>It is NOT:</a:t>
            </a:r>
          </a:p>
          <a:p>
            <a:endParaRPr lang="en-GB" sz="2000" dirty="0">
              <a:solidFill>
                <a:schemeClr val="tx2"/>
              </a:solidFill>
            </a:endParaRPr>
          </a:p>
          <a:p>
            <a:pPr lvl="1"/>
            <a:r>
              <a:rPr lang="en-GB" sz="2000" dirty="0">
                <a:solidFill>
                  <a:schemeClr val="tx2"/>
                </a:solidFill>
              </a:rPr>
              <a:t>A descriptive list or summaries of books/articles etc</a:t>
            </a:r>
          </a:p>
          <a:p>
            <a:pPr lvl="1"/>
            <a:r>
              <a:rPr lang="en-GB" sz="2000" dirty="0">
                <a:solidFill>
                  <a:schemeClr val="tx2"/>
                </a:solidFill>
              </a:rPr>
              <a:t>An exhaustive bibliography on everything ever written on the topic - you need to make a decision about what to include</a:t>
            </a:r>
          </a:p>
          <a:p>
            <a:endParaRPr lang="en-US" b="1" dirty="0"/>
          </a:p>
          <a:p>
            <a:endParaRPr lang="en-US" b="1" dirty="0"/>
          </a:p>
        </p:txBody>
      </p:sp>
    </p:spTree>
    <p:extLst>
      <p:ext uri="{BB962C8B-B14F-4D97-AF65-F5344CB8AC3E}">
        <p14:creationId xmlns:p14="http://schemas.microsoft.com/office/powerpoint/2010/main" val="3026982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FE5B38-FA44-874A-9CD1-D48421771D08}"/>
              </a:ext>
            </a:extLst>
          </p:cNvPr>
          <p:cNvSpPr txBox="1"/>
          <p:nvPr/>
        </p:nvSpPr>
        <p:spPr>
          <a:xfrm>
            <a:off x="748145" y="1468582"/>
            <a:ext cx="7606146" cy="4031873"/>
          </a:xfrm>
          <a:prstGeom prst="rect">
            <a:avLst/>
          </a:prstGeom>
          <a:noFill/>
        </p:spPr>
        <p:txBody>
          <a:bodyPr wrap="square" rtlCol="0">
            <a:spAutoFit/>
          </a:bodyPr>
          <a:lstStyle/>
          <a:p>
            <a:r>
              <a:rPr lang="en-US" sz="2000" b="1" dirty="0"/>
              <a:t>Literature Review</a:t>
            </a:r>
          </a:p>
          <a:p>
            <a:endParaRPr lang="en-US" sz="2000" b="1" dirty="0"/>
          </a:p>
          <a:p>
            <a:pPr marL="285750" indent="-285750">
              <a:buFont typeface="Arial" panose="020B0604020202020204" pitchFamily="34" charset="0"/>
              <a:buChar char="•"/>
            </a:pPr>
            <a:r>
              <a:rPr lang="en-GB" sz="2000" dirty="0">
                <a:solidFill>
                  <a:schemeClr val="tx2"/>
                </a:solidFill>
              </a:rPr>
              <a:t>Demonstrate an in-depth understanding of your topic area including key concepts, terminology, theories and definitions</a:t>
            </a:r>
          </a:p>
          <a:p>
            <a:endParaRPr lang="en-GB" sz="2000" dirty="0">
              <a:solidFill>
                <a:schemeClr val="tx2"/>
              </a:solidFill>
            </a:endParaRPr>
          </a:p>
          <a:p>
            <a:pPr marL="285750" indent="-285750">
              <a:buFont typeface="Arial" panose="020B0604020202020204" pitchFamily="34" charset="0"/>
              <a:buChar char="•"/>
            </a:pPr>
            <a:r>
              <a:rPr lang="en-GB" sz="2000" dirty="0">
                <a:solidFill>
                  <a:schemeClr val="tx2"/>
                </a:solidFill>
              </a:rPr>
              <a:t>Identify who the major influencers are</a:t>
            </a:r>
          </a:p>
          <a:p>
            <a:endParaRPr lang="en-GB" sz="2000" dirty="0">
              <a:solidFill>
                <a:schemeClr val="tx2"/>
              </a:solidFill>
            </a:endParaRPr>
          </a:p>
          <a:p>
            <a:pPr marL="285750" indent="-285750">
              <a:buFont typeface="Arial" panose="020B0604020202020204" pitchFamily="34" charset="0"/>
              <a:buChar char="•"/>
            </a:pPr>
            <a:r>
              <a:rPr lang="en-GB" sz="2000" dirty="0">
                <a:solidFill>
                  <a:schemeClr val="tx2"/>
                </a:solidFill>
              </a:rPr>
              <a:t>Find gaps in the theory/practice/research or current areas of interest to help you formulate your own responses to what you have read</a:t>
            </a:r>
          </a:p>
          <a:p>
            <a:endParaRPr lang="en-GB" sz="2000" dirty="0">
              <a:solidFill>
                <a:schemeClr val="tx2"/>
              </a:solidFill>
            </a:endParaRPr>
          </a:p>
          <a:p>
            <a:pPr marL="285750" indent="-285750">
              <a:buFont typeface="Arial" panose="020B0604020202020204" pitchFamily="34" charset="0"/>
              <a:buChar char="•"/>
            </a:pPr>
            <a:r>
              <a:rPr lang="en-GB" sz="2000" dirty="0">
                <a:solidFill>
                  <a:schemeClr val="tx2"/>
                </a:solidFill>
              </a:rPr>
              <a:t>Identify main areas of agreement or controversy</a:t>
            </a:r>
          </a:p>
          <a:p>
            <a:endParaRPr lang="en-US" b="1" dirty="0"/>
          </a:p>
          <a:p>
            <a:endParaRPr lang="en-US" b="1" dirty="0"/>
          </a:p>
        </p:txBody>
      </p:sp>
    </p:spTree>
    <p:extLst>
      <p:ext uri="{BB962C8B-B14F-4D97-AF65-F5344CB8AC3E}">
        <p14:creationId xmlns:p14="http://schemas.microsoft.com/office/powerpoint/2010/main" val="31563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A83FC0-CB25-A143-849D-B83D0BB2A1EC}"/>
              </a:ext>
            </a:extLst>
          </p:cNvPr>
          <p:cNvSpPr txBox="1"/>
          <p:nvPr/>
        </p:nvSpPr>
        <p:spPr>
          <a:xfrm>
            <a:off x="886691" y="1108364"/>
            <a:ext cx="7523018" cy="3385542"/>
          </a:xfrm>
          <a:prstGeom prst="rect">
            <a:avLst/>
          </a:prstGeom>
          <a:noFill/>
        </p:spPr>
        <p:txBody>
          <a:bodyPr wrap="square" rtlCol="0">
            <a:spAutoFit/>
          </a:bodyPr>
          <a:lstStyle/>
          <a:p>
            <a:pPr>
              <a:buNone/>
            </a:pPr>
            <a:r>
              <a:rPr lang="en-GB" b="1" dirty="0">
                <a:solidFill>
                  <a:schemeClr val="tx2"/>
                </a:solidFill>
              </a:rPr>
              <a:t>Writing the literature review: the introduction</a:t>
            </a:r>
          </a:p>
          <a:p>
            <a:pPr>
              <a:buNone/>
            </a:pPr>
            <a:endParaRPr lang="en-GB" dirty="0">
              <a:solidFill>
                <a:schemeClr val="tx2"/>
              </a:solidFill>
            </a:endParaRPr>
          </a:p>
          <a:p>
            <a:pPr>
              <a:buNone/>
            </a:pPr>
            <a:r>
              <a:rPr lang="en-GB" sz="2000" dirty="0">
                <a:solidFill>
                  <a:schemeClr val="tx2"/>
                </a:solidFill>
              </a:rPr>
              <a:t>Could include:</a:t>
            </a:r>
          </a:p>
          <a:p>
            <a:r>
              <a:rPr lang="en-GB" sz="2000" dirty="0">
                <a:solidFill>
                  <a:schemeClr val="tx2"/>
                </a:solidFill>
              </a:rPr>
              <a:t>Why the topic is important- because it is topical and hugely important in Wales – any other reasons?</a:t>
            </a:r>
          </a:p>
          <a:p>
            <a:r>
              <a:rPr lang="en-GB" sz="2000" dirty="0">
                <a:solidFill>
                  <a:schemeClr val="tx2"/>
                </a:solidFill>
              </a:rPr>
              <a:t>The scope of the review- the aspects of the topic that will be covered</a:t>
            </a:r>
          </a:p>
          <a:p>
            <a:r>
              <a:rPr lang="en-GB" sz="2000" dirty="0">
                <a:solidFill>
                  <a:schemeClr val="tx2"/>
                </a:solidFill>
              </a:rPr>
              <a:t>How the review is organised</a:t>
            </a:r>
          </a:p>
          <a:p>
            <a:r>
              <a:rPr lang="en-GB" sz="2000" dirty="0">
                <a:solidFill>
                  <a:schemeClr val="tx2"/>
                </a:solidFill>
              </a:rPr>
              <a:t>Has the topic been widely researched? Or not? </a:t>
            </a:r>
          </a:p>
          <a:p>
            <a:r>
              <a:rPr lang="en-GB" sz="2000" dirty="0">
                <a:solidFill>
                  <a:schemeClr val="tx2"/>
                </a:solidFill>
              </a:rPr>
              <a:t>Significant gaps in the research into your topic</a:t>
            </a:r>
          </a:p>
          <a:p>
            <a:r>
              <a:rPr lang="en-GB" sz="2000" dirty="0">
                <a:solidFill>
                  <a:schemeClr val="tx2"/>
                </a:solidFill>
              </a:rPr>
              <a:t>Is there debate and controversy about the topic or a consensus?  </a:t>
            </a:r>
          </a:p>
          <a:p>
            <a:endParaRPr lang="en-US" dirty="0"/>
          </a:p>
        </p:txBody>
      </p:sp>
    </p:spTree>
    <p:extLst>
      <p:ext uri="{BB962C8B-B14F-4D97-AF65-F5344CB8AC3E}">
        <p14:creationId xmlns:p14="http://schemas.microsoft.com/office/powerpoint/2010/main" val="3784428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68D5B2-EF51-564E-8C4B-0540BBF1D05E}"/>
              </a:ext>
            </a:extLst>
          </p:cNvPr>
          <p:cNvSpPr txBox="1"/>
          <p:nvPr/>
        </p:nvSpPr>
        <p:spPr>
          <a:xfrm>
            <a:off x="1122218" y="845127"/>
            <a:ext cx="6733309" cy="4278094"/>
          </a:xfrm>
          <a:prstGeom prst="rect">
            <a:avLst/>
          </a:prstGeom>
          <a:noFill/>
        </p:spPr>
        <p:txBody>
          <a:bodyPr wrap="square" rtlCol="0">
            <a:spAutoFit/>
          </a:bodyPr>
          <a:lstStyle/>
          <a:p>
            <a:endParaRPr lang="en-US" b="1" dirty="0"/>
          </a:p>
          <a:p>
            <a:endParaRPr lang="en-US" b="1" dirty="0"/>
          </a:p>
          <a:p>
            <a:r>
              <a:rPr lang="en-US" sz="2000" b="1" dirty="0"/>
              <a:t>Contextual Study: </a:t>
            </a:r>
            <a:r>
              <a:rPr lang="en-US" sz="2000" dirty="0"/>
              <a:t>critical reflection on the challenges and opportunities for implementation of the curriculum for Wales.</a:t>
            </a:r>
          </a:p>
          <a:p>
            <a:endParaRPr lang="en-US" sz="2000" dirty="0"/>
          </a:p>
          <a:p>
            <a:r>
              <a:rPr lang="en-US" sz="2000" dirty="0"/>
              <a:t>Key words here – ‘</a:t>
            </a:r>
            <a:r>
              <a:rPr lang="en-US" sz="2000" b="1" dirty="0"/>
              <a:t>critical reflection’ – avoid description!</a:t>
            </a:r>
          </a:p>
          <a:p>
            <a:endParaRPr lang="en-US" sz="2000" b="1" dirty="0"/>
          </a:p>
          <a:p>
            <a:r>
              <a:rPr lang="en-US" sz="2000" dirty="0"/>
              <a:t>Note the </a:t>
            </a:r>
            <a:r>
              <a:rPr lang="en-US" sz="2000" b="1" dirty="0"/>
              <a:t>challenges </a:t>
            </a:r>
            <a:r>
              <a:rPr lang="en-US" sz="2000" dirty="0"/>
              <a:t>and</a:t>
            </a:r>
            <a:r>
              <a:rPr lang="en-US" sz="2000" b="1" dirty="0"/>
              <a:t> the opportunities for you within your setting and maybe across the Local Authority or/ and pan Wales.</a:t>
            </a:r>
          </a:p>
          <a:p>
            <a:endParaRPr lang="en-US" sz="2000" b="1" dirty="0"/>
          </a:p>
          <a:p>
            <a:r>
              <a:rPr lang="en-US" sz="2000" dirty="0"/>
              <a:t>Include a brief professional context.</a:t>
            </a:r>
          </a:p>
          <a:p>
            <a:endParaRPr lang="en-US" dirty="0"/>
          </a:p>
          <a:p>
            <a:endParaRPr lang="en-US" dirty="0"/>
          </a:p>
        </p:txBody>
      </p:sp>
    </p:spTree>
    <p:extLst>
      <p:ext uri="{BB962C8B-B14F-4D97-AF65-F5344CB8AC3E}">
        <p14:creationId xmlns:p14="http://schemas.microsoft.com/office/powerpoint/2010/main" val="1482690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5B67A0-C25C-8A48-8892-64ED1B071CE5}"/>
              </a:ext>
            </a:extLst>
          </p:cNvPr>
          <p:cNvSpPr txBox="1"/>
          <p:nvPr/>
        </p:nvSpPr>
        <p:spPr>
          <a:xfrm>
            <a:off x="595746" y="1122218"/>
            <a:ext cx="7536872" cy="4093428"/>
          </a:xfrm>
          <a:prstGeom prst="rect">
            <a:avLst/>
          </a:prstGeom>
          <a:noFill/>
        </p:spPr>
        <p:txBody>
          <a:bodyPr wrap="square" rtlCol="0">
            <a:spAutoFit/>
          </a:bodyPr>
          <a:lstStyle/>
          <a:p>
            <a:r>
              <a:rPr lang="en-US" sz="2000" b="1" dirty="0"/>
              <a:t>Force Field Analysis</a:t>
            </a:r>
          </a:p>
          <a:p>
            <a:endParaRPr lang="en-US" sz="2000" dirty="0"/>
          </a:p>
          <a:p>
            <a:r>
              <a:rPr lang="en-US" sz="2000" dirty="0"/>
              <a:t>This must be included in the portfolio.</a:t>
            </a:r>
          </a:p>
          <a:p>
            <a:endParaRPr lang="en-US" sz="2000" dirty="0"/>
          </a:p>
          <a:p>
            <a:r>
              <a:rPr lang="en-US" sz="2000" dirty="0"/>
              <a:t>I would summarize this briefly as an introduction to your detailed report to Governors. (Think about your audience.)</a:t>
            </a:r>
          </a:p>
          <a:p>
            <a:endParaRPr lang="en-US" sz="2000" dirty="0"/>
          </a:p>
          <a:p>
            <a:endParaRPr lang="en-US" sz="2000" dirty="0"/>
          </a:p>
          <a:p>
            <a:r>
              <a:rPr lang="en-US" sz="2000" b="1" dirty="0"/>
              <a:t>Include: </a:t>
            </a:r>
          </a:p>
          <a:p>
            <a:pPr marL="285750" indent="-285750">
              <a:buFont typeface="Arial" panose="020B0604020202020204" pitchFamily="34" charset="0"/>
              <a:buChar char="•"/>
            </a:pPr>
            <a:r>
              <a:rPr lang="en-US" sz="2000" dirty="0"/>
              <a:t>Challenges</a:t>
            </a:r>
          </a:p>
          <a:p>
            <a:pPr marL="285750" indent="-285750">
              <a:buFont typeface="Arial" panose="020B0604020202020204" pitchFamily="34" charset="0"/>
              <a:buChar char="•"/>
            </a:pPr>
            <a:r>
              <a:rPr lang="en-US" sz="2000" dirty="0"/>
              <a:t>Risks</a:t>
            </a:r>
          </a:p>
          <a:p>
            <a:pPr marL="285750" indent="-285750">
              <a:buFont typeface="Arial" panose="020B0604020202020204" pitchFamily="34" charset="0"/>
              <a:buChar char="•"/>
            </a:pPr>
            <a:r>
              <a:rPr lang="en-US" sz="2000" dirty="0"/>
              <a:t>Justification</a:t>
            </a:r>
          </a:p>
          <a:p>
            <a:pPr marL="285750" indent="-285750">
              <a:buFont typeface="Arial" panose="020B0604020202020204" pitchFamily="34" charset="0"/>
              <a:buChar char="•"/>
            </a:pPr>
            <a:r>
              <a:rPr lang="en-US" sz="2000" dirty="0"/>
              <a:t>Recommendations</a:t>
            </a:r>
          </a:p>
        </p:txBody>
      </p:sp>
    </p:spTree>
    <p:extLst>
      <p:ext uri="{BB962C8B-B14F-4D97-AF65-F5344CB8AC3E}">
        <p14:creationId xmlns:p14="http://schemas.microsoft.com/office/powerpoint/2010/main" val="1831658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EADDA5-7F76-B94E-8A54-0EFC595427FB}"/>
              </a:ext>
            </a:extLst>
          </p:cNvPr>
          <p:cNvSpPr txBox="1"/>
          <p:nvPr/>
        </p:nvSpPr>
        <p:spPr>
          <a:xfrm>
            <a:off x="1524000" y="1205345"/>
            <a:ext cx="6428509" cy="4062651"/>
          </a:xfrm>
          <a:prstGeom prst="rect">
            <a:avLst/>
          </a:prstGeom>
          <a:noFill/>
        </p:spPr>
        <p:txBody>
          <a:bodyPr wrap="square" rtlCol="0">
            <a:spAutoFit/>
          </a:bodyPr>
          <a:lstStyle/>
          <a:p>
            <a:r>
              <a:rPr lang="en-GB" sz="2000" b="1" dirty="0">
                <a:solidFill>
                  <a:schemeClr val="tx2"/>
                </a:solidFill>
              </a:rPr>
              <a:t>Referencing</a:t>
            </a:r>
          </a:p>
          <a:p>
            <a:endParaRPr lang="en-GB" sz="2000" dirty="0">
              <a:solidFill>
                <a:schemeClr val="tx2"/>
              </a:solidFill>
            </a:endParaRPr>
          </a:p>
          <a:p>
            <a:r>
              <a:rPr lang="en-GB" sz="2000" dirty="0">
                <a:solidFill>
                  <a:schemeClr val="tx2"/>
                </a:solidFill>
              </a:rPr>
              <a:t>Keep a record of all the sources that you use!</a:t>
            </a:r>
          </a:p>
          <a:p>
            <a:r>
              <a:rPr lang="en-GB" sz="2000" dirty="0">
                <a:solidFill>
                  <a:schemeClr val="tx2"/>
                </a:solidFill>
              </a:rPr>
              <a:t>Use the Harvard referencing style recommended in the referencing handbook you have been given – again on Moodle!</a:t>
            </a:r>
          </a:p>
          <a:p>
            <a:endParaRPr lang="en-GB" sz="2000" dirty="0">
              <a:solidFill>
                <a:schemeClr val="tx2"/>
              </a:solidFill>
            </a:endParaRPr>
          </a:p>
          <a:p>
            <a:r>
              <a:rPr lang="en-GB" sz="2000" dirty="0">
                <a:solidFill>
                  <a:schemeClr val="tx2"/>
                </a:solidFill>
              </a:rPr>
              <a:t>ENSURE that you always acknowledge the ideas and the work of other people – make sure the reader/marker knows which are your words and ideas – and which are the thoughts and words of others – there will be plenty of REFERENCEs in a critical review or a literature review.</a:t>
            </a:r>
          </a:p>
          <a:p>
            <a:endParaRPr lang="en-US" dirty="0"/>
          </a:p>
        </p:txBody>
      </p:sp>
    </p:spTree>
    <p:extLst>
      <p:ext uri="{BB962C8B-B14F-4D97-AF65-F5344CB8AC3E}">
        <p14:creationId xmlns:p14="http://schemas.microsoft.com/office/powerpoint/2010/main" val="310216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B858D0-40E4-C948-9158-7C088C2A08B4}"/>
              </a:ext>
            </a:extLst>
          </p:cNvPr>
          <p:cNvSpPr txBox="1"/>
          <p:nvPr/>
        </p:nvSpPr>
        <p:spPr>
          <a:xfrm>
            <a:off x="928255" y="900545"/>
            <a:ext cx="7481454" cy="3139321"/>
          </a:xfrm>
          <a:prstGeom prst="rect">
            <a:avLst/>
          </a:prstGeom>
          <a:noFill/>
        </p:spPr>
        <p:txBody>
          <a:bodyPr wrap="square" rtlCol="0">
            <a:spAutoFit/>
          </a:bodyPr>
          <a:lstStyle/>
          <a:p>
            <a:r>
              <a:rPr lang="en-GB" dirty="0">
                <a:solidFill>
                  <a:schemeClr val="tx2"/>
                </a:solidFill>
              </a:rPr>
              <a:t>Grammar, spelling, punctuation!</a:t>
            </a:r>
          </a:p>
          <a:p>
            <a:endParaRPr lang="en-GB" dirty="0">
              <a:solidFill>
                <a:schemeClr val="tx2"/>
              </a:solidFill>
            </a:endParaRPr>
          </a:p>
          <a:p>
            <a:endParaRPr lang="en-GB" dirty="0">
              <a:solidFill>
                <a:schemeClr val="tx2"/>
              </a:solidFill>
            </a:endParaRPr>
          </a:p>
          <a:p>
            <a:r>
              <a:rPr lang="en-GB" dirty="0">
                <a:solidFill>
                  <a:schemeClr val="tx2"/>
                </a:solidFill>
              </a:rPr>
              <a:t>ENSURE that you have checked everything – remember that this is writing at a </a:t>
            </a:r>
          </a:p>
          <a:p>
            <a:r>
              <a:rPr lang="en-GB" dirty="0">
                <a:solidFill>
                  <a:schemeClr val="tx2"/>
                </a:solidFill>
              </a:rPr>
              <a:t>Masters -  Level 7 – and as such there should be no typos – nor problems with written language!</a:t>
            </a:r>
          </a:p>
          <a:p>
            <a:endParaRPr lang="en-GB" dirty="0">
              <a:solidFill>
                <a:schemeClr val="tx2"/>
              </a:solidFill>
            </a:endParaRPr>
          </a:p>
          <a:p>
            <a:r>
              <a:rPr lang="en-GB" dirty="0">
                <a:solidFill>
                  <a:schemeClr val="tx2"/>
                </a:solidFill>
              </a:rPr>
              <a:t>Check for sense.       </a:t>
            </a:r>
          </a:p>
          <a:p>
            <a:endParaRPr lang="en-GB" dirty="0">
              <a:solidFill>
                <a:schemeClr val="tx2"/>
              </a:solidFill>
            </a:endParaRPr>
          </a:p>
          <a:p>
            <a:r>
              <a:rPr lang="en-GB" dirty="0">
                <a:solidFill>
                  <a:schemeClr val="tx2"/>
                </a:solidFill>
              </a:rPr>
              <a:t>???????????????????????????</a:t>
            </a:r>
          </a:p>
          <a:p>
            <a:endParaRPr lang="en-US" dirty="0"/>
          </a:p>
        </p:txBody>
      </p:sp>
    </p:spTree>
    <p:extLst>
      <p:ext uri="{BB962C8B-B14F-4D97-AF65-F5344CB8AC3E}">
        <p14:creationId xmlns:p14="http://schemas.microsoft.com/office/powerpoint/2010/main" val="2130614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86CEDD-BB63-9943-98FA-2BFA37343181}"/>
              </a:ext>
            </a:extLst>
          </p:cNvPr>
          <p:cNvSpPr txBox="1"/>
          <p:nvPr/>
        </p:nvSpPr>
        <p:spPr>
          <a:xfrm>
            <a:off x="443345" y="554182"/>
            <a:ext cx="8104910" cy="4801314"/>
          </a:xfrm>
          <a:prstGeom prst="rect">
            <a:avLst/>
          </a:prstGeom>
          <a:noFill/>
        </p:spPr>
        <p:txBody>
          <a:bodyPr wrap="square" rtlCol="0">
            <a:spAutoFit/>
          </a:bodyPr>
          <a:lstStyle/>
          <a:p>
            <a:r>
              <a:rPr lang="en-GB" b="1" dirty="0"/>
              <a:t>Assignments should be submitted via </a:t>
            </a:r>
            <a:r>
              <a:rPr lang="en-GB" b="1" dirty="0" err="1"/>
              <a:t>Turnitin</a:t>
            </a:r>
            <a:r>
              <a:rPr lang="en-GB" b="1" dirty="0"/>
              <a:t> by 23:59 on Thursday 5th September 2019.</a:t>
            </a:r>
            <a:r>
              <a:rPr lang="en-GB" dirty="0"/>
              <a:t> </a:t>
            </a:r>
            <a:r>
              <a:rPr lang="en-GB" dirty="0" err="1"/>
              <a:t>Turnitin</a:t>
            </a:r>
            <a:r>
              <a:rPr lang="en-GB" dirty="0"/>
              <a:t> will be available for submissions two weeks prior to this date. There is also a draft </a:t>
            </a:r>
            <a:r>
              <a:rPr lang="en-GB" dirty="0" err="1"/>
              <a:t>turntin</a:t>
            </a:r>
            <a:r>
              <a:rPr lang="en-GB" dirty="0"/>
              <a:t> submission which you can access to check your </a:t>
            </a:r>
            <a:r>
              <a:rPr lang="en-GB" dirty="0" err="1"/>
              <a:t>turnitin</a:t>
            </a:r>
            <a:r>
              <a:rPr lang="en-GB" dirty="0"/>
              <a:t> score before you hand in your assignment. It is recommended that you do this. </a:t>
            </a:r>
          </a:p>
          <a:p>
            <a:r>
              <a:rPr lang="en-GB" b="1" dirty="0"/>
              <a:t>You also need to hand in one hard copy of your assignment to Lesley Morgan (Dylan Thomas Centre, 1 Somerset Place, Swansea SA1 1RR) by NOON the following day Friday 6th April.</a:t>
            </a:r>
            <a:r>
              <a:rPr lang="en-GB" dirty="0"/>
              <a:t> Please be advised that you can hand in this work up to one week earlier or post in the work but please ensure you keep receipt of posting. </a:t>
            </a:r>
          </a:p>
          <a:p>
            <a:r>
              <a:rPr lang="en-GB" b="1" dirty="0"/>
              <a:t>* Please note that your </a:t>
            </a:r>
            <a:r>
              <a:rPr lang="en-GB" b="1" dirty="0" err="1"/>
              <a:t>turnitin</a:t>
            </a:r>
            <a:r>
              <a:rPr lang="en-GB" b="1" dirty="0"/>
              <a:t> electronic submission is your official submission. Any late assignments will be penalized. </a:t>
            </a:r>
            <a:endParaRPr lang="en-GB" dirty="0"/>
          </a:p>
          <a:p>
            <a:r>
              <a:rPr lang="en-GB" dirty="0"/>
              <a:t>You are strongly advised to check you have access to your student account at least two weeks before your electronic submission is due. If you do not have access to your student account then you will be unable to submit your assignment electronically. </a:t>
            </a:r>
          </a:p>
          <a:p>
            <a:r>
              <a:rPr lang="en-GB" dirty="0"/>
              <a:t>* Please ensure that you use the front cover provided at the back of this handbook to preface your assignment. A module assessment form should also be included with the hard copy of your assignment. This form will be made available via Moodle. </a:t>
            </a:r>
          </a:p>
        </p:txBody>
      </p:sp>
    </p:spTree>
    <p:extLst>
      <p:ext uri="{BB962C8B-B14F-4D97-AF65-F5344CB8AC3E}">
        <p14:creationId xmlns:p14="http://schemas.microsoft.com/office/powerpoint/2010/main" val="1264278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66D10E-20B5-8649-A31C-7A09611FF08E}"/>
              </a:ext>
            </a:extLst>
          </p:cNvPr>
          <p:cNvSpPr txBox="1"/>
          <p:nvPr/>
        </p:nvSpPr>
        <p:spPr>
          <a:xfrm>
            <a:off x="2369127" y="3059668"/>
            <a:ext cx="3546764" cy="830997"/>
          </a:xfrm>
          <a:prstGeom prst="rect">
            <a:avLst/>
          </a:prstGeom>
          <a:noFill/>
        </p:spPr>
        <p:txBody>
          <a:bodyPr wrap="square" rtlCol="0">
            <a:spAutoFit/>
          </a:bodyPr>
          <a:lstStyle/>
          <a:p>
            <a:r>
              <a:rPr lang="en-US" sz="4800" dirty="0"/>
              <a:t>  Questions?</a:t>
            </a:r>
          </a:p>
        </p:txBody>
      </p:sp>
    </p:spTree>
    <p:extLst>
      <p:ext uri="{BB962C8B-B14F-4D97-AF65-F5344CB8AC3E}">
        <p14:creationId xmlns:p14="http://schemas.microsoft.com/office/powerpoint/2010/main" val="12941647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117</TotalTime>
  <Words>496</Words>
  <Application>Microsoft Macintosh PowerPoint</Application>
  <PresentationFormat>On-screen Show (4:3)</PresentationFormat>
  <Paragraphs>82</Paragraphs>
  <Slides>11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Frutiger 55 Roman</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Junnine Thomas-Walters</cp:lastModifiedBy>
  <cp:revision>8</cp:revision>
  <cp:lastPrinted>2019-06-24T13:42:13Z</cp:lastPrinted>
  <dcterms:created xsi:type="dcterms:W3CDTF">2017-02-08T11:33:06Z</dcterms:created>
  <dcterms:modified xsi:type="dcterms:W3CDTF">2019-06-24T14:48:31Z</dcterms:modified>
</cp:coreProperties>
</file>