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1"/>
  </p:notesMasterIdLst>
  <p:sldIdLst>
    <p:sldId id="302" r:id="rId2"/>
    <p:sldId id="279" r:id="rId3"/>
    <p:sldId id="303" r:id="rId4"/>
    <p:sldId id="280" r:id="rId5"/>
    <p:sldId id="294" r:id="rId6"/>
    <p:sldId id="296" r:id="rId7"/>
    <p:sldId id="297" r:id="rId8"/>
    <p:sldId id="300" r:id="rId9"/>
    <p:sldId id="301" r:id="rId1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0DA89-1316-3E34-4FDA-F7EDAECFDBDE}" v="349" dt="2023-06-29T19:12:51.76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165" autoAdjust="0"/>
  </p:normalViewPr>
  <p:slideViewPr>
    <p:cSldViewPr snapToGrid="0" snapToObjects="1">
      <p:cViewPr varScale="1">
        <p:scale>
          <a:sx n="61" d="100"/>
          <a:sy n="61" d="100"/>
        </p:scale>
        <p:origin x="884" y="6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D31DC-387C-0844-3547-102196833BBE}"/>
              </a:ext>
            </a:extLst>
          </p:cNvPr>
          <p:cNvSpPr>
            <a:spLocks noGrp="1"/>
          </p:cNvSpPr>
          <p:nvPr>
            <p:ph type="title"/>
          </p:nvPr>
        </p:nvSpPr>
        <p:spPr>
          <a:xfrm>
            <a:off x="599089" y="1901952"/>
            <a:ext cx="11435255" cy="768096"/>
          </a:xfrm>
        </p:spPr>
        <p:txBody>
          <a:bodyPr/>
          <a:lstStyle/>
          <a:p>
            <a:pPr algn="ctr"/>
            <a:r>
              <a:rPr lang="en-US" sz="2400" dirty="0"/>
              <a:t>BMSW 5102</a:t>
            </a:r>
            <a:br>
              <a:rPr lang="en-US" sz="2400" dirty="0"/>
            </a:br>
            <a:br>
              <a:rPr lang="en-US" sz="2400" dirty="0"/>
            </a:br>
            <a:r>
              <a:rPr lang="en-US" sz="2400" dirty="0"/>
              <a:t>Developing Relationships and Workplace Achievement</a:t>
            </a:r>
            <a:br>
              <a:rPr lang="en-US" sz="2400" dirty="0"/>
            </a:br>
            <a:br>
              <a:rPr lang="en-US" sz="2400" dirty="0"/>
            </a:br>
            <a:br>
              <a:rPr lang="en-US" sz="2400" dirty="0"/>
            </a:br>
            <a:r>
              <a:rPr lang="en-US" sz="2400" dirty="0"/>
              <a:t>Simona </a:t>
            </a:r>
            <a:r>
              <a:rPr lang="en-US" sz="2400" dirty="0" err="1"/>
              <a:t>pacuraru</a:t>
            </a:r>
            <a:r>
              <a:rPr lang="en-US" sz="2400" dirty="0"/>
              <a:t>- 2126931</a:t>
            </a:r>
          </a:p>
        </p:txBody>
      </p:sp>
    </p:spTree>
    <p:extLst>
      <p:ext uri="{BB962C8B-B14F-4D97-AF65-F5344CB8AC3E}">
        <p14:creationId xmlns:p14="http://schemas.microsoft.com/office/powerpoint/2010/main" val="2550201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6" y="333128"/>
            <a:ext cx="5322525" cy="768096"/>
          </a:xfrm>
        </p:spPr>
        <p:txBody>
          <a:bodyPr/>
          <a:lstStyle/>
          <a:p>
            <a:r>
              <a:rPr lang="en-US" sz="3200" dirty="0">
                <a:latin typeface="Arial Rounded MT Bold" panose="020F0704030504030204" pitchFamily="34" charset="0"/>
                <a:ea typeface="Arial Regular" pitchFamily="34" charset="-122"/>
                <a:cs typeface="Arial Black" panose="020B0604020202020204" pitchFamily="34" charset="0"/>
              </a:rPr>
              <a:t>Employee Motivation?</a:t>
            </a:r>
            <a:endParaRPr lang="en-US" sz="3200" b="1" dirty="0">
              <a:solidFill>
                <a:schemeClr val="accent6"/>
              </a:solidFill>
              <a:latin typeface="Arial Rounded MT Bold" panose="020F070403050403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45825" y="923887"/>
            <a:ext cx="6084528" cy="3395043"/>
          </a:xfrm>
        </p:spPr>
        <p:txBody>
          <a:bodyPr/>
          <a:lstStyle/>
          <a:p>
            <a:pPr algn="just"/>
            <a:r>
              <a:rPr lang="en-US" sz="1800" dirty="0">
                <a:solidFill>
                  <a:schemeClr val="tx1"/>
                </a:solidFill>
                <a:latin typeface="Times New Roman" panose="02020603050405020304" pitchFamily="18" charset="0"/>
                <a:cs typeface="Times New Roman" panose="02020603050405020304" pitchFamily="18" charset="0"/>
              </a:rPr>
              <a:t>Employee motivation is the process of making employees focused on organizational goals and getting highest output from them (Obiekwe, 2016). Leaders/Managers motivates employees with visible or invisible motivating factors which make employees more dutiful in the workplace. To receive extrinsic and intrinsic motivation in the workplace, many employees work for personal development in their workplace which increase company’s performance.</a:t>
            </a:r>
          </a:p>
        </p:txBody>
      </p:sp>
      <p:pic>
        <p:nvPicPr>
          <p:cNvPr id="1026" name="Picture 2" descr="9 Ways To Keep Employees Motivated While Working From Home – PossibleWorks">
            <a:extLst>
              <a:ext uri="{FF2B5EF4-FFF2-40B4-BE49-F238E27FC236}">
                <a16:creationId xmlns:a16="http://schemas.microsoft.com/office/drawing/2014/main" id="{2C64176F-4424-4AFC-BF7C-650DBE0D95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9615" y="4318930"/>
            <a:ext cx="6030737" cy="24045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86F3317-5F12-406E-80CD-8188770D3533}"/>
              </a:ext>
            </a:extLst>
          </p:cNvPr>
          <p:cNvPicPr>
            <a:picLocks noChangeAspect="1"/>
          </p:cNvPicPr>
          <p:nvPr/>
        </p:nvPicPr>
        <p:blipFill>
          <a:blip r:embed="rId3"/>
          <a:stretch>
            <a:fillRect/>
          </a:stretch>
        </p:blipFill>
        <p:spPr>
          <a:xfrm>
            <a:off x="7906872" y="1407990"/>
            <a:ext cx="3603811" cy="2910940"/>
          </a:xfrm>
          <a:prstGeom prst="rect">
            <a:avLst/>
          </a:prstGeom>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6" y="333128"/>
            <a:ext cx="5322525" cy="768096"/>
          </a:xfrm>
        </p:spPr>
        <p:txBody>
          <a:bodyPr/>
          <a:lstStyle/>
          <a:p>
            <a:r>
              <a:rPr lang="en-US" sz="3200" dirty="0">
                <a:latin typeface="Arial Rounded MT Bold" panose="020F0704030504030204" pitchFamily="34" charset="0"/>
                <a:ea typeface="Arial Regular" pitchFamily="34" charset="-122"/>
                <a:cs typeface="Arial Black" panose="020B0604020202020204" pitchFamily="34" charset="0"/>
              </a:rPr>
              <a:t>Employee Motivation?</a:t>
            </a:r>
            <a:endParaRPr lang="en-US" sz="3200" b="1" dirty="0">
              <a:solidFill>
                <a:schemeClr val="accent6"/>
              </a:solidFill>
              <a:latin typeface="Arial Rounded MT Bold" panose="020F070403050403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445825" y="923887"/>
            <a:ext cx="6084528" cy="3395043"/>
          </a:xfrm>
        </p:spPr>
        <p:txBody>
          <a:bodyPr vert="horz" lIns="91440" tIns="45720" rIns="91440" bIns="45720" rtlCol="0" anchor="t">
            <a:noAutofit/>
          </a:bodyPr>
          <a:lstStyle/>
          <a:p>
            <a:pPr algn="just"/>
            <a:endParaRPr lang="en-US" dirty="0">
              <a:solidFill>
                <a:schemeClr val="tx1"/>
              </a:solidFill>
              <a:ea typeface="+mn-lt"/>
              <a:cs typeface="+mn-lt"/>
            </a:endParaRPr>
          </a:p>
          <a:p>
            <a:pPr algn="just"/>
            <a:r>
              <a:rPr lang="en-US" sz="1800" dirty="0">
                <a:solidFill>
                  <a:schemeClr val="tx1"/>
                </a:solidFill>
                <a:ea typeface="+mn-lt"/>
                <a:cs typeface="+mn-lt"/>
              </a:rPr>
              <a:t>Motivation is concerned with the strength and direction of behavior and the factors that influence people to behave in certain ways. The term ‘motivation’ can refer variously to the goals individuals have, the ways in which individuals chose their goals and the ways in which others try to change their behavior. (Armstrong, 1928)</a:t>
            </a:r>
            <a:endParaRPr lang="en-US" dirty="0">
              <a:solidFill>
                <a:schemeClr val="tx1"/>
              </a:solidFill>
              <a:cs typeface="Sabon Next LT"/>
            </a:endParaRPr>
          </a:p>
        </p:txBody>
      </p:sp>
      <p:pic>
        <p:nvPicPr>
          <p:cNvPr id="1026" name="Picture 2" descr="9 Ways To Keep Employees Motivated While Working From Home – PossibleWorks">
            <a:extLst>
              <a:ext uri="{FF2B5EF4-FFF2-40B4-BE49-F238E27FC236}">
                <a16:creationId xmlns:a16="http://schemas.microsoft.com/office/drawing/2014/main" id="{2C64176F-4424-4AFC-BF7C-650DBE0D95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9615" y="4318930"/>
            <a:ext cx="6030737" cy="24045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86F3317-5F12-406E-80CD-8188770D3533}"/>
              </a:ext>
            </a:extLst>
          </p:cNvPr>
          <p:cNvPicPr>
            <a:picLocks noChangeAspect="1"/>
          </p:cNvPicPr>
          <p:nvPr/>
        </p:nvPicPr>
        <p:blipFill>
          <a:blip r:embed="rId3"/>
          <a:stretch>
            <a:fillRect/>
          </a:stretch>
        </p:blipFill>
        <p:spPr>
          <a:xfrm>
            <a:off x="7906872" y="1407990"/>
            <a:ext cx="3603811" cy="2910940"/>
          </a:xfrm>
          <a:prstGeom prst="rect">
            <a:avLst/>
          </a:prstGeom>
        </p:spPr>
      </p:pic>
    </p:spTree>
    <p:extLst>
      <p:ext uri="{BB962C8B-B14F-4D97-AF65-F5344CB8AC3E}">
        <p14:creationId xmlns:p14="http://schemas.microsoft.com/office/powerpoint/2010/main" val="3436184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982480" y="234088"/>
            <a:ext cx="7008607" cy="600819"/>
          </a:xfrm>
        </p:spPr>
        <p:txBody>
          <a:bodyPr/>
          <a:lstStyle/>
          <a:p>
            <a:r>
              <a:rPr lang="en-US" sz="3200" dirty="0">
                <a:latin typeface="Arial Rounded MT Bold" panose="020F0704030504030204" pitchFamily="34" charset="0"/>
              </a:rPr>
              <a:t>Types of Motivation factors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103503" y="834907"/>
            <a:ext cx="7344426" cy="1101469"/>
          </a:xfrm>
        </p:spPr>
        <p:txBody>
          <a:bodyPr/>
          <a:lstStyle/>
          <a:p>
            <a:pPr algn="just"/>
            <a:r>
              <a:rPr lang="en-US" sz="1600" dirty="0">
                <a:solidFill>
                  <a:schemeClr val="tx1"/>
                </a:solidFill>
                <a:latin typeface="Times New Roman" panose="02020603050405020304" pitchFamily="18" charset="0"/>
                <a:cs typeface="Times New Roman" panose="02020603050405020304" pitchFamily="18" charset="0"/>
              </a:rPr>
              <a:t>Motivation factors have been categorized by Frederick Herzberg into two broad types- 1. Extrinsic Factors and 2. Intrinsic Factors. These soar motivation so high and the company receives ultimate benefits. The differences between extrinsic and intrinsic motivation factors have been stated below-</a:t>
            </a:r>
          </a:p>
          <a:p>
            <a:pPr algn="just"/>
            <a:endParaRPr lang="en-US" sz="16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7189808-38DB-4876-A54D-48798B453B82}"/>
              </a:ext>
            </a:extLst>
          </p:cNvPr>
          <p:cNvSpPr/>
          <p:nvPr/>
        </p:nvSpPr>
        <p:spPr>
          <a:xfrm>
            <a:off x="-8966" y="3044952"/>
            <a:ext cx="3442447" cy="5902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solidFill>
                  <a:schemeClr val="tx1"/>
                </a:solidFill>
                <a:latin typeface="Arial Rounded MT Bold" panose="020F0704030504030204" pitchFamily="34" charset="0"/>
              </a:rPr>
              <a:t>Motivation</a:t>
            </a:r>
          </a:p>
        </p:txBody>
      </p:sp>
      <p:pic>
        <p:nvPicPr>
          <p:cNvPr id="6" name="Picture 5">
            <a:extLst>
              <a:ext uri="{FF2B5EF4-FFF2-40B4-BE49-F238E27FC236}">
                <a16:creationId xmlns:a16="http://schemas.microsoft.com/office/drawing/2014/main" id="{FD7B1E8A-EDBA-4511-9366-A13689BEDA71}"/>
              </a:ext>
            </a:extLst>
          </p:cNvPr>
          <p:cNvPicPr>
            <a:picLocks noChangeAspect="1"/>
          </p:cNvPicPr>
          <p:nvPr/>
        </p:nvPicPr>
        <p:blipFill>
          <a:blip r:embed="rId2"/>
          <a:stretch>
            <a:fillRect/>
          </a:stretch>
        </p:blipFill>
        <p:spPr>
          <a:xfrm>
            <a:off x="0" y="0"/>
            <a:ext cx="3442446" cy="3044952"/>
          </a:xfrm>
          <a:prstGeom prst="rect">
            <a:avLst/>
          </a:prstGeom>
        </p:spPr>
      </p:pic>
      <p:pic>
        <p:nvPicPr>
          <p:cNvPr id="7" name="Picture 6">
            <a:extLst>
              <a:ext uri="{FF2B5EF4-FFF2-40B4-BE49-F238E27FC236}">
                <a16:creationId xmlns:a16="http://schemas.microsoft.com/office/drawing/2014/main" id="{F69DAA9A-3CFB-40AA-9445-FA6278A89795}"/>
              </a:ext>
            </a:extLst>
          </p:cNvPr>
          <p:cNvPicPr>
            <a:picLocks noChangeAspect="1"/>
          </p:cNvPicPr>
          <p:nvPr/>
        </p:nvPicPr>
        <p:blipFill>
          <a:blip r:embed="rId3"/>
          <a:stretch>
            <a:fillRect/>
          </a:stretch>
        </p:blipFill>
        <p:spPr>
          <a:xfrm>
            <a:off x="0" y="3635248"/>
            <a:ext cx="3442447" cy="3222751"/>
          </a:xfrm>
          <a:prstGeom prst="rect">
            <a:avLst/>
          </a:prstGeom>
        </p:spPr>
      </p:pic>
      <p:graphicFrame>
        <p:nvGraphicFramePr>
          <p:cNvPr id="9" name="Table 9">
            <a:extLst>
              <a:ext uri="{FF2B5EF4-FFF2-40B4-BE49-F238E27FC236}">
                <a16:creationId xmlns:a16="http://schemas.microsoft.com/office/drawing/2014/main" id="{42E4EDFE-9913-4644-B8CC-82787258E0EF}"/>
              </a:ext>
            </a:extLst>
          </p:cNvPr>
          <p:cNvGraphicFramePr>
            <a:graphicFrameLocks noGrp="1"/>
          </p:cNvGraphicFramePr>
          <p:nvPr>
            <p:extLst>
              <p:ext uri="{D42A27DB-BD31-4B8C-83A1-F6EECF244321}">
                <p14:modId xmlns:p14="http://schemas.microsoft.com/office/powerpoint/2010/main" val="3812841885"/>
              </p:ext>
            </p:extLst>
          </p:nvPr>
        </p:nvGraphicFramePr>
        <p:xfrm>
          <a:off x="3982480" y="2037707"/>
          <a:ext cx="7889244" cy="4667892"/>
        </p:xfrm>
        <a:graphic>
          <a:graphicData uri="http://schemas.openxmlformats.org/drawingml/2006/table">
            <a:tbl>
              <a:tblPr firstRow="1" bandRow="1">
                <a:tableStyleId>{616DA210-FB5B-4158-B5E0-FEB733F419BA}</a:tableStyleId>
              </a:tblPr>
              <a:tblGrid>
                <a:gridCol w="3944622">
                  <a:extLst>
                    <a:ext uri="{9D8B030D-6E8A-4147-A177-3AD203B41FA5}">
                      <a16:colId xmlns:a16="http://schemas.microsoft.com/office/drawing/2014/main" val="998345996"/>
                    </a:ext>
                  </a:extLst>
                </a:gridCol>
                <a:gridCol w="3944622">
                  <a:extLst>
                    <a:ext uri="{9D8B030D-6E8A-4147-A177-3AD203B41FA5}">
                      <a16:colId xmlns:a16="http://schemas.microsoft.com/office/drawing/2014/main" val="444435423"/>
                    </a:ext>
                  </a:extLst>
                </a:gridCol>
              </a:tblGrid>
              <a:tr h="508619">
                <a:tc>
                  <a:txBody>
                    <a:bodyPr/>
                    <a:lstStyle/>
                    <a:p>
                      <a:pPr algn="ctr"/>
                      <a:r>
                        <a:rPr lang="en-US" sz="2400" dirty="0">
                          <a:latin typeface="Times New Roman" panose="02020603050405020304" pitchFamily="18" charset="0"/>
                          <a:cs typeface="Times New Roman" panose="02020603050405020304" pitchFamily="18" charset="0"/>
                        </a:rPr>
                        <a:t>Extrinsic Motivation</a:t>
                      </a:r>
                    </a:p>
                  </a:txBody>
                  <a:tcPr/>
                </a:tc>
                <a:tc>
                  <a:txBody>
                    <a:bodyPr/>
                    <a:lstStyle/>
                    <a:p>
                      <a:pPr algn="ctr"/>
                      <a:r>
                        <a:rPr lang="en-US" sz="2400" dirty="0">
                          <a:latin typeface="Times New Roman" panose="02020603050405020304" pitchFamily="18" charset="0"/>
                          <a:cs typeface="Times New Roman" panose="02020603050405020304" pitchFamily="18" charset="0"/>
                        </a:rPr>
                        <a:t>Intrinsic Motivation</a:t>
                      </a:r>
                    </a:p>
                  </a:txBody>
                  <a:tcPr/>
                </a:tc>
                <a:extLst>
                  <a:ext uri="{0D108BD9-81ED-4DB2-BD59-A6C34878D82A}">
                    <a16:rowId xmlns:a16="http://schemas.microsoft.com/office/drawing/2014/main" val="1889268535"/>
                  </a:ext>
                </a:extLst>
              </a:tr>
              <a:tr h="878824">
                <a:tc>
                  <a:txBody>
                    <a:bodyPr/>
                    <a:lstStyle/>
                    <a:p>
                      <a:pPr algn="l"/>
                      <a:r>
                        <a:rPr lang="en-US" sz="1400" dirty="0">
                          <a:latin typeface="Times New Roman" panose="02020603050405020304" pitchFamily="18" charset="0"/>
                          <a:cs typeface="Times New Roman" panose="02020603050405020304" pitchFamily="18" charset="0"/>
                        </a:rPr>
                        <a:t>Extrinsic motivation indicates motivation through external factors such as money, prizes, rewards, recognition etc. (Ryan and Deci, 2020)</a:t>
                      </a:r>
                    </a:p>
                  </a:txBody>
                  <a:tcPr/>
                </a:tc>
                <a:tc>
                  <a:txBody>
                    <a:bodyPr/>
                    <a:lstStyle/>
                    <a:p>
                      <a:r>
                        <a:rPr lang="en-US" sz="1400" dirty="0">
                          <a:latin typeface="Times New Roman" panose="02020603050405020304" pitchFamily="18" charset="0"/>
                          <a:cs typeface="Times New Roman" panose="02020603050405020304" pitchFamily="18" charset="0"/>
                        </a:rPr>
                        <a:t>Intrinsic motivation means motivation through internal and non-monetary factors (Fischer et al., 2019).</a:t>
                      </a:r>
                    </a:p>
                  </a:txBody>
                  <a:tcPr/>
                </a:tc>
                <a:extLst>
                  <a:ext uri="{0D108BD9-81ED-4DB2-BD59-A6C34878D82A}">
                    <a16:rowId xmlns:a16="http://schemas.microsoft.com/office/drawing/2014/main" val="3909378209"/>
                  </a:ext>
                </a:extLst>
              </a:tr>
              <a:tr h="701001">
                <a:tc>
                  <a:txBody>
                    <a:bodyPr/>
                    <a:lstStyle/>
                    <a:p>
                      <a:r>
                        <a:rPr lang="en-US" sz="1400" dirty="0">
                          <a:latin typeface="Times New Roman" panose="02020603050405020304" pitchFamily="18" charset="0"/>
                          <a:cs typeface="Times New Roman" panose="02020603050405020304" pitchFamily="18" charset="0"/>
                        </a:rPr>
                        <a:t>Extrinsic motivation is focused on organizational objectives.</a:t>
                      </a:r>
                    </a:p>
                  </a:txBody>
                  <a:tcPr/>
                </a:tc>
                <a:tc>
                  <a:txBody>
                    <a:bodyPr/>
                    <a:lstStyle/>
                    <a:p>
                      <a:r>
                        <a:rPr lang="en-US" sz="1400" dirty="0">
                          <a:latin typeface="Times New Roman" panose="02020603050405020304" pitchFamily="18" charset="0"/>
                          <a:cs typeface="Times New Roman" panose="02020603050405020304" pitchFamily="18" charset="0"/>
                        </a:rPr>
                        <a:t>Intrinsic motivation is driven from employees’ personal growth, job satisfaction and enjoyment.</a:t>
                      </a:r>
                    </a:p>
                  </a:txBody>
                  <a:tcPr/>
                </a:tc>
                <a:extLst>
                  <a:ext uri="{0D108BD9-81ED-4DB2-BD59-A6C34878D82A}">
                    <a16:rowId xmlns:a16="http://schemas.microsoft.com/office/drawing/2014/main" val="1548929696"/>
                  </a:ext>
                </a:extLst>
              </a:tr>
              <a:tr h="701001">
                <a:tc>
                  <a:txBody>
                    <a:bodyPr/>
                    <a:lstStyle/>
                    <a:p>
                      <a:r>
                        <a:rPr lang="en-US" sz="1400" dirty="0">
                          <a:latin typeface="Times New Roman" panose="02020603050405020304" pitchFamily="18" charset="0"/>
                          <a:cs typeface="Times New Roman" panose="02020603050405020304" pitchFamily="18" charset="0"/>
                        </a:rPr>
                        <a:t>Extrinsic motivation works for short period of time and employees seek more and more.</a:t>
                      </a:r>
                    </a:p>
                  </a:txBody>
                  <a:tcPr/>
                </a:tc>
                <a:tc>
                  <a:txBody>
                    <a:bodyPr/>
                    <a:lstStyle/>
                    <a:p>
                      <a:r>
                        <a:rPr lang="en-US" sz="1400" dirty="0">
                          <a:latin typeface="Times New Roman" panose="02020603050405020304" pitchFamily="18" charset="0"/>
                          <a:cs typeface="Times New Roman" panose="02020603050405020304" pitchFamily="18" charset="0"/>
                        </a:rPr>
                        <a:t>Intrinsic motivation works for long-term sustainable phenomena and depends on the satisfaction of employees.</a:t>
                      </a:r>
                    </a:p>
                  </a:txBody>
                  <a:tcPr/>
                </a:tc>
                <a:extLst>
                  <a:ext uri="{0D108BD9-81ED-4DB2-BD59-A6C34878D82A}">
                    <a16:rowId xmlns:a16="http://schemas.microsoft.com/office/drawing/2014/main" val="2309714288"/>
                  </a:ext>
                </a:extLst>
              </a:tr>
              <a:tr h="701001">
                <a:tc>
                  <a:txBody>
                    <a:bodyPr/>
                    <a:lstStyle/>
                    <a:p>
                      <a:r>
                        <a:rPr lang="en-US" sz="1400" dirty="0">
                          <a:latin typeface="Times New Roman" panose="02020603050405020304" pitchFamily="18" charset="0"/>
                          <a:cs typeface="Times New Roman" panose="02020603050405020304" pitchFamily="18" charset="0"/>
                        </a:rPr>
                        <a:t>Extrinsic motivation focuses on enhanced quantity.</a:t>
                      </a:r>
                    </a:p>
                  </a:txBody>
                  <a:tcPr/>
                </a:tc>
                <a:tc>
                  <a:txBody>
                    <a:bodyPr/>
                    <a:lstStyle/>
                    <a:p>
                      <a:r>
                        <a:rPr lang="en-US" sz="1400" dirty="0">
                          <a:latin typeface="Times New Roman" panose="02020603050405020304" pitchFamily="18" charset="0"/>
                          <a:cs typeface="Times New Roman" panose="02020603050405020304" pitchFamily="18" charset="0"/>
                        </a:rPr>
                        <a:t>Intrinsic motivation helps employees become more creative in the workplace which helps create quality products. </a:t>
                      </a:r>
                    </a:p>
                  </a:txBody>
                  <a:tcPr/>
                </a:tc>
                <a:extLst>
                  <a:ext uri="{0D108BD9-81ED-4DB2-BD59-A6C34878D82A}">
                    <a16:rowId xmlns:a16="http://schemas.microsoft.com/office/drawing/2014/main" val="4111128901"/>
                  </a:ext>
                </a:extLst>
              </a:tr>
              <a:tr h="1116408">
                <a:tc>
                  <a:txBody>
                    <a:bodyPr/>
                    <a:lstStyle/>
                    <a:p>
                      <a:r>
                        <a:rPr lang="en-US" sz="1400" dirty="0">
                          <a:latin typeface="Times New Roman" panose="02020603050405020304" pitchFamily="18" charset="0"/>
                          <a:cs typeface="Times New Roman" panose="02020603050405020304" pitchFamily="18" charset="0"/>
                        </a:rPr>
                        <a:t>For example, Tesco provides employees with incentives, rewards, promotion and other admissible benefits based on their performance which are extrinsic motivation factors.</a:t>
                      </a:r>
                    </a:p>
                  </a:txBody>
                  <a:tcPr/>
                </a:tc>
                <a:tc>
                  <a:txBody>
                    <a:bodyPr/>
                    <a:lstStyle/>
                    <a:p>
                      <a:r>
                        <a:rPr lang="en-US" sz="1400" dirty="0">
                          <a:latin typeface="Times New Roman" panose="02020603050405020304" pitchFamily="18" charset="0"/>
                          <a:cs typeface="Times New Roman" panose="02020603050405020304" pitchFamily="18" charset="0"/>
                        </a:rPr>
                        <a:t>Tesco’s healthy working environment, community build up, social status etc. motivate employees greatly and make them loyal to Tesco.</a:t>
                      </a:r>
                    </a:p>
                  </a:txBody>
                  <a:tcPr/>
                </a:tc>
                <a:extLst>
                  <a:ext uri="{0D108BD9-81ED-4DB2-BD59-A6C34878D82A}">
                    <a16:rowId xmlns:a16="http://schemas.microsoft.com/office/drawing/2014/main" val="2067146938"/>
                  </a:ext>
                </a:extLst>
              </a:tr>
            </a:tbl>
          </a:graphicData>
        </a:graphic>
      </p:graphicFrame>
    </p:spTree>
    <p:extLst>
      <p:ext uri="{BB962C8B-B14F-4D97-AF65-F5344CB8AC3E}">
        <p14:creationId xmlns:p14="http://schemas.microsoft.com/office/powerpoint/2010/main" val="979622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6F654-5C30-4315-A3D8-53AD91B01188}"/>
              </a:ext>
            </a:extLst>
          </p:cNvPr>
          <p:cNvSpPr>
            <a:spLocks noGrp="1"/>
          </p:cNvSpPr>
          <p:nvPr>
            <p:ph type="title"/>
          </p:nvPr>
        </p:nvSpPr>
        <p:spPr>
          <a:xfrm>
            <a:off x="5014134" y="391212"/>
            <a:ext cx="5288966" cy="1096800"/>
          </a:xfrm>
        </p:spPr>
        <p:txBody>
          <a:bodyPr/>
          <a:lstStyle/>
          <a:p>
            <a:r>
              <a:rPr lang="en-US" sz="3200" dirty="0">
                <a:latin typeface="Arial Rounded MT Bold" panose="020F0704030504030204" pitchFamily="34" charset="0"/>
              </a:rPr>
              <a:t>Factor that motivate Individual personnel</a:t>
            </a:r>
          </a:p>
        </p:txBody>
      </p:sp>
      <p:sp>
        <p:nvSpPr>
          <p:cNvPr id="3" name="Content Placeholder 2">
            <a:extLst>
              <a:ext uri="{FF2B5EF4-FFF2-40B4-BE49-F238E27FC236}">
                <a16:creationId xmlns:a16="http://schemas.microsoft.com/office/drawing/2014/main" id="{32E76808-DE2E-4369-BAC2-1C09FAAA4D2C}"/>
              </a:ext>
            </a:extLst>
          </p:cNvPr>
          <p:cNvSpPr>
            <a:spLocks noGrp="1"/>
          </p:cNvSpPr>
          <p:nvPr>
            <p:ph idx="1"/>
          </p:nvPr>
        </p:nvSpPr>
        <p:spPr>
          <a:xfrm>
            <a:off x="3987537" y="1488012"/>
            <a:ext cx="6598197" cy="2461819"/>
          </a:xfrm>
        </p:spPr>
        <p:txBody>
          <a:bodyPr/>
          <a:lstStyle/>
          <a:p>
            <a:pPr algn="just"/>
            <a:r>
              <a:rPr lang="en-US" dirty="0">
                <a:solidFill>
                  <a:schemeClr val="tx1"/>
                </a:solidFill>
                <a:latin typeface="Times New Roman" panose="02020603050405020304" pitchFamily="18" charset="0"/>
                <a:cs typeface="Times New Roman" panose="02020603050405020304" pitchFamily="18" charset="0"/>
              </a:rPr>
              <a:t>I have been working as a human resource personnel in Tesco, UK. The company has positive tendency towards its employees and provide competitive benefits. Here are several factors which motivate me in Tesco-</a:t>
            </a:r>
          </a:p>
          <a:p>
            <a:pPr marL="285750" indent="-285750" algn="just">
              <a:buFont typeface="Wingdings" panose="05000000000000000000" pitchFamily="2" charset="2"/>
              <a:buChar char="q"/>
            </a:pPr>
            <a:r>
              <a:rPr lang="en-US" b="1" dirty="0">
                <a:solidFill>
                  <a:schemeClr val="tx1"/>
                </a:solidFill>
                <a:latin typeface="Times New Roman" panose="02020603050405020304" pitchFamily="18" charset="0"/>
                <a:cs typeface="Times New Roman" panose="02020603050405020304" pitchFamily="18" charset="0"/>
              </a:rPr>
              <a:t>Competitive Salary and Admissible Benefits</a:t>
            </a:r>
          </a:p>
          <a:p>
            <a:pPr marL="285750" indent="-285750" algn="just">
              <a:buFont typeface="Wingdings" panose="05000000000000000000" pitchFamily="2" charset="2"/>
              <a:buChar char="q"/>
            </a:pPr>
            <a:r>
              <a:rPr lang="en-US" b="1" dirty="0">
                <a:solidFill>
                  <a:schemeClr val="tx1"/>
                </a:solidFill>
                <a:latin typeface="Times New Roman" panose="02020603050405020304" pitchFamily="18" charset="0"/>
                <a:cs typeface="Times New Roman" panose="02020603050405020304" pitchFamily="18" charset="0"/>
              </a:rPr>
              <a:t>Better Career Opportunity</a:t>
            </a:r>
          </a:p>
          <a:p>
            <a:pPr marL="285750" indent="-285750" algn="just">
              <a:buFont typeface="Wingdings" panose="05000000000000000000" pitchFamily="2" charset="2"/>
              <a:buChar char="q"/>
            </a:pPr>
            <a:r>
              <a:rPr lang="en-US" b="1" dirty="0">
                <a:solidFill>
                  <a:schemeClr val="tx1"/>
                </a:solidFill>
                <a:latin typeface="Times New Roman" panose="02020603050405020304" pitchFamily="18" charset="0"/>
                <a:cs typeface="Times New Roman" panose="02020603050405020304" pitchFamily="18" charset="0"/>
              </a:rPr>
              <a:t>Job Security</a:t>
            </a:r>
          </a:p>
          <a:p>
            <a:pPr marL="285750" indent="-285750" algn="just">
              <a:buFont typeface="Wingdings" panose="05000000000000000000" pitchFamily="2" charset="2"/>
              <a:buChar char="q"/>
            </a:pPr>
            <a:r>
              <a:rPr lang="en-US" b="1" dirty="0">
                <a:solidFill>
                  <a:schemeClr val="tx1"/>
                </a:solidFill>
                <a:latin typeface="Times New Roman" panose="02020603050405020304" pitchFamily="18" charset="0"/>
                <a:cs typeface="Times New Roman" panose="02020603050405020304" pitchFamily="18" charset="0"/>
              </a:rPr>
              <a:t>Proper Performance Evaluation</a:t>
            </a:r>
          </a:p>
          <a:p>
            <a:pPr marL="285750" indent="-285750" algn="just">
              <a:buFont typeface="Wingdings" panose="05000000000000000000" pitchFamily="2" charset="2"/>
              <a:buChar char="q"/>
            </a:pPr>
            <a:r>
              <a:rPr lang="en-US" b="1" dirty="0">
                <a:solidFill>
                  <a:schemeClr val="tx1"/>
                </a:solidFill>
                <a:latin typeface="Times New Roman" panose="02020603050405020304" pitchFamily="18" charset="0"/>
                <a:cs typeface="Times New Roman" panose="02020603050405020304" pitchFamily="18" charset="0"/>
              </a:rPr>
              <a:t>Recognition and appreciation</a:t>
            </a:r>
          </a:p>
        </p:txBody>
      </p:sp>
      <p:pic>
        <p:nvPicPr>
          <p:cNvPr id="4" name="Picture 3">
            <a:extLst>
              <a:ext uri="{FF2B5EF4-FFF2-40B4-BE49-F238E27FC236}">
                <a16:creationId xmlns:a16="http://schemas.microsoft.com/office/drawing/2014/main" id="{B8B44E46-A09B-4189-8DD7-1C3EF99B1E8C}"/>
              </a:ext>
            </a:extLst>
          </p:cNvPr>
          <p:cNvPicPr>
            <a:picLocks noChangeAspect="1"/>
          </p:cNvPicPr>
          <p:nvPr/>
        </p:nvPicPr>
        <p:blipFill>
          <a:blip r:embed="rId2"/>
          <a:stretch>
            <a:fillRect/>
          </a:stretch>
        </p:blipFill>
        <p:spPr>
          <a:xfrm>
            <a:off x="0" y="1748672"/>
            <a:ext cx="3431357" cy="2969443"/>
          </a:xfrm>
          <a:prstGeom prst="rect">
            <a:avLst/>
          </a:prstGeom>
        </p:spPr>
      </p:pic>
      <p:sp>
        <p:nvSpPr>
          <p:cNvPr id="7" name="Rectangle 6">
            <a:extLst>
              <a:ext uri="{FF2B5EF4-FFF2-40B4-BE49-F238E27FC236}">
                <a16:creationId xmlns:a16="http://schemas.microsoft.com/office/drawing/2014/main" id="{7B697164-4EF5-4AAB-B7BE-C5CEAA3DFC2F}"/>
              </a:ext>
            </a:extLst>
          </p:cNvPr>
          <p:cNvSpPr/>
          <p:nvPr/>
        </p:nvSpPr>
        <p:spPr>
          <a:xfrm>
            <a:off x="3987537" y="4138370"/>
            <a:ext cx="7342161" cy="2328418"/>
          </a:xfrm>
          <a:prstGeom prst="rect">
            <a:avLst/>
          </a:prstGeom>
          <a:solidFill>
            <a:schemeClr val="accent6">
              <a:lumMod val="20000"/>
              <a:lumOff val="80000"/>
            </a:schemeClr>
          </a:solidFill>
          <a:ln>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Times New Roman" panose="02020603050405020304" pitchFamily="18" charset="0"/>
                <a:cs typeface="Times New Roman" panose="02020603050405020304" pitchFamily="18" charset="0"/>
              </a:rPr>
              <a:t>Tesco provides both extrinsic and intrinsic motivation to its employees. For me intrinsic factors motivate me most in Tesco. As every multinational companies in the UK provides basic extrinsic factors, intrinsic factors make me work more attentively. Moreover, in some stage of job cycle, every employees proper recognition from his/her company which lies in intrinsic motivation factors.</a:t>
            </a:r>
          </a:p>
        </p:txBody>
      </p:sp>
    </p:spTree>
    <p:extLst>
      <p:ext uri="{BB962C8B-B14F-4D97-AF65-F5344CB8AC3E}">
        <p14:creationId xmlns:p14="http://schemas.microsoft.com/office/powerpoint/2010/main" val="1888544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E0E20-966B-477C-AB3B-B8CA9FBD0F76}"/>
              </a:ext>
            </a:extLst>
          </p:cNvPr>
          <p:cNvSpPr>
            <a:spLocks noGrp="1"/>
          </p:cNvSpPr>
          <p:nvPr>
            <p:ph type="title"/>
          </p:nvPr>
        </p:nvSpPr>
        <p:spPr>
          <a:xfrm>
            <a:off x="3514165" y="468854"/>
            <a:ext cx="7924979" cy="1512346"/>
          </a:xfrm>
        </p:spPr>
        <p:txBody>
          <a:bodyPr/>
          <a:lstStyle/>
          <a:p>
            <a:r>
              <a:rPr lang="en-US" sz="3200" dirty="0">
                <a:latin typeface="Arial Rounded MT Bold" panose="020F0704030504030204" pitchFamily="34" charset="0"/>
              </a:rPr>
              <a:t>Advantages and disadvantages of Intrinsic Motivation factors</a:t>
            </a:r>
          </a:p>
        </p:txBody>
      </p:sp>
      <p:sp>
        <p:nvSpPr>
          <p:cNvPr id="3" name="Content Placeholder 2">
            <a:extLst>
              <a:ext uri="{FF2B5EF4-FFF2-40B4-BE49-F238E27FC236}">
                <a16:creationId xmlns:a16="http://schemas.microsoft.com/office/drawing/2014/main" id="{16010AFC-7553-46CA-99D8-67444DB278E1}"/>
              </a:ext>
            </a:extLst>
          </p:cNvPr>
          <p:cNvSpPr>
            <a:spLocks noGrp="1"/>
          </p:cNvSpPr>
          <p:nvPr>
            <p:ph idx="1"/>
          </p:nvPr>
        </p:nvSpPr>
        <p:spPr>
          <a:xfrm>
            <a:off x="4178808" y="1644963"/>
            <a:ext cx="6910533" cy="2557093"/>
          </a:xfrm>
        </p:spPr>
        <p:txBody>
          <a:bodyPr/>
          <a:lstStyle/>
          <a:p>
            <a:r>
              <a:rPr lang="en-US" sz="1600" dirty="0">
                <a:latin typeface="Times New Roman" panose="02020603050405020304" pitchFamily="18" charset="0"/>
                <a:cs typeface="Times New Roman" panose="02020603050405020304" pitchFamily="18" charset="0"/>
              </a:rPr>
              <a:t>Advantages of Intrinsic Factors</a:t>
            </a:r>
          </a:p>
          <a:p>
            <a:r>
              <a:rPr lang="en-US" b="1" dirty="0">
                <a:solidFill>
                  <a:schemeClr val="tx1"/>
                </a:solidFill>
                <a:latin typeface="Times New Roman" panose="02020603050405020304" pitchFamily="18" charset="0"/>
                <a:cs typeface="Times New Roman" panose="02020603050405020304" pitchFamily="18" charset="0"/>
              </a:rPr>
              <a:t>Sustainable Motivation: </a:t>
            </a:r>
            <a:r>
              <a:rPr lang="en-US" dirty="0">
                <a:solidFill>
                  <a:schemeClr val="tx1"/>
                </a:solidFill>
                <a:latin typeface="Times New Roman" panose="02020603050405020304" pitchFamily="18" charset="0"/>
                <a:cs typeface="Times New Roman" panose="02020603050405020304" pitchFamily="18" charset="0"/>
              </a:rPr>
              <a:t>Individuals become highly satisfied with intrinsic factors which stays longer compared to extrinsic factors.</a:t>
            </a:r>
          </a:p>
          <a:p>
            <a:r>
              <a:rPr lang="en-US" b="1" dirty="0">
                <a:solidFill>
                  <a:schemeClr val="tx1"/>
                </a:solidFill>
                <a:latin typeface="Times New Roman" panose="02020603050405020304" pitchFamily="18" charset="0"/>
                <a:cs typeface="Times New Roman" panose="02020603050405020304" pitchFamily="18" charset="0"/>
              </a:rPr>
              <a:t>Enhanced Creativity and innovativeness: </a:t>
            </a:r>
            <a:r>
              <a:rPr lang="en-US" dirty="0">
                <a:solidFill>
                  <a:schemeClr val="tx1"/>
                </a:solidFill>
                <a:latin typeface="Times New Roman" panose="02020603050405020304" pitchFamily="18" charset="0"/>
                <a:cs typeface="Times New Roman" panose="02020603050405020304" pitchFamily="18" charset="0"/>
              </a:rPr>
              <a:t>Individuals work with full enthusiasm and creativity when they were recognized with intrinsic factors and their dedication to work increase highly.</a:t>
            </a:r>
          </a:p>
          <a:p>
            <a:r>
              <a:rPr lang="en-US" b="1" dirty="0">
                <a:solidFill>
                  <a:schemeClr val="tx1"/>
                </a:solidFill>
                <a:latin typeface="Times New Roman" panose="02020603050405020304" pitchFamily="18" charset="0"/>
                <a:cs typeface="Times New Roman" panose="02020603050405020304" pitchFamily="18" charset="0"/>
              </a:rPr>
              <a:t>Self-fulfillment:</a:t>
            </a:r>
            <a:r>
              <a:rPr lang="en-US" dirty="0">
                <a:solidFill>
                  <a:schemeClr val="tx1"/>
                </a:solidFill>
                <a:latin typeface="Times New Roman" panose="02020603050405020304" pitchFamily="18" charset="0"/>
                <a:cs typeface="Times New Roman" panose="02020603050405020304" pitchFamily="18" charset="0"/>
              </a:rPr>
              <a:t> Intrinsic motivation drives individual to self-fulfillment which they take as challenge in the workplace (Gopinath, 2020). They become passionate to their work and even a simple addition from the company makes the employee motivated.</a:t>
            </a:r>
          </a:p>
        </p:txBody>
      </p:sp>
      <p:sp>
        <p:nvSpPr>
          <p:cNvPr id="6" name="Content Placeholder 2">
            <a:extLst>
              <a:ext uri="{FF2B5EF4-FFF2-40B4-BE49-F238E27FC236}">
                <a16:creationId xmlns:a16="http://schemas.microsoft.com/office/drawing/2014/main" id="{5857D041-BC71-4BAA-B3DB-0381AD0F34B7}"/>
              </a:ext>
            </a:extLst>
          </p:cNvPr>
          <p:cNvSpPr txBox="1">
            <a:spLocks/>
          </p:cNvSpPr>
          <p:nvPr/>
        </p:nvSpPr>
        <p:spPr>
          <a:xfrm>
            <a:off x="4178808" y="4202057"/>
            <a:ext cx="6910533" cy="2425012"/>
          </a:xfrm>
          <a:prstGeom prst="rect">
            <a:avLst/>
          </a:prstGeom>
        </p:spPr>
        <p:txBody>
          <a:bodyPr vert="horz" lIns="91440" tIns="45720" rIns="91440" bIns="45720" rtlCol="0">
            <a:noAutofit/>
          </a:bodyPr>
          <a:lstStyle>
            <a:lvl1pPr indent="0" defTabSz="914400">
              <a:lnSpc>
                <a:spcPct val="100000"/>
              </a:lnSpc>
              <a:spcBef>
                <a:spcPts val="360"/>
              </a:spcBef>
              <a:buFont typeface="Arial" panose="020B0604020202020204" pitchFamily="34" charset="0"/>
              <a:buNone/>
              <a:defRPr sz="1600">
                <a:solidFill>
                  <a:schemeClr val="accent6"/>
                </a:solidFill>
                <a:latin typeface="Arial Rounded MT Bold" panose="020F0704030504030204" pitchFamily="34" charset="0"/>
              </a:defRPr>
            </a:lvl1pPr>
            <a:lvl2pPr marL="685800" indent="-347472" defTabSz="914400">
              <a:lnSpc>
                <a:spcPct val="100000"/>
              </a:lnSpc>
              <a:spcBef>
                <a:spcPts val="360"/>
              </a:spcBef>
              <a:buFont typeface="Arial" panose="020B0604020202020204" pitchFamily="34" charset="0"/>
              <a:buChar char="•"/>
              <a:defRPr sz="1500">
                <a:solidFill>
                  <a:schemeClr val="accent6"/>
                </a:solidFill>
              </a:defRPr>
            </a:lvl2pPr>
            <a:lvl3pPr marL="1143000" indent="-347472" defTabSz="914400">
              <a:lnSpc>
                <a:spcPct val="100000"/>
              </a:lnSpc>
              <a:spcBef>
                <a:spcPts val="360"/>
              </a:spcBef>
              <a:buFont typeface="Arial" panose="020B0604020202020204" pitchFamily="34" charset="0"/>
              <a:buChar char="•"/>
              <a:defRPr sz="1500">
                <a:solidFill>
                  <a:schemeClr val="accent6"/>
                </a:solidFill>
              </a:defRPr>
            </a:lvl3pPr>
            <a:lvl4pPr marL="1600200" indent="-347472" defTabSz="914400">
              <a:lnSpc>
                <a:spcPct val="100000"/>
              </a:lnSpc>
              <a:spcBef>
                <a:spcPts val="360"/>
              </a:spcBef>
              <a:buFont typeface="Arial" panose="020B0604020202020204" pitchFamily="34" charset="0"/>
              <a:buChar char="•"/>
              <a:defRPr sz="1500">
                <a:solidFill>
                  <a:schemeClr val="accent6"/>
                </a:solidFill>
              </a:defRPr>
            </a:lvl4pPr>
            <a:lvl5pPr marL="2057400" indent="-347472" defTabSz="914400">
              <a:lnSpc>
                <a:spcPct val="100000"/>
              </a:lnSpc>
              <a:spcBef>
                <a:spcPts val="360"/>
              </a:spcBef>
              <a:buFont typeface="Arial" panose="020B0604020202020204" pitchFamily="34" charset="0"/>
              <a:buChar char="•"/>
              <a:defRPr sz="1500">
                <a:solidFill>
                  <a:schemeClr val="accent6"/>
                </a:solidFill>
              </a:defRPr>
            </a:lvl5pPr>
            <a:lvl6pPr marL="2514600" indent="-228600" defTabSz="914400">
              <a:lnSpc>
                <a:spcPct val="90000"/>
              </a:lnSpc>
              <a:spcBef>
                <a:spcPts val="500"/>
              </a:spcBef>
              <a:buFont typeface="Arial" panose="020B0604020202020204" pitchFamily="34" charset="0"/>
              <a:buChar char="•"/>
            </a:lvl6pPr>
            <a:lvl7pPr marL="2971800" indent="-228600" defTabSz="914400">
              <a:lnSpc>
                <a:spcPct val="90000"/>
              </a:lnSpc>
              <a:spcBef>
                <a:spcPts val="500"/>
              </a:spcBef>
              <a:buFont typeface="Arial" panose="020B0604020202020204" pitchFamily="34" charset="0"/>
              <a:buChar char="•"/>
            </a:lvl7pPr>
            <a:lvl8pPr marL="3429000" indent="-228600" defTabSz="914400">
              <a:lnSpc>
                <a:spcPct val="90000"/>
              </a:lnSpc>
              <a:spcBef>
                <a:spcPts val="500"/>
              </a:spcBef>
              <a:buFont typeface="Arial" panose="020B0604020202020204" pitchFamily="34" charset="0"/>
              <a:buChar char="•"/>
            </a:lvl8pPr>
            <a:lvl9pPr marL="3886200" indent="-228600" defTabSz="914400">
              <a:lnSpc>
                <a:spcPct val="90000"/>
              </a:lnSpc>
              <a:spcBef>
                <a:spcPts val="500"/>
              </a:spcBef>
              <a:buFont typeface="Arial" panose="020B0604020202020204" pitchFamily="34" charset="0"/>
              <a:buChar char="•"/>
            </a:lvl9pPr>
          </a:lstStyle>
          <a:p>
            <a:r>
              <a:rPr lang="en-US" dirty="0">
                <a:latin typeface="Times New Roman" panose="02020603050405020304" pitchFamily="18" charset="0"/>
                <a:cs typeface="Times New Roman" panose="02020603050405020304" pitchFamily="18" charset="0"/>
              </a:rPr>
              <a:t>Disadvantages of Intrinsic Factors</a:t>
            </a:r>
          </a:p>
          <a:p>
            <a:r>
              <a:rPr lang="en-US" sz="1500" b="1" dirty="0">
                <a:solidFill>
                  <a:schemeClr val="tx1"/>
                </a:solidFill>
                <a:latin typeface="Times New Roman" panose="02020603050405020304" pitchFamily="18" charset="0"/>
                <a:cs typeface="Times New Roman" panose="02020603050405020304" pitchFamily="18" charset="0"/>
              </a:rPr>
              <a:t>Limited Acceptability in the Real World: </a:t>
            </a:r>
            <a:r>
              <a:rPr lang="en-US" sz="1500" dirty="0">
                <a:solidFill>
                  <a:schemeClr val="tx1"/>
                </a:solidFill>
                <a:latin typeface="Times New Roman" panose="02020603050405020304" pitchFamily="18" charset="0"/>
                <a:cs typeface="Times New Roman" panose="02020603050405020304" pitchFamily="18" charset="0"/>
              </a:rPr>
              <a:t>Though intrinsic factors give satisfaction to employees but in the real world monetary aspects matter greatly especially in the small firms.</a:t>
            </a:r>
          </a:p>
          <a:p>
            <a:r>
              <a:rPr lang="en-US" sz="1500" b="1" dirty="0">
                <a:solidFill>
                  <a:schemeClr val="tx1"/>
                </a:solidFill>
                <a:latin typeface="Times New Roman" panose="02020603050405020304" pitchFamily="18" charset="0"/>
                <a:cs typeface="Times New Roman" panose="02020603050405020304" pitchFamily="18" charset="0"/>
              </a:rPr>
              <a:t>Potential Burnout: </a:t>
            </a:r>
            <a:r>
              <a:rPr lang="en-US" sz="1500" dirty="0">
                <a:solidFill>
                  <a:schemeClr val="tx1"/>
                </a:solidFill>
                <a:latin typeface="Times New Roman" panose="02020603050405020304" pitchFamily="18" charset="0"/>
                <a:cs typeface="Times New Roman" panose="02020603050405020304" pitchFamily="18" charset="0"/>
              </a:rPr>
              <a:t>Excessive intrinsic motivation creates negligence among the employees which make them embarrassed.</a:t>
            </a:r>
          </a:p>
          <a:p>
            <a:r>
              <a:rPr lang="en-US" sz="1500" b="1" dirty="0">
                <a:solidFill>
                  <a:schemeClr val="tx1"/>
                </a:solidFill>
                <a:latin typeface="Times New Roman" panose="02020603050405020304" pitchFamily="18" charset="0"/>
                <a:cs typeface="Times New Roman" panose="02020603050405020304" pitchFamily="18" charset="0"/>
              </a:rPr>
              <a:t>Lack of Extrinsic Factors: </a:t>
            </a:r>
            <a:r>
              <a:rPr lang="en-US" sz="1500" dirty="0">
                <a:solidFill>
                  <a:schemeClr val="tx1"/>
                </a:solidFill>
                <a:latin typeface="Times New Roman" panose="02020603050405020304" pitchFamily="18" charset="0"/>
                <a:cs typeface="Times New Roman" panose="02020603050405020304" pitchFamily="18" charset="0"/>
              </a:rPr>
              <a:t>Management must determine the needs of employees and adopt appropriate motivation factors. Lack of extrinsic factors never bring good to the organizations (Singh, 2019).</a:t>
            </a:r>
          </a:p>
          <a:p>
            <a:endParaRPr lang="en-US" dirty="0">
              <a:latin typeface="Times New Roman" panose="02020603050405020304" pitchFamily="18" charset="0"/>
              <a:cs typeface="Times New Roman" panose="02020603050405020304" pitchFamily="18" charset="0"/>
            </a:endParaRPr>
          </a:p>
        </p:txBody>
      </p:sp>
      <p:pic>
        <p:nvPicPr>
          <p:cNvPr id="2050" name="Picture 2" descr="Intrinsic Motivation Infographic: 27 Ways to Encourage Intrinsic Motivation  in Your Students - e-Learning Infographics">
            <a:extLst>
              <a:ext uri="{FF2B5EF4-FFF2-40B4-BE49-F238E27FC236}">
                <a16:creationId xmlns:a16="http://schemas.microsoft.com/office/drawing/2014/main" id="{1742EE86-8279-41E4-9271-CE882732F5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342469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691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633431-E212-47C1-A324-CC0A08EB6C8E}"/>
              </a:ext>
            </a:extLst>
          </p:cNvPr>
          <p:cNvSpPr>
            <a:spLocks noGrp="1"/>
          </p:cNvSpPr>
          <p:nvPr>
            <p:ph idx="1"/>
          </p:nvPr>
        </p:nvSpPr>
        <p:spPr>
          <a:xfrm>
            <a:off x="3948406" y="1660669"/>
            <a:ext cx="6996962" cy="398058"/>
          </a:xfrm>
        </p:spPr>
        <p:txBody>
          <a:bodyPr/>
          <a:lstStyle/>
          <a:p>
            <a:r>
              <a:rPr lang="en-US" sz="1800" dirty="0">
                <a:solidFill>
                  <a:schemeClr val="tx1"/>
                </a:solidFill>
                <a:latin typeface="Arial Rounded MT Bold" panose="020F0704030504030204" pitchFamily="34" charset="0"/>
              </a:rPr>
              <a:t>The Five stages introduced by Maslow are stated below-</a:t>
            </a:r>
          </a:p>
          <a:p>
            <a:endParaRPr lang="en-US" sz="1800" dirty="0">
              <a:solidFill>
                <a:schemeClr val="tx1"/>
              </a:solidFill>
              <a:latin typeface="Arial Rounded MT Bold" panose="020F0704030504030204" pitchFamily="34" charset="0"/>
            </a:endParaRPr>
          </a:p>
        </p:txBody>
      </p:sp>
      <p:sp>
        <p:nvSpPr>
          <p:cNvPr id="6" name="Title 1">
            <a:extLst>
              <a:ext uri="{FF2B5EF4-FFF2-40B4-BE49-F238E27FC236}">
                <a16:creationId xmlns:a16="http://schemas.microsoft.com/office/drawing/2014/main" id="{063F354E-0A5E-4C8A-8E56-6EA033CE59B5}"/>
              </a:ext>
            </a:extLst>
          </p:cNvPr>
          <p:cNvSpPr txBox="1">
            <a:spLocks/>
          </p:cNvSpPr>
          <p:nvPr/>
        </p:nvSpPr>
        <p:spPr>
          <a:xfrm>
            <a:off x="4447926" y="549123"/>
            <a:ext cx="6454588" cy="56774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3200" cap="none" dirty="0">
                <a:latin typeface="Arial Rounded MT Bold" panose="020F0704030504030204" pitchFamily="34" charset="0"/>
              </a:rPr>
              <a:t>“Maslow’s Hierarchy of Needs”</a:t>
            </a:r>
          </a:p>
        </p:txBody>
      </p:sp>
      <p:pic>
        <p:nvPicPr>
          <p:cNvPr id="7" name="Picture 6">
            <a:extLst>
              <a:ext uri="{FF2B5EF4-FFF2-40B4-BE49-F238E27FC236}">
                <a16:creationId xmlns:a16="http://schemas.microsoft.com/office/drawing/2014/main" id="{BF86BF6D-A4DD-47A3-95EA-A5A2F07160CA}"/>
              </a:ext>
            </a:extLst>
          </p:cNvPr>
          <p:cNvPicPr>
            <a:picLocks noChangeAspect="1"/>
          </p:cNvPicPr>
          <p:nvPr/>
        </p:nvPicPr>
        <p:blipFill>
          <a:blip r:embed="rId2"/>
          <a:stretch>
            <a:fillRect/>
          </a:stretch>
        </p:blipFill>
        <p:spPr>
          <a:xfrm>
            <a:off x="0" y="2134198"/>
            <a:ext cx="3424518" cy="4723802"/>
          </a:xfrm>
          <a:prstGeom prst="rect">
            <a:avLst/>
          </a:prstGeom>
        </p:spPr>
      </p:pic>
      <p:sp>
        <p:nvSpPr>
          <p:cNvPr id="11" name="Rectangle 10">
            <a:extLst>
              <a:ext uri="{FF2B5EF4-FFF2-40B4-BE49-F238E27FC236}">
                <a16:creationId xmlns:a16="http://schemas.microsoft.com/office/drawing/2014/main" id="{5A5B0D03-963F-4F2C-B731-2BCBD282A862}"/>
              </a:ext>
            </a:extLst>
          </p:cNvPr>
          <p:cNvSpPr/>
          <p:nvPr/>
        </p:nvSpPr>
        <p:spPr>
          <a:xfrm>
            <a:off x="3913802" y="2270927"/>
            <a:ext cx="7527843" cy="770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tx1"/>
                </a:solidFill>
                <a:latin typeface="Times New Roman" panose="02020603050405020304" pitchFamily="18" charset="0"/>
                <a:cs typeface="Times New Roman" panose="02020603050405020304" pitchFamily="18" charset="0"/>
              </a:rPr>
              <a:t>Physiological Needs: </a:t>
            </a:r>
            <a:r>
              <a:rPr lang="en-US" sz="1400" dirty="0">
                <a:solidFill>
                  <a:schemeClr val="tx1"/>
                </a:solidFill>
                <a:latin typeface="Times New Roman" panose="02020603050405020304" pitchFamily="18" charset="0"/>
                <a:cs typeface="Times New Roman" panose="02020603050405020304" pitchFamily="18" charset="0"/>
              </a:rPr>
              <a:t>It includes basic human needs essential for surviving which can be fulfilled through basic salary. Lack of this create abominable situation between the employee and the manager. </a:t>
            </a:r>
          </a:p>
        </p:txBody>
      </p:sp>
      <p:sp>
        <p:nvSpPr>
          <p:cNvPr id="12" name="Rectangle 11">
            <a:extLst>
              <a:ext uri="{FF2B5EF4-FFF2-40B4-BE49-F238E27FC236}">
                <a16:creationId xmlns:a16="http://schemas.microsoft.com/office/drawing/2014/main" id="{F12A06E0-55B6-4894-983A-4C2847D0B327}"/>
              </a:ext>
            </a:extLst>
          </p:cNvPr>
          <p:cNvSpPr/>
          <p:nvPr/>
        </p:nvSpPr>
        <p:spPr>
          <a:xfrm>
            <a:off x="3911300" y="3102309"/>
            <a:ext cx="7527843" cy="770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tx1"/>
                </a:solidFill>
                <a:latin typeface="Times New Roman" panose="02020603050405020304" pitchFamily="18" charset="0"/>
                <a:cs typeface="Times New Roman" panose="02020603050405020304" pitchFamily="18" charset="0"/>
              </a:rPr>
              <a:t>Safety Needs: </a:t>
            </a:r>
            <a:r>
              <a:rPr lang="en-US" sz="1400" dirty="0">
                <a:solidFill>
                  <a:schemeClr val="tx1"/>
                </a:solidFill>
                <a:latin typeface="Times New Roman" panose="02020603050405020304" pitchFamily="18" charset="0"/>
                <a:cs typeface="Times New Roman" panose="02020603050405020304" pitchFamily="18" charset="0"/>
              </a:rPr>
              <a:t>This stage indicates protection from physical hazards, job security, suitable working environment and security of family members. After implementing physiological needs safety needs should be ensured. </a:t>
            </a:r>
          </a:p>
        </p:txBody>
      </p:sp>
      <p:sp>
        <p:nvSpPr>
          <p:cNvPr id="13" name="Rectangle 12">
            <a:extLst>
              <a:ext uri="{FF2B5EF4-FFF2-40B4-BE49-F238E27FC236}">
                <a16:creationId xmlns:a16="http://schemas.microsoft.com/office/drawing/2014/main" id="{9EF75C8C-8BB6-4F8D-B53F-75D44389A7A9}"/>
              </a:ext>
            </a:extLst>
          </p:cNvPr>
          <p:cNvSpPr/>
          <p:nvPr/>
        </p:nvSpPr>
        <p:spPr>
          <a:xfrm>
            <a:off x="3913802" y="3934025"/>
            <a:ext cx="7527843" cy="770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tx1"/>
                </a:solidFill>
                <a:latin typeface="Times New Roman" panose="02020603050405020304" pitchFamily="18" charset="0"/>
                <a:cs typeface="Times New Roman" panose="02020603050405020304" pitchFamily="18" charset="0"/>
              </a:rPr>
              <a:t>Love/Belonging Needs: </a:t>
            </a:r>
            <a:r>
              <a:rPr lang="en-US" sz="1400" dirty="0">
                <a:solidFill>
                  <a:schemeClr val="tx1"/>
                </a:solidFill>
                <a:latin typeface="Times New Roman" panose="02020603050405020304" pitchFamily="18" charset="0"/>
                <a:cs typeface="Times New Roman" panose="02020603050405020304" pitchFamily="18" charset="0"/>
              </a:rPr>
              <a:t>After meeting up physiological and safety needs individual seeks social belongingness and wants to spend time with family, friends and colleagues. Suitable working environment ensures this need.</a:t>
            </a:r>
          </a:p>
        </p:txBody>
      </p:sp>
      <p:sp>
        <p:nvSpPr>
          <p:cNvPr id="14" name="Rectangle 13">
            <a:extLst>
              <a:ext uri="{FF2B5EF4-FFF2-40B4-BE49-F238E27FC236}">
                <a16:creationId xmlns:a16="http://schemas.microsoft.com/office/drawing/2014/main" id="{338FEACF-FD98-40C2-B046-93F0AAEBC4CC}"/>
              </a:ext>
            </a:extLst>
          </p:cNvPr>
          <p:cNvSpPr/>
          <p:nvPr/>
        </p:nvSpPr>
        <p:spPr>
          <a:xfrm>
            <a:off x="3913802" y="4765407"/>
            <a:ext cx="7527843" cy="770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tx1"/>
                </a:solidFill>
                <a:latin typeface="Times New Roman" panose="02020603050405020304" pitchFamily="18" charset="0"/>
                <a:cs typeface="Times New Roman" panose="02020603050405020304" pitchFamily="18" charset="0"/>
              </a:rPr>
              <a:t>Esteem Needs: </a:t>
            </a:r>
            <a:r>
              <a:rPr lang="en-US" sz="1400" dirty="0">
                <a:solidFill>
                  <a:schemeClr val="tx1"/>
                </a:solidFill>
                <a:latin typeface="Times New Roman" panose="02020603050405020304" pitchFamily="18" charset="0"/>
                <a:cs typeface="Times New Roman" panose="02020603050405020304" pitchFamily="18" charset="0"/>
              </a:rPr>
              <a:t>After a certain time, individuals do not require above mentioned three needs rather they want recognition, appreciation, admiration, self-respect etc. from others. Higher level employees seek this needs</a:t>
            </a:r>
          </a:p>
        </p:txBody>
      </p:sp>
      <p:sp>
        <p:nvSpPr>
          <p:cNvPr id="15" name="Rectangle 14">
            <a:extLst>
              <a:ext uri="{FF2B5EF4-FFF2-40B4-BE49-F238E27FC236}">
                <a16:creationId xmlns:a16="http://schemas.microsoft.com/office/drawing/2014/main" id="{6499FFE0-65FF-4810-902E-F20CBF6AA2BA}"/>
              </a:ext>
            </a:extLst>
          </p:cNvPr>
          <p:cNvSpPr/>
          <p:nvPr/>
        </p:nvSpPr>
        <p:spPr>
          <a:xfrm>
            <a:off x="3911299" y="5603358"/>
            <a:ext cx="7527843" cy="7709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u="sng" dirty="0">
                <a:solidFill>
                  <a:schemeClr val="tx1"/>
                </a:solidFill>
                <a:latin typeface="Times New Roman" panose="02020603050405020304" pitchFamily="18" charset="0"/>
                <a:cs typeface="Times New Roman" panose="02020603050405020304" pitchFamily="18" charset="0"/>
              </a:rPr>
              <a:t>Self-actualization Needs: </a:t>
            </a:r>
            <a:r>
              <a:rPr lang="en-US" sz="1400" dirty="0">
                <a:solidFill>
                  <a:schemeClr val="tx1"/>
                </a:solidFill>
                <a:latin typeface="Times New Roman" panose="02020603050405020304" pitchFamily="18" charset="0"/>
                <a:cs typeface="Times New Roman" panose="02020603050405020304" pitchFamily="18" charset="0"/>
              </a:rPr>
              <a:t>This is the apex of motivation where individuals want to see them ahead of everyone.</a:t>
            </a:r>
          </a:p>
        </p:txBody>
      </p:sp>
      <p:sp>
        <p:nvSpPr>
          <p:cNvPr id="24" name="Rectangle 23">
            <a:extLst>
              <a:ext uri="{FF2B5EF4-FFF2-40B4-BE49-F238E27FC236}">
                <a16:creationId xmlns:a16="http://schemas.microsoft.com/office/drawing/2014/main" id="{75CAF155-3255-499B-A7DE-3351608EBF63}"/>
              </a:ext>
            </a:extLst>
          </p:cNvPr>
          <p:cNvSpPr/>
          <p:nvPr/>
        </p:nvSpPr>
        <p:spPr>
          <a:xfrm>
            <a:off x="0" y="0"/>
            <a:ext cx="3424518" cy="21341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tx1"/>
                </a:solidFill>
                <a:latin typeface="Times New Roman" panose="02020603050405020304" pitchFamily="18" charset="0"/>
                <a:cs typeface="Times New Roman" panose="02020603050405020304" pitchFamily="18" charset="0"/>
              </a:rPr>
              <a:t>Abraham Maslow introduced a motivation theory based on employees’ needs at different level of jobs known as Maslow’s Hierarchy of Needs (Hopper, 2020). Organizations can take the advantages of this motivation theory focusing on the level of employee and their needs.</a:t>
            </a:r>
          </a:p>
        </p:txBody>
      </p:sp>
    </p:spTree>
    <p:extLst>
      <p:ext uri="{BB962C8B-B14F-4D97-AF65-F5344CB8AC3E}">
        <p14:creationId xmlns:p14="http://schemas.microsoft.com/office/powerpoint/2010/main" val="3819807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A5D4C8-C5BE-4AFE-9E3F-CB4590C513DE}"/>
              </a:ext>
            </a:extLst>
          </p:cNvPr>
          <p:cNvSpPr>
            <a:spLocks noGrp="1"/>
          </p:cNvSpPr>
          <p:nvPr>
            <p:ph idx="1"/>
          </p:nvPr>
        </p:nvSpPr>
        <p:spPr>
          <a:xfrm>
            <a:off x="3972979" y="2546339"/>
            <a:ext cx="6972389" cy="1987654"/>
          </a:xfrm>
        </p:spPr>
        <p:txBody>
          <a:bodyPr/>
          <a:lstStyle/>
          <a:p>
            <a:pPr algn="just"/>
            <a:r>
              <a:rPr lang="en-US" sz="1600" dirty="0">
                <a:solidFill>
                  <a:schemeClr val="tx1"/>
                </a:solidFill>
                <a:latin typeface="Times New Roman" panose="02020603050405020304" pitchFamily="18" charset="0"/>
                <a:cs typeface="Times New Roman" panose="02020603050405020304" pitchFamily="18" charset="0"/>
              </a:rPr>
              <a:t>The expectancy theory states that when instrumentality, valence, and expectations are multiplied together, high motivation results in the workplace (Beckman and </a:t>
            </a:r>
            <a:r>
              <a:rPr lang="en-US" sz="1600" dirty="0" err="1">
                <a:solidFill>
                  <a:schemeClr val="tx1"/>
                </a:solidFill>
                <a:latin typeface="Times New Roman" panose="02020603050405020304" pitchFamily="18" charset="0"/>
                <a:cs typeface="Times New Roman" panose="02020603050405020304" pitchFamily="18" charset="0"/>
              </a:rPr>
              <a:t>Heckhausen</a:t>
            </a:r>
            <a:r>
              <a:rPr lang="en-US" sz="1600" dirty="0">
                <a:solidFill>
                  <a:schemeClr val="tx1"/>
                </a:solidFill>
                <a:latin typeface="Times New Roman" panose="02020603050405020304" pitchFamily="18" charset="0"/>
                <a:cs typeface="Times New Roman" panose="02020603050405020304" pitchFamily="18" charset="0"/>
              </a:rPr>
              <a:t>, 2018). According to the theory, people are motivated when they have a high level of expectation that their activities will bring about in success, a high level of instrumentality that is going to result in the intended results, and a high level of valence that will make the results attractive and meaningful to them personally.</a:t>
            </a:r>
          </a:p>
        </p:txBody>
      </p:sp>
      <p:sp>
        <p:nvSpPr>
          <p:cNvPr id="7" name="Title 1">
            <a:extLst>
              <a:ext uri="{FF2B5EF4-FFF2-40B4-BE49-F238E27FC236}">
                <a16:creationId xmlns:a16="http://schemas.microsoft.com/office/drawing/2014/main" id="{0319F801-305B-4FC4-8BB4-2EBF1DC3B825}"/>
              </a:ext>
            </a:extLst>
          </p:cNvPr>
          <p:cNvSpPr txBox="1">
            <a:spLocks/>
          </p:cNvSpPr>
          <p:nvPr/>
        </p:nvSpPr>
        <p:spPr>
          <a:xfrm>
            <a:off x="5006518" y="750107"/>
            <a:ext cx="4905310" cy="47261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000" cap="none" dirty="0">
                <a:latin typeface="Arial Rounded MT Bold" panose="020F0704030504030204" pitchFamily="34" charset="0"/>
              </a:rPr>
              <a:t>“Victor Vroom’s Expectancy Theory”</a:t>
            </a:r>
          </a:p>
        </p:txBody>
      </p:sp>
      <p:sp>
        <p:nvSpPr>
          <p:cNvPr id="8" name="Rectangle 7">
            <a:extLst>
              <a:ext uri="{FF2B5EF4-FFF2-40B4-BE49-F238E27FC236}">
                <a16:creationId xmlns:a16="http://schemas.microsoft.com/office/drawing/2014/main" id="{BB5A9C1B-DDB5-4078-B384-50582703BF69}"/>
              </a:ext>
            </a:extLst>
          </p:cNvPr>
          <p:cNvSpPr/>
          <p:nvPr/>
        </p:nvSpPr>
        <p:spPr>
          <a:xfrm>
            <a:off x="0" y="0"/>
            <a:ext cx="3424518" cy="22232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tx1"/>
                </a:solidFill>
                <a:latin typeface="Times New Roman" panose="02020603050405020304" pitchFamily="18" charset="0"/>
                <a:cs typeface="Times New Roman" panose="02020603050405020304" pitchFamily="18" charset="0"/>
              </a:rPr>
              <a:t>Expectancy theory demonstrates that employees’ motivation depends on the results of their work and expectations from that (Chopra, 2019). </a:t>
            </a:r>
          </a:p>
        </p:txBody>
      </p:sp>
      <p:sp>
        <p:nvSpPr>
          <p:cNvPr id="11" name="Rectangle 10">
            <a:extLst>
              <a:ext uri="{FF2B5EF4-FFF2-40B4-BE49-F238E27FC236}">
                <a16:creationId xmlns:a16="http://schemas.microsoft.com/office/drawing/2014/main" id="{FDF7FB1F-B561-4CBE-B4DE-D74656AC837F}"/>
              </a:ext>
            </a:extLst>
          </p:cNvPr>
          <p:cNvSpPr/>
          <p:nvPr/>
        </p:nvSpPr>
        <p:spPr>
          <a:xfrm>
            <a:off x="4734794" y="4625789"/>
            <a:ext cx="5424186" cy="1541929"/>
          </a:xfrm>
          <a:prstGeom prst="rect">
            <a:avLst/>
          </a:prstGeom>
          <a:solidFill>
            <a:schemeClr val="accent5">
              <a:lumMod val="60000"/>
              <a:lumOff val="40000"/>
            </a:schemeClr>
          </a:solidFill>
          <a:ln w="28575"/>
        </p:spPr>
        <p:style>
          <a:lnRef idx="2">
            <a:schemeClr val="accent3"/>
          </a:lnRef>
          <a:fillRef idx="1">
            <a:schemeClr val="lt1"/>
          </a:fillRef>
          <a:effectRef idx="0">
            <a:schemeClr val="accent3"/>
          </a:effectRef>
          <a:fontRef idx="minor">
            <a:schemeClr val="dk1"/>
          </a:fontRef>
        </p:style>
        <p:txBody>
          <a:bodyPr rtlCol="0" anchor="ctr"/>
          <a:lstStyle/>
          <a:p>
            <a:pPr algn="just"/>
            <a:r>
              <a:rPr lang="en-US" b="1" dirty="0" err="1">
                <a:solidFill>
                  <a:schemeClr val="tx1"/>
                </a:solidFill>
                <a:latin typeface="Times New Roman" panose="02020603050405020304" pitchFamily="18" charset="0"/>
                <a:cs typeface="Times New Roman" panose="02020603050405020304" pitchFamily="18" charset="0"/>
              </a:rPr>
              <a:t>Organisations</a:t>
            </a:r>
            <a:r>
              <a:rPr lang="en-US" b="1" dirty="0">
                <a:solidFill>
                  <a:schemeClr val="tx1"/>
                </a:solidFill>
                <a:latin typeface="Times New Roman" panose="02020603050405020304" pitchFamily="18" charset="0"/>
                <a:cs typeface="Times New Roman" panose="02020603050405020304" pitchFamily="18" charset="0"/>
              </a:rPr>
              <a:t> can work to improve motivation and performance by taking instrumentality, valence and expectancy into account and coordinating them with the requirements and expectations of their workforce.</a:t>
            </a:r>
          </a:p>
        </p:txBody>
      </p:sp>
      <p:sp>
        <p:nvSpPr>
          <p:cNvPr id="12" name="Content Placeholder 2">
            <a:extLst>
              <a:ext uri="{FF2B5EF4-FFF2-40B4-BE49-F238E27FC236}">
                <a16:creationId xmlns:a16="http://schemas.microsoft.com/office/drawing/2014/main" id="{5D61F38E-76AA-4011-9ECE-F8F17B0D221E}"/>
              </a:ext>
            </a:extLst>
          </p:cNvPr>
          <p:cNvSpPr txBox="1">
            <a:spLocks/>
          </p:cNvSpPr>
          <p:nvPr/>
        </p:nvSpPr>
        <p:spPr>
          <a:xfrm>
            <a:off x="3948406" y="1660668"/>
            <a:ext cx="6996962" cy="659039"/>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36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solidFill>
                  <a:schemeClr val="tx1"/>
                </a:solidFill>
                <a:latin typeface="Times New Roman" panose="02020603050405020304" pitchFamily="18" charset="0"/>
                <a:cs typeface="Times New Roman" panose="02020603050405020304" pitchFamily="18" charset="0"/>
              </a:rPr>
              <a:t>Victor initiated three factors in his expectancy theory in 1964 which are – instrumentality, valence and expectancy.</a:t>
            </a:r>
          </a:p>
          <a:p>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3074" name="Picture 2" descr="Difference Between Expectancy Theory and Equity Theory | Compare the  Difference Between Similar Terms">
            <a:extLst>
              <a:ext uri="{FF2B5EF4-FFF2-40B4-BE49-F238E27FC236}">
                <a16:creationId xmlns:a16="http://schemas.microsoft.com/office/drawing/2014/main" id="{B584F2D9-BBF6-4565-B898-0566A1FB6C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41177"/>
            <a:ext cx="3424518" cy="4625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716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05FEA-0E0E-4F7D-BF85-B8972B51C90C}"/>
              </a:ext>
            </a:extLst>
          </p:cNvPr>
          <p:cNvSpPr>
            <a:spLocks noGrp="1"/>
          </p:cNvSpPr>
          <p:nvPr>
            <p:ph idx="1"/>
          </p:nvPr>
        </p:nvSpPr>
        <p:spPr>
          <a:xfrm>
            <a:off x="3424833" y="540801"/>
            <a:ext cx="8597624" cy="5872109"/>
          </a:xfrm>
        </p:spPr>
        <p:txBody>
          <a:bodyPr vert="horz" lIns="91440" tIns="45720" rIns="91440" bIns="45720" rtlCol="0" anchor="t">
            <a:noAutofit/>
          </a:bodyPr>
          <a:lstStyle/>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Ali, B.J. and Anwar, G., 2021. An empirical study of employees’ motivation and its influence job satisfaction.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Ali, BJ, &amp; Anwar, G.(2021). An Empirical Study of Employees’ Motivation and its Influence Job Satisfaction. International Journal of Engineering, Business and Management</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(2), pp.21-30.</a:t>
            </a:r>
          </a:p>
          <a:p>
            <a:pPr algn="just">
              <a:spcBef>
                <a:spcPts val="1200"/>
              </a:spcBef>
              <a:spcAft>
                <a:spcPts val="1200"/>
              </a:spcAft>
            </a:pPr>
            <a:r>
              <a:rPr lang="en-US" sz="1000">
                <a:ea typeface="+mn-lt"/>
                <a:cs typeface="+mn-lt"/>
              </a:rPr>
              <a:t>Armstrong, Michael, 1928Armstrong’s handbook of human resource management practice / Michael Armstrong, p182</a:t>
            </a:r>
            <a:endParaRPr lang="en-US"/>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Beckmann, J. and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Heckhausen</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H., 2018. Motivation as a function of expectancy and incentive.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Motivation and action</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pp.163-220.</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Chiat, L.C. and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Panatik</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S.A., 2019. Perceptions of employee turnover intention by Herzberg’s motivation-hygiene theory: A systematic literature review.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Journal of Research in Psychology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1</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(2), pp.10-15.</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Chopra, K., 2019. Indian shopper motivation to use artificial intelligence: Generating Vroom’s expectancy theory of motivation using grounded theory approach.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Retail &amp; Distribution Management</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47</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(3), pp.331-347.</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Fischer, C.,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Malycha</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C.P. and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Schafmann</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E., 2019. The influence of intrinsic motivation and synergistic extrinsic motivators on creativity and innovation.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p.137.</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Gopinath, R., 2020. Prominence of Self-Actualization in Organization.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Advanced Science and Technology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29</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(3), pp.11591-11602.</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Hopper, E., 2020. Maslow’s hierarchy of needs explained.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ThoughtCo, ThoughtCo</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pp.1-3.</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Miao, S., Rhee, J. and Jun, I., 2020. How much does extrinsic motivation or intrinsic motivation affect job engagement or turnover intention? A comparison study in China.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(9), p.3630.</a:t>
            </a:r>
          </a:p>
          <a:p>
            <a:pPr marL="0" marR="0" algn="just">
              <a:spcBef>
                <a:spcPts val="1200"/>
              </a:spcBef>
              <a:spcAft>
                <a:spcPts val="1200"/>
              </a:spcAft>
            </a:pPr>
            <a:r>
              <a:rPr lang="en-US" sz="1000" dirty="0">
                <a:effectLst/>
                <a:latin typeface="Times New Roman"/>
                <a:ea typeface="Calibri" panose="020F0502020204030204" pitchFamily="34" charset="0"/>
                <a:cs typeface="Times New Roman"/>
              </a:rPr>
              <a:t>Obiekwe, N., 2016. Employee motivation and performance.</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Ryan, R.M. and Deci, E.L., 2020. Intrinsic and extrinsic motivation from a self-determination theory perspective: Definitions, theory, practices, and future directions.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Contemporary educational psychology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61</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p.101860.</a:t>
            </a:r>
          </a:p>
          <a:p>
            <a:pPr marL="0" marR="0" algn="just">
              <a:spcBef>
                <a:spcPts val="1200"/>
              </a:spcBef>
              <a:spcAft>
                <a:spcPts val="12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Singh, D., 2019. A literature review on employee retention with focus on recent trends.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Scientific Research in Science and Technology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0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(1), pp.425-431.</a:t>
            </a:r>
          </a:p>
          <a:p>
            <a:endParaRPr lang="en-US" sz="1000" dirty="0"/>
          </a:p>
        </p:txBody>
      </p:sp>
      <p:sp>
        <p:nvSpPr>
          <p:cNvPr id="6" name="Title 1">
            <a:extLst>
              <a:ext uri="{FF2B5EF4-FFF2-40B4-BE49-F238E27FC236}">
                <a16:creationId xmlns:a16="http://schemas.microsoft.com/office/drawing/2014/main" id="{C7FE9C9F-27B4-45C8-9DE8-9E54F86F559A}"/>
              </a:ext>
            </a:extLst>
          </p:cNvPr>
          <p:cNvSpPr>
            <a:spLocks noGrp="1"/>
          </p:cNvSpPr>
          <p:nvPr>
            <p:ph type="title"/>
          </p:nvPr>
        </p:nvSpPr>
        <p:spPr>
          <a:xfrm>
            <a:off x="6054633" y="73152"/>
            <a:ext cx="3097074" cy="467650"/>
          </a:xfrm>
        </p:spPr>
        <p:txBody>
          <a:bodyPr/>
          <a:lstStyle/>
          <a:p>
            <a:r>
              <a:rPr lang="en-US" sz="3200" dirty="0">
                <a:latin typeface="Arial Rounded MT Bold" panose="020F0704030504030204" pitchFamily="34" charset="0"/>
              </a:rPr>
              <a:t>References </a:t>
            </a:r>
          </a:p>
        </p:txBody>
      </p:sp>
    </p:spTree>
    <p:extLst>
      <p:ext uri="{BB962C8B-B14F-4D97-AF65-F5344CB8AC3E}">
        <p14:creationId xmlns:p14="http://schemas.microsoft.com/office/powerpoint/2010/main" val="1493733337"/>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{CE3EF52C-B734-45B8-A616-B4525D40A269}tf78438558_win32</Template>
  <TotalTime>0</TotalTime>
  <Words>1381</Words>
  <Application>Microsoft Office PowerPoint</Application>
  <PresentationFormat>Widescreen</PresentationFormat>
  <Paragraphs>60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BMSW 5102  Developing Relationships and Workplace Achievement   Simona pacuraru- 2126931</vt:lpstr>
      <vt:lpstr>Employee Motivation?</vt:lpstr>
      <vt:lpstr>Employee Motivation?</vt:lpstr>
      <vt:lpstr>Types of Motivation factors</vt:lpstr>
      <vt:lpstr>Factor that motivate Individual personnel</vt:lpstr>
      <vt:lpstr>Advantages and disadvantages of Intrinsic Motivation factors</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5102  Developing Relationships and Workplace Achievement S</dc:title>
  <dc:subject/>
  <dc:creator/>
  <cp:lastModifiedBy/>
  <cp:revision>50</cp:revision>
  <dcterms:created xsi:type="dcterms:W3CDTF">2023-06-28T18:51:48Z</dcterms:created>
  <dcterms:modified xsi:type="dcterms:W3CDTF">2023-06-29T19:12:59Z</dcterms:modified>
</cp:coreProperties>
</file>