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7" r:id="rId1"/>
  </p:sldMasterIdLst>
  <p:notesMasterIdLst>
    <p:notesMasterId r:id="rId24"/>
  </p:notesMasterIdLst>
  <p:sldIdLst>
    <p:sldId id="256" r:id="rId2"/>
    <p:sldId id="257" r:id="rId3"/>
    <p:sldId id="276" r:id="rId4"/>
    <p:sldId id="277" r:id="rId5"/>
    <p:sldId id="258" r:id="rId6"/>
    <p:sldId id="259" r:id="rId7"/>
    <p:sldId id="271" r:id="rId8"/>
    <p:sldId id="260" r:id="rId9"/>
    <p:sldId id="261" r:id="rId10"/>
    <p:sldId id="268" r:id="rId11"/>
    <p:sldId id="270" r:id="rId12"/>
    <p:sldId id="262" r:id="rId13"/>
    <p:sldId id="278" r:id="rId14"/>
    <p:sldId id="279" r:id="rId15"/>
    <p:sldId id="269" r:id="rId16"/>
    <p:sldId id="266" r:id="rId17"/>
    <p:sldId id="273" r:id="rId18"/>
    <p:sldId id="264" r:id="rId19"/>
    <p:sldId id="263" r:id="rId20"/>
    <p:sldId id="274" r:id="rId21"/>
    <p:sldId id="275" r:id="rId22"/>
    <p:sldId id="280" r:id="rId23"/>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311999E-064F-40D1-AAA6-20CCBC88ECDE}" v="31" dt="2022-10-21T13:46:47.97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47756" autoAdjust="0"/>
  </p:normalViewPr>
  <p:slideViewPr>
    <p:cSldViewPr snapToGrid="0">
      <p:cViewPr varScale="1">
        <p:scale>
          <a:sx n="44" d="100"/>
          <a:sy n="44" d="100"/>
        </p:scale>
        <p:origin x="1710" y="3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diagrams/_rels/data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rawing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B1199B7-E02A-49CA-B27E-B7D9BB9FF91C}"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82A60AD-8ADB-49B7-8E55-634EA25B5929}">
      <dgm:prSet/>
      <dgm:spPr/>
      <dgm:t>
        <a:bodyPr/>
        <a:lstStyle/>
        <a:p>
          <a:r>
            <a:rPr lang="en-GB" b="1"/>
            <a:t>By the end of this session you should be able to . . . </a:t>
          </a:r>
          <a:endParaRPr lang="en-US"/>
        </a:p>
      </dgm:t>
    </dgm:pt>
    <dgm:pt modelId="{97B7CBC4-E354-462E-8F51-669BAADFA1C4}" type="parTrans" cxnId="{AE42C28C-8A8D-4D5C-B198-072566EDAEE6}">
      <dgm:prSet/>
      <dgm:spPr/>
      <dgm:t>
        <a:bodyPr/>
        <a:lstStyle/>
        <a:p>
          <a:endParaRPr lang="en-US"/>
        </a:p>
      </dgm:t>
    </dgm:pt>
    <dgm:pt modelId="{016A270C-9C13-4B32-8D9B-EF2AE243665C}" type="sibTrans" cxnId="{AE42C28C-8A8D-4D5C-B198-072566EDAEE6}">
      <dgm:prSet/>
      <dgm:spPr/>
      <dgm:t>
        <a:bodyPr/>
        <a:lstStyle/>
        <a:p>
          <a:endParaRPr lang="en-US"/>
        </a:p>
      </dgm:t>
    </dgm:pt>
    <dgm:pt modelId="{C8B2B495-DB86-42A7-977E-4758C99DE176}">
      <dgm:prSet/>
      <dgm:spPr/>
      <dgm:t>
        <a:bodyPr/>
        <a:lstStyle/>
        <a:p>
          <a:r>
            <a:rPr lang="en-GB" b="1"/>
            <a:t>1.  Explain at least three theories associated with sociological positivism</a:t>
          </a:r>
          <a:endParaRPr lang="en-US"/>
        </a:p>
      </dgm:t>
    </dgm:pt>
    <dgm:pt modelId="{FAD48036-0A8D-4345-B190-DC4F7966117D}" type="parTrans" cxnId="{FF74E2BA-43E3-4892-B6F9-4CD5BF5CBF0F}">
      <dgm:prSet/>
      <dgm:spPr/>
      <dgm:t>
        <a:bodyPr/>
        <a:lstStyle/>
        <a:p>
          <a:endParaRPr lang="en-US"/>
        </a:p>
      </dgm:t>
    </dgm:pt>
    <dgm:pt modelId="{20A8D368-73DE-4B25-B259-C53E35292DA1}" type="sibTrans" cxnId="{FF74E2BA-43E3-4892-B6F9-4CD5BF5CBF0F}">
      <dgm:prSet/>
      <dgm:spPr/>
      <dgm:t>
        <a:bodyPr/>
        <a:lstStyle/>
        <a:p>
          <a:endParaRPr lang="en-US"/>
        </a:p>
      </dgm:t>
    </dgm:pt>
    <dgm:pt modelId="{228FC624-DB90-43F2-ABA5-629417748A5B}">
      <dgm:prSet/>
      <dgm:spPr/>
      <dgm:t>
        <a:bodyPr/>
        <a:lstStyle/>
        <a:p>
          <a:r>
            <a:rPr lang="en-GB" b="1"/>
            <a:t>2. Identify key theorists in this area</a:t>
          </a:r>
          <a:endParaRPr lang="en-US"/>
        </a:p>
      </dgm:t>
    </dgm:pt>
    <dgm:pt modelId="{A4EA5A0C-E5A5-476A-A177-3762B7DD67D8}" type="parTrans" cxnId="{4FCFEC30-F233-47E4-AFFD-5E0F07C26909}">
      <dgm:prSet/>
      <dgm:spPr/>
      <dgm:t>
        <a:bodyPr/>
        <a:lstStyle/>
        <a:p>
          <a:endParaRPr lang="en-US"/>
        </a:p>
      </dgm:t>
    </dgm:pt>
    <dgm:pt modelId="{909FA0DC-D07A-4024-920C-50B4C9806ACC}" type="sibTrans" cxnId="{4FCFEC30-F233-47E4-AFFD-5E0F07C26909}">
      <dgm:prSet/>
      <dgm:spPr/>
      <dgm:t>
        <a:bodyPr/>
        <a:lstStyle/>
        <a:p>
          <a:endParaRPr lang="en-US"/>
        </a:p>
      </dgm:t>
    </dgm:pt>
    <dgm:pt modelId="{A52C8719-085A-4E0D-ADA5-72FA9020C41F}">
      <dgm:prSet/>
      <dgm:spPr/>
      <dgm:t>
        <a:bodyPr/>
        <a:lstStyle/>
        <a:p>
          <a:r>
            <a:rPr lang="en-GB" b="1"/>
            <a:t>3. Assess the relevance of such theories in modern society</a:t>
          </a:r>
          <a:endParaRPr lang="en-US"/>
        </a:p>
      </dgm:t>
    </dgm:pt>
    <dgm:pt modelId="{C1B257B7-A267-4601-BE19-AC05B723CC02}" type="parTrans" cxnId="{BF4A0CB3-F102-4F43-8D09-F51BA18C632A}">
      <dgm:prSet/>
      <dgm:spPr/>
      <dgm:t>
        <a:bodyPr/>
        <a:lstStyle/>
        <a:p>
          <a:endParaRPr lang="en-US"/>
        </a:p>
      </dgm:t>
    </dgm:pt>
    <dgm:pt modelId="{10DC0635-B1A6-45DA-A0C2-313F9CF248B9}" type="sibTrans" cxnId="{BF4A0CB3-F102-4F43-8D09-F51BA18C632A}">
      <dgm:prSet/>
      <dgm:spPr/>
      <dgm:t>
        <a:bodyPr/>
        <a:lstStyle/>
        <a:p>
          <a:endParaRPr lang="en-US"/>
        </a:p>
      </dgm:t>
    </dgm:pt>
    <dgm:pt modelId="{1CBC21AA-658E-4C8B-B83C-E805A19265C8}" type="pres">
      <dgm:prSet presAssocID="{BB1199B7-E02A-49CA-B27E-B7D9BB9FF91C}" presName="root" presStyleCnt="0">
        <dgm:presLayoutVars>
          <dgm:dir/>
          <dgm:resizeHandles val="exact"/>
        </dgm:presLayoutVars>
      </dgm:prSet>
      <dgm:spPr/>
    </dgm:pt>
    <dgm:pt modelId="{F10B602A-0A38-4457-8097-41C4063A49B5}" type="pres">
      <dgm:prSet presAssocID="{E82A60AD-8ADB-49B7-8E55-634EA25B5929}" presName="compNode" presStyleCnt="0"/>
      <dgm:spPr/>
    </dgm:pt>
    <dgm:pt modelId="{0659DB62-8ADE-49B3-8D9B-AC6BA43EC018}" type="pres">
      <dgm:prSet presAssocID="{E82A60AD-8ADB-49B7-8E55-634EA25B5929}" presName="bgRect" presStyleLbl="bgShp" presStyleIdx="0" presStyleCnt="4"/>
      <dgm:spPr/>
    </dgm:pt>
    <dgm:pt modelId="{262CC18A-69C9-40AD-A329-4C15D2E4BCF1}" type="pres">
      <dgm:prSet presAssocID="{E82A60AD-8ADB-49B7-8E55-634EA25B5929}"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mark"/>
        </a:ext>
      </dgm:extLst>
    </dgm:pt>
    <dgm:pt modelId="{3B0CD04F-F1CB-415C-8339-6F52535F4690}" type="pres">
      <dgm:prSet presAssocID="{E82A60AD-8ADB-49B7-8E55-634EA25B5929}" presName="spaceRect" presStyleCnt="0"/>
      <dgm:spPr/>
    </dgm:pt>
    <dgm:pt modelId="{0052D82B-AA38-495B-A365-DC79BBAC35D8}" type="pres">
      <dgm:prSet presAssocID="{E82A60AD-8ADB-49B7-8E55-634EA25B5929}" presName="parTx" presStyleLbl="revTx" presStyleIdx="0" presStyleCnt="4">
        <dgm:presLayoutVars>
          <dgm:chMax val="0"/>
          <dgm:chPref val="0"/>
        </dgm:presLayoutVars>
      </dgm:prSet>
      <dgm:spPr/>
    </dgm:pt>
    <dgm:pt modelId="{D916521F-6D4A-4B97-ADEC-1A095E6F8C57}" type="pres">
      <dgm:prSet presAssocID="{016A270C-9C13-4B32-8D9B-EF2AE243665C}" presName="sibTrans" presStyleCnt="0"/>
      <dgm:spPr/>
    </dgm:pt>
    <dgm:pt modelId="{72147E45-14CC-4BD3-ADDF-E867E0BFD44C}" type="pres">
      <dgm:prSet presAssocID="{C8B2B495-DB86-42A7-977E-4758C99DE176}" presName="compNode" presStyleCnt="0"/>
      <dgm:spPr/>
    </dgm:pt>
    <dgm:pt modelId="{A303F0C6-B4D4-4FFB-B77F-EBCD04DAFF3E}" type="pres">
      <dgm:prSet presAssocID="{C8B2B495-DB86-42A7-977E-4758C99DE176}" presName="bgRect" presStyleLbl="bgShp" presStyleIdx="1" presStyleCnt="4"/>
      <dgm:spPr/>
    </dgm:pt>
    <dgm:pt modelId="{32165CE4-0BE9-4E16-9989-22DC175E3ECC}" type="pres">
      <dgm:prSet presAssocID="{C8B2B495-DB86-42A7-977E-4758C99DE176}"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36431C4E-C0A7-4DCF-B949-F1D276114510}" type="pres">
      <dgm:prSet presAssocID="{C8B2B495-DB86-42A7-977E-4758C99DE176}" presName="spaceRect" presStyleCnt="0"/>
      <dgm:spPr/>
    </dgm:pt>
    <dgm:pt modelId="{715AD28D-87DE-4AB3-A434-E00D71BC0CD3}" type="pres">
      <dgm:prSet presAssocID="{C8B2B495-DB86-42A7-977E-4758C99DE176}" presName="parTx" presStyleLbl="revTx" presStyleIdx="1" presStyleCnt="4">
        <dgm:presLayoutVars>
          <dgm:chMax val="0"/>
          <dgm:chPref val="0"/>
        </dgm:presLayoutVars>
      </dgm:prSet>
      <dgm:spPr/>
    </dgm:pt>
    <dgm:pt modelId="{0F49E529-B8F5-44EB-B934-E30E78E851B2}" type="pres">
      <dgm:prSet presAssocID="{20A8D368-73DE-4B25-B259-C53E35292DA1}" presName="sibTrans" presStyleCnt="0"/>
      <dgm:spPr/>
    </dgm:pt>
    <dgm:pt modelId="{C42FFE98-8119-4D01-B04E-F1C5D8D24548}" type="pres">
      <dgm:prSet presAssocID="{228FC624-DB90-43F2-ABA5-629417748A5B}" presName="compNode" presStyleCnt="0"/>
      <dgm:spPr/>
    </dgm:pt>
    <dgm:pt modelId="{90255624-B732-46C4-8D61-5B0CE039D2F4}" type="pres">
      <dgm:prSet presAssocID="{228FC624-DB90-43F2-ABA5-629417748A5B}" presName="bgRect" presStyleLbl="bgShp" presStyleIdx="2" presStyleCnt="4"/>
      <dgm:spPr/>
    </dgm:pt>
    <dgm:pt modelId="{68F4B81C-FDC0-4938-A4F2-D3B401633F50}" type="pres">
      <dgm:prSet presAssocID="{228FC624-DB90-43F2-ABA5-629417748A5B}"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Key"/>
        </a:ext>
      </dgm:extLst>
    </dgm:pt>
    <dgm:pt modelId="{BB6B15C6-124E-4B8B-AA8A-F9629E099F31}" type="pres">
      <dgm:prSet presAssocID="{228FC624-DB90-43F2-ABA5-629417748A5B}" presName="spaceRect" presStyleCnt="0"/>
      <dgm:spPr/>
    </dgm:pt>
    <dgm:pt modelId="{607F4530-5509-4FFE-98A7-425387B8F6F2}" type="pres">
      <dgm:prSet presAssocID="{228FC624-DB90-43F2-ABA5-629417748A5B}" presName="parTx" presStyleLbl="revTx" presStyleIdx="2" presStyleCnt="4">
        <dgm:presLayoutVars>
          <dgm:chMax val="0"/>
          <dgm:chPref val="0"/>
        </dgm:presLayoutVars>
      </dgm:prSet>
      <dgm:spPr/>
    </dgm:pt>
    <dgm:pt modelId="{2F405D60-D1C5-43A4-AC96-65EC3AF0B399}" type="pres">
      <dgm:prSet presAssocID="{909FA0DC-D07A-4024-920C-50B4C9806ACC}" presName="sibTrans" presStyleCnt="0"/>
      <dgm:spPr/>
    </dgm:pt>
    <dgm:pt modelId="{1AD0F5B9-09C9-4A3B-A779-B6AD28610C3F}" type="pres">
      <dgm:prSet presAssocID="{A52C8719-085A-4E0D-ADA5-72FA9020C41F}" presName="compNode" presStyleCnt="0"/>
      <dgm:spPr/>
    </dgm:pt>
    <dgm:pt modelId="{548C81F9-49BA-4121-947A-690014852A2C}" type="pres">
      <dgm:prSet presAssocID="{A52C8719-085A-4E0D-ADA5-72FA9020C41F}" presName="bgRect" presStyleLbl="bgShp" presStyleIdx="3" presStyleCnt="4"/>
      <dgm:spPr/>
    </dgm:pt>
    <dgm:pt modelId="{46CC42B0-B576-4FA0-8B3A-DADBE1E675B6}" type="pres">
      <dgm:prSet presAssocID="{A52C8719-085A-4E0D-ADA5-72FA9020C41F}"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ooks"/>
        </a:ext>
      </dgm:extLst>
    </dgm:pt>
    <dgm:pt modelId="{A7A95310-F648-4113-AECD-01C5D95737AA}" type="pres">
      <dgm:prSet presAssocID="{A52C8719-085A-4E0D-ADA5-72FA9020C41F}" presName="spaceRect" presStyleCnt="0"/>
      <dgm:spPr/>
    </dgm:pt>
    <dgm:pt modelId="{5D1CAD50-D3FD-48F1-AC0F-2DB8742192C1}" type="pres">
      <dgm:prSet presAssocID="{A52C8719-085A-4E0D-ADA5-72FA9020C41F}" presName="parTx" presStyleLbl="revTx" presStyleIdx="3" presStyleCnt="4">
        <dgm:presLayoutVars>
          <dgm:chMax val="0"/>
          <dgm:chPref val="0"/>
        </dgm:presLayoutVars>
      </dgm:prSet>
      <dgm:spPr/>
    </dgm:pt>
  </dgm:ptLst>
  <dgm:cxnLst>
    <dgm:cxn modelId="{4FCFEC30-F233-47E4-AFFD-5E0F07C26909}" srcId="{BB1199B7-E02A-49CA-B27E-B7D9BB9FF91C}" destId="{228FC624-DB90-43F2-ABA5-629417748A5B}" srcOrd="2" destOrd="0" parTransId="{A4EA5A0C-E5A5-476A-A177-3762B7DD67D8}" sibTransId="{909FA0DC-D07A-4024-920C-50B4C9806ACC}"/>
    <dgm:cxn modelId="{ED3CC860-6ACF-466E-AD70-A1B4619DFF34}" type="presOf" srcId="{E82A60AD-8ADB-49B7-8E55-634EA25B5929}" destId="{0052D82B-AA38-495B-A365-DC79BBAC35D8}" srcOrd="0" destOrd="0" presId="urn:microsoft.com/office/officeart/2018/2/layout/IconVerticalSolidList"/>
    <dgm:cxn modelId="{7E3EBC81-CAD6-4512-8FD6-85749516D334}" type="presOf" srcId="{228FC624-DB90-43F2-ABA5-629417748A5B}" destId="{607F4530-5509-4FFE-98A7-425387B8F6F2}" srcOrd="0" destOrd="0" presId="urn:microsoft.com/office/officeart/2018/2/layout/IconVerticalSolidList"/>
    <dgm:cxn modelId="{AE42C28C-8A8D-4D5C-B198-072566EDAEE6}" srcId="{BB1199B7-E02A-49CA-B27E-B7D9BB9FF91C}" destId="{E82A60AD-8ADB-49B7-8E55-634EA25B5929}" srcOrd="0" destOrd="0" parTransId="{97B7CBC4-E354-462E-8F51-669BAADFA1C4}" sibTransId="{016A270C-9C13-4B32-8D9B-EF2AE243665C}"/>
    <dgm:cxn modelId="{BF4A0CB3-F102-4F43-8D09-F51BA18C632A}" srcId="{BB1199B7-E02A-49CA-B27E-B7D9BB9FF91C}" destId="{A52C8719-085A-4E0D-ADA5-72FA9020C41F}" srcOrd="3" destOrd="0" parTransId="{C1B257B7-A267-4601-BE19-AC05B723CC02}" sibTransId="{10DC0635-B1A6-45DA-A0C2-313F9CF248B9}"/>
    <dgm:cxn modelId="{FF74E2BA-43E3-4892-B6F9-4CD5BF5CBF0F}" srcId="{BB1199B7-E02A-49CA-B27E-B7D9BB9FF91C}" destId="{C8B2B495-DB86-42A7-977E-4758C99DE176}" srcOrd="1" destOrd="0" parTransId="{FAD48036-0A8D-4345-B190-DC4F7966117D}" sibTransId="{20A8D368-73DE-4B25-B259-C53E35292DA1}"/>
    <dgm:cxn modelId="{0857F4C5-492B-450E-846A-D58FD3CA4250}" type="presOf" srcId="{BB1199B7-E02A-49CA-B27E-B7D9BB9FF91C}" destId="{1CBC21AA-658E-4C8B-B83C-E805A19265C8}" srcOrd="0" destOrd="0" presId="urn:microsoft.com/office/officeart/2018/2/layout/IconVerticalSolidList"/>
    <dgm:cxn modelId="{1676CACD-8B3A-4DF8-8176-58AD7CAD3A8C}" type="presOf" srcId="{A52C8719-085A-4E0D-ADA5-72FA9020C41F}" destId="{5D1CAD50-D3FD-48F1-AC0F-2DB8742192C1}" srcOrd="0" destOrd="0" presId="urn:microsoft.com/office/officeart/2018/2/layout/IconVerticalSolidList"/>
    <dgm:cxn modelId="{218169EF-CD74-49D6-9B74-23916E61BBBA}" type="presOf" srcId="{C8B2B495-DB86-42A7-977E-4758C99DE176}" destId="{715AD28D-87DE-4AB3-A434-E00D71BC0CD3}" srcOrd="0" destOrd="0" presId="urn:microsoft.com/office/officeart/2018/2/layout/IconVerticalSolidList"/>
    <dgm:cxn modelId="{E012638B-08F3-4003-BFEB-AA87FF2F2988}" type="presParOf" srcId="{1CBC21AA-658E-4C8B-B83C-E805A19265C8}" destId="{F10B602A-0A38-4457-8097-41C4063A49B5}" srcOrd="0" destOrd="0" presId="urn:microsoft.com/office/officeart/2018/2/layout/IconVerticalSolidList"/>
    <dgm:cxn modelId="{650A37BD-C3EE-4E50-93DE-19803770E0B5}" type="presParOf" srcId="{F10B602A-0A38-4457-8097-41C4063A49B5}" destId="{0659DB62-8ADE-49B3-8D9B-AC6BA43EC018}" srcOrd="0" destOrd="0" presId="urn:microsoft.com/office/officeart/2018/2/layout/IconVerticalSolidList"/>
    <dgm:cxn modelId="{FB66E10C-DAF7-4148-9648-FD2F21DEDA6A}" type="presParOf" srcId="{F10B602A-0A38-4457-8097-41C4063A49B5}" destId="{262CC18A-69C9-40AD-A329-4C15D2E4BCF1}" srcOrd="1" destOrd="0" presId="urn:microsoft.com/office/officeart/2018/2/layout/IconVerticalSolidList"/>
    <dgm:cxn modelId="{299D4F90-EE4E-4D4B-BE60-EA1F307DAA43}" type="presParOf" srcId="{F10B602A-0A38-4457-8097-41C4063A49B5}" destId="{3B0CD04F-F1CB-415C-8339-6F52535F4690}" srcOrd="2" destOrd="0" presId="urn:microsoft.com/office/officeart/2018/2/layout/IconVerticalSolidList"/>
    <dgm:cxn modelId="{F410119A-D1E0-40AB-9A05-A8B8B77A37EB}" type="presParOf" srcId="{F10B602A-0A38-4457-8097-41C4063A49B5}" destId="{0052D82B-AA38-495B-A365-DC79BBAC35D8}" srcOrd="3" destOrd="0" presId="urn:microsoft.com/office/officeart/2018/2/layout/IconVerticalSolidList"/>
    <dgm:cxn modelId="{31F4E021-5960-472B-A05C-325D4BA065D9}" type="presParOf" srcId="{1CBC21AA-658E-4C8B-B83C-E805A19265C8}" destId="{D916521F-6D4A-4B97-ADEC-1A095E6F8C57}" srcOrd="1" destOrd="0" presId="urn:microsoft.com/office/officeart/2018/2/layout/IconVerticalSolidList"/>
    <dgm:cxn modelId="{6E6EA148-9086-4B92-BE05-179544850C2E}" type="presParOf" srcId="{1CBC21AA-658E-4C8B-B83C-E805A19265C8}" destId="{72147E45-14CC-4BD3-ADDF-E867E0BFD44C}" srcOrd="2" destOrd="0" presId="urn:microsoft.com/office/officeart/2018/2/layout/IconVerticalSolidList"/>
    <dgm:cxn modelId="{2C50D621-3DB3-4785-8092-566017E455BD}" type="presParOf" srcId="{72147E45-14CC-4BD3-ADDF-E867E0BFD44C}" destId="{A303F0C6-B4D4-4FFB-B77F-EBCD04DAFF3E}" srcOrd="0" destOrd="0" presId="urn:microsoft.com/office/officeart/2018/2/layout/IconVerticalSolidList"/>
    <dgm:cxn modelId="{4ED7F79A-282C-4F37-A591-5EE35E75F705}" type="presParOf" srcId="{72147E45-14CC-4BD3-ADDF-E867E0BFD44C}" destId="{32165CE4-0BE9-4E16-9989-22DC175E3ECC}" srcOrd="1" destOrd="0" presId="urn:microsoft.com/office/officeart/2018/2/layout/IconVerticalSolidList"/>
    <dgm:cxn modelId="{ECADF443-F8AD-4BE0-9A85-0E1B433D0D40}" type="presParOf" srcId="{72147E45-14CC-4BD3-ADDF-E867E0BFD44C}" destId="{36431C4E-C0A7-4DCF-B949-F1D276114510}" srcOrd="2" destOrd="0" presId="urn:microsoft.com/office/officeart/2018/2/layout/IconVerticalSolidList"/>
    <dgm:cxn modelId="{AA3E4A52-1123-4C67-A370-DE195154071D}" type="presParOf" srcId="{72147E45-14CC-4BD3-ADDF-E867E0BFD44C}" destId="{715AD28D-87DE-4AB3-A434-E00D71BC0CD3}" srcOrd="3" destOrd="0" presId="urn:microsoft.com/office/officeart/2018/2/layout/IconVerticalSolidList"/>
    <dgm:cxn modelId="{1A59BD14-C7AA-4F95-B53F-883F7D20191D}" type="presParOf" srcId="{1CBC21AA-658E-4C8B-B83C-E805A19265C8}" destId="{0F49E529-B8F5-44EB-B934-E30E78E851B2}" srcOrd="3" destOrd="0" presId="urn:microsoft.com/office/officeart/2018/2/layout/IconVerticalSolidList"/>
    <dgm:cxn modelId="{91AEC026-3FC5-4B02-9501-3A346BEFEDC5}" type="presParOf" srcId="{1CBC21AA-658E-4C8B-B83C-E805A19265C8}" destId="{C42FFE98-8119-4D01-B04E-F1C5D8D24548}" srcOrd="4" destOrd="0" presId="urn:microsoft.com/office/officeart/2018/2/layout/IconVerticalSolidList"/>
    <dgm:cxn modelId="{12DEA005-5004-4E74-877A-8EC5230854CF}" type="presParOf" srcId="{C42FFE98-8119-4D01-B04E-F1C5D8D24548}" destId="{90255624-B732-46C4-8D61-5B0CE039D2F4}" srcOrd="0" destOrd="0" presId="urn:microsoft.com/office/officeart/2018/2/layout/IconVerticalSolidList"/>
    <dgm:cxn modelId="{5A23AFF5-7FA0-45CB-AFE6-8B21FFF86423}" type="presParOf" srcId="{C42FFE98-8119-4D01-B04E-F1C5D8D24548}" destId="{68F4B81C-FDC0-4938-A4F2-D3B401633F50}" srcOrd="1" destOrd="0" presId="urn:microsoft.com/office/officeart/2018/2/layout/IconVerticalSolidList"/>
    <dgm:cxn modelId="{A263CA83-3FD3-4667-B454-E98B2E6110D7}" type="presParOf" srcId="{C42FFE98-8119-4D01-B04E-F1C5D8D24548}" destId="{BB6B15C6-124E-4B8B-AA8A-F9629E099F31}" srcOrd="2" destOrd="0" presId="urn:microsoft.com/office/officeart/2018/2/layout/IconVerticalSolidList"/>
    <dgm:cxn modelId="{009F8333-A6EC-4765-9DF5-86388EEF96FE}" type="presParOf" srcId="{C42FFE98-8119-4D01-B04E-F1C5D8D24548}" destId="{607F4530-5509-4FFE-98A7-425387B8F6F2}" srcOrd="3" destOrd="0" presId="urn:microsoft.com/office/officeart/2018/2/layout/IconVerticalSolidList"/>
    <dgm:cxn modelId="{D3E54A7A-6472-4ADB-9CC9-3F2FA8455DFB}" type="presParOf" srcId="{1CBC21AA-658E-4C8B-B83C-E805A19265C8}" destId="{2F405D60-D1C5-43A4-AC96-65EC3AF0B399}" srcOrd="5" destOrd="0" presId="urn:microsoft.com/office/officeart/2018/2/layout/IconVerticalSolidList"/>
    <dgm:cxn modelId="{87116D5E-CFAF-4DA8-85F4-7ABDEE8D814E}" type="presParOf" srcId="{1CBC21AA-658E-4C8B-B83C-E805A19265C8}" destId="{1AD0F5B9-09C9-4A3B-A779-B6AD28610C3F}" srcOrd="6" destOrd="0" presId="urn:microsoft.com/office/officeart/2018/2/layout/IconVerticalSolidList"/>
    <dgm:cxn modelId="{B67B44CD-FF3F-4DA6-ADA4-1110377147BC}" type="presParOf" srcId="{1AD0F5B9-09C9-4A3B-A779-B6AD28610C3F}" destId="{548C81F9-49BA-4121-947A-690014852A2C}" srcOrd="0" destOrd="0" presId="urn:microsoft.com/office/officeart/2018/2/layout/IconVerticalSolidList"/>
    <dgm:cxn modelId="{D071685F-74C6-456A-B595-D4790B4F22AC}" type="presParOf" srcId="{1AD0F5B9-09C9-4A3B-A779-B6AD28610C3F}" destId="{46CC42B0-B576-4FA0-8B3A-DADBE1E675B6}" srcOrd="1" destOrd="0" presId="urn:microsoft.com/office/officeart/2018/2/layout/IconVerticalSolidList"/>
    <dgm:cxn modelId="{F807E3D9-AC5E-4909-8450-3F794B07D472}" type="presParOf" srcId="{1AD0F5B9-09C9-4A3B-A779-B6AD28610C3F}" destId="{A7A95310-F648-4113-AECD-01C5D95737AA}" srcOrd="2" destOrd="0" presId="urn:microsoft.com/office/officeart/2018/2/layout/IconVerticalSolidList"/>
    <dgm:cxn modelId="{D49EE464-A869-4E94-93ED-0A67FDB9ED00}" type="presParOf" srcId="{1AD0F5B9-09C9-4A3B-A779-B6AD28610C3F}" destId="{5D1CAD50-D3FD-48F1-AC0F-2DB8742192C1}"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55899C3-724C-41D1-ACCA-61CB47EFD5AC}"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2798A9B0-324C-44FA-A26C-762BB7614C90}">
      <dgm:prSet/>
      <dgm:spPr/>
      <dgm:t>
        <a:bodyPr/>
        <a:lstStyle/>
        <a:p>
          <a:r>
            <a:rPr lang="en-GB"/>
            <a:t>Define the following in terms of criminological application:</a:t>
          </a:r>
          <a:endParaRPr lang="en-US"/>
        </a:p>
      </dgm:t>
    </dgm:pt>
    <dgm:pt modelId="{D2FB889D-EADB-47B7-BAD8-B06104F9CCEA}" type="parTrans" cxnId="{2C683162-DA08-471A-8914-8BC506257C11}">
      <dgm:prSet/>
      <dgm:spPr/>
      <dgm:t>
        <a:bodyPr/>
        <a:lstStyle/>
        <a:p>
          <a:endParaRPr lang="en-US"/>
        </a:p>
      </dgm:t>
    </dgm:pt>
    <dgm:pt modelId="{B7355BC8-63B1-4B3B-9767-8AF332044F66}" type="sibTrans" cxnId="{2C683162-DA08-471A-8914-8BC506257C11}">
      <dgm:prSet/>
      <dgm:spPr/>
      <dgm:t>
        <a:bodyPr/>
        <a:lstStyle/>
        <a:p>
          <a:endParaRPr lang="en-US"/>
        </a:p>
      </dgm:t>
    </dgm:pt>
    <dgm:pt modelId="{3D9F8AA9-F1BB-4031-9A1E-261367358917}">
      <dgm:prSet/>
      <dgm:spPr/>
      <dgm:t>
        <a:bodyPr/>
        <a:lstStyle/>
        <a:p>
          <a:r>
            <a:rPr lang="en-GB"/>
            <a:t>‘Master status’</a:t>
          </a:r>
          <a:endParaRPr lang="en-US"/>
        </a:p>
      </dgm:t>
    </dgm:pt>
    <dgm:pt modelId="{C464EB87-2336-4CD5-BF7F-7ACA17869B84}" type="parTrans" cxnId="{E6D0D993-1A6B-43C5-A0E3-4532A19939D9}">
      <dgm:prSet/>
      <dgm:spPr/>
      <dgm:t>
        <a:bodyPr/>
        <a:lstStyle/>
        <a:p>
          <a:endParaRPr lang="en-US"/>
        </a:p>
      </dgm:t>
    </dgm:pt>
    <dgm:pt modelId="{3F4B3A25-A088-422F-990D-B93AFAF128A6}" type="sibTrans" cxnId="{E6D0D993-1A6B-43C5-A0E3-4532A19939D9}">
      <dgm:prSet/>
      <dgm:spPr/>
      <dgm:t>
        <a:bodyPr/>
        <a:lstStyle/>
        <a:p>
          <a:endParaRPr lang="en-US"/>
        </a:p>
      </dgm:t>
    </dgm:pt>
    <dgm:pt modelId="{7555C1DB-4776-4A95-ACFF-ABE632E8F001}">
      <dgm:prSet/>
      <dgm:spPr/>
      <dgm:t>
        <a:bodyPr/>
        <a:lstStyle/>
        <a:p>
          <a:r>
            <a:rPr lang="en-GB"/>
            <a:t>Deviant career</a:t>
          </a:r>
          <a:endParaRPr lang="en-US"/>
        </a:p>
      </dgm:t>
    </dgm:pt>
    <dgm:pt modelId="{ED3025EB-7775-468A-9507-B45C7B10366E}" type="parTrans" cxnId="{1B90AA0E-54C6-4AD3-AFEA-51E0EB991D72}">
      <dgm:prSet/>
      <dgm:spPr/>
      <dgm:t>
        <a:bodyPr/>
        <a:lstStyle/>
        <a:p>
          <a:endParaRPr lang="en-US"/>
        </a:p>
      </dgm:t>
    </dgm:pt>
    <dgm:pt modelId="{ED23E317-2365-4F95-A93E-0E1D912FFE6A}" type="sibTrans" cxnId="{1B90AA0E-54C6-4AD3-AFEA-51E0EB991D72}">
      <dgm:prSet/>
      <dgm:spPr/>
      <dgm:t>
        <a:bodyPr/>
        <a:lstStyle/>
        <a:p>
          <a:endParaRPr lang="en-US"/>
        </a:p>
      </dgm:t>
    </dgm:pt>
    <dgm:pt modelId="{C5A2E3E9-95D1-4145-9F16-1BABBE36410E}">
      <dgm:prSet/>
      <dgm:spPr/>
      <dgm:t>
        <a:bodyPr/>
        <a:lstStyle/>
        <a:p>
          <a:r>
            <a:rPr lang="en-GB"/>
            <a:t>Self-fulfilling prophecy </a:t>
          </a:r>
          <a:endParaRPr lang="en-US"/>
        </a:p>
      </dgm:t>
    </dgm:pt>
    <dgm:pt modelId="{7ECBA7C3-450B-484F-9F60-10D0E61E13E6}" type="parTrans" cxnId="{2CD29BD1-127B-4264-9A88-7AA7EDF1295D}">
      <dgm:prSet/>
      <dgm:spPr/>
      <dgm:t>
        <a:bodyPr/>
        <a:lstStyle/>
        <a:p>
          <a:endParaRPr lang="en-US"/>
        </a:p>
      </dgm:t>
    </dgm:pt>
    <dgm:pt modelId="{BEAE0A9F-9969-4F43-80EC-FEA285053A23}" type="sibTrans" cxnId="{2CD29BD1-127B-4264-9A88-7AA7EDF1295D}">
      <dgm:prSet/>
      <dgm:spPr/>
      <dgm:t>
        <a:bodyPr/>
        <a:lstStyle/>
        <a:p>
          <a:endParaRPr lang="en-US"/>
        </a:p>
      </dgm:t>
    </dgm:pt>
    <dgm:pt modelId="{71E5A122-2052-4DE3-A321-E3A2B8A7507F}" type="pres">
      <dgm:prSet presAssocID="{E55899C3-724C-41D1-ACCA-61CB47EFD5AC}" presName="linear" presStyleCnt="0">
        <dgm:presLayoutVars>
          <dgm:animLvl val="lvl"/>
          <dgm:resizeHandles val="exact"/>
        </dgm:presLayoutVars>
      </dgm:prSet>
      <dgm:spPr/>
    </dgm:pt>
    <dgm:pt modelId="{82997BE7-07C1-43C4-867A-FE437F70ABBB}" type="pres">
      <dgm:prSet presAssocID="{2798A9B0-324C-44FA-A26C-762BB7614C90}" presName="parentText" presStyleLbl="node1" presStyleIdx="0" presStyleCnt="4">
        <dgm:presLayoutVars>
          <dgm:chMax val="0"/>
          <dgm:bulletEnabled val="1"/>
        </dgm:presLayoutVars>
      </dgm:prSet>
      <dgm:spPr/>
    </dgm:pt>
    <dgm:pt modelId="{324E2F74-20C2-44C2-B63D-9E7767019779}" type="pres">
      <dgm:prSet presAssocID="{B7355BC8-63B1-4B3B-9767-8AF332044F66}" presName="spacer" presStyleCnt="0"/>
      <dgm:spPr/>
    </dgm:pt>
    <dgm:pt modelId="{6DB9C664-856C-4638-9DE3-C406C84402CE}" type="pres">
      <dgm:prSet presAssocID="{3D9F8AA9-F1BB-4031-9A1E-261367358917}" presName="parentText" presStyleLbl="node1" presStyleIdx="1" presStyleCnt="4">
        <dgm:presLayoutVars>
          <dgm:chMax val="0"/>
          <dgm:bulletEnabled val="1"/>
        </dgm:presLayoutVars>
      </dgm:prSet>
      <dgm:spPr/>
    </dgm:pt>
    <dgm:pt modelId="{90E9E54B-DFF9-46EF-84C8-9B54779FB88E}" type="pres">
      <dgm:prSet presAssocID="{3F4B3A25-A088-422F-990D-B93AFAF128A6}" presName="spacer" presStyleCnt="0"/>
      <dgm:spPr/>
    </dgm:pt>
    <dgm:pt modelId="{A00D7DA4-41AE-4512-AB98-314A73F5EEC5}" type="pres">
      <dgm:prSet presAssocID="{7555C1DB-4776-4A95-ACFF-ABE632E8F001}" presName="parentText" presStyleLbl="node1" presStyleIdx="2" presStyleCnt="4">
        <dgm:presLayoutVars>
          <dgm:chMax val="0"/>
          <dgm:bulletEnabled val="1"/>
        </dgm:presLayoutVars>
      </dgm:prSet>
      <dgm:spPr/>
    </dgm:pt>
    <dgm:pt modelId="{1729F899-560E-471E-89E0-0C4737D36308}" type="pres">
      <dgm:prSet presAssocID="{ED23E317-2365-4F95-A93E-0E1D912FFE6A}" presName="spacer" presStyleCnt="0"/>
      <dgm:spPr/>
    </dgm:pt>
    <dgm:pt modelId="{50B2AB58-0D9C-47AA-85FC-05506E37FC22}" type="pres">
      <dgm:prSet presAssocID="{C5A2E3E9-95D1-4145-9F16-1BABBE36410E}" presName="parentText" presStyleLbl="node1" presStyleIdx="3" presStyleCnt="4">
        <dgm:presLayoutVars>
          <dgm:chMax val="0"/>
          <dgm:bulletEnabled val="1"/>
        </dgm:presLayoutVars>
      </dgm:prSet>
      <dgm:spPr/>
    </dgm:pt>
  </dgm:ptLst>
  <dgm:cxnLst>
    <dgm:cxn modelId="{1B90AA0E-54C6-4AD3-AFEA-51E0EB991D72}" srcId="{E55899C3-724C-41D1-ACCA-61CB47EFD5AC}" destId="{7555C1DB-4776-4A95-ACFF-ABE632E8F001}" srcOrd="2" destOrd="0" parTransId="{ED3025EB-7775-468A-9507-B45C7B10366E}" sibTransId="{ED23E317-2365-4F95-A93E-0E1D912FFE6A}"/>
    <dgm:cxn modelId="{BDDC8038-BBF9-4308-A15B-3C231ECF2CBF}" type="presOf" srcId="{E55899C3-724C-41D1-ACCA-61CB47EFD5AC}" destId="{71E5A122-2052-4DE3-A321-E3A2B8A7507F}" srcOrd="0" destOrd="0" presId="urn:microsoft.com/office/officeart/2005/8/layout/vList2"/>
    <dgm:cxn modelId="{2C683162-DA08-471A-8914-8BC506257C11}" srcId="{E55899C3-724C-41D1-ACCA-61CB47EFD5AC}" destId="{2798A9B0-324C-44FA-A26C-762BB7614C90}" srcOrd="0" destOrd="0" parTransId="{D2FB889D-EADB-47B7-BAD8-B06104F9CCEA}" sibTransId="{B7355BC8-63B1-4B3B-9767-8AF332044F66}"/>
    <dgm:cxn modelId="{8D4A7544-7A55-4D41-A32D-01FF7DB84246}" type="presOf" srcId="{C5A2E3E9-95D1-4145-9F16-1BABBE36410E}" destId="{50B2AB58-0D9C-47AA-85FC-05506E37FC22}" srcOrd="0" destOrd="0" presId="urn:microsoft.com/office/officeart/2005/8/layout/vList2"/>
    <dgm:cxn modelId="{E6D0D993-1A6B-43C5-A0E3-4532A19939D9}" srcId="{E55899C3-724C-41D1-ACCA-61CB47EFD5AC}" destId="{3D9F8AA9-F1BB-4031-9A1E-261367358917}" srcOrd="1" destOrd="0" parTransId="{C464EB87-2336-4CD5-BF7F-7ACA17869B84}" sibTransId="{3F4B3A25-A088-422F-990D-B93AFAF128A6}"/>
    <dgm:cxn modelId="{419DE8C7-E2B9-4B44-80C9-DE99677FBE3C}" type="presOf" srcId="{3D9F8AA9-F1BB-4031-9A1E-261367358917}" destId="{6DB9C664-856C-4638-9DE3-C406C84402CE}" srcOrd="0" destOrd="0" presId="urn:microsoft.com/office/officeart/2005/8/layout/vList2"/>
    <dgm:cxn modelId="{2CD29BD1-127B-4264-9A88-7AA7EDF1295D}" srcId="{E55899C3-724C-41D1-ACCA-61CB47EFD5AC}" destId="{C5A2E3E9-95D1-4145-9F16-1BABBE36410E}" srcOrd="3" destOrd="0" parTransId="{7ECBA7C3-450B-484F-9F60-10D0E61E13E6}" sibTransId="{BEAE0A9F-9969-4F43-80EC-FEA285053A23}"/>
    <dgm:cxn modelId="{866818E5-4E10-4F4F-A059-C1991579128F}" type="presOf" srcId="{7555C1DB-4776-4A95-ACFF-ABE632E8F001}" destId="{A00D7DA4-41AE-4512-AB98-314A73F5EEC5}" srcOrd="0" destOrd="0" presId="urn:microsoft.com/office/officeart/2005/8/layout/vList2"/>
    <dgm:cxn modelId="{2C3A63F8-6236-4129-9E01-F9780088F9AA}" type="presOf" srcId="{2798A9B0-324C-44FA-A26C-762BB7614C90}" destId="{82997BE7-07C1-43C4-867A-FE437F70ABBB}" srcOrd="0" destOrd="0" presId="urn:microsoft.com/office/officeart/2005/8/layout/vList2"/>
    <dgm:cxn modelId="{1884FA32-1887-411A-AD2D-88B85AFEAB09}" type="presParOf" srcId="{71E5A122-2052-4DE3-A321-E3A2B8A7507F}" destId="{82997BE7-07C1-43C4-867A-FE437F70ABBB}" srcOrd="0" destOrd="0" presId="urn:microsoft.com/office/officeart/2005/8/layout/vList2"/>
    <dgm:cxn modelId="{83F08FE6-7C8E-49CE-AFA1-9E1F6A18865C}" type="presParOf" srcId="{71E5A122-2052-4DE3-A321-E3A2B8A7507F}" destId="{324E2F74-20C2-44C2-B63D-9E7767019779}" srcOrd="1" destOrd="0" presId="urn:microsoft.com/office/officeart/2005/8/layout/vList2"/>
    <dgm:cxn modelId="{63297AD1-7CE1-44D2-8738-69EEA12B3366}" type="presParOf" srcId="{71E5A122-2052-4DE3-A321-E3A2B8A7507F}" destId="{6DB9C664-856C-4638-9DE3-C406C84402CE}" srcOrd="2" destOrd="0" presId="urn:microsoft.com/office/officeart/2005/8/layout/vList2"/>
    <dgm:cxn modelId="{39A0CBAB-0A4D-4F81-86BF-7DC7AE0700B4}" type="presParOf" srcId="{71E5A122-2052-4DE3-A321-E3A2B8A7507F}" destId="{90E9E54B-DFF9-46EF-84C8-9B54779FB88E}" srcOrd="3" destOrd="0" presId="urn:microsoft.com/office/officeart/2005/8/layout/vList2"/>
    <dgm:cxn modelId="{6D026EE5-B93E-4DA3-A572-3BEA598BA915}" type="presParOf" srcId="{71E5A122-2052-4DE3-A321-E3A2B8A7507F}" destId="{A00D7DA4-41AE-4512-AB98-314A73F5EEC5}" srcOrd="4" destOrd="0" presId="urn:microsoft.com/office/officeart/2005/8/layout/vList2"/>
    <dgm:cxn modelId="{A58454AA-8082-43A2-8AC4-C18D3B9B98C2}" type="presParOf" srcId="{71E5A122-2052-4DE3-A321-E3A2B8A7507F}" destId="{1729F899-560E-471E-89E0-0C4737D36308}" srcOrd="5" destOrd="0" presId="urn:microsoft.com/office/officeart/2005/8/layout/vList2"/>
    <dgm:cxn modelId="{B704DA3F-94B4-40D7-A0AB-4BAA9C117D01}" type="presParOf" srcId="{71E5A122-2052-4DE3-A321-E3A2B8A7507F}" destId="{50B2AB58-0D9C-47AA-85FC-05506E37FC22}"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154E563-7D51-4D82-A2D9-3C2E35C6B511}"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275B18D8-3982-4084-A1FD-0C124B885128}">
      <dgm:prSet/>
      <dgm:spPr/>
      <dgm:t>
        <a:bodyPr/>
        <a:lstStyle/>
        <a:p>
          <a:r>
            <a:rPr lang="en-GB" b="1"/>
            <a:t>Read the </a:t>
          </a:r>
          <a:r>
            <a:rPr lang="en-GB" b="1" i="1"/>
            <a:t>‘Youth diversion evidence and practice briefing: minimising labelling’ </a:t>
          </a:r>
          <a:r>
            <a:rPr lang="en-GB" b="1"/>
            <a:t>article on Moodle and answer the following questions:</a:t>
          </a:r>
          <a:endParaRPr lang="en-US"/>
        </a:p>
      </dgm:t>
    </dgm:pt>
    <dgm:pt modelId="{0BAC251C-2F1E-491C-BA4D-977A038EB435}" type="parTrans" cxnId="{9753B2B3-3D61-41C0-A1AF-F4E2B8EC25A6}">
      <dgm:prSet/>
      <dgm:spPr/>
      <dgm:t>
        <a:bodyPr/>
        <a:lstStyle/>
        <a:p>
          <a:endParaRPr lang="en-US"/>
        </a:p>
      </dgm:t>
    </dgm:pt>
    <dgm:pt modelId="{8C37F04C-355B-43F6-B2A0-A5559FFF6BB7}" type="sibTrans" cxnId="{9753B2B3-3D61-41C0-A1AF-F4E2B8EC25A6}">
      <dgm:prSet/>
      <dgm:spPr/>
      <dgm:t>
        <a:bodyPr/>
        <a:lstStyle/>
        <a:p>
          <a:endParaRPr lang="en-US"/>
        </a:p>
      </dgm:t>
    </dgm:pt>
    <dgm:pt modelId="{C8D4AB12-B53C-453D-8BC2-F788FAF0C8A7}">
      <dgm:prSet/>
      <dgm:spPr/>
      <dgm:t>
        <a:bodyPr/>
        <a:lstStyle/>
        <a:p>
          <a:r>
            <a:rPr lang="en-GB"/>
            <a:t>What is the main aim of youth diversion?</a:t>
          </a:r>
          <a:endParaRPr lang="en-US"/>
        </a:p>
      </dgm:t>
    </dgm:pt>
    <dgm:pt modelId="{B28CC46A-28DE-465D-A658-A174E8D9F80D}" type="parTrans" cxnId="{E0463227-59B5-41EC-B49B-3AEBD68AB03D}">
      <dgm:prSet/>
      <dgm:spPr/>
      <dgm:t>
        <a:bodyPr/>
        <a:lstStyle/>
        <a:p>
          <a:endParaRPr lang="en-US"/>
        </a:p>
      </dgm:t>
    </dgm:pt>
    <dgm:pt modelId="{2E68BAE6-06DD-4EBC-84C3-16013617D6DE}" type="sibTrans" cxnId="{E0463227-59B5-41EC-B49B-3AEBD68AB03D}">
      <dgm:prSet/>
      <dgm:spPr/>
      <dgm:t>
        <a:bodyPr/>
        <a:lstStyle/>
        <a:p>
          <a:endParaRPr lang="en-US"/>
        </a:p>
      </dgm:t>
    </dgm:pt>
    <dgm:pt modelId="{4A858166-9DE2-485F-ABA4-EA3636885663}">
      <dgm:prSet/>
      <dgm:spPr/>
      <dgm:t>
        <a:bodyPr/>
        <a:lstStyle/>
        <a:p>
          <a:r>
            <a:rPr lang="en-GB"/>
            <a:t>How can labelling theory be applied to youth diversion?</a:t>
          </a:r>
          <a:endParaRPr lang="en-US"/>
        </a:p>
      </dgm:t>
    </dgm:pt>
    <dgm:pt modelId="{DDE0DAC1-93FE-4B5D-B53C-8AF60AA41B6D}" type="parTrans" cxnId="{8BE56FFA-E598-45D7-A677-249DBB601D3D}">
      <dgm:prSet/>
      <dgm:spPr/>
      <dgm:t>
        <a:bodyPr/>
        <a:lstStyle/>
        <a:p>
          <a:endParaRPr lang="en-US"/>
        </a:p>
      </dgm:t>
    </dgm:pt>
    <dgm:pt modelId="{B0F85124-80DE-43B6-B3DC-23641FACBDEE}" type="sibTrans" cxnId="{8BE56FFA-E598-45D7-A677-249DBB601D3D}">
      <dgm:prSet/>
      <dgm:spPr/>
      <dgm:t>
        <a:bodyPr/>
        <a:lstStyle/>
        <a:p>
          <a:endParaRPr lang="en-US"/>
        </a:p>
      </dgm:t>
    </dgm:pt>
    <dgm:pt modelId="{65E47649-D5CA-464D-9701-B721A28ECD8B}">
      <dgm:prSet/>
      <dgm:spPr/>
      <dgm:t>
        <a:bodyPr/>
        <a:lstStyle/>
        <a:p>
          <a:r>
            <a:rPr lang="en-GB" dirty="0"/>
            <a:t>How does the scheme purport to minimise labelling of young people?</a:t>
          </a:r>
          <a:endParaRPr lang="en-US" dirty="0"/>
        </a:p>
      </dgm:t>
    </dgm:pt>
    <dgm:pt modelId="{E221137E-3335-4FC0-8928-80BC48A5AE6E}" type="parTrans" cxnId="{AB049422-F360-46FC-B6D2-5D440D54EC3E}">
      <dgm:prSet/>
      <dgm:spPr/>
      <dgm:t>
        <a:bodyPr/>
        <a:lstStyle/>
        <a:p>
          <a:endParaRPr lang="en-US"/>
        </a:p>
      </dgm:t>
    </dgm:pt>
    <dgm:pt modelId="{BBDA7423-F4A9-4BD6-9E69-C73E55440133}" type="sibTrans" cxnId="{AB049422-F360-46FC-B6D2-5D440D54EC3E}">
      <dgm:prSet/>
      <dgm:spPr/>
      <dgm:t>
        <a:bodyPr/>
        <a:lstStyle/>
        <a:p>
          <a:endParaRPr lang="en-US"/>
        </a:p>
      </dgm:t>
    </dgm:pt>
    <dgm:pt modelId="{943B6C36-ECE7-49FE-9014-E168F56A3E8C}">
      <dgm:prSet/>
      <dgm:spPr/>
      <dgm:t>
        <a:bodyPr/>
        <a:lstStyle/>
        <a:p>
          <a:r>
            <a:rPr lang="en-GB"/>
            <a:t>What is the ‘contagion effect’?</a:t>
          </a:r>
          <a:endParaRPr lang="en-US"/>
        </a:p>
      </dgm:t>
    </dgm:pt>
    <dgm:pt modelId="{9CE74846-89AE-4962-BA2E-A38910DD55CD}" type="parTrans" cxnId="{FA8E60B5-532A-4118-9BDF-93D7D97D6CF5}">
      <dgm:prSet/>
      <dgm:spPr/>
      <dgm:t>
        <a:bodyPr/>
        <a:lstStyle/>
        <a:p>
          <a:endParaRPr lang="en-US"/>
        </a:p>
      </dgm:t>
    </dgm:pt>
    <dgm:pt modelId="{AD2871B4-2C8D-4248-BCB2-66FAD0F0FB42}" type="sibTrans" cxnId="{FA8E60B5-532A-4118-9BDF-93D7D97D6CF5}">
      <dgm:prSet/>
      <dgm:spPr/>
      <dgm:t>
        <a:bodyPr/>
        <a:lstStyle/>
        <a:p>
          <a:endParaRPr lang="en-US"/>
        </a:p>
      </dgm:t>
    </dgm:pt>
    <dgm:pt modelId="{7489D89A-6778-429C-9611-21BD14DB3B9F}">
      <dgm:prSet/>
      <dgm:spPr/>
      <dgm:t>
        <a:bodyPr/>
        <a:lstStyle/>
        <a:p>
          <a:r>
            <a:rPr lang="en-GB"/>
            <a:t>Do you think this approach works, why?</a:t>
          </a:r>
          <a:endParaRPr lang="en-US"/>
        </a:p>
      </dgm:t>
    </dgm:pt>
    <dgm:pt modelId="{C63A763F-B62B-4767-A002-AB165314EC63}" type="parTrans" cxnId="{4E0E1BD2-44E9-496A-B738-E463640B3F93}">
      <dgm:prSet/>
      <dgm:spPr/>
      <dgm:t>
        <a:bodyPr/>
        <a:lstStyle/>
        <a:p>
          <a:endParaRPr lang="en-US"/>
        </a:p>
      </dgm:t>
    </dgm:pt>
    <dgm:pt modelId="{2AD77D18-04C5-4737-8AE8-55DD9590AF4B}" type="sibTrans" cxnId="{4E0E1BD2-44E9-496A-B738-E463640B3F93}">
      <dgm:prSet/>
      <dgm:spPr/>
      <dgm:t>
        <a:bodyPr/>
        <a:lstStyle/>
        <a:p>
          <a:endParaRPr lang="en-US"/>
        </a:p>
      </dgm:t>
    </dgm:pt>
    <dgm:pt modelId="{3B4D31E8-D79D-463E-9370-3D9744E168DD}" type="pres">
      <dgm:prSet presAssocID="{0154E563-7D51-4D82-A2D9-3C2E35C6B511}" presName="linear" presStyleCnt="0">
        <dgm:presLayoutVars>
          <dgm:animLvl val="lvl"/>
          <dgm:resizeHandles val="exact"/>
        </dgm:presLayoutVars>
      </dgm:prSet>
      <dgm:spPr/>
    </dgm:pt>
    <dgm:pt modelId="{79755F9F-E22D-494C-BC03-E2BEB0D4F0B4}" type="pres">
      <dgm:prSet presAssocID="{275B18D8-3982-4084-A1FD-0C124B885128}" presName="parentText" presStyleLbl="node1" presStyleIdx="0" presStyleCnt="6">
        <dgm:presLayoutVars>
          <dgm:chMax val="0"/>
          <dgm:bulletEnabled val="1"/>
        </dgm:presLayoutVars>
      </dgm:prSet>
      <dgm:spPr/>
    </dgm:pt>
    <dgm:pt modelId="{3621F354-19CE-48DF-A084-09BC5858156B}" type="pres">
      <dgm:prSet presAssocID="{8C37F04C-355B-43F6-B2A0-A5559FFF6BB7}" presName="spacer" presStyleCnt="0"/>
      <dgm:spPr/>
    </dgm:pt>
    <dgm:pt modelId="{C3E142C9-2036-4EF9-8F92-109F2B64EF6C}" type="pres">
      <dgm:prSet presAssocID="{C8D4AB12-B53C-453D-8BC2-F788FAF0C8A7}" presName="parentText" presStyleLbl="node1" presStyleIdx="1" presStyleCnt="6">
        <dgm:presLayoutVars>
          <dgm:chMax val="0"/>
          <dgm:bulletEnabled val="1"/>
        </dgm:presLayoutVars>
      </dgm:prSet>
      <dgm:spPr/>
    </dgm:pt>
    <dgm:pt modelId="{34BD39AF-C4DE-4319-8A33-C13888D9463A}" type="pres">
      <dgm:prSet presAssocID="{2E68BAE6-06DD-4EBC-84C3-16013617D6DE}" presName="spacer" presStyleCnt="0"/>
      <dgm:spPr/>
    </dgm:pt>
    <dgm:pt modelId="{A5E31303-C06D-466E-80F6-C310B31046B7}" type="pres">
      <dgm:prSet presAssocID="{4A858166-9DE2-485F-ABA4-EA3636885663}" presName="parentText" presStyleLbl="node1" presStyleIdx="2" presStyleCnt="6">
        <dgm:presLayoutVars>
          <dgm:chMax val="0"/>
          <dgm:bulletEnabled val="1"/>
        </dgm:presLayoutVars>
      </dgm:prSet>
      <dgm:spPr/>
    </dgm:pt>
    <dgm:pt modelId="{730C1F82-BFD9-44F1-B638-6EFCEB9F6C9D}" type="pres">
      <dgm:prSet presAssocID="{B0F85124-80DE-43B6-B3DC-23641FACBDEE}" presName="spacer" presStyleCnt="0"/>
      <dgm:spPr/>
    </dgm:pt>
    <dgm:pt modelId="{4B363FBC-77A9-4B68-AB08-3AC5BBFB8433}" type="pres">
      <dgm:prSet presAssocID="{65E47649-D5CA-464D-9701-B721A28ECD8B}" presName="parentText" presStyleLbl="node1" presStyleIdx="3" presStyleCnt="6">
        <dgm:presLayoutVars>
          <dgm:chMax val="0"/>
          <dgm:bulletEnabled val="1"/>
        </dgm:presLayoutVars>
      </dgm:prSet>
      <dgm:spPr/>
    </dgm:pt>
    <dgm:pt modelId="{B9FFCB40-AEC5-42C7-AED9-7B1B4F5516F8}" type="pres">
      <dgm:prSet presAssocID="{BBDA7423-F4A9-4BD6-9E69-C73E55440133}" presName="spacer" presStyleCnt="0"/>
      <dgm:spPr/>
    </dgm:pt>
    <dgm:pt modelId="{577CA3DB-1B72-4986-9CE2-9FEF065EDF77}" type="pres">
      <dgm:prSet presAssocID="{943B6C36-ECE7-49FE-9014-E168F56A3E8C}" presName="parentText" presStyleLbl="node1" presStyleIdx="4" presStyleCnt="6">
        <dgm:presLayoutVars>
          <dgm:chMax val="0"/>
          <dgm:bulletEnabled val="1"/>
        </dgm:presLayoutVars>
      </dgm:prSet>
      <dgm:spPr/>
    </dgm:pt>
    <dgm:pt modelId="{1B330099-3E07-4484-A4A0-30437D3CAAD0}" type="pres">
      <dgm:prSet presAssocID="{AD2871B4-2C8D-4248-BCB2-66FAD0F0FB42}" presName="spacer" presStyleCnt="0"/>
      <dgm:spPr/>
    </dgm:pt>
    <dgm:pt modelId="{C3DF5314-EB49-45A2-85C9-2B51454E48B7}" type="pres">
      <dgm:prSet presAssocID="{7489D89A-6778-429C-9611-21BD14DB3B9F}" presName="parentText" presStyleLbl="node1" presStyleIdx="5" presStyleCnt="6">
        <dgm:presLayoutVars>
          <dgm:chMax val="0"/>
          <dgm:bulletEnabled val="1"/>
        </dgm:presLayoutVars>
      </dgm:prSet>
      <dgm:spPr/>
    </dgm:pt>
  </dgm:ptLst>
  <dgm:cxnLst>
    <dgm:cxn modelId="{AB049422-F360-46FC-B6D2-5D440D54EC3E}" srcId="{0154E563-7D51-4D82-A2D9-3C2E35C6B511}" destId="{65E47649-D5CA-464D-9701-B721A28ECD8B}" srcOrd="3" destOrd="0" parTransId="{E221137E-3335-4FC0-8928-80BC48A5AE6E}" sibTransId="{BBDA7423-F4A9-4BD6-9E69-C73E55440133}"/>
    <dgm:cxn modelId="{E0463227-59B5-41EC-B49B-3AEBD68AB03D}" srcId="{0154E563-7D51-4D82-A2D9-3C2E35C6B511}" destId="{C8D4AB12-B53C-453D-8BC2-F788FAF0C8A7}" srcOrd="1" destOrd="0" parTransId="{B28CC46A-28DE-465D-A658-A174E8D9F80D}" sibTransId="{2E68BAE6-06DD-4EBC-84C3-16013617D6DE}"/>
    <dgm:cxn modelId="{EAB6FE41-A6A6-433F-8FDD-06377E9951BE}" type="presOf" srcId="{275B18D8-3982-4084-A1FD-0C124B885128}" destId="{79755F9F-E22D-494C-BC03-E2BEB0D4F0B4}" srcOrd="0" destOrd="0" presId="urn:microsoft.com/office/officeart/2005/8/layout/vList2"/>
    <dgm:cxn modelId="{27875B67-6E13-4F5F-9F58-A48C18D4E388}" type="presOf" srcId="{65E47649-D5CA-464D-9701-B721A28ECD8B}" destId="{4B363FBC-77A9-4B68-AB08-3AC5BBFB8433}" srcOrd="0" destOrd="0" presId="urn:microsoft.com/office/officeart/2005/8/layout/vList2"/>
    <dgm:cxn modelId="{BEB2F28E-9325-4863-991D-38B72CD2E4D4}" type="presOf" srcId="{C8D4AB12-B53C-453D-8BC2-F788FAF0C8A7}" destId="{C3E142C9-2036-4EF9-8F92-109F2B64EF6C}" srcOrd="0" destOrd="0" presId="urn:microsoft.com/office/officeart/2005/8/layout/vList2"/>
    <dgm:cxn modelId="{06E17FB1-0B77-471E-B9B2-4EA3E81DACDD}" type="presOf" srcId="{4A858166-9DE2-485F-ABA4-EA3636885663}" destId="{A5E31303-C06D-466E-80F6-C310B31046B7}" srcOrd="0" destOrd="0" presId="urn:microsoft.com/office/officeart/2005/8/layout/vList2"/>
    <dgm:cxn modelId="{9753B2B3-3D61-41C0-A1AF-F4E2B8EC25A6}" srcId="{0154E563-7D51-4D82-A2D9-3C2E35C6B511}" destId="{275B18D8-3982-4084-A1FD-0C124B885128}" srcOrd="0" destOrd="0" parTransId="{0BAC251C-2F1E-491C-BA4D-977A038EB435}" sibTransId="{8C37F04C-355B-43F6-B2A0-A5559FFF6BB7}"/>
    <dgm:cxn modelId="{FA8E60B5-532A-4118-9BDF-93D7D97D6CF5}" srcId="{0154E563-7D51-4D82-A2D9-3C2E35C6B511}" destId="{943B6C36-ECE7-49FE-9014-E168F56A3E8C}" srcOrd="4" destOrd="0" parTransId="{9CE74846-89AE-4962-BA2E-A38910DD55CD}" sibTransId="{AD2871B4-2C8D-4248-BCB2-66FAD0F0FB42}"/>
    <dgm:cxn modelId="{4E0E1BD2-44E9-496A-B738-E463640B3F93}" srcId="{0154E563-7D51-4D82-A2D9-3C2E35C6B511}" destId="{7489D89A-6778-429C-9611-21BD14DB3B9F}" srcOrd="5" destOrd="0" parTransId="{C63A763F-B62B-4767-A002-AB165314EC63}" sibTransId="{2AD77D18-04C5-4737-8AE8-55DD9590AF4B}"/>
    <dgm:cxn modelId="{88D98ED5-61AE-4FBE-9A0B-6B031F010E67}" type="presOf" srcId="{943B6C36-ECE7-49FE-9014-E168F56A3E8C}" destId="{577CA3DB-1B72-4986-9CE2-9FEF065EDF77}" srcOrd="0" destOrd="0" presId="urn:microsoft.com/office/officeart/2005/8/layout/vList2"/>
    <dgm:cxn modelId="{C2F2BBEB-E4BD-4D6A-AE18-AFDF423363AF}" type="presOf" srcId="{7489D89A-6778-429C-9611-21BD14DB3B9F}" destId="{C3DF5314-EB49-45A2-85C9-2B51454E48B7}" srcOrd="0" destOrd="0" presId="urn:microsoft.com/office/officeart/2005/8/layout/vList2"/>
    <dgm:cxn modelId="{CCA5B1F2-92F8-4AAE-BD90-6535BBEF8D61}" type="presOf" srcId="{0154E563-7D51-4D82-A2D9-3C2E35C6B511}" destId="{3B4D31E8-D79D-463E-9370-3D9744E168DD}" srcOrd="0" destOrd="0" presId="urn:microsoft.com/office/officeart/2005/8/layout/vList2"/>
    <dgm:cxn modelId="{8BE56FFA-E598-45D7-A677-249DBB601D3D}" srcId="{0154E563-7D51-4D82-A2D9-3C2E35C6B511}" destId="{4A858166-9DE2-485F-ABA4-EA3636885663}" srcOrd="2" destOrd="0" parTransId="{DDE0DAC1-93FE-4B5D-B53C-8AF60AA41B6D}" sibTransId="{B0F85124-80DE-43B6-B3DC-23641FACBDEE}"/>
    <dgm:cxn modelId="{5FA01FBD-D412-45CB-A6AD-D2E03292237C}" type="presParOf" srcId="{3B4D31E8-D79D-463E-9370-3D9744E168DD}" destId="{79755F9F-E22D-494C-BC03-E2BEB0D4F0B4}" srcOrd="0" destOrd="0" presId="urn:microsoft.com/office/officeart/2005/8/layout/vList2"/>
    <dgm:cxn modelId="{1B5649BA-6796-43B4-B1F2-275AFC77EBF8}" type="presParOf" srcId="{3B4D31E8-D79D-463E-9370-3D9744E168DD}" destId="{3621F354-19CE-48DF-A084-09BC5858156B}" srcOrd="1" destOrd="0" presId="urn:microsoft.com/office/officeart/2005/8/layout/vList2"/>
    <dgm:cxn modelId="{C6754B53-2229-419C-AD97-D16542B63097}" type="presParOf" srcId="{3B4D31E8-D79D-463E-9370-3D9744E168DD}" destId="{C3E142C9-2036-4EF9-8F92-109F2B64EF6C}" srcOrd="2" destOrd="0" presId="urn:microsoft.com/office/officeart/2005/8/layout/vList2"/>
    <dgm:cxn modelId="{D7FFE77C-96FF-436D-BB2D-43D10BD56FF1}" type="presParOf" srcId="{3B4D31E8-D79D-463E-9370-3D9744E168DD}" destId="{34BD39AF-C4DE-4319-8A33-C13888D9463A}" srcOrd="3" destOrd="0" presId="urn:microsoft.com/office/officeart/2005/8/layout/vList2"/>
    <dgm:cxn modelId="{D6505560-BD0C-4C62-AF8B-01CF794E4350}" type="presParOf" srcId="{3B4D31E8-D79D-463E-9370-3D9744E168DD}" destId="{A5E31303-C06D-466E-80F6-C310B31046B7}" srcOrd="4" destOrd="0" presId="urn:microsoft.com/office/officeart/2005/8/layout/vList2"/>
    <dgm:cxn modelId="{F832E126-B844-4F19-A6E4-D0BA42C28835}" type="presParOf" srcId="{3B4D31E8-D79D-463E-9370-3D9744E168DD}" destId="{730C1F82-BFD9-44F1-B638-6EFCEB9F6C9D}" srcOrd="5" destOrd="0" presId="urn:microsoft.com/office/officeart/2005/8/layout/vList2"/>
    <dgm:cxn modelId="{C750ECB1-07E3-496D-89B3-BBFCEE89E6D8}" type="presParOf" srcId="{3B4D31E8-D79D-463E-9370-3D9744E168DD}" destId="{4B363FBC-77A9-4B68-AB08-3AC5BBFB8433}" srcOrd="6" destOrd="0" presId="urn:microsoft.com/office/officeart/2005/8/layout/vList2"/>
    <dgm:cxn modelId="{E56ECA14-899A-41BE-A5D1-CF9F5C3E4FAA}" type="presParOf" srcId="{3B4D31E8-D79D-463E-9370-3D9744E168DD}" destId="{B9FFCB40-AEC5-42C7-AED9-7B1B4F5516F8}" srcOrd="7" destOrd="0" presId="urn:microsoft.com/office/officeart/2005/8/layout/vList2"/>
    <dgm:cxn modelId="{844D6DDE-1277-4CD0-A08D-D077E7354F23}" type="presParOf" srcId="{3B4D31E8-D79D-463E-9370-3D9744E168DD}" destId="{577CA3DB-1B72-4986-9CE2-9FEF065EDF77}" srcOrd="8" destOrd="0" presId="urn:microsoft.com/office/officeart/2005/8/layout/vList2"/>
    <dgm:cxn modelId="{3E8B146A-EA8A-4A66-93B9-A677BB3B5B27}" type="presParOf" srcId="{3B4D31E8-D79D-463E-9370-3D9744E168DD}" destId="{1B330099-3E07-4484-A4A0-30437D3CAAD0}" srcOrd="9" destOrd="0" presId="urn:microsoft.com/office/officeart/2005/8/layout/vList2"/>
    <dgm:cxn modelId="{D5D92A8E-7D49-4AAD-9DF4-9E29DF9598B1}" type="presParOf" srcId="{3B4D31E8-D79D-463E-9370-3D9744E168DD}" destId="{C3DF5314-EB49-45A2-85C9-2B51454E48B7}"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59DB62-8ADE-49B3-8D9B-AC6BA43EC018}">
      <dsp:nvSpPr>
        <dsp:cNvPr id="0" name=""/>
        <dsp:cNvSpPr/>
      </dsp:nvSpPr>
      <dsp:spPr>
        <a:xfrm>
          <a:off x="0" y="2001"/>
          <a:ext cx="6692813" cy="101456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62CC18A-69C9-40AD-A329-4C15D2E4BCF1}">
      <dsp:nvSpPr>
        <dsp:cNvPr id="0" name=""/>
        <dsp:cNvSpPr/>
      </dsp:nvSpPr>
      <dsp:spPr>
        <a:xfrm>
          <a:off x="306906" y="230279"/>
          <a:ext cx="558011" cy="55801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052D82B-AA38-495B-A365-DC79BBAC35D8}">
      <dsp:nvSpPr>
        <dsp:cNvPr id="0" name=""/>
        <dsp:cNvSpPr/>
      </dsp:nvSpPr>
      <dsp:spPr>
        <a:xfrm>
          <a:off x="1171823" y="2001"/>
          <a:ext cx="5520990" cy="10145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375" tIns="107375" rIns="107375" bIns="107375" numCol="1" spcCol="1270" anchor="ctr" anchorCtr="0">
          <a:noAutofit/>
        </a:bodyPr>
        <a:lstStyle/>
        <a:p>
          <a:pPr marL="0" lvl="0" indent="0" algn="l" defTabSz="977900">
            <a:lnSpc>
              <a:spcPct val="90000"/>
            </a:lnSpc>
            <a:spcBef>
              <a:spcPct val="0"/>
            </a:spcBef>
            <a:spcAft>
              <a:spcPct val="35000"/>
            </a:spcAft>
            <a:buNone/>
          </a:pPr>
          <a:r>
            <a:rPr lang="en-GB" sz="2200" b="1" kern="1200"/>
            <a:t>By the end of this session you should be able to . . . </a:t>
          </a:r>
          <a:endParaRPr lang="en-US" sz="2200" kern="1200"/>
        </a:p>
      </dsp:txBody>
      <dsp:txXfrm>
        <a:off x="1171823" y="2001"/>
        <a:ext cx="5520990" cy="1014565"/>
      </dsp:txXfrm>
    </dsp:sp>
    <dsp:sp modelId="{A303F0C6-B4D4-4FFB-B77F-EBCD04DAFF3E}">
      <dsp:nvSpPr>
        <dsp:cNvPr id="0" name=""/>
        <dsp:cNvSpPr/>
      </dsp:nvSpPr>
      <dsp:spPr>
        <a:xfrm>
          <a:off x="0" y="1270208"/>
          <a:ext cx="6692813" cy="101456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2165CE4-0BE9-4E16-9989-22DC175E3ECC}">
      <dsp:nvSpPr>
        <dsp:cNvPr id="0" name=""/>
        <dsp:cNvSpPr/>
      </dsp:nvSpPr>
      <dsp:spPr>
        <a:xfrm>
          <a:off x="306906" y="1498486"/>
          <a:ext cx="558011" cy="55801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15AD28D-87DE-4AB3-A434-E00D71BC0CD3}">
      <dsp:nvSpPr>
        <dsp:cNvPr id="0" name=""/>
        <dsp:cNvSpPr/>
      </dsp:nvSpPr>
      <dsp:spPr>
        <a:xfrm>
          <a:off x="1171823" y="1270208"/>
          <a:ext cx="5520990" cy="10145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375" tIns="107375" rIns="107375" bIns="107375" numCol="1" spcCol="1270" anchor="ctr" anchorCtr="0">
          <a:noAutofit/>
        </a:bodyPr>
        <a:lstStyle/>
        <a:p>
          <a:pPr marL="0" lvl="0" indent="0" algn="l" defTabSz="977900">
            <a:lnSpc>
              <a:spcPct val="90000"/>
            </a:lnSpc>
            <a:spcBef>
              <a:spcPct val="0"/>
            </a:spcBef>
            <a:spcAft>
              <a:spcPct val="35000"/>
            </a:spcAft>
            <a:buNone/>
          </a:pPr>
          <a:r>
            <a:rPr lang="en-GB" sz="2200" b="1" kern="1200"/>
            <a:t>1.  Explain at least three theories associated with sociological positivism</a:t>
          </a:r>
          <a:endParaRPr lang="en-US" sz="2200" kern="1200"/>
        </a:p>
      </dsp:txBody>
      <dsp:txXfrm>
        <a:off x="1171823" y="1270208"/>
        <a:ext cx="5520990" cy="1014565"/>
      </dsp:txXfrm>
    </dsp:sp>
    <dsp:sp modelId="{90255624-B732-46C4-8D61-5B0CE039D2F4}">
      <dsp:nvSpPr>
        <dsp:cNvPr id="0" name=""/>
        <dsp:cNvSpPr/>
      </dsp:nvSpPr>
      <dsp:spPr>
        <a:xfrm>
          <a:off x="0" y="2538415"/>
          <a:ext cx="6692813" cy="101456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8F4B81C-FDC0-4938-A4F2-D3B401633F50}">
      <dsp:nvSpPr>
        <dsp:cNvPr id="0" name=""/>
        <dsp:cNvSpPr/>
      </dsp:nvSpPr>
      <dsp:spPr>
        <a:xfrm>
          <a:off x="306906" y="2766692"/>
          <a:ext cx="558011" cy="55801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07F4530-5509-4FFE-98A7-425387B8F6F2}">
      <dsp:nvSpPr>
        <dsp:cNvPr id="0" name=""/>
        <dsp:cNvSpPr/>
      </dsp:nvSpPr>
      <dsp:spPr>
        <a:xfrm>
          <a:off x="1171823" y="2538415"/>
          <a:ext cx="5520990" cy="10145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375" tIns="107375" rIns="107375" bIns="107375" numCol="1" spcCol="1270" anchor="ctr" anchorCtr="0">
          <a:noAutofit/>
        </a:bodyPr>
        <a:lstStyle/>
        <a:p>
          <a:pPr marL="0" lvl="0" indent="0" algn="l" defTabSz="977900">
            <a:lnSpc>
              <a:spcPct val="90000"/>
            </a:lnSpc>
            <a:spcBef>
              <a:spcPct val="0"/>
            </a:spcBef>
            <a:spcAft>
              <a:spcPct val="35000"/>
            </a:spcAft>
            <a:buNone/>
          </a:pPr>
          <a:r>
            <a:rPr lang="en-GB" sz="2200" b="1" kern="1200"/>
            <a:t>2. Identify key theorists in this area</a:t>
          </a:r>
          <a:endParaRPr lang="en-US" sz="2200" kern="1200"/>
        </a:p>
      </dsp:txBody>
      <dsp:txXfrm>
        <a:off x="1171823" y="2538415"/>
        <a:ext cx="5520990" cy="1014565"/>
      </dsp:txXfrm>
    </dsp:sp>
    <dsp:sp modelId="{548C81F9-49BA-4121-947A-690014852A2C}">
      <dsp:nvSpPr>
        <dsp:cNvPr id="0" name=""/>
        <dsp:cNvSpPr/>
      </dsp:nvSpPr>
      <dsp:spPr>
        <a:xfrm>
          <a:off x="0" y="3806622"/>
          <a:ext cx="6692813" cy="101456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6CC42B0-B576-4FA0-8B3A-DADBE1E675B6}">
      <dsp:nvSpPr>
        <dsp:cNvPr id="0" name=""/>
        <dsp:cNvSpPr/>
      </dsp:nvSpPr>
      <dsp:spPr>
        <a:xfrm>
          <a:off x="306906" y="4034899"/>
          <a:ext cx="558011" cy="55801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D1CAD50-D3FD-48F1-AC0F-2DB8742192C1}">
      <dsp:nvSpPr>
        <dsp:cNvPr id="0" name=""/>
        <dsp:cNvSpPr/>
      </dsp:nvSpPr>
      <dsp:spPr>
        <a:xfrm>
          <a:off x="1171823" y="3806622"/>
          <a:ext cx="5520990" cy="10145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375" tIns="107375" rIns="107375" bIns="107375" numCol="1" spcCol="1270" anchor="ctr" anchorCtr="0">
          <a:noAutofit/>
        </a:bodyPr>
        <a:lstStyle/>
        <a:p>
          <a:pPr marL="0" lvl="0" indent="0" algn="l" defTabSz="977900">
            <a:lnSpc>
              <a:spcPct val="90000"/>
            </a:lnSpc>
            <a:spcBef>
              <a:spcPct val="0"/>
            </a:spcBef>
            <a:spcAft>
              <a:spcPct val="35000"/>
            </a:spcAft>
            <a:buNone/>
          </a:pPr>
          <a:r>
            <a:rPr lang="en-GB" sz="2200" b="1" kern="1200"/>
            <a:t>3. Assess the relevance of such theories in modern society</a:t>
          </a:r>
          <a:endParaRPr lang="en-US" sz="2200" kern="1200"/>
        </a:p>
      </dsp:txBody>
      <dsp:txXfrm>
        <a:off x="1171823" y="3806622"/>
        <a:ext cx="5520990" cy="101456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997BE7-07C1-43C4-867A-FE437F70ABBB}">
      <dsp:nvSpPr>
        <dsp:cNvPr id="0" name=""/>
        <dsp:cNvSpPr/>
      </dsp:nvSpPr>
      <dsp:spPr>
        <a:xfrm>
          <a:off x="0" y="46934"/>
          <a:ext cx="6692813" cy="1119690"/>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Define the following in terms of criminological application:</a:t>
          </a:r>
          <a:endParaRPr lang="en-US" sz="2900" kern="1200"/>
        </a:p>
      </dsp:txBody>
      <dsp:txXfrm>
        <a:off x="54659" y="101593"/>
        <a:ext cx="6583495" cy="1010372"/>
      </dsp:txXfrm>
    </dsp:sp>
    <dsp:sp modelId="{6DB9C664-856C-4638-9DE3-C406C84402CE}">
      <dsp:nvSpPr>
        <dsp:cNvPr id="0" name=""/>
        <dsp:cNvSpPr/>
      </dsp:nvSpPr>
      <dsp:spPr>
        <a:xfrm>
          <a:off x="0" y="1250144"/>
          <a:ext cx="6692813" cy="1119690"/>
        </a:xfrm>
        <a:prstGeom prst="roundRect">
          <a:avLst/>
        </a:prstGeom>
        <a:gradFill rotWithShape="0">
          <a:gsLst>
            <a:gs pos="0">
              <a:schemeClr val="accent2">
                <a:hueOff val="-904150"/>
                <a:satOff val="-552"/>
                <a:lumOff val="2157"/>
                <a:alphaOff val="0"/>
                <a:tint val="96000"/>
                <a:lumMod val="100000"/>
              </a:schemeClr>
            </a:gs>
            <a:gs pos="78000">
              <a:schemeClr val="accent2">
                <a:hueOff val="-904150"/>
                <a:satOff val="-552"/>
                <a:lumOff val="2157"/>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‘Master status’</a:t>
          </a:r>
          <a:endParaRPr lang="en-US" sz="2900" kern="1200"/>
        </a:p>
      </dsp:txBody>
      <dsp:txXfrm>
        <a:off x="54659" y="1304803"/>
        <a:ext cx="6583495" cy="1010372"/>
      </dsp:txXfrm>
    </dsp:sp>
    <dsp:sp modelId="{A00D7DA4-41AE-4512-AB98-314A73F5EEC5}">
      <dsp:nvSpPr>
        <dsp:cNvPr id="0" name=""/>
        <dsp:cNvSpPr/>
      </dsp:nvSpPr>
      <dsp:spPr>
        <a:xfrm>
          <a:off x="0" y="2453354"/>
          <a:ext cx="6692813" cy="1119690"/>
        </a:xfrm>
        <a:prstGeom prst="roundRect">
          <a:avLst/>
        </a:prstGeom>
        <a:gradFill rotWithShape="0">
          <a:gsLst>
            <a:gs pos="0">
              <a:schemeClr val="accent2">
                <a:hueOff val="-1808300"/>
                <a:satOff val="-1104"/>
                <a:lumOff val="4314"/>
                <a:alphaOff val="0"/>
                <a:tint val="96000"/>
                <a:lumMod val="100000"/>
              </a:schemeClr>
            </a:gs>
            <a:gs pos="78000">
              <a:schemeClr val="accent2">
                <a:hueOff val="-1808300"/>
                <a:satOff val="-1104"/>
                <a:lumOff val="4314"/>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Deviant career</a:t>
          </a:r>
          <a:endParaRPr lang="en-US" sz="2900" kern="1200"/>
        </a:p>
      </dsp:txBody>
      <dsp:txXfrm>
        <a:off x="54659" y="2508013"/>
        <a:ext cx="6583495" cy="1010372"/>
      </dsp:txXfrm>
    </dsp:sp>
    <dsp:sp modelId="{50B2AB58-0D9C-47AA-85FC-05506E37FC22}">
      <dsp:nvSpPr>
        <dsp:cNvPr id="0" name=""/>
        <dsp:cNvSpPr/>
      </dsp:nvSpPr>
      <dsp:spPr>
        <a:xfrm>
          <a:off x="0" y="3656565"/>
          <a:ext cx="6692813" cy="1119690"/>
        </a:xfrm>
        <a:prstGeom prst="roundRect">
          <a:avLst/>
        </a:prstGeom>
        <a:gradFill rotWithShape="0">
          <a:gsLst>
            <a:gs pos="0">
              <a:schemeClr val="accent2">
                <a:hueOff val="-2712450"/>
                <a:satOff val="-1656"/>
                <a:lumOff val="6471"/>
                <a:alphaOff val="0"/>
                <a:tint val="96000"/>
                <a:lumMod val="100000"/>
              </a:schemeClr>
            </a:gs>
            <a:gs pos="78000">
              <a:schemeClr val="accent2">
                <a:hueOff val="-2712450"/>
                <a:satOff val="-1656"/>
                <a:lumOff val="6471"/>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Self-fulfilling prophecy </a:t>
          </a:r>
          <a:endParaRPr lang="en-US" sz="2900" kern="1200"/>
        </a:p>
      </dsp:txBody>
      <dsp:txXfrm>
        <a:off x="54659" y="3711224"/>
        <a:ext cx="6583495" cy="101037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755F9F-E22D-494C-BC03-E2BEB0D4F0B4}">
      <dsp:nvSpPr>
        <dsp:cNvPr id="0" name=""/>
        <dsp:cNvSpPr/>
      </dsp:nvSpPr>
      <dsp:spPr>
        <a:xfrm>
          <a:off x="0" y="366275"/>
          <a:ext cx="8726798" cy="772200"/>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a:t>Read the </a:t>
          </a:r>
          <a:r>
            <a:rPr lang="en-GB" sz="2000" b="1" i="1" kern="1200"/>
            <a:t>‘Youth diversion evidence and practice briefing: minimising labelling’ </a:t>
          </a:r>
          <a:r>
            <a:rPr lang="en-GB" sz="2000" b="1" kern="1200"/>
            <a:t>article on Moodle and answer the following questions:</a:t>
          </a:r>
          <a:endParaRPr lang="en-US" sz="2000" kern="1200"/>
        </a:p>
      </dsp:txBody>
      <dsp:txXfrm>
        <a:off x="37696" y="403971"/>
        <a:ext cx="8651406" cy="696808"/>
      </dsp:txXfrm>
    </dsp:sp>
    <dsp:sp modelId="{C3E142C9-2036-4EF9-8F92-109F2B64EF6C}">
      <dsp:nvSpPr>
        <dsp:cNvPr id="0" name=""/>
        <dsp:cNvSpPr/>
      </dsp:nvSpPr>
      <dsp:spPr>
        <a:xfrm>
          <a:off x="0" y="1196075"/>
          <a:ext cx="8726798" cy="772200"/>
        </a:xfrm>
        <a:prstGeom prst="roundRect">
          <a:avLst/>
        </a:prstGeom>
        <a:gradFill rotWithShape="0">
          <a:gsLst>
            <a:gs pos="0">
              <a:schemeClr val="accent2">
                <a:hueOff val="-542490"/>
                <a:satOff val="-331"/>
                <a:lumOff val="1294"/>
                <a:alphaOff val="0"/>
                <a:tint val="96000"/>
                <a:lumMod val="100000"/>
              </a:schemeClr>
            </a:gs>
            <a:gs pos="78000">
              <a:schemeClr val="accent2">
                <a:hueOff val="-542490"/>
                <a:satOff val="-331"/>
                <a:lumOff val="1294"/>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What is the main aim of youth diversion?</a:t>
          </a:r>
          <a:endParaRPr lang="en-US" sz="2000" kern="1200"/>
        </a:p>
      </dsp:txBody>
      <dsp:txXfrm>
        <a:off x="37696" y="1233771"/>
        <a:ext cx="8651406" cy="696808"/>
      </dsp:txXfrm>
    </dsp:sp>
    <dsp:sp modelId="{A5E31303-C06D-466E-80F6-C310B31046B7}">
      <dsp:nvSpPr>
        <dsp:cNvPr id="0" name=""/>
        <dsp:cNvSpPr/>
      </dsp:nvSpPr>
      <dsp:spPr>
        <a:xfrm>
          <a:off x="0" y="2025875"/>
          <a:ext cx="8726798" cy="772200"/>
        </a:xfrm>
        <a:prstGeom prst="roundRect">
          <a:avLst/>
        </a:prstGeom>
        <a:gradFill rotWithShape="0">
          <a:gsLst>
            <a:gs pos="0">
              <a:schemeClr val="accent2">
                <a:hueOff val="-1084980"/>
                <a:satOff val="-662"/>
                <a:lumOff val="2588"/>
                <a:alphaOff val="0"/>
                <a:tint val="96000"/>
                <a:lumMod val="100000"/>
              </a:schemeClr>
            </a:gs>
            <a:gs pos="78000">
              <a:schemeClr val="accent2">
                <a:hueOff val="-1084980"/>
                <a:satOff val="-662"/>
                <a:lumOff val="2588"/>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How can labelling theory be applied to youth diversion?</a:t>
          </a:r>
          <a:endParaRPr lang="en-US" sz="2000" kern="1200"/>
        </a:p>
      </dsp:txBody>
      <dsp:txXfrm>
        <a:off x="37696" y="2063571"/>
        <a:ext cx="8651406" cy="696808"/>
      </dsp:txXfrm>
    </dsp:sp>
    <dsp:sp modelId="{4B363FBC-77A9-4B68-AB08-3AC5BBFB8433}">
      <dsp:nvSpPr>
        <dsp:cNvPr id="0" name=""/>
        <dsp:cNvSpPr/>
      </dsp:nvSpPr>
      <dsp:spPr>
        <a:xfrm>
          <a:off x="0" y="2855675"/>
          <a:ext cx="8726798" cy="772200"/>
        </a:xfrm>
        <a:prstGeom prst="roundRect">
          <a:avLst/>
        </a:prstGeom>
        <a:gradFill rotWithShape="0">
          <a:gsLst>
            <a:gs pos="0">
              <a:schemeClr val="accent2">
                <a:hueOff val="-1627470"/>
                <a:satOff val="-994"/>
                <a:lumOff val="3883"/>
                <a:alphaOff val="0"/>
                <a:tint val="96000"/>
                <a:lumMod val="100000"/>
              </a:schemeClr>
            </a:gs>
            <a:gs pos="78000">
              <a:schemeClr val="accent2">
                <a:hueOff val="-1627470"/>
                <a:satOff val="-994"/>
                <a:lumOff val="3883"/>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How does the scheme purport to minimise labelling of young people?</a:t>
          </a:r>
          <a:endParaRPr lang="en-US" sz="2000" kern="1200" dirty="0"/>
        </a:p>
      </dsp:txBody>
      <dsp:txXfrm>
        <a:off x="37696" y="2893371"/>
        <a:ext cx="8651406" cy="696808"/>
      </dsp:txXfrm>
    </dsp:sp>
    <dsp:sp modelId="{577CA3DB-1B72-4986-9CE2-9FEF065EDF77}">
      <dsp:nvSpPr>
        <dsp:cNvPr id="0" name=""/>
        <dsp:cNvSpPr/>
      </dsp:nvSpPr>
      <dsp:spPr>
        <a:xfrm>
          <a:off x="0" y="3685475"/>
          <a:ext cx="8726798" cy="772200"/>
        </a:xfrm>
        <a:prstGeom prst="roundRect">
          <a:avLst/>
        </a:prstGeom>
        <a:gradFill rotWithShape="0">
          <a:gsLst>
            <a:gs pos="0">
              <a:schemeClr val="accent2">
                <a:hueOff val="-2169960"/>
                <a:satOff val="-1325"/>
                <a:lumOff val="5177"/>
                <a:alphaOff val="0"/>
                <a:tint val="96000"/>
                <a:lumMod val="100000"/>
              </a:schemeClr>
            </a:gs>
            <a:gs pos="78000">
              <a:schemeClr val="accent2">
                <a:hueOff val="-2169960"/>
                <a:satOff val="-1325"/>
                <a:lumOff val="5177"/>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What is the ‘contagion effect’?</a:t>
          </a:r>
          <a:endParaRPr lang="en-US" sz="2000" kern="1200"/>
        </a:p>
      </dsp:txBody>
      <dsp:txXfrm>
        <a:off x="37696" y="3723171"/>
        <a:ext cx="8651406" cy="696808"/>
      </dsp:txXfrm>
    </dsp:sp>
    <dsp:sp modelId="{C3DF5314-EB49-45A2-85C9-2B51454E48B7}">
      <dsp:nvSpPr>
        <dsp:cNvPr id="0" name=""/>
        <dsp:cNvSpPr/>
      </dsp:nvSpPr>
      <dsp:spPr>
        <a:xfrm>
          <a:off x="0" y="4515275"/>
          <a:ext cx="8726798" cy="772200"/>
        </a:xfrm>
        <a:prstGeom prst="roundRect">
          <a:avLst/>
        </a:prstGeom>
        <a:gradFill rotWithShape="0">
          <a:gsLst>
            <a:gs pos="0">
              <a:schemeClr val="accent2">
                <a:hueOff val="-2712450"/>
                <a:satOff val="-1656"/>
                <a:lumOff val="6471"/>
                <a:alphaOff val="0"/>
                <a:tint val="96000"/>
                <a:lumMod val="100000"/>
              </a:schemeClr>
            </a:gs>
            <a:gs pos="78000">
              <a:schemeClr val="accent2">
                <a:hueOff val="-2712450"/>
                <a:satOff val="-1656"/>
                <a:lumOff val="6471"/>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Do you think this approach works, why?</a:t>
          </a:r>
          <a:endParaRPr lang="en-US" sz="2000" kern="1200"/>
        </a:p>
      </dsp:txBody>
      <dsp:txXfrm>
        <a:off x="37696" y="4552971"/>
        <a:ext cx="8651406" cy="696808"/>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07T14:43:34.317"/>
    </inkml:context>
    <inkml:brush xml:id="br0">
      <inkml:brushProperty name="width" value="0.05" units="cm"/>
      <inkml:brushProperty name="height" value="0.05" units="cm"/>
    </inkml:brush>
  </inkml:definitions>
  <inkml:trace contextRef="#ctx0" brushRef="#br0">1 0 24575,'0'0'0,"0"0"0,1 4 0,7 17 0,0 1 0,-2 0 0,0 1 0,5 44 0,-3 98 0,-3-38 0,-2-84 0,3 0 0,17 70 0,-16-91 0,1 1 0,1-1 0,0-1 0,2 0 0,0 0 0,23 30 0,-18-31 0,0-1 0,2-1 0,0 0 0,1-1 0,37 26 0,-40-33 0,0 0 0,1-2 0,0 0 0,1-1 0,0 0 0,0-2 0,0 0 0,27 3 0,-27-5 0,1-1 0,0-1 0,1-1 0,27-3 0,-46 3-85,0 0 0,0 0-1,0 0 1,0 0 0,0-1-1,0 1 1,0 0 0,0-1-1,0 1 1,0-1 0,0 1-1,-1-1 1,1 0 0,0 1-1,0-2 1</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07T14:43:36.436"/>
    </inkml:context>
    <inkml:brush xml:id="br0">
      <inkml:brushProperty name="width" value="0.05" units="cm"/>
      <inkml:brushProperty name="height" value="0.05" units="cm"/>
    </inkml:brush>
  </inkml:definitions>
  <inkml:trace contextRef="#ctx0" brushRef="#br0">1 1 24575,'0'10'0,"0"0"0,1 0 0,1 0 0,0-1 0,0 1 0,1 0 0,0-1 0,0 1 0,1-1 0,6 10 0,-7-14 0,0 0 0,0-1 0,0 0 0,1 0 0,-1 0 0,1 0 0,0 0 0,1-1 0,-1 1 0,0-1 0,1 0 0,0-1 0,0 1 0,0-1 0,0 0 0,0 0 0,0-1 0,0 1 0,1-1 0,6 1 0,18-2 0,0 0 0,0-2 0,34-7 0,2 1 0,11 1 0,114 4 0,-149 6 0,-1 1 0,1 2 0,-1 2 0,58 20 0,0 6 0,2-5 0,114 19 0,-107-35 0,1-4 0,194-10 0,-131-10 0,180-6 0,-296 18 0,0 3 0,-1 2 0,62 14 0,404 48 0,-431-66 0,11 2 0,-81-2 0,-6 0 0,1 0 0,-1-2 0,24-1 0,100-7 0,-129 7 22,1 0 0,-1-1 0,0 0 0,0-1 0,13-5 0,-9 3-771,23-5 1,-25 8-6078</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07T14:43:38.695"/>
    </inkml:context>
    <inkml:brush xml:id="br0">
      <inkml:brushProperty name="width" value="0.05" units="cm"/>
      <inkml:brushProperty name="height" value="0.05" units="cm"/>
    </inkml:brush>
  </inkml:definitions>
  <inkml:trace contextRef="#ctx0" brushRef="#br0">16285 79 24575,'0'3'0,"0"14"0,-1 0 0,0-1 0,-1 1 0,-1-1 0,-1 0 0,-1 0 0,-10 28 0,5-23 0,-1 0 0,-1-1 0,-1 0 0,-28 33 0,13-21 0,-64 53 0,-39 14 0,-121 66 0,180-123 0,-127 52 0,104-60-61,-1-3-1,-2-5 0,-1-4 0,-143 14 1,107-27-42,1-5 0,-249-26 0,-8-37-213,3-18-283,-34-5 237,-355-24-240,-4 51-731,-3 36-17,-1 16 693,745 3 655,-1029-14 2,6-75 0,473-12 0,5-19 0,-311-57 0,76 67-533,554 91 266,-294 17 0,-201 79 418,5 49 201,521-85-223,181-31-236,-396 77 1678,347-61-304,0 5 0,-125 55-1,134-42-1064,1 4 0,3 5 0,2 3-1,-83 70 1,13 8-202,-3 4 0,-11-14 0,105-84 0,68-40 0,-1-1 0,0 1 0,1 0 0,-1 0 0,1 0 0,-1-1 0,0 1 0,1 0 0,-1 0 0,0 0 0,1 0 0,-1 0 0,1 0 0,-1 0 0,0 0 0,1 0 0,-1 0 0,1 0 0,-1 0 0,0 0 0,1 0 0,-1 0 0,1 1 0,-1-1 0,0 0 0,1 0 0,-1 0 0,0 1 0,1-1 0,-1 0 0,0 0 0,1 1 0,0 0 0,-1 0 0,1 0 0,-1 0 0,1 0 0,-1 0 0,1 1 0,-1-1 0,0 0 0,0 0 0,0 0 0,1 2 0,-1 3 0,0 0 0,0-1 0,-1 1 0,-1 8 0,-15 45 0,-37 88 0,18-54 0,32-83 0,0 1 0,1 0 0,1 0 0,-3 19 0,5-29-18,1 0-1,-1-1 1,0 1 0,1 0-1,-1 0 1,0-1-1,1 1 1,-1 0 0,1-1-1,-1 1 1,1-1-1,-1 1 1,1 0-1,0-1 1,-1 1 0,1-1-1,0 1 1,-1-1-1,1 0 1,0 1 0,0-1-1,-1 0 1,1 1-1,0-1 1,0 0-1,0 0 1,-1 0 0,1 0-1,0 0 1,1 0-1,1 1-775,15 3-6032</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07T14:43:40.272"/>
    </inkml:context>
    <inkml:brush xml:id="br0">
      <inkml:brushProperty name="width" value="0.05" units="cm"/>
      <inkml:brushProperty name="height" value="0.05" units="cm"/>
    </inkml:brush>
  </inkml:definitions>
  <inkml:trace contextRef="#ctx0" brushRef="#br0">15 121 24575,'-1'-9'0,"0"-1"0,0 1 0,-3-11 0,2 12 0,0-1 0,0 1 0,1-1 0,1-9 0,0 18 0,0-1 0,0 0 0,0 0 0,0 0 0,0 1 0,0-1 0,0 0 0,0 0 0,0 1 0,1-1 0,-1 0 0,0 0 0,1 1 0,-1-1 0,1 0 0,-1 1 0,0-1 0,1 0 0,0 1 0,-1-1 0,1 1 0,-1-1 0,1 1 0,0-1 0,-1 1 0,1-1 0,0 1 0,-1 0 0,1-1 0,0 1 0,0 0 0,-1 0 0,1-1 0,0 1 0,0 0 0,-1 0 0,1 0 0,0 0 0,0 0 0,0 0 0,-1 0 0,1 0 0,1 1 0,5 0 0,-1 1 0,1 0 0,-1 1 0,9 3 0,-6-2 0,307 156 0,78 32 0,-68-88 0,8-27 0,-230-58 0,134 6 0,106-17 0,-334-8 0,48 1 0,0-2 0,109-18 0,-149 15 0,138-34 0,-135 31 0,-1 0 0,1-2 0,-1 0 0,-1-1 0,23-15 0,-37 21 0,1 0 0,-1 0 0,0 0 0,0-1 0,0 0 0,-1 0 0,0 0 0,0 0 0,0-1 0,0 0 0,-1 1 0,0-1 0,0-1 0,-1 1 0,1 0 0,1-8 0,-3 5-120,-1 8 77,0-1 0,0 1 0,0 0 0,1-1 0,-1 1 0,0-1 1,1 1-1,-1 0 0,1-1 0,-1 1 0,1 0 0,0 0 0,-1-1 0,1 1 0,0 0 0,0 0 0,0 0 0,0 0 0,0 0 0,0 0 0,0 0 1,0 0-1,0 1 0,0-1 0,1 0 0,-1 0 0,0 1 0,3-1 0,7-2-6783</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07T14:43:41.759"/>
    </inkml:context>
    <inkml:brush xml:id="br0">
      <inkml:brushProperty name="width" value="0.05" units="cm"/>
      <inkml:brushProperty name="height" value="0.05" units="cm"/>
    </inkml:brush>
  </inkml:definitions>
  <inkml:trace contextRef="#ctx0" brushRef="#br0">0 516 24575,'13'-8'0,"3"-1"0,-12 6 0,0 0 0,0 0 0,0 1 0,1-1 0,-1 1 0,1 1 0,-1-1 0,1 0 0,-1 1 0,1 0 0,0 0 0,0 0 0,0 1 0,6 0 0,264 46 0,-3 18 0,-186-42 0,340 79 0,4-22 0,-201-52 0,2-9 0,306-16 0,-426-10 0,134-26 0,-165 17 0,0-4 0,101-39 0,-137 41 0,63-38 0,35-34 0,15-8 0,-10 24 0,6-4 0,-142 73 0,0-1 0,-1-1 0,0 0 0,0 0 0,-1-1 0,0-1 0,0 1 0,-1-1 0,-1-1 0,0 1 0,0-1 0,-1 0 0,0-1 0,-1 0 0,0 0 0,-1 0 0,5-20 0,-9 29 6,1 1 1,-1-1-1,0 1 0,0-1 0,0 1 0,0-1 0,-1 1 0,1 0 0,0-1 1,-1 1-1,0-1 0,1 1 0,-3-4 0,0 1-146,0 0 0,-1 1-1,1 0 1,-7-7 0,3 4-610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07T14:43:42.893"/>
    </inkml:context>
    <inkml:brush xml:id="br0">
      <inkml:brushProperty name="width" value="0.05" units="cm"/>
      <inkml:brushProperty name="height" value="0.05" units="cm"/>
    </inkml:brush>
  </inkml:definitions>
  <inkml:trace contextRef="#ctx0" brushRef="#br0">0 66 24575,'1'-4'0,"0"0"0,0 1 0,0-1 0,1 1 0,-1-1 0,1 1 0,0 0 0,4-6 0,-4 6 0,0 1 0,0 0 0,0 0 0,0 0 0,1 0 0,-1 0 0,0 0 0,1 0 0,0 1 0,-1 0 0,1-1 0,0 1 0,0 0 0,0 0 0,0 0 0,0 1 0,0-1 0,0 1 0,0-1 0,0 1 0,0 0 0,0 0 0,0 1 0,3 0 0,9 1 0,0 1 0,-1 1 0,24 9 0,-26-9 0,378 129 0,-321-109 0,87 43 0,-130-54 0,49 15 0,-61-24 0,1-1 0,-1 0 0,1 0 0,0-2 0,18 0 0,-31-1 0,-1 1 0,0-1 0,1 0 0,-1 0 0,1-1 0,-1 1 0,0 0 0,1 0 0,-1-1 0,0 1 0,1 0 0,-1-1 0,0 1 0,0-1 0,2-1 0,-4 2 0,0-1 0,0 1 0,0 0 0,0-1 0,0 1 0,-1 0 0,1 0 0,0 0 0,0 0 0,0 0 0,0 0 0,-1 0 0,0 1 0,-1-1 0,0 0 0,-1 1 0,1 0 0,0 0 0,0 0 0,0 0 0,0 0 0,0 1 0,0-1 0,0 1 0,0 0 0,0 0 0,1 0 0,-1 0 0,-2 3 0,1 0 0,0 1 0,0 0 0,0 0 0,1 1 0,0-1 0,-3 8 0,-149 426 0,112-281 0,36-124 0,1 1 0,-2 57 0,8-82-227,0 1-1,1-1 1,1 0-1,-1 0 1,5 12-1,4 5-6598</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1ACBB566-04AB-41ED-9622-2368E87C9179}" type="datetimeFigureOut">
              <a:rPr lang="en-GB" smtClean="0"/>
              <a:t>21/10/2022</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4869A874-D453-4750-9E7A-998FDD37A8AC}" type="slidenum">
              <a:rPr lang="en-GB" smtClean="0"/>
              <a:t>‹#›</a:t>
            </a:fld>
            <a:endParaRPr lang="en-GB"/>
          </a:p>
        </p:txBody>
      </p:sp>
    </p:spTree>
    <p:extLst>
      <p:ext uri="{BB962C8B-B14F-4D97-AF65-F5344CB8AC3E}">
        <p14:creationId xmlns:p14="http://schemas.microsoft.com/office/powerpoint/2010/main" val="6278750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869A874-D453-4750-9E7A-998FDD37A8AC}" type="slidenum">
              <a:rPr lang="en-GB" smtClean="0"/>
              <a:t>1</a:t>
            </a:fld>
            <a:endParaRPr lang="en-GB"/>
          </a:p>
        </p:txBody>
      </p:sp>
    </p:spTree>
    <p:extLst>
      <p:ext uri="{BB962C8B-B14F-4D97-AF65-F5344CB8AC3E}">
        <p14:creationId xmlns:p14="http://schemas.microsoft.com/office/powerpoint/2010/main" val="8233702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869A874-D453-4750-9E7A-998FDD37A8AC}" type="slidenum">
              <a:rPr lang="en-GB" smtClean="0"/>
              <a:t>2</a:t>
            </a:fld>
            <a:endParaRPr lang="en-GB"/>
          </a:p>
        </p:txBody>
      </p:sp>
    </p:spTree>
    <p:extLst>
      <p:ext uri="{BB962C8B-B14F-4D97-AF65-F5344CB8AC3E}">
        <p14:creationId xmlns:p14="http://schemas.microsoft.com/office/powerpoint/2010/main" val="33062268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869A874-D453-4750-9E7A-998FDD37A8AC}" type="slidenum">
              <a:rPr lang="en-GB" smtClean="0"/>
              <a:t>3</a:t>
            </a:fld>
            <a:endParaRPr lang="en-GB"/>
          </a:p>
        </p:txBody>
      </p:sp>
    </p:spTree>
    <p:extLst>
      <p:ext uri="{BB962C8B-B14F-4D97-AF65-F5344CB8AC3E}">
        <p14:creationId xmlns:p14="http://schemas.microsoft.com/office/powerpoint/2010/main" val="22464575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869A874-D453-4750-9E7A-998FDD37A8AC}" type="slidenum">
              <a:rPr lang="en-GB" smtClean="0"/>
              <a:t>4</a:t>
            </a:fld>
            <a:endParaRPr lang="en-GB"/>
          </a:p>
        </p:txBody>
      </p:sp>
    </p:spTree>
    <p:extLst>
      <p:ext uri="{BB962C8B-B14F-4D97-AF65-F5344CB8AC3E}">
        <p14:creationId xmlns:p14="http://schemas.microsoft.com/office/powerpoint/2010/main" val="11277146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869A874-D453-4750-9E7A-998FDD37A8AC}" type="slidenum">
              <a:rPr lang="en-GB" smtClean="0"/>
              <a:t>5</a:t>
            </a:fld>
            <a:endParaRPr lang="en-GB"/>
          </a:p>
        </p:txBody>
      </p:sp>
    </p:spTree>
    <p:extLst>
      <p:ext uri="{BB962C8B-B14F-4D97-AF65-F5344CB8AC3E}">
        <p14:creationId xmlns:p14="http://schemas.microsoft.com/office/powerpoint/2010/main" val="38933484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4869A874-D453-4750-9E7A-998FDD37A8AC}" type="slidenum">
              <a:rPr lang="en-GB" smtClean="0"/>
              <a:t>6</a:t>
            </a:fld>
            <a:endParaRPr lang="en-GB"/>
          </a:p>
        </p:txBody>
      </p:sp>
    </p:spTree>
    <p:extLst>
      <p:ext uri="{BB962C8B-B14F-4D97-AF65-F5344CB8AC3E}">
        <p14:creationId xmlns:p14="http://schemas.microsoft.com/office/powerpoint/2010/main" val="31113288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869A874-D453-4750-9E7A-998FDD37A8AC}" type="slidenum">
              <a:rPr lang="en-GB" smtClean="0"/>
              <a:t>8</a:t>
            </a:fld>
            <a:endParaRPr lang="en-GB"/>
          </a:p>
        </p:txBody>
      </p:sp>
    </p:spTree>
    <p:extLst>
      <p:ext uri="{BB962C8B-B14F-4D97-AF65-F5344CB8AC3E}">
        <p14:creationId xmlns:p14="http://schemas.microsoft.com/office/powerpoint/2010/main" val="221365241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869A874-D453-4750-9E7A-998FDD37A8AC}" type="slidenum">
              <a:rPr lang="en-GB" smtClean="0"/>
              <a:t>9</a:t>
            </a:fld>
            <a:endParaRPr lang="en-GB"/>
          </a:p>
        </p:txBody>
      </p:sp>
    </p:spTree>
    <p:extLst>
      <p:ext uri="{BB962C8B-B14F-4D97-AF65-F5344CB8AC3E}">
        <p14:creationId xmlns:p14="http://schemas.microsoft.com/office/powerpoint/2010/main" val="367858723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b="1" i="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4869A874-D453-4750-9E7A-998FDD37A8AC}" type="slidenum">
              <a:rPr lang="en-GB" smtClean="0"/>
              <a:t>10</a:t>
            </a:fld>
            <a:endParaRPr lang="en-GB"/>
          </a:p>
        </p:txBody>
      </p:sp>
    </p:spTree>
    <p:extLst>
      <p:ext uri="{BB962C8B-B14F-4D97-AF65-F5344CB8AC3E}">
        <p14:creationId xmlns:p14="http://schemas.microsoft.com/office/powerpoint/2010/main" val="31367553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869A874-D453-4750-9E7A-998FDD37A8AC}" type="slidenum">
              <a:rPr lang="en-GB" smtClean="0"/>
              <a:t>11</a:t>
            </a:fld>
            <a:endParaRPr lang="en-GB"/>
          </a:p>
        </p:txBody>
      </p:sp>
    </p:spTree>
    <p:extLst>
      <p:ext uri="{BB962C8B-B14F-4D97-AF65-F5344CB8AC3E}">
        <p14:creationId xmlns:p14="http://schemas.microsoft.com/office/powerpoint/2010/main" val="209984066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b="1" i="0" kern="1200" dirty="0">
              <a:solidFill>
                <a:schemeClr val="tx1"/>
              </a:solidFill>
              <a:effectLst/>
              <a:latin typeface="+mn-lt"/>
              <a:ea typeface="+mn-ea"/>
              <a:cs typeface="+mn-cs"/>
            </a:endParaRPr>
          </a:p>
          <a:p>
            <a:endParaRPr lang="en-GB" sz="1200" b="1"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4869A874-D453-4750-9E7A-998FDD37A8AC}" type="slidenum">
              <a:rPr lang="en-GB" smtClean="0"/>
              <a:t>12</a:t>
            </a:fld>
            <a:endParaRPr lang="en-GB"/>
          </a:p>
        </p:txBody>
      </p:sp>
    </p:spTree>
    <p:extLst>
      <p:ext uri="{BB962C8B-B14F-4D97-AF65-F5344CB8AC3E}">
        <p14:creationId xmlns:p14="http://schemas.microsoft.com/office/powerpoint/2010/main" val="275044007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869A874-D453-4750-9E7A-998FDD37A8AC}" type="slidenum">
              <a:rPr lang="en-GB" smtClean="0"/>
              <a:t>13</a:t>
            </a:fld>
            <a:endParaRPr lang="en-GB"/>
          </a:p>
        </p:txBody>
      </p:sp>
    </p:spTree>
    <p:extLst>
      <p:ext uri="{BB962C8B-B14F-4D97-AF65-F5344CB8AC3E}">
        <p14:creationId xmlns:p14="http://schemas.microsoft.com/office/powerpoint/2010/main" val="142952483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able and explainable based on interactions within that environment.</a:t>
            </a:r>
          </a:p>
        </p:txBody>
      </p:sp>
      <p:sp>
        <p:nvSpPr>
          <p:cNvPr id="4" name="Slide Number Placeholder 3"/>
          <p:cNvSpPr>
            <a:spLocks noGrp="1"/>
          </p:cNvSpPr>
          <p:nvPr>
            <p:ph type="sldNum" sz="quarter" idx="5"/>
          </p:nvPr>
        </p:nvSpPr>
        <p:spPr/>
        <p:txBody>
          <a:bodyPr/>
          <a:lstStyle/>
          <a:p>
            <a:fld id="{4869A874-D453-4750-9E7A-998FDD37A8AC}" type="slidenum">
              <a:rPr lang="en-GB" smtClean="0"/>
              <a:t>14</a:t>
            </a:fld>
            <a:endParaRPr lang="en-GB"/>
          </a:p>
        </p:txBody>
      </p:sp>
    </p:spTree>
    <p:extLst>
      <p:ext uri="{BB962C8B-B14F-4D97-AF65-F5344CB8AC3E}">
        <p14:creationId xmlns:p14="http://schemas.microsoft.com/office/powerpoint/2010/main" val="349836544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869A874-D453-4750-9E7A-998FDD37A8AC}" type="slidenum">
              <a:rPr lang="en-GB" smtClean="0"/>
              <a:t>15</a:t>
            </a:fld>
            <a:endParaRPr lang="en-GB"/>
          </a:p>
        </p:txBody>
      </p:sp>
    </p:spTree>
    <p:extLst>
      <p:ext uri="{BB962C8B-B14F-4D97-AF65-F5344CB8AC3E}">
        <p14:creationId xmlns:p14="http://schemas.microsoft.com/office/powerpoint/2010/main" val="423547766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869A874-D453-4750-9E7A-998FDD37A8AC}" type="slidenum">
              <a:rPr lang="en-GB" smtClean="0"/>
              <a:t>16</a:t>
            </a:fld>
            <a:endParaRPr lang="en-GB"/>
          </a:p>
        </p:txBody>
      </p:sp>
    </p:spTree>
    <p:extLst>
      <p:ext uri="{BB962C8B-B14F-4D97-AF65-F5344CB8AC3E}">
        <p14:creationId xmlns:p14="http://schemas.microsoft.com/office/powerpoint/2010/main" val="94457706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Do you think this is a positive way to tackle serious crime?</a:t>
            </a:r>
          </a:p>
          <a:p>
            <a:r>
              <a:rPr lang="en-US" dirty="0">
                <a:cs typeface="Calibri"/>
              </a:rPr>
              <a:t>How would you feel if you received this letter?</a:t>
            </a:r>
          </a:p>
          <a:p>
            <a:r>
              <a:rPr lang="en-US" dirty="0">
                <a:cs typeface="Calibri"/>
              </a:rPr>
              <a:t>What does it tell us about the way in which the police view these gangs?</a:t>
            </a:r>
          </a:p>
        </p:txBody>
      </p:sp>
      <p:sp>
        <p:nvSpPr>
          <p:cNvPr id="4" name="Slide Number Placeholder 3"/>
          <p:cNvSpPr>
            <a:spLocks noGrp="1"/>
          </p:cNvSpPr>
          <p:nvPr>
            <p:ph type="sldNum" sz="quarter" idx="5"/>
          </p:nvPr>
        </p:nvSpPr>
        <p:spPr/>
        <p:txBody>
          <a:bodyPr/>
          <a:lstStyle/>
          <a:p>
            <a:fld id="{08A1F56A-1A2F-4240-A142-E660E204E560}" type="slidenum">
              <a:rPr lang="en-GB"/>
              <a:t>17</a:t>
            </a:fld>
            <a:endParaRPr lang="en-GB"/>
          </a:p>
        </p:txBody>
      </p:sp>
    </p:spTree>
    <p:extLst>
      <p:ext uri="{BB962C8B-B14F-4D97-AF65-F5344CB8AC3E}">
        <p14:creationId xmlns:p14="http://schemas.microsoft.com/office/powerpoint/2010/main" val="152447819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8A1F56A-1A2F-4240-A142-E660E204E560}" type="slidenum">
              <a:rPr lang="en-GB" smtClean="0"/>
              <a:t>21</a:t>
            </a:fld>
            <a:endParaRPr lang="en-GB"/>
          </a:p>
        </p:txBody>
      </p:sp>
    </p:spTree>
    <p:extLst>
      <p:ext uri="{BB962C8B-B14F-4D97-AF65-F5344CB8AC3E}">
        <p14:creationId xmlns:p14="http://schemas.microsoft.com/office/powerpoint/2010/main" val="341831496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869A874-D453-4750-9E7A-998FDD37A8AC}" type="slidenum">
              <a:rPr lang="en-GB" smtClean="0"/>
              <a:t>22</a:t>
            </a:fld>
            <a:endParaRPr lang="en-GB"/>
          </a:p>
        </p:txBody>
      </p:sp>
    </p:spTree>
    <p:extLst>
      <p:ext uri="{BB962C8B-B14F-4D97-AF65-F5344CB8AC3E}">
        <p14:creationId xmlns:p14="http://schemas.microsoft.com/office/powerpoint/2010/main" val="40102241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560C79F-BC87-45CB-B188-EFCD9AB4E8EC}" type="datetimeFigureOut">
              <a:rPr lang="en-GB" smtClean="0"/>
              <a:t>21/10/2022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BCDCD26-9EA4-4E78-8595-1CAFE2B837B1}" type="slidenum">
              <a:rPr lang="en-GB" smtClean="0"/>
              <a:t>‹#›</a:t>
            </a:fld>
            <a:endParaRPr lang="en-GB"/>
          </a:p>
        </p:txBody>
      </p:sp>
    </p:spTree>
    <p:extLst>
      <p:ext uri="{BB962C8B-B14F-4D97-AF65-F5344CB8AC3E}">
        <p14:creationId xmlns:p14="http://schemas.microsoft.com/office/powerpoint/2010/main" val="2043501702"/>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560C79F-BC87-45CB-B188-EFCD9AB4E8EC}" type="datetimeFigureOut">
              <a:rPr lang="en-GB" smtClean="0"/>
              <a:t>21/10/2022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BCDCD26-9EA4-4E78-8595-1CAFE2B837B1}" type="slidenum">
              <a:rPr lang="en-GB" smtClean="0"/>
              <a:t>‹#›</a:t>
            </a:fld>
            <a:endParaRPr lang="en-GB"/>
          </a:p>
        </p:txBody>
      </p:sp>
    </p:spTree>
    <p:extLst>
      <p:ext uri="{BB962C8B-B14F-4D97-AF65-F5344CB8AC3E}">
        <p14:creationId xmlns:p14="http://schemas.microsoft.com/office/powerpoint/2010/main" val="23834744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560C79F-BC87-45CB-B188-EFCD9AB4E8EC}" type="datetimeFigureOut">
              <a:rPr lang="en-GB" smtClean="0"/>
              <a:t>21/10/2022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BCDCD26-9EA4-4E78-8595-1CAFE2B837B1}" type="slidenum">
              <a:rPr lang="en-GB" smtClean="0"/>
              <a:t>‹#›</a:t>
            </a:fld>
            <a:endParaRPr lang="en-GB"/>
          </a:p>
        </p:txBody>
      </p:sp>
    </p:spTree>
    <p:extLst>
      <p:ext uri="{BB962C8B-B14F-4D97-AF65-F5344CB8AC3E}">
        <p14:creationId xmlns:p14="http://schemas.microsoft.com/office/powerpoint/2010/main" val="7288943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560C79F-BC87-45CB-B188-EFCD9AB4E8EC}" type="datetimeFigureOut">
              <a:rPr lang="en-GB" smtClean="0"/>
              <a:t>21/10/2022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BCDCD26-9EA4-4E78-8595-1CAFE2B837B1}" type="slidenum">
              <a:rPr lang="en-GB" smtClean="0"/>
              <a:t>‹#›</a:t>
            </a:fld>
            <a:endParaRPr lang="en-GB"/>
          </a:p>
        </p:txBody>
      </p:sp>
    </p:spTree>
    <p:extLst>
      <p:ext uri="{BB962C8B-B14F-4D97-AF65-F5344CB8AC3E}">
        <p14:creationId xmlns:p14="http://schemas.microsoft.com/office/powerpoint/2010/main" val="2433453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560C79F-BC87-45CB-B188-EFCD9AB4E8EC}" type="datetimeFigureOut">
              <a:rPr lang="en-GB" smtClean="0"/>
              <a:t>21/10/2022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BCDCD26-9EA4-4E78-8595-1CAFE2B837B1}" type="slidenum">
              <a:rPr lang="en-GB" smtClean="0"/>
              <a:t>‹#›</a:t>
            </a:fld>
            <a:endParaRPr lang="en-GB"/>
          </a:p>
        </p:txBody>
      </p:sp>
    </p:spTree>
    <p:extLst>
      <p:ext uri="{BB962C8B-B14F-4D97-AF65-F5344CB8AC3E}">
        <p14:creationId xmlns:p14="http://schemas.microsoft.com/office/powerpoint/2010/main" val="4357465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560C79F-BC87-45CB-B188-EFCD9AB4E8EC}" type="datetimeFigureOut">
              <a:rPr lang="en-GB" smtClean="0"/>
              <a:t>21/10/2022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BCDCD26-9EA4-4E78-8595-1CAFE2B837B1}" type="slidenum">
              <a:rPr lang="en-GB" smtClean="0"/>
              <a:t>‹#›</a:t>
            </a:fld>
            <a:endParaRPr lang="en-GB"/>
          </a:p>
        </p:txBody>
      </p:sp>
    </p:spTree>
    <p:extLst>
      <p:ext uri="{BB962C8B-B14F-4D97-AF65-F5344CB8AC3E}">
        <p14:creationId xmlns:p14="http://schemas.microsoft.com/office/powerpoint/2010/main" val="3366216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560C79F-BC87-45CB-B188-EFCD9AB4E8EC}" type="datetimeFigureOut">
              <a:rPr lang="en-GB" smtClean="0"/>
              <a:t>21/10/2022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BCDCD26-9EA4-4E78-8595-1CAFE2B837B1}" type="slidenum">
              <a:rPr lang="en-GB" smtClean="0"/>
              <a:t>‹#›</a:t>
            </a:fld>
            <a:endParaRPr lang="en-GB"/>
          </a:p>
        </p:txBody>
      </p:sp>
    </p:spTree>
    <p:extLst>
      <p:ext uri="{BB962C8B-B14F-4D97-AF65-F5344CB8AC3E}">
        <p14:creationId xmlns:p14="http://schemas.microsoft.com/office/powerpoint/2010/main" val="1916209715"/>
      </p:ext>
    </p:extLst>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560C79F-BC87-45CB-B188-EFCD9AB4E8EC}" type="datetimeFigureOut">
              <a:rPr lang="en-GB" smtClean="0"/>
              <a:t>21/10/2022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BCDCD26-9EA4-4E78-8595-1CAFE2B837B1}" type="slidenum">
              <a:rPr lang="en-GB" smtClean="0"/>
              <a:t>‹#›</a:t>
            </a:fld>
            <a:endParaRPr lang="en-GB"/>
          </a:p>
        </p:txBody>
      </p:sp>
    </p:spTree>
    <p:extLst>
      <p:ext uri="{BB962C8B-B14F-4D97-AF65-F5344CB8AC3E}">
        <p14:creationId xmlns:p14="http://schemas.microsoft.com/office/powerpoint/2010/main" val="105034523"/>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BCDCD26-9EA4-4E78-8595-1CAFE2B837B1}" type="slidenum">
              <a:rPr lang="en-GB" smtClean="0"/>
              <a:t>‹#›</a:t>
            </a:fld>
            <a:endParaRPr lang="en-GB"/>
          </a:p>
        </p:txBody>
      </p:sp>
      <p:sp>
        <p:nvSpPr>
          <p:cNvPr id="5" name="Date Placeholder 4"/>
          <p:cNvSpPr>
            <a:spLocks noGrp="1"/>
          </p:cNvSpPr>
          <p:nvPr>
            <p:ph type="dt" sz="half" idx="10"/>
          </p:nvPr>
        </p:nvSpPr>
        <p:spPr/>
        <p:txBody>
          <a:bodyPr/>
          <a:lstStyle/>
          <a:p>
            <a:fld id="{C560C79F-BC87-45CB-B188-EFCD9AB4E8EC}" type="datetimeFigureOut">
              <a:rPr lang="en-GB" smtClean="0"/>
              <a:t>21/10/2022</a:t>
            </a:fld>
            <a:endParaRPr lang="en-GB"/>
          </a:p>
        </p:txBody>
      </p:sp>
    </p:spTree>
    <p:extLst>
      <p:ext uri="{BB962C8B-B14F-4D97-AF65-F5344CB8AC3E}">
        <p14:creationId xmlns:p14="http://schemas.microsoft.com/office/powerpoint/2010/main" val="17390199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560C79F-BC87-45CB-B188-EFCD9AB4E8EC}" type="datetimeFigureOut">
              <a:rPr lang="en-GB" smtClean="0"/>
              <a:t>21/10/2022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BCDCD26-9EA4-4E78-8595-1CAFE2B837B1}" type="slidenum">
              <a:rPr lang="en-GB" smtClean="0"/>
              <a:t>‹#›</a:t>
            </a:fld>
            <a:endParaRPr lang="en-GB"/>
          </a:p>
        </p:txBody>
      </p:sp>
    </p:spTree>
    <p:extLst>
      <p:ext uri="{BB962C8B-B14F-4D97-AF65-F5344CB8AC3E}">
        <p14:creationId xmlns:p14="http://schemas.microsoft.com/office/powerpoint/2010/main" val="9193642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560C79F-BC87-45CB-B188-EFCD9AB4E8EC}" type="datetimeFigureOut">
              <a:rPr lang="en-GB" smtClean="0"/>
              <a:t>21/10/2022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BCDCD26-9EA4-4E78-8595-1CAFE2B837B1}"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50919584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560C79F-BC87-45CB-B188-EFCD9AB4E8EC}" type="datetimeFigureOut">
              <a:rPr lang="en-GB" smtClean="0"/>
              <a:t>21/10/2022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BCDCD26-9EA4-4E78-8595-1CAFE2B837B1}" type="slidenum">
              <a:rPr lang="en-GB" smtClean="0"/>
              <a:t>‹#›</a:t>
            </a:fld>
            <a:endParaRPr lang="en-GB"/>
          </a:p>
        </p:txBody>
      </p:sp>
    </p:spTree>
    <p:extLst>
      <p:ext uri="{BB962C8B-B14F-4D97-AF65-F5344CB8AC3E}">
        <p14:creationId xmlns:p14="http://schemas.microsoft.com/office/powerpoint/2010/main" val="35588717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560C79F-BC87-45CB-B188-EFCD9AB4E8EC}" type="datetimeFigureOut">
              <a:rPr lang="en-GB" smtClean="0"/>
              <a:t>21/10/2022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BCDCD26-9EA4-4E78-8595-1CAFE2B837B1}"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27104098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560C79F-BC87-45CB-B188-EFCD9AB4E8EC}" type="datetimeFigureOut">
              <a:rPr lang="en-GB" smtClean="0"/>
              <a:t>21/10/2022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BCDCD26-9EA4-4E78-8595-1CAFE2B837B1}" type="slidenum">
              <a:rPr lang="en-GB" smtClean="0"/>
              <a:t>‹#›</a:t>
            </a:fld>
            <a:endParaRPr lang="en-GB"/>
          </a:p>
        </p:txBody>
      </p:sp>
    </p:spTree>
    <p:extLst>
      <p:ext uri="{BB962C8B-B14F-4D97-AF65-F5344CB8AC3E}">
        <p14:creationId xmlns:p14="http://schemas.microsoft.com/office/powerpoint/2010/main" val="172054504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560C79F-BC87-45CB-B188-EFCD9AB4E8EC}" type="datetimeFigureOut">
              <a:rPr lang="en-GB" smtClean="0"/>
              <a:t>21/10/2022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BCDCD26-9EA4-4E78-8595-1CAFE2B837B1}" type="slidenum">
              <a:rPr lang="en-GB" smtClean="0"/>
              <a:t>‹#›</a:t>
            </a:fld>
            <a:endParaRPr lang="en-GB"/>
          </a:p>
        </p:txBody>
      </p:sp>
    </p:spTree>
    <p:extLst>
      <p:ext uri="{BB962C8B-B14F-4D97-AF65-F5344CB8AC3E}">
        <p14:creationId xmlns:p14="http://schemas.microsoft.com/office/powerpoint/2010/main" val="50661685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560C79F-BC87-45CB-B188-EFCD9AB4E8EC}" type="datetimeFigureOut">
              <a:rPr lang="en-GB" smtClean="0"/>
              <a:t>21/10/2022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BCDCD26-9EA4-4E78-8595-1CAFE2B837B1}" type="slidenum">
              <a:rPr lang="en-GB" smtClean="0"/>
              <a:t>‹#›</a:t>
            </a:fld>
            <a:endParaRPr lang="en-GB"/>
          </a:p>
        </p:txBody>
      </p:sp>
    </p:spTree>
    <p:extLst>
      <p:ext uri="{BB962C8B-B14F-4D97-AF65-F5344CB8AC3E}">
        <p14:creationId xmlns:p14="http://schemas.microsoft.com/office/powerpoint/2010/main" val="27406388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C560C79F-BC87-45CB-B188-EFCD9AB4E8EC}" type="datetimeFigureOut">
              <a:rPr lang="en-GB" smtClean="0"/>
              <a:t>21/10/2022</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1BCDCD26-9EA4-4E78-8595-1CAFE2B837B1}" type="slidenum">
              <a:rPr lang="en-GB" smtClean="0"/>
              <a:t>‹#›</a:t>
            </a:fld>
            <a:endParaRPr lang="en-GB"/>
          </a:p>
        </p:txBody>
      </p:sp>
    </p:spTree>
    <p:extLst>
      <p:ext uri="{BB962C8B-B14F-4D97-AF65-F5344CB8AC3E}">
        <p14:creationId xmlns:p14="http://schemas.microsoft.com/office/powerpoint/2010/main" val="2539519937"/>
      </p:ext>
    </p:extLst>
  </p:cSld>
  <p:clrMap bg1="lt1" tx1="dk1" bg2="lt2" tx2="dk2" accent1="accent1" accent2="accent2" accent3="accent3" accent4="accent4" accent5="accent5" accent6="accent6" hlink="hlink" folHlink="folHlink"/>
  <p:sldLayoutIdLst>
    <p:sldLayoutId id="2147483738" r:id="rId1"/>
    <p:sldLayoutId id="2147483739" r:id="rId2"/>
    <p:sldLayoutId id="2147483740" r:id="rId3"/>
    <p:sldLayoutId id="2147483741" r:id="rId4"/>
    <p:sldLayoutId id="2147483742" r:id="rId5"/>
    <p:sldLayoutId id="2147483743" r:id="rId6"/>
    <p:sldLayoutId id="2147483744" r:id="rId7"/>
    <p:sldLayoutId id="2147483745" r:id="rId8"/>
    <p:sldLayoutId id="2147483746" r:id="rId9"/>
    <p:sldLayoutId id="2147483747" r:id="rId10"/>
    <p:sldLayoutId id="2147483748" r:id="rId11"/>
    <p:sldLayoutId id="2147483749" r:id="rId12"/>
    <p:sldLayoutId id="2147483750" r:id="rId13"/>
    <p:sldLayoutId id="2147483751" r:id="rId14"/>
    <p:sldLayoutId id="2147483752" r:id="rId15"/>
    <p:sldLayoutId id="214748375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2.xml"/><Relationship Id="rId1" Type="http://schemas.openxmlformats.org/officeDocument/2006/relationships/video" Target="https://www.youtube.com/embed/z9W0GQvONKc?feature=oembed" TargetMode="External"/><Relationship Id="rId5" Type="http://schemas.openxmlformats.org/officeDocument/2006/relationships/image" Target="../media/image12.jpeg"/><Relationship Id="rId4" Type="http://schemas.openxmlformats.org/officeDocument/2006/relationships/image" Target="../media/image11.png"/></Relationships>
</file>

<file path=ppt/slides/_rels/slide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17.png"/><Relationship Id="rId4" Type="http://schemas.openxmlformats.org/officeDocument/2006/relationships/image" Target="../media/image16.png"/></Relationships>
</file>

<file path=ppt/slides/_rels/slide10.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image" Target="../media/image26.pn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image" Target="../media/image24.png"/><Relationship Id="rId5" Type="http://schemas.openxmlformats.org/officeDocument/2006/relationships/image" Target="../media/image23.png"/><Relationship Id="rId4" Type="http://schemas.openxmlformats.org/officeDocument/2006/relationships/image" Target="../media/image22.pn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hyperlink" Target="https://www.kilburntimes.co.uk/news/crime-court/brent-police-attacked-for-sending-out-attend-this-meeting-or-be-branded-a-criminal-letters-to-24-men-1-4226467" TargetMode="External"/><Relationship Id="rId2" Type="http://schemas.openxmlformats.org/officeDocument/2006/relationships/notesSlide" Target="../notesSlides/notesSlide16.xml"/><Relationship Id="rId1" Type="http://schemas.openxmlformats.org/officeDocument/2006/relationships/slideLayout" Target="../slideLayouts/slideLayout7.xml"/><Relationship Id="rId4" Type="http://schemas.openxmlformats.org/officeDocument/2006/relationships/image" Target="../media/image27.png"/></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9.xml.rels><?xml version="1.0" encoding="UTF-8" standalone="yes"?>
<Relationships xmlns="http://schemas.openxmlformats.org/package/2006/relationships"><Relationship Id="rId8" Type="http://schemas.openxmlformats.org/officeDocument/2006/relationships/customXml" Target="../ink/ink4.xml"/><Relationship Id="rId13" Type="http://schemas.openxmlformats.org/officeDocument/2006/relationships/image" Target="../media/image100.png"/><Relationship Id="rId3" Type="http://schemas.openxmlformats.org/officeDocument/2006/relationships/image" Target="../media/image50.png"/><Relationship Id="rId7" Type="http://schemas.openxmlformats.org/officeDocument/2006/relationships/image" Target="../media/image70.png"/><Relationship Id="rId12" Type="http://schemas.openxmlformats.org/officeDocument/2006/relationships/customXml" Target="../ink/ink6.xml"/><Relationship Id="rId2" Type="http://schemas.openxmlformats.org/officeDocument/2006/relationships/customXml" Target="../ink/ink1.xml"/><Relationship Id="rId1" Type="http://schemas.openxmlformats.org/officeDocument/2006/relationships/slideLayout" Target="../slideLayouts/slideLayout2.xml"/><Relationship Id="rId6" Type="http://schemas.openxmlformats.org/officeDocument/2006/relationships/customXml" Target="../ink/ink3.xml"/><Relationship Id="rId11" Type="http://schemas.openxmlformats.org/officeDocument/2006/relationships/image" Target="../media/image90.png"/><Relationship Id="rId5" Type="http://schemas.openxmlformats.org/officeDocument/2006/relationships/image" Target="../media/image60.png"/><Relationship Id="rId10" Type="http://schemas.openxmlformats.org/officeDocument/2006/relationships/customXml" Target="../ink/ink5.xml"/><Relationship Id="rId4" Type="http://schemas.openxmlformats.org/officeDocument/2006/relationships/customXml" Target="../ink/ink2.xml"/><Relationship Id="rId9" Type="http://schemas.openxmlformats.org/officeDocument/2006/relationships/image" Target="../media/image80.png"/></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1.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8.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7577DEC-D9A5-404D-9789-702F4319BE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CEEA9366-CEA8-4F23-B065-4337F0D836F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904A03D6-39B4-4278-9BE1-A07E024499B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FBE459AF-3736-4886-82E0-9B5DA427B5E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alpha val="80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4B6B88EF-180C-4E39-8A3F-A52E87110C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5">
              <a:extLst>
                <a:ext uri="{FF2B5EF4-FFF2-40B4-BE49-F238E27FC236}">
                  <a16:creationId xmlns:a16="http://schemas.microsoft.com/office/drawing/2014/main" id="{52DFAACF-64D0-4621-8FF4-E2F03C3E8D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Isosceles Triangle 14">
              <a:extLst>
                <a:ext uri="{FF2B5EF4-FFF2-40B4-BE49-F238E27FC236}">
                  <a16:creationId xmlns:a16="http://schemas.microsoft.com/office/drawing/2014/main" id="{36611FF0-65B3-49DB-97C6-1B72AAD0FB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7">
              <a:extLst>
                <a:ext uri="{FF2B5EF4-FFF2-40B4-BE49-F238E27FC236}">
                  <a16:creationId xmlns:a16="http://schemas.microsoft.com/office/drawing/2014/main" id="{0F7407FE-86B1-4890-9D80-9406FBF29E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9">
              <a:extLst>
                <a:ext uri="{FF2B5EF4-FFF2-40B4-BE49-F238E27FC236}">
                  <a16:creationId xmlns:a16="http://schemas.microsoft.com/office/drawing/2014/main" id="{EBD42D5B-8F87-45B3-98B3-C66944F92E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F5E04699-59E1-4468-9E7C-83070EEB42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F2AE8F13-9A52-4D7F-9637-321EA7CF32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3" name="Subtitle 2"/>
          <p:cNvSpPr>
            <a:spLocks noGrp="1"/>
          </p:cNvSpPr>
          <p:nvPr>
            <p:ph type="subTitle" idx="1"/>
          </p:nvPr>
        </p:nvSpPr>
        <p:spPr>
          <a:xfrm>
            <a:off x="1507067" y="4050833"/>
            <a:ext cx="7766936" cy="1096899"/>
          </a:xfrm>
        </p:spPr>
        <p:txBody>
          <a:bodyPr>
            <a:normAutofit/>
          </a:bodyPr>
          <a:lstStyle/>
          <a:p>
            <a:r>
              <a:rPr lang="en-GB">
                <a:solidFill>
                  <a:schemeClr val="tx1"/>
                </a:solidFill>
              </a:rPr>
              <a:t>Laura Knight</a:t>
            </a:r>
          </a:p>
        </p:txBody>
      </p:sp>
      <p:sp>
        <p:nvSpPr>
          <p:cNvPr id="2" name="Title 1"/>
          <p:cNvSpPr>
            <a:spLocks noGrp="1"/>
          </p:cNvSpPr>
          <p:nvPr>
            <p:ph type="ctrTitle"/>
          </p:nvPr>
        </p:nvSpPr>
        <p:spPr>
          <a:xfrm>
            <a:off x="1507067" y="2404534"/>
            <a:ext cx="7766936" cy="1646302"/>
          </a:xfrm>
        </p:spPr>
        <p:txBody>
          <a:bodyPr>
            <a:normAutofit/>
          </a:bodyPr>
          <a:lstStyle/>
          <a:p>
            <a:pPr>
              <a:lnSpc>
                <a:spcPct val="90000"/>
              </a:lnSpc>
            </a:pPr>
            <a:r>
              <a:rPr lang="en-GB" sz="3400"/>
              <a:t>Sociological positivism:</a:t>
            </a:r>
            <a:br>
              <a:rPr lang="en-GB" sz="3400"/>
            </a:br>
            <a:br>
              <a:rPr lang="en-GB" sz="3400"/>
            </a:br>
            <a:r>
              <a:rPr lang="en-GB" sz="3400"/>
              <a:t>CRIME &amp; ITS SOCIAL SETTING</a:t>
            </a:r>
          </a:p>
        </p:txBody>
      </p:sp>
    </p:spTree>
    <p:extLst>
      <p:ext uri="{BB962C8B-B14F-4D97-AF65-F5344CB8AC3E}">
        <p14:creationId xmlns:p14="http://schemas.microsoft.com/office/powerpoint/2010/main" val="350415350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76680"/>
    </mc:Choice>
    <mc:Fallback xmlns="">
      <p:transition spd="slow" advTm="766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B5AA8A5-25CC-4295-892F-367FCDAF2B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09DD65AA-8280-4962-92F3-DF1CB53349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9068" y="-8467"/>
            <a:ext cx="4766733" cy="6866467"/>
            <a:chOff x="7425267" y="-8467"/>
            <a:chExt cx="4766733" cy="6866467"/>
          </a:xfrm>
        </p:grpSpPr>
        <p:cxnSp>
          <p:nvCxnSpPr>
            <p:cNvPr id="12" name="Straight Connector 11">
              <a:extLst>
                <a:ext uri="{FF2B5EF4-FFF2-40B4-BE49-F238E27FC236}">
                  <a16:creationId xmlns:a16="http://schemas.microsoft.com/office/drawing/2014/main" id="{88942788-FC6D-44C2-BFC1-6F064710DA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01093AC6-E5C2-4894-A520-5BE11049F2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F2EF9281-EAD8-4973-938C-52DECCD0F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F4D52681-7A79-4750-8E02-7C30DBAFE9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Isosceles Triangle 15">
              <a:extLst>
                <a:ext uri="{FF2B5EF4-FFF2-40B4-BE49-F238E27FC236}">
                  <a16:creationId xmlns:a16="http://schemas.microsoft.com/office/drawing/2014/main" id="{F132E88E-8003-49D3-88BD-E18DF6965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7">
              <a:extLst>
                <a:ext uri="{FF2B5EF4-FFF2-40B4-BE49-F238E27FC236}">
                  <a16:creationId xmlns:a16="http://schemas.microsoft.com/office/drawing/2014/main" id="{8C986A99-157C-40D0-97AD-371B6F55E3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6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8">
              <a:extLst>
                <a:ext uri="{FF2B5EF4-FFF2-40B4-BE49-F238E27FC236}">
                  <a16:creationId xmlns:a16="http://schemas.microsoft.com/office/drawing/2014/main" id="{264123D5-6D32-4F54-BAD5-43A5BAF6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9">
              <a:extLst>
                <a:ext uri="{FF2B5EF4-FFF2-40B4-BE49-F238E27FC236}">
                  <a16:creationId xmlns:a16="http://schemas.microsoft.com/office/drawing/2014/main" id="{5FCA8C06-6A3E-4C39-9EF2-1179873319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3F93416A-6C44-4D77-A94A-DEBC035EA6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652481" y="1382486"/>
            <a:ext cx="3547581" cy="4093028"/>
          </a:xfrm>
        </p:spPr>
        <p:txBody>
          <a:bodyPr anchor="ctr">
            <a:normAutofit/>
          </a:bodyPr>
          <a:lstStyle/>
          <a:p>
            <a:r>
              <a:rPr lang="en-GB" sz="4400">
                <a:solidFill>
                  <a:schemeClr val="accent1">
                    <a:lumMod val="75000"/>
                  </a:schemeClr>
                </a:solidFill>
              </a:rPr>
              <a:t>Learning Objectives</a:t>
            </a:r>
          </a:p>
        </p:txBody>
      </p:sp>
      <p:sp>
        <p:nvSpPr>
          <p:cNvPr id="22" name="Rectangle 21">
            <a:extLst>
              <a:ext uri="{FF2B5EF4-FFF2-40B4-BE49-F238E27FC236}">
                <a16:creationId xmlns:a16="http://schemas.microsoft.com/office/drawing/2014/main" id="{24C6BC13-FB1E-48CC-B421-3D0603972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42625" y="0"/>
            <a:ext cx="64493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6A8E44E0-2496-80FB-3190-46830A692733}"/>
              </a:ext>
            </a:extLst>
          </p:cNvPr>
          <p:cNvGraphicFramePr>
            <a:graphicFrameLocks noGrp="1"/>
          </p:cNvGraphicFramePr>
          <p:nvPr>
            <p:ph idx="1"/>
            <p:extLst>
              <p:ext uri="{D42A27DB-BD31-4B8C-83A1-F6EECF244321}">
                <p14:modId xmlns:p14="http://schemas.microsoft.com/office/powerpoint/2010/main" val="3034582712"/>
              </p:ext>
            </p:extLst>
          </p:nvPr>
        </p:nvGraphicFramePr>
        <p:xfrm>
          <a:off x="4852543" y="944564"/>
          <a:ext cx="6692814" cy="482319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1191435"/>
      </p:ext>
    </p:extLst>
  </p:cSld>
  <p:clrMapOvr>
    <a:masterClrMapping/>
  </p:clrMapOvr>
  <mc:AlternateContent xmlns:mc="http://schemas.openxmlformats.org/markup-compatibility/2006" xmlns:p14="http://schemas.microsoft.com/office/powerpoint/2010/main">
    <mc:Choice Requires="p14">
      <p:transition spd="slow" p14:dur="2000" advTm="21084"/>
    </mc:Choice>
    <mc:Fallback xmlns="">
      <p:transition spd="slow" advTm="21084"/>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41" name="Group 110">
            <a:extLst>
              <a:ext uri="{FF2B5EF4-FFF2-40B4-BE49-F238E27FC236}">
                <a16:creationId xmlns:a16="http://schemas.microsoft.com/office/drawing/2014/main" id="{A5AFB369-4673-4727-A7CD-D86AFE0AE06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112" name="Freeform 14">
              <a:extLst>
                <a:ext uri="{FF2B5EF4-FFF2-40B4-BE49-F238E27FC236}">
                  <a16:creationId xmlns:a16="http://schemas.microsoft.com/office/drawing/2014/main" id="{50709826-4D6B-4A97-8DB3-5DA1666262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13" name="Straight Connector 112">
              <a:extLst>
                <a:ext uri="{FF2B5EF4-FFF2-40B4-BE49-F238E27FC236}">
                  <a16:creationId xmlns:a16="http://schemas.microsoft.com/office/drawing/2014/main" id="{47263F58-6EE6-45B3-9BF2-C0BD5D30A5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14" name="Straight Connector 113">
              <a:extLst>
                <a:ext uri="{FF2B5EF4-FFF2-40B4-BE49-F238E27FC236}">
                  <a16:creationId xmlns:a16="http://schemas.microsoft.com/office/drawing/2014/main" id="{5197CE03-EB81-4718-BEA1-C2D488961E5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15" name="Rectangle 23">
              <a:extLst>
                <a:ext uri="{FF2B5EF4-FFF2-40B4-BE49-F238E27FC236}">
                  <a16:creationId xmlns:a16="http://schemas.microsoft.com/office/drawing/2014/main" id="{A3451629-72D6-4E33-A99A-40FAF7445D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6" name="Rectangle 25">
              <a:extLst>
                <a:ext uri="{FF2B5EF4-FFF2-40B4-BE49-F238E27FC236}">
                  <a16:creationId xmlns:a16="http://schemas.microsoft.com/office/drawing/2014/main" id="{E04F0FD4-BCD5-4435-A6B5-A2E69303B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7" name="Isosceles Triangle 116">
              <a:extLst>
                <a:ext uri="{FF2B5EF4-FFF2-40B4-BE49-F238E27FC236}">
                  <a16:creationId xmlns:a16="http://schemas.microsoft.com/office/drawing/2014/main" id="{DE110F09-1C81-4E73-B5E9-D857CD879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8" name="Rectangle 27">
              <a:extLst>
                <a:ext uri="{FF2B5EF4-FFF2-40B4-BE49-F238E27FC236}">
                  <a16:creationId xmlns:a16="http://schemas.microsoft.com/office/drawing/2014/main" id="{273A9C01-06BD-4E8E-8BBF-2E2A9ECF49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9" name="Rectangle 28">
              <a:extLst>
                <a:ext uri="{FF2B5EF4-FFF2-40B4-BE49-F238E27FC236}">
                  <a16:creationId xmlns:a16="http://schemas.microsoft.com/office/drawing/2014/main" id="{B206C9B2-27BE-4B6F-A4D0-485FBBEB58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0" name="Rectangle 29">
              <a:extLst>
                <a:ext uri="{FF2B5EF4-FFF2-40B4-BE49-F238E27FC236}">
                  <a16:creationId xmlns:a16="http://schemas.microsoft.com/office/drawing/2014/main" id="{2E7D673E-0C5C-4F2B-B46E-3E9286B9E8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1" name="Isosceles Triangle 120">
              <a:extLst>
                <a:ext uri="{FF2B5EF4-FFF2-40B4-BE49-F238E27FC236}">
                  <a16:creationId xmlns:a16="http://schemas.microsoft.com/office/drawing/2014/main" id="{F0F78B34-9B26-4CA9-B8F0-B9638730F9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D9B64D00-12C7-0EE3-94AE-FE5AC85C1562}"/>
              </a:ext>
            </a:extLst>
          </p:cNvPr>
          <p:cNvSpPr>
            <a:spLocks noGrp="1"/>
          </p:cNvSpPr>
          <p:nvPr>
            <p:ph type="title"/>
          </p:nvPr>
        </p:nvSpPr>
        <p:spPr>
          <a:xfrm>
            <a:off x="7806870" y="3927291"/>
            <a:ext cx="4823351" cy="2593283"/>
          </a:xfrm>
        </p:spPr>
        <p:txBody>
          <a:bodyPr vert="horz" lIns="91440" tIns="45720" rIns="91440" bIns="45720" rtlCol="0" anchor="b">
            <a:normAutofit/>
          </a:bodyPr>
          <a:lstStyle/>
          <a:p>
            <a:pPr algn="ctr">
              <a:lnSpc>
                <a:spcPct val="90000"/>
              </a:lnSpc>
            </a:pPr>
            <a:r>
              <a:rPr lang="en-US" sz="3400" dirty="0">
                <a:solidFill>
                  <a:schemeClr val="tx2"/>
                </a:solidFill>
                <a:highlight>
                  <a:srgbClr val="C0C0C0"/>
                </a:highlight>
              </a:rPr>
              <a:t>SOCIOLOGICAL THEORIES</a:t>
            </a:r>
          </a:p>
        </p:txBody>
      </p:sp>
      <p:pic>
        <p:nvPicPr>
          <p:cNvPr id="4" name="Picture 3">
            <a:extLst>
              <a:ext uri="{FF2B5EF4-FFF2-40B4-BE49-F238E27FC236}">
                <a16:creationId xmlns:a16="http://schemas.microsoft.com/office/drawing/2014/main" id="{FE3605CD-C2C4-B2A0-DBD5-D51A91B0B5C7}"/>
              </a:ext>
            </a:extLst>
          </p:cNvPr>
          <p:cNvPicPr>
            <a:picLocks noChangeAspect="1"/>
          </p:cNvPicPr>
          <p:nvPr/>
        </p:nvPicPr>
        <p:blipFill rotWithShape="1">
          <a:blip r:embed="rId3"/>
          <a:srcRect l="9794" r="18796"/>
          <a:stretch/>
        </p:blipFill>
        <p:spPr>
          <a:xfrm>
            <a:off x="1452381" y="617660"/>
            <a:ext cx="6795880" cy="5924230"/>
          </a:xfrm>
          <a:prstGeom prst="rect">
            <a:avLst/>
          </a:prstGeom>
        </p:spPr>
      </p:pic>
    </p:spTree>
    <p:extLst>
      <p:ext uri="{BB962C8B-B14F-4D97-AF65-F5344CB8AC3E}">
        <p14:creationId xmlns:p14="http://schemas.microsoft.com/office/powerpoint/2010/main" val="632868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37BDF636-E60F-3A88-EA42-465190C83BFC}"/>
              </a:ext>
            </a:extLst>
          </p:cNvPr>
          <p:cNvPicPr>
            <a:picLocks noChangeAspect="1"/>
          </p:cNvPicPr>
          <p:nvPr/>
        </p:nvPicPr>
        <p:blipFill>
          <a:blip r:embed="rId3"/>
          <a:stretch>
            <a:fillRect/>
          </a:stretch>
        </p:blipFill>
        <p:spPr>
          <a:xfrm>
            <a:off x="8056790" y="2751612"/>
            <a:ext cx="4135210" cy="4135210"/>
          </a:xfrm>
          <a:prstGeom prst="rect">
            <a:avLst/>
          </a:prstGeom>
        </p:spPr>
      </p:pic>
      <p:sp>
        <p:nvSpPr>
          <p:cNvPr id="2" name="TextBox 1">
            <a:extLst>
              <a:ext uri="{FF2B5EF4-FFF2-40B4-BE49-F238E27FC236}">
                <a16:creationId xmlns:a16="http://schemas.microsoft.com/office/drawing/2014/main" id="{B1CC380D-4882-F61B-5B68-0EB7ECA45C56}"/>
              </a:ext>
            </a:extLst>
          </p:cNvPr>
          <p:cNvSpPr txBox="1"/>
          <p:nvPr/>
        </p:nvSpPr>
        <p:spPr>
          <a:xfrm>
            <a:off x="3015343" y="2209800"/>
            <a:ext cx="3973286" cy="2062103"/>
          </a:xfrm>
          <a:prstGeom prst="rect">
            <a:avLst/>
          </a:prstGeom>
          <a:solidFill>
            <a:schemeClr val="accent1"/>
          </a:solidFill>
        </p:spPr>
        <p:txBody>
          <a:bodyPr wrap="square" rtlCol="0">
            <a:spAutoFit/>
          </a:bodyPr>
          <a:lstStyle/>
          <a:p>
            <a:pPr algn="ctr"/>
            <a:r>
              <a:rPr lang="en-GB" sz="3200" dirty="0"/>
              <a:t>What are the key concepts surrounding sociology?</a:t>
            </a:r>
          </a:p>
        </p:txBody>
      </p:sp>
      <p:sp>
        <p:nvSpPr>
          <p:cNvPr id="3" name="TextBox 2">
            <a:extLst>
              <a:ext uri="{FF2B5EF4-FFF2-40B4-BE49-F238E27FC236}">
                <a16:creationId xmlns:a16="http://schemas.microsoft.com/office/drawing/2014/main" id="{4295D668-B189-D25D-77CC-B2CD35B25C2B}"/>
              </a:ext>
            </a:extLst>
          </p:cNvPr>
          <p:cNvSpPr txBox="1"/>
          <p:nvPr/>
        </p:nvSpPr>
        <p:spPr>
          <a:xfrm>
            <a:off x="740229" y="664029"/>
            <a:ext cx="2939142" cy="523220"/>
          </a:xfrm>
          <a:prstGeom prst="rect">
            <a:avLst/>
          </a:prstGeom>
          <a:noFill/>
        </p:spPr>
        <p:txBody>
          <a:bodyPr wrap="square" rtlCol="0">
            <a:spAutoFit/>
          </a:bodyPr>
          <a:lstStyle/>
          <a:p>
            <a:r>
              <a:rPr lang="en-GB" sz="2800" dirty="0"/>
              <a:t>Rules/norms</a:t>
            </a:r>
          </a:p>
        </p:txBody>
      </p:sp>
      <p:sp>
        <p:nvSpPr>
          <p:cNvPr id="5" name="TextBox 4">
            <a:extLst>
              <a:ext uri="{FF2B5EF4-FFF2-40B4-BE49-F238E27FC236}">
                <a16:creationId xmlns:a16="http://schemas.microsoft.com/office/drawing/2014/main" id="{1B2A3C10-5ADE-20BB-1BED-2EDBAF6E47A8}"/>
              </a:ext>
            </a:extLst>
          </p:cNvPr>
          <p:cNvSpPr txBox="1"/>
          <p:nvPr/>
        </p:nvSpPr>
        <p:spPr>
          <a:xfrm>
            <a:off x="816429" y="4778829"/>
            <a:ext cx="2579914" cy="954107"/>
          </a:xfrm>
          <a:prstGeom prst="rect">
            <a:avLst/>
          </a:prstGeom>
          <a:noFill/>
        </p:spPr>
        <p:txBody>
          <a:bodyPr wrap="square" rtlCol="0">
            <a:spAutoFit/>
          </a:bodyPr>
          <a:lstStyle/>
          <a:p>
            <a:r>
              <a:rPr lang="en-GB" sz="2800" dirty="0"/>
              <a:t>Status and role</a:t>
            </a:r>
          </a:p>
        </p:txBody>
      </p:sp>
      <p:sp>
        <p:nvSpPr>
          <p:cNvPr id="6" name="TextBox 5">
            <a:extLst>
              <a:ext uri="{FF2B5EF4-FFF2-40B4-BE49-F238E27FC236}">
                <a16:creationId xmlns:a16="http://schemas.microsoft.com/office/drawing/2014/main" id="{46A90261-5FE4-45E3-0D33-6E8B28789E4B}"/>
              </a:ext>
            </a:extLst>
          </p:cNvPr>
          <p:cNvSpPr txBox="1"/>
          <p:nvPr/>
        </p:nvSpPr>
        <p:spPr>
          <a:xfrm>
            <a:off x="7935686" y="1534886"/>
            <a:ext cx="2449285" cy="523220"/>
          </a:xfrm>
          <a:prstGeom prst="rect">
            <a:avLst/>
          </a:prstGeom>
          <a:noFill/>
        </p:spPr>
        <p:txBody>
          <a:bodyPr wrap="square" rtlCol="0">
            <a:spAutoFit/>
          </a:bodyPr>
          <a:lstStyle/>
          <a:p>
            <a:r>
              <a:rPr lang="en-GB" sz="2800" dirty="0"/>
              <a:t>Socialisation</a:t>
            </a:r>
          </a:p>
        </p:txBody>
      </p:sp>
      <p:sp>
        <p:nvSpPr>
          <p:cNvPr id="7" name="TextBox 6">
            <a:extLst>
              <a:ext uri="{FF2B5EF4-FFF2-40B4-BE49-F238E27FC236}">
                <a16:creationId xmlns:a16="http://schemas.microsoft.com/office/drawing/2014/main" id="{33C4410E-B8A6-C974-CF3A-73D860D19E44}"/>
              </a:ext>
            </a:extLst>
          </p:cNvPr>
          <p:cNvSpPr txBox="1"/>
          <p:nvPr/>
        </p:nvSpPr>
        <p:spPr>
          <a:xfrm>
            <a:off x="4528457" y="805543"/>
            <a:ext cx="2579914" cy="523220"/>
          </a:xfrm>
          <a:prstGeom prst="rect">
            <a:avLst/>
          </a:prstGeom>
          <a:noFill/>
        </p:spPr>
        <p:txBody>
          <a:bodyPr wrap="square" rtlCol="0">
            <a:spAutoFit/>
          </a:bodyPr>
          <a:lstStyle/>
          <a:p>
            <a:r>
              <a:rPr lang="en-GB" sz="2800" dirty="0"/>
              <a:t>Power</a:t>
            </a:r>
          </a:p>
        </p:txBody>
      </p:sp>
      <p:sp>
        <p:nvSpPr>
          <p:cNvPr id="8" name="TextBox 7">
            <a:extLst>
              <a:ext uri="{FF2B5EF4-FFF2-40B4-BE49-F238E27FC236}">
                <a16:creationId xmlns:a16="http://schemas.microsoft.com/office/drawing/2014/main" id="{AB269931-0236-6A05-AFF9-FEF3B5C99F30}"/>
              </a:ext>
            </a:extLst>
          </p:cNvPr>
          <p:cNvSpPr txBox="1"/>
          <p:nvPr/>
        </p:nvSpPr>
        <p:spPr>
          <a:xfrm>
            <a:off x="4191000" y="4972425"/>
            <a:ext cx="2721429" cy="954107"/>
          </a:xfrm>
          <a:prstGeom prst="rect">
            <a:avLst/>
          </a:prstGeom>
          <a:noFill/>
        </p:spPr>
        <p:txBody>
          <a:bodyPr wrap="square" rtlCol="0">
            <a:spAutoFit/>
          </a:bodyPr>
          <a:lstStyle/>
          <a:p>
            <a:r>
              <a:rPr lang="en-GB" sz="2800" dirty="0"/>
              <a:t>Conflict vs consensus</a:t>
            </a:r>
          </a:p>
        </p:txBody>
      </p:sp>
    </p:spTree>
    <p:extLst>
      <p:ext uri="{BB962C8B-B14F-4D97-AF65-F5344CB8AC3E}">
        <p14:creationId xmlns:p14="http://schemas.microsoft.com/office/powerpoint/2010/main" val="3912544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grpId="0" nodeType="clickEffect">
                                  <p:stCondLst>
                                    <p:cond delay="0"/>
                                  </p:stCondLst>
                                  <p:childTnLst>
                                    <p:set>
                                      <p:cBhvr>
                                        <p:cTn id="13" dur="1" fill="hold">
                                          <p:stCondLst>
                                            <p:cond delay="0"/>
                                          </p:stCondLst>
                                        </p:cTn>
                                        <p:tgtEl>
                                          <p:spTgt spid="3"/>
                                        </p:tgtEl>
                                        <p:attrNameLst>
                                          <p:attrName>style.visibility</p:attrName>
                                        </p:attrNameLst>
                                      </p:cBhvr>
                                      <p:to>
                                        <p:strVal val="visible"/>
                                      </p:to>
                                    </p:set>
                                    <p:animEffect transition="in" filter="barn(inVertical)">
                                      <p:cBhvr>
                                        <p:cTn id="14" dur="500"/>
                                        <p:tgtEl>
                                          <p:spTgt spid="3"/>
                                        </p:tgtEl>
                                      </p:cBhvr>
                                    </p:animEffect>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5">
                                            <p:txEl>
                                              <p:pRg st="0" end="0"/>
                                            </p:txEl>
                                          </p:spTgt>
                                        </p:tgtEl>
                                        <p:attrNameLst>
                                          <p:attrName>style.visibility</p:attrName>
                                        </p:attrNameLst>
                                      </p:cBhvr>
                                      <p:to>
                                        <p:strVal val="visible"/>
                                      </p:to>
                                    </p:set>
                                    <p:animEffect transition="in" filter="fade">
                                      <p:cBhvr>
                                        <p:cTn id="19" dur="1000"/>
                                        <p:tgtEl>
                                          <p:spTgt spid="5">
                                            <p:txEl>
                                              <p:pRg st="0" end="0"/>
                                            </p:txEl>
                                          </p:spTgt>
                                        </p:tgtEl>
                                      </p:cBhvr>
                                    </p:animEffect>
                                    <p:anim calcmode="lin" valueType="num">
                                      <p:cBhvr>
                                        <p:cTn id="20"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21"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6"/>
                                        </p:tgtEl>
                                        <p:attrNameLst>
                                          <p:attrName>style.visibility</p:attrName>
                                        </p:attrNameLst>
                                      </p:cBhvr>
                                      <p:to>
                                        <p:strVal val="visible"/>
                                      </p:to>
                                    </p:set>
                                    <p:animEffect transition="in" filter="fade">
                                      <p:cBhvr>
                                        <p:cTn id="26" dur="1000"/>
                                        <p:tgtEl>
                                          <p:spTgt spid="6"/>
                                        </p:tgtEl>
                                      </p:cBhvr>
                                    </p:animEffect>
                                    <p:anim calcmode="lin" valueType="num">
                                      <p:cBhvr>
                                        <p:cTn id="27" dur="1000" fill="hold"/>
                                        <p:tgtEl>
                                          <p:spTgt spid="6"/>
                                        </p:tgtEl>
                                        <p:attrNameLst>
                                          <p:attrName>ppt_x</p:attrName>
                                        </p:attrNameLst>
                                      </p:cBhvr>
                                      <p:tavLst>
                                        <p:tav tm="0">
                                          <p:val>
                                            <p:strVal val="#ppt_x"/>
                                          </p:val>
                                        </p:tav>
                                        <p:tav tm="100000">
                                          <p:val>
                                            <p:strVal val="#ppt_x"/>
                                          </p:val>
                                        </p:tav>
                                      </p:tavLst>
                                    </p:anim>
                                    <p:anim calcmode="lin" valueType="num">
                                      <p:cBhvr>
                                        <p:cTn id="28"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16" presetClass="entr" presetSubtype="21" fill="hold" grpId="0" nodeType="clickEffect">
                                  <p:stCondLst>
                                    <p:cond delay="0"/>
                                  </p:stCondLst>
                                  <p:childTnLst>
                                    <p:set>
                                      <p:cBhvr>
                                        <p:cTn id="32" dur="1" fill="hold">
                                          <p:stCondLst>
                                            <p:cond delay="0"/>
                                          </p:stCondLst>
                                        </p:cTn>
                                        <p:tgtEl>
                                          <p:spTgt spid="7"/>
                                        </p:tgtEl>
                                        <p:attrNameLst>
                                          <p:attrName>style.visibility</p:attrName>
                                        </p:attrNameLst>
                                      </p:cBhvr>
                                      <p:to>
                                        <p:strVal val="visible"/>
                                      </p:to>
                                    </p:set>
                                    <p:animEffect transition="in" filter="barn(inVertical)">
                                      <p:cBhvr>
                                        <p:cTn id="33" dur="500"/>
                                        <p:tgtEl>
                                          <p:spTgt spid="7"/>
                                        </p:tgtEl>
                                      </p:cBhvr>
                                    </p:animEffect>
                                  </p:childTnLst>
                                </p:cTn>
                              </p:par>
                            </p:childTnLst>
                          </p:cTn>
                        </p:par>
                      </p:childTnLst>
                    </p:cTn>
                  </p:par>
                  <p:par>
                    <p:cTn id="34" fill="hold">
                      <p:stCondLst>
                        <p:cond delay="indefinite"/>
                      </p:stCondLst>
                      <p:childTnLst>
                        <p:par>
                          <p:cTn id="35" fill="hold">
                            <p:stCondLst>
                              <p:cond delay="0"/>
                            </p:stCondLst>
                            <p:childTnLst>
                              <p:par>
                                <p:cTn id="36" presetID="42" presetClass="entr" presetSubtype="0" fill="hold" nodeType="clickEffect">
                                  <p:stCondLst>
                                    <p:cond delay="0"/>
                                  </p:stCondLst>
                                  <p:childTnLst>
                                    <p:set>
                                      <p:cBhvr>
                                        <p:cTn id="37" dur="1" fill="hold">
                                          <p:stCondLst>
                                            <p:cond delay="0"/>
                                          </p:stCondLst>
                                        </p:cTn>
                                        <p:tgtEl>
                                          <p:spTgt spid="8">
                                            <p:txEl>
                                              <p:pRg st="0" end="0"/>
                                            </p:txEl>
                                          </p:spTgt>
                                        </p:tgtEl>
                                        <p:attrNameLst>
                                          <p:attrName>style.visibility</p:attrName>
                                        </p:attrNameLst>
                                      </p:cBhvr>
                                      <p:to>
                                        <p:strVal val="visible"/>
                                      </p:to>
                                    </p:set>
                                    <p:animEffect transition="in" filter="fade">
                                      <p:cBhvr>
                                        <p:cTn id="38" dur="1000"/>
                                        <p:tgtEl>
                                          <p:spTgt spid="8">
                                            <p:txEl>
                                              <p:pRg st="0" end="0"/>
                                            </p:txEl>
                                          </p:spTgt>
                                        </p:tgtEl>
                                      </p:cBhvr>
                                    </p:animEffect>
                                    <p:anim calcmode="lin" valueType="num">
                                      <p:cBhvr>
                                        <p:cTn id="39" dur="1000" fill="hold"/>
                                        <p:tgtEl>
                                          <p:spTgt spid="8">
                                            <p:txEl>
                                              <p:pRg st="0" end="0"/>
                                            </p:txEl>
                                          </p:spTgt>
                                        </p:tgtEl>
                                        <p:attrNameLst>
                                          <p:attrName>ppt_x</p:attrName>
                                        </p:attrNameLst>
                                      </p:cBhvr>
                                      <p:tavLst>
                                        <p:tav tm="0">
                                          <p:val>
                                            <p:strVal val="#ppt_x"/>
                                          </p:val>
                                        </p:tav>
                                        <p:tav tm="100000">
                                          <p:val>
                                            <p:strVal val="#ppt_x"/>
                                          </p:val>
                                        </p:tav>
                                      </p:tavLst>
                                    </p:anim>
                                    <p:anim calcmode="lin" valueType="num">
                                      <p:cBhvr>
                                        <p:cTn id="40" dur="1000" fill="hold"/>
                                        <p:tgtEl>
                                          <p:spTgt spid="8">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p:bldP spid="6" grpId="0"/>
      <p:bldP spid="7"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Emile Durkheim and anomie</a:t>
            </a:r>
          </a:p>
        </p:txBody>
      </p:sp>
      <p:sp>
        <p:nvSpPr>
          <p:cNvPr id="3" name="Content Placeholder 2"/>
          <p:cNvSpPr>
            <a:spLocks noGrp="1"/>
          </p:cNvSpPr>
          <p:nvPr>
            <p:ph idx="1"/>
          </p:nvPr>
        </p:nvSpPr>
        <p:spPr>
          <a:xfrm>
            <a:off x="520634" y="2804885"/>
            <a:ext cx="3023118" cy="2569029"/>
          </a:xfrm>
          <a:solidFill>
            <a:schemeClr val="bg1"/>
          </a:solidFill>
        </p:spPr>
        <p:txBody>
          <a:bodyPr>
            <a:noAutofit/>
          </a:bodyPr>
          <a:lstStyle/>
          <a:p>
            <a:pPr marL="0" indent="0">
              <a:buNone/>
            </a:pPr>
            <a:r>
              <a:rPr lang="en-GB" sz="2400" b="1" dirty="0">
                <a:solidFill>
                  <a:srgbClr val="00B0F0"/>
                </a:solidFill>
              </a:rPr>
              <a:t>Anomie: </a:t>
            </a:r>
          </a:p>
          <a:p>
            <a:pPr marL="0" indent="0">
              <a:buNone/>
            </a:pPr>
            <a:r>
              <a:rPr lang="en-GB" sz="2400" dirty="0"/>
              <a:t>a situation in which the behaviour of individuals seeking to achieve their personal goals was not effectively governed by established rules of social conduct</a:t>
            </a:r>
          </a:p>
        </p:txBody>
      </p:sp>
      <p:pic>
        <p:nvPicPr>
          <p:cNvPr id="4" name="Picture 3"/>
          <p:cNvPicPr>
            <a:picLocks noChangeAspect="1"/>
          </p:cNvPicPr>
          <p:nvPr/>
        </p:nvPicPr>
        <p:blipFill>
          <a:blip r:embed="rId4"/>
          <a:stretch>
            <a:fillRect/>
          </a:stretch>
        </p:blipFill>
        <p:spPr>
          <a:xfrm>
            <a:off x="522515" y="1435486"/>
            <a:ext cx="2486474" cy="1379539"/>
          </a:xfrm>
          <a:prstGeom prst="rect">
            <a:avLst/>
          </a:prstGeom>
        </p:spPr>
      </p:pic>
      <p:pic>
        <p:nvPicPr>
          <p:cNvPr id="8" name="Online Media 7" title="SOCIOLOGY - Émile Durkheim">
            <a:hlinkClick r:id="" action="ppaction://media"/>
            <a:extLst>
              <a:ext uri="{FF2B5EF4-FFF2-40B4-BE49-F238E27FC236}">
                <a16:creationId xmlns:a16="http://schemas.microsoft.com/office/drawing/2014/main" id="{CCDEF7D6-63D3-F634-437F-7BBC6151F491}"/>
              </a:ext>
            </a:extLst>
          </p:cNvPr>
          <p:cNvPicPr>
            <a:picLocks noRot="1" noChangeAspect="1"/>
          </p:cNvPicPr>
          <p:nvPr>
            <a:videoFile r:link="rId1"/>
          </p:nvPr>
        </p:nvPicPr>
        <p:blipFill>
          <a:blip r:embed="rId5"/>
          <a:stretch>
            <a:fillRect/>
          </a:stretch>
        </p:blipFill>
        <p:spPr>
          <a:xfrm>
            <a:off x="3543752" y="1500107"/>
            <a:ext cx="8404058" cy="4748293"/>
          </a:xfrm>
          <a:prstGeom prst="rect">
            <a:avLst/>
          </a:prstGeom>
        </p:spPr>
      </p:pic>
    </p:spTree>
    <p:extLst>
      <p:ext uri="{BB962C8B-B14F-4D97-AF65-F5344CB8AC3E}">
        <p14:creationId xmlns:p14="http://schemas.microsoft.com/office/powerpoint/2010/main" val="180415990"/>
      </p:ext>
    </p:extLst>
  </p:cSld>
  <p:clrMapOvr>
    <a:masterClrMapping/>
  </p:clrMapOvr>
  <mc:AlternateContent xmlns:mc="http://schemas.openxmlformats.org/markup-compatibility/2006" xmlns:p14="http://schemas.microsoft.com/office/powerpoint/2010/main">
    <mc:Choice Requires="p14">
      <p:transition spd="slow" p14:dur="2000" advTm="380669"/>
    </mc:Choice>
    <mc:Fallback xmlns="">
      <p:transition spd="slow" advTm="380669"/>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4815A7B4-532E-48C9-AC24-D78ACF3339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10" name="Freeform 14">
              <a:extLst>
                <a:ext uri="{FF2B5EF4-FFF2-40B4-BE49-F238E27FC236}">
                  <a16:creationId xmlns:a16="http://schemas.microsoft.com/office/drawing/2014/main" id="{D40109F4-CE5C-45F4-856E-F3F69C9FD4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1" name="Straight Connector 10">
              <a:extLst>
                <a:ext uri="{FF2B5EF4-FFF2-40B4-BE49-F238E27FC236}">
                  <a16:creationId xmlns:a16="http://schemas.microsoft.com/office/drawing/2014/main" id="{3CBAA4DE-3D7B-460B-AE98-D9F9990C0B6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7BF1ED3E-4F80-4AF6-A41B-44F53DDE610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C0B2D747-3E31-45C5-9A98-A9710A585F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5">
              <a:extLst>
                <a:ext uri="{FF2B5EF4-FFF2-40B4-BE49-F238E27FC236}">
                  <a16:creationId xmlns:a16="http://schemas.microsoft.com/office/drawing/2014/main" id="{A15FD4BA-3020-462D-8BE8-B3A65B8E49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Isosceles Triangle 14">
              <a:extLst>
                <a:ext uri="{FF2B5EF4-FFF2-40B4-BE49-F238E27FC236}">
                  <a16:creationId xmlns:a16="http://schemas.microsoft.com/office/drawing/2014/main" id="{A304284A-7318-4DD5-898C-2F6B23C778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7">
              <a:extLst>
                <a:ext uri="{FF2B5EF4-FFF2-40B4-BE49-F238E27FC236}">
                  <a16:creationId xmlns:a16="http://schemas.microsoft.com/office/drawing/2014/main" id="{9DF48E66-B635-4509-B115-E0987C014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8">
              <a:extLst>
                <a:ext uri="{FF2B5EF4-FFF2-40B4-BE49-F238E27FC236}">
                  <a16:creationId xmlns:a16="http://schemas.microsoft.com/office/drawing/2014/main" id="{E3B96D94-5F5A-4F4C-810C-917BF4D266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9">
              <a:extLst>
                <a:ext uri="{FF2B5EF4-FFF2-40B4-BE49-F238E27FC236}">
                  <a16:creationId xmlns:a16="http://schemas.microsoft.com/office/drawing/2014/main" id="{7F3782D6-BFF8-4389-9D39-A023ADAA92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ECE162D4-FCAE-441B-B5E9-C91DE62124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985969" y="4553712"/>
            <a:ext cx="8288032" cy="1096316"/>
          </a:xfrm>
        </p:spPr>
        <p:txBody>
          <a:bodyPr vert="horz" lIns="91440" tIns="45720" rIns="91440" bIns="45720" rtlCol="0" anchor="b">
            <a:normAutofit/>
          </a:bodyPr>
          <a:lstStyle/>
          <a:p>
            <a:pPr algn="ctr"/>
            <a:r>
              <a:rPr lang="en-US" sz="4800"/>
              <a:t>The Chicago School</a:t>
            </a:r>
          </a:p>
        </p:txBody>
      </p:sp>
      <p:pic>
        <p:nvPicPr>
          <p:cNvPr id="4" name="Content Placeholder 3"/>
          <p:cNvPicPr>
            <a:picLocks noGrp="1" noChangeAspect="1"/>
          </p:cNvPicPr>
          <p:nvPr>
            <p:ph idx="1"/>
          </p:nvPr>
        </p:nvPicPr>
        <p:blipFill>
          <a:blip r:embed="rId3"/>
          <a:stretch>
            <a:fillRect/>
          </a:stretch>
        </p:blipFill>
        <p:spPr>
          <a:xfrm>
            <a:off x="1602381" y="934222"/>
            <a:ext cx="7055206" cy="3299450"/>
          </a:xfrm>
          <a:prstGeom prst="rect">
            <a:avLst/>
          </a:prstGeom>
        </p:spPr>
      </p:pic>
    </p:spTree>
    <p:extLst>
      <p:ext uri="{BB962C8B-B14F-4D97-AF65-F5344CB8AC3E}">
        <p14:creationId xmlns:p14="http://schemas.microsoft.com/office/powerpoint/2010/main" val="814200354"/>
      </p:ext>
    </p:extLst>
  </p:cSld>
  <p:clrMapOvr>
    <a:masterClrMapping/>
  </p:clrMapOvr>
  <mc:AlternateContent xmlns:mc="http://schemas.openxmlformats.org/markup-compatibility/2006" xmlns:p14="http://schemas.microsoft.com/office/powerpoint/2010/main">
    <mc:Choice Requires="p14">
      <p:transition spd="slow" p14:dur="2000" advTm="396896"/>
    </mc:Choice>
    <mc:Fallback xmlns="">
      <p:transition spd="slow" advTm="396896"/>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A4D026A2-7476-44B0-9648-BB98882F7BA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id="{48F8FC21-0A44-4045-95A1-B7935DBC60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0209B962-CD29-4D46-A7B0-10F6C7CF1C0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CC8D40CF-4D47-411D-A8B7-0E4B29E983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25">
              <a:extLst>
                <a:ext uri="{FF2B5EF4-FFF2-40B4-BE49-F238E27FC236}">
                  <a16:creationId xmlns:a16="http://schemas.microsoft.com/office/drawing/2014/main" id="{9B48A2AD-5257-4384-A7F5-A1EE4E6883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Isosceles Triangle 13">
              <a:extLst>
                <a:ext uri="{FF2B5EF4-FFF2-40B4-BE49-F238E27FC236}">
                  <a16:creationId xmlns:a16="http://schemas.microsoft.com/office/drawing/2014/main" id="{04C26DE3-844C-47DA-831E-E7D7BF617E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7">
              <a:extLst>
                <a:ext uri="{FF2B5EF4-FFF2-40B4-BE49-F238E27FC236}">
                  <a16:creationId xmlns:a16="http://schemas.microsoft.com/office/drawing/2014/main" id="{922D975E-0684-4AA6-9FB7-929B250D53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8">
              <a:extLst>
                <a:ext uri="{FF2B5EF4-FFF2-40B4-BE49-F238E27FC236}">
                  <a16:creationId xmlns:a16="http://schemas.microsoft.com/office/drawing/2014/main" id="{38ED5A9A-F0C7-4547-BC1E-22FC89BD26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9">
              <a:extLst>
                <a:ext uri="{FF2B5EF4-FFF2-40B4-BE49-F238E27FC236}">
                  <a16:creationId xmlns:a16="http://schemas.microsoft.com/office/drawing/2014/main" id="{2D743765-A245-4349-A5CE-4AB5F078F9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0AF7217B-D042-44D2-9FC7-71FAB6651A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1CC9171B-8BEB-48B1-B9BE-E9584522D0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1" name="Rectangle 20">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4" name="Straight Connector 23">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5"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Isosceles Triangle 31">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34" name="Rectangle 33">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graphical user interface&#10;&#10;Description automatically generated">
            <a:extLst>
              <a:ext uri="{FF2B5EF4-FFF2-40B4-BE49-F238E27FC236}">
                <a16:creationId xmlns:a16="http://schemas.microsoft.com/office/drawing/2014/main" id="{82F60C5B-BF10-4CA0-B3CC-B7BECE541758}"/>
              </a:ext>
            </a:extLst>
          </p:cNvPr>
          <p:cNvPicPr>
            <a:picLocks noGrp="1" noChangeAspect="1"/>
          </p:cNvPicPr>
          <p:nvPr>
            <p:ph idx="1"/>
          </p:nvPr>
        </p:nvPicPr>
        <p:blipFill rotWithShape="1">
          <a:blip r:embed="rId2"/>
          <a:srcRect l="27497" t="27514" r="10111" b="13377"/>
          <a:stretch/>
        </p:blipFill>
        <p:spPr>
          <a:xfrm>
            <a:off x="681163" y="1131994"/>
            <a:ext cx="9722747" cy="5181270"/>
          </a:xfrm>
          <a:prstGeom prst="rect">
            <a:avLst/>
          </a:prstGeom>
        </p:spPr>
      </p:pic>
    </p:spTree>
    <p:extLst>
      <p:ext uri="{BB962C8B-B14F-4D97-AF65-F5344CB8AC3E}">
        <p14:creationId xmlns:p14="http://schemas.microsoft.com/office/powerpoint/2010/main" val="7936992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57722" y="279913"/>
            <a:ext cx="8897565" cy="1560716"/>
          </a:xfrm>
        </p:spPr>
        <p:txBody>
          <a:bodyPr/>
          <a:lstStyle/>
          <a:p>
            <a:r>
              <a:rPr lang="en-GB" dirty="0"/>
              <a:t>Social strain theory- </a:t>
            </a:r>
            <a:br>
              <a:rPr lang="en-GB" dirty="0"/>
            </a:br>
            <a:r>
              <a:rPr lang="en-GB" dirty="0"/>
              <a:t>Robert Merton</a:t>
            </a:r>
          </a:p>
        </p:txBody>
      </p:sp>
      <p:sp>
        <p:nvSpPr>
          <p:cNvPr id="3" name="Content Placeholder 2"/>
          <p:cNvSpPr>
            <a:spLocks noGrp="1"/>
          </p:cNvSpPr>
          <p:nvPr>
            <p:ph idx="1"/>
          </p:nvPr>
        </p:nvSpPr>
        <p:spPr>
          <a:xfrm>
            <a:off x="2870202" y="2426934"/>
            <a:ext cx="8770571" cy="3651504"/>
          </a:xfrm>
        </p:spPr>
        <p:txBody>
          <a:bodyPr>
            <a:normAutofit/>
          </a:bodyPr>
          <a:lstStyle/>
          <a:p>
            <a:pPr marL="0" indent="0">
              <a:buNone/>
            </a:pPr>
            <a:r>
              <a:rPr lang="en-GB" sz="2400" b="1" dirty="0">
                <a:latin typeface="Arial" panose="020B0604020202020204" pitchFamily="34" charset="0"/>
                <a:cs typeface="Arial" panose="020B0604020202020204" pitchFamily="34" charset="0"/>
              </a:rPr>
              <a:t>Social strain was caused when a person was unable to achieve the goals that society established </a:t>
            </a:r>
          </a:p>
          <a:p>
            <a:pPr marL="0" indent="0">
              <a:buNone/>
            </a:pPr>
            <a:endParaRPr lang="en-GB" sz="2400" b="1" dirty="0">
              <a:latin typeface="Arial" panose="020B0604020202020204" pitchFamily="34" charset="0"/>
              <a:cs typeface="Arial" panose="020B0604020202020204" pitchFamily="34" charset="0"/>
            </a:endParaRPr>
          </a:p>
          <a:p>
            <a:pPr marL="0" indent="0">
              <a:buNone/>
            </a:pPr>
            <a:r>
              <a:rPr lang="en-GB" sz="2400" b="1" dirty="0">
                <a:latin typeface="Arial" panose="020B0604020202020204" pitchFamily="34" charset="0"/>
                <a:cs typeface="Arial" panose="020B0604020202020204" pitchFamily="34" charset="0"/>
              </a:rPr>
              <a:t>SOCIAL INEQUALITY = DEVIANCY</a:t>
            </a:r>
          </a:p>
        </p:txBody>
      </p:sp>
      <p:sp>
        <p:nvSpPr>
          <p:cNvPr id="4" name="Oval 3"/>
          <p:cNvSpPr/>
          <p:nvPr/>
        </p:nvSpPr>
        <p:spPr>
          <a:xfrm>
            <a:off x="164947" y="3489759"/>
            <a:ext cx="2749124" cy="2156298"/>
          </a:xfrm>
          <a:prstGeom prst="ellipse">
            <a:avLst/>
          </a:prstGeom>
          <a:solidFill>
            <a:srgbClr val="B0FAF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Oval 9"/>
          <p:cNvSpPr/>
          <p:nvPr/>
        </p:nvSpPr>
        <p:spPr>
          <a:xfrm>
            <a:off x="3266788" y="4573491"/>
            <a:ext cx="3100609" cy="2102717"/>
          </a:xfrm>
          <a:prstGeom prst="ellipse">
            <a:avLst/>
          </a:prstGeom>
          <a:solidFill>
            <a:srgbClr val="FCCCF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Oval 10"/>
          <p:cNvSpPr/>
          <p:nvPr/>
        </p:nvSpPr>
        <p:spPr>
          <a:xfrm>
            <a:off x="9115288" y="2902859"/>
            <a:ext cx="2960914" cy="2002971"/>
          </a:xfrm>
          <a:prstGeom prst="ellipse">
            <a:avLst/>
          </a:prstGeom>
          <a:solidFill>
            <a:srgbClr val="D9A4F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Oval 11"/>
          <p:cNvSpPr/>
          <p:nvPr/>
        </p:nvSpPr>
        <p:spPr>
          <a:xfrm>
            <a:off x="6720114" y="4562025"/>
            <a:ext cx="3135086" cy="2102718"/>
          </a:xfrm>
          <a:prstGeom prst="ellipse">
            <a:avLst/>
          </a:prstGeom>
          <a:solidFill>
            <a:srgbClr val="FAFCBA"/>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Oval 13"/>
          <p:cNvSpPr/>
          <p:nvPr/>
        </p:nvSpPr>
        <p:spPr>
          <a:xfrm>
            <a:off x="164947" y="1060271"/>
            <a:ext cx="2722577" cy="1997107"/>
          </a:xfrm>
          <a:prstGeom prst="ellipse">
            <a:avLst/>
          </a:prstGeom>
          <a:solidFill>
            <a:srgbClr val="8FB7F9"/>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Box 14"/>
          <p:cNvSpPr txBox="1"/>
          <p:nvPr/>
        </p:nvSpPr>
        <p:spPr>
          <a:xfrm>
            <a:off x="449943" y="1698171"/>
            <a:ext cx="2119085" cy="523220"/>
          </a:xfrm>
          <a:prstGeom prst="rect">
            <a:avLst/>
          </a:prstGeom>
          <a:noFill/>
        </p:spPr>
        <p:txBody>
          <a:bodyPr wrap="square" rtlCol="0">
            <a:spAutoFit/>
          </a:bodyPr>
          <a:lstStyle/>
          <a:p>
            <a:r>
              <a:rPr lang="en-GB" sz="2800" dirty="0"/>
              <a:t>Conformity</a:t>
            </a:r>
          </a:p>
        </p:txBody>
      </p:sp>
      <p:sp>
        <p:nvSpPr>
          <p:cNvPr id="16" name="TextBox 15"/>
          <p:cNvSpPr txBox="1"/>
          <p:nvPr/>
        </p:nvSpPr>
        <p:spPr>
          <a:xfrm>
            <a:off x="550902" y="4259499"/>
            <a:ext cx="2206820" cy="646331"/>
          </a:xfrm>
          <a:prstGeom prst="rect">
            <a:avLst/>
          </a:prstGeom>
          <a:noFill/>
        </p:spPr>
        <p:txBody>
          <a:bodyPr wrap="square" rtlCol="0">
            <a:spAutoFit/>
          </a:bodyPr>
          <a:lstStyle/>
          <a:p>
            <a:r>
              <a:rPr lang="en-GB" sz="3600" dirty="0"/>
              <a:t>Ritualism</a:t>
            </a:r>
          </a:p>
        </p:txBody>
      </p:sp>
      <p:sp>
        <p:nvSpPr>
          <p:cNvPr id="17" name="TextBox 16"/>
          <p:cNvSpPr txBox="1"/>
          <p:nvPr/>
        </p:nvSpPr>
        <p:spPr>
          <a:xfrm>
            <a:off x="3704252" y="5337237"/>
            <a:ext cx="2370621" cy="646331"/>
          </a:xfrm>
          <a:prstGeom prst="rect">
            <a:avLst/>
          </a:prstGeom>
          <a:noFill/>
        </p:spPr>
        <p:txBody>
          <a:bodyPr wrap="square" rtlCol="0">
            <a:spAutoFit/>
          </a:bodyPr>
          <a:lstStyle/>
          <a:p>
            <a:r>
              <a:rPr lang="en-GB" sz="3600" dirty="0"/>
              <a:t>Innovation</a:t>
            </a:r>
          </a:p>
        </p:txBody>
      </p:sp>
      <p:sp>
        <p:nvSpPr>
          <p:cNvPr id="18" name="TextBox 17"/>
          <p:cNvSpPr txBox="1"/>
          <p:nvPr/>
        </p:nvSpPr>
        <p:spPr>
          <a:xfrm>
            <a:off x="7119735" y="5285598"/>
            <a:ext cx="2472134" cy="646331"/>
          </a:xfrm>
          <a:prstGeom prst="rect">
            <a:avLst/>
          </a:prstGeom>
          <a:noFill/>
        </p:spPr>
        <p:txBody>
          <a:bodyPr wrap="square" rtlCol="0">
            <a:spAutoFit/>
          </a:bodyPr>
          <a:lstStyle/>
          <a:p>
            <a:r>
              <a:rPr lang="en-GB" sz="3600" dirty="0" err="1"/>
              <a:t>Retreatism</a:t>
            </a:r>
            <a:endParaRPr lang="en-GB" sz="3600" dirty="0"/>
          </a:p>
        </p:txBody>
      </p:sp>
      <p:sp>
        <p:nvSpPr>
          <p:cNvPr id="19" name="TextBox 18"/>
          <p:cNvSpPr txBox="1"/>
          <p:nvPr/>
        </p:nvSpPr>
        <p:spPr>
          <a:xfrm>
            <a:off x="9383964" y="3535926"/>
            <a:ext cx="2213185" cy="646331"/>
          </a:xfrm>
          <a:prstGeom prst="rect">
            <a:avLst/>
          </a:prstGeom>
          <a:noFill/>
        </p:spPr>
        <p:txBody>
          <a:bodyPr wrap="square" rtlCol="0">
            <a:spAutoFit/>
          </a:bodyPr>
          <a:lstStyle/>
          <a:p>
            <a:r>
              <a:rPr lang="en-GB" sz="3600" dirty="0"/>
              <a:t>Rebellion</a:t>
            </a:r>
          </a:p>
        </p:txBody>
      </p:sp>
    </p:spTree>
    <p:extLst>
      <p:ext uri="{BB962C8B-B14F-4D97-AF65-F5344CB8AC3E}">
        <p14:creationId xmlns:p14="http://schemas.microsoft.com/office/powerpoint/2010/main" val="3732284559"/>
      </p:ext>
    </p:extLst>
  </p:cSld>
  <p:clrMapOvr>
    <a:masterClrMapping/>
  </p:clrMapOvr>
  <mc:AlternateContent xmlns:mc="http://schemas.openxmlformats.org/markup-compatibility/2006" xmlns:p14="http://schemas.microsoft.com/office/powerpoint/2010/main">
    <mc:Choice Requires="p14">
      <p:transition spd="slow" p14:dur="2000" advTm="305765"/>
    </mc:Choice>
    <mc:Fallback xmlns="">
      <p:transition spd="slow" advTm="305765"/>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159225" y="609600"/>
            <a:ext cx="5114776" cy="1320800"/>
          </a:xfrm>
        </p:spPr>
        <p:txBody>
          <a:bodyPr>
            <a:normAutofit/>
          </a:bodyPr>
          <a:lstStyle/>
          <a:p>
            <a:r>
              <a:rPr lang="en-GB" dirty="0"/>
              <a:t>Subcultural theory- Albert Cohen</a:t>
            </a:r>
          </a:p>
        </p:txBody>
      </p:sp>
      <p:pic>
        <p:nvPicPr>
          <p:cNvPr id="6" name="Picture 5"/>
          <p:cNvPicPr>
            <a:picLocks noChangeAspect="1"/>
          </p:cNvPicPr>
          <p:nvPr/>
        </p:nvPicPr>
        <p:blipFill rotWithShape="1">
          <a:blip r:embed="rId3">
            <a:duotone>
              <a:schemeClr val="accent1">
                <a:shade val="45000"/>
                <a:satMod val="135000"/>
              </a:schemeClr>
              <a:prstClr val="white"/>
            </a:duotone>
            <a:alphaModFix/>
          </a:blip>
          <a:srcRect r="-2" b="2483"/>
          <a:stretch/>
        </p:blipFill>
        <p:spPr>
          <a:xfrm>
            <a:off x="509136" y="10"/>
            <a:ext cx="3517876" cy="2282808"/>
          </a:xfrm>
          <a:custGeom>
            <a:avLst/>
            <a:gdLst/>
            <a:ahLst/>
            <a:cxnLst/>
            <a:rect l="l" t="t" r="r" b="b"/>
            <a:pathLst>
              <a:path w="3517876" h="2282818">
                <a:moveTo>
                  <a:pt x="339471" y="0"/>
                </a:moveTo>
                <a:lnTo>
                  <a:pt x="3517876" y="0"/>
                </a:lnTo>
                <a:lnTo>
                  <a:pt x="3471247" y="312174"/>
                </a:lnTo>
                <a:lnTo>
                  <a:pt x="3471133" y="312174"/>
                </a:lnTo>
                <a:lnTo>
                  <a:pt x="3176778" y="2282818"/>
                </a:lnTo>
                <a:lnTo>
                  <a:pt x="0" y="2282818"/>
                </a:lnTo>
                <a:close/>
              </a:path>
            </a:pathLst>
          </a:custGeom>
        </p:spPr>
      </p:pic>
      <p:pic>
        <p:nvPicPr>
          <p:cNvPr id="7" name="Picture 6"/>
          <p:cNvPicPr>
            <a:picLocks noChangeAspect="1"/>
          </p:cNvPicPr>
          <p:nvPr/>
        </p:nvPicPr>
        <p:blipFill rotWithShape="1">
          <a:blip r:embed="rId4">
            <a:duotone>
              <a:schemeClr val="accent1">
                <a:shade val="45000"/>
                <a:satMod val="135000"/>
              </a:schemeClr>
              <a:prstClr val="white"/>
            </a:duotone>
            <a:alphaModFix/>
          </a:blip>
          <a:srcRect r="-1" b="2807"/>
          <a:stretch/>
        </p:blipFill>
        <p:spPr>
          <a:xfrm>
            <a:off x="169666" y="2289183"/>
            <a:ext cx="3514822" cy="2273270"/>
          </a:xfrm>
          <a:custGeom>
            <a:avLst/>
            <a:gdLst/>
            <a:ahLst/>
            <a:cxnLst/>
            <a:rect l="l" t="t" r="r" b="b"/>
            <a:pathLst>
              <a:path w="3514822" h="2273270">
                <a:moveTo>
                  <a:pt x="338051" y="0"/>
                </a:moveTo>
                <a:lnTo>
                  <a:pt x="3514822" y="0"/>
                </a:lnTo>
                <a:lnTo>
                  <a:pt x="3175264" y="2273270"/>
                </a:lnTo>
                <a:lnTo>
                  <a:pt x="0" y="2273270"/>
                </a:lnTo>
                <a:close/>
              </a:path>
            </a:pathLst>
          </a:custGeom>
        </p:spPr>
      </p:pic>
      <p:pic>
        <p:nvPicPr>
          <p:cNvPr id="5" name="Picture 4"/>
          <p:cNvPicPr>
            <a:picLocks noChangeAspect="1"/>
          </p:cNvPicPr>
          <p:nvPr/>
        </p:nvPicPr>
        <p:blipFill rotWithShape="1">
          <a:blip r:embed="rId5">
            <a:duotone>
              <a:schemeClr val="accent1">
                <a:shade val="45000"/>
                <a:satMod val="135000"/>
              </a:schemeClr>
              <a:prstClr val="white"/>
            </a:duotone>
            <a:alphaModFix/>
          </a:blip>
          <a:srcRect l="2058" r="4" b="4"/>
          <a:stretch/>
        </p:blipFill>
        <p:spPr>
          <a:xfrm>
            <a:off x="-10633" y="4565636"/>
            <a:ext cx="3355563" cy="2292364"/>
          </a:xfrm>
          <a:custGeom>
            <a:avLst/>
            <a:gdLst/>
            <a:ahLst/>
            <a:cxnLst/>
            <a:rect l="l" t="t" r="r" b="b"/>
            <a:pathLst>
              <a:path w="3355563" h="2292364">
                <a:moveTo>
                  <a:pt x="180299" y="0"/>
                </a:moveTo>
                <a:lnTo>
                  <a:pt x="3355563" y="0"/>
                </a:lnTo>
                <a:lnTo>
                  <a:pt x="3013153" y="2292364"/>
                </a:lnTo>
                <a:lnTo>
                  <a:pt x="0" y="2292364"/>
                </a:lnTo>
                <a:lnTo>
                  <a:pt x="0" y="1212444"/>
                </a:lnTo>
                <a:close/>
              </a:path>
            </a:pathLst>
          </a:custGeom>
        </p:spPr>
      </p:pic>
      <p:sp>
        <p:nvSpPr>
          <p:cNvPr id="25" name="Isosceles Triangle 30">
            <a:extLst>
              <a:ext uri="{FF2B5EF4-FFF2-40B4-BE49-F238E27FC236}">
                <a16:creationId xmlns:a16="http://schemas.microsoft.com/office/drawing/2014/main" id="{384ECE37-96DA-43EB-9215-96A746CB1E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0634"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27" name="Straight Connector 26">
            <a:extLst>
              <a:ext uri="{FF2B5EF4-FFF2-40B4-BE49-F238E27FC236}">
                <a16:creationId xmlns:a16="http://schemas.microsoft.com/office/drawing/2014/main" id="{F92910D5-D561-4A7E-95F9-BA13BD4415C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7232" y="2282818"/>
            <a:ext cx="3206088"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4B4272C9-1C33-453D-B585-1C22EBC088D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62696" y="4565636"/>
            <a:ext cx="3206088"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31" name="Isosceles Triangle 30">
            <a:extLst>
              <a:ext uri="{FF2B5EF4-FFF2-40B4-BE49-F238E27FC236}">
                <a16:creationId xmlns:a16="http://schemas.microsoft.com/office/drawing/2014/main" id="{B94C132C-7241-49FB-8B0D-D7B4AE3A2B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276"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p:cNvSpPr>
            <a:spLocks noGrp="1"/>
          </p:cNvSpPr>
          <p:nvPr>
            <p:ph idx="1"/>
          </p:nvPr>
        </p:nvSpPr>
        <p:spPr>
          <a:xfrm>
            <a:off x="4159225" y="2160589"/>
            <a:ext cx="5114776" cy="3880773"/>
          </a:xfrm>
        </p:spPr>
        <p:txBody>
          <a:bodyPr>
            <a:normAutofit/>
          </a:bodyPr>
          <a:lstStyle/>
          <a:p>
            <a:pPr marL="0" indent="0">
              <a:buNone/>
            </a:pPr>
            <a:r>
              <a:rPr lang="en-GB" sz="2800" dirty="0"/>
              <a:t>Subculturalists focused on how groups of people responded to the inability to attain society’s goals.</a:t>
            </a:r>
          </a:p>
          <a:p>
            <a:pPr marL="0" indent="0">
              <a:buNone/>
            </a:pPr>
            <a:r>
              <a:rPr lang="en-GB" sz="2800" dirty="0"/>
              <a:t>Deviant values were embraced which led to a </a:t>
            </a:r>
            <a:r>
              <a:rPr lang="en-GB" sz="2800" b="1" u="sng" dirty="0"/>
              <a:t>DELINQUENT SUBCULTURE</a:t>
            </a:r>
          </a:p>
        </p:txBody>
      </p:sp>
    </p:spTree>
    <p:extLst>
      <p:ext uri="{BB962C8B-B14F-4D97-AF65-F5344CB8AC3E}">
        <p14:creationId xmlns:p14="http://schemas.microsoft.com/office/powerpoint/2010/main" val="1284137033"/>
      </p:ext>
    </p:extLst>
  </p:cSld>
  <p:clrMapOvr>
    <a:masterClrMapping/>
  </p:clrMapOvr>
  <mc:AlternateContent xmlns:mc="http://schemas.openxmlformats.org/markup-compatibility/2006" xmlns:p14="http://schemas.microsoft.com/office/powerpoint/2010/main">
    <mc:Choice Requires="p14">
      <p:transition spd="slow" p14:dur="2000" advTm="192589"/>
    </mc:Choice>
    <mc:Fallback xmlns="">
      <p:transition spd="slow" advTm="192589"/>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Close up image of hands applauding">
            <a:extLst>
              <a:ext uri="{FF2B5EF4-FFF2-40B4-BE49-F238E27FC236}">
                <a16:creationId xmlns:a16="http://schemas.microsoft.com/office/drawing/2014/main" id="{BA5AB1A1-A8CF-8BD3-7630-929966BEB77C}"/>
              </a:ext>
            </a:extLst>
          </p:cNvPr>
          <p:cNvPicPr>
            <a:picLocks noChangeAspect="1"/>
          </p:cNvPicPr>
          <p:nvPr/>
        </p:nvPicPr>
        <p:blipFill rotWithShape="1">
          <a:blip r:embed="rId3"/>
          <a:srcRect l="18136" r="4755" b="-2"/>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p:cNvSpPr>
            <a:spLocks noGrp="1"/>
          </p:cNvSpPr>
          <p:nvPr>
            <p:ph type="title"/>
          </p:nvPr>
        </p:nvSpPr>
        <p:spPr>
          <a:xfrm>
            <a:off x="677333" y="609600"/>
            <a:ext cx="3851123" cy="1320800"/>
          </a:xfrm>
        </p:spPr>
        <p:txBody>
          <a:bodyPr>
            <a:normAutofit/>
          </a:bodyPr>
          <a:lstStyle/>
          <a:p>
            <a:r>
              <a:rPr lang="en-GB" dirty="0"/>
              <a:t>TASK</a:t>
            </a:r>
          </a:p>
        </p:txBody>
      </p:sp>
      <p:sp>
        <p:nvSpPr>
          <p:cNvPr id="3" name="Content Placeholder 2"/>
          <p:cNvSpPr>
            <a:spLocks noGrp="1"/>
          </p:cNvSpPr>
          <p:nvPr>
            <p:ph idx="1"/>
          </p:nvPr>
        </p:nvSpPr>
        <p:spPr>
          <a:xfrm>
            <a:off x="677334" y="2160589"/>
            <a:ext cx="3851122" cy="3880773"/>
          </a:xfrm>
        </p:spPr>
        <p:txBody>
          <a:bodyPr>
            <a:normAutofit/>
          </a:bodyPr>
          <a:lstStyle/>
          <a:p>
            <a:pPr marL="0" indent="0">
              <a:buNone/>
            </a:pPr>
            <a:r>
              <a:rPr lang="en-GB" sz="3600" dirty="0"/>
              <a:t>Can you think of some criticisms of strain and subcultural theories?</a:t>
            </a:r>
          </a:p>
        </p:txBody>
      </p:sp>
      <p:cxnSp>
        <p:nvCxnSpPr>
          <p:cNvPr id="9" name="Straight Connector 8">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503818064"/>
      </p:ext>
    </p:extLst>
  </p:cSld>
  <p:clrMapOvr>
    <a:masterClrMapping/>
  </p:clrMapOvr>
  <mc:AlternateContent xmlns:mc="http://schemas.openxmlformats.org/markup-compatibility/2006" xmlns:p14="http://schemas.microsoft.com/office/powerpoint/2010/main">
    <mc:Choice Requires="p14">
      <p:transition spd="slow" p14:dur="2000" advTm="17209"/>
    </mc:Choice>
    <mc:Fallback xmlns="">
      <p:transition spd="slow" advTm="172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643467" y="816638"/>
            <a:ext cx="3367359" cy="5224724"/>
          </a:xfrm>
        </p:spPr>
        <p:txBody>
          <a:bodyPr anchor="ctr">
            <a:normAutofit/>
          </a:bodyPr>
          <a:lstStyle/>
          <a:p>
            <a:r>
              <a:rPr lang="en-GB" dirty="0"/>
              <a:t>Criticisms of strain and subcultural theory</a:t>
            </a:r>
          </a:p>
        </p:txBody>
      </p:sp>
      <p:sp>
        <p:nvSpPr>
          <p:cNvPr id="3" name="Content Placeholder 2"/>
          <p:cNvSpPr>
            <a:spLocks noGrp="1"/>
          </p:cNvSpPr>
          <p:nvPr>
            <p:ph idx="1"/>
          </p:nvPr>
        </p:nvSpPr>
        <p:spPr>
          <a:xfrm>
            <a:off x="4654294" y="816638"/>
            <a:ext cx="5719789" cy="6041362"/>
          </a:xfrm>
        </p:spPr>
        <p:txBody>
          <a:bodyPr anchor="ctr">
            <a:normAutofit/>
          </a:bodyPr>
          <a:lstStyle/>
          <a:p>
            <a:pPr marL="0" indent="0">
              <a:buNone/>
            </a:pPr>
            <a:r>
              <a:rPr lang="en-GB" sz="2400" dirty="0">
                <a:latin typeface="Berlin Sans FB" panose="020E0602020502020306" pitchFamily="34" charset="0"/>
              </a:rPr>
              <a:t>X: Ignores deviancy by those who do not suffer from inequality</a:t>
            </a:r>
          </a:p>
          <a:p>
            <a:pPr marL="0" indent="0">
              <a:buNone/>
            </a:pPr>
            <a:endParaRPr lang="en-GB" sz="2400" dirty="0">
              <a:latin typeface="Berlin Sans FB" panose="020E0602020502020306" pitchFamily="34" charset="0"/>
            </a:endParaRPr>
          </a:p>
          <a:p>
            <a:pPr marL="0" indent="0">
              <a:buNone/>
            </a:pPr>
            <a:r>
              <a:rPr lang="en-GB" sz="2400" dirty="0">
                <a:latin typeface="Berlin Sans FB" panose="020E0602020502020306" pitchFamily="34" charset="0"/>
              </a:rPr>
              <a:t>X: Subterranean values such as excitement for thrills, aggression and dislike for routinized work – ARE THESE CHARACTERISTICS REALLY THAT DIFFERENT FROM THOSE HELD BY SOCIETY GENERALLY?</a:t>
            </a:r>
          </a:p>
          <a:p>
            <a:pPr marL="0" indent="0">
              <a:buNone/>
            </a:pPr>
            <a:endParaRPr lang="en-GB" sz="2400" dirty="0">
              <a:latin typeface="Berlin Sans FB" panose="020E0602020502020306" pitchFamily="34" charset="0"/>
            </a:endParaRPr>
          </a:p>
          <a:p>
            <a:pPr marL="0" indent="0">
              <a:buNone/>
            </a:pPr>
            <a:r>
              <a:rPr lang="en-GB" sz="2400" dirty="0">
                <a:latin typeface="Berlin Sans FB" panose="020E0602020502020306" pitchFamily="34" charset="0"/>
              </a:rPr>
              <a:t>X: Can it all be put down to adhering to subcultural values? – DRIFT BETWEEN DELINQUENCY AND CONFORMITY </a:t>
            </a:r>
          </a:p>
        </p:txBody>
      </p:sp>
    </p:spTree>
    <p:extLst>
      <p:ext uri="{BB962C8B-B14F-4D97-AF65-F5344CB8AC3E}">
        <p14:creationId xmlns:p14="http://schemas.microsoft.com/office/powerpoint/2010/main" val="797437004"/>
      </p:ext>
    </p:extLst>
  </p:cSld>
  <p:clrMapOvr>
    <a:masterClrMapping/>
  </p:clrMapOvr>
  <mc:AlternateContent xmlns:mc="http://schemas.openxmlformats.org/markup-compatibility/2006" xmlns:p14="http://schemas.microsoft.com/office/powerpoint/2010/main">
    <mc:Choice Requires="p14">
      <p:transition spd="slow" p14:dur="2000" advTm="119977"/>
    </mc:Choice>
    <mc:Fallback xmlns="">
      <p:transition spd="slow" advTm="119977"/>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3"/>
          <a:srcRect l="29430" r="19742"/>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p:cNvSpPr>
            <a:spLocks noGrp="1"/>
          </p:cNvSpPr>
          <p:nvPr>
            <p:ph type="title"/>
          </p:nvPr>
        </p:nvSpPr>
        <p:spPr>
          <a:xfrm>
            <a:off x="677333" y="609599"/>
            <a:ext cx="4253896" cy="1654629"/>
          </a:xfrm>
        </p:spPr>
        <p:txBody>
          <a:bodyPr>
            <a:normAutofit/>
          </a:bodyPr>
          <a:lstStyle/>
          <a:p>
            <a:pPr>
              <a:lnSpc>
                <a:spcPct val="90000"/>
              </a:lnSpc>
            </a:pPr>
            <a:r>
              <a:rPr lang="en-GB" sz="2800" dirty="0"/>
              <a:t>Social process/interaction theories:</a:t>
            </a:r>
            <a:br>
              <a:rPr lang="en-GB" sz="2800" dirty="0"/>
            </a:br>
            <a:r>
              <a:rPr lang="en-GB" sz="2800" b="1" dirty="0"/>
              <a:t>Differential association</a:t>
            </a:r>
          </a:p>
        </p:txBody>
      </p:sp>
      <p:sp>
        <p:nvSpPr>
          <p:cNvPr id="3" name="Content Placeholder 2"/>
          <p:cNvSpPr>
            <a:spLocks noGrp="1"/>
          </p:cNvSpPr>
          <p:nvPr>
            <p:ph idx="1"/>
          </p:nvPr>
        </p:nvSpPr>
        <p:spPr>
          <a:xfrm>
            <a:off x="677333" y="2160589"/>
            <a:ext cx="4398519" cy="4314856"/>
          </a:xfrm>
        </p:spPr>
        <p:txBody>
          <a:bodyPr>
            <a:normAutofit fontScale="92500" lnSpcReduction="10000"/>
          </a:bodyPr>
          <a:lstStyle/>
          <a:p>
            <a:r>
              <a:rPr lang="en-GB" sz="2400" dirty="0"/>
              <a:t>Edwin Sutherland</a:t>
            </a:r>
          </a:p>
          <a:p>
            <a:r>
              <a:rPr lang="en-GB" sz="2400" dirty="0"/>
              <a:t>Inadequate socialisation from parents will lead children to be influenced by other role models</a:t>
            </a:r>
          </a:p>
          <a:p>
            <a:r>
              <a:rPr lang="en-GB" sz="2400" dirty="0"/>
              <a:t>A learning process whereby people gain techniques and attitudes towards breaking the law.</a:t>
            </a:r>
          </a:p>
          <a:p>
            <a:r>
              <a:rPr lang="en-GB" sz="2400" dirty="0"/>
              <a:t>Personal contact = fundamental source of criminal behaviour</a:t>
            </a:r>
          </a:p>
        </p:txBody>
      </p:sp>
      <p:cxnSp>
        <p:nvCxnSpPr>
          <p:cNvPr id="10" name="Straight Connector 9">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070945153"/>
      </p:ext>
    </p:extLst>
  </p:cSld>
  <p:clrMapOvr>
    <a:masterClrMapping/>
  </p:clrMapOvr>
  <mc:AlternateContent xmlns:mc="http://schemas.openxmlformats.org/markup-compatibility/2006" xmlns:p14="http://schemas.microsoft.com/office/powerpoint/2010/main">
    <mc:Choice Requires="p14">
      <p:transition spd="slow" p14:dur="2000" advTm="200636"/>
    </mc:Choice>
    <mc:Fallback xmlns="">
      <p:transition spd="slow" advTm="200636"/>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7FDC6B4-04CC-4297-6CF5-4CA4DD121A8F}"/>
              </a:ext>
            </a:extLst>
          </p:cNvPr>
          <p:cNvSpPr>
            <a:spLocks noGrp="1"/>
          </p:cNvSpPr>
          <p:nvPr>
            <p:ph idx="1"/>
          </p:nvPr>
        </p:nvSpPr>
        <p:spPr>
          <a:xfrm>
            <a:off x="575042" y="223934"/>
            <a:ext cx="11041916" cy="6410131"/>
          </a:xfrm>
          <a:solidFill>
            <a:schemeClr val="bg1"/>
          </a:solidFill>
        </p:spPr>
        <p:txBody>
          <a:bodyPr>
            <a:normAutofit fontScale="92500" lnSpcReduction="10000"/>
          </a:bodyPr>
          <a:lstStyle/>
          <a:p>
            <a:r>
              <a:rPr lang="en-GB" dirty="0" err="1"/>
              <a:t>Javed</a:t>
            </a:r>
            <a:r>
              <a:rPr lang="en-GB" dirty="0"/>
              <a:t> is a 45-year-old man who was brought up in a traditional middle-class home. He went to school where he fitted in well, achieved academic success, and never really got into any trouble. He studied law and business at university, achieving a high grade in his degree. Following graduation, he trained as a solicitor and also completed his accountancy examinations. He got a job working as a company lawyer for a multinational company called </a:t>
            </a:r>
            <a:r>
              <a:rPr lang="en-GB" dirty="0" err="1"/>
              <a:t>Moonpounds</a:t>
            </a:r>
            <a:r>
              <a:rPr lang="en-GB" dirty="0"/>
              <a:t> and did very well for himself. His clear understanding of both law and business allowed him to rise through the company ranks quite quickly. He also learnt very quickly the company mantra of ‘keeping the customers happy whilst also ensuring large profits for shareholders’. He became director of law and finance at the age of 35 and has spent the last ten years shaping the company structure to ensure that the organisation globally makes the highest profits possible.</a:t>
            </a:r>
          </a:p>
          <a:p>
            <a:endParaRPr lang="en-GB" dirty="0"/>
          </a:p>
          <a:p>
            <a:r>
              <a:rPr lang="en-GB" dirty="0"/>
              <a:t>Do you think his background is likely to lead to criminality or deviant activity in any aspect of his life?</a:t>
            </a:r>
          </a:p>
          <a:p>
            <a:endParaRPr lang="en-GB" dirty="0"/>
          </a:p>
          <a:p>
            <a:r>
              <a:rPr lang="en-GB" dirty="0"/>
              <a:t>What if the company expects all its employees to be willing to stretch the rules so as to maximise profits? In this environment, he might lead a decision to structure the multinational company so as to avoid high taxes in certain countries. Whilst this may not be illegal, the company’s customers in countries where it is avoiding taxation may see the activity as immoral, as breaching social expectations. </a:t>
            </a:r>
            <a:r>
              <a:rPr lang="en-GB" dirty="0" err="1"/>
              <a:t>Javed</a:t>
            </a:r>
            <a:r>
              <a:rPr lang="en-GB" dirty="0"/>
              <a:t> might be very surprised by the reaction to him. He clearly sees himself as law abiding and conforming. However, conforming too strictly to the company expectations may have led him to breach the expected standards of the broader society even if no laws have actually been broken.</a:t>
            </a:r>
          </a:p>
          <a:p>
            <a:endParaRPr lang="en-GB" dirty="0"/>
          </a:p>
          <a:p>
            <a:r>
              <a:rPr lang="en-GB" dirty="0"/>
              <a:t>What has led </a:t>
            </a:r>
            <a:r>
              <a:rPr lang="en-GB" dirty="0" err="1"/>
              <a:t>Javed</a:t>
            </a:r>
            <a:r>
              <a:rPr lang="en-GB" dirty="0"/>
              <a:t> into this position? Do you think he will continue to see himself as good and law abiding? If he does, do you think that he will accept that the avoidance of tax was immoral or is he likely to continue to look at the legality and see nothing wrong?</a:t>
            </a:r>
          </a:p>
        </p:txBody>
      </p:sp>
    </p:spTree>
    <p:extLst>
      <p:ext uri="{BB962C8B-B14F-4D97-AF65-F5344CB8AC3E}">
        <p14:creationId xmlns:p14="http://schemas.microsoft.com/office/powerpoint/2010/main" val="58937018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52EFF1-B6D5-1077-923B-9B7E16D77AE8}"/>
              </a:ext>
            </a:extLst>
          </p:cNvPr>
          <p:cNvSpPr>
            <a:spLocks noGrp="1"/>
          </p:cNvSpPr>
          <p:nvPr>
            <p:ph type="title"/>
          </p:nvPr>
        </p:nvSpPr>
        <p:spPr>
          <a:xfrm>
            <a:off x="677334" y="609600"/>
            <a:ext cx="8596668" cy="1320800"/>
          </a:xfrm>
        </p:spPr>
        <p:txBody>
          <a:bodyPr anchor="t">
            <a:normAutofit/>
          </a:bodyPr>
          <a:lstStyle/>
          <a:p>
            <a:r>
              <a:rPr lang="en-GB"/>
              <a:t>Sutherland a critique</a:t>
            </a:r>
          </a:p>
        </p:txBody>
      </p:sp>
      <p:pic>
        <p:nvPicPr>
          <p:cNvPr id="4" name="Picture 3">
            <a:extLst>
              <a:ext uri="{FF2B5EF4-FFF2-40B4-BE49-F238E27FC236}">
                <a16:creationId xmlns:a16="http://schemas.microsoft.com/office/drawing/2014/main" id="{632E0498-963A-EDDA-145A-61B71CAFB329}"/>
              </a:ext>
            </a:extLst>
          </p:cNvPr>
          <p:cNvPicPr>
            <a:picLocks noChangeAspect="1"/>
          </p:cNvPicPr>
          <p:nvPr/>
        </p:nvPicPr>
        <p:blipFill>
          <a:blip r:embed="rId3"/>
          <a:stretch>
            <a:fillRect/>
          </a:stretch>
        </p:blipFill>
        <p:spPr>
          <a:xfrm>
            <a:off x="817474" y="2159331"/>
            <a:ext cx="2915973" cy="1443406"/>
          </a:xfrm>
          <a:prstGeom prst="rect">
            <a:avLst/>
          </a:prstGeom>
        </p:spPr>
      </p:pic>
      <p:sp>
        <p:nvSpPr>
          <p:cNvPr id="3" name="Content Placeholder 2">
            <a:extLst>
              <a:ext uri="{FF2B5EF4-FFF2-40B4-BE49-F238E27FC236}">
                <a16:creationId xmlns:a16="http://schemas.microsoft.com/office/drawing/2014/main" id="{F1CB6329-E4C8-BDD9-EF38-71B20962B63D}"/>
              </a:ext>
            </a:extLst>
          </p:cNvPr>
          <p:cNvSpPr>
            <a:spLocks noGrp="1"/>
          </p:cNvSpPr>
          <p:nvPr>
            <p:ph idx="1"/>
          </p:nvPr>
        </p:nvSpPr>
        <p:spPr>
          <a:xfrm>
            <a:off x="4063160" y="1524000"/>
            <a:ext cx="7824040" cy="4963885"/>
          </a:xfrm>
          <a:solidFill>
            <a:schemeClr val="bg2"/>
          </a:solidFill>
        </p:spPr>
        <p:txBody>
          <a:bodyPr>
            <a:normAutofit fontScale="85000" lnSpcReduction="20000"/>
          </a:bodyPr>
          <a:lstStyle/>
          <a:p>
            <a:pPr marL="0" indent="0" algn="ctr">
              <a:lnSpc>
                <a:spcPct val="90000"/>
              </a:lnSpc>
              <a:buNone/>
            </a:pPr>
            <a:r>
              <a:rPr lang="en-GB" sz="3100" dirty="0"/>
              <a:t>Criminality is ‘normal’? Challenges the arguments we have seen in previous weeks!</a:t>
            </a:r>
          </a:p>
          <a:p>
            <a:pPr>
              <a:lnSpc>
                <a:spcPct val="90000"/>
              </a:lnSpc>
              <a:buFont typeface="Wingdings" panose="05000000000000000000" pitchFamily="2" charset="2"/>
              <a:buChar char="q"/>
            </a:pPr>
            <a:r>
              <a:rPr lang="en-GB" sz="3100" dirty="0"/>
              <a:t>Undermines the role that biology and psychology can play</a:t>
            </a:r>
          </a:p>
          <a:p>
            <a:pPr>
              <a:lnSpc>
                <a:spcPct val="90000"/>
              </a:lnSpc>
              <a:buFont typeface="Wingdings" panose="05000000000000000000" pitchFamily="2" charset="2"/>
              <a:buChar char="q"/>
            </a:pPr>
            <a:r>
              <a:rPr lang="en-GB" sz="3100" dirty="0"/>
              <a:t> Being a theory based on learned behaviour, it cannot explain how crimes first arose or how new forms of crime arise</a:t>
            </a:r>
          </a:p>
          <a:p>
            <a:pPr>
              <a:lnSpc>
                <a:spcPct val="90000"/>
              </a:lnSpc>
              <a:buFont typeface="Wingdings" panose="05000000000000000000" pitchFamily="2" charset="2"/>
              <a:buChar char="q"/>
            </a:pPr>
            <a:r>
              <a:rPr lang="en-GB" sz="3100" dirty="0"/>
              <a:t>What about those who offend despite never being subjected to direct interpersonal experiences of offending?</a:t>
            </a:r>
          </a:p>
          <a:p>
            <a:pPr>
              <a:lnSpc>
                <a:spcPct val="90000"/>
              </a:lnSpc>
              <a:buFont typeface="Wingdings" panose="05000000000000000000" pitchFamily="2" charset="2"/>
              <a:buChar char="q"/>
            </a:pPr>
            <a:r>
              <a:rPr lang="en-GB" sz="3100" dirty="0"/>
              <a:t>Why do some youths learn offending from deviant peer groups despite strong family networks and relationships?</a:t>
            </a:r>
          </a:p>
          <a:p>
            <a:pPr>
              <a:lnSpc>
                <a:spcPct val="90000"/>
              </a:lnSpc>
              <a:buFont typeface="Wingdings" panose="05000000000000000000" pitchFamily="2" charset="2"/>
              <a:buChar char="q"/>
            </a:pPr>
            <a:r>
              <a:rPr lang="en-GB" sz="3100" dirty="0"/>
              <a:t>Does not explain opportunist criminal behaviour</a:t>
            </a:r>
          </a:p>
          <a:p>
            <a:pPr marL="0" indent="0">
              <a:lnSpc>
                <a:spcPct val="90000"/>
              </a:lnSpc>
              <a:buNone/>
            </a:pPr>
            <a:endParaRPr lang="en-GB" sz="1500" dirty="0"/>
          </a:p>
        </p:txBody>
      </p:sp>
    </p:spTree>
    <p:extLst>
      <p:ext uri="{BB962C8B-B14F-4D97-AF65-F5344CB8AC3E}">
        <p14:creationId xmlns:p14="http://schemas.microsoft.com/office/powerpoint/2010/main" val="37947767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Learning theories: </a:t>
            </a:r>
            <a:br>
              <a:rPr lang="en-GB" dirty="0"/>
            </a:br>
            <a:r>
              <a:rPr lang="en-GB" b="1" dirty="0">
                <a:solidFill>
                  <a:srgbClr val="00B050"/>
                </a:solidFill>
              </a:rPr>
              <a:t>Opportunity theory</a:t>
            </a:r>
          </a:p>
        </p:txBody>
      </p:sp>
      <p:pic>
        <p:nvPicPr>
          <p:cNvPr id="4" name="Picture 3"/>
          <p:cNvPicPr>
            <a:picLocks noChangeAspect="1"/>
          </p:cNvPicPr>
          <p:nvPr/>
        </p:nvPicPr>
        <p:blipFill>
          <a:blip r:embed="rId3"/>
          <a:stretch>
            <a:fillRect/>
          </a:stretch>
        </p:blipFill>
        <p:spPr>
          <a:xfrm>
            <a:off x="288697" y="2429327"/>
            <a:ext cx="2651007" cy="1489529"/>
          </a:xfrm>
          <a:prstGeom prst="rect">
            <a:avLst/>
          </a:prstGeom>
        </p:spPr>
      </p:pic>
      <p:sp>
        <p:nvSpPr>
          <p:cNvPr id="5" name="Right Arrow 4"/>
          <p:cNvSpPr/>
          <p:nvPr/>
        </p:nvSpPr>
        <p:spPr>
          <a:xfrm>
            <a:off x="3358900" y="2903898"/>
            <a:ext cx="1157093" cy="488951"/>
          </a:xfrm>
          <a:prstGeom prst="rightArrow">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ight Arrow 6"/>
          <p:cNvSpPr/>
          <p:nvPr/>
        </p:nvSpPr>
        <p:spPr>
          <a:xfrm>
            <a:off x="8189372" y="2937917"/>
            <a:ext cx="1204686" cy="420915"/>
          </a:xfrm>
          <a:prstGeom prst="rightArrow">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p:cNvPicPr>
            <a:picLocks noChangeAspect="1"/>
          </p:cNvPicPr>
          <p:nvPr/>
        </p:nvPicPr>
        <p:blipFill>
          <a:blip r:embed="rId4"/>
          <a:stretch>
            <a:fillRect/>
          </a:stretch>
        </p:blipFill>
        <p:spPr>
          <a:xfrm>
            <a:off x="10043884" y="2446562"/>
            <a:ext cx="1494973" cy="1746531"/>
          </a:xfrm>
          <a:prstGeom prst="rect">
            <a:avLst/>
          </a:prstGeom>
        </p:spPr>
      </p:pic>
      <p:pic>
        <p:nvPicPr>
          <p:cNvPr id="9" name="Picture 8"/>
          <p:cNvPicPr>
            <a:picLocks noChangeAspect="1"/>
          </p:cNvPicPr>
          <p:nvPr/>
        </p:nvPicPr>
        <p:blipFill>
          <a:blip r:embed="rId5"/>
          <a:stretch>
            <a:fillRect/>
          </a:stretch>
        </p:blipFill>
        <p:spPr>
          <a:xfrm>
            <a:off x="394533" y="4734914"/>
            <a:ext cx="2101923" cy="1796515"/>
          </a:xfrm>
          <a:prstGeom prst="rect">
            <a:avLst/>
          </a:prstGeom>
        </p:spPr>
      </p:pic>
      <p:sp>
        <p:nvSpPr>
          <p:cNvPr id="10" name="Right Arrow 9"/>
          <p:cNvSpPr/>
          <p:nvPr/>
        </p:nvSpPr>
        <p:spPr>
          <a:xfrm>
            <a:off x="2806706" y="5399314"/>
            <a:ext cx="1518551" cy="493486"/>
          </a:xfrm>
          <a:prstGeom prst="rightArrow">
            <a:avLst/>
          </a:prstGeom>
          <a:solidFill>
            <a:srgbClr val="FCCCF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 name="Picture 11"/>
          <p:cNvPicPr>
            <a:picLocks noChangeAspect="1"/>
          </p:cNvPicPr>
          <p:nvPr/>
        </p:nvPicPr>
        <p:blipFill>
          <a:blip r:embed="rId6"/>
          <a:stretch>
            <a:fillRect/>
          </a:stretch>
        </p:blipFill>
        <p:spPr>
          <a:xfrm>
            <a:off x="8008311" y="5418365"/>
            <a:ext cx="1401492" cy="474435"/>
          </a:xfrm>
          <a:prstGeom prst="rect">
            <a:avLst/>
          </a:prstGeom>
        </p:spPr>
      </p:pic>
      <p:pic>
        <p:nvPicPr>
          <p:cNvPr id="14" name="Picture 13"/>
          <p:cNvPicPr>
            <a:picLocks noChangeAspect="1"/>
          </p:cNvPicPr>
          <p:nvPr/>
        </p:nvPicPr>
        <p:blipFill>
          <a:blip r:embed="rId7"/>
          <a:stretch>
            <a:fillRect/>
          </a:stretch>
        </p:blipFill>
        <p:spPr>
          <a:xfrm>
            <a:off x="9606251" y="5281360"/>
            <a:ext cx="2370237" cy="804407"/>
          </a:xfrm>
          <a:prstGeom prst="rect">
            <a:avLst/>
          </a:prstGeom>
        </p:spPr>
      </p:pic>
      <p:pic>
        <p:nvPicPr>
          <p:cNvPr id="15" name="Picture 14"/>
          <p:cNvPicPr>
            <a:picLocks noChangeAspect="1"/>
          </p:cNvPicPr>
          <p:nvPr/>
        </p:nvPicPr>
        <p:blipFill>
          <a:blip r:embed="rId8"/>
          <a:stretch>
            <a:fillRect/>
          </a:stretch>
        </p:blipFill>
        <p:spPr>
          <a:xfrm>
            <a:off x="5097269" y="2465874"/>
            <a:ext cx="2442277" cy="1785915"/>
          </a:xfrm>
          <a:prstGeom prst="rect">
            <a:avLst/>
          </a:prstGeom>
        </p:spPr>
      </p:pic>
      <p:pic>
        <p:nvPicPr>
          <p:cNvPr id="16" name="Picture 15"/>
          <p:cNvPicPr>
            <a:picLocks noChangeAspect="1"/>
          </p:cNvPicPr>
          <p:nvPr/>
        </p:nvPicPr>
        <p:blipFill>
          <a:blip r:embed="rId8"/>
          <a:stretch>
            <a:fillRect/>
          </a:stretch>
        </p:blipFill>
        <p:spPr>
          <a:xfrm>
            <a:off x="5097269" y="4734914"/>
            <a:ext cx="2512715" cy="1837423"/>
          </a:xfrm>
          <a:prstGeom prst="rect">
            <a:avLst/>
          </a:prstGeom>
        </p:spPr>
      </p:pic>
      <p:cxnSp>
        <p:nvCxnSpPr>
          <p:cNvPr id="18" name="Straight Connector 17"/>
          <p:cNvCxnSpPr/>
          <p:nvPr/>
        </p:nvCxnSpPr>
        <p:spPr>
          <a:xfrm flipV="1">
            <a:off x="5097268" y="4920343"/>
            <a:ext cx="2268000" cy="1584000"/>
          </a:xfrm>
          <a:prstGeom prst="line">
            <a:avLst/>
          </a:prstGeom>
          <a:ln>
            <a:solidFill>
              <a:srgbClr val="FF0000"/>
            </a:solidFill>
          </a:ln>
        </p:spPr>
        <p:style>
          <a:lnRef idx="2">
            <a:schemeClr val="dk1"/>
          </a:lnRef>
          <a:fillRef idx="0">
            <a:schemeClr val="dk1"/>
          </a:fillRef>
          <a:effectRef idx="1">
            <a:schemeClr val="dk1"/>
          </a:effectRef>
          <a:fontRef idx="minor">
            <a:schemeClr val="tx1"/>
          </a:fontRef>
        </p:style>
      </p:cxnSp>
      <p:cxnSp>
        <p:nvCxnSpPr>
          <p:cNvPr id="20" name="Straight Connector 19"/>
          <p:cNvCxnSpPr/>
          <p:nvPr/>
        </p:nvCxnSpPr>
        <p:spPr>
          <a:xfrm>
            <a:off x="5097268" y="4920343"/>
            <a:ext cx="2268000" cy="1584000"/>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31373758"/>
      </p:ext>
    </p:extLst>
  </p:cSld>
  <p:clrMapOvr>
    <a:masterClrMapping/>
  </p:clrMapOvr>
  <mc:AlternateContent xmlns:mc="http://schemas.openxmlformats.org/markup-compatibility/2006" xmlns:p14="http://schemas.microsoft.com/office/powerpoint/2010/main">
    <mc:Choice Requires="p14">
      <p:transition spd="slow" p14:dur="2000" advTm="122675"/>
    </mc:Choice>
    <mc:Fallback xmlns="">
      <p:transition spd="slow" advTm="122675"/>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277258" y="2673073"/>
            <a:ext cx="9753600" cy="1569660"/>
          </a:xfrm>
          <a:prstGeom prst="rect">
            <a:avLst/>
          </a:prstGeom>
          <a:solidFill>
            <a:schemeClr val="bg1"/>
          </a:solidFill>
        </p:spPr>
        <p:txBody>
          <a:bodyPr wrap="square" rtlCol="0">
            <a:spAutoFit/>
          </a:bodyPr>
          <a:lstStyle/>
          <a:p>
            <a:r>
              <a:rPr lang="en-GB" sz="4800" b="1" dirty="0">
                <a:solidFill>
                  <a:srgbClr val="00B0F0"/>
                </a:solidFill>
                <a:latin typeface="Segoe Print" panose="02000600000000000000" pitchFamily="2" charset="0"/>
              </a:rPr>
              <a:t>Some other theories you may want to 	look at . . .</a:t>
            </a:r>
          </a:p>
        </p:txBody>
      </p:sp>
      <p:sp>
        <p:nvSpPr>
          <p:cNvPr id="5" name="Rectangle 4"/>
          <p:cNvSpPr/>
          <p:nvPr/>
        </p:nvSpPr>
        <p:spPr>
          <a:xfrm>
            <a:off x="2886045" y="166078"/>
            <a:ext cx="9061520" cy="923330"/>
          </a:xfrm>
          <a:prstGeom prst="rect">
            <a:avLst/>
          </a:prstGeom>
          <a:noFill/>
        </p:spPr>
        <p:txBody>
          <a:bodyPr wrap="none" lIns="91440" tIns="45720" rIns="91440" bIns="45720">
            <a:spAutoFit/>
          </a:bodyPr>
          <a:lstStyle/>
          <a:p>
            <a:pPr algn="ctr"/>
            <a:r>
              <a:rPr lang="en-US" sz="5400" b="1" cap="none" spc="0"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rPr>
              <a:t>New deviancy: labelling theory</a:t>
            </a:r>
          </a:p>
        </p:txBody>
      </p:sp>
      <p:sp>
        <p:nvSpPr>
          <p:cNvPr id="6" name="Rectangle 5"/>
          <p:cNvSpPr/>
          <p:nvPr/>
        </p:nvSpPr>
        <p:spPr>
          <a:xfrm>
            <a:off x="631118" y="5365428"/>
            <a:ext cx="7881774" cy="923330"/>
          </a:xfrm>
          <a:prstGeom prst="rect">
            <a:avLst/>
          </a:prstGeom>
          <a:noFill/>
        </p:spPr>
        <p:txBody>
          <a:bodyPr wrap="none" lIns="91440" tIns="45720" rIns="91440" bIns="45720">
            <a:spAutoFit/>
          </a:bodyPr>
          <a:lstStyle/>
          <a:p>
            <a:pPr algn="ctr"/>
            <a:r>
              <a:rPr lang="en-US" sz="5400" b="1" cap="none" spc="0" dirty="0">
                <a:ln w="22225">
                  <a:solidFill>
                    <a:schemeClr val="accent2"/>
                  </a:solidFill>
                  <a:prstDash val="solid"/>
                </a:ln>
                <a:solidFill>
                  <a:schemeClr val="accent2">
                    <a:lumMod val="40000"/>
                    <a:lumOff val="60000"/>
                  </a:schemeClr>
                </a:solidFill>
                <a:effectLst/>
              </a:rPr>
              <a:t>Conflict Theories: Marxism</a:t>
            </a:r>
          </a:p>
        </p:txBody>
      </p:sp>
      <p:sp>
        <p:nvSpPr>
          <p:cNvPr id="7" name="Rectangle 6"/>
          <p:cNvSpPr/>
          <p:nvPr/>
        </p:nvSpPr>
        <p:spPr>
          <a:xfrm>
            <a:off x="609093" y="1550378"/>
            <a:ext cx="5675593" cy="923330"/>
          </a:xfrm>
          <a:prstGeom prst="rect">
            <a:avLst/>
          </a:prstGeom>
          <a:noFill/>
        </p:spPr>
        <p:txBody>
          <a:bodyPr wrap="none" lIns="91440" tIns="45720" rIns="91440" bIns="45720">
            <a:spAutoFit/>
          </a:bodyPr>
          <a:lstStyle/>
          <a:p>
            <a:pPr algn="ctr"/>
            <a:r>
              <a:rPr lang="en-US" sz="5400" b="1" cap="none" spc="0" dirty="0">
                <a:ln/>
                <a:pattFill prst="dkUpDiag">
                  <a:fgClr>
                    <a:schemeClr val="bg1">
                      <a:lumMod val="50000"/>
                    </a:schemeClr>
                  </a:fgClr>
                  <a:bgClr>
                    <a:schemeClr val="tx1">
                      <a:lumMod val="75000"/>
                      <a:lumOff val="25000"/>
                    </a:schemeClr>
                  </a:bgClr>
                </a:pattFill>
                <a:effectLst>
                  <a:outerShdw blurRad="38100" dist="19050" dir="2700000" algn="tl" rotWithShape="0">
                    <a:schemeClr val="dk1">
                      <a:lumMod val="50000"/>
                      <a:alpha val="40000"/>
                    </a:schemeClr>
                  </a:outerShdw>
                </a:effectLst>
              </a:rPr>
              <a:t>Moral panic theory</a:t>
            </a:r>
          </a:p>
        </p:txBody>
      </p:sp>
      <p:sp>
        <p:nvSpPr>
          <p:cNvPr id="8" name="Rectangle 7"/>
          <p:cNvSpPr/>
          <p:nvPr/>
        </p:nvSpPr>
        <p:spPr>
          <a:xfrm>
            <a:off x="8374743" y="1650061"/>
            <a:ext cx="3466846" cy="923330"/>
          </a:xfrm>
          <a:prstGeom prst="rect">
            <a:avLst/>
          </a:prstGeom>
          <a:noFill/>
        </p:spPr>
        <p:txBody>
          <a:bodyPr wrap="none" lIns="91440" tIns="45720" rIns="91440" bIns="45720">
            <a:spAutoFit/>
          </a:bodyPr>
          <a:lstStyle/>
          <a:p>
            <a:pPr algn="ctr"/>
            <a:r>
              <a:rPr lang="en-US" sz="5400" b="0" cap="none" spc="0" dirty="0">
                <a:ln w="0"/>
                <a:gradFill>
                  <a:gsLst>
                    <a:gs pos="21000">
                      <a:srgbClr val="53575C"/>
                    </a:gs>
                    <a:gs pos="88000">
                      <a:srgbClr val="C5C7CA"/>
                    </a:gs>
                  </a:gsLst>
                  <a:lin ang="5400000"/>
                </a:gradFill>
                <a:effectLst/>
              </a:rPr>
              <a:t>Left realism</a:t>
            </a:r>
          </a:p>
        </p:txBody>
      </p:sp>
      <p:sp>
        <p:nvSpPr>
          <p:cNvPr id="9" name="Rectangle 8"/>
          <p:cNvSpPr/>
          <p:nvPr/>
        </p:nvSpPr>
        <p:spPr>
          <a:xfrm>
            <a:off x="4800053" y="4242733"/>
            <a:ext cx="6626879" cy="923330"/>
          </a:xfrm>
          <a:prstGeom prst="rect">
            <a:avLst/>
          </a:prstGeom>
          <a:noFill/>
        </p:spPr>
        <p:txBody>
          <a:bodyPr wrap="none" lIns="91440" tIns="45720" rIns="91440" bIns="45720">
            <a:spAutoFit/>
          </a:bodyPr>
          <a:lstStyle/>
          <a:p>
            <a:pPr algn="ctr"/>
            <a:r>
              <a:rPr lang="en-US" sz="5400" b="1" cap="none" spc="0" dirty="0">
                <a:ln w="10160">
                  <a:solidFill>
                    <a:schemeClr val="accent5"/>
                  </a:solidFill>
                  <a:prstDash val="solid"/>
                </a:ln>
                <a:solidFill>
                  <a:srgbClr val="FFFFFF"/>
                </a:solidFill>
                <a:effectLst>
                  <a:outerShdw blurRad="38100" dist="22860" dir="5400000" algn="tl" rotWithShape="0">
                    <a:srgbClr val="000000">
                      <a:alpha val="30000"/>
                    </a:srgbClr>
                  </a:outerShdw>
                </a:effectLst>
              </a:rPr>
              <a:t>Feminist </a:t>
            </a:r>
            <a:r>
              <a:rPr lang="en-US" sz="5400" b="1" cap="none" spc="0" dirty="0" err="1">
                <a:ln w="10160">
                  <a:solidFill>
                    <a:schemeClr val="accent5"/>
                  </a:solidFill>
                  <a:prstDash val="solid"/>
                </a:ln>
                <a:solidFill>
                  <a:srgbClr val="FFFFFF"/>
                </a:solidFill>
                <a:effectLst>
                  <a:outerShdw blurRad="38100" dist="22860" dir="5400000" algn="tl" rotWithShape="0">
                    <a:srgbClr val="000000">
                      <a:alpha val="30000"/>
                    </a:srgbClr>
                  </a:outerShdw>
                </a:effectLst>
              </a:rPr>
              <a:t>criminologies</a:t>
            </a:r>
            <a:endParaRPr lang="en-US" sz="5400" b="1" cap="none" spc="0" dirty="0">
              <a:ln w="10160">
                <a:solidFill>
                  <a:schemeClr val="accent5"/>
                </a:solidFill>
                <a:prstDash val="solid"/>
              </a:ln>
              <a:solidFill>
                <a:srgbClr val="FFFFFF"/>
              </a:solidFill>
              <a:effectLst>
                <a:outerShdw blurRad="38100" dist="22860" dir="5400000" algn="tl" rotWithShape="0">
                  <a:srgbClr val="000000">
                    <a:alpha val="30000"/>
                  </a:srgbClr>
                </a:outerShdw>
              </a:effectLst>
            </a:endParaRPr>
          </a:p>
        </p:txBody>
      </p:sp>
    </p:spTree>
    <p:extLst>
      <p:ext uri="{BB962C8B-B14F-4D97-AF65-F5344CB8AC3E}">
        <p14:creationId xmlns:p14="http://schemas.microsoft.com/office/powerpoint/2010/main" val="2977205089"/>
      </p:ext>
    </p:extLst>
  </p:cSld>
  <p:clrMapOvr>
    <a:masterClrMapping/>
  </p:clrMapOvr>
  <mc:AlternateContent xmlns:mc="http://schemas.openxmlformats.org/markup-compatibility/2006" xmlns:p14="http://schemas.microsoft.com/office/powerpoint/2010/main">
    <mc:Choice Requires="p14">
      <p:transition spd="slow" p14:dur="2000" advTm="18896"/>
    </mc:Choice>
    <mc:Fallback xmlns="">
      <p:transition spd="slow" advTm="18896"/>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D6280969-F024-466D-A1DB-4F848C51DE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9" name="Straight Connector 8">
              <a:extLst>
                <a:ext uri="{FF2B5EF4-FFF2-40B4-BE49-F238E27FC236}">
                  <a16:creationId xmlns:a16="http://schemas.microsoft.com/office/drawing/2014/main" id="{63FDD802-E6D8-4979-A1B9-BA705AE4DA8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BDE509DD-4B76-45F0-8144-02F1D7E1AE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1" name="Rectangle 23">
              <a:extLst>
                <a:ext uri="{FF2B5EF4-FFF2-40B4-BE49-F238E27FC236}">
                  <a16:creationId xmlns:a16="http://schemas.microsoft.com/office/drawing/2014/main" id="{FEAEFD53-0220-48B1-9EA8-3EAE151E84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25">
              <a:extLst>
                <a:ext uri="{FF2B5EF4-FFF2-40B4-BE49-F238E27FC236}">
                  <a16:creationId xmlns:a16="http://schemas.microsoft.com/office/drawing/2014/main" id="{92E7FABD-916D-4FF9-B5F3-44E53AFD39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Isosceles Triangle 12">
              <a:extLst>
                <a:ext uri="{FF2B5EF4-FFF2-40B4-BE49-F238E27FC236}">
                  <a16:creationId xmlns:a16="http://schemas.microsoft.com/office/drawing/2014/main" id="{826F9772-AEFE-4C6D-82B6-1207069B86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7">
              <a:extLst>
                <a:ext uri="{FF2B5EF4-FFF2-40B4-BE49-F238E27FC236}">
                  <a16:creationId xmlns:a16="http://schemas.microsoft.com/office/drawing/2014/main" id="{ACFBF3A9-B76A-4B4B-B6D7-CA4651F5C9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8">
              <a:extLst>
                <a:ext uri="{FF2B5EF4-FFF2-40B4-BE49-F238E27FC236}">
                  <a16:creationId xmlns:a16="http://schemas.microsoft.com/office/drawing/2014/main" id="{BF0FAA0A-B682-4A83-BDD8-BCE0AB41C2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9">
              <a:extLst>
                <a:ext uri="{FF2B5EF4-FFF2-40B4-BE49-F238E27FC236}">
                  <a16:creationId xmlns:a16="http://schemas.microsoft.com/office/drawing/2014/main" id="{7874A013-E5E2-4AE1-8E93-029A2B41EB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4355329E-E608-4F7A-B4EF-8FEF07D755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53D9BFDF-B250-44FF-9BD7-C204EFBFC1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useBgFill="1">
        <p:nvSpPr>
          <p:cNvPr id="20" name="Rectangle 19">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62423CA5-E2E1-4789-B759-9906C1C94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4660126"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4" name="Isosceles Triangle 23">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660127" y="-3"/>
            <a:ext cx="1056745" cy="6858001"/>
          </a:xfrm>
          <a:prstGeom prst="triangle">
            <a:avLst>
              <a:gd name="adj" fmla="val 100000"/>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3" name="TextBox 2">
            <a:extLst>
              <a:ext uri="{FF2B5EF4-FFF2-40B4-BE49-F238E27FC236}">
                <a16:creationId xmlns:a16="http://schemas.microsoft.com/office/drawing/2014/main" id="{E7719950-1B98-47B7-BFA3-3F0EA1749DAA}"/>
              </a:ext>
            </a:extLst>
          </p:cNvPr>
          <p:cNvSpPr txBox="1"/>
          <p:nvPr/>
        </p:nvSpPr>
        <p:spPr>
          <a:xfrm>
            <a:off x="673754" y="2160590"/>
            <a:ext cx="3973943" cy="3440110"/>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a:spcBef>
                <a:spcPts val="1000"/>
              </a:spcBef>
              <a:buClr>
                <a:schemeClr val="accent1"/>
              </a:buClr>
              <a:buSzPct val="80000"/>
              <a:buFont typeface="Wingdings 3" charset="2"/>
              <a:buChar char=""/>
            </a:pPr>
            <a:r>
              <a:rPr lang="en-US">
                <a:solidFill>
                  <a:schemeClr val="bg1"/>
                </a:solidFill>
                <a:hlinkClick r:id="rId3"/>
              </a:rPr>
              <a:t>https://www.kilburntimes.co.uk/news/crime-court/brent-police-attacked-for-sending-out-attend-this-meeting-or-be-branded-a-criminal-letters-to-24-men-1-4226467</a:t>
            </a:r>
            <a:endParaRPr lang="en-US">
              <a:solidFill>
                <a:schemeClr val="bg1"/>
              </a:solidFill>
            </a:endParaRPr>
          </a:p>
          <a:p>
            <a:pPr>
              <a:spcBef>
                <a:spcPts val="1000"/>
              </a:spcBef>
              <a:buClr>
                <a:schemeClr val="accent1"/>
              </a:buClr>
              <a:buSzPct val="80000"/>
              <a:buFont typeface="Wingdings 3" charset="2"/>
              <a:buChar char=""/>
            </a:pPr>
            <a:endParaRPr lang="en-US">
              <a:solidFill>
                <a:schemeClr val="bg1"/>
              </a:solidFill>
            </a:endParaRPr>
          </a:p>
        </p:txBody>
      </p:sp>
      <p:pic>
        <p:nvPicPr>
          <p:cNvPr id="2" name="Picture 2">
            <a:extLst>
              <a:ext uri="{FF2B5EF4-FFF2-40B4-BE49-F238E27FC236}">
                <a16:creationId xmlns:a16="http://schemas.microsoft.com/office/drawing/2014/main" id="{5CA190BF-F38D-46C4-B5D3-E318B069170C}"/>
              </a:ext>
            </a:extLst>
          </p:cNvPr>
          <p:cNvPicPr>
            <a:picLocks noChangeAspect="1"/>
          </p:cNvPicPr>
          <p:nvPr/>
        </p:nvPicPr>
        <p:blipFill rotWithShape="1">
          <a:blip r:embed="rId4"/>
          <a:srcRect l="30191" t="16729" r="35805" b="21617"/>
          <a:stretch/>
        </p:blipFill>
        <p:spPr>
          <a:xfrm>
            <a:off x="5093003" y="-8468"/>
            <a:ext cx="6778019" cy="6912839"/>
          </a:xfrm>
          <a:prstGeom prst="rect">
            <a:avLst/>
          </a:prstGeom>
        </p:spPr>
      </p:pic>
      <p:sp>
        <p:nvSpPr>
          <p:cNvPr id="26" name="Isosceles Triangle 25">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55696"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Tree>
    <p:extLst>
      <p:ext uri="{BB962C8B-B14F-4D97-AF65-F5344CB8AC3E}">
        <p14:creationId xmlns:p14="http://schemas.microsoft.com/office/powerpoint/2010/main" val="253433783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CB5AA8A5-25CC-4295-892F-367FCDAF2B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2" name="Group 21">
            <a:extLst>
              <a:ext uri="{FF2B5EF4-FFF2-40B4-BE49-F238E27FC236}">
                <a16:creationId xmlns:a16="http://schemas.microsoft.com/office/drawing/2014/main" id="{09DD65AA-8280-4962-92F3-DF1CB53349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9068" y="-8467"/>
            <a:ext cx="4766733" cy="6866467"/>
            <a:chOff x="7425267" y="-8467"/>
            <a:chExt cx="4766733" cy="6866467"/>
          </a:xfrm>
        </p:grpSpPr>
        <p:cxnSp>
          <p:nvCxnSpPr>
            <p:cNvPr id="23" name="Straight Connector 22">
              <a:extLst>
                <a:ext uri="{FF2B5EF4-FFF2-40B4-BE49-F238E27FC236}">
                  <a16:creationId xmlns:a16="http://schemas.microsoft.com/office/drawing/2014/main" id="{88942788-FC6D-44C2-BFC1-6F064710DA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24" name="Straight Connector 23">
              <a:extLst>
                <a:ext uri="{FF2B5EF4-FFF2-40B4-BE49-F238E27FC236}">
                  <a16:creationId xmlns:a16="http://schemas.microsoft.com/office/drawing/2014/main" id="{01093AC6-E5C2-4894-A520-5BE11049F2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25" name="Rectangle 23">
              <a:extLst>
                <a:ext uri="{FF2B5EF4-FFF2-40B4-BE49-F238E27FC236}">
                  <a16:creationId xmlns:a16="http://schemas.microsoft.com/office/drawing/2014/main" id="{F2EF9281-EAD8-4973-938C-52DECCD0F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a:extLst>
                <a:ext uri="{FF2B5EF4-FFF2-40B4-BE49-F238E27FC236}">
                  <a16:creationId xmlns:a16="http://schemas.microsoft.com/office/drawing/2014/main" id="{F4D52681-7A79-4750-8E02-7C30DBAFE9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a:extLst>
                <a:ext uri="{FF2B5EF4-FFF2-40B4-BE49-F238E27FC236}">
                  <a16:creationId xmlns:a16="http://schemas.microsoft.com/office/drawing/2014/main" id="{F132E88E-8003-49D3-88BD-E18DF6965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a:extLst>
                <a:ext uri="{FF2B5EF4-FFF2-40B4-BE49-F238E27FC236}">
                  <a16:creationId xmlns:a16="http://schemas.microsoft.com/office/drawing/2014/main" id="{8C986A99-157C-40D0-97AD-371B6F55E3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6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a:extLst>
                <a:ext uri="{FF2B5EF4-FFF2-40B4-BE49-F238E27FC236}">
                  <a16:creationId xmlns:a16="http://schemas.microsoft.com/office/drawing/2014/main" id="{264123D5-6D32-4F54-BAD5-43A5BAF6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a:extLst>
                <a:ext uri="{FF2B5EF4-FFF2-40B4-BE49-F238E27FC236}">
                  <a16:creationId xmlns:a16="http://schemas.microsoft.com/office/drawing/2014/main" id="{5FCA8C06-6A3E-4C39-9EF2-1179873319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a:extLst>
                <a:ext uri="{FF2B5EF4-FFF2-40B4-BE49-F238E27FC236}">
                  <a16:creationId xmlns:a16="http://schemas.microsoft.com/office/drawing/2014/main" id="{3F93416A-6C44-4D77-A94A-DEBC035EA6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63655FE5-1C87-465C-AE98-4AF7B3FCD1DA}"/>
              </a:ext>
            </a:extLst>
          </p:cNvPr>
          <p:cNvSpPr>
            <a:spLocks noGrp="1"/>
          </p:cNvSpPr>
          <p:nvPr>
            <p:ph type="title"/>
          </p:nvPr>
        </p:nvSpPr>
        <p:spPr>
          <a:xfrm>
            <a:off x="652481" y="1382486"/>
            <a:ext cx="3547581" cy="4093028"/>
          </a:xfrm>
        </p:spPr>
        <p:txBody>
          <a:bodyPr anchor="ctr">
            <a:normAutofit/>
          </a:bodyPr>
          <a:lstStyle/>
          <a:p>
            <a:r>
              <a:rPr lang="en-GB" sz="4400">
                <a:solidFill>
                  <a:schemeClr val="accent1">
                    <a:lumMod val="75000"/>
                  </a:schemeClr>
                </a:solidFill>
              </a:rPr>
              <a:t>TASK </a:t>
            </a:r>
          </a:p>
        </p:txBody>
      </p:sp>
      <p:sp>
        <p:nvSpPr>
          <p:cNvPr id="33" name="Rectangle 32">
            <a:extLst>
              <a:ext uri="{FF2B5EF4-FFF2-40B4-BE49-F238E27FC236}">
                <a16:creationId xmlns:a16="http://schemas.microsoft.com/office/drawing/2014/main" id="{24C6BC13-FB1E-48CC-B421-3D0603972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42625" y="0"/>
            <a:ext cx="64493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6" name="Content Placeholder 2">
            <a:extLst>
              <a:ext uri="{FF2B5EF4-FFF2-40B4-BE49-F238E27FC236}">
                <a16:creationId xmlns:a16="http://schemas.microsoft.com/office/drawing/2014/main" id="{846B1955-5A39-C2D4-4E23-8C1D73114745}"/>
              </a:ext>
            </a:extLst>
          </p:cNvPr>
          <p:cNvGraphicFramePr>
            <a:graphicFrameLocks noGrp="1"/>
          </p:cNvGraphicFramePr>
          <p:nvPr>
            <p:ph idx="1"/>
            <p:extLst>
              <p:ext uri="{D42A27DB-BD31-4B8C-83A1-F6EECF244321}">
                <p14:modId xmlns:p14="http://schemas.microsoft.com/office/powerpoint/2010/main" val="1426816978"/>
              </p:ext>
            </p:extLst>
          </p:nvPr>
        </p:nvGraphicFramePr>
        <p:xfrm>
          <a:off x="4852543" y="944564"/>
          <a:ext cx="6692814" cy="48231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4383052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8C1A49-1442-4D81-96B1-538C3A687A7F}"/>
              </a:ext>
            </a:extLst>
          </p:cNvPr>
          <p:cNvSpPr>
            <a:spLocks noGrp="1"/>
          </p:cNvSpPr>
          <p:nvPr>
            <p:ph type="title"/>
          </p:nvPr>
        </p:nvSpPr>
        <p:spPr/>
        <p:txBody>
          <a:bodyPr/>
          <a:lstStyle/>
          <a:p>
            <a:r>
              <a:rPr lang="en-GB" dirty="0"/>
              <a:t>Labelling theory</a:t>
            </a:r>
          </a:p>
        </p:txBody>
      </p:sp>
      <p:sp>
        <p:nvSpPr>
          <p:cNvPr id="3" name="Content Placeholder 2">
            <a:extLst>
              <a:ext uri="{FF2B5EF4-FFF2-40B4-BE49-F238E27FC236}">
                <a16:creationId xmlns:a16="http://schemas.microsoft.com/office/drawing/2014/main" id="{68ADFEFB-E311-48DB-86CA-B470FF1C0309}"/>
              </a:ext>
            </a:extLst>
          </p:cNvPr>
          <p:cNvSpPr>
            <a:spLocks noGrp="1"/>
          </p:cNvSpPr>
          <p:nvPr>
            <p:ph idx="1"/>
          </p:nvPr>
        </p:nvSpPr>
        <p:spPr>
          <a:xfrm>
            <a:off x="5403761" y="1293030"/>
            <a:ext cx="6045558" cy="589164"/>
          </a:xfrm>
        </p:spPr>
        <p:txBody>
          <a:bodyPr/>
          <a:lstStyle/>
          <a:p>
            <a:pPr marL="0" indent="0">
              <a:buNone/>
            </a:pPr>
            <a:r>
              <a:rPr lang="en-GB" dirty="0"/>
              <a:t>Howard Becker: Becker’s outsiders</a:t>
            </a:r>
          </a:p>
        </p:txBody>
      </p:sp>
      <p:sp>
        <p:nvSpPr>
          <p:cNvPr id="7" name="TextBox 6">
            <a:extLst>
              <a:ext uri="{FF2B5EF4-FFF2-40B4-BE49-F238E27FC236}">
                <a16:creationId xmlns:a16="http://schemas.microsoft.com/office/drawing/2014/main" id="{4B39B796-A441-4E4B-A9BF-CA14F96C1FA9}"/>
              </a:ext>
            </a:extLst>
          </p:cNvPr>
          <p:cNvSpPr txBox="1"/>
          <p:nvPr/>
        </p:nvSpPr>
        <p:spPr>
          <a:xfrm>
            <a:off x="566670" y="1532586"/>
            <a:ext cx="2060620" cy="646331"/>
          </a:xfrm>
          <a:prstGeom prst="rect">
            <a:avLst/>
          </a:prstGeom>
          <a:solidFill>
            <a:schemeClr val="accent2">
              <a:lumMod val="20000"/>
              <a:lumOff val="80000"/>
            </a:schemeClr>
          </a:solidFill>
        </p:spPr>
        <p:txBody>
          <a:bodyPr wrap="square" rtlCol="0">
            <a:spAutoFit/>
          </a:bodyPr>
          <a:lstStyle/>
          <a:p>
            <a:r>
              <a:rPr lang="en-GB" dirty="0"/>
              <a:t>1. Act labelled as deviant</a:t>
            </a:r>
          </a:p>
        </p:txBody>
      </p:sp>
      <p:sp>
        <p:nvSpPr>
          <p:cNvPr id="8" name="TextBox 7">
            <a:extLst>
              <a:ext uri="{FF2B5EF4-FFF2-40B4-BE49-F238E27FC236}">
                <a16:creationId xmlns:a16="http://schemas.microsoft.com/office/drawing/2014/main" id="{98B4F140-9822-4BBE-BAF7-AB8480195FE0}"/>
              </a:ext>
            </a:extLst>
          </p:cNvPr>
          <p:cNvSpPr txBox="1"/>
          <p:nvPr/>
        </p:nvSpPr>
        <p:spPr>
          <a:xfrm>
            <a:off x="1448873" y="2434107"/>
            <a:ext cx="2743200" cy="1200329"/>
          </a:xfrm>
          <a:prstGeom prst="rect">
            <a:avLst/>
          </a:prstGeom>
          <a:solidFill>
            <a:schemeClr val="accent5">
              <a:lumMod val="20000"/>
              <a:lumOff val="80000"/>
            </a:schemeClr>
          </a:solidFill>
        </p:spPr>
        <p:txBody>
          <a:bodyPr wrap="square" rtlCol="0">
            <a:spAutoFit/>
          </a:bodyPr>
          <a:lstStyle/>
          <a:p>
            <a:r>
              <a:rPr lang="en-GB" dirty="0"/>
              <a:t>2. Person given deviant label – seeks out others with the same label: deviant subculture</a:t>
            </a:r>
          </a:p>
        </p:txBody>
      </p:sp>
      <p:sp>
        <p:nvSpPr>
          <p:cNvPr id="9" name="TextBox 8">
            <a:extLst>
              <a:ext uri="{FF2B5EF4-FFF2-40B4-BE49-F238E27FC236}">
                <a16:creationId xmlns:a16="http://schemas.microsoft.com/office/drawing/2014/main" id="{379E0F7B-794D-4D3C-A3E3-F2BC3E4B0C67}"/>
              </a:ext>
            </a:extLst>
          </p:cNvPr>
          <p:cNvSpPr txBox="1"/>
          <p:nvPr/>
        </p:nvSpPr>
        <p:spPr>
          <a:xfrm>
            <a:off x="5637727" y="2971800"/>
            <a:ext cx="3976352" cy="923330"/>
          </a:xfrm>
          <a:prstGeom prst="rect">
            <a:avLst/>
          </a:prstGeom>
          <a:solidFill>
            <a:srgbClr val="FFFF00"/>
          </a:solidFill>
        </p:spPr>
        <p:txBody>
          <a:bodyPr wrap="square" rtlCol="0">
            <a:spAutoFit/>
          </a:bodyPr>
          <a:lstStyle/>
          <a:p>
            <a:r>
              <a:rPr lang="en-GB" dirty="0"/>
              <a:t>3. Go to prison/punished but when released will be given a ‘master status’ by society</a:t>
            </a:r>
          </a:p>
        </p:txBody>
      </p:sp>
      <p:sp>
        <p:nvSpPr>
          <p:cNvPr id="10" name="TextBox 9">
            <a:extLst>
              <a:ext uri="{FF2B5EF4-FFF2-40B4-BE49-F238E27FC236}">
                <a16:creationId xmlns:a16="http://schemas.microsoft.com/office/drawing/2014/main" id="{789763C9-4F80-4074-98AD-8CD89E72CE10}"/>
              </a:ext>
            </a:extLst>
          </p:cNvPr>
          <p:cNvSpPr txBox="1"/>
          <p:nvPr/>
        </p:nvSpPr>
        <p:spPr>
          <a:xfrm>
            <a:off x="489397" y="4623515"/>
            <a:ext cx="1860997" cy="1200329"/>
          </a:xfrm>
          <a:prstGeom prst="rect">
            <a:avLst/>
          </a:prstGeom>
          <a:solidFill>
            <a:srgbClr val="FFCCFF"/>
          </a:solidFill>
        </p:spPr>
        <p:txBody>
          <a:bodyPr wrap="square" rtlCol="0">
            <a:spAutoFit/>
          </a:bodyPr>
          <a:lstStyle/>
          <a:p>
            <a:r>
              <a:rPr lang="en-GB" dirty="0"/>
              <a:t>4. Because of master status opportunities are limited </a:t>
            </a:r>
          </a:p>
        </p:txBody>
      </p:sp>
      <p:sp>
        <p:nvSpPr>
          <p:cNvPr id="11" name="TextBox 10">
            <a:extLst>
              <a:ext uri="{FF2B5EF4-FFF2-40B4-BE49-F238E27FC236}">
                <a16:creationId xmlns:a16="http://schemas.microsoft.com/office/drawing/2014/main" id="{A0C81F22-F3AF-4439-B8DF-700E1AB1122F}"/>
              </a:ext>
            </a:extLst>
          </p:cNvPr>
          <p:cNvSpPr txBox="1"/>
          <p:nvPr/>
        </p:nvSpPr>
        <p:spPr>
          <a:xfrm>
            <a:off x="3503054" y="4887532"/>
            <a:ext cx="2311757" cy="1200329"/>
          </a:xfrm>
          <a:prstGeom prst="rect">
            <a:avLst/>
          </a:prstGeom>
          <a:solidFill>
            <a:srgbClr val="FFC000"/>
          </a:solidFill>
        </p:spPr>
        <p:txBody>
          <a:bodyPr wrap="square" rtlCol="0">
            <a:spAutoFit/>
          </a:bodyPr>
          <a:lstStyle/>
          <a:p>
            <a:r>
              <a:rPr lang="en-GB" dirty="0"/>
              <a:t>5. Persons self-identity becomes based on deviant self </a:t>
            </a:r>
          </a:p>
        </p:txBody>
      </p:sp>
      <p:sp>
        <p:nvSpPr>
          <p:cNvPr id="12" name="TextBox 11">
            <a:extLst>
              <a:ext uri="{FF2B5EF4-FFF2-40B4-BE49-F238E27FC236}">
                <a16:creationId xmlns:a16="http://schemas.microsoft.com/office/drawing/2014/main" id="{8469138D-B0B4-451D-A8C1-2D093BF5ED05}"/>
              </a:ext>
            </a:extLst>
          </p:cNvPr>
          <p:cNvSpPr txBox="1"/>
          <p:nvPr/>
        </p:nvSpPr>
        <p:spPr>
          <a:xfrm>
            <a:off x="7720885" y="4803820"/>
            <a:ext cx="2537138" cy="1077218"/>
          </a:xfrm>
          <a:prstGeom prst="rect">
            <a:avLst/>
          </a:prstGeom>
          <a:noFill/>
        </p:spPr>
        <p:txBody>
          <a:bodyPr wrap="square" rtlCol="0">
            <a:spAutoFit/>
          </a:bodyPr>
          <a:lstStyle/>
          <a:p>
            <a:r>
              <a:rPr lang="en-GB" sz="3200" b="1" dirty="0">
                <a:solidFill>
                  <a:srgbClr val="FF0000"/>
                </a:solidFill>
              </a:rPr>
              <a:t>= DEVIANT CAREER</a:t>
            </a:r>
          </a:p>
        </p:txBody>
      </p:sp>
      <mc:AlternateContent xmlns:mc="http://schemas.openxmlformats.org/markup-compatibility/2006" xmlns:p14="http://schemas.microsoft.com/office/powerpoint/2010/main">
        <mc:Choice Requires="p14">
          <p:contentPart p14:bwMode="auto" r:id="rId2">
            <p14:nvContentPartPr>
              <p14:cNvPr id="19" name="Ink 18">
                <a:extLst>
                  <a:ext uri="{FF2B5EF4-FFF2-40B4-BE49-F238E27FC236}">
                    <a16:creationId xmlns:a16="http://schemas.microsoft.com/office/drawing/2014/main" id="{78FEEF8A-FD12-4CBC-BF7D-245CABDBD42E}"/>
                  </a:ext>
                </a:extLst>
              </p14:cNvPr>
              <p14:cNvContentPartPr/>
              <p14:nvPr/>
            </p14:nvContentPartPr>
            <p14:xfrm>
              <a:off x="1950485" y="2136245"/>
              <a:ext cx="230400" cy="374760"/>
            </p14:xfrm>
          </p:contentPart>
        </mc:Choice>
        <mc:Fallback xmlns="">
          <p:pic>
            <p:nvPicPr>
              <p:cNvPr id="19" name="Ink 18">
                <a:extLst>
                  <a:ext uri="{FF2B5EF4-FFF2-40B4-BE49-F238E27FC236}">
                    <a16:creationId xmlns:a16="http://schemas.microsoft.com/office/drawing/2014/main" id="{78FEEF8A-FD12-4CBC-BF7D-245CABDBD42E}"/>
                  </a:ext>
                </a:extLst>
              </p:cNvPr>
              <p:cNvPicPr/>
              <p:nvPr/>
            </p:nvPicPr>
            <p:blipFill>
              <a:blip r:embed="rId3"/>
              <a:stretch>
                <a:fillRect/>
              </a:stretch>
            </p:blipFill>
            <p:spPr>
              <a:xfrm>
                <a:off x="1941845" y="2127245"/>
                <a:ext cx="248040" cy="392400"/>
              </a:xfrm>
              <a:prstGeom prst="rect">
                <a:avLst/>
              </a:prstGeom>
            </p:spPr>
          </p:pic>
        </mc:Fallback>
      </mc:AlternateContent>
      <mc:AlternateContent xmlns:mc="http://schemas.openxmlformats.org/markup-compatibility/2006" xmlns:p14="http://schemas.microsoft.com/office/powerpoint/2010/main">
        <mc:Choice Requires="p14">
          <p:contentPart p14:bwMode="auto" r:id="rId4">
            <p14:nvContentPartPr>
              <p14:cNvPr id="20" name="Ink 19">
                <a:extLst>
                  <a:ext uri="{FF2B5EF4-FFF2-40B4-BE49-F238E27FC236}">
                    <a16:creationId xmlns:a16="http://schemas.microsoft.com/office/drawing/2014/main" id="{221B27FF-EAD2-461C-AA9D-17F481FA9556}"/>
                  </a:ext>
                </a:extLst>
              </p14:cNvPr>
              <p14:cNvContentPartPr/>
              <p14:nvPr/>
            </p14:nvContentPartPr>
            <p14:xfrm>
              <a:off x="4233245" y="3092405"/>
              <a:ext cx="1333440" cy="150120"/>
            </p14:xfrm>
          </p:contentPart>
        </mc:Choice>
        <mc:Fallback xmlns="">
          <p:pic>
            <p:nvPicPr>
              <p:cNvPr id="20" name="Ink 19">
                <a:extLst>
                  <a:ext uri="{FF2B5EF4-FFF2-40B4-BE49-F238E27FC236}">
                    <a16:creationId xmlns:a16="http://schemas.microsoft.com/office/drawing/2014/main" id="{221B27FF-EAD2-461C-AA9D-17F481FA9556}"/>
                  </a:ext>
                </a:extLst>
              </p:cNvPr>
              <p:cNvPicPr/>
              <p:nvPr/>
            </p:nvPicPr>
            <p:blipFill>
              <a:blip r:embed="rId5"/>
              <a:stretch>
                <a:fillRect/>
              </a:stretch>
            </p:blipFill>
            <p:spPr>
              <a:xfrm>
                <a:off x="4224605" y="3083765"/>
                <a:ext cx="1351080" cy="16776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21" name="Ink 20">
                <a:extLst>
                  <a:ext uri="{FF2B5EF4-FFF2-40B4-BE49-F238E27FC236}">
                    <a16:creationId xmlns:a16="http://schemas.microsoft.com/office/drawing/2014/main" id="{38ED14CD-BD7F-40F1-AFD1-1B3804C5AA85}"/>
                  </a:ext>
                </a:extLst>
              </p14:cNvPr>
              <p14:cNvContentPartPr/>
              <p14:nvPr/>
            </p14:nvContentPartPr>
            <p14:xfrm>
              <a:off x="1458005" y="3919325"/>
              <a:ext cx="5862960" cy="608760"/>
            </p14:xfrm>
          </p:contentPart>
        </mc:Choice>
        <mc:Fallback xmlns="">
          <p:pic>
            <p:nvPicPr>
              <p:cNvPr id="21" name="Ink 20">
                <a:extLst>
                  <a:ext uri="{FF2B5EF4-FFF2-40B4-BE49-F238E27FC236}">
                    <a16:creationId xmlns:a16="http://schemas.microsoft.com/office/drawing/2014/main" id="{38ED14CD-BD7F-40F1-AFD1-1B3804C5AA85}"/>
                  </a:ext>
                </a:extLst>
              </p:cNvPr>
              <p:cNvPicPr/>
              <p:nvPr/>
            </p:nvPicPr>
            <p:blipFill>
              <a:blip r:embed="rId7"/>
              <a:stretch>
                <a:fillRect/>
              </a:stretch>
            </p:blipFill>
            <p:spPr>
              <a:xfrm>
                <a:off x="1449005" y="3910325"/>
                <a:ext cx="5880600" cy="62640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22" name="Ink 21">
                <a:extLst>
                  <a:ext uri="{FF2B5EF4-FFF2-40B4-BE49-F238E27FC236}">
                    <a16:creationId xmlns:a16="http://schemas.microsoft.com/office/drawing/2014/main" id="{2275E53D-FAE7-40B4-A8F6-281531A62E36}"/>
                  </a:ext>
                </a:extLst>
              </p14:cNvPr>
              <p14:cNvContentPartPr/>
              <p14:nvPr/>
            </p14:nvContentPartPr>
            <p14:xfrm>
              <a:off x="2382125" y="5310005"/>
              <a:ext cx="1024200" cy="218160"/>
            </p14:xfrm>
          </p:contentPart>
        </mc:Choice>
        <mc:Fallback xmlns="">
          <p:pic>
            <p:nvPicPr>
              <p:cNvPr id="22" name="Ink 21">
                <a:extLst>
                  <a:ext uri="{FF2B5EF4-FFF2-40B4-BE49-F238E27FC236}">
                    <a16:creationId xmlns:a16="http://schemas.microsoft.com/office/drawing/2014/main" id="{2275E53D-FAE7-40B4-A8F6-281531A62E36}"/>
                  </a:ext>
                </a:extLst>
              </p:cNvPr>
              <p:cNvPicPr/>
              <p:nvPr/>
            </p:nvPicPr>
            <p:blipFill>
              <a:blip r:embed="rId9"/>
              <a:stretch>
                <a:fillRect/>
              </a:stretch>
            </p:blipFill>
            <p:spPr>
              <a:xfrm>
                <a:off x="2373485" y="5301365"/>
                <a:ext cx="1041840" cy="235800"/>
              </a:xfrm>
              <a:prstGeom prst="rect">
                <a:avLst/>
              </a:prstGeom>
            </p:spPr>
          </p:pic>
        </mc:Fallback>
      </mc:AlternateContent>
      <p:grpSp>
        <p:nvGrpSpPr>
          <p:cNvPr id="25" name="Group 24">
            <a:extLst>
              <a:ext uri="{FF2B5EF4-FFF2-40B4-BE49-F238E27FC236}">
                <a16:creationId xmlns:a16="http://schemas.microsoft.com/office/drawing/2014/main" id="{9E1961A8-F500-4123-8F02-00A9E9E8A6F4}"/>
              </a:ext>
            </a:extLst>
          </p:cNvPr>
          <p:cNvGrpSpPr/>
          <p:nvPr/>
        </p:nvGrpSpPr>
        <p:grpSpPr>
          <a:xfrm>
            <a:off x="5852885" y="5148365"/>
            <a:ext cx="1625760" cy="448920"/>
            <a:chOff x="5852885" y="5148365"/>
            <a:chExt cx="1625760" cy="448920"/>
          </a:xfrm>
        </p:grpSpPr>
        <mc:AlternateContent xmlns:mc="http://schemas.openxmlformats.org/markup-compatibility/2006" xmlns:p14="http://schemas.microsoft.com/office/powerpoint/2010/main">
          <mc:Choice Requires="p14">
            <p:contentPart p14:bwMode="auto" r:id="rId10">
              <p14:nvContentPartPr>
                <p14:cNvPr id="23" name="Ink 22">
                  <a:extLst>
                    <a:ext uri="{FF2B5EF4-FFF2-40B4-BE49-F238E27FC236}">
                      <a16:creationId xmlns:a16="http://schemas.microsoft.com/office/drawing/2014/main" id="{15565745-5D3D-4C04-9340-484755C08204}"/>
                    </a:ext>
                  </a:extLst>
                </p14:cNvPr>
                <p14:cNvContentPartPr/>
                <p14:nvPr/>
              </p14:nvContentPartPr>
              <p14:xfrm>
                <a:off x="5852885" y="5245205"/>
                <a:ext cx="1505160" cy="299880"/>
              </p14:xfrm>
            </p:contentPart>
          </mc:Choice>
          <mc:Fallback xmlns="">
            <p:pic>
              <p:nvPicPr>
                <p:cNvPr id="23" name="Ink 22">
                  <a:extLst>
                    <a:ext uri="{FF2B5EF4-FFF2-40B4-BE49-F238E27FC236}">
                      <a16:creationId xmlns:a16="http://schemas.microsoft.com/office/drawing/2014/main" id="{15565745-5D3D-4C04-9340-484755C08204}"/>
                    </a:ext>
                  </a:extLst>
                </p:cNvPr>
                <p:cNvPicPr/>
                <p:nvPr/>
              </p:nvPicPr>
              <p:blipFill>
                <a:blip r:embed="rId11"/>
                <a:stretch>
                  <a:fillRect/>
                </a:stretch>
              </p:blipFill>
              <p:spPr>
                <a:xfrm>
                  <a:off x="5843885" y="5236565"/>
                  <a:ext cx="1522800" cy="317520"/>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24" name="Ink 23">
                  <a:extLst>
                    <a:ext uri="{FF2B5EF4-FFF2-40B4-BE49-F238E27FC236}">
                      <a16:creationId xmlns:a16="http://schemas.microsoft.com/office/drawing/2014/main" id="{4E1C58DC-C11F-4818-9BFC-B49FAAE878BB}"/>
                    </a:ext>
                  </a:extLst>
                </p14:cNvPr>
                <p14:cNvContentPartPr/>
                <p14:nvPr/>
              </p14:nvContentPartPr>
              <p14:xfrm>
                <a:off x="7108925" y="5148365"/>
                <a:ext cx="369720" cy="448920"/>
              </p14:xfrm>
            </p:contentPart>
          </mc:Choice>
          <mc:Fallback xmlns="">
            <p:pic>
              <p:nvPicPr>
                <p:cNvPr id="24" name="Ink 23">
                  <a:extLst>
                    <a:ext uri="{FF2B5EF4-FFF2-40B4-BE49-F238E27FC236}">
                      <a16:creationId xmlns:a16="http://schemas.microsoft.com/office/drawing/2014/main" id="{4E1C58DC-C11F-4818-9BFC-B49FAAE878BB}"/>
                    </a:ext>
                  </a:extLst>
                </p:cNvPr>
                <p:cNvPicPr/>
                <p:nvPr/>
              </p:nvPicPr>
              <p:blipFill>
                <a:blip r:embed="rId13"/>
                <a:stretch>
                  <a:fillRect/>
                </a:stretch>
              </p:blipFill>
              <p:spPr>
                <a:xfrm>
                  <a:off x="7099925" y="5139365"/>
                  <a:ext cx="387360" cy="466560"/>
                </a:xfrm>
                <a:prstGeom prst="rect">
                  <a:avLst/>
                </a:prstGeom>
              </p:spPr>
            </p:pic>
          </mc:Fallback>
        </mc:AlternateContent>
      </p:grpSp>
    </p:spTree>
    <p:extLst>
      <p:ext uri="{BB962C8B-B14F-4D97-AF65-F5344CB8AC3E}">
        <p14:creationId xmlns:p14="http://schemas.microsoft.com/office/powerpoint/2010/main" val="193132045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B5AA8A5-25CC-4295-892F-367FCDAF2B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09DD65AA-8280-4962-92F3-DF1CB53349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9068" y="-8467"/>
            <a:ext cx="4766733" cy="6866467"/>
            <a:chOff x="7425267" y="-8467"/>
            <a:chExt cx="4766733" cy="6866467"/>
          </a:xfrm>
        </p:grpSpPr>
        <p:cxnSp>
          <p:nvCxnSpPr>
            <p:cNvPr id="12" name="Straight Connector 11">
              <a:extLst>
                <a:ext uri="{FF2B5EF4-FFF2-40B4-BE49-F238E27FC236}">
                  <a16:creationId xmlns:a16="http://schemas.microsoft.com/office/drawing/2014/main" id="{88942788-FC6D-44C2-BFC1-6F064710DA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01093AC6-E5C2-4894-A520-5BE11049F2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F2EF9281-EAD8-4973-938C-52DECCD0F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F4D52681-7A79-4750-8E02-7C30DBAFE9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Isosceles Triangle 15">
              <a:extLst>
                <a:ext uri="{FF2B5EF4-FFF2-40B4-BE49-F238E27FC236}">
                  <a16:creationId xmlns:a16="http://schemas.microsoft.com/office/drawing/2014/main" id="{F132E88E-8003-49D3-88BD-E18DF6965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7">
              <a:extLst>
                <a:ext uri="{FF2B5EF4-FFF2-40B4-BE49-F238E27FC236}">
                  <a16:creationId xmlns:a16="http://schemas.microsoft.com/office/drawing/2014/main" id="{8C986A99-157C-40D0-97AD-371B6F55E3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6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8">
              <a:extLst>
                <a:ext uri="{FF2B5EF4-FFF2-40B4-BE49-F238E27FC236}">
                  <a16:creationId xmlns:a16="http://schemas.microsoft.com/office/drawing/2014/main" id="{264123D5-6D32-4F54-BAD5-43A5BAF6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9">
              <a:extLst>
                <a:ext uri="{FF2B5EF4-FFF2-40B4-BE49-F238E27FC236}">
                  <a16:creationId xmlns:a16="http://schemas.microsoft.com/office/drawing/2014/main" id="{5FCA8C06-6A3E-4C39-9EF2-1179873319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3F93416A-6C44-4D77-A94A-DEBC035EA6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2483B5DF-0256-4481-B5A0-C1AC194D211E}"/>
              </a:ext>
            </a:extLst>
          </p:cNvPr>
          <p:cNvSpPr>
            <a:spLocks noGrp="1"/>
          </p:cNvSpPr>
          <p:nvPr>
            <p:ph type="title"/>
          </p:nvPr>
        </p:nvSpPr>
        <p:spPr>
          <a:xfrm>
            <a:off x="652481" y="1382486"/>
            <a:ext cx="3547581" cy="4093028"/>
          </a:xfrm>
        </p:spPr>
        <p:txBody>
          <a:bodyPr anchor="ctr">
            <a:normAutofit/>
          </a:bodyPr>
          <a:lstStyle/>
          <a:p>
            <a:r>
              <a:rPr lang="en-GB" sz="4400">
                <a:solidFill>
                  <a:schemeClr val="accent1">
                    <a:lumMod val="75000"/>
                  </a:schemeClr>
                </a:solidFill>
              </a:rPr>
              <a:t>TASK</a:t>
            </a:r>
          </a:p>
        </p:txBody>
      </p:sp>
      <p:sp>
        <p:nvSpPr>
          <p:cNvPr id="22" name="Rectangle 21">
            <a:extLst>
              <a:ext uri="{FF2B5EF4-FFF2-40B4-BE49-F238E27FC236}">
                <a16:creationId xmlns:a16="http://schemas.microsoft.com/office/drawing/2014/main" id="{24C6BC13-FB1E-48CC-B421-3D0603972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42625" y="0"/>
            <a:ext cx="64493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699C4952-2016-C2A1-8001-1EA5940A2BFE}"/>
              </a:ext>
            </a:extLst>
          </p:cNvPr>
          <p:cNvGraphicFramePr>
            <a:graphicFrameLocks noGrp="1"/>
          </p:cNvGraphicFramePr>
          <p:nvPr>
            <p:ph idx="1"/>
            <p:extLst>
              <p:ext uri="{D42A27DB-BD31-4B8C-83A1-F6EECF244321}">
                <p14:modId xmlns:p14="http://schemas.microsoft.com/office/powerpoint/2010/main" val="718022793"/>
              </p:ext>
            </p:extLst>
          </p:nvPr>
        </p:nvGraphicFramePr>
        <p:xfrm>
          <a:off x="2486135" y="578498"/>
          <a:ext cx="8726798" cy="565375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1690446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4815A7B4-532E-48C9-AC24-D78ACF3339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13" name="Freeform 14">
              <a:extLst>
                <a:ext uri="{FF2B5EF4-FFF2-40B4-BE49-F238E27FC236}">
                  <a16:creationId xmlns:a16="http://schemas.microsoft.com/office/drawing/2014/main" id="{D40109F4-CE5C-45F4-856E-F3F69C9FD4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4" name="Straight Connector 13">
              <a:extLst>
                <a:ext uri="{FF2B5EF4-FFF2-40B4-BE49-F238E27FC236}">
                  <a16:creationId xmlns:a16="http://schemas.microsoft.com/office/drawing/2014/main" id="{3CBAA4DE-3D7B-460B-AE98-D9F9990C0B6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7BF1ED3E-4F80-4AF6-A41B-44F53DDE610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C0B2D747-3E31-45C5-9A98-A9710A585F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5">
              <a:extLst>
                <a:ext uri="{FF2B5EF4-FFF2-40B4-BE49-F238E27FC236}">
                  <a16:creationId xmlns:a16="http://schemas.microsoft.com/office/drawing/2014/main" id="{A15FD4BA-3020-462D-8BE8-B3A65B8E49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A304284A-7318-4DD5-898C-2F6B23C778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7">
              <a:extLst>
                <a:ext uri="{FF2B5EF4-FFF2-40B4-BE49-F238E27FC236}">
                  <a16:creationId xmlns:a16="http://schemas.microsoft.com/office/drawing/2014/main" id="{9DF48E66-B635-4509-B115-E0987C014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8">
              <a:extLst>
                <a:ext uri="{FF2B5EF4-FFF2-40B4-BE49-F238E27FC236}">
                  <a16:creationId xmlns:a16="http://schemas.microsoft.com/office/drawing/2014/main" id="{E3B96D94-5F5A-4F4C-810C-917BF4D266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9">
              <a:extLst>
                <a:ext uri="{FF2B5EF4-FFF2-40B4-BE49-F238E27FC236}">
                  <a16:creationId xmlns:a16="http://schemas.microsoft.com/office/drawing/2014/main" id="{7F3782D6-BFF8-4389-9D39-A023ADAA92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Isosceles Triangle 21">
              <a:extLst>
                <a:ext uri="{FF2B5EF4-FFF2-40B4-BE49-F238E27FC236}">
                  <a16:creationId xmlns:a16="http://schemas.microsoft.com/office/drawing/2014/main" id="{ECE162D4-FCAE-441B-B5E9-C91DE62124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FA2CD7E0-6879-44CB-AC9B-A3CD86D62443}"/>
              </a:ext>
            </a:extLst>
          </p:cNvPr>
          <p:cNvSpPr>
            <a:spLocks noGrp="1"/>
          </p:cNvSpPr>
          <p:nvPr>
            <p:ph type="title"/>
          </p:nvPr>
        </p:nvSpPr>
        <p:spPr>
          <a:xfrm>
            <a:off x="6942477" y="1546669"/>
            <a:ext cx="3497565" cy="3002662"/>
          </a:xfrm>
        </p:spPr>
        <p:txBody>
          <a:bodyPr vert="horz" lIns="91440" tIns="45720" rIns="91440" bIns="45720" rtlCol="0" anchor="b">
            <a:normAutofit/>
          </a:bodyPr>
          <a:lstStyle/>
          <a:p>
            <a:pPr>
              <a:lnSpc>
                <a:spcPct val="90000"/>
              </a:lnSpc>
            </a:pPr>
            <a:r>
              <a:rPr lang="en-US" sz="4100" dirty="0"/>
              <a:t>They aren’t born criminals, they are vulnerable</a:t>
            </a:r>
          </a:p>
        </p:txBody>
      </p:sp>
      <p:sp>
        <p:nvSpPr>
          <p:cNvPr id="24" name="Isosceles Triangle 23">
            <a:extLst>
              <a:ext uri="{FF2B5EF4-FFF2-40B4-BE49-F238E27FC236}">
                <a16:creationId xmlns:a16="http://schemas.microsoft.com/office/drawing/2014/main" id="{F6E918B1-FA59-42EF-8A8E-B0F3D1E540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174" y="1270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pic>
        <p:nvPicPr>
          <p:cNvPr id="7" name="Content Placeholder 6">
            <a:extLst>
              <a:ext uri="{FF2B5EF4-FFF2-40B4-BE49-F238E27FC236}">
                <a16:creationId xmlns:a16="http://schemas.microsoft.com/office/drawing/2014/main" id="{843BE725-0E5C-4CCC-9686-337B6A8E5EAD}"/>
              </a:ext>
            </a:extLst>
          </p:cNvPr>
          <p:cNvPicPr>
            <a:picLocks noGrp="1" noChangeAspect="1"/>
          </p:cNvPicPr>
          <p:nvPr>
            <p:ph idx="1"/>
          </p:nvPr>
        </p:nvPicPr>
        <p:blipFill rotWithShape="1">
          <a:blip r:embed="rId3"/>
          <a:srcRect l="14202" t="17934" r="23120" b="5069"/>
          <a:stretch/>
        </p:blipFill>
        <p:spPr>
          <a:xfrm>
            <a:off x="888603" y="1425203"/>
            <a:ext cx="6045100" cy="4956936"/>
          </a:xfrm>
          <a:prstGeom prst="rect">
            <a:avLst/>
          </a:prstGeom>
        </p:spPr>
      </p:pic>
    </p:spTree>
    <p:extLst>
      <p:ext uri="{BB962C8B-B14F-4D97-AF65-F5344CB8AC3E}">
        <p14:creationId xmlns:p14="http://schemas.microsoft.com/office/powerpoint/2010/main" val="407417978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A5AFB369-4673-4727-A7CD-D86AFE0AE06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10" name="Freeform 14">
              <a:extLst>
                <a:ext uri="{FF2B5EF4-FFF2-40B4-BE49-F238E27FC236}">
                  <a16:creationId xmlns:a16="http://schemas.microsoft.com/office/drawing/2014/main" id="{50709826-4D6B-4A97-8DB3-5DA1666262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1" name="Straight Connector 10">
              <a:extLst>
                <a:ext uri="{FF2B5EF4-FFF2-40B4-BE49-F238E27FC236}">
                  <a16:creationId xmlns:a16="http://schemas.microsoft.com/office/drawing/2014/main" id="{47263F58-6EE6-45B3-9BF2-C0BD5D30A5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5197CE03-EB81-4718-BEA1-C2D488961E5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A3451629-72D6-4E33-A99A-40FAF7445D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5">
              <a:extLst>
                <a:ext uri="{FF2B5EF4-FFF2-40B4-BE49-F238E27FC236}">
                  <a16:creationId xmlns:a16="http://schemas.microsoft.com/office/drawing/2014/main" id="{E04F0FD4-BCD5-4435-A6B5-A2E69303B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Isosceles Triangle 14">
              <a:extLst>
                <a:ext uri="{FF2B5EF4-FFF2-40B4-BE49-F238E27FC236}">
                  <a16:creationId xmlns:a16="http://schemas.microsoft.com/office/drawing/2014/main" id="{DE110F09-1C81-4E73-B5E9-D857CD879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7">
              <a:extLst>
                <a:ext uri="{FF2B5EF4-FFF2-40B4-BE49-F238E27FC236}">
                  <a16:creationId xmlns:a16="http://schemas.microsoft.com/office/drawing/2014/main" id="{273A9C01-06BD-4E8E-8BBF-2E2A9ECF49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8">
              <a:extLst>
                <a:ext uri="{FF2B5EF4-FFF2-40B4-BE49-F238E27FC236}">
                  <a16:creationId xmlns:a16="http://schemas.microsoft.com/office/drawing/2014/main" id="{B206C9B2-27BE-4B6F-A4D0-485FBBEB58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9">
              <a:extLst>
                <a:ext uri="{FF2B5EF4-FFF2-40B4-BE49-F238E27FC236}">
                  <a16:creationId xmlns:a16="http://schemas.microsoft.com/office/drawing/2014/main" id="{2E7D673E-0C5C-4F2B-B46E-3E9286B9E8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F0F78B34-9B26-4CA9-B8F0-B9638730F9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4" name="Picture 3">
            <a:extLst>
              <a:ext uri="{FF2B5EF4-FFF2-40B4-BE49-F238E27FC236}">
                <a16:creationId xmlns:a16="http://schemas.microsoft.com/office/drawing/2014/main" id="{CD1240C1-0F1C-C45A-13BD-018DB5171895}"/>
              </a:ext>
            </a:extLst>
          </p:cNvPr>
          <p:cNvPicPr>
            <a:picLocks noChangeAspect="1"/>
          </p:cNvPicPr>
          <p:nvPr/>
        </p:nvPicPr>
        <p:blipFill rotWithShape="1">
          <a:blip r:embed="rId3"/>
          <a:srcRect l="9091" t="7352" b="3219"/>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17068C58-A1F4-E6FE-5239-8111519522CC}"/>
              </a:ext>
            </a:extLst>
          </p:cNvPr>
          <p:cNvSpPr>
            <a:spLocks noGrp="1"/>
          </p:cNvSpPr>
          <p:nvPr>
            <p:ph type="title"/>
          </p:nvPr>
        </p:nvSpPr>
        <p:spPr>
          <a:xfrm>
            <a:off x="668867" y="1678666"/>
            <a:ext cx="4088190" cy="2369093"/>
          </a:xfrm>
        </p:spPr>
        <p:txBody>
          <a:bodyPr vert="horz" lIns="91440" tIns="45720" rIns="91440" bIns="45720" rtlCol="0" anchor="b">
            <a:normAutofit/>
          </a:bodyPr>
          <a:lstStyle/>
          <a:p>
            <a:pPr algn="ctr"/>
            <a:r>
              <a:rPr lang="en-US" sz="7200" dirty="0"/>
              <a:t>Time for a debate</a:t>
            </a:r>
          </a:p>
        </p:txBody>
      </p:sp>
      <p:cxnSp>
        <p:nvCxnSpPr>
          <p:cNvPr id="21" name="Straight Connector 20">
            <a:extLst>
              <a:ext uri="{FF2B5EF4-FFF2-40B4-BE49-F238E27FC236}">
                <a16:creationId xmlns:a16="http://schemas.microsoft.com/office/drawing/2014/main" id="{A57C1A16-B8AB-4D99-A195-A38F556A64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3" name="Straight Connector 22">
            <a:extLst>
              <a:ext uri="{FF2B5EF4-FFF2-40B4-BE49-F238E27FC236}">
                <a16:creationId xmlns:a16="http://schemas.microsoft.com/office/drawing/2014/main" id="{F8A9B20B-D1DD-4573-B5EC-5580295192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5" name="Rectangle 23">
            <a:extLst>
              <a:ext uri="{FF2B5EF4-FFF2-40B4-BE49-F238E27FC236}">
                <a16:creationId xmlns:a16="http://schemas.microsoft.com/office/drawing/2014/main" id="{66D61E08-70C3-48D8-BEA0-787111DC3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5">
            <a:extLst>
              <a:ext uri="{FF2B5EF4-FFF2-40B4-BE49-F238E27FC236}">
                <a16:creationId xmlns:a16="http://schemas.microsoft.com/office/drawing/2014/main" id="{FC55298F-0AE5-478E-AD2B-03C2614C5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4">
            <a:extLst>
              <a:ext uri="{FF2B5EF4-FFF2-40B4-BE49-F238E27FC236}">
                <a16:creationId xmlns:a16="http://schemas.microsoft.com/office/drawing/2014/main" id="{C180E4EA-0B63-4779-A895-7E90E71088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Rectangle 27">
            <a:extLst>
              <a:ext uri="{FF2B5EF4-FFF2-40B4-BE49-F238E27FC236}">
                <a16:creationId xmlns:a16="http://schemas.microsoft.com/office/drawing/2014/main" id="{CEE01D9D-3DE8-4EED-B0D3-8F3C79CC7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Rectangle 28">
            <a:extLst>
              <a:ext uri="{FF2B5EF4-FFF2-40B4-BE49-F238E27FC236}">
                <a16:creationId xmlns:a16="http://schemas.microsoft.com/office/drawing/2014/main" id="{89AF5CE9-607F-43F4-8983-DCD6DA4051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5" name="Rectangle 29">
            <a:extLst>
              <a:ext uri="{FF2B5EF4-FFF2-40B4-BE49-F238E27FC236}">
                <a16:creationId xmlns:a16="http://schemas.microsoft.com/office/drawing/2014/main" id="{6EEA2DBD-9E1E-4521-8C01-F32AD18A8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7" name="Isosceles Triangle 29">
            <a:extLst>
              <a:ext uri="{FF2B5EF4-FFF2-40B4-BE49-F238E27FC236}">
                <a16:creationId xmlns:a16="http://schemas.microsoft.com/office/drawing/2014/main" id="{15BBD2C1-BA9B-46A9-A27A-33498B1692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260405010"/>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0</TotalTime>
  <Words>1049</Words>
  <Application>Microsoft Office PowerPoint</Application>
  <PresentationFormat>Widescreen</PresentationFormat>
  <Paragraphs>111</Paragraphs>
  <Slides>22</Slides>
  <Notes>18</Notes>
  <HiddenSlides>1</HiddenSlides>
  <MMClips>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22</vt:i4>
      </vt:variant>
    </vt:vector>
  </HeadingPairs>
  <TitlesOfParts>
    <vt:vector size="30" baseType="lpstr">
      <vt:lpstr>Arial</vt:lpstr>
      <vt:lpstr>Berlin Sans FB</vt:lpstr>
      <vt:lpstr>Calibri</vt:lpstr>
      <vt:lpstr>Segoe Print</vt:lpstr>
      <vt:lpstr>Trebuchet MS</vt:lpstr>
      <vt:lpstr>Wingdings</vt:lpstr>
      <vt:lpstr>Wingdings 3</vt:lpstr>
      <vt:lpstr>Facet</vt:lpstr>
      <vt:lpstr>Sociological positivism:  CRIME &amp; ITS SOCIAL SETTING</vt:lpstr>
      <vt:lpstr>Learning Objectives</vt:lpstr>
      <vt:lpstr>SOCIOLOGICAL THEORIES</vt:lpstr>
      <vt:lpstr>PowerPoint Presentation</vt:lpstr>
      <vt:lpstr>Emile Durkheim and anomie</vt:lpstr>
      <vt:lpstr>The Chicago School</vt:lpstr>
      <vt:lpstr>PowerPoint Presentation</vt:lpstr>
      <vt:lpstr>Social strain theory-  Robert Merton</vt:lpstr>
      <vt:lpstr>Subcultural theory- Albert Cohen</vt:lpstr>
      <vt:lpstr>TASK</vt:lpstr>
      <vt:lpstr>Criticisms of strain and subcultural theory</vt:lpstr>
      <vt:lpstr>Social process/interaction theories: Differential association</vt:lpstr>
      <vt:lpstr>PowerPoint Presentation</vt:lpstr>
      <vt:lpstr>Sutherland a critique</vt:lpstr>
      <vt:lpstr>Learning theories:  Opportunity theory</vt:lpstr>
      <vt:lpstr>PowerPoint Presentation</vt:lpstr>
      <vt:lpstr>PowerPoint Presentation</vt:lpstr>
      <vt:lpstr>TASK </vt:lpstr>
      <vt:lpstr>Labelling theory</vt:lpstr>
      <vt:lpstr>TASK</vt:lpstr>
      <vt:lpstr>They aren’t born criminals, they are vulnerable</vt:lpstr>
      <vt:lpstr>Time for a debate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Sociological positivism:  CRIME &amp; ITS SOCIAL SETTING</dc:title>
  <dc:creator>Laura Knight</dc:creator>
  <cp:lastModifiedBy>Laura Knight</cp:lastModifiedBy>
  <cp:revision>6</cp:revision>
  <cp:lastPrinted>2018-09-10T09:20:35Z</cp:lastPrinted>
  <dcterms:modified xsi:type="dcterms:W3CDTF">2022-10-21T14:48:38Z</dcterms:modified>
</cp:coreProperties>
</file>