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46AF0-9388-4BB8-DBED-16975EA15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26354A-909A-B123-BC25-949D7E065C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05FCC-EA75-8728-B9F7-E1B1EC59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69FA8-3659-F41E-B070-28AB85CCD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190EC-1D93-F2BE-15CA-5D8DC3446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842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5E14D-2047-E716-56AF-FDF1B7957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AD60B-BDB2-DF37-7F5C-C43A888C1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398BBE-397F-9081-CAF2-B1DF7F80C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725A1-E979-CDAB-D7CD-817E3A033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F1DBD-F9A8-8BBB-EB55-2ED3F2DD3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37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AAA77-0B09-E45F-5E80-E8AB4F207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920265-E55A-BD83-30A0-37CFC7D305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E4B8B-EB4A-AC93-E4EB-61DC43F68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FE50A-C421-107E-B01D-BB3BA3F3C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A2E15-E742-E1E1-6AF3-EDE795DAF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38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62A1E-F501-A54A-D14F-9371C4017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157B2-1AF1-BDAB-D854-C877EA5035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242BD5-1E4D-4472-41A3-8588663EC6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4F2410-4775-DEA4-B629-1E2D5C987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E25F2F-92EB-22EF-0840-7A9840F83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BD50D2-8744-A395-5EF3-744B231F3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246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5AB6C-BADE-E5F8-70B8-8DAA98E8E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278F0-D8D3-C1C8-A792-614F566BC4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61A4D8-AEE7-CC98-1E3E-30216A0A26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14C14C-905F-52DC-7030-51A5B1EF3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7ADE7E-0A42-FBE7-4464-322347F8B6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D819AF-53E7-B1EB-4BAF-5511FFAD6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DBDED3-5B57-2184-B66C-DB1A3047C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868C7-1AFC-A250-5C7F-32CEF6398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515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73D9E-8911-3318-F567-3974FA128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773B8F-FD83-05DC-8DA6-31CE0EB05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AF57FD-C713-FA06-7917-466F28BAA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47BB1-D8B5-479E-465B-F057D5686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007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557C4C-CB58-B3FB-1431-257AAA33D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725A89-2F12-ECFF-C5C7-C731ED42C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5E9F79-A452-5D09-3E10-C6983FD97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079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904FD-D7A6-8586-B615-12A4FFCD5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36B81-E789-8202-D7BF-30662B8B1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E3F52D-2555-948E-C779-457FD6F248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0278FD-0C24-8BF9-9BFB-746CE42B0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1C5F2-0632-10DB-BAFC-08EB3A770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C3623-FC71-8873-FE27-EBADD352C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546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9C315-0704-F267-50C2-BE3A33B35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2F455C-180F-EAB5-6250-3EAD753AC1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46A3A5-D0C0-8CCC-4370-A9066F0DDA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A40BA3-7201-586D-E401-37251B2F3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B02CE9-9F0A-14B1-64E4-BF4E33C6B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18CB82-6910-F48B-716C-C4B5A73D3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139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B9F09-E236-8D1D-DC6E-3D5F7B13C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7F1B51-39C7-7DA9-DBB9-02F0E0A0B4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F5E3B-14DD-5C34-C6C2-D19304C0D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F16BF-FD7C-B384-C6B0-1255E0D30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7BE7A-3D16-AD36-5A74-24B900CC0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091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E5C288-BDAE-7425-308C-2A07CFAB6B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931733-4A28-E080-7877-F577706540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54C94-A52C-0488-EC55-103A9AFDD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515C75-343A-7651-AD85-CBD05A280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C2605-D40B-1883-F114-F8C61B174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783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9B40CE-FA9C-063C-6CE4-55D2885A7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DA571-166A-9450-95CD-A988053976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7D21A-F6B0-F45D-D39D-20D63A6A3F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BE5281-888D-4CE2-ABE0-7637905EAF9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A7A8B-EE12-65E6-0FD3-EC76A3404E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74D07-5CF6-ADC1-7C0F-52FB2C6110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68CD36-04A3-4545-8CEF-DBA973AD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000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A05671-0546-C876-A1F1-05D76FBB609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249" r="1" b="1"/>
          <a:stretch>
            <a:fillRect/>
          </a:stretch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01972-1789-583D-6EA4-B092B95CD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Introduction to Cycle Floristry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1BC29-BA07-2CD9-58C0-D089A39D6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>
            <a:normAutofit/>
          </a:bodyPr>
          <a:lstStyle/>
          <a:p>
            <a:r>
              <a:rPr lang="en-US" sz="1900" dirty="0">
                <a:solidFill>
                  <a:srgbClr val="FFFFFF"/>
                </a:solidFill>
              </a:rPr>
              <a:t>Sustainable flower shop concept: Cycle Florist focuses on eco-friendly floristry.</a:t>
            </a:r>
          </a:p>
          <a:p>
            <a:r>
              <a:rPr lang="en-US" sz="1900" dirty="0">
                <a:solidFill>
                  <a:srgbClr val="FFFFFF"/>
                </a:solidFill>
              </a:rPr>
              <a:t>Locally sourced flowers: Reduces carbon footprint from imports</a:t>
            </a:r>
          </a:p>
          <a:p>
            <a:r>
              <a:rPr lang="en-US" sz="1900" dirty="0">
                <a:solidFill>
                  <a:srgbClr val="FFFFFF"/>
                </a:solidFill>
              </a:rPr>
              <a:t>Multiple revenue streams: Retail, subscriptions, events, and workshops.</a:t>
            </a:r>
          </a:p>
          <a:p>
            <a:r>
              <a:rPr lang="en-US" sz="1900" dirty="0">
                <a:solidFill>
                  <a:srgbClr val="FFFFFF"/>
                </a:solidFill>
              </a:rPr>
              <a:t>Hybrid business model: Combines a physical shop with online sales</a:t>
            </a:r>
          </a:p>
          <a:p>
            <a:r>
              <a:rPr lang="en-US" sz="1900" dirty="0">
                <a:solidFill>
                  <a:srgbClr val="FFFFFF"/>
                </a:solidFill>
              </a:rPr>
              <a:t>Growing eco-conscious demand: Customers value sustainability more.</a:t>
            </a:r>
          </a:p>
          <a:p>
            <a:r>
              <a:rPr lang="en-US" sz="1900" dirty="0">
                <a:solidFill>
                  <a:srgbClr val="FFFFFF"/>
                </a:solidFill>
              </a:rPr>
              <a:t>Unique selling point: Ethical, seasonal, low-waste flower products.</a:t>
            </a:r>
            <a:endParaRPr lang="en-GB" sz="1900" dirty="0">
              <a:solidFill>
                <a:srgbClr val="FFFFFF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0AEAFF-1749-235D-53C4-C6FEC0CFBF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97"/>
          <a:stretch>
            <a:fillRect/>
          </a:stretch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1037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30723-24E7-864C-99DC-A5DCEA50C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Sustainability and Business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66B7C0-1048-43DD-3D5C-C911496580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247" b="5352"/>
          <a:stretch>
            <a:fillRect/>
          </a:stretch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5D2E52-090E-02EF-149F-5E484B86D8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3" r="-4" b="11270"/>
          <a:stretch>
            <a:fillRect/>
          </a:stretch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14FF6-A83F-9E46-043C-3030FAFBC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633" y="3455208"/>
            <a:ext cx="5742432" cy="2344708"/>
          </a:xfrm>
        </p:spPr>
        <p:txBody>
          <a:bodyPr anchor="ctr">
            <a:normAutofit/>
          </a:bodyPr>
          <a:lstStyle/>
          <a:p>
            <a:r>
              <a:rPr lang="en-GB" sz="1400" dirty="0"/>
              <a:t>Local and seasonal sourcing: Supports farmers and reduces emissions.</a:t>
            </a:r>
          </a:p>
          <a:p>
            <a:r>
              <a:rPr lang="en-GB" sz="1400" dirty="0"/>
              <a:t>Eco-friendly packaging: Uses recyclable and biodegradable materials.</a:t>
            </a:r>
          </a:p>
          <a:p>
            <a:r>
              <a:rPr lang="en-GB" sz="1400" dirty="0"/>
              <a:t>Waste reduction practices: Composting and reuse of flowers.</a:t>
            </a:r>
          </a:p>
          <a:p>
            <a:r>
              <a:rPr lang="en-GB" sz="1400" dirty="0"/>
              <a:t>Foam-free floristry: Avoids harmful non-biodegradable materials.</a:t>
            </a:r>
          </a:p>
          <a:p>
            <a:r>
              <a:rPr lang="en-GB" sz="1400" dirty="0"/>
              <a:t>Green innovation strategy: Sustainability built into operations.</a:t>
            </a:r>
          </a:p>
          <a:p>
            <a:r>
              <a:rPr lang="en-GB" sz="1400" dirty="0"/>
              <a:t>Community engagement: Workshops build awareness and loyalty.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52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FF0E34-EB6A-7B51-5635-CED37C66D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Financials, Marketing, and Analysis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0C65A5-F3F1-85AB-A086-493600921E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786" b="27017"/>
          <a:stretch>
            <a:fillRect/>
          </a:stretch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6D670C-84DC-3027-B2F8-E471C06B7A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82" r="18670" b="3"/>
          <a:stretch>
            <a:fillRect/>
          </a:stretch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B28D7-99D2-5463-C920-778D1B116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633" y="3455208"/>
            <a:ext cx="5742432" cy="2344708"/>
          </a:xfrm>
        </p:spPr>
        <p:txBody>
          <a:bodyPr anchor="ctr">
            <a:normAutofit/>
          </a:bodyPr>
          <a:lstStyle/>
          <a:p>
            <a:r>
              <a:rPr lang="en-GB" sz="1400" dirty="0"/>
              <a:t>Start-up cost £38k–£45k: Covers setup, stock, and operations.</a:t>
            </a:r>
          </a:p>
          <a:p>
            <a:r>
              <a:rPr lang="en-GB" sz="1400" dirty="0"/>
              <a:t>Monthly profit £1,500: Based on multiple income streams.</a:t>
            </a:r>
          </a:p>
          <a:p>
            <a:r>
              <a:rPr lang="en-GB" sz="1400" dirty="0"/>
              <a:t>Strong marketing strategy: Social media and partnerships</a:t>
            </a:r>
          </a:p>
          <a:p>
            <a:r>
              <a:rPr lang="en-GB" sz="1400" dirty="0"/>
              <a:t>Target eco-conscious customers: Focus on ethical buying trends</a:t>
            </a:r>
          </a:p>
          <a:p>
            <a:r>
              <a:rPr lang="en-GB" sz="1400" dirty="0"/>
              <a:t>SWOT strengths: Strong brand and diverse income.</a:t>
            </a:r>
          </a:p>
          <a:p>
            <a:r>
              <a:rPr lang="en-GB" sz="1400" dirty="0"/>
              <a:t>PESTLE insights: Social/environmental trends support growth.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302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5794D-618F-4FA7-141C-A7FE7C84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Success Factors and 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915B8D-06A3-5C34-EA0F-A4EA42B302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725" b="37040"/>
          <a:stretch>
            <a:fillRect/>
          </a:stretch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8BD995-9F71-E5F5-EFC6-1063A60161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055" r="3" b="3"/>
          <a:stretch>
            <a:fillRect/>
          </a:stretch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84EF4-57DE-718A-484A-CBF1F344A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633" y="3455208"/>
            <a:ext cx="5742432" cy="2344708"/>
          </a:xfrm>
        </p:spPr>
        <p:txBody>
          <a:bodyPr anchor="ctr">
            <a:normAutofit/>
          </a:bodyPr>
          <a:lstStyle/>
          <a:p>
            <a:r>
              <a:rPr lang="en-US" sz="1600" dirty="0"/>
              <a:t>Growing demand for sustainability: Ethical businesses are increasing in popularity.</a:t>
            </a:r>
          </a:p>
          <a:p>
            <a:r>
              <a:rPr lang="en-US" sz="1600" dirty="0"/>
              <a:t>Strong brand identity: Clear eco-friendly positioning.</a:t>
            </a:r>
          </a:p>
          <a:p>
            <a:r>
              <a:rPr lang="en-US" sz="1600" dirty="0"/>
              <a:t>Diversified income streams: Reduce financial risk.</a:t>
            </a:r>
          </a:p>
          <a:p>
            <a:r>
              <a:rPr lang="en-US" sz="1600" dirty="0"/>
              <a:t>Stakeholder engagement: Builds trust and loyalty.</a:t>
            </a:r>
          </a:p>
          <a:p>
            <a:r>
              <a:rPr lang="en-US" sz="1600" dirty="0"/>
              <a:t>Adaptable business model: Flexible to market changes.</a:t>
            </a:r>
          </a:p>
          <a:p>
            <a:r>
              <a:rPr lang="en-US" sz="1600" dirty="0"/>
              <a:t>High growth potential: Expansion opportunities.</a:t>
            </a:r>
            <a:endParaRPr lang="en-GB" sz="16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158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3CBE6E-E6B2-417D-A61A-D5F70F02A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66BE98-0341-4CFA-8601-3E68FB730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0D603-B79B-F44C-9EF7-8A5F4988D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539" y="1458180"/>
            <a:ext cx="3100522" cy="394164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3E89A1-984A-4500-9453-4203AD1B8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E0A62-9199-062A-6ECD-0C5972A86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5606" y="603945"/>
            <a:ext cx="7553124" cy="5525006"/>
          </a:xfrm>
        </p:spPr>
        <p:txBody>
          <a:bodyPr anchor="ctr">
            <a:noAutofit/>
          </a:bodyPr>
          <a:lstStyle/>
          <a:p>
            <a:r>
              <a:rPr lang="en-GB" sz="1200" dirty="0" err="1"/>
              <a:t>Brychko</a:t>
            </a:r>
            <a:r>
              <a:rPr lang="en-GB" sz="1200" dirty="0"/>
              <a:t>, M., Bilan, Y., </a:t>
            </a:r>
            <a:r>
              <a:rPr lang="en-GB" sz="1200" dirty="0" err="1"/>
              <a:t>Lyeonov</a:t>
            </a:r>
            <a:r>
              <a:rPr lang="en-GB" sz="1200" dirty="0"/>
              <a:t>, S., &amp; </a:t>
            </a:r>
            <a:r>
              <a:rPr lang="en-GB" sz="1200" dirty="0" err="1"/>
              <a:t>Streimikiene</a:t>
            </a:r>
            <a:r>
              <a:rPr lang="en-GB" sz="1200" dirty="0"/>
              <a:t>, D. (2023). Do changes in the business environment and sustainable development really matter for enhancing enterprise development? </a:t>
            </a:r>
            <a:r>
              <a:rPr lang="en-GB" sz="1200" i="1" dirty="0"/>
              <a:t>Sustainable Development, 31</a:t>
            </a:r>
            <a:r>
              <a:rPr lang="en-GB" sz="1200" dirty="0"/>
              <a:t>(2), 587–599.</a:t>
            </a:r>
          </a:p>
          <a:p>
            <a:r>
              <a:rPr lang="en-GB" sz="1200" dirty="0"/>
              <a:t>Gandia, J. A. G., Gavrila, S. G., de Lucas </a:t>
            </a:r>
            <a:r>
              <a:rPr lang="en-GB" sz="1200" dirty="0" err="1"/>
              <a:t>Ancillo</a:t>
            </a:r>
            <a:r>
              <a:rPr lang="en-GB" sz="1200" dirty="0"/>
              <a:t>, A., &amp; del Val Núñez, M. T. (2025). Towards sustainable business in the automation era: Exploring its transformative impact from top management and employee perspectives</a:t>
            </a:r>
            <a:r>
              <a:rPr lang="en-GB" sz="1200" i="1" dirty="0"/>
              <a:t>. Technological Forecasting and Social Change, 210</a:t>
            </a:r>
            <a:r>
              <a:rPr lang="en-GB" sz="1200" dirty="0"/>
              <a:t>, 123908.</a:t>
            </a:r>
          </a:p>
          <a:p>
            <a:r>
              <a:rPr lang="en-GB" sz="1200" dirty="0" err="1"/>
              <a:t>Kenanoglu</a:t>
            </a:r>
            <a:r>
              <a:rPr lang="en-GB" sz="1200" dirty="0"/>
              <a:t>, Z. (2023). Problems of retailers in the cut flower sector and a proposal for the sustainability of the sector: The case of Turkey. </a:t>
            </a:r>
            <a:r>
              <a:rPr lang="en-GB" sz="1200" i="1" dirty="0" err="1"/>
              <a:t>Horticulturae</a:t>
            </a:r>
            <a:r>
              <a:rPr lang="en-GB" sz="1200" i="1" dirty="0"/>
              <a:t>, 9</a:t>
            </a:r>
            <a:r>
              <a:rPr lang="en-GB" sz="1200" dirty="0"/>
              <a:t>(8), 932.</a:t>
            </a:r>
          </a:p>
          <a:p>
            <a:r>
              <a:rPr lang="en-GB" sz="1200" dirty="0"/>
              <a:t>Ningrum, A. L. S., </a:t>
            </a:r>
            <a:r>
              <a:rPr lang="en-GB" sz="1200" dirty="0" err="1"/>
              <a:t>Hendarmin</a:t>
            </a:r>
            <a:r>
              <a:rPr lang="en-GB" sz="1200" dirty="0"/>
              <a:t>, R., &amp; </a:t>
            </a:r>
            <a:r>
              <a:rPr lang="en-GB" sz="1200" dirty="0" err="1"/>
              <a:t>Pebriani</a:t>
            </a:r>
            <a:r>
              <a:rPr lang="en-GB" sz="1200" dirty="0"/>
              <a:t>, R. A. (2026). Integration of green accounting, sustainability disclosure, and stakeholder engagement on company performance. </a:t>
            </a:r>
            <a:r>
              <a:rPr lang="en-GB" sz="1200" i="1" dirty="0"/>
              <a:t>Golden Ratio of Auditing Research, 6</a:t>
            </a:r>
            <a:r>
              <a:rPr lang="en-GB" sz="1200" dirty="0"/>
              <a:t>(2), 586–598.</a:t>
            </a:r>
          </a:p>
          <a:p>
            <a:r>
              <a:rPr lang="en-GB" sz="1200" dirty="0"/>
              <a:t>Oliveira-Dias, D., Kneipp, J. M., </a:t>
            </a:r>
            <a:r>
              <a:rPr lang="en-GB" sz="1200" dirty="0" err="1"/>
              <a:t>Bichueti</a:t>
            </a:r>
            <a:r>
              <a:rPr lang="en-GB" sz="1200" dirty="0"/>
              <a:t>, R. S., &amp; Gomes, C. M. (2022). Fostering business model innovation for sustainability: A dynamic capabilities perspective. </a:t>
            </a:r>
            <a:r>
              <a:rPr lang="en-GB" sz="1200" i="1" dirty="0"/>
              <a:t>Management Decision, 60</a:t>
            </a:r>
            <a:r>
              <a:rPr lang="en-GB" sz="1200" dirty="0"/>
              <a:t>(13), 105–129.</a:t>
            </a:r>
          </a:p>
          <a:p>
            <a:r>
              <a:rPr lang="en-GB" sz="1200" dirty="0"/>
              <a:t>Reim, W., </a:t>
            </a:r>
            <a:r>
              <a:rPr lang="en-GB" sz="1200" dirty="0" err="1"/>
              <a:t>Yli</a:t>
            </a:r>
            <a:r>
              <a:rPr lang="en-GB" sz="1200" dirty="0"/>
              <a:t>-Viitala, P., </a:t>
            </a:r>
            <a:r>
              <a:rPr lang="en-GB" sz="1200" dirty="0" err="1"/>
              <a:t>Arrasvuori</a:t>
            </a:r>
            <a:r>
              <a:rPr lang="en-GB" sz="1200" dirty="0"/>
              <a:t>, J., &amp; Parida, V. (2022). Tackling business model challenges in SME internationalisation through digitalisation. </a:t>
            </a:r>
            <a:r>
              <a:rPr lang="en-GB" sz="1200" i="1" dirty="0"/>
              <a:t>Journal of Innovation &amp; Knowledge, 7</a:t>
            </a:r>
            <a:r>
              <a:rPr lang="en-GB" sz="1200" dirty="0"/>
              <a:t>(3), 100199.</a:t>
            </a:r>
          </a:p>
          <a:p>
            <a:r>
              <a:rPr lang="en-GB" sz="1200" dirty="0"/>
              <a:t>Rosário, A. T., &amp; </a:t>
            </a:r>
            <a:r>
              <a:rPr lang="en-GB" sz="1200" dirty="0" err="1"/>
              <a:t>Boechat</a:t>
            </a:r>
            <a:r>
              <a:rPr lang="en-GB" sz="1200" dirty="0"/>
              <a:t>, A. C. (2025). How sustainable leadership can leverage sustainable development. </a:t>
            </a:r>
            <a:r>
              <a:rPr lang="en-GB" sz="1200" i="1" dirty="0"/>
              <a:t>Sustainability, 17</a:t>
            </a:r>
            <a:r>
              <a:rPr lang="en-GB" sz="1200" dirty="0"/>
              <a:t>(8), 3499.</a:t>
            </a:r>
          </a:p>
          <a:p>
            <a:r>
              <a:rPr lang="en-GB" sz="1200" dirty="0" err="1"/>
              <a:t>Sihite</a:t>
            </a:r>
            <a:r>
              <a:rPr lang="en-GB" sz="1200" dirty="0"/>
              <a:t>, M., </a:t>
            </a:r>
            <a:r>
              <a:rPr lang="en-GB" sz="1200" dirty="0" err="1"/>
              <a:t>Ma'rifah</a:t>
            </a:r>
            <a:r>
              <a:rPr lang="en-GB" sz="1200" dirty="0"/>
              <a:t>, M. R., Saifuddin, S. S., Damayanti, Y. E., &amp; </a:t>
            </a:r>
            <a:r>
              <a:rPr lang="en-GB" sz="1200" dirty="0" err="1"/>
              <a:t>Siagian</a:t>
            </a:r>
            <a:r>
              <a:rPr lang="en-GB" sz="1200" dirty="0"/>
              <a:t>, A. O. (2026). Sustainability-oriented entrepreneurship: Examining the role of green innovation and stakeholder engagement in business growth. </a:t>
            </a:r>
            <a:r>
              <a:rPr lang="en-GB" sz="1200" i="1" dirty="0"/>
              <a:t>International Journal of Business, Law, and Education, 7</a:t>
            </a:r>
            <a:r>
              <a:rPr lang="en-GB" sz="1200" dirty="0"/>
              <a:t>(1), 177–187.</a:t>
            </a:r>
          </a:p>
          <a:p>
            <a:r>
              <a:rPr lang="en-GB" sz="1200" dirty="0"/>
              <a:t>Thorning, R., </a:t>
            </a:r>
            <a:r>
              <a:rPr lang="en-GB" sz="1200" dirty="0" err="1"/>
              <a:t>Ahlklo</a:t>
            </a:r>
            <a:r>
              <a:rPr lang="en-GB" sz="1200" dirty="0"/>
              <a:t>, Å. K., &amp; Spendrup, S. (2022). The slow flower movement—Exploring alternative sustainable cut-flower production in a Swedish context</a:t>
            </a:r>
            <a:r>
              <a:rPr lang="en-GB" sz="1200" i="1" dirty="0"/>
              <a:t>. </a:t>
            </a:r>
            <a:r>
              <a:rPr lang="en-GB" sz="1200" i="1" dirty="0" err="1"/>
              <a:t>Heliyon</a:t>
            </a:r>
            <a:r>
              <a:rPr lang="en-GB" sz="1200" i="1" dirty="0"/>
              <a:t>, 8</a:t>
            </a:r>
            <a:r>
              <a:rPr lang="en-GB" sz="1200" dirty="0"/>
              <a:t>(10).</a:t>
            </a:r>
          </a:p>
          <a:p>
            <a:r>
              <a:rPr lang="en-GB" sz="1200" dirty="0"/>
              <a:t>Zhao, M., Wang, X., &amp; Cheng, L. (2026). Towards green development: Does business strategy affect enterprise green total factor productivity?</a:t>
            </a:r>
            <a:r>
              <a:rPr lang="en-GB" sz="1200" i="1" dirty="0"/>
              <a:t> Journal of Environmental Planning and Management, 69</a:t>
            </a:r>
            <a:r>
              <a:rPr lang="en-GB" sz="1200" dirty="0"/>
              <a:t>(3), 769–802.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D642B-C569-4ABB-AE20-EFA6BC995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92FED3-1F18-4138-B4E4-627D78B00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3420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697</Words>
  <PresentationFormat>Widescreen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Introduction to Cycle Floristry</vt:lpstr>
      <vt:lpstr>Sustainability and Business Model</vt:lpstr>
      <vt:lpstr>Financials, Marketing, and Analysis</vt:lpstr>
      <vt:lpstr>Success Factors and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2026-04-17T13:47:53Z</dcterms:created>
  <dcterms:modified xsi:type="dcterms:W3CDTF">2026-04-22T21:02:38Z</dcterms:modified>
</cp:coreProperties>
</file>