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6858000" cy="9144000"/>
  <p:embeddedFontLst>
    <p:embeddedFont>
      <p:font typeface="Calibri" panose="020F0502020204030204" pitchFamily="34" charset="0"/>
      <p:regular r:id="rId12"/>
      <p:bold r:id="rId13"/>
      <p:italic r:id="rId14"/>
      <p:boldItalic r:id="rId15"/>
    </p:embeddedFont>
    <p:embeddedFont>
      <p:font typeface="Canva Sans" panose="020B0604020202020204" charset="0"/>
      <p:regular r:id="rId16"/>
    </p:embeddedFont>
    <p:embeddedFont>
      <p:font typeface="Canva Sans Bold" panose="020B0604020202020204" charset="0"/>
      <p:regular r:id="rId17"/>
    </p:embeddedFont>
    <p:embeddedFont>
      <p:font typeface="Eczar SemiBold" panose="020B0604020202020204" charset="0"/>
      <p:regular r:id="rId18"/>
    </p:embeddedFont>
    <p:embeddedFont>
      <p:font typeface="Eczar SemiBold Bold" panose="020B0604020202020204" charset="0"/>
      <p:regular r:id="rId19"/>
    </p:embeddedFont>
    <p:embeddedFont>
      <p:font typeface="Faustina SemiBold" panose="020B0604020202020204" charset="0"/>
      <p:regular r:id="rId20"/>
    </p:embeddedFont>
    <p:embeddedFont>
      <p:font typeface="Raleway" pitchFamily="2" charset="0"/>
      <p:regular r:id="rId21"/>
      <p:bold r:id="rId22"/>
      <p:italic r:id="rId23"/>
      <p:boldItalic r:id="rId24"/>
    </p:embeddedFont>
    <p:embeddedFont>
      <p:font typeface="Raleway Bold" pitchFamily="2"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font" Target="fonts/font15.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397387" y="0"/>
            <a:ext cx="5890613" cy="10287000"/>
            <a:chOff x="0" y="0"/>
            <a:chExt cx="7854151" cy="13716000"/>
          </a:xfrm>
        </p:grpSpPr>
        <p:pic>
          <p:nvPicPr>
            <p:cNvPr id="3" name="Picture 3"/>
            <p:cNvPicPr>
              <a:picLocks noChangeAspect="1"/>
            </p:cNvPicPr>
            <p:nvPr/>
          </p:nvPicPr>
          <p:blipFill>
            <a:blip r:embed="rId2"/>
            <a:srcRect l="28526" r="28526"/>
            <a:stretch>
              <a:fillRect/>
            </a:stretch>
          </p:blipFill>
          <p:spPr>
            <a:xfrm>
              <a:off x="0" y="0"/>
              <a:ext cx="7854151" cy="13716000"/>
            </a:xfrm>
            <a:prstGeom prst="rect">
              <a:avLst/>
            </a:prstGeom>
          </p:spPr>
        </p:pic>
      </p:grpSp>
      <p:grpSp>
        <p:nvGrpSpPr>
          <p:cNvPr id="4" name="Group 4"/>
          <p:cNvGrpSpPr/>
          <p:nvPr/>
        </p:nvGrpSpPr>
        <p:grpSpPr>
          <a:xfrm rot="5400000">
            <a:off x="-2741" y="2741"/>
            <a:ext cx="3426036" cy="3420554"/>
            <a:chOff x="0" y="0"/>
            <a:chExt cx="6350000" cy="6339840"/>
          </a:xfrm>
        </p:grpSpPr>
        <p:sp>
          <p:nvSpPr>
            <p:cNvPr id="5" name="Freeform 5"/>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FFFFFF">
                <a:alpha val="1961"/>
              </a:srgbClr>
            </a:solidFill>
          </p:spPr>
        </p:sp>
      </p:grpSp>
      <p:pic>
        <p:nvPicPr>
          <p:cNvPr id="6" name="Picture 6"/>
          <p:cNvPicPr>
            <a:picLocks noChangeAspect="1"/>
          </p:cNvPicPr>
          <p:nvPr/>
        </p:nvPicPr>
        <p:blipFill>
          <a:blip r:embed="rId3"/>
          <a:srcRect/>
          <a:stretch>
            <a:fillRect/>
          </a:stretch>
        </p:blipFill>
        <p:spPr>
          <a:xfrm>
            <a:off x="1551482" y="1028700"/>
            <a:ext cx="9475543" cy="3142722"/>
          </a:xfrm>
          <a:prstGeom prst="rect">
            <a:avLst/>
          </a:prstGeom>
        </p:spPr>
      </p:pic>
      <p:sp>
        <p:nvSpPr>
          <p:cNvPr id="7" name="TextBox 7"/>
          <p:cNvSpPr txBox="1"/>
          <p:nvPr/>
        </p:nvSpPr>
        <p:spPr>
          <a:xfrm>
            <a:off x="2065032" y="6349051"/>
            <a:ext cx="8448443" cy="1996711"/>
          </a:xfrm>
          <a:prstGeom prst="rect">
            <a:avLst/>
          </a:prstGeom>
        </p:spPr>
        <p:txBody>
          <a:bodyPr lIns="0" tIns="0" rIns="0" bIns="0" rtlCol="0" anchor="t">
            <a:spAutoFit/>
          </a:bodyPr>
          <a:lstStyle/>
          <a:p>
            <a:pPr algn="ctr">
              <a:lnSpc>
                <a:spcPts val="5320"/>
              </a:lnSpc>
            </a:pPr>
            <a:r>
              <a:rPr lang="en-US" sz="3800">
                <a:solidFill>
                  <a:srgbClr val="000000"/>
                </a:solidFill>
                <a:latin typeface="Eczar SemiBold Bold"/>
              </a:rPr>
              <a:t>Name- VICTOR LYAMABO (1808348)</a:t>
            </a:r>
          </a:p>
          <a:p>
            <a:pPr algn="ctr">
              <a:lnSpc>
                <a:spcPts val="5320"/>
              </a:lnSpc>
            </a:pPr>
            <a:r>
              <a:rPr lang="en-US" sz="3800">
                <a:solidFill>
                  <a:srgbClr val="000000"/>
                </a:solidFill>
                <a:latin typeface="Eczar SemiBold Bold"/>
              </a:rPr>
              <a:t>PURVA PANCHAL (2208753)</a:t>
            </a:r>
          </a:p>
          <a:p>
            <a:pPr algn="ctr">
              <a:lnSpc>
                <a:spcPts val="5320"/>
              </a:lnSpc>
            </a:pPr>
            <a:r>
              <a:rPr lang="en-US" sz="3800">
                <a:solidFill>
                  <a:srgbClr val="000000"/>
                </a:solidFill>
                <a:latin typeface="Eczar SemiBold Bold"/>
              </a:rPr>
              <a:t>Leela Sai Krishna (2208088) </a:t>
            </a:r>
          </a:p>
        </p:txBody>
      </p:sp>
      <p:sp>
        <p:nvSpPr>
          <p:cNvPr id="8" name="TextBox 8"/>
          <p:cNvSpPr txBox="1"/>
          <p:nvPr/>
        </p:nvSpPr>
        <p:spPr>
          <a:xfrm>
            <a:off x="2114020" y="8839439"/>
            <a:ext cx="8658374" cy="754769"/>
          </a:xfrm>
          <a:prstGeom prst="rect">
            <a:avLst/>
          </a:prstGeom>
        </p:spPr>
        <p:txBody>
          <a:bodyPr lIns="0" tIns="0" rIns="0" bIns="0" rtlCol="0" anchor="t">
            <a:spAutoFit/>
          </a:bodyPr>
          <a:lstStyle/>
          <a:p>
            <a:pPr algn="ctr">
              <a:lnSpc>
                <a:spcPts val="6173"/>
              </a:lnSpc>
            </a:pPr>
            <a:r>
              <a:rPr lang="en-US" sz="4409">
                <a:solidFill>
                  <a:srgbClr val="292526"/>
                </a:solidFill>
                <a:latin typeface="Eczar SemiBold Bold"/>
              </a:rPr>
              <a:t>Lecturer- Gladius Kulothungan</a:t>
            </a:r>
            <a:r>
              <a:rPr lang="en-US" sz="4409">
                <a:solidFill>
                  <a:srgbClr val="292526"/>
                </a:solidFill>
                <a:latin typeface="Eczar SemiBold"/>
              </a:rPr>
              <a:t> </a:t>
            </a:r>
          </a:p>
        </p:txBody>
      </p:sp>
      <p:sp>
        <p:nvSpPr>
          <p:cNvPr id="9" name="TextBox 9"/>
          <p:cNvSpPr txBox="1"/>
          <p:nvPr/>
        </p:nvSpPr>
        <p:spPr>
          <a:xfrm>
            <a:off x="1028700" y="4595000"/>
            <a:ext cx="10521107" cy="1241324"/>
          </a:xfrm>
          <a:prstGeom prst="rect">
            <a:avLst/>
          </a:prstGeom>
        </p:spPr>
        <p:txBody>
          <a:bodyPr lIns="0" tIns="0" rIns="0" bIns="0" rtlCol="0" anchor="t">
            <a:spAutoFit/>
          </a:bodyPr>
          <a:lstStyle/>
          <a:p>
            <a:pPr algn="ctr">
              <a:lnSpc>
                <a:spcPts val="5080"/>
              </a:lnSpc>
            </a:pPr>
            <a:r>
              <a:rPr lang="en-US" sz="3628">
                <a:solidFill>
                  <a:srgbClr val="000000"/>
                </a:solidFill>
                <a:latin typeface="Eczar SemiBold Bold"/>
              </a:rPr>
              <a:t>LCMB7004</a:t>
            </a:r>
          </a:p>
          <a:p>
            <a:pPr algn="ctr">
              <a:lnSpc>
                <a:spcPts val="5080"/>
              </a:lnSpc>
            </a:pPr>
            <a:r>
              <a:rPr lang="en-US" sz="3628">
                <a:solidFill>
                  <a:srgbClr val="000000"/>
                </a:solidFill>
                <a:latin typeface="Eczar SemiBold Bold"/>
              </a:rPr>
              <a:t>ENTREPRENEURSHIP TERM2 PRESENTATION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2837" y="123126"/>
            <a:ext cx="18933674" cy="10287000"/>
            <a:chOff x="0" y="0"/>
            <a:chExt cx="25244899" cy="13716000"/>
          </a:xfrm>
        </p:grpSpPr>
        <p:pic>
          <p:nvPicPr>
            <p:cNvPr id="3" name="Picture 3"/>
            <p:cNvPicPr>
              <a:picLocks noChangeAspect="1"/>
            </p:cNvPicPr>
            <p:nvPr/>
          </p:nvPicPr>
          <p:blipFill>
            <a:blip r:embed="rId2">
              <a:alphaModFix amt="12000"/>
            </a:blip>
            <a:srcRect t="9251" b="9251"/>
            <a:stretch>
              <a:fillRect/>
            </a:stretch>
          </p:blipFill>
          <p:spPr>
            <a:xfrm>
              <a:off x="0" y="0"/>
              <a:ext cx="25244899" cy="13716000"/>
            </a:xfrm>
            <a:prstGeom prst="rect">
              <a:avLst/>
            </a:prstGeom>
          </p:spPr>
        </p:pic>
      </p:grpSp>
      <p:grpSp>
        <p:nvGrpSpPr>
          <p:cNvPr id="4" name="Group 4"/>
          <p:cNvGrpSpPr/>
          <p:nvPr/>
        </p:nvGrpSpPr>
        <p:grpSpPr>
          <a:xfrm>
            <a:off x="1802997" y="3147377"/>
            <a:ext cx="14691531" cy="3291412"/>
            <a:chOff x="0" y="0"/>
            <a:chExt cx="4271416" cy="956945"/>
          </a:xfrm>
        </p:grpSpPr>
        <p:sp>
          <p:nvSpPr>
            <p:cNvPr id="5" name="Freeform 5"/>
            <p:cNvSpPr/>
            <p:nvPr/>
          </p:nvSpPr>
          <p:spPr>
            <a:xfrm>
              <a:off x="0" y="0"/>
              <a:ext cx="4271416" cy="956945"/>
            </a:xfrm>
            <a:custGeom>
              <a:avLst/>
              <a:gdLst/>
              <a:ahLst/>
              <a:cxnLst/>
              <a:rect l="l" t="t" r="r" b="b"/>
              <a:pathLst>
                <a:path w="4271416" h="956945">
                  <a:moveTo>
                    <a:pt x="0" y="0"/>
                  </a:moveTo>
                  <a:lnTo>
                    <a:pt x="4271416" y="0"/>
                  </a:lnTo>
                  <a:lnTo>
                    <a:pt x="4271416" y="956945"/>
                  </a:lnTo>
                  <a:lnTo>
                    <a:pt x="0" y="956945"/>
                  </a:lnTo>
                  <a:close/>
                </a:path>
              </a:pathLst>
            </a:custGeom>
            <a:solidFill>
              <a:srgbClr val="202B3D">
                <a:alpha val="80000"/>
              </a:srgbClr>
            </a:solidFill>
          </p:spPr>
        </p:sp>
      </p:grpSp>
      <p:sp>
        <p:nvSpPr>
          <p:cNvPr id="6" name="TextBox 6"/>
          <p:cNvSpPr txBox="1"/>
          <p:nvPr/>
        </p:nvSpPr>
        <p:spPr>
          <a:xfrm>
            <a:off x="335720" y="2729040"/>
            <a:ext cx="18109063" cy="5162440"/>
          </a:xfrm>
          <a:prstGeom prst="rect">
            <a:avLst/>
          </a:prstGeom>
        </p:spPr>
        <p:txBody>
          <a:bodyPr lIns="0" tIns="0" rIns="0" bIns="0" rtlCol="0" anchor="t">
            <a:spAutoFit/>
          </a:bodyPr>
          <a:lstStyle/>
          <a:p>
            <a:pPr algn="ctr">
              <a:lnSpc>
                <a:spcPts val="13723"/>
              </a:lnSpc>
              <a:spcBef>
                <a:spcPct val="0"/>
              </a:spcBef>
            </a:pPr>
            <a:r>
              <a:rPr lang="en-US" sz="9802">
                <a:solidFill>
                  <a:srgbClr val="52A5E8"/>
                </a:solidFill>
                <a:latin typeface="Raleway Bold"/>
              </a:rPr>
              <a:t>FUNDRAISING FOR START UP - CHALLENGES AND OPPORTUNITIES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185" y="2185"/>
            <a:ext cx="2731179" cy="2726809"/>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grpSp>
        <p:nvGrpSpPr>
          <p:cNvPr id="4" name="Group 4"/>
          <p:cNvGrpSpPr/>
          <p:nvPr/>
        </p:nvGrpSpPr>
        <p:grpSpPr>
          <a:xfrm rot="-10800000">
            <a:off x="17084797" y="0"/>
            <a:ext cx="1212728" cy="1210788"/>
            <a:chOff x="0" y="0"/>
            <a:chExt cx="6350000" cy="6339840"/>
          </a:xfrm>
        </p:grpSpPr>
        <p:sp>
          <p:nvSpPr>
            <p:cNvPr id="5" name="Freeform 5"/>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solidFill>
          </p:spPr>
        </p:sp>
      </p:grpSp>
      <p:sp>
        <p:nvSpPr>
          <p:cNvPr id="6" name="TextBox 6"/>
          <p:cNvSpPr txBox="1"/>
          <p:nvPr/>
        </p:nvSpPr>
        <p:spPr>
          <a:xfrm>
            <a:off x="1524700" y="710091"/>
            <a:ext cx="6647755" cy="896620"/>
          </a:xfrm>
          <a:prstGeom prst="rect">
            <a:avLst/>
          </a:prstGeom>
        </p:spPr>
        <p:txBody>
          <a:bodyPr lIns="0" tIns="0" rIns="0" bIns="0" rtlCol="0" anchor="t">
            <a:spAutoFit/>
          </a:bodyPr>
          <a:lstStyle/>
          <a:p>
            <a:pPr>
              <a:lnSpc>
                <a:spcPts val="7280"/>
              </a:lnSpc>
              <a:spcBef>
                <a:spcPct val="0"/>
              </a:spcBef>
            </a:pPr>
            <a:r>
              <a:rPr lang="en-US" sz="5200">
                <a:solidFill>
                  <a:srgbClr val="202B3D"/>
                </a:solidFill>
                <a:latin typeface="Raleway"/>
              </a:rPr>
              <a:t>TABLE OF CONTENT</a:t>
            </a:r>
          </a:p>
        </p:txBody>
      </p:sp>
      <p:sp>
        <p:nvSpPr>
          <p:cNvPr id="7" name="TextBox 7"/>
          <p:cNvSpPr txBox="1"/>
          <p:nvPr/>
        </p:nvSpPr>
        <p:spPr>
          <a:xfrm>
            <a:off x="750865" y="2501096"/>
            <a:ext cx="9530158" cy="4751408"/>
          </a:xfrm>
          <a:prstGeom prst="rect">
            <a:avLst/>
          </a:prstGeom>
        </p:spPr>
        <p:txBody>
          <a:bodyPr lIns="0" tIns="0" rIns="0" bIns="0" rtlCol="0" anchor="t">
            <a:spAutoFit/>
          </a:bodyPr>
          <a:lstStyle/>
          <a:p>
            <a:pPr marL="580061" lvl="1" indent="-290030">
              <a:lnSpc>
                <a:spcPts val="3761"/>
              </a:lnSpc>
              <a:buFont typeface="Arial"/>
              <a:buChar char="•"/>
            </a:pPr>
            <a:r>
              <a:rPr lang="en-US" sz="2686">
                <a:solidFill>
                  <a:srgbClr val="202B3D"/>
                </a:solidFill>
                <a:latin typeface="Canva Sans"/>
              </a:rPr>
              <a:t>Introduction</a:t>
            </a:r>
          </a:p>
          <a:p>
            <a:pPr marL="580061" lvl="1" indent="-290030">
              <a:lnSpc>
                <a:spcPts val="3761"/>
              </a:lnSpc>
              <a:buFont typeface="Arial"/>
              <a:buChar char="•"/>
            </a:pPr>
            <a:r>
              <a:rPr lang="en-US" sz="2686">
                <a:solidFill>
                  <a:srgbClr val="202B3D"/>
                </a:solidFill>
                <a:latin typeface="Canva Sans"/>
              </a:rPr>
              <a:t>Definition of Fund raising for Business Start ups.</a:t>
            </a:r>
          </a:p>
          <a:p>
            <a:pPr marL="580061" lvl="1" indent="-290030">
              <a:lnSpc>
                <a:spcPts val="3761"/>
              </a:lnSpc>
              <a:buFont typeface="Arial"/>
              <a:buChar char="•"/>
            </a:pPr>
            <a:r>
              <a:rPr lang="en-US" sz="2686">
                <a:solidFill>
                  <a:srgbClr val="202B3D"/>
                </a:solidFill>
                <a:latin typeface="Canva Sans"/>
              </a:rPr>
              <a:t>Fund raising for Business start ups</a:t>
            </a:r>
          </a:p>
          <a:p>
            <a:pPr marL="580061" lvl="1" indent="-290030">
              <a:lnSpc>
                <a:spcPts val="3761"/>
              </a:lnSpc>
              <a:buFont typeface="Arial"/>
              <a:buChar char="•"/>
            </a:pPr>
            <a:r>
              <a:rPr lang="en-US" sz="2686">
                <a:solidFill>
                  <a:srgbClr val="202B3D"/>
                </a:solidFill>
                <a:latin typeface="Canva Sans"/>
              </a:rPr>
              <a:t>Challenges faced by small and medium enterprises </a:t>
            </a:r>
          </a:p>
          <a:p>
            <a:pPr marL="580061" lvl="1" indent="-290030">
              <a:lnSpc>
                <a:spcPts val="3761"/>
              </a:lnSpc>
              <a:buFont typeface="Arial"/>
              <a:buChar char="•"/>
            </a:pPr>
            <a:r>
              <a:rPr lang="en-US" sz="2686">
                <a:solidFill>
                  <a:srgbClr val="202B3D"/>
                </a:solidFill>
                <a:latin typeface="Canva Sans"/>
              </a:rPr>
              <a:t>Fund raising opportunities that are of benefit to business start ups</a:t>
            </a:r>
          </a:p>
          <a:p>
            <a:pPr marL="580061" lvl="1" indent="-290030">
              <a:lnSpc>
                <a:spcPts val="3761"/>
              </a:lnSpc>
              <a:buFont typeface="Arial"/>
              <a:buChar char="•"/>
            </a:pPr>
            <a:r>
              <a:rPr lang="en-US" sz="2686">
                <a:solidFill>
                  <a:srgbClr val="202B3D"/>
                </a:solidFill>
                <a:latin typeface="Canva Sans"/>
              </a:rPr>
              <a:t>Importance of Entrepreneurial Skills, Traits and Character for Business start ups</a:t>
            </a:r>
          </a:p>
          <a:p>
            <a:pPr marL="580061" lvl="1" indent="-290030">
              <a:lnSpc>
                <a:spcPts val="3761"/>
              </a:lnSpc>
              <a:buFont typeface="Arial"/>
              <a:buChar char="•"/>
            </a:pPr>
            <a:r>
              <a:rPr lang="en-US" sz="2686">
                <a:solidFill>
                  <a:srgbClr val="202B3D"/>
                </a:solidFill>
                <a:latin typeface="Canva Sans"/>
              </a:rPr>
              <a:t>Conclusion </a:t>
            </a:r>
          </a:p>
          <a:p>
            <a:pPr marL="580061" lvl="1" indent="-290030">
              <a:lnSpc>
                <a:spcPts val="3761"/>
              </a:lnSpc>
              <a:buFont typeface="Arial"/>
              <a:buChar char="•"/>
            </a:pPr>
            <a:r>
              <a:rPr lang="en-US" sz="2686">
                <a:solidFill>
                  <a:srgbClr val="202B3D"/>
                </a:solidFill>
                <a:latin typeface="Canva Sans"/>
              </a:rPr>
              <a:t>References</a:t>
            </a:r>
          </a:p>
        </p:txBody>
      </p:sp>
      <p:grpSp>
        <p:nvGrpSpPr>
          <p:cNvPr id="8" name="Group 8"/>
          <p:cNvGrpSpPr/>
          <p:nvPr/>
        </p:nvGrpSpPr>
        <p:grpSpPr>
          <a:xfrm>
            <a:off x="14280606" y="-232970"/>
            <a:ext cx="4099249" cy="10396844"/>
            <a:chOff x="0" y="0"/>
            <a:chExt cx="1461908" cy="3707809"/>
          </a:xfrm>
        </p:grpSpPr>
        <p:sp>
          <p:nvSpPr>
            <p:cNvPr id="9" name="Freeform 9"/>
            <p:cNvSpPr/>
            <p:nvPr/>
          </p:nvSpPr>
          <p:spPr>
            <a:xfrm>
              <a:off x="0" y="0"/>
              <a:ext cx="1461908" cy="3707809"/>
            </a:xfrm>
            <a:custGeom>
              <a:avLst/>
              <a:gdLst/>
              <a:ahLst/>
              <a:cxnLst/>
              <a:rect l="l" t="t" r="r" b="b"/>
              <a:pathLst>
                <a:path w="1461908" h="3707809">
                  <a:moveTo>
                    <a:pt x="0" y="0"/>
                  </a:moveTo>
                  <a:lnTo>
                    <a:pt x="1461908" y="0"/>
                  </a:lnTo>
                  <a:lnTo>
                    <a:pt x="1461908" y="3707809"/>
                  </a:lnTo>
                  <a:lnTo>
                    <a:pt x="0" y="3707809"/>
                  </a:lnTo>
                  <a:close/>
                </a:path>
              </a:pathLst>
            </a:custGeom>
            <a:solidFill>
              <a:srgbClr val="202B3D"/>
            </a:solidFill>
          </p:spPr>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8999"/>
          </a:blip>
          <a:srcRect/>
          <a:stretch>
            <a:fillRect/>
          </a:stretch>
        </p:blipFill>
        <p:spPr>
          <a:xfrm>
            <a:off x="2756959" y="85850"/>
            <a:ext cx="12774081" cy="9229274"/>
          </a:xfrm>
          <a:prstGeom prst="rect">
            <a:avLst/>
          </a:prstGeom>
        </p:spPr>
      </p:pic>
      <p:sp>
        <p:nvSpPr>
          <p:cNvPr id="3" name="TextBox 3"/>
          <p:cNvSpPr txBox="1"/>
          <p:nvPr/>
        </p:nvSpPr>
        <p:spPr>
          <a:xfrm>
            <a:off x="1464026" y="2815642"/>
            <a:ext cx="15941834" cy="6129438"/>
          </a:xfrm>
          <a:prstGeom prst="rect">
            <a:avLst/>
          </a:prstGeom>
        </p:spPr>
        <p:txBody>
          <a:bodyPr lIns="0" tIns="0" rIns="0" bIns="0" rtlCol="0" anchor="t">
            <a:spAutoFit/>
          </a:bodyPr>
          <a:lstStyle/>
          <a:p>
            <a:pPr>
              <a:lnSpc>
                <a:spcPts val="3931"/>
              </a:lnSpc>
            </a:pPr>
            <a:r>
              <a:rPr lang="en-US" sz="2808">
                <a:solidFill>
                  <a:srgbClr val="292526"/>
                </a:solidFill>
                <a:latin typeface="Faustina SemiBold"/>
              </a:rPr>
              <a:t>The purpose of this presentation is to do a critical analysis and evaluation of the challenges and opportunities faced by small and medium scale Enterprises during the fund raising start up. It has been discovered times over again that fund raising is a major factor small and medium scale companies encounter during their start up.. Reviewing the development process in the business sector  for the past 10 years reveals that fund raising for start ups for small businesses and Entrepreneurs is vital to growth and innovation.</a:t>
            </a:r>
          </a:p>
          <a:p>
            <a:pPr>
              <a:lnSpc>
                <a:spcPts val="3931"/>
              </a:lnSpc>
            </a:pPr>
            <a:endParaRPr lang="en-US" sz="2808">
              <a:solidFill>
                <a:srgbClr val="292526"/>
              </a:solidFill>
              <a:latin typeface="Faustina SemiBold"/>
            </a:endParaRPr>
          </a:p>
          <a:p>
            <a:pPr>
              <a:lnSpc>
                <a:spcPts val="3931"/>
              </a:lnSpc>
            </a:pPr>
            <a:endParaRPr lang="en-US" sz="2808">
              <a:solidFill>
                <a:srgbClr val="292526"/>
              </a:solidFill>
              <a:latin typeface="Faustina SemiBold"/>
            </a:endParaRPr>
          </a:p>
          <a:p>
            <a:pPr>
              <a:lnSpc>
                <a:spcPts val="3931"/>
              </a:lnSpc>
            </a:pPr>
            <a:r>
              <a:rPr lang="en-US" sz="2808">
                <a:solidFill>
                  <a:srgbClr val="292526"/>
                </a:solidFill>
                <a:latin typeface="Faustina SemiBold"/>
              </a:rPr>
              <a:t> </a:t>
            </a:r>
          </a:p>
          <a:p>
            <a:pPr>
              <a:lnSpc>
                <a:spcPts val="1679"/>
              </a:lnSpc>
            </a:pPr>
            <a:endParaRPr lang="en-US" sz="2808">
              <a:solidFill>
                <a:srgbClr val="292526"/>
              </a:solidFill>
              <a:latin typeface="Faustina SemiBold"/>
            </a:endParaRPr>
          </a:p>
          <a:p>
            <a:pPr>
              <a:lnSpc>
                <a:spcPts val="3931"/>
              </a:lnSpc>
            </a:pPr>
            <a:endParaRPr lang="en-US" sz="2808">
              <a:solidFill>
                <a:srgbClr val="292526"/>
              </a:solidFill>
              <a:latin typeface="Faustina SemiBold"/>
            </a:endParaRPr>
          </a:p>
          <a:p>
            <a:pPr>
              <a:lnSpc>
                <a:spcPts val="3931"/>
              </a:lnSpc>
            </a:pPr>
            <a:endParaRPr lang="en-US" sz="2808">
              <a:solidFill>
                <a:srgbClr val="292526"/>
              </a:solidFill>
              <a:latin typeface="Faustina SemiBold"/>
            </a:endParaRPr>
          </a:p>
          <a:p>
            <a:pPr>
              <a:lnSpc>
                <a:spcPts val="3931"/>
              </a:lnSpc>
            </a:pPr>
            <a:endParaRPr lang="en-US" sz="2808">
              <a:solidFill>
                <a:srgbClr val="292526"/>
              </a:solidFill>
              <a:latin typeface="Faustina SemiBold"/>
            </a:endParaRPr>
          </a:p>
        </p:txBody>
      </p:sp>
      <p:grpSp>
        <p:nvGrpSpPr>
          <p:cNvPr id="4" name="Group 4"/>
          <p:cNvGrpSpPr/>
          <p:nvPr/>
        </p:nvGrpSpPr>
        <p:grpSpPr>
          <a:xfrm rot="5400000">
            <a:off x="-2741" y="2741"/>
            <a:ext cx="3426036" cy="3420554"/>
            <a:chOff x="0" y="0"/>
            <a:chExt cx="6350000" cy="6339840"/>
          </a:xfrm>
        </p:grpSpPr>
        <p:sp>
          <p:nvSpPr>
            <p:cNvPr id="5" name="Freeform 5"/>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sp>
        <p:nvSpPr>
          <p:cNvPr id="6" name="TextBox 6"/>
          <p:cNvSpPr txBox="1"/>
          <p:nvPr/>
        </p:nvSpPr>
        <p:spPr>
          <a:xfrm>
            <a:off x="4656200" y="895350"/>
            <a:ext cx="9960605" cy="1174541"/>
          </a:xfrm>
          <a:prstGeom prst="rect">
            <a:avLst/>
          </a:prstGeom>
        </p:spPr>
        <p:txBody>
          <a:bodyPr lIns="0" tIns="0" rIns="0" bIns="0" rtlCol="0" anchor="t">
            <a:spAutoFit/>
          </a:bodyPr>
          <a:lstStyle/>
          <a:p>
            <a:pPr algn="ctr">
              <a:lnSpc>
                <a:spcPts val="9651"/>
              </a:lnSpc>
            </a:pPr>
            <a:r>
              <a:rPr lang="en-US" sz="6894">
                <a:solidFill>
                  <a:srgbClr val="353535"/>
                </a:solidFill>
                <a:latin typeface="Eczar SemiBold"/>
              </a:rPr>
              <a:t>Introduction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741" y="2741"/>
            <a:ext cx="3426036" cy="3420554"/>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sp>
        <p:nvSpPr>
          <p:cNvPr id="4" name="TextBox 4"/>
          <p:cNvSpPr txBox="1"/>
          <p:nvPr/>
        </p:nvSpPr>
        <p:spPr>
          <a:xfrm>
            <a:off x="1312125" y="951325"/>
            <a:ext cx="15663751" cy="1456711"/>
          </a:xfrm>
          <a:prstGeom prst="rect">
            <a:avLst/>
          </a:prstGeom>
        </p:spPr>
        <p:txBody>
          <a:bodyPr lIns="0" tIns="0" rIns="0" bIns="0" rtlCol="0" anchor="t">
            <a:spAutoFit/>
          </a:bodyPr>
          <a:lstStyle/>
          <a:p>
            <a:pPr algn="ctr">
              <a:lnSpc>
                <a:spcPts val="5897"/>
              </a:lnSpc>
            </a:pPr>
            <a:r>
              <a:rPr lang="en-US" sz="4212">
                <a:solidFill>
                  <a:srgbClr val="000000"/>
                </a:solidFill>
                <a:latin typeface="Canva Sans Bold"/>
              </a:rPr>
              <a:t>DEFINITION OF FUND RAISING FOR BUSINESS START UPS</a:t>
            </a:r>
          </a:p>
          <a:p>
            <a:pPr algn="ctr">
              <a:lnSpc>
                <a:spcPts val="5897"/>
              </a:lnSpc>
            </a:pPr>
            <a:endParaRPr lang="en-US" sz="4212">
              <a:solidFill>
                <a:srgbClr val="000000"/>
              </a:solidFill>
              <a:latin typeface="Canva Sans Bold"/>
            </a:endParaRPr>
          </a:p>
        </p:txBody>
      </p:sp>
      <p:sp>
        <p:nvSpPr>
          <p:cNvPr id="5" name="TextBox 5"/>
          <p:cNvSpPr txBox="1"/>
          <p:nvPr/>
        </p:nvSpPr>
        <p:spPr>
          <a:xfrm>
            <a:off x="674614" y="2833403"/>
            <a:ext cx="16584686" cy="6424897"/>
          </a:xfrm>
          <a:prstGeom prst="rect">
            <a:avLst/>
          </a:prstGeom>
        </p:spPr>
        <p:txBody>
          <a:bodyPr lIns="0" tIns="0" rIns="0" bIns="0" rtlCol="0" anchor="t">
            <a:spAutoFit/>
          </a:bodyPr>
          <a:lstStyle/>
          <a:p>
            <a:pPr>
              <a:lnSpc>
                <a:spcPts val="3921"/>
              </a:lnSpc>
            </a:pPr>
            <a:r>
              <a:rPr lang="en-US" sz="2801">
                <a:solidFill>
                  <a:srgbClr val="000000"/>
                </a:solidFill>
                <a:latin typeface="Canva Sans"/>
              </a:rPr>
              <a:t>Fund raising to start a small scale or medium scale Enterprise can be defined as raising the initial capital to get the Business running. It can be classified into 3 different methods</a:t>
            </a:r>
          </a:p>
          <a:p>
            <a:pPr>
              <a:lnSpc>
                <a:spcPts val="3921"/>
              </a:lnSpc>
            </a:pPr>
            <a:r>
              <a:rPr lang="en-US" sz="2801">
                <a:solidFill>
                  <a:srgbClr val="000000"/>
                </a:solidFill>
                <a:latin typeface="Canva Sans"/>
              </a:rPr>
              <a:t>-       Raising money from Investors</a:t>
            </a:r>
          </a:p>
          <a:p>
            <a:pPr>
              <a:lnSpc>
                <a:spcPts val="3921"/>
              </a:lnSpc>
            </a:pPr>
            <a:r>
              <a:rPr lang="en-US" sz="2801">
                <a:solidFill>
                  <a:srgbClr val="000000"/>
                </a:solidFill>
                <a:latin typeface="Canva Sans"/>
              </a:rPr>
              <a:t>-       Raising money from family members, relatives and friends</a:t>
            </a:r>
          </a:p>
          <a:p>
            <a:pPr>
              <a:lnSpc>
                <a:spcPts val="3921"/>
              </a:lnSpc>
            </a:pPr>
            <a:r>
              <a:rPr lang="en-US" sz="2801">
                <a:solidFill>
                  <a:srgbClr val="000000"/>
                </a:solidFill>
                <a:latin typeface="Canva Sans"/>
              </a:rPr>
              <a:t>-       Raising money through crowd funding (Cremades, A. 2016)</a:t>
            </a:r>
          </a:p>
          <a:p>
            <a:pPr>
              <a:lnSpc>
                <a:spcPts val="3921"/>
              </a:lnSpc>
            </a:pPr>
            <a:r>
              <a:rPr lang="en-US" sz="2801">
                <a:solidFill>
                  <a:srgbClr val="000000"/>
                </a:solidFill>
                <a:latin typeface="Canva Sans"/>
              </a:rPr>
              <a:t>A Business Start up is the ability to set up a company or organisation either for profit or non profit. It is based on the following concepts</a:t>
            </a:r>
          </a:p>
          <a:p>
            <a:pPr>
              <a:lnSpc>
                <a:spcPts val="3921"/>
              </a:lnSpc>
            </a:pPr>
            <a:r>
              <a:rPr lang="en-US" sz="2801">
                <a:solidFill>
                  <a:srgbClr val="000000"/>
                </a:solidFill>
                <a:latin typeface="Canva Sans"/>
              </a:rPr>
              <a:t>-       The company is designed to grow higher than the present level</a:t>
            </a:r>
          </a:p>
          <a:p>
            <a:pPr>
              <a:lnSpc>
                <a:spcPts val="3921"/>
              </a:lnSpc>
            </a:pPr>
            <a:r>
              <a:rPr lang="en-US" sz="2801">
                <a:solidFill>
                  <a:srgbClr val="000000"/>
                </a:solidFill>
                <a:latin typeface="Canva Sans"/>
              </a:rPr>
              <a:t>-       The company should show potentials for high growth at its formation</a:t>
            </a:r>
          </a:p>
          <a:p>
            <a:pPr>
              <a:lnSpc>
                <a:spcPts val="3921"/>
              </a:lnSpc>
            </a:pPr>
            <a:r>
              <a:rPr lang="en-US" sz="2801">
                <a:solidFill>
                  <a:srgbClr val="000000"/>
                </a:solidFill>
                <a:latin typeface="Canva Sans"/>
              </a:rPr>
              <a:t>-       Should not be more than 5 years old</a:t>
            </a:r>
          </a:p>
          <a:p>
            <a:pPr>
              <a:lnSpc>
                <a:spcPts val="3921"/>
              </a:lnSpc>
            </a:pPr>
            <a:r>
              <a:rPr lang="en-US" sz="2801">
                <a:solidFill>
                  <a:srgbClr val="000000"/>
                </a:solidFill>
                <a:latin typeface="Canva Sans"/>
              </a:rPr>
              <a:t>-       Should not exceed £10 million pounds in revenue. (Polak, P. Maene,F 2020)</a:t>
            </a:r>
          </a:p>
          <a:p>
            <a:pPr>
              <a:lnSpc>
                <a:spcPts val="3921"/>
              </a:lnSpc>
            </a:pPr>
            <a:endParaRPr lang="en-US" sz="2801">
              <a:solidFill>
                <a:srgbClr val="000000"/>
              </a:solidFill>
              <a:latin typeface="Canva Sans"/>
            </a:endParaRPr>
          </a:p>
          <a:p>
            <a:pPr>
              <a:lnSpc>
                <a:spcPts val="3921"/>
              </a:lnSpc>
            </a:pPr>
            <a:endParaRPr lang="en-US" sz="2801">
              <a:solidFill>
                <a:srgbClr val="000000"/>
              </a:solidFill>
              <a:latin typeface="Canva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F6F8"/>
        </a:solidFill>
        <a:effectLst/>
      </p:bgPr>
    </p:bg>
    <p:spTree>
      <p:nvGrpSpPr>
        <p:cNvPr id="1" name=""/>
        <p:cNvGrpSpPr/>
        <p:nvPr/>
      </p:nvGrpSpPr>
      <p:grpSpPr>
        <a:xfrm>
          <a:off x="0" y="0"/>
          <a:ext cx="0" cy="0"/>
          <a:chOff x="0" y="0"/>
          <a:chExt cx="0" cy="0"/>
        </a:xfrm>
      </p:grpSpPr>
      <p:sp>
        <p:nvSpPr>
          <p:cNvPr id="2" name="TextBox 2"/>
          <p:cNvSpPr txBox="1"/>
          <p:nvPr/>
        </p:nvSpPr>
        <p:spPr>
          <a:xfrm>
            <a:off x="4091699" y="741078"/>
            <a:ext cx="10104602" cy="815281"/>
          </a:xfrm>
          <a:prstGeom prst="rect">
            <a:avLst/>
          </a:prstGeom>
        </p:spPr>
        <p:txBody>
          <a:bodyPr lIns="0" tIns="0" rIns="0" bIns="0" rtlCol="0" anchor="t">
            <a:spAutoFit/>
          </a:bodyPr>
          <a:lstStyle/>
          <a:p>
            <a:pPr algn="ctr">
              <a:lnSpc>
                <a:spcPts val="6640"/>
              </a:lnSpc>
            </a:pPr>
            <a:r>
              <a:rPr lang="en-US" sz="4743">
                <a:solidFill>
                  <a:srgbClr val="000000"/>
                </a:solidFill>
                <a:latin typeface="Canva Sans Bold"/>
              </a:rPr>
              <a:t>Fund raising for Business Start ups</a:t>
            </a:r>
          </a:p>
        </p:txBody>
      </p:sp>
      <p:sp>
        <p:nvSpPr>
          <p:cNvPr id="3" name="TextBox 3"/>
          <p:cNvSpPr txBox="1"/>
          <p:nvPr/>
        </p:nvSpPr>
        <p:spPr>
          <a:xfrm>
            <a:off x="1474850" y="2107113"/>
            <a:ext cx="15784450" cy="7864200"/>
          </a:xfrm>
          <a:prstGeom prst="rect">
            <a:avLst/>
          </a:prstGeom>
        </p:spPr>
        <p:txBody>
          <a:bodyPr lIns="0" tIns="0" rIns="0" bIns="0" rtlCol="0" anchor="t">
            <a:spAutoFit/>
          </a:bodyPr>
          <a:lstStyle/>
          <a:p>
            <a:pPr>
              <a:lnSpc>
                <a:spcPts val="3959"/>
              </a:lnSpc>
            </a:pPr>
            <a:r>
              <a:rPr lang="en-US" sz="2828">
                <a:solidFill>
                  <a:srgbClr val="000000"/>
                </a:solidFill>
                <a:latin typeface="Canva Sans"/>
              </a:rPr>
              <a:t>-      The 3 major ways that businesses get Start up funds in the United Kingdom are</a:t>
            </a:r>
          </a:p>
          <a:p>
            <a:pPr>
              <a:lnSpc>
                <a:spcPts val="3959"/>
              </a:lnSpc>
            </a:pPr>
            <a:r>
              <a:rPr lang="en-US" sz="2828">
                <a:solidFill>
                  <a:srgbClr val="000000"/>
                </a:solidFill>
                <a:latin typeface="Canva Sans"/>
              </a:rPr>
              <a:t>-      Through Business grants, Business loans and crowd funding</a:t>
            </a:r>
          </a:p>
          <a:p>
            <a:pPr>
              <a:lnSpc>
                <a:spcPts val="3959"/>
              </a:lnSpc>
            </a:pPr>
            <a:r>
              <a:rPr lang="en-US" sz="2828">
                <a:solidFill>
                  <a:srgbClr val="000000"/>
                </a:solidFill>
                <a:latin typeface="Canva Sans"/>
              </a:rPr>
              <a:t>-      Business grants are given through the following process</a:t>
            </a:r>
          </a:p>
          <a:p>
            <a:pPr>
              <a:lnSpc>
                <a:spcPts val="3959"/>
              </a:lnSpc>
            </a:pPr>
            <a:r>
              <a:rPr lang="en-US" sz="2828">
                <a:solidFill>
                  <a:srgbClr val="000000"/>
                </a:solidFill>
                <a:latin typeface="Canva Sans"/>
              </a:rPr>
              <a:t>-      Government, Private organisations, Specific bodies and Trusts.</a:t>
            </a:r>
          </a:p>
          <a:p>
            <a:pPr>
              <a:lnSpc>
                <a:spcPts val="3959"/>
              </a:lnSpc>
            </a:pPr>
            <a:r>
              <a:rPr lang="en-US" sz="2828">
                <a:solidFill>
                  <a:srgbClr val="000000"/>
                </a:solidFill>
                <a:latin typeface="Canva Sans"/>
              </a:rPr>
              <a:t>-      Grants are given to help businesses grow and develop. Grants could also be used by the benefitting company in buying equipment and training its employees</a:t>
            </a:r>
          </a:p>
          <a:p>
            <a:pPr>
              <a:lnSpc>
                <a:spcPts val="3959"/>
              </a:lnSpc>
            </a:pPr>
            <a:r>
              <a:rPr lang="en-US" sz="2828">
                <a:solidFill>
                  <a:srgbClr val="000000"/>
                </a:solidFill>
                <a:latin typeface="Canva Sans"/>
              </a:rPr>
              <a:t>-      It could also help the business reach new markets. (SWOOP, 2023).</a:t>
            </a:r>
          </a:p>
          <a:p>
            <a:pPr>
              <a:lnSpc>
                <a:spcPts val="3959"/>
              </a:lnSpc>
            </a:pPr>
            <a:r>
              <a:rPr lang="en-US" sz="2828">
                <a:solidFill>
                  <a:srgbClr val="000000"/>
                </a:solidFill>
                <a:latin typeface="Canva Sans"/>
              </a:rPr>
              <a:t>-      Business Loans are generally given by</a:t>
            </a:r>
          </a:p>
          <a:p>
            <a:pPr>
              <a:lnSpc>
                <a:spcPts val="3959"/>
              </a:lnSpc>
            </a:pPr>
            <a:r>
              <a:rPr lang="en-US" sz="2828">
                <a:solidFill>
                  <a:srgbClr val="000000"/>
                </a:solidFill>
                <a:latin typeface="Canva Sans"/>
              </a:rPr>
              <a:t>-      Banks, Finance houses, Investment companies and loan companies</a:t>
            </a:r>
          </a:p>
          <a:p>
            <a:pPr>
              <a:lnSpc>
                <a:spcPts val="3959"/>
              </a:lnSpc>
            </a:pPr>
            <a:r>
              <a:rPr lang="en-US" sz="2828">
                <a:solidFill>
                  <a:srgbClr val="000000"/>
                </a:solidFill>
                <a:latin typeface="Canva Sans"/>
              </a:rPr>
              <a:t>-      Crowdfunding: According to the Financial Conduct Authority Crowdfunding is a way through which individuals, businesses, companies, organisations and business start ups can raise money online through platforms for the following purposes</a:t>
            </a:r>
          </a:p>
          <a:p>
            <a:pPr>
              <a:lnSpc>
                <a:spcPts val="3959"/>
              </a:lnSpc>
            </a:pPr>
            <a:r>
              <a:rPr lang="en-US" sz="2828">
                <a:solidFill>
                  <a:srgbClr val="000000"/>
                </a:solidFill>
                <a:latin typeface="Canva Sans"/>
              </a:rPr>
              <a:t>-      Financing and refinancing their activities</a:t>
            </a:r>
          </a:p>
          <a:p>
            <a:pPr>
              <a:lnSpc>
                <a:spcPts val="3959"/>
              </a:lnSpc>
            </a:pPr>
            <a:r>
              <a:rPr lang="en-US" sz="2828">
                <a:solidFill>
                  <a:srgbClr val="000000"/>
                </a:solidFill>
                <a:latin typeface="Canva Sans"/>
              </a:rPr>
              <a:t>-      Subscribing money by individuals and institutions (Financial Conduct Authority (FCA) 2015).</a:t>
            </a:r>
          </a:p>
          <a:p>
            <a:pPr>
              <a:lnSpc>
                <a:spcPts val="3959"/>
              </a:lnSpc>
            </a:pPr>
            <a:endParaRPr lang="en-US" sz="2828">
              <a:solidFill>
                <a:srgbClr val="000000"/>
              </a:solidFill>
              <a:latin typeface="Canva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741" y="2741"/>
            <a:ext cx="3426036" cy="3420554"/>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sp>
        <p:nvSpPr>
          <p:cNvPr id="4" name="TextBox 4"/>
          <p:cNvSpPr txBox="1"/>
          <p:nvPr/>
        </p:nvSpPr>
        <p:spPr>
          <a:xfrm>
            <a:off x="2667670" y="1309157"/>
            <a:ext cx="12952661" cy="721996"/>
          </a:xfrm>
          <a:prstGeom prst="rect">
            <a:avLst/>
          </a:prstGeom>
        </p:spPr>
        <p:txBody>
          <a:bodyPr lIns="0" tIns="0" rIns="0" bIns="0" rtlCol="0" anchor="t">
            <a:spAutoFit/>
          </a:bodyPr>
          <a:lstStyle/>
          <a:p>
            <a:pPr algn="ctr">
              <a:lnSpc>
                <a:spcPts val="5879"/>
              </a:lnSpc>
            </a:pPr>
            <a:r>
              <a:rPr lang="en-US" sz="4199">
                <a:solidFill>
                  <a:srgbClr val="000000"/>
                </a:solidFill>
                <a:latin typeface="Eczar SemiBold Bold"/>
              </a:rPr>
              <a:t>Challenges faced by small and medium enterprises</a:t>
            </a:r>
          </a:p>
        </p:txBody>
      </p:sp>
      <p:sp>
        <p:nvSpPr>
          <p:cNvPr id="5" name="TextBox 5"/>
          <p:cNvSpPr txBox="1"/>
          <p:nvPr/>
        </p:nvSpPr>
        <p:spPr>
          <a:xfrm>
            <a:off x="1710277" y="3849288"/>
            <a:ext cx="13402077" cy="2842232"/>
          </a:xfrm>
          <a:prstGeom prst="rect">
            <a:avLst/>
          </a:prstGeom>
        </p:spPr>
        <p:txBody>
          <a:bodyPr lIns="0" tIns="0" rIns="0" bIns="0" rtlCol="0" anchor="t">
            <a:spAutoFit/>
          </a:bodyPr>
          <a:lstStyle/>
          <a:p>
            <a:pPr marL="696538" lvl="1" indent="-348269" algn="just">
              <a:lnSpc>
                <a:spcPts val="4516"/>
              </a:lnSpc>
              <a:buFont typeface="Arial"/>
              <a:buChar char="•"/>
            </a:pPr>
            <a:r>
              <a:rPr lang="en-US" sz="3226">
                <a:solidFill>
                  <a:srgbClr val="000000"/>
                </a:solidFill>
                <a:latin typeface="Canva Sans"/>
              </a:rPr>
              <a:t>Lack of commitment to build a proper Balance Sheet</a:t>
            </a:r>
          </a:p>
          <a:p>
            <a:pPr marL="696538" lvl="1" indent="-348269" algn="just">
              <a:lnSpc>
                <a:spcPts val="4516"/>
              </a:lnSpc>
              <a:buFont typeface="Arial"/>
              <a:buChar char="•"/>
            </a:pPr>
            <a:r>
              <a:rPr lang="en-US" sz="3226">
                <a:solidFill>
                  <a:srgbClr val="000000"/>
                </a:solidFill>
                <a:latin typeface="Canva Sans"/>
              </a:rPr>
              <a:t>Lack of collateral support</a:t>
            </a:r>
          </a:p>
          <a:p>
            <a:pPr marL="696538" lvl="1" indent="-348269" algn="just">
              <a:lnSpc>
                <a:spcPts val="4516"/>
              </a:lnSpc>
              <a:buFont typeface="Arial"/>
              <a:buChar char="•"/>
            </a:pPr>
            <a:r>
              <a:rPr lang="en-US" sz="3226">
                <a:solidFill>
                  <a:srgbClr val="000000"/>
                </a:solidFill>
                <a:latin typeface="Canva Sans"/>
              </a:rPr>
              <a:t>Absence of detailed business plan </a:t>
            </a:r>
          </a:p>
          <a:p>
            <a:pPr marL="696538" lvl="1" indent="-348269" algn="just">
              <a:lnSpc>
                <a:spcPts val="4516"/>
              </a:lnSpc>
              <a:buFont typeface="Arial"/>
              <a:buChar char="•"/>
            </a:pPr>
            <a:r>
              <a:rPr lang="en-US" sz="3226">
                <a:solidFill>
                  <a:srgbClr val="000000"/>
                </a:solidFill>
                <a:latin typeface="Canva Sans"/>
              </a:rPr>
              <a:t>In ability of assess accurate financing requirements </a:t>
            </a:r>
          </a:p>
          <a:p>
            <a:pPr marL="696538" lvl="1" indent="-348269" algn="just">
              <a:lnSpc>
                <a:spcPts val="4516"/>
              </a:lnSpc>
              <a:buFont typeface="Arial"/>
              <a:buChar char="•"/>
            </a:pPr>
            <a:r>
              <a:rPr lang="en-US" sz="3226">
                <a:solidFill>
                  <a:srgbClr val="000000"/>
                </a:solidFill>
                <a:latin typeface="Canva Sans"/>
              </a:rPr>
              <a:t>Inability to articulate or substantiate financial requirements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741" y="2741"/>
            <a:ext cx="3426036" cy="3420554"/>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sp>
        <p:nvSpPr>
          <p:cNvPr id="4" name="TextBox 4"/>
          <p:cNvSpPr txBox="1"/>
          <p:nvPr/>
        </p:nvSpPr>
        <p:spPr>
          <a:xfrm>
            <a:off x="2882227" y="490452"/>
            <a:ext cx="12113303" cy="1472810"/>
          </a:xfrm>
          <a:prstGeom prst="rect">
            <a:avLst/>
          </a:prstGeom>
        </p:spPr>
        <p:txBody>
          <a:bodyPr lIns="0" tIns="0" rIns="0" bIns="0" rtlCol="0" anchor="t">
            <a:spAutoFit/>
          </a:bodyPr>
          <a:lstStyle/>
          <a:p>
            <a:pPr algn="ctr">
              <a:lnSpc>
                <a:spcPts val="5971"/>
              </a:lnSpc>
            </a:pPr>
            <a:r>
              <a:rPr lang="en-US" sz="4265">
                <a:solidFill>
                  <a:srgbClr val="000000"/>
                </a:solidFill>
                <a:latin typeface="Eczar SemiBold Bold"/>
              </a:rPr>
              <a:t>Fund raising opportunities that are of benefit to business start ups</a:t>
            </a:r>
          </a:p>
        </p:txBody>
      </p:sp>
      <p:sp>
        <p:nvSpPr>
          <p:cNvPr id="5" name="TextBox 5"/>
          <p:cNvSpPr txBox="1"/>
          <p:nvPr/>
        </p:nvSpPr>
        <p:spPr>
          <a:xfrm>
            <a:off x="1710277" y="2762444"/>
            <a:ext cx="14044242" cy="5595620"/>
          </a:xfrm>
          <a:prstGeom prst="rect">
            <a:avLst/>
          </a:prstGeom>
        </p:spPr>
        <p:txBody>
          <a:bodyPr lIns="0" tIns="0" rIns="0" bIns="0" rtlCol="0" anchor="t">
            <a:spAutoFit/>
          </a:bodyPr>
          <a:lstStyle/>
          <a:p>
            <a:pPr marL="690881" lvl="1" indent="-345440">
              <a:lnSpc>
                <a:spcPts val="4480"/>
              </a:lnSpc>
              <a:buFont typeface="Arial"/>
              <a:buChar char="•"/>
            </a:pPr>
            <a:r>
              <a:rPr lang="en-US" sz="3200">
                <a:solidFill>
                  <a:srgbClr val="000000"/>
                </a:solidFill>
                <a:latin typeface="Canva Sans"/>
              </a:rPr>
              <a:t>Bootstrapping your startup business:</a:t>
            </a:r>
          </a:p>
          <a:p>
            <a:pPr marL="690881" lvl="1" indent="-345440">
              <a:lnSpc>
                <a:spcPts val="4480"/>
              </a:lnSpc>
              <a:buFont typeface="Arial"/>
              <a:buChar char="•"/>
            </a:pPr>
            <a:r>
              <a:rPr lang="en-US" sz="3200">
                <a:solidFill>
                  <a:srgbClr val="000000"/>
                </a:solidFill>
                <a:latin typeface="Canva Sans"/>
              </a:rPr>
              <a:t>Crowdfunding As A Funding Option</a:t>
            </a:r>
          </a:p>
          <a:p>
            <a:pPr marL="690881" lvl="1" indent="-345440">
              <a:lnSpc>
                <a:spcPts val="4480"/>
              </a:lnSpc>
              <a:buFont typeface="Arial"/>
              <a:buChar char="•"/>
            </a:pPr>
            <a:r>
              <a:rPr lang="en-US" sz="3200">
                <a:solidFill>
                  <a:srgbClr val="000000"/>
                </a:solidFill>
                <a:latin typeface="Canva Sans"/>
              </a:rPr>
              <a:t>Get Angel Investment In Your Startup</a:t>
            </a:r>
          </a:p>
          <a:p>
            <a:pPr marL="690881" lvl="1" indent="-345440">
              <a:lnSpc>
                <a:spcPts val="4480"/>
              </a:lnSpc>
              <a:buFont typeface="Arial"/>
              <a:buChar char="•"/>
            </a:pPr>
            <a:r>
              <a:rPr lang="en-US" sz="3200">
                <a:solidFill>
                  <a:srgbClr val="000000"/>
                </a:solidFill>
                <a:latin typeface="Canva Sans"/>
              </a:rPr>
              <a:t>Get Venture Capital For Your Business</a:t>
            </a:r>
          </a:p>
          <a:p>
            <a:pPr marL="690881" lvl="1" indent="-345440">
              <a:lnSpc>
                <a:spcPts val="4480"/>
              </a:lnSpc>
              <a:buFont typeface="Arial"/>
              <a:buChar char="•"/>
            </a:pPr>
            <a:r>
              <a:rPr lang="en-US" sz="3200">
                <a:solidFill>
                  <a:srgbClr val="000000"/>
                </a:solidFill>
                <a:latin typeface="Canva Sans"/>
              </a:rPr>
              <a:t>Get Funding From Business Incubators &amp; Accelerators</a:t>
            </a:r>
          </a:p>
          <a:p>
            <a:pPr marL="690881" lvl="1" indent="-345440">
              <a:lnSpc>
                <a:spcPts val="4480"/>
              </a:lnSpc>
              <a:buFont typeface="Arial"/>
              <a:buChar char="•"/>
            </a:pPr>
            <a:r>
              <a:rPr lang="en-US" sz="3200">
                <a:solidFill>
                  <a:srgbClr val="000000"/>
                </a:solidFill>
                <a:latin typeface="Canva Sans"/>
              </a:rPr>
              <a:t>Raise Funds By Winning Contests</a:t>
            </a:r>
          </a:p>
          <a:p>
            <a:pPr marL="690881" lvl="1" indent="-345440">
              <a:lnSpc>
                <a:spcPts val="4480"/>
              </a:lnSpc>
              <a:buFont typeface="Arial"/>
              <a:buChar char="•"/>
            </a:pPr>
            <a:r>
              <a:rPr lang="en-US" sz="3200">
                <a:solidFill>
                  <a:srgbClr val="000000"/>
                </a:solidFill>
                <a:latin typeface="Canva Sans"/>
              </a:rPr>
              <a:t>Raise Money Through Bank Loans</a:t>
            </a:r>
          </a:p>
          <a:p>
            <a:pPr marL="690881" lvl="1" indent="-345440">
              <a:lnSpc>
                <a:spcPts val="4480"/>
              </a:lnSpc>
              <a:buFont typeface="Arial"/>
              <a:buChar char="•"/>
            </a:pPr>
            <a:r>
              <a:rPr lang="en-US" sz="3200">
                <a:solidFill>
                  <a:srgbClr val="000000"/>
                </a:solidFill>
                <a:latin typeface="Canva Sans"/>
              </a:rPr>
              <a:t>Get Business Loans From Microfinance Providers or NBFCs</a:t>
            </a:r>
          </a:p>
          <a:p>
            <a:pPr marL="690881" lvl="1" indent="-345440">
              <a:lnSpc>
                <a:spcPts val="4480"/>
              </a:lnSpc>
              <a:buFont typeface="Arial"/>
              <a:buChar char="•"/>
            </a:pPr>
            <a:r>
              <a:rPr lang="en-US" sz="3200">
                <a:solidFill>
                  <a:srgbClr val="000000"/>
                </a:solidFill>
                <a:latin typeface="Canva Sans"/>
              </a:rPr>
              <a:t>Govt Programs That Offer Startup Capital</a:t>
            </a:r>
          </a:p>
          <a:p>
            <a:pPr marL="690881" lvl="1" indent="-345440">
              <a:lnSpc>
                <a:spcPts val="4480"/>
              </a:lnSpc>
              <a:buFont typeface="Arial"/>
              <a:buChar char="•"/>
            </a:pPr>
            <a:r>
              <a:rPr lang="en-US" sz="3200">
                <a:solidFill>
                  <a:srgbClr val="000000"/>
                </a:solidFill>
                <a:latin typeface="Canva Sans"/>
              </a:rPr>
              <a:t>Quick Ways To Raise Money For Your Business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2741" y="36899"/>
            <a:ext cx="3426036" cy="3420554"/>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545454">
                <a:alpha val="3922"/>
              </a:srgbClr>
            </a:solidFill>
          </p:spPr>
        </p:sp>
      </p:grpSp>
      <p:sp>
        <p:nvSpPr>
          <p:cNvPr id="4" name="TextBox 4"/>
          <p:cNvSpPr txBox="1"/>
          <p:nvPr/>
        </p:nvSpPr>
        <p:spPr>
          <a:xfrm>
            <a:off x="7080039" y="630430"/>
            <a:ext cx="2968823" cy="720340"/>
          </a:xfrm>
          <a:prstGeom prst="rect">
            <a:avLst/>
          </a:prstGeom>
        </p:spPr>
        <p:txBody>
          <a:bodyPr lIns="0" tIns="0" rIns="0" bIns="0" rtlCol="0" anchor="t">
            <a:spAutoFit/>
          </a:bodyPr>
          <a:lstStyle/>
          <a:p>
            <a:pPr algn="ctr">
              <a:lnSpc>
                <a:spcPts val="5971"/>
              </a:lnSpc>
            </a:pPr>
            <a:r>
              <a:rPr lang="en-US" sz="4265">
                <a:solidFill>
                  <a:srgbClr val="000000"/>
                </a:solidFill>
                <a:latin typeface="Eczar SemiBold Bold"/>
              </a:rPr>
              <a:t>Conclusion </a:t>
            </a:r>
          </a:p>
        </p:txBody>
      </p:sp>
      <p:sp>
        <p:nvSpPr>
          <p:cNvPr id="5" name="TextBox 5"/>
          <p:cNvSpPr txBox="1"/>
          <p:nvPr/>
        </p:nvSpPr>
        <p:spPr>
          <a:xfrm>
            <a:off x="1250500" y="2338795"/>
            <a:ext cx="16544828" cy="4536558"/>
          </a:xfrm>
          <a:prstGeom prst="rect">
            <a:avLst/>
          </a:prstGeom>
        </p:spPr>
        <p:txBody>
          <a:bodyPr lIns="0" tIns="0" rIns="0" bIns="0" rtlCol="0" anchor="t">
            <a:spAutoFit/>
          </a:bodyPr>
          <a:lstStyle/>
          <a:p>
            <a:pPr algn="just">
              <a:lnSpc>
                <a:spcPts val="4002"/>
              </a:lnSpc>
            </a:pPr>
            <a:r>
              <a:rPr lang="en-US" sz="2858">
                <a:solidFill>
                  <a:srgbClr val="000000"/>
                </a:solidFill>
                <a:latin typeface="Canva Sans"/>
              </a:rPr>
              <a:t> </a:t>
            </a:r>
          </a:p>
          <a:p>
            <a:pPr algn="just">
              <a:lnSpc>
                <a:spcPts val="4002"/>
              </a:lnSpc>
            </a:pPr>
            <a:r>
              <a:rPr lang="en-US" sz="2858">
                <a:solidFill>
                  <a:srgbClr val="000000"/>
                </a:solidFill>
                <a:latin typeface="Canva Sans"/>
              </a:rPr>
              <a:t>Concluding this report, it is very important to note that fundraising for business start ups plays a vital and important role in the economic development of any nation through the following key aspects</a:t>
            </a:r>
          </a:p>
          <a:p>
            <a:pPr algn="just">
              <a:lnSpc>
                <a:spcPts val="4002"/>
              </a:lnSpc>
            </a:pPr>
            <a:r>
              <a:rPr lang="en-US" sz="2858">
                <a:solidFill>
                  <a:srgbClr val="000000"/>
                </a:solidFill>
                <a:latin typeface="Canva Sans"/>
              </a:rPr>
              <a:t>1, Enhances the nations economic growth</a:t>
            </a:r>
          </a:p>
          <a:p>
            <a:pPr algn="just">
              <a:lnSpc>
                <a:spcPts val="4002"/>
              </a:lnSpc>
            </a:pPr>
            <a:r>
              <a:rPr lang="en-US" sz="2858">
                <a:solidFill>
                  <a:srgbClr val="000000"/>
                </a:solidFill>
                <a:latin typeface="Canva Sans"/>
              </a:rPr>
              <a:t>2, Enables the rise of budding Entrepreneurs</a:t>
            </a:r>
          </a:p>
          <a:p>
            <a:pPr algn="just">
              <a:lnSpc>
                <a:spcPts val="4002"/>
              </a:lnSpc>
            </a:pPr>
            <a:r>
              <a:rPr lang="en-US" sz="2858">
                <a:solidFill>
                  <a:srgbClr val="000000"/>
                </a:solidFill>
                <a:latin typeface="Canva Sans"/>
              </a:rPr>
              <a:t>3, Increases innovation and creativity as new ideas are allowed to spring up</a:t>
            </a:r>
          </a:p>
          <a:p>
            <a:pPr algn="just">
              <a:lnSpc>
                <a:spcPts val="4002"/>
              </a:lnSpc>
            </a:pPr>
            <a:r>
              <a:rPr lang="en-US" sz="2858">
                <a:solidFill>
                  <a:srgbClr val="000000"/>
                </a:solidFill>
                <a:latin typeface="Canva Sans"/>
              </a:rPr>
              <a:t>4, Reduces unemployment and idleness in society</a:t>
            </a:r>
          </a:p>
          <a:p>
            <a:pPr algn="just">
              <a:lnSpc>
                <a:spcPts val="4002"/>
              </a:lnSpc>
            </a:pPr>
            <a:endParaRPr lang="en-US" sz="2858">
              <a:solidFill>
                <a:srgbClr val="000000"/>
              </a:solidFill>
              <a:latin typeface="Canva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985880"/>
            <a:ext cx="15901931" cy="5444653"/>
          </a:xfrm>
          <a:prstGeom prst="rect">
            <a:avLst/>
          </a:prstGeom>
        </p:spPr>
        <p:txBody>
          <a:bodyPr lIns="0" tIns="0" rIns="0" bIns="0" rtlCol="0" anchor="t">
            <a:spAutoFit/>
          </a:bodyPr>
          <a:lstStyle/>
          <a:p>
            <a:pPr>
              <a:lnSpc>
                <a:spcPts val="3944"/>
              </a:lnSpc>
            </a:pPr>
            <a:endParaRPr/>
          </a:p>
          <a:p>
            <a:pPr>
              <a:lnSpc>
                <a:spcPts val="3944"/>
              </a:lnSpc>
            </a:pPr>
            <a:r>
              <a:rPr lang="en-US" sz="2817">
                <a:solidFill>
                  <a:srgbClr val="000000"/>
                </a:solidFill>
                <a:latin typeface="Canva Sans"/>
              </a:rPr>
              <a:t>1, Barringer, B. R. 2019 Entrepreneurship: Successfully Launching New Ventures 6th Edition published by Pearson in Harlow England</a:t>
            </a:r>
          </a:p>
          <a:p>
            <a:pPr>
              <a:lnSpc>
                <a:spcPts val="3944"/>
              </a:lnSpc>
            </a:pPr>
            <a:r>
              <a:rPr lang="en-US" sz="2817">
                <a:solidFill>
                  <a:srgbClr val="000000"/>
                </a:solidFill>
                <a:latin typeface="Canva Sans"/>
              </a:rPr>
              <a:t>2, Financial Conduct Authority 2015. A Review of the regulatory regime for Crowd Funding and non-readily realisable securities. Published by the Financial Conduct Authority February 2015</a:t>
            </a:r>
          </a:p>
          <a:p>
            <a:pPr>
              <a:lnSpc>
                <a:spcPts val="3944"/>
              </a:lnSpc>
            </a:pPr>
            <a:r>
              <a:rPr lang="en-US" sz="2817">
                <a:solidFill>
                  <a:srgbClr val="000000"/>
                </a:solidFill>
                <a:latin typeface="Canva Sans"/>
              </a:rPr>
              <a:t>3, Swoop, 2023, Start up and Small Business grants simplified. Reviewed on April 10th 2023</a:t>
            </a:r>
          </a:p>
          <a:p>
            <a:pPr>
              <a:lnSpc>
                <a:spcPts val="3944"/>
              </a:lnSpc>
            </a:pPr>
            <a:r>
              <a:rPr lang="en-US" sz="2817">
                <a:solidFill>
                  <a:srgbClr val="000000"/>
                </a:solidFill>
                <a:latin typeface="Canva Sans"/>
              </a:rPr>
              <a:t>4, ALEJANDRO, CREMADES 2016 The Art of Fundraising Start up. Published by WILEY on books.google.com</a:t>
            </a:r>
          </a:p>
          <a:p>
            <a:pPr>
              <a:lnSpc>
                <a:spcPts val="3944"/>
              </a:lnSpc>
            </a:pPr>
            <a:r>
              <a:rPr lang="en-US" sz="2817">
                <a:solidFill>
                  <a:srgbClr val="000000"/>
                </a:solidFill>
                <a:latin typeface="Canva Sans"/>
              </a:rPr>
              <a:t>5, Polak, P. Maene F. 2020 Fundraising Start ups Published by Google books www.startup.be</a:t>
            </a:r>
          </a:p>
          <a:p>
            <a:pPr>
              <a:lnSpc>
                <a:spcPts val="3944"/>
              </a:lnSpc>
            </a:pPr>
            <a:endParaRPr lang="en-US" sz="2817">
              <a:solidFill>
                <a:srgbClr val="000000"/>
              </a:solidFill>
              <a:latin typeface="Canva Sans"/>
            </a:endParaRPr>
          </a:p>
        </p:txBody>
      </p:sp>
      <p:sp>
        <p:nvSpPr>
          <p:cNvPr id="3" name="TextBox 3"/>
          <p:cNvSpPr txBox="1"/>
          <p:nvPr/>
        </p:nvSpPr>
        <p:spPr>
          <a:xfrm>
            <a:off x="7886998" y="620507"/>
            <a:ext cx="2514005" cy="730660"/>
          </a:xfrm>
          <a:prstGeom prst="rect">
            <a:avLst/>
          </a:prstGeom>
        </p:spPr>
        <p:txBody>
          <a:bodyPr lIns="0" tIns="0" rIns="0" bIns="0" rtlCol="0" anchor="t">
            <a:spAutoFit/>
          </a:bodyPr>
          <a:lstStyle/>
          <a:p>
            <a:pPr algn="ctr">
              <a:lnSpc>
                <a:spcPts val="5927"/>
              </a:lnSpc>
            </a:pPr>
            <a:r>
              <a:rPr lang="en-US" sz="4233">
                <a:solidFill>
                  <a:srgbClr val="000000"/>
                </a:solidFill>
                <a:latin typeface="Eczar SemiBold Bold"/>
              </a:rPr>
              <a:t>Reference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Custom</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Navy and Green Professional Business Plan Presentation</dc:title>
  <cp:revision>2</cp:revision>
  <dcterms:created xsi:type="dcterms:W3CDTF">2006-08-16T00:00:00Z</dcterms:created>
  <dcterms:modified xsi:type="dcterms:W3CDTF">2023-04-26T20:28:30Z</dcterms:modified>
  <dc:identifier>DAFSBjFA21Y</dc:identifier>
</cp:coreProperties>
</file>