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98" r:id="rId5"/>
    <p:sldId id="318" r:id="rId6"/>
    <p:sldId id="301" r:id="rId7"/>
    <p:sldId id="311" r:id="rId8"/>
    <p:sldId id="314" r:id="rId9"/>
    <p:sldId id="303" r:id="rId10"/>
    <p:sldId id="317" r:id="rId11"/>
    <p:sldId id="308" r:id="rId12"/>
    <p:sldId id="315" r:id="rId13"/>
    <p:sldId id="316" r:id="rId14"/>
    <p:sldId id="310" r:id="rId15"/>
    <p:sldId id="31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tvi Sangdot" initials="HS" lastIdx="2" clrIdx="0">
    <p:extLst>
      <p:ext uri="{19B8F6BF-5375-455C-9EA6-DF929625EA0E}">
        <p15:presenceInfo xmlns:p15="http://schemas.microsoft.com/office/powerpoint/2012/main" userId="33e10906e920512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206" autoAdjust="0"/>
  </p:normalViewPr>
  <p:slideViewPr>
    <p:cSldViewPr snapToGrid="0">
      <p:cViewPr>
        <p:scale>
          <a:sx n="60" d="100"/>
          <a:sy n="60" d="100"/>
        </p:scale>
        <p:origin x="1140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B5B6D5-F9DD-4D23-AE62-A042EF0B3AD9}" type="doc">
      <dgm:prSet loTypeId="urn:microsoft.com/office/officeart/2005/8/layout/vList5" loCatId="list" qsTypeId="urn:microsoft.com/office/officeart/2005/8/quickstyle/simple3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B3D2802B-06B2-4B68-BCE3-E201CE9E3E4C}">
      <dgm:prSet/>
      <dgm:spPr/>
      <dgm:t>
        <a:bodyPr/>
        <a:lstStyle/>
        <a:p>
          <a:pPr algn="l"/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 1. Case Background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D5C55D-1A72-4911-9CFB-03794F9C4C3F}" type="parTrans" cxnId="{5ADACF30-2138-44A7-AC70-9A7CF52B6620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0578A9C-2A7C-4DD2-9DB7-115F2E4ABA37}" type="sibTrans" cxnId="{5ADACF30-2138-44A7-AC70-9A7CF52B6620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46792005-E926-4BE2-9984-B50686728BF5}">
      <dgm:prSet/>
      <dgm:spPr/>
      <dgm:t>
        <a:bodyPr/>
        <a:lstStyle/>
        <a:p>
          <a:pPr algn="l"/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2. What went wrong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C930D9-12C5-4848-A4DA-3A63EAA306EF}" type="parTrans" cxnId="{B151784F-00F5-4625-8F47-68DFD7573433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5EE0527E-8B1E-4C9C-966C-33BCFC95ABF4}" type="sibTrans" cxnId="{B151784F-00F5-4625-8F47-68DFD7573433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AFAC4E5-5A0C-45F2-B524-2137F302BEE8}">
      <dgm:prSet/>
      <dgm:spPr/>
      <dgm:t>
        <a:bodyPr/>
        <a:lstStyle/>
        <a:p>
          <a:pPr algn="l"/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3. Swiss Cheese Model 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9761E8-1B7F-452E-A900-5E84A2EE3394}" type="parTrans" cxnId="{6A0F1226-B785-4BD8-9834-7A87F14D1DB1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FF43145-380E-461A-BBA7-6610BE6E41BE}" type="sibTrans" cxnId="{6A0F1226-B785-4BD8-9834-7A87F14D1DB1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8BE605F8-9440-47F1-ABF1-D1B0725D0214}">
      <dgm:prSet/>
      <dgm:spPr/>
      <dgm:t>
        <a:bodyPr/>
        <a:lstStyle/>
        <a:p>
          <a:pPr algn="l"/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4. Benchmark Theory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487025-5698-4AF9-824A-639E455CC3A8}" type="parTrans" cxnId="{377BB31F-100E-4365-9833-DCAFE89562B1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8AABAEA-B5B5-425C-90C6-D7F4A6E55417}" type="sibTrans" cxnId="{377BB31F-100E-4365-9833-DCAFE89562B1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128E736-A7D8-4C68-8DA5-2160DF0BA1F8}">
      <dgm:prSet/>
      <dgm:spPr/>
      <dgm:t>
        <a:bodyPr/>
        <a:lstStyle/>
        <a:p>
          <a:pPr algn="l"/>
          <a:r>
            <a:rPr lang="en-US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5. Component 2 : report summary</a:t>
          </a:r>
        </a:p>
      </dgm:t>
    </dgm:pt>
    <dgm:pt modelId="{875CF7BD-E741-4090-BC54-EC8524CC21DA}" type="parTrans" cxnId="{3EB25892-7159-463B-BFA3-8D80C3F3E672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D38D8A9-6184-4B6B-BD62-48292DAB3094}" type="sibTrans" cxnId="{3EB25892-7159-463B-BFA3-8D80C3F3E672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FDC633EC-75C5-41A7-B5BC-84BC0CE024A7}">
      <dgm:prSet/>
      <dgm:spPr/>
      <dgm:t>
        <a:bodyPr/>
        <a:lstStyle/>
        <a:p>
          <a:pPr algn="l"/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6. Summary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8B0FDD-DD17-4FFE-8DB2-F875FF4318BF}" type="parTrans" cxnId="{B399ADB8-3CC1-4883-87EC-B8927C992FFE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7BEBB94B-7B86-4530-B955-7D3073FA82A5}" type="sibTrans" cxnId="{B399ADB8-3CC1-4883-87EC-B8927C992FFE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555E2663-F7AF-42AA-B789-32D0DA0DFF1A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7. Reference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152A39-431B-4E46-812E-1AF3301092F2}" type="parTrans" cxnId="{EF15D6F0-944C-496D-99EB-5A0E4325837B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3180DB1-7E34-4011-AF4B-8131541C939D}" type="sibTrans" cxnId="{EF15D6F0-944C-496D-99EB-5A0E4325837B}">
      <dgm:prSet/>
      <dgm:spPr/>
      <dgm:t>
        <a:bodyPr/>
        <a:lstStyle/>
        <a:p>
          <a:pPr algn="l"/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79C925B-70EF-44BB-A6A2-8F73EC24B394}" type="pres">
      <dgm:prSet presAssocID="{C3B5B6D5-F9DD-4D23-AE62-A042EF0B3AD9}" presName="Name0" presStyleCnt="0">
        <dgm:presLayoutVars>
          <dgm:dir/>
          <dgm:animLvl val="lvl"/>
          <dgm:resizeHandles val="exact"/>
        </dgm:presLayoutVars>
      </dgm:prSet>
      <dgm:spPr/>
    </dgm:pt>
    <dgm:pt modelId="{1929BC8E-8051-4118-851B-3B842D361A88}" type="pres">
      <dgm:prSet presAssocID="{B3D2802B-06B2-4B68-BCE3-E201CE9E3E4C}" presName="linNode" presStyleCnt="0"/>
      <dgm:spPr/>
    </dgm:pt>
    <dgm:pt modelId="{DBDFBA83-E392-4363-89A0-0CD1A05BB8A4}" type="pres">
      <dgm:prSet presAssocID="{B3D2802B-06B2-4B68-BCE3-E201CE9E3E4C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4A1F0EA3-4538-424E-8F0B-E59F12DD7B37}" type="pres">
      <dgm:prSet presAssocID="{C0578A9C-2A7C-4DD2-9DB7-115F2E4ABA37}" presName="sp" presStyleCnt="0"/>
      <dgm:spPr/>
    </dgm:pt>
    <dgm:pt modelId="{8E0EC22B-218D-48A9-B9DC-9E1EBA401736}" type="pres">
      <dgm:prSet presAssocID="{46792005-E926-4BE2-9984-B50686728BF5}" presName="linNode" presStyleCnt="0"/>
      <dgm:spPr/>
    </dgm:pt>
    <dgm:pt modelId="{13BFC74B-EDDC-4149-BC35-36EE57F48853}" type="pres">
      <dgm:prSet presAssocID="{46792005-E926-4BE2-9984-B50686728BF5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BD887500-1EF7-4D1E-9398-2306A636AD4E}" type="pres">
      <dgm:prSet presAssocID="{5EE0527E-8B1E-4C9C-966C-33BCFC95ABF4}" presName="sp" presStyleCnt="0"/>
      <dgm:spPr/>
    </dgm:pt>
    <dgm:pt modelId="{01740097-FE46-4AA6-8EE6-21C611C8AAC5}" type="pres">
      <dgm:prSet presAssocID="{6AFAC4E5-5A0C-45F2-B524-2137F302BEE8}" presName="linNode" presStyleCnt="0"/>
      <dgm:spPr/>
    </dgm:pt>
    <dgm:pt modelId="{D4D6A7F1-DB4B-42A5-813B-2E1B95039A1F}" type="pres">
      <dgm:prSet presAssocID="{6AFAC4E5-5A0C-45F2-B524-2137F302BEE8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09AA6146-D459-4D33-9FB9-EDF789851B49}" type="pres">
      <dgm:prSet presAssocID="{0FF43145-380E-461A-BBA7-6610BE6E41BE}" presName="sp" presStyleCnt="0"/>
      <dgm:spPr/>
    </dgm:pt>
    <dgm:pt modelId="{56BCF0BA-1397-491C-8A0E-D2669B69E6DB}" type="pres">
      <dgm:prSet presAssocID="{8BE605F8-9440-47F1-ABF1-D1B0725D0214}" presName="linNode" presStyleCnt="0"/>
      <dgm:spPr/>
    </dgm:pt>
    <dgm:pt modelId="{0A1CB9CE-3228-4B67-A4DD-5A70EA361A4A}" type="pres">
      <dgm:prSet presAssocID="{8BE605F8-9440-47F1-ABF1-D1B0725D0214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779EAE8B-BC72-4F82-9DBA-35C008772859}" type="pres">
      <dgm:prSet presAssocID="{08AABAEA-B5B5-425C-90C6-D7F4A6E55417}" presName="sp" presStyleCnt="0"/>
      <dgm:spPr/>
    </dgm:pt>
    <dgm:pt modelId="{B185744F-2D13-4AE1-9FFD-DB9299057FE1}" type="pres">
      <dgm:prSet presAssocID="{1128E736-A7D8-4C68-8DA5-2160DF0BA1F8}" presName="linNode" presStyleCnt="0"/>
      <dgm:spPr/>
    </dgm:pt>
    <dgm:pt modelId="{49F7BC1A-D2F6-47BE-9D99-0B0B9F0D914E}" type="pres">
      <dgm:prSet presAssocID="{1128E736-A7D8-4C68-8DA5-2160DF0BA1F8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F68F6BA7-19FF-426D-8257-86E5267FE7C9}" type="pres">
      <dgm:prSet presAssocID="{DD38D8A9-6184-4B6B-BD62-48292DAB3094}" presName="sp" presStyleCnt="0"/>
      <dgm:spPr/>
    </dgm:pt>
    <dgm:pt modelId="{82D2F14C-2DC6-42E3-99D3-432F36FBB236}" type="pres">
      <dgm:prSet presAssocID="{FDC633EC-75C5-41A7-B5BC-84BC0CE024A7}" presName="linNode" presStyleCnt="0"/>
      <dgm:spPr/>
    </dgm:pt>
    <dgm:pt modelId="{0B30F77F-DAF0-4279-9AE6-0DBD895673AC}" type="pres">
      <dgm:prSet presAssocID="{FDC633EC-75C5-41A7-B5BC-84BC0CE024A7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1228F7AC-B1A7-4183-B9B1-48E507318687}" type="pres">
      <dgm:prSet presAssocID="{7BEBB94B-7B86-4530-B955-7D3073FA82A5}" presName="sp" presStyleCnt="0"/>
      <dgm:spPr/>
    </dgm:pt>
    <dgm:pt modelId="{7AC708E0-C31E-4559-AA43-5A78B1D53549}" type="pres">
      <dgm:prSet presAssocID="{555E2663-F7AF-42AA-B789-32D0DA0DFF1A}" presName="linNode" presStyleCnt="0"/>
      <dgm:spPr/>
    </dgm:pt>
    <dgm:pt modelId="{3CF1E392-0AAF-4A7F-BFE1-03FE01A9A78C}" type="pres">
      <dgm:prSet presAssocID="{555E2663-F7AF-42AA-B789-32D0DA0DFF1A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749CFD04-E81B-4F46-8B6D-D2F49EEE3546}" type="presOf" srcId="{FDC633EC-75C5-41A7-B5BC-84BC0CE024A7}" destId="{0B30F77F-DAF0-4279-9AE6-0DBD895673AC}" srcOrd="0" destOrd="0" presId="urn:microsoft.com/office/officeart/2005/8/layout/vList5"/>
    <dgm:cxn modelId="{95306513-3130-4066-85A0-9CEB0F4839A9}" type="presOf" srcId="{46792005-E926-4BE2-9984-B50686728BF5}" destId="{13BFC74B-EDDC-4149-BC35-36EE57F48853}" srcOrd="0" destOrd="0" presId="urn:microsoft.com/office/officeart/2005/8/layout/vList5"/>
    <dgm:cxn modelId="{377BB31F-100E-4365-9833-DCAFE89562B1}" srcId="{C3B5B6D5-F9DD-4D23-AE62-A042EF0B3AD9}" destId="{8BE605F8-9440-47F1-ABF1-D1B0725D0214}" srcOrd="3" destOrd="0" parTransId="{EC487025-5698-4AF9-824A-639E455CC3A8}" sibTransId="{08AABAEA-B5B5-425C-90C6-D7F4A6E55417}"/>
    <dgm:cxn modelId="{6A0F1226-B785-4BD8-9834-7A87F14D1DB1}" srcId="{C3B5B6D5-F9DD-4D23-AE62-A042EF0B3AD9}" destId="{6AFAC4E5-5A0C-45F2-B524-2137F302BEE8}" srcOrd="2" destOrd="0" parTransId="{F59761E8-1B7F-452E-A900-5E84A2EE3394}" sibTransId="{0FF43145-380E-461A-BBA7-6610BE6E41BE}"/>
    <dgm:cxn modelId="{5ADACF30-2138-44A7-AC70-9A7CF52B6620}" srcId="{C3B5B6D5-F9DD-4D23-AE62-A042EF0B3AD9}" destId="{B3D2802B-06B2-4B68-BCE3-E201CE9E3E4C}" srcOrd="0" destOrd="0" parTransId="{05D5C55D-1A72-4911-9CFB-03794F9C4C3F}" sibTransId="{C0578A9C-2A7C-4DD2-9DB7-115F2E4ABA37}"/>
    <dgm:cxn modelId="{9459CF3A-8CBA-42AF-A137-40C31AF4B460}" type="presOf" srcId="{B3D2802B-06B2-4B68-BCE3-E201CE9E3E4C}" destId="{DBDFBA83-E392-4363-89A0-0CD1A05BB8A4}" srcOrd="0" destOrd="0" presId="urn:microsoft.com/office/officeart/2005/8/layout/vList5"/>
    <dgm:cxn modelId="{5D26A344-6A59-4626-9F8D-1189CB19CCFD}" type="presOf" srcId="{555E2663-F7AF-42AA-B789-32D0DA0DFF1A}" destId="{3CF1E392-0AAF-4A7F-BFE1-03FE01A9A78C}" srcOrd="0" destOrd="0" presId="urn:microsoft.com/office/officeart/2005/8/layout/vList5"/>
    <dgm:cxn modelId="{5D652D47-F1A6-42CB-B8B5-A4FB3310D1B8}" type="presOf" srcId="{1128E736-A7D8-4C68-8DA5-2160DF0BA1F8}" destId="{49F7BC1A-D2F6-47BE-9D99-0B0B9F0D914E}" srcOrd="0" destOrd="0" presId="urn:microsoft.com/office/officeart/2005/8/layout/vList5"/>
    <dgm:cxn modelId="{FC46A56C-0B5B-4D61-9876-D6E779CBFF0A}" type="presOf" srcId="{8BE605F8-9440-47F1-ABF1-D1B0725D0214}" destId="{0A1CB9CE-3228-4B67-A4DD-5A70EA361A4A}" srcOrd="0" destOrd="0" presId="urn:microsoft.com/office/officeart/2005/8/layout/vList5"/>
    <dgm:cxn modelId="{B151784F-00F5-4625-8F47-68DFD7573433}" srcId="{C3B5B6D5-F9DD-4D23-AE62-A042EF0B3AD9}" destId="{46792005-E926-4BE2-9984-B50686728BF5}" srcOrd="1" destOrd="0" parTransId="{8AC930D9-12C5-4848-A4DA-3A63EAA306EF}" sibTransId="{5EE0527E-8B1E-4C9C-966C-33BCFC95ABF4}"/>
    <dgm:cxn modelId="{3EB25892-7159-463B-BFA3-8D80C3F3E672}" srcId="{C3B5B6D5-F9DD-4D23-AE62-A042EF0B3AD9}" destId="{1128E736-A7D8-4C68-8DA5-2160DF0BA1F8}" srcOrd="4" destOrd="0" parTransId="{875CF7BD-E741-4090-BC54-EC8524CC21DA}" sibTransId="{DD38D8A9-6184-4B6B-BD62-48292DAB3094}"/>
    <dgm:cxn modelId="{5F4AF4A8-A730-48DB-B669-D52D27AD2F8B}" type="presOf" srcId="{C3B5B6D5-F9DD-4D23-AE62-A042EF0B3AD9}" destId="{C79C925B-70EF-44BB-A6A2-8F73EC24B394}" srcOrd="0" destOrd="0" presId="urn:microsoft.com/office/officeart/2005/8/layout/vList5"/>
    <dgm:cxn modelId="{B399ADB8-3CC1-4883-87EC-B8927C992FFE}" srcId="{C3B5B6D5-F9DD-4D23-AE62-A042EF0B3AD9}" destId="{FDC633EC-75C5-41A7-B5BC-84BC0CE024A7}" srcOrd="5" destOrd="0" parTransId="{308B0FDD-DD17-4FFE-8DB2-F875FF4318BF}" sibTransId="{7BEBB94B-7B86-4530-B955-7D3073FA82A5}"/>
    <dgm:cxn modelId="{16933CD8-F182-4E2E-B335-AB4CF31F610F}" type="presOf" srcId="{6AFAC4E5-5A0C-45F2-B524-2137F302BEE8}" destId="{D4D6A7F1-DB4B-42A5-813B-2E1B95039A1F}" srcOrd="0" destOrd="0" presId="urn:microsoft.com/office/officeart/2005/8/layout/vList5"/>
    <dgm:cxn modelId="{EF15D6F0-944C-496D-99EB-5A0E4325837B}" srcId="{C3B5B6D5-F9DD-4D23-AE62-A042EF0B3AD9}" destId="{555E2663-F7AF-42AA-B789-32D0DA0DFF1A}" srcOrd="6" destOrd="0" parTransId="{A6152A39-431B-4E46-812E-1AF3301092F2}" sibTransId="{B3180DB1-7E34-4011-AF4B-8131541C939D}"/>
    <dgm:cxn modelId="{DE912E1C-2326-4A2D-A82F-3D7BE7E4363E}" type="presParOf" srcId="{C79C925B-70EF-44BB-A6A2-8F73EC24B394}" destId="{1929BC8E-8051-4118-851B-3B842D361A88}" srcOrd="0" destOrd="0" presId="urn:microsoft.com/office/officeart/2005/8/layout/vList5"/>
    <dgm:cxn modelId="{E3EE8328-E35E-4086-B080-730E41CAB20F}" type="presParOf" srcId="{1929BC8E-8051-4118-851B-3B842D361A88}" destId="{DBDFBA83-E392-4363-89A0-0CD1A05BB8A4}" srcOrd="0" destOrd="0" presId="urn:microsoft.com/office/officeart/2005/8/layout/vList5"/>
    <dgm:cxn modelId="{64092553-C005-4CE2-A395-DD08E60F2C2F}" type="presParOf" srcId="{C79C925B-70EF-44BB-A6A2-8F73EC24B394}" destId="{4A1F0EA3-4538-424E-8F0B-E59F12DD7B37}" srcOrd="1" destOrd="0" presId="urn:microsoft.com/office/officeart/2005/8/layout/vList5"/>
    <dgm:cxn modelId="{D63C08DD-9237-4BC5-8C9A-318B3A091A2C}" type="presParOf" srcId="{C79C925B-70EF-44BB-A6A2-8F73EC24B394}" destId="{8E0EC22B-218D-48A9-B9DC-9E1EBA401736}" srcOrd="2" destOrd="0" presId="urn:microsoft.com/office/officeart/2005/8/layout/vList5"/>
    <dgm:cxn modelId="{0C4CB0F0-6DDD-4175-AB0C-C64B0B4F8BE8}" type="presParOf" srcId="{8E0EC22B-218D-48A9-B9DC-9E1EBA401736}" destId="{13BFC74B-EDDC-4149-BC35-36EE57F48853}" srcOrd="0" destOrd="0" presId="urn:microsoft.com/office/officeart/2005/8/layout/vList5"/>
    <dgm:cxn modelId="{667E47BE-E8D1-4969-9717-59C522BF2DB6}" type="presParOf" srcId="{C79C925B-70EF-44BB-A6A2-8F73EC24B394}" destId="{BD887500-1EF7-4D1E-9398-2306A636AD4E}" srcOrd="3" destOrd="0" presId="urn:microsoft.com/office/officeart/2005/8/layout/vList5"/>
    <dgm:cxn modelId="{C1E1CB74-A340-48FE-A966-8CFB6F59DA1A}" type="presParOf" srcId="{C79C925B-70EF-44BB-A6A2-8F73EC24B394}" destId="{01740097-FE46-4AA6-8EE6-21C611C8AAC5}" srcOrd="4" destOrd="0" presId="urn:microsoft.com/office/officeart/2005/8/layout/vList5"/>
    <dgm:cxn modelId="{5D0B2F22-FCDE-446E-8994-264933416E2A}" type="presParOf" srcId="{01740097-FE46-4AA6-8EE6-21C611C8AAC5}" destId="{D4D6A7F1-DB4B-42A5-813B-2E1B95039A1F}" srcOrd="0" destOrd="0" presId="urn:microsoft.com/office/officeart/2005/8/layout/vList5"/>
    <dgm:cxn modelId="{8BFA05C5-B860-4A05-A4C6-BB8D2B1669E0}" type="presParOf" srcId="{C79C925B-70EF-44BB-A6A2-8F73EC24B394}" destId="{09AA6146-D459-4D33-9FB9-EDF789851B49}" srcOrd="5" destOrd="0" presId="urn:microsoft.com/office/officeart/2005/8/layout/vList5"/>
    <dgm:cxn modelId="{42949B96-0B6C-4003-9B07-4DFBBFB3B87D}" type="presParOf" srcId="{C79C925B-70EF-44BB-A6A2-8F73EC24B394}" destId="{56BCF0BA-1397-491C-8A0E-D2669B69E6DB}" srcOrd="6" destOrd="0" presId="urn:microsoft.com/office/officeart/2005/8/layout/vList5"/>
    <dgm:cxn modelId="{8BBFF9EA-30FE-4225-B441-47AAD0CD3AD9}" type="presParOf" srcId="{56BCF0BA-1397-491C-8A0E-D2669B69E6DB}" destId="{0A1CB9CE-3228-4B67-A4DD-5A70EA361A4A}" srcOrd="0" destOrd="0" presId="urn:microsoft.com/office/officeart/2005/8/layout/vList5"/>
    <dgm:cxn modelId="{F2B7923D-887F-4821-B87D-5E2AA00EBE5A}" type="presParOf" srcId="{C79C925B-70EF-44BB-A6A2-8F73EC24B394}" destId="{779EAE8B-BC72-4F82-9DBA-35C008772859}" srcOrd="7" destOrd="0" presId="urn:microsoft.com/office/officeart/2005/8/layout/vList5"/>
    <dgm:cxn modelId="{C056F347-7B64-4C6E-BCD4-CBD5ADE71E3C}" type="presParOf" srcId="{C79C925B-70EF-44BB-A6A2-8F73EC24B394}" destId="{B185744F-2D13-4AE1-9FFD-DB9299057FE1}" srcOrd="8" destOrd="0" presId="urn:microsoft.com/office/officeart/2005/8/layout/vList5"/>
    <dgm:cxn modelId="{69338724-63D0-41DB-A56A-719F494C2BBB}" type="presParOf" srcId="{B185744F-2D13-4AE1-9FFD-DB9299057FE1}" destId="{49F7BC1A-D2F6-47BE-9D99-0B0B9F0D914E}" srcOrd="0" destOrd="0" presId="urn:microsoft.com/office/officeart/2005/8/layout/vList5"/>
    <dgm:cxn modelId="{068BDED2-17DD-4E22-9BE9-8B5AE07B4DDF}" type="presParOf" srcId="{C79C925B-70EF-44BB-A6A2-8F73EC24B394}" destId="{F68F6BA7-19FF-426D-8257-86E5267FE7C9}" srcOrd="9" destOrd="0" presId="urn:microsoft.com/office/officeart/2005/8/layout/vList5"/>
    <dgm:cxn modelId="{82AFF90C-9B7D-417F-9795-9088D27A25E2}" type="presParOf" srcId="{C79C925B-70EF-44BB-A6A2-8F73EC24B394}" destId="{82D2F14C-2DC6-42E3-99D3-432F36FBB236}" srcOrd="10" destOrd="0" presId="urn:microsoft.com/office/officeart/2005/8/layout/vList5"/>
    <dgm:cxn modelId="{0704528F-1135-413A-BE84-0FB54C166015}" type="presParOf" srcId="{82D2F14C-2DC6-42E3-99D3-432F36FBB236}" destId="{0B30F77F-DAF0-4279-9AE6-0DBD895673AC}" srcOrd="0" destOrd="0" presId="urn:microsoft.com/office/officeart/2005/8/layout/vList5"/>
    <dgm:cxn modelId="{85C515F1-0CB3-43A9-B1C4-E94A72926444}" type="presParOf" srcId="{C79C925B-70EF-44BB-A6A2-8F73EC24B394}" destId="{1228F7AC-B1A7-4183-B9B1-48E507318687}" srcOrd="11" destOrd="0" presId="urn:microsoft.com/office/officeart/2005/8/layout/vList5"/>
    <dgm:cxn modelId="{579328FC-91CF-4B24-AD16-93A25ACCB972}" type="presParOf" srcId="{C79C925B-70EF-44BB-A6A2-8F73EC24B394}" destId="{7AC708E0-C31E-4559-AA43-5A78B1D53549}" srcOrd="12" destOrd="0" presId="urn:microsoft.com/office/officeart/2005/8/layout/vList5"/>
    <dgm:cxn modelId="{D7480F6A-12EA-44CA-9FA6-ABFFC3D188EA}" type="presParOf" srcId="{7AC708E0-C31E-4559-AA43-5A78B1D53549}" destId="{3CF1E392-0AAF-4A7F-BFE1-03FE01A9A78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AD740A-FD15-4108-A236-634D2F8DD78F}" type="doc">
      <dgm:prSet loTypeId="urn:microsoft.com/office/officeart/2005/8/layout/vList2" loCatId="list" qsTypeId="urn:microsoft.com/office/officeart/2005/8/quickstyle/3d4" qsCatId="3D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B51EE8E1-989C-4F64-B0CC-1EC583D094BD}">
      <dgm:prSet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1600" b="1" i="0" baseline="0" dirty="0">
              <a:latin typeface="Arial" panose="020B0604020202020204" pitchFamily="34" charset="0"/>
              <a:cs typeface="Arial" panose="020B0604020202020204" pitchFamily="34" charset="0"/>
            </a:rPr>
            <a:t>Swiss Cheese Model </a:t>
          </a:r>
          <a:r>
            <a:rPr lang="en-US" sz="1400" i="0" baseline="0" dirty="0">
              <a:latin typeface="Arial" panose="020B0604020202020204" pitchFamily="34" charset="0"/>
              <a:cs typeface="Arial" panose="020B0604020202020204" pitchFamily="34" charset="0"/>
            </a:rPr>
            <a:t>: The Swiss Cheese Model proposes that patient harm occurs when weaknesses within several layers of </a:t>
          </a:r>
          <a:r>
            <a:rPr lang="en-US" sz="1400" i="0" baseline="0" dirty="0" err="1">
              <a:latin typeface="Arial" panose="020B0604020202020204" pitchFamily="34" charset="0"/>
              <a:cs typeface="Arial" panose="020B0604020202020204" pitchFamily="34" charset="0"/>
            </a:rPr>
            <a:t>defence</a:t>
          </a:r>
          <a:r>
            <a:rPr lang="en-US" sz="1400" i="0" baseline="0" dirty="0">
              <a:latin typeface="Arial" panose="020B0604020202020204" pitchFamily="34" charset="0"/>
              <a:cs typeface="Arial" panose="020B0604020202020204" pitchFamily="34" charset="0"/>
            </a:rPr>
            <a:t> align, allowing hazards to pass through </a:t>
          </a:r>
          <a:r>
            <a:rPr lang="en-US" sz="1400" i="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400" i="0" baseline="0" dirty="0">
              <a:latin typeface="Arial" panose="020B0604020202020204" pitchFamily="34" charset="0"/>
              <a:cs typeface="Arial" panose="020B0604020202020204" pitchFamily="34" charset="0"/>
            </a:rPr>
            <a:t> barriers (Reason, 2000).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6EC0B2-099F-4BC3-8A70-9ECC91FC95B6}" type="parTrans" cxnId="{CACC264C-6EA7-4E8C-AAB0-90BCCB4F3AB6}">
      <dgm:prSet/>
      <dgm:spPr/>
      <dgm:t>
        <a:bodyPr/>
        <a:lstStyle/>
        <a:p>
          <a:endParaRPr lang="en-US"/>
        </a:p>
      </dgm:t>
    </dgm:pt>
    <dgm:pt modelId="{3F8DB239-034B-4F43-9023-F6139C352363}" type="sibTrans" cxnId="{CACC264C-6EA7-4E8C-AAB0-90BCCB4F3AB6}">
      <dgm:prSet/>
      <dgm:spPr/>
      <dgm:t>
        <a:bodyPr/>
        <a:lstStyle/>
        <a:p>
          <a:endParaRPr lang="en-US"/>
        </a:p>
      </dgm:t>
    </dgm:pt>
    <dgm:pt modelId="{3BE224FF-E2BA-43FB-ABC9-DDE038F8AE58}" type="pres">
      <dgm:prSet presAssocID="{36AD740A-FD15-4108-A236-634D2F8DD78F}" presName="linear" presStyleCnt="0">
        <dgm:presLayoutVars>
          <dgm:animLvl val="lvl"/>
          <dgm:resizeHandles val="exact"/>
        </dgm:presLayoutVars>
      </dgm:prSet>
      <dgm:spPr/>
    </dgm:pt>
    <dgm:pt modelId="{5FA0D77B-1BB7-4BC6-A68D-9B76AD8F7FFF}" type="pres">
      <dgm:prSet presAssocID="{B51EE8E1-989C-4F64-B0CC-1EC583D094BD}" presName="parentText" presStyleLbl="node1" presStyleIdx="0" presStyleCnt="1" custLinFactNeighborY="-17965">
        <dgm:presLayoutVars>
          <dgm:chMax val="0"/>
          <dgm:bulletEnabled val="1"/>
        </dgm:presLayoutVars>
      </dgm:prSet>
      <dgm:spPr/>
    </dgm:pt>
  </dgm:ptLst>
  <dgm:cxnLst>
    <dgm:cxn modelId="{6BB42326-055F-484F-9F1C-CCF36844A14C}" type="presOf" srcId="{36AD740A-FD15-4108-A236-634D2F8DD78F}" destId="{3BE224FF-E2BA-43FB-ABC9-DDE038F8AE58}" srcOrd="0" destOrd="0" presId="urn:microsoft.com/office/officeart/2005/8/layout/vList2"/>
    <dgm:cxn modelId="{8614433E-07DA-4CBB-AB4A-870C2B0DD79F}" type="presOf" srcId="{B51EE8E1-989C-4F64-B0CC-1EC583D094BD}" destId="{5FA0D77B-1BB7-4BC6-A68D-9B76AD8F7FFF}" srcOrd="0" destOrd="0" presId="urn:microsoft.com/office/officeart/2005/8/layout/vList2"/>
    <dgm:cxn modelId="{CACC264C-6EA7-4E8C-AAB0-90BCCB4F3AB6}" srcId="{36AD740A-FD15-4108-A236-634D2F8DD78F}" destId="{B51EE8E1-989C-4F64-B0CC-1EC583D094BD}" srcOrd="0" destOrd="0" parTransId="{B36EC0B2-099F-4BC3-8A70-9ECC91FC95B6}" sibTransId="{3F8DB239-034B-4F43-9023-F6139C352363}"/>
    <dgm:cxn modelId="{A91C854F-7BD3-4B9A-9EEE-B1839E85012B}" type="presParOf" srcId="{3BE224FF-E2BA-43FB-ABC9-DDE038F8AE58}" destId="{5FA0D77B-1BB7-4BC6-A68D-9B76AD8F7FF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FBA83-E392-4363-89A0-0CD1A05BB8A4}">
      <dsp:nvSpPr>
        <dsp:cNvPr id="0" name=""/>
        <dsp:cNvSpPr/>
      </dsp:nvSpPr>
      <dsp:spPr>
        <a:xfrm>
          <a:off x="3218687" y="376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0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 1. Case Background</a:t>
          </a:r>
          <a:endParaRPr lang="en-US" sz="18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8160" y="29849"/>
        <a:ext cx="3562078" cy="544817"/>
      </dsp:txXfrm>
    </dsp:sp>
    <dsp:sp modelId="{13BFC74B-EDDC-4149-BC35-36EE57F48853}">
      <dsp:nvSpPr>
        <dsp:cNvPr id="0" name=""/>
        <dsp:cNvSpPr/>
      </dsp:nvSpPr>
      <dsp:spPr>
        <a:xfrm>
          <a:off x="3218687" y="634328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6667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-6667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6667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2. What went wrong</a:t>
          </a:r>
          <a:endParaRPr lang="en-US" sz="18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8160" y="663801"/>
        <a:ext cx="3562078" cy="544817"/>
      </dsp:txXfrm>
    </dsp:sp>
    <dsp:sp modelId="{D4D6A7F1-DB4B-42A5-813B-2E1B95039A1F}">
      <dsp:nvSpPr>
        <dsp:cNvPr id="0" name=""/>
        <dsp:cNvSpPr/>
      </dsp:nvSpPr>
      <dsp:spPr>
        <a:xfrm>
          <a:off x="3218687" y="1268279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13333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-13333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13333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3. Swiss Cheese Model </a:t>
          </a:r>
          <a:endParaRPr lang="en-US" sz="18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8160" y="1297752"/>
        <a:ext cx="3562078" cy="544817"/>
      </dsp:txXfrm>
    </dsp:sp>
    <dsp:sp modelId="{0A1CB9CE-3228-4B67-A4DD-5A70EA361A4A}">
      <dsp:nvSpPr>
        <dsp:cNvPr id="0" name=""/>
        <dsp:cNvSpPr/>
      </dsp:nvSpPr>
      <dsp:spPr>
        <a:xfrm>
          <a:off x="3218687" y="1902231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0000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-20000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0000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4. Benchmark Theory</a:t>
          </a:r>
          <a:endParaRPr lang="en-US" sz="18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8160" y="1931704"/>
        <a:ext cx="3562078" cy="544817"/>
      </dsp:txXfrm>
    </dsp:sp>
    <dsp:sp modelId="{49F7BC1A-D2F6-47BE-9D99-0B0B9F0D914E}">
      <dsp:nvSpPr>
        <dsp:cNvPr id="0" name=""/>
        <dsp:cNvSpPr/>
      </dsp:nvSpPr>
      <dsp:spPr>
        <a:xfrm>
          <a:off x="3218687" y="2536182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6667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-26667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6667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5. Component 2 : report summary</a:t>
          </a:r>
        </a:p>
      </dsp:txBody>
      <dsp:txXfrm>
        <a:off x="3248160" y="2565655"/>
        <a:ext cx="3562078" cy="544817"/>
      </dsp:txXfrm>
    </dsp:sp>
    <dsp:sp modelId="{0B30F77F-DAF0-4279-9AE6-0DBD895673AC}">
      <dsp:nvSpPr>
        <dsp:cNvPr id="0" name=""/>
        <dsp:cNvSpPr/>
      </dsp:nvSpPr>
      <dsp:spPr>
        <a:xfrm>
          <a:off x="3218687" y="3170134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33333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-33333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33333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6. Summary</a:t>
          </a:r>
          <a:endParaRPr lang="en-US" sz="18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8160" y="3199607"/>
        <a:ext cx="3562078" cy="544817"/>
      </dsp:txXfrm>
    </dsp:sp>
    <dsp:sp modelId="{3CF1E392-0AAF-4A7F-BFE1-03FE01A9A78C}">
      <dsp:nvSpPr>
        <dsp:cNvPr id="0" name=""/>
        <dsp:cNvSpPr/>
      </dsp:nvSpPr>
      <dsp:spPr>
        <a:xfrm>
          <a:off x="3218687" y="3804085"/>
          <a:ext cx="3621024" cy="603763"/>
        </a:xfrm>
        <a:prstGeom prst="roundRect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40000"/>
                <a:tint val="65000"/>
                <a:shade val="92000"/>
                <a:satMod val="130000"/>
              </a:schemeClr>
            </a:gs>
            <a:gs pos="45000">
              <a:schemeClr val="accent3">
                <a:alpha val="90000"/>
                <a:hueOff val="0"/>
                <a:satOff val="0"/>
                <a:lumOff val="0"/>
                <a:alphaOff val="-40000"/>
                <a:tint val="60000"/>
                <a:shade val="99000"/>
                <a:satMod val="12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40000"/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7. Reference</a:t>
          </a:r>
          <a:endParaRPr lang="en-US" sz="18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48160" y="3833558"/>
        <a:ext cx="3562078" cy="544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0D77B-1BB7-4BC6-A68D-9B76AD8F7FFF}">
      <dsp:nvSpPr>
        <dsp:cNvPr id="0" name=""/>
        <dsp:cNvSpPr/>
      </dsp:nvSpPr>
      <dsp:spPr>
        <a:xfrm>
          <a:off x="0" y="0"/>
          <a:ext cx="10037255" cy="954720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Swiss Cheese Model </a:t>
          </a:r>
          <a:r>
            <a:rPr lang="en-US" sz="140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The Swiss Cheese Model proposes that patient harm occurs when weaknesses within several layers of </a:t>
          </a:r>
          <a:r>
            <a:rPr lang="en-US" sz="140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defence</a:t>
          </a:r>
          <a:r>
            <a:rPr lang="en-US" sz="140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align, allowing hazards to pass through </a:t>
          </a:r>
          <a:r>
            <a:rPr lang="en-US" sz="140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40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barriers (Reason, 2000).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606" y="46606"/>
        <a:ext cx="9944043" cy="8615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D7601-3054-46A8-A681-4C10B0583101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A5C03A-43EB-426E-9FD0-A8727D3A0E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608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A5C03A-43EB-426E-9FD0-A8727D3A0ED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565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A5C03A-43EB-426E-9FD0-A8727D3A0ED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335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resilienthealthcare.net/wp-content/uploads/2018/05/Resilient-Health-Care-final.pdf" TargetMode="External"/><Relationship Id="rId3" Type="http://schemas.openxmlformats.org/officeDocument/2006/relationships/hyperlink" Target="https://doi.org/10.1093/intqhc/mzv063" TargetMode="External"/><Relationship Id="rId7" Type="http://schemas.openxmlformats.org/officeDocument/2006/relationships/hyperlink" Target="https://doi.org/10.1111/wvn.12168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201/9781315590813" TargetMode="External"/><Relationship Id="rId5" Type="http://schemas.openxmlformats.org/officeDocument/2006/relationships/hyperlink" Target="https://www.cqc.org.uk/" TargetMode="External"/><Relationship Id="rId4" Type="http://schemas.openxmlformats.org/officeDocument/2006/relationships/hyperlink" Target="https://doi.org/10.1542/peds.2012-1364" TargetMode="External"/><Relationship Id="rId9" Type="http://schemas.openxmlformats.org/officeDocument/2006/relationships/hyperlink" Target="https://doi.org/10.1016/j.resuscitation.2019.07.013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london.ac.uk/" TargetMode="External"/><Relationship Id="rId3" Type="http://schemas.openxmlformats.org/officeDocument/2006/relationships/hyperlink" Target="https://www.nice.org.uk/" TargetMode="External"/><Relationship Id="rId7" Type="http://schemas.openxmlformats.org/officeDocument/2006/relationships/hyperlink" Target="https://doi.org/10.1136/bmj.320.7237.768" TargetMode="External"/><Relationship Id="rId2" Type="http://schemas.openxmlformats.org/officeDocument/2006/relationships/hyperlink" Target="https://doi.org/10.1136/bmj.k49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36/bmjqs-2018-008551" TargetMode="External"/><Relationship Id="rId5" Type="http://schemas.openxmlformats.org/officeDocument/2006/relationships/hyperlink" Target="https://www.med.unc.edu/ihqi/wp-content/uploads/sites/463/2021/01/A-Model-for-Measuring-Quality-Care-NHS-Improvement-brief.pdf" TargetMode="External"/><Relationship Id="rId4" Type="http://schemas.openxmlformats.org/officeDocument/2006/relationships/hyperlink" Target="https://www.england.nhs.uk/patient-safety" TargetMode="External"/><Relationship Id="rId9" Type="http://schemas.openxmlformats.org/officeDocument/2006/relationships/hyperlink" Target="https://www.who.int/publications/i/item/97892400327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7750" y="1106739"/>
            <a:ext cx="3209974" cy="2921911"/>
          </a:xfrm>
        </p:spPr>
        <p:txBody>
          <a:bodyPr anchor="b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Martha Mills Case: A Patient Safety Analysis of System Failures and Martha's Rule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B20CC99-62C5-2DC1-93A4-D7B6E706EE6E}"/>
              </a:ext>
            </a:extLst>
          </p:cNvPr>
          <p:cNvSpPr/>
          <p:nvPr/>
        </p:nvSpPr>
        <p:spPr>
          <a:xfrm>
            <a:off x="7909333" y="4088616"/>
            <a:ext cx="3639200" cy="306188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: Hetvi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Rajendrasinh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Sangdot </a:t>
            </a:r>
          </a:p>
          <a:p>
            <a:pPr algn="just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 2526007</a:t>
            </a:r>
          </a:p>
          <a:p>
            <a:pPr algn="just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7006</a:t>
            </a:r>
          </a:p>
          <a:p>
            <a:pPr algn="just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 : Quality Assurance And Service Improvements</a:t>
            </a:r>
          </a:p>
          <a:p>
            <a:pPr algn="just">
              <a:lnSpc>
                <a:spcPct val="150000"/>
              </a:lnSpc>
            </a:pP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  <a:r>
              <a:rPr lang="en-GB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Msc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Public Health And Social Care In Practice</a:t>
            </a: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 : Dr Fahad Khan</a:t>
            </a: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6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ED6781-7DF0-464B-C3B6-E763ED2AC9B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9333" y="0"/>
            <a:ext cx="3639199" cy="123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9632E-B684-C142-2FDD-8CCD83AF6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Table of contain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C337A87-BC4A-7BC4-8918-A21FF61C2C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084004"/>
              </p:ext>
            </p:extLst>
          </p:nvPr>
        </p:nvGraphicFramePr>
        <p:xfrm>
          <a:off x="1097279" y="1910688"/>
          <a:ext cx="10058400" cy="4408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2078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Martha’s Rule Interactive Workshop | The Medical Mediation Foundation">
            <a:extLst>
              <a:ext uri="{FF2B5EF4-FFF2-40B4-BE49-F238E27FC236}">
                <a16:creationId xmlns:a16="http://schemas.microsoft.com/office/drawing/2014/main" id="{C2090819-2D94-2111-E495-BB0AB435D4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794" y="0"/>
            <a:ext cx="6634978" cy="6347012"/>
          </a:xfrm>
          <a:prstGeom prst="rect">
            <a:avLst/>
          </a:prstGeom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6DA6A1-AB9F-F511-707E-D7C986248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86" y="177419"/>
            <a:ext cx="10058400" cy="1450757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Case Background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C5857B9-48E0-73CE-4781-A39209C1E9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808842"/>
            <a:ext cx="5813945" cy="4781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Martha Mills, a 13-year-old girl, was admitted to King's College Hospital following a pancreatic injury sustained in a cycling accident. During her admission, she developed sepsis and experienced clinical deterioration. Despite repeated concerns raised by her parents, escalation to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paediatric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intensive care was delayed. The subsequent coroner's investigation concluded that earlier transfer to intensive care would probably have prevented her death (Graham et al., 2025; NHS England, 2024).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deterioration remains a significant patient safety challenge within the NHS. Evidence suggests that failures in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recognising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deterioration, communication breakdowns, and delayed escalation continue to contribute to avoidable harm and mortality (Vincent, 2010; Mannion and Davies, 2018; Jones et al., 2019).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3598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B1F4C-A483-39B6-85B2-04D3BD941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What went wrong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07FD1-BEBC-9DB8-6F0D-804D63978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deterioration was not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escalated promptly (Jones et al., 2019; NICE, 2023).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concerns were repeatedly raised but not adequately acted upon (Gill et al., 2016; O'Hara et al., 2019).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between clinical teams was ineffective (Mannion and Davies, 2018).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Delayed specialist review and PICU referral reduced opportunities for early intervention (Graham et al., 2025).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cultural factors created barriers to speaking up and escalation (Dekker, 2017; Hollnagel et al., 2015).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failures represent a systems issue rather than an individual error and demonstrate weaknesses across multiple layers of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defence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(Reason, 2000).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703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AAF10-BF11-19D9-8EAB-BC82F3153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3EB912-7B12-169E-BBBA-549B68D2F6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7280" y="63742"/>
            <a:ext cx="10058400" cy="6280893"/>
          </a:xfrm>
        </p:spPr>
      </p:pic>
    </p:spTree>
    <p:extLst>
      <p:ext uri="{BB962C8B-B14F-4D97-AF65-F5344CB8AC3E}">
        <p14:creationId xmlns:p14="http://schemas.microsoft.com/office/powerpoint/2010/main" val="4228814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93EC48BB-A32B-63B8-839E-07EC89AA4C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1718595"/>
              </p:ext>
            </p:extLst>
          </p:nvPr>
        </p:nvGraphicFramePr>
        <p:xfrm>
          <a:off x="903271" y="1858"/>
          <a:ext cx="10037256" cy="9606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9841E6-1F62-B45C-0F45-ECEEE8965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841524"/>
              </p:ext>
            </p:extLst>
          </p:nvPr>
        </p:nvGraphicFramePr>
        <p:xfrm>
          <a:off x="1118105" y="3668554"/>
          <a:ext cx="10037256" cy="365760"/>
        </p:xfrm>
        <a:graphic>
          <a:graphicData uri="http://schemas.openxmlformats.org/drawingml/2006/table">
            <a:tbl>
              <a:tblPr/>
              <a:tblGrid>
                <a:gridCol w="2509314">
                  <a:extLst>
                    <a:ext uri="{9D8B030D-6E8A-4147-A177-3AD203B41FA5}">
                      <a16:colId xmlns:a16="http://schemas.microsoft.com/office/drawing/2014/main" val="3437397955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3508836288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3742700228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11765321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292384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9C6DA42-882F-62E4-34EF-911C18F6D0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4800178"/>
              </p:ext>
            </p:extLst>
          </p:nvPr>
        </p:nvGraphicFramePr>
        <p:xfrm>
          <a:off x="1118105" y="3257074"/>
          <a:ext cx="10037256" cy="365760"/>
        </p:xfrm>
        <a:graphic>
          <a:graphicData uri="http://schemas.openxmlformats.org/drawingml/2006/table">
            <a:tbl>
              <a:tblPr/>
              <a:tblGrid>
                <a:gridCol w="2509314">
                  <a:extLst>
                    <a:ext uri="{9D8B030D-6E8A-4147-A177-3AD203B41FA5}">
                      <a16:colId xmlns:a16="http://schemas.microsoft.com/office/drawing/2014/main" val="996337966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3965651393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1610049018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35188156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437325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2C82C14-AC91-EA01-75AB-F84DE2264A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11714"/>
              </p:ext>
            </p:extLst>
          </p:nvPr>
        </p:nvGraphicFramePr>
        <p:xfrm>
          <a:off x="1692321" y="3257074"/>
          <a:ext cx="9463040" cy="365760"/>
        </p:xfrm>
        <a:graphic>
          <a:graphicData uri="http://schemas.openxmlformats.org/drawingml/2006/table">
            <a:tbl>
              <a:tblPr/>
              <a:tblGrid>
                <a:gridCol w="1935098">
                  <a:extLst>
                    <a:ext uri="{9D8B030D-6E8A-4147-A177-3AD203B41FA5}">
                      <a16:colId xmlns:a16="http://schemas.microsoft.com/office/drawing/2014/main" val="4150739677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2524226378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1248815167"/>
                    </a:ext>
                  </a:extLst>
                </a:gridCol>
                <a:gridCol w="2509314">
                  <a:extLst>
                    <a:ext uri="{9D8B030D-6E8A-4147-A177-3AD203B41FA5}">
                      <a16:colId xmlns:a16="http://schemas.microsoft.com/office/drawing/2014/main" val="16555964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9559864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3A00E593-4793-D3A4-F203-7C3451D3C9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2793146"/>
              </p:ext>
            </p:extLst>
          </p:nvPr>
        </p:nvGraphicFramePr>
        <p:xfrm>
          <a:off x="552277" y="981299"/>
          <a:ext cx="10865694" cy="544182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21898">
                  <a:extLst>
                    <a:ext uri="{9D8B030D-6E8A-4147-A177-3AD203B41FA5}">
                      <a16:colId xmlns:a16="http://schemas.microsoft.com/office/drawing/2014/main" val="2749055733"/>
                    </a:ext>
                  </a:extLst>
                </a:gridCol>
                <a:gridCol w="3621898">
                  <a:extLst>
                    <a:ext uri="{9D8B030D-6E8A-4147-A177-3AD203B41FA5}">
                      <a16:colId xmlns:a16="http://schemas.microsoft.com/office/drawing/2014/main" val="4280309538"/>
                    </a:ext>
                  </a:extLst>
                </a:gridCol>
                <a:gridCol w="3621898">
                  <a:extLst>
                    <a:ext uri="{9D8B030D-6E8A-4147-A177-3AD203B41FA5}">
                      <a16:colId xmlns:a16="http://schemas.microsoft.com/office/drawing/2014/main" val="173210449"/>
                    </a:ext>
                  </a:extLst>
                </a:gridCol>
              </a:tblGrid>
              <a:tr h="4328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Defence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Layer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Intended Function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 in Martha Mills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831577"/>
                  </a:ext>
                </a:extLst>
              </a:tr>
              <a:tr h="85906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Monitoring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 clinical deterioration early and initiate appropriate action (NHS England, 2024).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Signs of deterioration and sepsis were not fully </a:t>
                      </a: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recognised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 escalated promptly (Graham et al.,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367135"/>
                  </a:ext>
                </a:extLst>
              </a:tr>
              <a:tr h="85906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Assessment and Medical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timely review and intervention by senior clinicians (NHS England, 2024).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Senior medical review was delayed despite concerns regarding Martha's condition (Graham et al.,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9638055"/>
                  </a:ext>
                </a:extLst>
              </a:tr>
              <a:tr h="85906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Between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Facilitate effective sharing of information among healthcare professionals (Reason, 2000).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failures occurred between members of the multidisciplinary team (Graham et al.,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1259436"/>
                  </a:ext>
                </a:extLst>
              </a:tr>
              <a:tr h="85906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Concerns and Advocacy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 families to contribute to patient safety by raising concerns (NHS England, 2024).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Repeated concerns raised by Martha's parents were not adequately addressed (Graham et al., 2025).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786124"/>
                  </a:ext>
                </a:extLst>
              </a:tr>
              <a:tr h="59144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Escalation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a clear process for urgent review when deterioration is suspected (NHS England, 2024).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formal family escalation process was available at the time of the incident (Graham et al.,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8716063"/>
                  </a:ext>
                </a:extLst>
              </a:tr>
              <a:tr h="85906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Multiple safety barriers should prevent patient harm (Reason, 2000)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Failures across several layers aligned simultaneously, creating a pathway to harm (Reason, 2000; Graham et al.,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64015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6473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3B6B7-16D0-04E4-281D-D10B29DC5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-341199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Swiss Cheese Model : Summary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3EC19A-DBEE-1784-7A0A-32D38C06BF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134858"/>
              </p:ext>
            </p:extLst>
          </p:nvPr>
        </p:nvGraphicFramePr>
        <p:xfrm>
          <a:off x="1097280" y="1364776"/>
          <a:ext cx="10058402" cy="5047772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5029201">
                  <a:extLst>
                    <a:ext uri="{9D8B030D-6E8A-4147-A177-3AD203B41FA5}">
                      <a16:colId xmlns:a16="http://schemas.microsoft.com/office/drawing/2014/main" val="4079301537"/>
                    </a:ext>
                  </a:extLst>
                </a:gridCol>
                <a:gridCol w="5029201">
                  <a:extLst>
                    <a:ext uri="{9D8B030D-6E8A-4147-A177-3AD203B41FA5}">
                      <a16:colId xmlns:a16="http://schemas.microsoft.com/office/drawing/2014/main" val="139114025"/>
                    </a:ext>
                  </a:extLst>
                </a:gridCol>
              </a:tblGrid>
              <a:tr h="35114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</a:t>
                      </a: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Summary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1683443947"/>
                  </a:ext>
                </a:extLst>
              </a:tr>
              <a:tr h="52075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safety model developed by </a:t>
                      </a: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Reason (2000)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4076717437"/>
                  </a:ext>
                </a:extLst>
              </a:tr>
              <a:tr h="6630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Layers</a:t>
                      </a:r>
                      <a:endParaRPr lang="en-US" sz="14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Each cheese slice represents a safety barrier designed to prevent harm (Reason, 2000).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1801005294"/>
                  </a:ext>
                </a:extLst>
              </a:tr>
              <a:tr h="66302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Holes in the Cheese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holes represent weaknesses or failures within the healthcare system (Reason, 2000).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3370219891"/>
                  </a:ext>
                </a:extLst>
              </a:tr>
              <a:tr h="94602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Errors Occur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Harm occurs when holes in multiple layers align, allowing hazards to pass through all defences (Reason, 2000).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2319415285"/>
                  </a:ext>
                </a:extLst>
              </a:tr>
              <a:tr h="94602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 to Martha Mills Case</a:t>
                      </a:r>
                      <a:endParaRPr lang="en-US" sz="14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Failures in monitoring, communication, medical review, family concerns, and escalation aligned (Graham et al., 2025).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1183808866"/>
                  </a:ext>
                </a:extLst>
              </a:tr>
              <a:tr h="94602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Learning</a:t>
                      </a:r>
                      <a:endParaRPr lang="en-US" sz="14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378" marR="68378" marT="34189" marB="34189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harm is usually caused by multiple system failures rather than a single individual's mistake (Reason, 2000).</a:t>
                      </a:r>
                    </a:p>
                  </a:txBody>
                  <a:tcPr marL="68378" marR="68378" marT="34189" marB="34189" anchor="ctr"/>
                </a:tc>
                <a:extLst>
                  <a:ext uri="{0D108BD9-81ED-4DB2-BD59-A6C34878D82A}">
                    <a16:rowId xmlns:a16="http://schemas.microsoft.com/office/drawing/2014/main" val="34003024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13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42BDF-0ADC-0468-FA73-6BCE71CC6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-787348"/>
            <a:ext cx="10058400" cy="1450757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Benchmark Theory </a:t>
            </a:r>
            <a:endParaRPr lang="en-US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F45B89-D3A9-7DBC-8364-E58D6C8CEE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0439288"/>
              </p:ext>
            </p:extLst>
          </p:nvPr>
        </p:nvGraphicFramePr>
        <p:xfrm>
          <a:off x="1096959" y="723327"/>
          <a:ext cx="10058400" cy="5672849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3352800">
                  <a:extLst>
                    <a:ext uri="{9D8B030D-6E8A-4147-A177-3AD203B41FA5}">
                      <a16:colId xmlns:a16="http://schemas.microsoft.com/office/drawing/2014/main" val="3648151258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1732965986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3859753879"/>
                    </a:ext>
                  </a:extLst>
                </a:gridCol>
              </a:tblGrid>
              <a:tr h="67404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National Standard / Benchmark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Martha Case (Before)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952191"/>
                  </a:ext>
                </a:extLst>
              </a:tr>
              <a:tr h="117107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 of clinical deterioration (NEWS2 compliance)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 early recognition and escalation (Royal College of Physicians, 2017)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recognition of deterioration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(Graham et al., 2025; NHS England, 2024)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3896342"/>
                  </a:ext>
                </a:extLst>
              </a:tr>
              <a:tr h="98579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involvement in care decisions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patient-centred care model (WHO, 2021)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involvement of family in clinical escalation 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(Graham et al., 2025; NHS England, 2024)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75540609"/>
                  </a:ext>
                </a:extLst>
              </a:tr>
              <a:tr h="89290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Escalation pathway availability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Martha’s Rule implementation (NHS England, 2024)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formal escalation route available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(Graham et al., 2025)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04859010"/>
                  </a:ext>
                </a:extLst>
              </a:tr>
              <a:tr h="98579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and Duty of Candour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 transparency required (CQC, 2024)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breakdown between staff and family</a:t>
                      </a:r>
                      <a:r>
                        <a:rPr lang="da-DK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(Mannion and Davies, 2018; Graham et al., 2025)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96755244"/>
                  </a:ext>
                </a:extLst>
              </a:tr>
              <a:tr h="89290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culture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Patient Safety Strategy (NHS England, 2019)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Reactive safety culture</a:t>
                      </a:r>
                      <a:r>
                        <a:rPr lang="nb-NO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(Dekker, 2017; NHS England, 2019)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322431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8AB1318-FD22-EC83-1ED5-EB9E6AD2FB6D}"/>
              </a:ext>
            </a:extLst>
          </p:cNvPr>
          <p:cNvSpPr txBox="1"/>
          <p:nvPr/>
        </p:nvSpPr>
        <p:spPr>
          <a:xfrm>
            <a:off x="3046863" y="2851961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800" b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311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5E90A-36D9-E16B-1B75-47F38E973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Component 2 : Report Summary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87E2CC8-3146-6141-7ECE-A33C93D26A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80" y="1858786"/>
            <a:ext cx="10058400" cy="425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Explores the Martha Mills case and its impact on patient safety.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Examines failures in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recognising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deterioration and escalating concerns.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Uses Fishbone, 5 Whys, Donabedian, and SWOT frameworks.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Identifies communication failures, delayed escalation, and system weaknesses.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Recommendations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early recognition of deterioration.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 communication and escalation processes.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 staff training and family involvement through Martha's Rule.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Martha's case highlights the need for safer systems and effective escalation.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Continuous quality improvement is essential to improve NHS patient safety.</a:t>
            </a:r>
          </a:p>
        </p:txBody>
      </p:sp>
    </p:spTree>
    <p:extLst>
      <p:ext uri="{BB962C8B-B14F-4D97-AF65-F5344CB8AC3E}">
        <p14:creationId xmlns:p14="http://schemas.microsoft.com/office/powerpoint/2010/main" val="7188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6A8F-E420-94F5-077E-CE0DFEC9C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Summary :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86C658E-4F76-A1E3-8D7D-55C99A5763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80" y="1809035"/>
            <a:ext cx="10058400" cy="4109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Martha Mills, a 13-year-old girl, was admitted to hospital after a cycling accident and later developed sepsis (Graham et al., 2025). 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Signs of deterioration were not </a:t>
            </a:r>
            <a:r>
              <a:rPr kumimoji="0" lang="en-US" altLang="en-US" sz="16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recognised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escalated promptly, despite repeated concerns from her parents (Graham et al., 2025; NHS England, 2024). 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Delays in senior review and transfer to </a:t>
            </a:r>
            <a:r>
              <a:rPr kumimoji="0" lang="en-US" altLang="en-US" sz="16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Paediatric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Intensive Care Unit (PICU) contributed to her death (NHS England, 2024). 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case exposed failures in communication, escalation, and patient safety processes (Mannion and Davies, 2018). 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 a result, Martha's Rule was introduced to give patients and families access to an urgent independent clinical review when concerns are not being addressed (NHS England, 2024; Graham et al., 2025). </a:t>
            </a:r>
          </a:p>
        </p:txBody>
      </p:sp>
    </p:spTree>
    <p:extLst>
      <p:ext uri="{BB962C8B-B14F-4D97-AF65-F5344CB8AC3E}">
        <p14:creationId xmlns:p14="http://schemas.microsoft.com/office/powerpoint/2010/main" val="3713316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3BB34-4356-ECEF-290E-CDB767771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84DB4-E032-99FF-CB25-BD4EFF375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780649"/>
            <a:ext cx="10058400" cy="3760891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2754F9-EFFA-BEF2-DD19-256FF3D02634}"/>
              </a:ext>
            </a:extLst>
          </p:cNvPr>
          <p:cNvSpPr txBox="1"/>
          <p:nvPr/>
        </p:nvSpPr>
        <p:spPr>
          <a:xfrm>
            <a:off x="1097280" y="1925033"/>
            <a:ext cx="10058400" cy="44901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Braithwaite, J., Wears, R.L. and Hollnagel, E. (2015) ‘Resilient health care: turning patient safety on its head’,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for Quality in Health Care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27(5), pp. 418–420.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https://doi.org/10.1093/intqhc/mzv063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Brady, P.W., Muething, S.,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Kotagal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U., Ashby, M., Gallagher, R., Hall, D., Goodfriend, M. and Wheeler, D.S. (2013) ‘Improving situation awareness to reduce unrecognized clinical deterioration and serious safety events’,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131(1), pp. e298–e308.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https://doi.org/10.1542/peds.2012-1364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 (2024)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Regulation 20: Duty of </a:t>
            </a:r>
            <a:r>
              <a:rPr kumimoji="0" lang="en-US" altLang="en-US" sz="120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Candour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Newcastle upon Tyne: Care Quality Commission.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Dekker, S. (2016)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Just culture: restoring trust and accountability in your organization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Boca Raton, FL: CRC Press.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https://doi.org/10.1201/9781315590813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Gill, F.J., Leslie, G.D. and Marshall, A.P. (2016) ‘The impact of implementation of family-initiated escalation of care for the deteriorating patient in hospital: a systematic review’,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Worldviews on Evidence-Based Nursing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13(4), pp. 303–313.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https://doi.org/10.1111/wvn.12168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Hollnagel, E., Wears, R.L. and Braithwaite, J. (2015)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From Safety-I to Safety-II: A White Paper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Odense: University of Southern Denmark, University of Florida and Macquarie University.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https://resilienthealthcare.net/wp-content/uploads/2018/05/Resilient-Health-Care-final.pdf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Jones, D., Mitchell, I., Hillman, K. and Story, D. (2019) ‘Defining clinical deterioration’,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Resuscitation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142, pp. 161–166. Available at: 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https://doi.org/10.1016/j.resuscitation.2019.07.013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488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D387F-80E9-5619-CBB9-A5687E70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41BFF-EC66-1A7C-DBC0-91AD3EFAB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04733"/>
            <a:ext cx="10058400" cy="3944039"/>
          </a:xfrm>
        </p:spPr>
        <p:txBody>
          <a:bodyPr>
            <a:noAutofit/>
          </a:bodyPr>
          <a:lstStyle/>
          <a:p>
            <a:pPr marL="228600" lvl="0" indent="-2286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Mannion, R. and Davies, H. (2018) ‘Understanding </a:t>
            </a:r>
            <a:r>
              <a:rPr lang="en-US" alt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culture for healthcare quality improvement’,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363, k4907.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https://doi.org/10.1136/bmj.k4907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28600" lvl="0" indent="-2286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Acute illness in adults: recognition of and response to acute illness in adults in hospital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NICE Guideline CG50. London: NICE.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Patient Safety Strategy: Safer Culture, Safer Systems, Safer Patients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https://www.england.nhs.uk/patient-safety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Improvement (n.d.)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model for measuring quality care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NHS Improvement.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https://www.med.unc.edu/ihqi/wp-content/uploads/sites/463/2021/01/A-Model-for-Measuring-Quality-Care-NHS-Improvement-brief.pdf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O’Hara, J.K., Aase, K., Waring, J., Scobie, S. and McKeon, S. (2019) ‘A qualitative study of the role of patients and families in escalation of care’,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28(12), pp. 1005–1011.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https://doi.org/10.1136/bmjqs-2018-008551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Reason, J. (2000) ‘Human error: models and management’,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320(7237), pp. 768–770.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https://doi.org/10.1136/bmj.320.7237.768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Royal College of Physicians (2017)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Early Warning Score (NEWS) 2: </a:t>
            </a:r>
            <a:r>
              <a:rPr lang="en-US" altLang="en-US" sz="12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Standardising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Assessment of Acute-Illness Severity in the NHS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Royal College of Physicians.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https://www.rcplondon.ac.uk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Vincent, C. (2010)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US" alt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Chichester: Wiley-Blackwell.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 startAt="8"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altLang="en-US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Patient Safety Action Plan 2021–2030: Towards Eliminating Avoidable Harm in Health Care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https://www.who.int/publications/i/item/9789240032705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835568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F5B7AB07-F859-4656-A1C1-DAFCFA0ACA4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2957789-34B8-480C-AF9B-3EB54B9E5C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{F5E40B82-4376-4F56-9E6A-6EAF798BF932}TFb63a7776-4452-49b2-8055-21efce632b726e3c8758_win32-7d1db0309ca7</Template>
  <TotalTime>6860</TotalTime>
  <Words>1899</Words>
  <Application>Microsoft Office PowerPoint</Application>
  <PresentationFormat>Widescreen</PresentationFormat>
  <Paragraphs>122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Bookman Old Style</vt:lpstr>
      <vt:lpstr>Calibri</vt:lpstr>
      <vt:lpstr>Franklin Gothic Book</vt:lpstr>
      <vt:lpstr>Wingdings</vt:lpstr>
      <vt:lpstr>Custom</vt:lpstr>
      <vt:lpstr>The Martha Mills Case: A Patient Safety Analysis of System Failures and Martha's Rule</vt:lpstr>
      <vt:lpstr>Table of contain</vt:lpstr>
      <vt:lpstr>Case Background</vt:lpstr>
      <vt:lpstr>What went wrong :</vt:lpstr>
      <vt:lpstr>PowerPoint Presentation</vt:lpstr>
      <vt:lpstr>PowerPoint Presentation</vt:lpstr>
      <vt:lpstr>Swiss Cheese Model : Summary</vt:lpstr>
      <vt:lpstr>Benchmark Theory </vt:lpstr>
      <vt:lpstr>Component 2 : Report Summary</vt:lpstr>
      <vt:lpstr>Summary : </vt:lpstr>
      <vt:lpstr>Reference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Hetvi Sangdot</dc:creator>
  <cp:lastModifiedBy>Hetvi Sangdot</cp:lastModifiedBy>
  <cp:revision>11</cp:revision>
  <dcterms:created xsi:type="dcterms:W3CDTF">2026-06-03T08:17:38Z</dcterms:created>
  <dcterms:modified xsi:type="dcterms:W3CDTF">2026-06-20T22:26:50Z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