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13"/>
  </p:notesMasterIdLst>
  <p:sldIdLst>
    <p:sldId id="256" r:id="rId2"/>
    <p:sldId id="257" r:id="rId3"/>
    <p:sldId id="258" r:id="rId4"/>
    <p:sldId id="259" r:id="rId5"/>
    <p:sldId id="260" r:id="rId6"/>
    <p:sldId id="261"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962" autoAdjust="0"/>
  </p:normalViewPr>
  <p:slideViewPr>
    <p:cSldViewPr snapToGrid="0">
      <p:cViewPr varScale="1">
        <p:scale>
          <a:sx n="60" d="100"/>
          <a:sy n="60" d="100"/>
        </p:scale>
        <p:origin x="155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57178C-D748-413C-9C7A-432B582FB24D}" type="datetimeFigureOut">
              <a:rPr lang="en-GB" smtClean="0"/>
              <a:t>24/01/2020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F41BF5-78C0-4A16-BFFD-6FEBBC061522}" type="slidenum">
              <a:rPr lang="en-GB" smtClean="0"/>
              <a:t>‹#›</a:t>
            </a:fld>
            <a:endParaRPr lang="en-GB"/>
          </a:p>
        </p:txBody>
      </p:sp>
    </p:spTree>
    <p:extLst>
      <p:ext uri="{BB962C8B-B14F-4D97-AF65-F5344CB8AC3E}">
        <p14:creationId xmlns:p14="http://schemas.microsoft.com/office/powerpoint/2010/main" val="2684008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Often done as part of an athletes’ strength programs from rugby, football and especially athletics and weightlifting based sports. Alongside it is used frequently in general population exercise.</a:t>
            </a:r>
          </a:p>
          <a:p>
            <a:r>
              <a:rPr lang="en-US" dirty="0"/>
              <a:t>FMS have good interrater and </a:t>
            </a:r>
            <a:r>
              <a:rPr lang="en-US" dirty="0" err="1"/>
              <a:t>intrarater</a:t>
            </a:r>
            <a:r>
              <a:rPr lang="en-US" dirty="0"/>
              <a:t> reliability (</a:t>
            </a:r>
            <a:r>
              <a:rPr lang="en-US" dirty="0" err="1"/>
              <a:t>Teyhen</a:t>
            </a:r>
            <a:r>
              <a:rPr lang="en-US" dirty="0"/>
              <a:t> et al., 2012; Choi and Shin, 2015; </a:t>
            </a:r>
            <a:r>
              <a:rPr lang="en-US" dirty="0" err="1"/>
              <a:t>Minick</a:t>
            </a:r>
            <a:r>
              <a:rPr lang="en-US" dirty="0"/>
              <a:t> et al., 2010)  </a:t>
            </a:r>
          </a:p>
          <a:p>
            <a:r>
              <a:rPr lang="en-GB" sz="1200" kern="1200" dirty="0">
                <a:solidFill>
                  <a:schemeClr val="tx1"/>
                </a:solidFill>
                <a:effectLst/>
                <a:latin typeface="+mn-lt"/>
                <a:ea typeface="+mn-ea"/>
                <a:cs typeface="+mn-cs"/>
              </a:rPr>
              <a:t>Patellofemoral pain syndrome (PFPS) can be aggravated and caused by squatting, alongside lower back issues. </a:t>
            </a:r>
            <a:endParaRPr lang="en-GB" dirty="0"/>
          </a:p>
        </p:txBody>
      </p:sp>
      <p:sp>
        <p:nvSpPr>
          <p:cNvPr id="4" name="Slide Number Placeholder 3"/>
          <p:cNvSpPr>
            <a:spLocks noGrp="1"/>
          </p:cNvSpPr>
          <p:nvPr>
            <p:ph type="sldNum" sz="quarter" idx="5"/>
          </p:nvPr>
        </p:nvSpPr>
        <p:spPr/>
        <p:txBody>
          <a:bodyPr/>
          <a:lstStyle/>
          <a:p>
            <a:fld id="{01F41BF5-78C0-4A16-BFFD-6FEBBC061522}" type="slidenum">
              <a:rPr lang="en-GB" smtClean="0"/>
              <a:t>2</a:t>
            </a:fld>
            <a:endParaRPr lang="en-GB"/>
          </a:p>
        </p:txBody>
      </p:sp>
    </p:spTree>
    <p:extLst>
      <p:ext uri="{BB962C8B-B14F-4D97-AF65-F5344CB8AC3E}">
        <p14:creationId xmlns:p14="http://schemas.microsoft.com/office/powerpoint/2010/main" val="2152882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Capozzo</a:t>
            </a:r>
            <a:r>
              <a:rPr lang="en-US" dirty="0"/>
              <a:t> et al., (1985) found that a half squat with 0.8 to 1.6 times bodyweight produced compressive forces equating to 6-10 </a:t>
            </a:r>
            <a:r>
              <a:rPr lang="en-US" dirty="0" err="1"/>
              <a:t>xBW</a:t>
            </a:r>
            <a:r>
              <a:rPr lang="en-US" dirty="0"/>
              <a:t>. With the magnitude of trunk flexion was found to be the variable which influenced most spinal compression load. </a:t>
            </a:r>
          </a:p>
          <a:p>
            <a:r>
              <a:rPr lang="en-US" dirty="0"/>
              <a:t>Kellis, </a:t>
            </a:r>
            <a:r>
              <a:rPr lang="en-US" dirty="0" err="1"/>
              <a:t>Arambatzi</a:t>
            </a:r>
            <a:r>
              <a:rPr lang="en-US" dirty="0"/>
              <a:t> and </a:t>
            </a:r>
            <a:r>
              <a:rPr lang="en-US" dirty="0" err="1"/>
              <a:t>Papadpoulos</a:t>
            </a:r>
            <a:r>
              <a:rPr lang="en-US" dirty="0"/>
              <a:t>,</a:t>
            </a:r>
            <a:r>
              <a:rPr lang="en-GB" i="1" dirty="0"/>
              <a:t> </a:t>
            </a:r>
            <a:r>
              <a:rPr lang="en-GB" dirty="0"/>
              <a:t>(2005) found that when using a weight between 40-70% 1RM, an increased trunk angle of 16 degrees was found.</a:t>
            </a:r>
          </a:p>
          <a:p>
            <a:r>
              <a:rPr lang="en-GB" dirty="0"/>
              <a:t>Squatting with a flexed lumbar spine increases shear forces and reduced tolerance to compressive loads (Schoenfeld, 2017).  </a:t>
            </a:r>
          </a:p>
          <a:p>
            <a:r>
              <a:rPr lang="en-GB" dirty="0"/>
              <a:t>Walsh et al., (2007) found that increasing load resulted in an increase in hyperextension of the lower back – he hypothesised it was a compensatory pattern to avoid falling over, </a:t>
            </a:r>
          </a:p>
          <a:p>
            <a:r>
              <a:rPr lang="en-GB" dirty="0"/>
              <a:t>Compressive forces increase with excessive lumbar extension (Schoenfeld, 2017).</a:t>
            </a:r>
          </a:p>
          <a:p>
            <a:r>
              <a:rPr lang="en-GB" dirty="0"/>
              <a:t>Up to 90 degrees compressive forces increase. </a:t>
            </a:r>
          </a:p>
          <a:p>
            <a:r>
              <a:rPr lang="en-GB" dirty="0"/>
              <a:t>Modified patellar tracking is a risk factor for patellofemoral pain syndrome, </a:t>
            </a:r>
            <a:r>
              <a:rPr lang="en-US" dirty="0"/>
              <a:t>characterized by excessive femoral adduction, internal rotation and tibial internal rotation (Lima </a:t>
            </a:r>
            <a:r>
              <a:rPr lang="en-US" i="1" dirty="0"/>
              <a:t>et al., </a:t>
            </a:r>
            <a:r>
              <a:rPr lang="en-US" dirty="0"/>
              <a:t>2018; Myer </a:t>
            </a:r>
            <a:r>
              <a:rPr lang="en-US" i="1" dirty="0"/>
              <a:t>et al., </a:t>
            </a:r>
            <a:r>
              <a:rPr lang="en-US" dirty="0"/>
              <a:t>2014). </a:t>
            </a:r>
            <a:endParaRPr lang="en-GB" dirty="0"/>
          </a:p>
          <a:p>
            <a:r>
              <a:rPr lang="en-GB" dirty="0"/>
              <a:t>   </a:t>
            </a:r>
          </a:p>
        </p:txBody>
      </p:sp>
      <p:sp>
        <p:nvSpPr>
          <p:cNvPr id="4" name="Slide Number Placeholder 3"/>
          <p:cNvSpPr>
            <a:spLocks noGrp="1"/>
          </p:cNvSpPr>
          <p:nvPr>
            <p:ph type="sldNum" sz="quarter" idx="5"/>
          </p:nvPr>
        </p:nvSpPr>
        <p:spPr/>
        <p:txBody>
          <a:bodyPr/>
          <a:lstStyle/>
          <a:p>
            <a:fld id="{01F41BF5-78C0-4A16-BFFD-6FEBBC061522}" type="slidenum">
              <a:rPr lang="en-GB" smtClean="0"/>
              <a:t>3</a:t>
            </a:fld>
            <a:endParaRPr lang="en-GB"/>
          </a:p>
        </p:txBody>
      </p:sp>
    </p:spTree>
    <p:extLst>
      <p:ext uri="{BB962C8B-B14F-4D97-AF65-F5344CB8AC3E}">
        <p14:creationId xmlns:p14="http://schemas.microsoft.com/office/powerpoint/2010/main" val="4216651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point getting inexperienced lifters in – study must be specific to the population aimed al – experienced, high level athletes. Also mitigates the risk of any injury. </a:t>
            </a:r>
          </a:p>
          <a:p>
            <a:r>
              <a:rPr lang="en-US" dirty="0"/>
              <a:t>Age range – again as specific to population as possible. </a:t>
            </a:r>
            <a:endParaRPr lang="en-GB" dirty="0"/>
          </a:p>
        </p:txBody>
      </p:sp>
      <p:sp>
        <p:nvSpPr>
          <p:cNvPr id="4" name="Slide Number Placeholder 3"/>
          <p:cNvSpPr>
            <a:spLocks noGrp="1"/>
          </p:cNvSpPr>
          <p:nvPr>
            <p:ph type="sldNum" sz="quarter" idx="5"/>
          </p:nvPr>
        </p:nvSpPr>
        <p:spPr/>
        <p:txBody>
          <a:bodyPr/>
          <a:lstStyle/>
          <a:p>
            <a:fld id="{01F41BF5-78C0-4A16-BFFD-6FEBBC061522}" type="slidenum">
              <a:rPr lang="en-GB" smtClean="0"/>
              <a:t>5</a:t>
            </a:fld>
            <a:endParaRPr lang="en-GB"/>
          </a:p>
        </p:txBody>
      </p:sp>
    </p:spTree>
    <p:extLst>
      <p:ext uri="{BB962C8B-B14F-4D97-AF65-F5344CB8AC3E}">
        <p14:creationId xmlns:p14="http://schemas.microsoft.com/office/powerpoint/2010/main" val="2969357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F41BF5-78C0-4A16-BFFD-6FEBBC061522}" type="slidenum">
              <a:rPr lang="en-GB" smtClean="0"/>
              <a:t>6</a:t>
            </a:fld>
            <a:endParaRPr lang="en-GB"/>
          </a:p>
        </p:txBody>
      </p:sp>
    </p:spTree>
    <p:extLst>
      <p:ext uri="{BB962C8B-B14F-4D97-AF65-F5344CB8AC3E}">
        <p14:creationId xmlns:p14="http://schemas.microsoft.com/office/powerpoint/2010/main" val="1219068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5-minute general pulse raiser, mobility work and then an increase in in barbell weight until a 1 repetition maximum is achieved.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High bar back squat - This is commonly the type of squat used by general population and athletes – </a:t>
            </a:r>
            <a:r>
              <a:rPr lang="en-US" sz="1200" b="0" i="0" kern="1200" dirty="0">
                <a:solidFill>
                  <a:schemeClr val="tx1"/>
                </a:solidFill>
                <a:effectLst/>
                <a:latin typeface="+mn-lt"/>
                <a:ea typeface="+mn-ea"/>
                <a:cs typeface="+mn-cs"/>
              </a:rPr>
              <a:t>A high bar back squat allows for a more upright torso angle and can reduce hip extensor torque (</a:t>
            </a:r>
            <a:r>
              <a:rPr lang="en-US" sz="1200" b="0" i="0" kern="1200" dirty="0" err="1">
                <a:solidFill>
                  <a:schemeClr val="tx1"/>
                </a:solidFill>
                <a:effectLst/>
                <a:latin typeface="+mn-lt"/>
                <a:ea typeface="+mn-ea"/>
                <a:cs typeface="+mn-cs"/>
              </a:rPr>
              <a:t>Glassbrook</a:t>
            </a:r>
            <a:r>
              <a:rPr lang="en-US" sz="1200" b="0" i="0" kern="1200" dirty="0">
                <a:solidFill>
                  <a:schemeClr val="tx1"/>
                </a:solidFill>
                <a:effectLst/>
                <a:latin typeface="+mn-lt"/>
                <a:ea typeface="+mn-ea"/>
                <a:cs typeface="+mn-cs"/>
              </a:rPr>
              <a:t> et al.,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As they are experienced lifters.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Myer et al., 2014 identified 10 functional deficits which must be screened for – this includes; Head, Thoracic and Trunk position.  Hip position, foot position, frontal knee position and Tibial progression angle. And finally descent and ascent tempo and depth achieved. – if the functional deficit is seen on 2 or more repetitions the participant is given a point.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Scored on a 10-point scale – with 0 being perfect repetitions and 10 being every functional deficit present. Grouped; 1-3 as Good, 4-6 as average and 7-10 as Poor.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Linear increases in weight – 5 repetitions per set – 3-minute rest between working sets, to ensure full recovery.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Each set will be graded using the BSA grading scale and grouped.  </a:t>
            </a:r>
            <a:endParaRPr lang="en-US" dirty="0"/>
          </a:p>
          <a:p>
            <a:endParaRPr lang="en-GB" dirty="0"/>
          </a:p>
        </p:txBody>
      </p:sp>
      <p:sp>
        <p:nvSpPr>
          <p:cNvPr id="4" name="Slide Number Placeholder 3"/>
          <p:cNvSpPr>
            <a:spLocks noGrp="1"/>
          </p:cNvSpPr>
          <p:nvPr>
            <p:ph type="sldNum" sz="quarter" idx="5"/>
          </p:nvPr>
        </p:nvSpPr>
        <p:spPr/>
        <p:txBody>
          <a:bodyPr/>
          <a:lstStyle/>
          <a:p>
            <a:fld id="{01F41BF5-78C0-4A16-BFFD-6FEBBC061522}" type="slidenum">
              <a:rPr lang="en-GB" smtClean="0"/>
              <a:t>7</a:t>
            </a:fld>
            <a:endParaRPr lang="en-GB"/>
          </a:p>
        </p:txBody>
      </p:sp>
    </p:spTree>
    <p:extLst>
      <p:ext uri="{BB962C8B-B14F-4D97-AF65-F5344CB8AC3E}">
        <p14:creationId xmlns:p14="http://schemas.microsoft.com/office/powerpoint/2010/main" val="1362694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technique app allows us to slow down the movement. It also gives us time stamps for the ascent and descent times. Using the app allows us to accurately gauge weather the hips are parallel to the floor, weather the knee crosses the line of the medial malleolus, and weather the tibia passes excessively over the foot. </a:t>
            </a:r>
            <a:endParaRPr lang="en-GB" dirty="0"/>
          </a:p>
        </p:txBody>
      </p:sp>
      <p:sp>
        <p:nvSpPr>
          <p:cNvPr id="4" name="Slide Number Placeholder 3"/>
          <p:cNvSpPr>
            <a:spLocks noGrp="1"/>
          </p:cNvSpPr>
          <p:nvPr>
            <p:ph type="sldNum" sz="quarter" idx="5"/>
          </p:nvPr>
        </p:nvSpPr>
        <p:spPr/>
        <p:txBody>
          <a:bodyPr/>
          <a:lstStyle/>
          <a:p>
            <a:fld id="{01F41BF5-78C0-4A16-BFFD-6FEBBC061522}" type="slidenum">
              <a:rPr lang="en-GB" smtClean="0"/>
              <a:t>8</a:t>
            </a:fld>
            <a:endParaRPr lang="en-GB"/>
          </a:p>
        </p:txBody>
      </p:sp>
    </p:spTree>
    <p:extLst>
      <p:ext uri="{BB962C8B-B14F-4D97-AF65-F5344CB8AC3E}">
        <p14:creationId xmlns:p14="http://schemas.microsoft.com/office/powerpoint/2010/main" val="1432270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will all have the right to withdraw at any point during the study. </a:t>
            </a:r>
          </a:p>
          <a:p>
            <a:r>
              <a:rPr lang="en-US" dirty="0"/>
              <a:t>Their information will only be handled by trained staff involved in the study.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Their paper information will be kept in a secure, locked filing cabinet.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All videos will be kept on a secure, password protected desktop PC. The PC’s will have 10 mins of inactivity password lockout.</a:t>
            </a:r>
          </a:p>
          <a:p>
            <a:r>
              <a:rPr lang="en-US" dirty="0"/>
              <a:t>Mitigated through a thorough warm-up and the inclusion criteria of experienced weight trainers.  </a:t>
            </a:r>
            <a:endParaRPr lang="en-GB" dirty="0"/>
          </a:p>
        </p:txBody>
      </p:sp>
      <p:sp>
        <p:nvSpPr>
          <p:cNvPr id="4" name="Slide Number Placeholder 3"/>
          <p:cNvSpPr>
            <a:spLocks noGrp="1"/>
          </p:cNvSpPr>
          <p:nvPr>
            <p:ph type="sldNum" sz="quarter" idx="5"/>
          </p:nvPr>
        </p:nvSpPr>
        <p:spPr/>
        <p:txBody>
          <a:bodyPr/>
          <a:lstStyle/>
          <a:p>
            <a:fld id="{01F41BF5-78C0-4A16-BFFD-6FEBBC061522}" type="slidenum">
              <a:rPr lang="en-GB" smtClean="0"/>
              <a:t>9</a:t>
            </a:fld>
            <a:endParaRPr lang="en-GB"/>
          </a:p>
        </p:txBody>
      </p:sp>
    </p:spTree>
    <p:extLst>
      <p:ext uri="{BB962C8B-B14F-4D97-AF65-F5344CB8AC3E}">
        <p14:creationId xmlns:p14="http://schemas.microsoft.com/office/powerpoint/2010/main" val="2170200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F41BF5-78C0-4A16-BFFD-6FEBBC061522}" type="slidenum">
              <a:rPr lang="en-GB" smtClean="0"/>
              <a:t>10</a:t>
            </a:fld>
            <a:endParaRPr lang="en-GB"/>
          </a:p>
        </p:txBody>
      </p:sp>
    </p:spTree>
    <p:extLst>
      <p:ext uri="{BB962C8B-B14F-4D97-AF65-F5344CB8AC3E}">
        <p14:creationId xmlns:p14="http://schemas.microsoft.com/office/powerpoint/2010/main" val="3336556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 not be as experienced as they claim – or may have suffered an injury in last 3 months. </a:t>
            </a:r>
          </a:p>
          <a:p>
            <a:endParaRPr lang="en-GB" dirty="0"/>
          </a:p>
        </p:txBody>
      </p:sp>
      <p:sp>
        <p:nvSpPr>
          <p:cNvPr id="4" name="Slide Number Placeholder 3"/>
          <p:cNvSpPr>
            <a:spLocks noGrp="1"/>
          </p:cNvSpPr>
          <p:nvPr>
            <p:ph type="sldNum" sz="quarter" idx="5"/>
          </p:nvPr>
        </p:nvSpPr>
        <p:spPr/>
        <p:txBody>
          <a:bodyPr/>
          <a:lstStyle/>
          <a:p>
            <a:fld id="{01F41BF5-78C0-4A16-BFFD-6FEBBC061522}" type="slidenum">
              <a:rPr lang="en-GB" smtClean="0"/>
              <a:t>11</a:t>
            </a:fld>
            <a:endParaRPr lang="en-GB"/>
          </a:p>
        </p:txBody>
      </p:sp>
    </p:spTree>
    <p:extLst>
      <p:ext uri="{BB962C8B-B14F-4D97-AF65-F5344CB8AC3E}">
        <p14:creationId xmlns:p14="http://schemas.microsoft.com/office/powerpoint/2010/main" val="2642090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15819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2281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01335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6522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3137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5089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2122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90285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1/24/2020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6456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1203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2219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457823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827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7129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207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24085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53326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1/24/2020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527076754"/>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62" r:id="rId5"/>
    <p:sldLayoutId id="2147483663" r:id="rId6"/>
    <p:sldLayoutId id="2147483664" r:id="rId7"/>
    <p:sldLayoutId id="2147483665" r:id="rId8"/>
    <p:sldLayoutId id="2147483666" r:id="rId9"/>
    <p:sldLayoutId id="2147483667" r:id="rId10"/>
    <p:sldLayoutId id="2147483668" r:id="rId11"/>
    <p:sldLayoutId id="2147483674" r:id="rId12"/>
    <p:sldLayoutId id="2147483669" r:id="rId13"/>
    <p:sldLayoutId id="2147483670" r:id="rId14"/>
    <p:sldLayoutId id="2147483671" r:id="rId15"/>
    <p:sldLayoutId id="2147483672" r:id="rId16"/>
    <p:sldLayoutId id="2147483673"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745A0-3C97-44E4-AD93-F66C41493ED7}"/>
              </a:ext>
            </a:extLst>
          </p:cNvPr>
          <p:cNvSpPr>
            <a:spLocks noGrp="1"/>
          </p:cNvSpPr>
          <p:nvPr>
            <p:ph type="ctrTitle"/>
          </p:nvPr>
        </p:nvSpPr>
        <p:spPr>
          <a:xfrm>
            <a:off x="861791" y="835383"/>
            <a:ext cx="3382832" cy="3499549"/>
          </a:xfrm>
        </p:spPr>
        <p:txBody>
          <a:bodyPr>
            <a:normAutofit/>
          </a:bodyPr>
          <a:lstStyle/>
          <a:p>
            <a:pPr algn="l">
              <a:lnSpc>
                <a:spcPct val="90000"/>
              </a:lnSpc>
            </a:pPr>
            <a:r>
              <a:rPr lang="en-US" sz="3900" dirty="0"/>
              <a:t>The effect of load on the presentation of functional deficits in the back squat</a:t>
            </a:r>
            <a:endParaRPr lang="en-GB" sz="3900" dirty="0"/>
          </a:p>
        </p:txBody>
      </p:sp>
      <p:sp>
        <p:nvSpPr>
          <p:cNvPr id="3" name="Subtitle 2">
            <a:extLst>
              <a:ext uri="{FF2B5EF4-FFF2-40B4-BE49-F238E27FC236}">
                <a16:creationId xmlns:a16="http://schemas.microsoft.com/office/drawing/2014/main" id="{003A7DAC-B84F-41ED-895B-B8B554E2C0E1}"/>
              </a:ext>
            </a:extLst>
          </p:cNvPr>
          <p:cNvSpPr>
            <a:spLocks noGrp="1"/>
          </p:cNvSpPr>
          <p:nvPr>
            <p:ph type="subTitle" idx="1"/>
          </p:nvPr>
        </p:nvSpPr>
        <p:spPr>
          <a:xfrm>
            <a:off x="861789" y="4334933"/>
            <a:ext cx="3382831" cy="1185333"/>
          </a:xfrm>
        </p:spPr>
        <p:txBody>
          <a:bodyPr>
            <a:normAutofit/>
          </a:bodyPr>
          <a:lstStyle/>
          <a:p>
            <a:pPr algn="l"/>
            <a:r>
              <a:rPr lang="en-US" dirty="0">
                <a:solidFill>
                  <a:srgbClr val="3DDDF3"/>
                </a:solidFill>
              </a:rPr>
              <a:t>Patrick Pearce</a:t>
            </a:r>
            <a:endParaRPr lang="en-GB" dirty="0">
              <a:solidFill>
                <a:srgbClr val="3DDDF3"/>
              </a:solidFill>
            </a:endParaRPr>
          </a:p>
        </p:txBody>
      </p:sp>
      <p:pic>
        <p:nvPicPr>
          <p:cNvPr id="4" name="Picture 3">
            <a:extLst>
              <a:ext uri="{FF2B5EF4-FFF2-40B4-BE49-F238E27FC236}">
                <a16:creationId xmlns:a16="http://schemas.microsoft.com/office/drawing/2014/main" id="{D3F71FCE-8AF5-49F2-A2B2-570384DBE495}"/>
              </a:ext>
            </a:extLst>
          </p:cNvPr>
          <p:cNvPicPr>
            <a:picLocks noChangeAspect="1"/>
          </p:cNvPicPr>
          <p:nvPr/>
        </p:nvPicPr>
        <p:blipFill rotWithShape="1">
          <a:blip r:embed="rId3"/>
          <a:srcRect l="17567"/>
          <a:stretch/>
        </p:blipFill>
        <p:spPr>
          <a:xfrm>
            <a:off x="4654297" y="10"/>
            <a:ext cx="7537704" cy="6857990"/>
          </a:xfrm>
          <a:prstGeom prst="rect">
            <a:avLst/>
          </a:prstGeom>
        </p:spPr>
      </p:pic>
    </p:spTree>
    <p:extLst>
      <p:ext uri="{BB962C8B-B14F-4D97-AF65-F5344CB8AC3E}">
        <p14:creationId xmlns:p14="http://schemas.microsoft.com/office/powerpoint/2010/main" val="579643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273CC-5FBD-42EA-B889-02BBF1B3FB46}"/>
              </a:ext>
            </a:extLst>
          </p:cNvPr>
          <p:cNvSpPr>
            <a:spLocks noGrp="1"/>
          </p:cNvSpPr>
          <p:nvPr>
            <p:ph type="title"/>
          </p:nvPr>
        </p:nvSpPr>
        <p:spPr>
          <a:xfrm>
            <a:off x="834013" y="1115568"/>
            <a:ext cx="3487616" cy="4626864"/>
          </a:xfrm>
        </p:spPr>
        <p:txBody>
          <a:bodyPr>
            <a:normAutofit/>
          </a:bodyPr>
          <a:lstStyle/>
          <a:p>
            <a:pPr algn="l"/>
            <a:r>
              <a:rPr lang="en-US" sz="3600" dirty="0"/>
              <a:t>Why is this important?</a:t>
            </a:r>
            <a:endParaRPr lang="en-GB" sz="3600" dirty="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D086D2-FFB6-405C-BE02-956684C6D5E8}"/>
              </a:ext>
            </a:extLst>
          </p:cNvPr>
          <p:cNvSpPr>
            <a:spLocks noGrp="1"/>
          </p:cNvSpPr>
          <p:nvPr>
            <p:ph idx="1"/>
          </p:nvPr>
        </p:nvSpPr>
        <p:spPr>
          <a:xfrm>
            <a:off x="5105398" y="1115568"/>
            <a:ext cx="6245352" cy="4626864"/>
          </a:xfrm>
        </p:spPr>
        <p:txBody>
          <a:bodyPr anchor="ctr">
            <a:normAutofit/>
          </a:bodyPr>
          <a:lstStyle/>
          <a:p>
            <a:r>
              <a:rPr lang="en-US" dirty="0"/>
              <a:t>The squat is one of 7 foundational movements (</a:t>
            </a:r>
            <a:r>
              <a:rPr lang="en-US" dirty="0" err="1">
                <a:effectLst/>
              </a:rPr>
              <a:t>Tompsett</a:t>
            </a:r>
            <a:r>
              <a:rPr lang="en-US" dirty="0">
                <a:effectLst/>
              </a:rPr>
              <a:t>, Burkett and McKean, 2014).</a:t>
            </a:r>
          </a:p>
          <a:p>
            <a:r>
              <a:rPr lang="en-US" dirty="0">
                <a:effectLst/>
              </a:rPr>
              <a:t>Functional movement screens are used with the goal of predicting general risk of musculoskeletal conditions and injuries (</a:t>
            </a:r>
            <a:r>
              <a:rPr lang="en-US" dirty="0" err="1">
                <a:effectLst/>
              </a:rPr>
              <a:t>Teyhen</a:t>
            </a:r>
            <a:r>
              <a:rPr lang="en-US" dirty="0">
                <a:effectLst/>
              </a:rPr>
              <a:t> </a:t>
            </a:r>
            <a:r>
              <a:rPr lang="en-US" i="1" dirty="0">
                <a:effectLst/>
              </a:rPr>
              <a:t>et al., </a:t>
            </a:r>
            <a:r>
              <a:rPr lang="en-US" dirty="0">
                <a:effectLst/>
              </a:rPr>
              <a:t>2012).</a:t>
            </a:r>
          </a:p>
          <a:p>
            <a:r>
              <a:rPr lang="en-GB" dirty="0">
                <a:effectLst/>
              </a:rPr>
              <a:t>Correct technique will help mitigate the risk of injury associated by poor execution (Lorenzetti </a:t>
            </a:r>
            <a:r>
              <a:rPr lang="en-GB" i="1" dirty="0">
                <a:effectLst/>
              </a:rPr>
              <a:t>et al.,</a:t>
            </a:r>
            <a:r>
              <a:rPr lang="en-GB" dirty="0">
                <a:effectLst/>
              </a:rPr>
              <a:t> 2018; Schoenfeld, 2010).</a:t>
            </a:r>
          </a:p>
          <a:p>
            <a:r>
              <a:rPr lang="en-US" dirty="0">
                <a:effectLst/>
              </a:rPr>
              <a:t> Many movement screens use a bodyweight squat as an assessment of squat proficiency (Myer </a:t>
            </a:r>
            <a:r>
              <a:rPr lang="en-US" i="1" dirty="0">
                <a:effectLst/>
              </a:rPr>
              <a:t>et al., </a:t>
            </a:r>
            <a:r>
              <a:rPr lang="en-US" dirty="0">
                <a:effectLst/>
              </a:rPr>
              <a:t>2014; </a:t>
            </a:r>
            <a:r>
              <a:rPr lang="en-US" dirty="0" err="1">
                <a:effectLst/>
              </a:rPr>
              <a:t>Kritz</a:t>
            </a:r>
            <a:r>
              <a:rPr lang="en-US" dirty="0">
                <a:effectLst/>
              </a:rPr>
              <a:t>, Cronin and Hume, 2009)</a:t>
            </a:r>
          </a:p>
          <a:p>
            <a:endParaRPr lang="en-GB" dirty="0"/>
          </a:p>
        </p:txBody>
      </p:sp>
    </p:spTree>
    <p:extLst>
      <p:ext uri="{BB962C8B-B14F-4D97-AF65-F5344CB8AC3E}">
        <p14:creationId xmlns:p14="http://schemas.microsoft.com/office/powerpoint/2010/main" val="4221909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6F3D0-CFA5-4E29-A691-A48E676C4F4B}"/>
              </a:ext>
            </a:extLst>
          </p:cNvPr>
          <p:cNvSpPr>
            <a:spLocks noGrp="1"/>
          </p:cNvSpPr>
          <p:nvPr>
            <p:ph type="title"/>
          </p:nvPr>
        </p:nvSpPr>
        <p:spPr>
          <a:xfrm>
            <a:off x="834013" y="1115568"/>
            <a:ext cx="3487616" cy="4626864"/>
          </a:xfrm>
        </p:spPr>
        <p:txBody>
          <a:bodyPr>
            <a:normAutofit/>
          </a:bodyPr>
          <a:lstStyle/>
          <a:p>
            <a:pPr algn="l"/>
            <a:r>
              <a:rPr lang="en-US" sz="3600" dirty="0"/>
              <a:t>Literature Review </a:t>
            </a:r>
            <a:endParaRPr lang="en-GB" sz="3600" dirty="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BCF0CD-4233-4CBB-B376-2EF2A5F2FAA2}"/>
              </a:ext>
            </a:extLst>
          </p:cNvPr>
          <p:cNvSpPr>
            <a:spLocks noGrp="1"/>
          </p:cNvSpPr>
          <p:nvPr>
            <p:ph idx="1"/>
          </p:nvPr>
        </p:nvSpPr>
        <p:spPr>
          <a:xfrm>
            <a:off x="5105398" y="1115568"/>
            <a:ext cx="6245352" cy="4626864"/>
          </a:xfrm>
        </p:spPr>
        <p:txBody>
          <a:bodyPr anchor="ctr">
            <a:normAutofit lnSpcReduction="10000"/>
          </a:bodyPr>
          <a:lstStyle/>
          <a:p>
            <a:r>
              <a:rPr lang="en-US" dirty="0"/>
              <a:t>Only a few studies have looked at the effects of increasing load.</a:t>
            </a:r>
          </a:p>
          <a:p>
            <a:r>
              <a:rPr lang="en-US" dirty="0"/>
              <a:t>As load increases, so to do the forces acting upon the Trunk (</a:t>
            </a:r>
            <a:r>
              <a:rPr lang="en-US" dirty="0" err="1"/>
              <a:t>Capozzo</a:t>
            </a:r>
            <a:r>
              <a:rPr lang="en-US" dirty="0"/>
              <a:t> </a:t>
            </a:r>
            <a:r>
              <a:rPr lang="en-US" i="1" dirty="0"/>
              <a:t>et al., </a:t>
            </a:r>
            <a:r>
              <a:rPr lang="en-US" dirty="0"/>
              <a:t>1985; Kellis, </a:t>
            </a:r>
            <a:r>
              <a:rPr lang="en-US" dirty="0" err="1"/>
              <a:t>Arambatzi</a:t>
            </a:r>
            <a:r>
              <a:rPr lang="en-US" dirty="0"/>
              <a:t> and </a:t>
            </a:r>
            <a:r>
              <a:rPr lang="en-US" dirty="0" err="1"/>
              <a:t>Papadpoulos</a:t>
            </a:r>
            <a:r>
              <a:rPr lang="en-US" dirty="0"/>
              <a:t>,</a:t>
            </a:r>
            <a:r>
              <a:rPr lang="en-US" i="1" dirty="0"/>
              <a:t> </a:t>
            </a:r>
            <a:r>
              <a:rPr lang="en-US" dirty="0"/>
              <a:t>2005). </a:t>
            </a:r>
          </a:p>
          <a:p>
            <a:r>
              <a:rPr lang="en-US" dirty="0"/>
              <a:t> Hyperextension is also seen with greater loads (Walsh </a:t>
            </a:r>
            <a:r>
              <a:rPr lang="en-US" i="1" dirty="0"/>
              <a:t>et al., </a:t>
            </a:r>
            <a:r>
              <a:rPr lang="en-US" dirty="0"/>
              <a:t>2007).</a:t>
            </a:r>
          </a:p>
          <a:p>
            <a:r>
              <a:rPr lang="en-US" dirty="0"/>
              <a:t>Greater knee flexion angles increase compressive forces (</a:t>
            </a:r>
            <a:r>
              <a:rPr lang="en-US" dirty="0" err="1"/>
              <a:t>Nagura</a:t>
            </a:r>
            <a:r>
              <a:rPr lang="en-US" dirty="0"/>
              <a:t> et al., 2002; Hartmann, Wirth and </a:t>
            </a:r>
            <a:r>
              <a:rPr lang="en-US" dirty="0" err="1"/>
              <a:t>Klusemann</a:t>
            </a:r>
            <a:r>
              <a:rPr lang="en-US" dirty="0"/>
              <a:t>, 2013). </a:t>
            </a:r>
          </a:p>
          <a:p>
            <a:r>
              <a:rPr lang="en-US" dirty="0"/>
              <a:t>Dynamic Knee Valgus (DKV) is a common functional deficit – and may be associated with patellofemoral pain syndrome (</a:t>
            </a:r>
            <a:r>
              <a:rPr lang="en-US" dirty="0" err="1"/>
              <a:t>Rabelo</a:t>
            </a:r>
            <a:r>
              <a:rPr lang="en-US" dirty="0"/>
              <a:t> and </a:t>
            </a:r>
            <a:r>
              <a:rPr lang="en-US" dirty="0" err="1"/>
              <a:t>Lucareli</a:t>
            </a:r>
            <a:r>
              <a:rPr lang="en-US" dirty="0"/>
              <a:t>, 2018; Souza et al., 2010; Powers, 2010)</a:t>
            </a:r>
            <a:endParaRPr lang="en-GB" dirty="0"/>
          </a:p>
        </p:txBody>
      </p:sp>
    </p:spTree>
    <p:extLst>
      <p:ext uri="{BB962C8B-B14F-4D97-AF65-F5344CB8AC3E}">
        <p14:creationId xmlns:p14="http://schemas.microsoft.com/office/powerpoint/2010/main" val="3546141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726F1-8CE2-4C06-9D68-9610F1E6E0FD}"/>
              </a:ext>
            </a:extLst>
          </p:cNvPr>
          <p:cNvSpPr>
            <a:spLocks noGrp="1"/>
          </p:cNvSpPr>
          <p:nvPr>
            <p:ph type="title"/>
          </p:nvPr>
        </p:nvSpPr>
        <p:spPr>
          <a:xfrm>
            <a:off x="834013" y="1115568"/>
            <a:ext cx="3487616" cy="4626864"/>
          </a:xfrm>
        </p:spPr>
        <p:txBody>
          <a:bodyPr>
            <a:normAutofit/>
          </a:bodyPr>
          <a:lstStyle/>
          <a:p>
            <a:pPr algn="l"/>
            <a:r>
              <a:rPr lang="en-US" sz="3600"/>
              <a:t>Hypothesis</a:t>
            </a:r>
            <a:endParaRPr lang="en-GB" sz="360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0519A5-491B-4617-9A8D-71D4EBD00D68}"/>
              </a:ext>
            </a:extLst>
          </p:cNvPr>
          <p:cNvSpPr>
            <a:spLocks noGrp="1"/>
          </p:cNvSpPr>
          <p:nvPr>
            <p:ph idx="1"/>
          </p:nvPr>
        </p:nvSpPr>
        <p:spPr>
          <a:xfrm>
            <a:off x="5105398" y="1115568"/>
            <a:ext cx="6245352" cy="4626864"/>
          </a:xfrm>
        </p:spPr>
        <p:txBody>
          <a:bodyPr anchor="ctr">
            <a:normAutofit/>
          </a:bodyPr>
          <a:lstStyle/>
          <a:p>
            <a:r>
              <a:rPr lang="en-US" dirty="0"/>
              <a:t>The purpose of the study is to determine the effects of increasing loads on the presentation of functional deficits in the squat. No study to my knowledge has looked at the effects of load on the presentation of dynamic knee valgus. I hypothesize that lumbar flexion and knee flexion angles will increase linearly with increasing loads. Alongside a greater presentation of knee valgus under increasing load. </a:t>
            </a:r>
            <a:endParaRPr lang="en-GB" dirty="0"/>
          </a:p>
        </p:txBody>
      </p:sp>
    </p:spTree>
    <p:extLst>
      <p:ext uri="{BB962C8B-B14F-4D97-AF65-F5344CB8AC3E}">
        <p14:creationId xmlns:p14="http://schemas.microsoft.com/office/powerpoint/2010/main" val="2992688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5676C-B6ED-40AA-9241-F98555C93C62}"/>
              </a:ext>
            </a:extLst>
          </p:cNvPr>
          <p:cNvSpPr>
            <a:spLocks noGrp="1"/>
          </p:cNvSpPr>
          <p:nvPr>
            <p:ph type="title"/>
          </p:nvPr>
        </p:nvSpPr>
        <p:spPr>
          <a:xfrm>
            <a:off x="834013" y="1115568"/>
            <a:ext cx="3487616" cy="4626864"/>
          </a:xfrm>
        </p:spPr>
        <p:txBody>
          <a:bodyPr>
            <a:normAutofit/>
          </a:bodyPr>
          <a:lstStyle/>
          <a:p>
            <a:pPr algn="l"/>
            <a:r>
              <a:rPr lang="en-US" sz="3600"/>
              <a:t>Participants </a:t>
            </a:r>
            <a:endParaRPr lang="en-GB" sz="360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D716AB-DDF1-401D-82A2-7F96A93765A5}"/>
              </a:ext>
            </a:extLst>
          </p:cNvPr>
          <p:cNvSpPr>
            <a:spLocks noGrp="1"/>
          </p:cNvSpPr>
          <p:nvPr>
            <p:ph idx="1"/>
          </p:nvPr>
        </p:nvSpPr>
        <p:spPr>
          <a:xfrm>
            <a:off x="5105398" y="1115568"/>
            <a:ext cx="6245352" cy="4626864"/>
          </a:xfrm>
        </p:spPr>
        <p:txBody>
          <a:bodyPr anchor="ctr">
            <a:normAutofit/>
          </a:bodyPr>
          <a:lstStyle/>
          <a:p>
            <a:r>
              <a:rPr lang="en-US" dirty="0"/>
              <a:t>30 well trained participants, with at least 3 years weight training experience. </a:t>
            </a:r>
          </a:p>
          <a:p>
            <a:r>
              <a:rPr lang="en-US" dirty="0"/>
              <a:t>Have performed a 1 or 3 rep squat max in the last year.</a:t>
            </a:r>
          </a:p>
          <a:p>
            <a:r>
              <a:rPr lang="en-US" dirty="0"/>
              <a:t>50/50 split of men and women. </a:t>
            </a:r>
          </a:p>
          <a:p>
            <a:r>
              <a:rPr lang="en-US" dirty="0"/>
              <a:t>Age range between 18 and 35.</a:t>
            </a:r>
          </a:p>
          <a:p>
            <a:r>
              <a:rPr lang="en-US" dirty="0"/>
              <a:t>Exclusion criteria – any musculoskeletal disorders or injury in the last 3 months. </a:t>
            </a:r>
            <a:endParaRPr lang="en-GB" dirty="0"/>
          </a:p>
        </p:txBody>
      </p:sp>
    </p:spTree>
    <p:extLst>
      <p:ext uri="{BB962C8B-B14F-4D97-AF65-F5344CB8AC3E}">
        <p14:creationId xmlns:p14="http://schemas.microsoft.com/office/powerpoint/2010/main" val="570586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E3E0B-36E9-40B7-97A2-750FF4135ABC}"/>
              </a:ext>
            </a:extLst>
          </p:cNvPr>
          <p:cNvSpPr>
            <a:spLocks noGrp="1"/>
          </p:cNvSpPr>
          <p:nvPr>
            <p:ph type="title"/>
          </p:nvPr>
        </p:nvSpPr>
        <p:spPr>
          <a:xfrm>
            <a:off x="834013" y="1115568"/>
            <a:ext cx="3487616" cy="4626864"/>
          </a:xfrm>
        </p:spPr>
        <p:txBody>
          <a:bodyPr>
            <a:normAutofit/>
          </a:bodyPr>
          <a:lstStyle/>
          <a:p>
            <a:pPr algn="l"/>
            <a:r>
              <a:rPr lang="en-US" sz="3600" dirty="0"/>
              <a:t>Instrumentation</a:t>
            </a:r>
            <a:endParaRPr lang="en-GB" sz="3600" dirty="0"/>
          </a:p>
        </p:txBody>
      </p:sp>
      <p:cxnSp>
        <p:nvCxnSpPr>
          <p:cNvPr id="13"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AB2191-A958-4BCB-998B-2D809FAFF4F8}"/>
              </a:ext>
            </a:extLst>
          </p:cNvPr>
          <p:cNvSpPr>
            <a:spLocks noGrp="1"/>
          </p:cNvSpPr>
          <p:nvPr>
            <p:ph idx="1"/>
          </p:nvPr>
        </p:nvSpPr>
        <p:spPr>
          <a:xfrm>
            <a:off x="5105398" y="1115568"/>
            <a:ext cx="6245352" cy="4626864"/>
          </a:xfrm>
        </p:spPr>
        <p:txBody>
          <a:bodyPr anchor="ctr">
            <a:normAutofit/>
          </a:bodyPr>
          <a:lstStyle/>
          <a:p>
            <a:r>
              <a:rPr lang="en-US" dirty="0"/>
              <a:t>3 I-pad cameras will be set up, one to the right of the participant, one to the left and one in front of the participant. </a:t>
            </a:r>
          </a:p>
          <a:p>
            <a:r>
              <a:rPr lang="en-GB" dirty="0"/>
              <a:t>Each camera will be positioned 7m away from the subject, at 45</a:t>
            </a:r>
            <a:r>
              <a:rPr lang="en-GB" dirty="0">
                <a:latin typeface="Times New Roman" panose="02020603050405020304" pitchFamily="18" charset="0"/>
                <a:cs typeface="Times New Roman" panose="02020603050405020304" pitchFamily="18" charset="0"/>
              </a:rPr>
              <a:t>̊ angles to</a:t>
            </a:r>
            <a:r>
              <a:rPr lang="en-GB" dirty="0"/>
              <a:t> the sagittal and frontal planes.</a:t>
            </a:r>
          </a:p>
          <a:p>
            <a:endParaRPr lang="en-GB" dirty="0"/>
          </a:p>
          <a:p>
            <a:endParaRPr lang="en-GB" dirty="0"/>
          </a:p>
          <a:p>
            <a:endParaRPr lang="en-GB" dirty="0"/>
          </a:p>
        </p:txBody>
      </p:sp>
    </p:spTree>
    <p:extLst>
      <p:ext uri="{BB962C8B-B14F-4D97-AF65-F5344CB8AC3E}">
        <p14:creationId xmlns:p14="http://schemas.microsoft.com/office/powerpoint/2010/main" val="2261429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3275A-C733-4E02-9686-8170881EF380}"/>
              </a:ext>
            </a:extLst>
          </p:cNvPr>
          <p:cNvSpPr>
            <a:spLocks noGrp="1"/>
          </p:cNvSpPr>
          <p:nvPr>
            <p:ph type="title"/>
          </p:nvPr>
        </p:nvSpPr>
        <p:spPr>
          <a:xfrm>
            <a:off x="834013" y="1115568"/>
            <a:ext cx="3487616" cy="4626864"/>
          </a:xfrm>
        </p:spPr>
        <p:txBody>
          <a:bodyPr>
            <a:normAutofit/>
          </a:bodyPr>
          <a:lstStyle/>
          <a:p>
            <a:pPr algn="l"/>
            <a:r>
              <a:rPr lang="en-US" sz="3600" dirty="0"/>
              <a:t>Protocol</a:t>
            </a:r>
            <a:endParaRPr lang="en-GB" sz="3600" dirty="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21999E-9F3A-4F87-84AA-6F8997978709}"/>
              </a:ext>
            </a:extLst>
          </p:cNvPr>
          <p:cNvSpPr>
            <a:spLocks noGrp="1"/>
          </p:cNvSpPr>
          <p:nvPr>
            <p:ph idx="1"/>
          </p:nvPr>
        </p:nvSpPr>
        <p:spPr>
          <a:xfrm>
            <a:off x="5105398" y="1115568"/>
            <a:ext cx="6245352" cy="4626864"/>
          </a:xfrm>
        </p:spPr>
        <p:txBody>
          <a:bodyPr anchor="ctr">
            <a:normAutofit/>
          </a:bodyPr>
          <a:lstStyle/>
          <a:p>
            <a:r>
              <a:rPr lang="en-US" dirty="0"/>
              <a:t>Each participant will perform a standardized warm up – then build to a 1RM.</a:t>
            </a:r>
          </a:p>
          <a:p>
            <a:r>
              <a:rPr lang="en-US" dirty="0"/>
              <a:t>Each squat must reach parallel. </a:t>
            </a:r>
          </a:p>
          <a:p>
            <a:r>
              <a:rPr lang="en-US" dirty="0"/>
              <a:t>No standardized foot and hand placement.</a:t>
            </a:r>
          </a:p>
          <a:p>
            <a:r>
              <a:rPr lang="en-US" dirty="0"/>
              <a:t>Each lifter will then complete the back-squat analysis proposed by Myer </a:t>
            </a:r>
            <a:r>
              <a:rPr lang="en-US" i="1" dirty="0"/>
              <a:t>et al., </a:t>
            </a:r>
            <a:r>
              <a:rPr lang="en-US" dirty="0"/>
              <a:t>(2014), and be grouped.</a:t>
            </a:r>
          </a:p>
          <a:p>
            <a:r>
              <a:rPr lang="en-US" dirty="0"/>
              <a:t>Participants will then perform squat repetitions at 20%, 40%, 60% and 80% of 1RM. </a:t>
            </a:r>
          </a:p>
          <a:p>
            <a:endParaRPr lang="en-US" dirty="0"/>
          </a:p>
          <a:p>
            <a:endParaRPr lang="en-GB" dirty="0"/>
          </a:p>
        </p:txBody>
      </p:sp>
    </p:spTree>
    <p:extLst>
      <p:ext uri="{BB962C8B-B14F-4D97-AF65-F5344CB8AC3E}">
        <p14:creationId xmlns:p14="http://schemas.microsoft.com/office/powerpoint/2010/main" val="3178917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6B88E-B1DA-4124-9471-7EBACD40DD5B}"/>
              </a:ext>
            </a:extLst>
          </p:cNvPr>
          <p:cNvSpPr>
            <a:spLocks noGrp="1"/>
          </p:cNvSpPr>
          <p:nvPr>
            <p:ph type="title"/>
          </p:nvPr>
        </p:nvSpPr>
        <p:spPr>
          <a:xfrm>
            <a:off x="834013" y="1115568"/>
            <a:ext cx="3487616" cy="4626864"/>
          </a:xfrm>
        </p:spPr>
        <p:txBody>
          <a:bodyPr>
            <a:normAutofit/>
          </a:bodyPr>
          <a:lstStyle/>
          <a:p>
            <a:pPr algn="l"/>
            <a:r>
              <a:rPr lang="en-US" sz="3600"/>
              <a:t>Data Analysis </a:t>
            </a:r>
            <a:endParaRPr lang="en-GB" sz="360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B53FC7-2041-489B-985C-73AF0948CD6D}"/>
              </a:ext>
            </a:extLst>
          </p:cNvPr>
          <p:cNvSpPr>
            <a:spLocks noGrp="1"/>
          </p:cNvSpPr>
          <p:nvPr>
            <p:ph idx="1"/>
          </p:nvPr>
        </p:nvSpPr>
        <p:spPr>
          <a:xfrm>
            <a:off x="5105398" y="1115568"/>
            <a:ext cx="6245352" cy="4626864"/>
          </a:xfrm>
        </p:spPr>
        <p:txBody>
          <a:bodyPr anchor="ctr">
            <a:normAutofit/>
          </a:bodyPr>
          <a:lstStyle/>
          <a:p>
            <a:r>
              <a:rPr lang="en-US" dirty="0"/>
              <a:t>Each participants squat repetitions will be filmed and </a:t>
            </a:r>
            <a:r>
              <a:rPr lang="en-US" dirty="0" err="1"/>
              <a:t>analysed</a:t>
            </a:r>
            <a:r>
              <a:rPr lang="en-US" dirty="0"/>
              <a:t> by a researcher.</a:t>
            </a:r>
          </a:p>
          <a:p>
            <a:r>
              <a:rPr lang="en-US" dirty="0"/>
              <a:t>The analysis will be done using the </a:t>
            </a:r>
            <a:r>
              <a:rPr lang="en-US" dirty="0" err="1"/>
              <a:t>Hudl</a:t>
            </a:r>
            <a:r>
              <a:rPr lang="en-US" dirty="0"/>
              <a:t> technique app.  </a:t>
            </a:r>
            <a:endParaRPr lang="en-GB" dirty="0"/>
          </a:p>
        </p:txBody>
      </p:sp>
    </p:spTree>
    <p:extLst>
      <p:ext uri="{BB962C8B-B14F-4D97-AF65-F5344CB8AC3E}">
        <p14:creationId xmlns:p14="http://schemas.microsoft.com/office/powerpoint/2010/main" val="1836595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6EF35-551C-44D8-9065-F07B5B4D98FE}"/>
              </a:ext>
            </a:extLst>
          </p:cNvPr>
          <p:cNvSpPr>
            <a:spLocks noGrp="1"/>
          </p:cNvSpPr>
          <p:nvPr>
            <p:ph type="title"/>
          </p:nvPr>
        </p:nvSpPr>
        <p:spPr>
          <a:xfrm>
            <a:off x="834013" y="1115568"/>
            <a:ext cx="3487616" cy="4626864"/>
          </a:xfrm>
        </p:spPr>
        <p:txBody>
          <a:bodyPr>
            <a:normAutofit/>
          </a:bodyPr>
          <a:lstStyle/>
          <a:p>
            <a:pPr algn="l"/>
            <a:r>
              <a:rPr lang="en-US" sz="3600"/>
              <a:t>Ethical Considerations</a:t>
            </a:r>
            <a:endParaRPr lang="en-GB" sz="360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BE50C4-EBB2-4505-A865-A8651F02A8FC}"/>
              </a:ext>
            </a:extLst>
          </p:cNvPr>
          <p:cNvSpPr>
            <a:spLocks noGrp="1"/>
          </p:cNvSpPr>
          <p:nvPr>
            <p:ph idx="1"/>
          </p:nvPr>
        </p:nvSpPr>
        <p:spPr>
          <a:xfrm>
            <a:off x="5105398" y="1115568"/>
            <a:ext cx="6245352" cy="4626864"/>
          </a:xfrm>
        </p:spPr>
        <p:txBody>
          <a:bodyPr anchor="ctr">
            <a:normAutofit/>
          </a:bodyPr>
          <a:lstStyle/>
          <a:p>
            <a:r>
              <a:rPr lang="en-US" dirty="0"/>
              <a:t>Each participant will have knowledge on the purpose of the study and will sign a consent form.</a:t>
            </a:r>
          </a:p>
          <a:p>
            <a:r>
              <a:rPr lang="en-US" dirty="0"/>
              <a:t>All information will be kept securely, with only access by trained staff.</a:t>
            </a:r>
          </a:p>
          <a:p>
            <a:r>
              <a:rPr lang="en-US" dirty="0"/>
              <a:t>A potential risk of injury with 1RM testing and repetitions at higher percentages. </a:t>
            </a:r>
          </a:p>
          <a:p>
            <a:endParaRPr lang="en-US" dirty="0"/>
          </a:p>
          <a:p>
            <a:endParaRPr lang="en-GB" dirty="0"/>
          </a:p>
        </p:txBody>
      </p:sp>
    </p:spTree>
    <p:extLst>
      <p:ext uri="{BB962C8B-B14F-4D97-AF65-F5344CB8AC3E}">
        <p14:creationId xmlns:p14="http://schemas.microsoft.com/office/powerpoint/2010/main" val="551551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97EEB557-E045-4967-91EE-5412EB4FA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13883" y="547806"/>
            <a:ext cx="10141799" cy="5670113"/>
          </a:xfrm>
          <a:prstGeom prst="rect">
            <a:avLst/>
          </a:prstGeom>
        </p:spPr>
      </p:pic>
      <p:sp>
        <p:nvSpPr>
          <p:cNvPr id="22" name="Rectangle 21">
            <a:extLst>
              <a:ext uri="{FF2B5EF4-FFF2-40B4-BE49-F238E27FC236}">
                <a16:creationId xmlns:a16="http://schemas.microsoft.com/office/drawing/2014/main" id="{E1B06D72-EEA4-4E56-9D5E-96440C15A1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9806" y="1064806"/>
            <a:ext cx="9149952" cy="46333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19AD45B-11F1-47E3-BFC2-1D71A464F960}"/>
              </a:ext>
            </a:extLst>
          </p:cNvPr>
          <p:cNvPicPr>
            <a:picLocks noChangeAspect="1"/>
          </p:cNvPicPr>
          <p:nvPr/>
        </p:nvPicPr>
        <p:blipFill rotWithShape="1">
          <a:blip r:embed="rId5"/>
          <a:srcRect l="13159" t="18285" r="13893" b="7161"/>
          <a:stretch/>
        </p:blipFill>
        <p:spPr>
          <a:xfrm>
            <a:off x="1036318" y="547806"/>
            <a:ext cx="10119364" cy="5670113"/>
          </a:xfrm>
          <a:prstGeom prst="rect">
            <a:avLst/>
          </a:prstGeom>
        </p:spPr>
      </p:pic>
    </p:spTree>
    <p:extLst>
      <p:ext uri="{BB962C8B-B14F-4D97-AF65-F5344CB8AC3E}">
        <p14:creationId xmlns:p14="http://schemas.microsoft.com/office/powerpoint/2010/main" val="1784732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6EF35-551C-44D8-9065-F07B5B4D98FE}"/>
              </a:ext>
            </a:extLst>
          </p:cNvPr>
          <p:cNvSpPr>
            <a:spLocks noGrp="1"/>
          </p:cNvSpPr>
          <p:nvPr>
            <p:ph type="title"/>
          </p:nvPr>
        </p:nvSpPr>
        <p:spPr>
          <a:xfrm>
            <a:off x="834013" y="1115568"/>
            <a:ext cx="3487616" cy="4626864"/>
          </a:xfrm>
        </p:spPr>
        <p:txBody>
          <a:bodyPr>
            <a:normAutofit/>
          </a:bodyPr>
          <a:lstStyle/>
          <a:p>
            <a:pPr algn="l"/>
            <a:r>
              <a:rPr lang="en-US" sz="3600" dirty="0"/>
              <a:t>Research Limitations</a:t>
            </a:r>
            <a:endParaRPr lang="en-GB" sz="3600" dirty="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BE50C4-EBB2-4505-A865-A8651F02A8FC}"/>
              </a:ext>
            </a:extLst>
          </p:cNvPr>
          <p:cNvSpPr>
            <a:spLocks noGrp="1"/>
          </p:cNvSpPr>
          <p:nvPr>
            <p:ph idx="1"/>
          </p:nvPr>
        </p:nvSpPr>
        <p:spPr>
          <a:xfrm>
            <a:off x="5105398" y="1115568"/>
            <a:ext cx="6245352" cy="4626864"/>
          </a:xfrm>
        </p:spPr>
        <p:txBody>
          <a:bodyPr anchor="ctr">
            <a:normAutofit/>
          </a:bodyPr>
          <a:lstStyle/>
          <a:p>
            <a:r>
              <a:rPr lang="en-US" dirty="0"/>
              <a:t>There is limited experience within the data collection team which may influence of reliability of results.</a:t>
            </a:r>
          </a:p>
          <a:p>
            <a:r>
              <a:rPr lang="en-US" dirty="0"/>
              <a:t>Data for the inclusion criteria is self reported.</a:t>
            </a:r>
          </a:p>
          <a:p>
            <a:endParaRPr lang="en-US" dirty="0"/>
          </a:p>
          <a:p>
            <a:endParaRPr lang="en-GB" dirty="0"/>
          </a:p>
        </p:txBody>
      </p:sp>
    </p:spTree>
    <p:extLst>
      <p:ext uri="{BB962C8B-B14F-4D97-AF65-F5344CB8AC3E}">
        <p14:creationId xmlns:p14="http://schemas.microsoft.com/office/powerpoint/2010/main" val="3729543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243741"/>
      </a:dk2>
      <a:lt2>
        <a:srgbClr val="E2E8E2"/>
      </a:lt2>
      <a:accent1>
        <a:srgbClr val="D838D6"/>
      </a:accent1>
      <a:accent2>
        <a:srgbClr val="8D33CA"/>
      </a:accent2>
      <a:accent3>
        <a:srgbClr val="6046DB"/>
      </a:accent3>
      <a:accent4>
        <a:srgbClr val="3558CA"/>
      </a:accent4>
      <a:accent5>
        <a:srgbClr val="38A1D8"/>
      </a:accent5>
      <a:accent6>
        <a:srgbClr val="23B6AC"/>
      </a:accent6>
      <a:hlink>
        <a:srgbClr val="4682C1"/>
      </a:hlink>
      <a:folHlink>
        <a:srgbClr val="7F7F7F"/>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304</TotalTime>
  <Words>1269</Words>
  <Application>Microsoft Office PowerPoint</Application>
  <PresentationFormat>Widescreen</PresentationFormat>
  <Paragraphs>77</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Calisto MT</vt:lpstr>
      <vt:lpstr>Times New Roman</vt:lpstr>
      <vt:lpstr>Wingdings 2</vt:lpstr>
      <vt:lpstr>SlateVTI</vt:lpstr>
      <vt:lpstr>The effect of load on the presentation of functional deficits in the back squat</vt:lpstr>
      <vt:lpstr>Why is this important?</vt:lpstr>
      <vt:lpstr>Literature Review </vt:lpstr>
      <vt:lpstr>Hypothesis</vt:lpstr>
      <vt:lpstr>Participants </vt:lpstr>
      <vt:lpstr>Instrumentation</vt:lpstr>
      <vt:lpstr>Protocol</vt:lpstr>
      <vt:lpstr>Data Analysis </vt:lpstr>
      <vt:lpstr>Ethical Considerations</vt:lpstr>
      <vt:lpstr>PowerPoint Presentation</vt:lpstr>
      <vt:lpstr>Research Limitations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load on the presentation of functional deficits in the back squat</dc:title>
  <dc:creator>patrick pearce</dc:creator>
  <cp:lastModifiedBy>patrick pearce</cp:lastModifiedBy>
  <cp:revision>17</cp:revision>
  <dcterms:created xsi:type="dcterms:W3CDTF">2020-01-04T17:27:10Z</dcterms:created>
  <dcterms:modified xsi:type="dcterms:W3CDTF">2020-01-24T13:30:30Z</dcterms:modified>
</cp:coreProperties>
</file>