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648" r:id="rId2"/>
  </p:sldMasterIdLst>
  <p:notesMasterIdLst>
    <p:notesMasterId r:id="rId42"/>
  </p:notesMasterIdLst>
  <p:sldIdLst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85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302" r:id="rId28"/>
    <p:sldId id="301" r:id="rId29"/>
    <p:sldId id="300" r:id="rId30"/>
    <p:sldId id="299" r:id="rId31"/>
    <p:sldId id="298" r:id="rId32"/>
    <p:sldId id="297" r:id="rId33"/>
    <p:sldId id="295" r:id="rId34"/>
    <p:sldId id="294" r:id="rId35"/>
    <p:sldId id="293" r:id="rId36"/>
    <p:sldId id="292" r:id="rId37"/>
    <p:sldId id="291" r:id="rId38"/>
    <p:sldId id="288" r:id="rId39"/>
    <p:sldId id="287" r:id="rId40"/>
    <p:sldId id="283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26C96C-AB56-D5B8-A618-7B656F9D200B}" v="37" dt="2020-11-24T21:33:48.358"/>
    <p1510:client id="{74A181B0-F6A4-7721-1F46-BF28707088D0}" v="395" dt="2020-11-25T09:55:09.629"/>
    <p1510:client id="{B64FDE1B-1EB4-2738-6043-EF53742D8DF4}" v="93" dt="2020-11-24T22:14:26.2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70196" autoAdjust="0"/>
  </p:normalViewPr>
  <p:slideViewPr>
    <p:cSldViewPr snapToGrid="0">
      <p:cViewPr varScale="1">
        <p:scale>
          <a:sx n="64" d="100"/>
          <a:sy n="64" d="100"/>
        </p:scale>
        <p:origin x="951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notesMaster" Target="notesMasters/notesMaster1.xml"/><Relationship Id="rId47" Type="http://schemas.microsoft.com/office/2015/10/relationships/revisionInfo" Target="revisionInfo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F6A779-9796-461F-AB3A-AD3E0AFB2BEB}" type="doc">
      <dgm:prSet loTypeId="urn:microsoft.com/office/officeart/2005/8/layout/pyramid4" loCatId="pyramid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4D6F9574-BAC9-4FCB-8632-D8F38F1CBB6B}">
      <dgm:prSet phldrT="[Text]"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Congruence</a:t>
          </a:r>
        </a:p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Authenticity and Realness</a:t>
          </a:r>
        </a:p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CD86E43-0335-4047-9A71-45EBDB330C47}" type="parTrans" cxnId="{B7404A24-2567-4903-AA4E-5D2CA1966191}">
      <dgm:prSet/>
      <dgm:spPr/>
      <dgm:t>
        <a:bodyPr/>
        <a:lstStyle/>
        <a:p>
          <a:endParaRPr lang="en-GB"/>
        </a:p>
      </dgm:t>
    </dgm:pt>
    <dgm:pt modelId="{48507D37-3887-43DB-BB48-1C7BB090EBF8}" type="sibTrans" cxnId="{B7404A24-2567-4903-AA4E-5D2CA1966191}">
      <dgm:prSet/>
      <dgm:spPr/>
      <dgm:t>
        <a:bodyPr/>
        <a:lstStyle/>
        <a:p>
          <a:endParaRPr lang="en-GB"/>
        </a:p>
      </dgm:t>
    </dgm:pt>
    <dgm:pt modelId="{9E394D57-DB62-4948-82AC-104FC34756D9}">
      <dgm:prSet phldrT="[Text]"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Empathy</a:t>
          </a:r>
        </a:p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Process of Understanding</a:t>
          </a:r>
        </a:p>
      </dgm:t>
    </dgm:pt>
    <dgm:pt modelId="{F3C783DA-C44E-4F6D-B50A-A762C4844F93}" type="parTrans" cxnId="{9B971BA2-9948-48B7-B1FB-FF1414236BF9}">
      <dgm:prSet/>
      <dgm:spPr/>
      <dgm:t>
        <a:bodyPr/>
        <a:lstStyle/>
        <a:p>
          <a:endParaRPr lang="en-GB"/>
        </a:p>
      </dgm:t>
    </dgm:pt>
    <dgm:pt modelId="{3FB5522B-9487-4D7D-A80B-913B5C07C051}" type="sibTrans" cxnId="{9B971BA2-9948-48B7-B1FB-FF1414236BF9}">
      <dgm:prSet/>
      <dgm:spPr/>
      <dgm:t>
        <a:bodyPr/>
        <a:lstStyle/>
        <a:p>
          <a:endParaRPr lang="en-GB"/>
        </a:p>
      </dgm:t>
    </dgm:pt>
    <dgm:pt modelId="{6C8F8A07-912B-4C5C-B679-64080995A4B0}">
      <dgm:prSet phldrT="[Text]"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Person-Centred Approach</a:t>
          </a:r>
        </a:p>
      </dgm:t>
    </dgm:pt>
    <dgm:pt modelId="{5B7E1D18-74AE-479B-944B-D02D0F26863F}" type="parTrans" cxnId="{A4EA7592-FD21-4319-9E23-E8D037D6C04B}">
      <dgm:prSet/>
      <dgm:spPr/>
      <dgm:t>
        <a:bodyPr/>
        <a:lstStyle/>
        <a:p>
          <a:endParaRPr lang="en-GB"/>
        </a:p>
      </dgm:t>
    </dgm:pt>
    <dgm:pt modelId="{53E00A00-04B7-47CC-A069-2C42D687DE36}" type="sibTrans" cxnId="{A4EA7592-FD21-4319-9E23-E8D037D6C04B}">
      <dgm:prSet/>
      <dgm:spPr/>
      <dgm:t>
        <a:bodyPr/>
        <a:lstStyle/>
        <a:p>
          <a:endParaRPr lang="en-GB"/>
        </a:p>
      </dgm:t>
    </dgm:pt>
    <dgm:pt modelId="{CC9629FD-8C43-43E1-A218-A0122674E7C7}">
      <dgm:prSet phldrT="[Text]"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Unconditional Positive Regard</a:t>
          </a:r>
        </a:p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Non-Judgemental Respect</a:t>
          </a:r>
        </a:p>
      </dgm:t>
    </dgm:pt>
    <dgm:pt modelId="{8DF5D35E-1DD0-42FF-8333-2D011C6C0A7C}" type="parTrans" cxnId="{8DD837E7-2AB2-492C-AF16-B906712F96CC}">
      <dgm:prSet/>
      <dgm:spPr/>
      <dgm:t>
        <a:bodyPr/>
        <a:lstStyle/>
        <a:p>
          <a:endParaRPr lang="en-GB"/>
        </a:p>
      </dgm:t>
    </dgm:pt>
    <dgm:pt modelId="{9E7EB1D9-98CE-498E-AC87-4E8439509FC2}" type="sibTrans" cxnId="{8DD837E7-2AB2-492C-AF16-B906712F96CC}">
      <dgm:prSet/>
      <dgm:spPr/>
      <dgm:t>
        <a:bodyPr/>
        <a:lstStyle/>
        <a:p>
          <a:endParaRPr lang="en-GB"/>
        </a:p>
      </dgm:t>
    </dgm:pt>
    <dgm:pt modelId="{FD475152-7986-4FAA-879E-4AF9DDC86693}" type="pres">
      <dgm:prSet presAssocID="{4CF6A779-9796-461F-AB3A-AD3E0AFB2BEB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B93A195-0F8D-4B4F-97E4-E4B2D963C71A}" type="pres">
      <dgm:prSet presAssocID="{4CF6A779-9796-461F-AB3A-AD3E0AFB2BEB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007453D-10E1-4A79-8724-ABA0CA19DF40}" type="pres">
      <dgm:prSet presAssocID="{4CF6A779-9796-461F-AB3A-AD3E0AFB2BEB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1F44B65-64DB-487F-B9A3-16F3FFBC7F53}" type="pres">
      <dgm:prSet presAssocID="{4CF6A779-9796-461F-AB3A-AD3E0AFB2BEB}" presName="triangle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CDDDF67-CDA7-4AE4-9498-E4B70DFD685C}" type="pres">
      <dgm:prSet presAssocID="{4CF6A779-9796-461F-AB3A-AD3E0AFB2BEB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9B971BA2-9948-48B7-B1FB-FF1414236BF9}" srcId="{4CF6A779-9796-461F-AB3A-AD3E0AFB2BEB}" destId="{9E394D57-DB62-4948-82AC-104FC34756D9}" srcOrd="1" destOrd="0" parTransId="{F3C783DA-C44E-4F6D-B50A-A762C4844F93}" sibTransId="{3FB5522B-9487-4D7D-A80B-913B5C07C051}"/>
    <dgm:cxn modelId="{9F482BAE-F0C5-43A0-ADB6-0A3564342FF4}" type="presOf" srcId="{CC9629FD-8C43-43E1-A218-A0122674E7C7}" destId="{CCDDDF67-CDA7-4AE4-9498-E4B70DFD685C}" srcOrd="0" destOrd="0" presId="urn:microsoft.com/office/officeart/2005/8/layout/pyramid4"/>
    <dgm:cxn modelId="{A963F5A5-ABFD-4DE4-994E-30F736D62C62}" type="presOf" srcId="{4CF6A779-9796-461F-AB3A-AD3E0AFB2BEB}" destId="{FD475152-7986-4FAA-879E-4AF9DDC86693}" srcOrd="0" destOrd="0" presId="urn:microsoft.com/office/officeart/2005/8/layout/pyramid4"/>
    <dgm:cxn modelId="{E37589F8-0EC0-41FC-ACE4-910693933D8E}" type="presOf" srcId="{9E394D57-DB62-4948-82AC-104FC34756D9}" destId="{C007453D-10E1-4A79-8724-ABA0CA19DF40}" srcOrd="0" destOrd="0" presId="urn:microsoft.com/office/officeart/2005/8/layout/pyramid4"/>
    <dgm:cxn modelId="{A4EA7592-FD21-4319-9E23-E8D037D6C04B}" srcId="{4CF6A779-9796-461F-AB3A-AD3E0AFB2BEB}" destId="{6C8F8A07-912B-4C5C-B679-64080995A4B0}" srcOrd="2" destOrd="0" parTransId="{5B7E1D18-74AE-479B-944B-D02D0F26863F}" sibTransId="{53E00A00-04B7-47CC-A069-2C42D687DE36}"/>
    <dgm:cxn modelId="{C1F36CC5-0A74-4B5A-AF07-EC5F35555C36}" type="presOf" srcId="{4D6F9574-BAC9-4FCB-8632-D8F38F1CBB6B}" destId="{9B93A195-0F8D-4B4F-97E4-E4B2D963C71A}" srcOrd="0" destOrd="0" presId="urn:microsoft.com/office/officeart/2005/8/layout/pyramid4"/>
    <dgm:cxn modelId="{B44F8378-06DC-48EE-9ACB-F2EC356B22FD}" type="presOf" srcId="{6C8F8A07-912B-4C5C-B679-64080995A4B0}" destId="{C1F44B65-64DB-487F-B9A3-16F3FFBC7F53}" srcOrd="0" destOrd="0" presId="urn:microsoft.com/office/officeart/2005/8/layout/pyramid4"/>
    <dgm:cxn modelId="{B7404A24-2567-4903-AA4E-5D2CA1966191}" srcId="{4CF6A779-9796-461F-AB3A-AD3E0AFB2BEB}" destId="{4D6F9574-BAC9-4FCB-8632-D8F38F1CBB6B}" srcOrd="0" destOrd="0" parTransId="{FCD86E43-0335-4047-9A71-45EBDB330C47}" sibTransId="{48507D37-3887-43DB-BB48-1C7BB090EBF8}"/>
    <dgm:cxn modelId="{8DD837E7-2AB2-492C-AF16-B906712F96CC}" srcId="{4CF6A779-9796-461F-AB3A-AD3E0AFB2BEB}" destId="{CC9629FD-8C43-43E1-A218-A0122674E7C7}" srcOrd="3" destOrd="0" parTransId="{8DF5D35E-1DD0-42FF-8333-2D011C6C0A7C}" sibTransId="{9E7EB1D9-98CE-498E-AC87-4E8439509FC2}"/>
    <dgm:cxn modelId="{6E8B2B31-2E07-4E6D-9CC7-906B464F836A}" type="presParOf" srcId="{FD475152-7986-4FAA-879E-4AF9DDC86693}" destId="{9B93A195-0F8D-4B4F-97E4-E4B2D963C71A}" srcOrd="0" destOrd="0" presId="urn:microsoft.com/office/officeart/2005/8/layout/pyramid4"/>
    <dgm:cxn modelId="{CE09BB0D-F125-4077-A0C8-AB24C7482798}" type="presParOf" srcId="{FD475152-7986-4FAA-879E-4AF9DDC86693}" destId="{C007453D-10E1-4A79-8724-ABA0CA19DF40}" srcOrd="1" destOrd="0" presId="urn:microsoft.com/office/officeart/2005/8/layout/pyramid4"/>
    <dgm:cxn modelId="{A94275FB-CFD4-448D-80BE-FA6332D8A385}" type="presParOf" srcId="{FD475152-7986-4FAA-879E-4AF9DDC86693}" destId="{C1F44B65-64DB-487F-B9A3-16F3FFBC7F53}" srcOrd="2" destOrd="0" presId="urn:microsoft.com/office/officeart/2005/8/layout/pyramid4"/>
    <dgm:cxn modelId="{B03CA959-1DA1-40A5-928D-017AFBAB7541}" type="presParOf" srcId="{FD475152-7986-4FAA-879E-4AF9DDC86693}" destId="{CCDDDF67-CDA7-4AE4-9498-E4B70DFD685C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93A195-0F8D-4B4F-97E4-E4B2D963C71A}">
      <dsp:nvSpPr>
        <dsp:cNvPr id="0" name=""/>
        <dsp:cNvSpPr/>
      </dsp:nvSpPr>
      <dsp:spPr>
        <a:xfrm>
          <a:off x="4169664" y="0"/>
          <a:ext cx="2176272" cy="2176272"/>
        </a:xfrm>
        <a:prstGeom prst="triangl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>
              <a:latin typeface="Arial" panose="020B0604020202020204" pitchFamily="34" charset="0"/>
              <a:cs typeface="Arial" panose="020B0604020202020204" pitchFamily="34" charset="0"/>
            </a:rPr>
            <a:t>Congruence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Authenticity and Realness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13732" y="1088136"/>
        <a:ext cx="1088136" cy="1088136"/>
      </dsp:txXfrm>
    </dsp:sp>
    <dsp:sp modelId="{C007453D-10E1-4A79-8724-ABA0CA19DF40}">
      <dsp:nvSpPr>
        <dsp:cNvPr id="0" name=""/>
        <dsp:cNvSpPr/>
      </dsp:nvSpPr>
      <dsp:spPr>
        <a:xfrm>
          <a:off x="3081528" y="2176272"/>
          <a:ext cx="2176272" cy="2176272"/>
        </a:xfrm>
        <a:prstGeom prst="triangl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>
              <a:latin typeface="Arial" panose="020B0604020202020204" pitchFamily="34" charset="0"/>
              <a:cs typeface="Arial" panose="020B0604020202020204" pitchFamily="34" charset="0"/>
            </a:rPr>
            <a:t>Empathy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Process of Understanding</a:t>
          </a:r>
        </a:p>
      </dsp:txBody>
      <dsp:txXfrm>
        <a:off x="3625596" y="3264408"/>
        <a:ext cx="1088136" cy="1088136"/>
      </dsp:txXfrm>
    </dsp:sp>
    <dsp:sp modelId="{C1F44B65-64DB-487F-B9A3-16F3FFBC7F53}">
      <dsp:nvSpPr>
        <dsp:cNvPr id="0" name=""/>
        <dsp:cNvSpPr/>
      </dsp:nvSpPr>
      <dsp:spPr>
        <a:xfrm rot="10800000">
          <a:off x="4169664" y="2176272"/>
          <a:ext cx="2176272" cy="2176272"/>
        </a:xfrm>
        <a:prstGeom prst="triangl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>
              <a:latin typeface="Arial" panose="020B0604020202020204" pitchFamily="34" charset="0"/>
              <a:cs typeface="Arial" panose="020B0604020202020204" pitchFamily="34" charset="0"/>
            </a:rPr>
            <a:t>Person-Centred Approach</a:t>
          </a:r>
        </a:p>
      </dsp:txBody>
      <dsp:txXfrm rot="10800000">
        <a:off x="4713732" y="2176272"/>
        <a:ext cx="1088136" cy="1088136"/>
      </dsp:txXfrm>
    </dsp:sp>
    <dsp:sp modelId="{CCDDDF67-CDA7-4AE4-9498-E4B70DFD685C}">
      <dsp:nvSpPr>
        <dsp:cNvPr id="0" name=""/>
        <dsp:cNvSpPr/>
      </dsp:nvSpPr>
      <dsp:spPr>
        <a:xfrm>
          <a:off x="5257800" y="2176272"/>
          <a:ext cx="2176272" cy="2176272"/>
        </a:xfrm>
        <a:prstGeom prst="triangl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>
              <a:latin typeface="Arial" panose="020B0604020202020204" pitchFamily="34" charset="0"/>
              <a:cs typeface="Arial" panose="020B0604020202020204" pitchFamily="34" charset="0"/>
            </a:rPr>
            <a:t>Unconditional Positive Regard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Non-Judgemental Respect</a:t>
          </a:r>
        </a:p>
      </dsp:txBody>
      <dsp:txXfrm>
        <a:off x="5801868" y="3264408"/>
        <a:ext cx="1088136" cy="10881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2C8C2C-57C2-436F-8976-3BC23530A9EB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34C533-EE7A-4760-A402-AECD9FB40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194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34C533-EE7A-4760-A402-AECD9FB40FB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576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spcBef>
                <a:spcPts val="1000"/>
              </a:spcBef>
              <a:buFont typeface="Arial"/>
              <a:buChar char="•"/>
            </a:pPr>
            <a:endParaRPr lang="en-GB" dirty="0"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34C533-EE7A-4760-A402-AECD9FB40FB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7951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spcBef>
                <a:spcPts val="1000"/>
              </a:spcBef>
              <a:buFont typeface="Arial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34C533-EE7A-4760-A402-AECD9FB40FB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7469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34C533-EE7A-4760-A402-AECD9FB40FB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8697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34C533-EE7A-4760-A402-AECD9FB40FB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6425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2776765-6DB5-43AC-9B0C-7EDC92453349}" type="slidenum">
              <a:rPr lang="en-US" smtClean="0"/>
              <a:pPr/>
              <a:t>26</a:t>
            </a:fld>
            <a:endParaRPr lang="en-US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9742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  <a:p>
            <a:endParaRPr lang="en-GB" dirty="0">
              <a:latin typeface="+mn-lt"/>
            </a:endParaRPr>
          </a:p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79C85A-BE6F-4403-A48E-A938B8D833C6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0245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10C55CF-D6E3-4A00-856E-A70E72DFF608}" type="slidenum">
              <a:rPr lang="en-US" smtClean="0"/>
              <a:pPr/>
              <a:t>29</a:t>
            </a:fld>
            <a:endParaRPr lang="en-US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4374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DAC5736-CA60-4D1E-B4B6-D7623BAA5298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22120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15D0D4B-9D87-4E93-957A-188A775A38A2}" type="slidenum">
              <a:rPr lang="en-US" smtClean="0"/>
              <a:pPr/>
              <a:t>33</a:t>
            </a:fld>
            <a:endParaRPr lang="en-US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168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172B86E-E476-48A4-A5AC-1414416AAAE3}" type="slidenum">
              <a:rPr lang="en-US" smtClean="0"/>
              <a:pPr/>
              <a:t>34</a:t>
            </a:fld>
            <a:endParaRPr 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0513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79C85A-BE6F-4403-A48E-A938B8D833C6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4932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0987154-A119-4EA7-9D07-06636A486C41}" type="slidenum">
              <a:rPr lang="en-US" smtClean="0"/>
              <a:pPr/>
              <a:t>36</a:t>
            </a:fld>
            <a:endParaRPr lang="en-US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1564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B22BC2D-99A4-412F-AFEB-6315ADDB1656}" type="slidenum">
              <a:rPr lang="en-US" smtClean="0"/>
              <a:pPr/>
              <a:t>37</a:t>
            </a:fld>
            <a:endParaRPr 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87684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62BA-F249-49AE-8CC6-8E36DB3B1496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34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62BA-F249-49AE-8CC6-8E36DB3B1496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669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62BA-F249-49AE-8CC6-8E36DB3B1496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052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62BA-F249-49AE-8CC6-8E36DB3B1496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87007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62BA-F249-49AE-8CC6-8E36DB3B1496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92025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62BA-F249-49AE-8CC6-8E36DB3B1496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9086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62BA-F249-49AE-8CC6-8E36DB3B1496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07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62BA-F249-49AE-8CC6-8E36DB3B1496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78246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62BA-F249-49AE-8CC6-8E36DB3B1496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128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62BA-F249-49AE-8CC6-8E36DB3B1496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236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62BA-F249-49AE-8CC6-8E36DB3B1496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7879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62BA-F249-49AE-8CC6-8E36DB3B1496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28669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62BA-F249-49AE-8CC6-8E36DB3B1496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2455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62BA-F249-49AE-8CC6-8E36DB3B1496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9808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62BA-F249-49AE-8CC6-8E36DB3B1496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6476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62BA-F249-49AE-8CC6-8E36DB3B1496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8305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62BA-F249-49AE-8CC6-8E36DB3B1496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38397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9364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5786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90396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83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05523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9237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96215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73854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97228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89721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2817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9D9662BA-F249-49AE-8CC6-8E36DB3B1496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5091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  <p:sldLayoutId id="2147483792" r:id="rId12"/>
    <p:sldLayoutId id="2147483793" r:id="rId13"/>
    <p:sldLayoutId id="2147483794" r:id="rId14"/>
    <p:sldLayoutId id="2147483795" r:id="rId15"/>
    <p:sldLayoutId id="2147483796" r:id="rId16"/>
    <p:sldLayoutId id="214748379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471700-F872-4FB7-9C55-49E495A922D1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479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0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1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9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9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2000"/>
                <a:hueMod val="96000"/>
                <a:satMod val="128000"/>
                <a:lumMod val="114000"/>
              </a:schemeClr>
            </a:gs>
            <a:gs pos="100000">
              <a:schemeClr val="bg2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D2D844C-AB64-4A03-80BE-33212E61DD0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AAD0E9B-89C2-4268-98B4-BA7BFFF2C70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1653AB08-C531-42A8-AA8D-C2ABAE87CCE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2E47EEC-33C8-4EC3-8BFC-BB02B4171FD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8BC9CC6-50D5-4C61-9EDE-315A1B5F14E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CED2641B-4430-4CF4-89AB-3FADDD630F2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E27238C-8EAF-4098-86E6-7723B7DAE60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 36">
            <a:extLst>
              <a:ext uri="{FF2B5EF4-FFF2-40B4-BE49-F238E27FC236}">
                <a16:creationId xmlns:a16="http://schemas.microsoft.com/office/drawing/2014/main" id="{992F97B1-1891-4FCC-9E5F-BA97EDB48F8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351010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lumMod val="60000"/>
              <a:lumOff val="40000"/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78C6C821-FEE1-4EB6-9590-C021440C77D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9700459" cy="6858001"/>
          </a:xfrm>
          <a:custGeom>
            <a:avLst/>
            <a:gdLst>
              <a:gd name="connsiteX0" fmla="*/ 0 w 9700459"/>
              <a:gd name="connsiteY0" fmla="*/ 0 h 6858001"/>
              <a:gd name="connsiteX1" fmla="*/ 1323975 w 9700459"/>
              <a:gd name="connsiteY1" fmla="*/ 0 h 6858001"/>
              <a:gd name="connsiteX2" fmla="*/ 1517015 w 9700459"/>
              <a:gd name="connsiteY2" fmla="*/ 0 h 6858001"/>
              <a:gd name="connsiteX3" fmla="*/ 3241265 w 9700459"/>
              <a:gd name="connsiteY3" fmla="*/ 0 h 6858001"/>
              <a:gd name="connsiteX4" fmla="*/ 3241265 w 9700459"/>
              <a:gd name="connsiteY4" fmla="*/ 1 h 6858001"/>
              <a:gd name="connsiteX5" fmla="*/ 8355744 w 9700459"/>
              <a:gd name="connsiteY5" fmla="*/ 1 h 6858001"/>
              <a:gd name="connsiteX6" fmla="*/ 8355744 w 9700459"/>
              <a:gd name="connsiteY6" fmla="*/ 0 h 6858001"/>
              <a:gd name="connsiteX7" fmla="*/ 9699282 w 9700459"/>
              <a:gd name="connsiteY7" fmla="*/ 0 h 6858001"/>
              <a:gd name="connsiteX8" fmla="*/ 9674237 w 9700459"/>
              <a:gd name="connsiteY8" fmla="*/ 155677 h 6858001"/>
              <a:gd name="connsiteX9" fmla="*/ 9650368 w 9700459"/>
              <a:gd name="connsiteY9" fmla="*/ 310668 h 6858001"/>
              <a:gd name="connsiteX10" fmla="*/ 9627004 w 9700459"/>
              <a:gd name="connsiteY10" fmla="*/ 466344 h 6858001"/>
              <a:gd name="connsiteX11" fmla="*/ 9607001 w 9700459"/>
              <a:gd name="connsiteY11" fmla="*/ 622707 h 6858001"/>
              <a:gd name="connsiteX12" fmla="*/ 9586830 w 9700459"/>
              <a:gd name="connsiteY12" fmla="*/ 778383 h 6858001"/>
              <a:gd name="connsiteX13" fmla="*/ 9568004 w 9700459"/>
              <a:gd name="connsiteY13" fmla="*/ 934746 h 6858001"/>
              <a:gd name="connsiteX14" fmla="*/ 9551868 w 9700459"/>
              <a:gd name="connsiteY14" fmla="*/ 1089051 h 6858001"/>
              <a:gd name="connsiteX15" fmla="*/ 9536572 w 9700459"/>
              <a:gd name="connsiteY15" fmla="*/ 1245413 h 6858001"/>
              <a:gd name="connsiteX16" fmla="*/ 9522620 w 9700459"/>
              <a:gd name="connsiteY16" fmla="*/ 1401090 h 6858001"/>
              <a:gd name="connsiteX17" fmla="*/ 9510518 w 9700459"/>
              <a:gd name="connsiteY17" fmla="*/ 1554023 h 6858001"/>
              <a:gd name="connsiteX18" fmla="*/ 9498415 w 9700459"/>
              <a:gd name="connsiteY18" fmla="*/ 1709014 h 6858001"/>
              <a:gd name="connsiteX19" fmla="*/ 9488330 w 9700459"/>
              <a:gd name="connsiteY19" fmla="*/ 1861947 h 6858001"/>
              <a:gd name="connsiteX20" fmla="*/ 9480430 w 9700459"/>
              <a:gd name="connsiteY20" fmla="*/ 2014881 h 6858001"/>
              <a:gd name="connsiteX21" fmla="*/ 9472193 w 9700459"/>
              <a:gd name="connsiteY21" fmla="*/ 2167128 h 6858001"/>
              <a:gd name="connsiteX22" fmla="*/ 9465302 w 9700459"/>
              <a:gd name="connsiteY22" fmla="*/ 2318004 h 6858001"/>
              <a:gd name="connsiteX23" fmla="*/ 9460427 w 9700459"/>
              <a:gd name="connsiteY23" fmla="*/ 2467509 h 6858001"/>
              <a:gd name="connsiteX24" fmla="*/ 9456225 w 9700459"/>
              <a:gd name="connsiteY24" fmla="*/ 2617013 h 6858001"/>
              <a:gd name="connsiteX25" fmla="*/ 9452191 w 9700459"/>
              <a:gd name="connsiteY25" fmla="*/ 2765146 h 6858001"/>
              <a:gd name="connsiteX26" fmla="*/ 9450342 w 9700459"/>
              <a:gd name="connsiteY26" fmla="*/ 2911221 h 6858001"/>
              <a:gd name="connsiteX27" fmla="*/ 9448325 w 9700459"/>
              <a:gd name="connsiteY27" fmla="*/ 3057297 h 6858001"/>
              <a:gd name="connsiteX28" fmla="*/ 9447316 w 9700459"/>
              <a:gd name="connsiteY28" fmla="*/ 3201315 h 6858001"/>
              <a:gd name="connsiteX29" fmla="*/ 9448325 w 9700459"/>
              <a:gd name="connsiteY29" fmla="*/ 3343961 h 6858001"/>
              <a:gd name="connsiteX30" fmla="*/ 9448325 w 9700459"/>
              <a:gd name="connsiteY30" fmla="*/ 3485236 h 6858001"/>
              <a:gd name="connsiteX31" fmla="*/ 9450342 w 9700459"/>
              <a:gd name="connsiteY31" fmla="*/ 3625139 h 6858001"/>
              <a:gd name="connsiteX32" fmla="*/ 9453367 w 9700459"/>
              <a:gd name="connsiteY32" fmla="*/ 3762299 h 6858001"/>
              <a:gd name="connsiteX33" fmla="*/ 9456225 w 9700459"/>
              <a:gd name="connsiteY33" fmla="*/ 3898087 h 6858001"/>
              <a:gd name="connsiteX34" fmla="*/ 9459419 w 9700459"/>
              <a:gd name="connsiteY34" fmla="*/ 4031133 h 6858001"/>
              <a:gd name="connsiteX35" fmla="*/ 9464293 w 9700459"/>
              <a:gd name="connsiteY35" fmla="*/ 4163492 h 6858001"/>
              <a:gd name="connsiteX36" fmla="*/ 9469504 w 9700459"/>
              <a:gd name="connsiteY36" fmla="*/ 4293793 h 6858001"/>
              <a:gd name="connsiteX37" fmla="*/ 9474210 w 9700459"/>
              <a:gd name="connsiteY37" fmla="*/ 4421352 h 6858001"/>
              <a:gd name="connsiteX38" fmla="*/ 9487490 w 9700459"/>
              <a:gd name="connsiteY38" fmla="*/ 4670298 h 6858001"/>
              <a:gd name="connsiteX39" fmla="*/ 9501609 w 9700459"/>
              <a:gd name="connsiteY39" fmla="*/ 4908956 h 6858001"/>
              <a:gd name="connsiteX40" fmla="*/ 9516401 w 9700459"/>
              <a:gd name="connsiteY40" fmla="*/ 5138013 h 6858001"/>
              <a:gd name="connsiteX41" fmla="*/ 9532706 w 9700459"/>
              <a:gd name="connsiteY41" fmla="*/ 5354726 h 6858001"/>
              <a:gd name="connsiteX42" fmla="*/ 9549683 w 9700459"/>
              <a:gd name="connsiteY42" fmla="*/ 5561838 h 6858001"/>
              <a:gd name="connsiteX43" fmla="*/ 9568004 w 9700459"/>
              <a:gd name="connsiteY43" fmla="*/ 5753862 h 6858001"/>
              <a:gd name="connsiteX44" fmla="*/ 9585990 w 9700459"/>
              <a:gd name="connsiteY44" fmla="*/ 5934227 h 6858001"/>
              <a:gd name="connsiteX45" fmla="*/ 9603975 w 9700459"/>
              <a:gd name="connsiteY45" fmla="*/ 6100191 h 6858001"/>
              <a:gd name="connsiteX46" fmla="*/ 9620952 w 9700459"/>
              <a:gd name="connsiteY46" fmla="*/ 6252438 h 6858001"/>
              <a:gd name="connsiteX47" fmla="*/ 9637089 w 9700459"/>
              <a:gd name="connsiteY47" fmla="*/ 6387541 h 6858001"/>
              <a:gd name="connsiteX48" fmla="*/ 9652385 w 9700459"/>
              <a:gd name="connsiteY48" fmla="*/ 6509613 h 6858001"/>
              <a:gd name="connsiteX49" fmla="*/ 9665160 w 9700459"/>
              <a:gd name="connsiteY49" fmla="*/ 6612483 h 6858001"/>
              <a:gd name="connsiteX50" fmla="*/ 9677262 w 9700459"/>
              <a:gd name="connsiteY50" fmla="*/ 6698894 h 6858001"/>
              <a:gd name="connsiteX51" fmla="*/ 9694576 w 9700459"/>
              <a:gd name="connsiteY51" fmla="*/ 6817538 h 6858001"/>
              <a:gd name="connsiteX52" fmla="*/ 9700459 w 9700459"/>
              <a:gd name="connsiteY52" fmla="*/ 6858000 h 6858001"/>
              <a:gd name="connsiteX53" fmla="*/ 8795105 w 9700459"/>
              <a:gd name="connsiteY53" fmla="*/ 6858000 h 6858001"/>
              <a:gd name="connsiteX54" fmla="*/ 8795105 w 9700459"/>
              <a:gd name="connsiteY54" fmla="*/ 6858001 h 6858001"/>
              <a:gd name="connsiteX55" fmla="*/ 2704541 w 9700459"/>
              <a:gd name="connsiteY55" fmla="*/ 6858001 h 6858001"/>
              <a:gd name="connsiteX56" fmla="*/ 2704541 w 9700459"/>
              <a:gd name="connsiteY56" fmla="*/ 6858000 h 6858001"/>
              <a:gd name="connsiteX57" fmla="*/ 1517015 w 9700459"/>
              <a:gd name="connsiteY57" fmla="*/ 6858000 h 6858001"/>
              <a:gd name="connsiteX58" fmla="*/ 1323975 w 9700459"/>
              <a:gd name="connsiteY58" fmla="*/ 6858000 h 6858001"/>
              <a:gd name="connsiteX59" fmla="*/ 0 w 9700459"/>
              <a:gd name="connsiteY5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9700459" h="6858001">
                <a:moveTo>
                  <a:pt x="0" y="0"/>
                </a:moveTo>
                <a:lnTo>
                  <a:pt x="1323975" y="0"/>
                </a:lnTo>
                <a:lnTo>
                  <a:pt x="1517015" y="0"/>
                </a:lnTo>
                <a:lnTo>
                  <a:pt x="3241265" y="0"/>
                </a:lnTo>
                <a:lnTo>
                  <a:pt x="3241265" y="1"/>
                </a:lnTo>
                <a:lnTo>
                  <a:pt x="8355744" y="1"/>
                </a:lnTo>
                <a:lnTo>
                  <a:pt x="8355744" y="0"/>
                </a:lnTo>
                <a:lnTo>
                  <a:pt x="9699282" y="0"/>
                </a:lnTo>
                <a:lnTo>
                  <a:pt x="9674237" y="155677"/>
                </a:lnTo>
                <a:lnTo>
                  <a:pt x="9650368" y="310668"/>
                </a:lnTo>
                <a:lnTo>
                  <a:pt x="9627004" y="466344"/>
                </a:lnTo>
                <a:lnTo>
                  <a:pt x="9607001" y="622707"/>
                </a:lnTo>
                <a:lnTo>
                  <a:pt x="9586830" y="778383"/>
                </a:lnTo>
                <a:lnTo>
                  <a:pt x="9568004" y="934746"/>
                </a:lnTo>
                <a:lnTo>
                  <a:pt x="9551868" y="1089051"/>
                </a:lnTo>
                <a:lnTo>
                  <a:pt x="9536572" y="1245413"/>
                </a:lnTo>
                <a:lnTo>
                  <a:pt x="9522620" y="1401090"/>
                </a:lnTo>
                <a:lnTo>
                  <a:pt x="9510518" y="1554023"/>
                </a:lnTo>
                <a:lnTo>
                  <a:pt x="9498415" y="1709014"/>
                </a:lnTo>
                <a:lnTo>
                  <a:pt x="9488330" y="1861947"/>
                </a:lnTo>
                <a:lnTo>
                  <a:pt x="9480430" y="2014881"/>
                </a:lnTo>
                <a:lnTo>
                  <a:pt x="9472193" y="2167128"/>
                </a:lnTo>
                <a:lnTo>
                  <a:pt x="9465302" y="2318004"/>
                </a:lnTo>
                <a:lnTo>
                  <a:pt x="9460427" y="2467509"/>
                </a:lnTo>
                <a:lnTo>
                  <a:pt x="9456225" y="2617013"/>
                </a:lnTo>
                <a:lnTo>
                  <a:pt x="9452191" y="2765146"/>
                </a:lnTo>
                <a:lnTo>
                  <a:pt x="9450342" y="2911221"/>
                </a:lnTo>
                <a:lnTo>
                  <a:pt x="9448325" y="3057297"/>
                </a:lnTo>
                <a:lnTo>
                  <a:pt x="9447316" y="3201315"/>
                </a:lnTo>
                <a:lnTo>
                  <a:pt x="9448325" y="3343961"/>
                </a:lnTo>
                <a:lnTo>
                  <a:pt x="9448325" y="3485236"/>
                </a:lnTo>
                <a:lnTo>
                  <a:pt x="9450342" y="3625139"/>
                </a:lnTo>
                <a:lnTo>
                  <a:pt x="9453367" y="3762299"/>
                </a:lnTo>
                <a:lnTo>
                  <a:pt x="9456225" y="3898087"/>
                </a:lnTo>
                <a:lnTo>
                  <a:pt x="9459419" y="4031133"/>
                </a:lnTo>
                <a:lnTo>
                  <a:pt x="9464293" y="4163492"/>
                </a:lnTo>
                <a:lnTo>
                  <a:pt x="9469504" y="4293793"/>
                </a:lnTo>
                <a:lnTo>
                  <a:pt x="9474210" y="4421352"/>
                </a:lnTo>
                <a:lnTo>
                  <a:pt x="9487490" y="4670298"/>
                </a:lnTo>
                <a:lnTo>
                  <a:pt x="9501609" y="4908956"/>
                </a:lnTo>
                <a:lnTo>
                  <a:pt x="9516401" y="5138013"/>
                </a:lnTo>
                <a:lnTo>
                  <a:pt x="9532706" y="5354726"/>
                </a:lnTo>
                <a:lnTo>
                  <a:pt x="9549683" y="5561838"/>
                </a:lnTo>
                <a:lnTo>
                  <a:pt x="9568004" y="5753862"/>
                </a:lnTo>
                <a:lnTo>
                  <a:pt x="9585990" y="5934227"/>
                </a:lnTo>
                <a:lnTo>
                  <a:pt x="9603975" y="6100191"/>
                </a:lnTo>
                <a:lnTo>
                  <a:pt x="9620952" y="6252438"/>
                </a:lnTo>
                <a:lnTo>
                  <a:pt x="9637089" y="6387541"/>
                </a:lnTo>
                <a:lnTo>
                  <a:pt x="9652385" y="6509613"/>
                </a:lnTo>
                <a:lnTo>
                  <a:pt x="9665160" y="6612483"/>
                </a:lnTo>
                <a:lnTo>
                  <a:pt x="9677262" y="6698894"/>
                </a:lnTo>
                <a:lnTo>
                  <a:pt x="9694576" y="6817538"/>
                </a:lnTo>
                <a:lnTo>
                  <a:pt x="9700459" y="6858000"/>
                </a:lnTo>
                <a:lnTo>
                  <a:pt x="8795105" y="6858000"/>
                </a:lnTo>
                <a:lnTo>
                  <a:pt x="8795105" y="6858001"/>
                </a:lnTo>
                <a:lnTo>
                  <a:pt x="2704541" y="6858001"/>
                </a:lnTo>
                <a:lnTo>
                  <a:pt x="2704541" y="6858000"/>
                </a:lnTo>
                <a:lnTo>
                  <a:pt x="1517015" y="6858000"/>
                </a:lnTo>
                <a:lnTo>
                  <a:pt x="132397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447800"/>
            <a:ext cx="6458419" cy="332958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dirty="0"/>
              <a:t>The Rise and Fall of Psychoanalysis </a:t>
            </a:r>
            <a:br>
              <a:rPr lang="en-US" dirty="0"/>
            </a:br>
            <a:r>
              <a:rPr lang="en-US" dirty="0"/>
              <a:t>in America,</a:t>
            </a:r>
            <a:br>
              <a:rPr lang="en-US" dirty="0"/>
            </a:br>
            <a:r>
              <a:rPr lang="en-US" dirty="0"/>
              <a:t>The Cognitive Revolution and the development of Humanistic Counselling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61A74B3-E247-44D4-8C48-FAE8E205640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421844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altLang="en-US">
                <a:solidFill>
                  <a:srgbClr val="FFFFFF"/>
                </a:solidFill>
              </a:rPr>
              <a:t>The Rise of Psychotherapy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 dirty="0"/>
              <a:t>As late as 1907 Americans knew little of psychotherapy</a:t>
            </a:r>
          </a:p>
          <a:p>
            <a:pPr>
              <a:lnSpc>
                <a:spcPct val="90000"/>
              </a:lnSpc>
            </a:pPr>
            <a:endParaRPr lang="en-GB" sz="1700"/>
          </a:p>
          <a:p>
            <a:pPr>
              <a:lnSpc>
                <a:spcPct val="90000"/>
              </a:lnSpc>
            </a:pPr>
            <a:r>
              <a:rPr lang="en-GB" sz="1700" dirty="0"/>
              <a:t>The word itself was virtually nowhere to be found. Talking cures were never spoken of.</a:t>
            </a:r>
          </a:p>
          <a:p>
            <a:pPr>
              <a:lnSpc>
                <a:spcPct val="90000"/>
              </a:lnSpc>
            </a:pPr>
            <a:endParaRPr lang="en-GB" sz="1700"/>
          </a:p>
          <a:p>
            <a:pPr>
              <a:lnSpc>
                <a:spcPct val="90000"/>
              </a:lnSpc>
            </a:pPr>
            <a:r>
              <a:rPr lang="en-GB" sz="1700" dirty="0"/>
              <a:t>Despite growing medical and cultural awareness of mental suffering few physicians made any effort to treat such states by appealing to the mind.</a:t>
            </a:r>
          </a:p>
          <a:p>
            <a:pPr>
              <a:lnSpc>
                <a:spcPct val="90000"/>
              </a:lnSpc>
            </a:pPr>
            <a:endParaRPr lang="en-GB" sz="1700"/>
          </a:p>
          <a:p>
            <a:pPr>
              <a:lnSpc>
                <a:spcPct val="90000"/>
              </a:lnSpc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29797512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Emmanuel Church Healing Movement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Primary agent responsible for rise of psychotherapy in the United States</a:t>
            </a:r>
            <a:endParaRPr lang="en-GB"/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  <a:defRPr/>
            </a:pPr>
            <a:r>
              <a:rPr lang="en-GB" dirty="0"/>
              <a:t>Began as an experiment in public health that aimed to provide for impoverished victims of emotional issues and other functional nervous disorders</a:t>
            </a:r>
            <a:endParaRPr lang="en-GB"/>
          </a:p>
          <a:p>
            <a:pPr>
              <a:lnSpc>
                <a:spcPct val="90000"/>
              </a:lnSpc>
              <a:defRPr/>
            </a:pPr>
            <a:endParaRPr lang="en-GB"/>
          </a:p>
          <a:p>
            <a:pPr>
              <a:lnSpc>
                <a:spcPct val="90000"/>
              </a:lnSpc>
              <a:defRPr/>
            </a:pPr>
            <a:r>
              <a:rPr lang="en-GB" dirty="0"/>
              <a:t>Initially conceived as a local cooperative venture between Boston physicians and Christian ministers:</a:t>
            </a:r>
          </a:p>
          <a:p>
            <a:pPr algn="ctr">
              <a:lnSpc>
                <a:spcPct val="90000"/>
              </a:lnSpc>
              <a:buNone/>
              <a:defRPr/>
            </a:pPr>
            <a:r>
              <a:rPr lang="en-GB" dirty="0"/>
              <a:t>      “Fusion of religious faith and scientific knowledge”</a:t>
            </a:r>
            <a:endParaRPr lang="en-GB"/>
          </a:p>
          <a:p>
            <a:pPr>
              <a:lnSpc>
                <a:spcPct val="90000"/>
              </a:lnSpc>
              <a:buNone/>
              <a:defRPr/>
            </a:pPr>
            <a:endParaRPr lang="en-GB"/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2176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Emmanuel Church Healing Movement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sz="1700"/>
              <a:t>Emmanuel Church = Conflict between physicians and ministers</a:t>
            </a:r>
          </a:p>
          <a:p>
            <a:pPr>
              <a:lnSpc>
                <a:spcPct val="90000"/>
              </a:lnSpc>
              <a:defRPr/>
            </a:pPr>
            <a:endParaRPr lang="en-GB" sz="1700"/>
          </a:p>
          <a:p>
            <a:pPr>
              <a:lnSpc>
                <a:spcPct val="90000"/>
              </a:lnSpc>
              <a:defRPr/>
            </a:pPr>
            <a:r>
              <a:rPr lang="en-GB" sz="1700"/>
              <a:t>Whether ministers were qualified to provide Psychotherapy </a:t>
            </a:r>
          </a:p>
          <a:p>
            <a:pPr>
              <a:lnSpc>
                <a:spcPct val="90000"/>
              </a:lnSpc>
              <a:defRPr/>
            </a:pPr>
            <a:endParaRPr lang="en-GB" sz="1700"/>
          </a:p>
          <a:p>
            <a:pPr>
              <a:lnSpc>
                <a:spcPct val="90000"/>
              </a:lnSpc>
              <a:defRPr/>
            </a:pPr>
            <a:r>
              <a:rPr lang="en-GB" sz="1700"/>
              <a:t>Physicians believed only they should be able to do so</a:t>
            </a:r>
          </a:p>
          <a:p>
            <a:pPr>
              <a:lnSpc>
                <a:spcPct val="90000"/>
              </a:lnSpc>
              <a:defRPr/>
            </a:pPr>
            <a:endParaRPr lang="en-GB" sz="1700"/>
          </a:p>
          <a:p>
            <a:pPr>
              <a:lnSpc>
                <a:spcPct val="90000"/>
              </a:lnSpc>
              <a:defRPr/>
            </a:pPr>
            <a:r>
              <a:rPr lang="en-GB" sz="1700"/>
              <a:t>Lasted from 1906 to 1910</a:t>
            </a:r>
          </a:p>
          <a:p>
            <a:pPr>
              <a:lnSpc>
                <a:spcPct val="90000"/>
              </a:lnSpc>
              <a:defRPr/>
            </a:pPr>
            <a:endParaRPr lang="en-GB" sz="1700"/>
          </a:p>
          <a:p>
            <a:pPr>
              <a:lnSpc>
                <a:spcPct val="90000"/>
              </a:lnSpc>
              <a:defRPr/>
            </a:pPr>
            <a:r>
              <a:rPr lang="en-GB" sz="1700"/>
              <a:t>“Sigmund Freud” arrival and by 1910 this situation changed dramatically</a:t>
            </a:r>
          </a:p>
          <a:p>
            <a:pPr>
              <a:lnSpc>
                <a:spcPct val="90000"/>
              </a:lnSpc>
              <a:defRPr/>
            </a:pPr>
            <a:endParaRPr lang="en-GB" sz="1700"/>
          </a:p>
          <a:p>
            <a:pPr>
              <a:lnSpc>
                <a:spcPct val="90000"/>
              </a:lnSpc>
              <a:defRPr/>
            </a:pPr>
            <a:endParaRPr lang="en-GB" sz="1700"/>
          </a:p>
          <a:p>
            <a:pPr>
              <a:lnSpc>
                <a:spcPct val="90000"/>
              </a:lnSpc>
              <a:defRPr/>
            </a:pPr>
            <a:endParaRPr lang="en-GB" sz="1700"/>
          </a:p>
          <a:p>
            <a:pPr>
              <a:lnSpc>
                <a:spcPct val="90000"/>
              </a:lnSpc>
              <a:defRPr/>
            </a:pPr>
            <a:endParaRPr lang="en-GB" sz="1700"/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1700"/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3920767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70">
            <a:extLst>
              <a:ext uri="{FF2B5EF4-FFF2-40B4-BE49-F238E27FC236}">
                <a16:creationId xmlns:a16="http://schemas.microsoft.com/office/drawing/2014/main" id="{AA085689-791F-4B8F-9F30-12415B97D36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AA3FED7F-6821-47C0-A464-E9278B24129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75" name="Oval 74">
            <a:extLst>
              <a:ext uri="{FF2B5EF4-FFF2-40B4-BE49-F238E27FC236}">
                <a16:creationId xmlns:a16="http://schemas.microsoft.com/office/drawing/2014/main" id="{8F54B2FB-3F54-4350-8D1B-F86D677CA7E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561B34F5-88E5-4711-BC16-3005C29AD7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79" name="Picture 78">
            <a:extLst>
              <a:ext uri="{FF2B5EF4-FFF2-40B4-BE49-F238E27FC236}">
                <a16:creationId xmlns:a16="http://schemas.microsoft.com/office/drawing/2014/main" id="{4F3661D0-2268-4D3E-88BA-0647BCBE33A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DDB56DB5-0324-4F79-9AB8-CB18C1DC874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50669" y="629266"/>
            <a:ext cx="3330328" cy="164198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Freud Arrives</a:t>
            </a:r>
          </a:p>
        </p:txBody>
      </p:sp>
      <p:pic>
        <p:nvPicPr>
          <p:cNvPr id="1026" name="Picture 2" descr="https://upload.wikimedia.org/wikipedia/commons/e/e1/Hall_Freud_Jung_in_front_of_Clark_1909.jpg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5" r="8118" b="-2"/>
          <a:stretch/>
        </p:blipFill>
        <p:spPr bwMode="auto">
          <a:xfrm>
            <a:off x="4634680" y="10"/>
            <a:ext cx="756013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3" name="Rectangle 82">
            <a:extLst>
              <a:ext uri="{FF2B5EF4-FFF2-40B4-BE49-F238E27FC236}">
                <a16:creationId xmlns:a16="http://schemas.microsoft.com/office/drawing/2014/main" id="{B86EAD8C-E6F5-45BA-86CF-3EED09D8475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50669" y="2438400"/>
            <a:ext cx="3330328" cy="380999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US"/>
              <a:t>In 1909 Sigmund Freud delivered a series of lectures at Clarke University, America</a:t>
            </a:r>
          </a:p>
          <a:p>
            <a:pPr>
              <a:lnSpc>
                <a:spcPct val="90000"/>
              </a:lnSpc>
              <a:defRPr/>
            </a:pPr>
            <a:endParaRPr lang="en-US"/>
          </a:p>
          <a:p>
            <a:pPr>
              <a:lnSpc>
                <a:spcPct val="90000"/>
              </a:lnSpc>
              <a:defRPr/>
            </a:pPr>
            <a:r>
              <a:rPr lang="en-US"/>
              <a:t>Freud declared Religion and Spirituality to be a “A Universal Neurosis </a:t>
            </a:r>
          </a:p>
          <a:p>
            <a:pPr>
              <a:lnSpc>
                <a:spcPct val="90000"/>
              </a:lnSpc>
              <a:defRPr/>
            </a:pPr>
            <a:endParaRPr lang="en-US"/>
          </a:p>
          <a:p>
            <a:pPr>
              <a:lnSpc>
                <a:spcPct val="90000"/>
              </a:lnSpc>
              <a:defRPr/>
            </a:pPr>
            <a:r>
              <a:rPr lang="en-US"/>
              <a:t>Officially brought Psychoanalysis to America and an end to Emmanuel Movement </a:t>
            </a:r>
          </a:p>
          <a:p>
            <a:pPr>
              <a:lnSpc>
                <a:spcPct val="90000"/>
              </a:lnSpc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13557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1" name="Picture 70">
            <a:extLst>
              <a:ext uri="{FF2B5EF4-FFF2-40B4-BE49-F238E27FC236}">
                <a16:creationId xmlns:a16="http://schemas.microsoft.com/office/drawing/2014/main" id="{7594FC8B-8CD2-407F-94F1-9C71F5AEC2B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062" name="Picture 72">
            <a:extLst>
              <a:ext uri="{FF2B5EF4-FFF2-40B4-BE49-F238E27FC236}">
                <a16:creationId xmlns:a16="http://schemas.microsoft.com/office/drawing/2014/main" id="{DBABC971-8D40-4A4F-AC60-28B9172789B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063" name="Oval 74">
            <a:extLst>
              <a:ext uri="{FF2B5EF4-FFF2-40B4-BE49-F238E27FC236}">
                <a16:creationId xmlns:a16="http://schemas.microsoft.com/office/drawing/2014/main" id="{B9C04DC5-313B-4FE4-B868-5672A376419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064" name="Picture 76">
            <a:extLst>
              <a:ext uri="{FF2B5EF4-FFF2-40B4-BE49-F238E27FC236}">
                <a16:creationId xmlns:a16="http://schemas.microsoft.com/office/drawing/2014/main" id="{791AE23E-90C9-4963-96E2-8DADBFC3BC0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065" name="Picture 78">
            <a:extLst>
              <a:ext uri="{FF2B5EF4-FFF2-40B4-BE49-F238E27FC236}">
                <a16:creationId xmlns:a16="http://schemas.microsoft.com/office/drawing/2014/main" id="{C5F93E90-4379-4AAC-B021-E5FA6D974AE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2066" name="Rectangle 80">
            <a:extLst>
              <a:ext uri="{FF2B5EF4-FFF2-40B4-BE49-F238E27FC236}">
                <a16:creationId xmlns:a16="http://schemas.microsoft.com/office/drawing/2014/main" id="{329FDD08-42D8-4AFF-90E5-5DAA5BC4CBD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Arrival of Freud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8930" y="2438400"/>
            <a:ext cx="6188189" cy="37854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</a:pPr>
            <a:endParaRPr lang="en-US" sz="1300"/>
          </a:p>
          <a:p>
            <a:pPr>
              <a:lnSpc>
                <a:spcPct val="90000"/>
              </a:lnSpc>
            </a:pPr>
            <a:r>
              <a:rPr lang="en-US" sz="1300" dirty="0"/>
              <a:t>Explored the workings of the mind and new developments in the study of the brain  </a:t>
            </a:r>
          </a:p>
          <a:p>
            <a:pPr>
              <a:lnSpc>
                <a:spcPct val="90000"/>
              </a:lnSpc>
            </a:pPr>
            <a:endParaRPr lang="en-US" sz="1300"/>
          </a:p>
          <a:p>
            <a:pPr>
              <a:lnSpc>
                <a:spcPct val="90000"/>
              </a:lnSpc>
            </a:pPr>
            <a:r>
              <a:rPr lang="en-US" sz="1300" dirty="0"/>
              <a:t>Freud Inspired the audience to believe in a deeper psychological approach:</a:t>
            </a:r>
          </a:p>
          <a:p>
            <a:pPr>
              <a:lnSpc>
                <a:spcPct val="90000"/>
              </a:lnSpc>
            </a:pPr>
            <a:endParaRPr lang="en-US" sz="1300"/>
          </a:p>
          <a:p>
            <a:pPr>
              <a:lnSpc>
                <a:spcPct val="90000"/>
              </a:lnSpc>
            </a:pPr>
            <a:r>
              <a:rPr lang="en-US" sz="1300" dirty="0"/>
              <a:t>Thought - Motivation &amp; Emotion all play a role in Human Behavior</a:t>
            </a:r>
          </a:p>
          <a:p>
            <a:pPr>
              <a:lnSpc>
                <a:spcPct val="90000"/>
              </a:lnSpc>
            </a:pPr>
            <a:endParaRPr lang="en-US" sz="1300"/>
          </a:p>
          <a:p>
            <a:pPr>
              <a:lnSpc>
                <a:spcPct val="90000"/>
              </a:lnSpc>
            </a:pPr>
            <a:r>
              <a:rPr lang="en-US" sz="1300" dirty="0"/>
              <a:t>However, did not take off immediately</a:t>
            </a:r>
          </a:p>
          <a:p>
            <a:pPr>
              <a:lnSpc>
                <a:spcPct val="90000"/>
              </a:lnSpc>
            </a:pPr>
            <a:endParaRPr lang="en-US" sz="1300"/>
          </a:p>
          <a:p>
            <a:pPr>
              <a:lnSpc>
                <a:spcPct val="90000"/>
              </a:lnSpc>
            </a:pPr>
            <a:r>
              <a:rPr lang="en-US" sz="1300" dirty="0"/>
              <a:t>New York Society and American Society had different visions for the future of Psychoanalysis</a:t>
            </a:r>
          </a:p>
          <a:p>
            <a:pPr>
              <a:lnSpc>
                <a:spcPct val="90000"/>
              </a:lnSpc>
            </a:pPr>
            <a:endParaRPr lang="en-US" sz="1300"/>
          </a:p>
          <a:p>
            <a:pPr>
              <a:lnSpc>
                <a:spcPct val="90000"/>
              </a:lnSpc>
            </a:pPr>
            <a:endParaRPr lang="en-US" sz="1300"/>
          </a:p>
          <a:p>
            <a:pPr>
              <a:lnSpc>
                <a:spcPct val="90000"/>
              </a:lnSpc>
            </a:pPr>
            <a:endParaRPr lang="en-US" sz="1300"/>
          </a:p>
          <a:p>
            <a:pPr>
              <a:lnSpc>
                <a:spcPct val="90000"/>
              </a:lnSpc>
            </a:pPr>
            <a:endParaRPr lang="en-US" sz="1300"/>
          </a:p>
        </p:txBody>
      </p:sp>
      <p:sp>
        <p:nvSpPr>
          <p:cNvPr id="2067" name="Freeform 31">
            <a:extLst>
              <a:ext uri="{FF2B5EF4-FFF2-40B4-BE49-F238E27FC236}">
                <a16:creationId xmlns:a16="http://schemas.microsoft.com/office/drawing/2014/main" id="{C89FDD9F-84AD-4824-89D2-9E286F5651E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8" name="Rectangle 84">
            <a:extLst>
              <a:ext uri="{FF2B5EF4-FFF2-40B4-BE49-F238E27FC236}">
                <a16:creationId xmlns:a16="http://schemas.microsoft.com/office/drawing/2014/main" id="{0AFF99B9-09FA-411A-8B54-D714B2EE9A6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9871" y="0"/>
            <a:ext cx="4062547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9" name="Freeform 5">
            <a:extLst>
              <a:ext uri="{FF2B5EF4-FFF2-40B4-BE49-F238E27FC236}">
                <a16:creationId xmlns:a16="http://schemas.microsoft.com/office/drawing/2014/main" id="{7E6CE931-52B0-4AD0-991F-0648E313BF3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4472531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2050" name="Picture 2" descr="http://www.quotehd.com/imagequotes/authors4/tmb/sigmund-freud-psychologist-america-is-a-mistake-a-giant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29871" y="1721993"/>
            <a:ext cx="3414010" cy="341401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0" name="Rectangle 88">
            <a:extLst>
              <a:ext uri="{FF2B5EF4-FFF2-40B4-BE49-F238E27FC236}">
                <a16:creationId xmlns:a16="http://schemas.microsoft.com/office/drawing/2014/main" id="{D138FED9-7840-470D-BB14-BF4696ADA7F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302167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 sz="3600">
                <a:solidFill>
                  <a:srgbClr val="FFFFFF"/>
                </a:solidFill>
              </a:rPr>
              <a:t>Rise of Psychoanalysis in America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 First World War (1914 – 1918)</a:t>
            </a:r>
          </a:p>
          <a:p>
            <a:endParaRPr lang="en-GB" dirty="0"/>
          </a:p>
          <a:p>
            <a:r>
              <a:rPr lang="en-GB" dirty="0"/>
              <a:t>During the 1920s Psychoanalysis began to take off </a:t>
            </a:r>
          </a:p>
          <a:p>
            <a:endParaRPr lang="en-GB" dirty="0"/>
          </a:p>
          <a:p>
            <a:r>
              <a:rPr lang="en-GB" dirty="0"/>
              <a:t>It became much more organised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02256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>
            <a:extLst>
              <a:ext uri="{FF2B5EF4-FFF2-40B4-BE49-F238E27FC236}">
                <a16:creationId xmlns:a16="http://schemas.microsoft.com/office/drawing/2014/main" id="{70B343FF-2E23-43A4-A06E-58C732FF51E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 dirty="0"/>
              <a:t>Rise of Psychoanalysis America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0471E06-C9EC-4B3D-9080-2D75FF3AFBD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924298"/>
            <a:ext cx="12192417" cy="293370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6AF66A71-3CC4-4EE2-A759-0F0ACE6C432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1695" cy="2802467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8931" y="2548281"/>
            <a:ext cx="7153602" cy="365868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Through expansion of Psychoanalytic theories </a:t>
            </a:r>
            <a:endParaRPr lang="en-GB" sz="16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GB" sz="16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Ego Psychology (Sigmund Freud)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Object relations theory (Melanie Klein)</a:t>
            </a:r>
          </a:p>
          <a:p>
            <a:pPr>
              <a:lnSpc>
                <a:spcPct val="90000"/>
              </a:lnSpc>
            </a:pPr>
            <a:endParaRPr lang="en-GB" sz="16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Child Analysis (Melanie Klein)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Throughout the 1940’s / 50’s / 60’s Psychoanalysis began to be taken seriously</a:t>
            </a:r>
          </a:p>
          <a:p>
            <a:pPr>
              <a:lnSpc>
                <a:spcPct val="90000"/>
              </a:lnSpc>
            </a:pPr>
            <a:endParaRPr lang="en-GB" sz="1600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9872" y="3282039"/>
            <a:ext cx="3413671" cy="219450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2703388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 sz="3600">
                <a:solidFill>
                  <a:srgbClr val="FFFFFF"/>
                </a:solidFill>
              </a:rPr>
              <a:t>The Fall of Psychoanalysis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 dirty="0"/>
          </a:p>
          <a:p>
            <a:r>
              <a:rPr lang="en-GB" dirty="0"/>
              <a:t>Took 60 years for Psychoanalysis to fully develop in America</a:t>
            </a:r>
          </a:p>
          <a:p>
            <a:endParaRPr lang="en-GB" dirty="0"/>
          </a:p>
          <a:p>
            <a:r>
              <a:rPr lang="en-GB" dirty="0"/>
              <a:t>The monopoly lasted until the late 1970’s</a:t>
            </a:r>
          </a:p>
          <a:p>
            <a:endParaRPr lang="en-GB" dirty="0"/>
          </a:p>
          <a:p>
            <a:r>
              <a:rPr lang="en-GB" dirty="0"/>
              <a:t>A crisis had developed in being able to provide answers</a:t>
            </a:r>
          </a:p>
          <a:p>
            <a:endParaRPr lang="en-GB" dirty="0"/>
          </a:p>
          <a:p>
            <a:r>
              <a:rPr lang="en-GB" dirty="0"/>
              <a:t>To changing social demands and the ability to cure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288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Fall of Psychoanalysis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Involving Psychoanalytic therapist Influence</a:t>
            </a:r>
          </a:p>
          <a:p>
            <a:endParaRPr lang="en-GB" dirty="0"/>
          </a:p>
          <a:p>
            <a:r>
              <a:rPr lang="en-GB" dirty="0"/>
              <a:t>Unhappy with the lack of empirical evidence to support the theory</a:t>
            </a:r>
          </a:p>
          <a:p>
            <a:endParaRPr lang="en-GB" dirty="0"/>
          </a:p>
          <a:p>
            <a:r>
              <a:rPr lang="en-GB" dirty="0"/>
              <a:t>Soon followed a radical shift from the well established Psychodynamic Therapies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00186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73BC4-DD02-4545-93A8-E11770737A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/>
              <a:t>Rise of Cognitive Revolution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8993D4-FEAC-48EB-A6E3-47709CBE02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4166509" cy="378541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ea typeface="+mj-lt"/>
                <a:cs typeface="+mj-lt"/>
              </a:rPr>
              <a:t>Saw rise in the cognitive revolution</a:t>
            </a:r>
            <a:endParaRPr lang="en-US" sz="1600" dirty="0">
              <a:ea typeface="+mj-lt"/>
              <a:cs typeface="+mj-lt"/>
            </a:endParaRPr>
          </a:p>
          <a:p>
            <a:pPr>
              <a:lnSpc>
                <a:spcPct val="90000"/>
              </a:lnSpc>
            </a:pPr>
            <a:endParaRPr lang="en-GB" sz="1600">
              <a:ea typeface="+mj-lt"/>
              <a:cs typeface="+mj-lt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ea typeface="+mj-lt"/>
                <a:cs typeface="+mj-lt"/>
              </a:rPr>
              <a:t>Albert Ellis: 1913-2007</a:t>
            </a:r>
            <a:endParaRPr lang="en-US" sz="1600" dirty="0">
              <a:ea typeface="+mj-lt"/>
              <a:cs typeface="+mj-lt"/>
            </a:endParaRPr>
          </a:p>
          <a:p>
            <a:pPr>
              <a:lnSpc>
                <a:spcPct val="90000"/>
              </a:lnSpc>
            </a:pPr>
            <a:endParaRPr lang="en-GB" sz="1600">
              <a:ea typeface="+mj-lt"/>
              <a:cs typeface="+mj-lt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ea typeface="+mj-lt"/>
                <a:cs typeface="+mj-lt"/>
              </a:rPr>
              <a:t>An American cognitive behavioural therapist who in 1955 developed Rational Emotive Behavioural Therapy (REBT)</a:t>
            </a:r>
            <a:endParaRPr lang="en-US" sz="1600" dirty="0">
              <a:ea typeface="+mj-lt"/>
              <a:cs typeface="+mj-lt"/>
            </a:endParaRPr>
          </a:p>
          <a:p>
            <a:pPr>
              <a:lnSpc>
                <a:spcPct val="90000"/>
              </a:lnSpc>
            </a:pPr>
            <a:endParaRPr lang="en-GB" sz="1600">
              <a:ea typeface="+mj-lt"/>
              <a:cs typeface="+mj-lt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ea typeface="+mj-lt"/>
                <a:cs typeface="+mj-lt"/>
              </a:rPr>
              <a:t>Result of his dissatisfaction within his practice of Psychoanalysis </a:t>
            </a:r>
            <a:endParaRPr lang="en-US" sz="1600" dirty="0">
              <a:ea typeface="+mj-lt"/>
              <a:cs typeface="+mj-lt"/>
            </a:endParaRPr>
          </a:p>
          <a:p>
            <a:pPr>
              <a:lnSpc>
                <a:spcPct val="90000"/>
              </a:lnSpc>
            </a:pPr>
            <a:endParaRPr lang="en-GB" sz="1600"/>
          </a:p>
        </p:txBody>
      </p:sp>
      <p:sp>
        <p:nvSpPr>
          <p:cNvPr id="6" name="Freeform 31">
            <a:extLst>
              <a:ext uri="{FF2B5EF4-FFF2-40B4-BE49-F238E27FC236}">
                <a16:creationId xmlns:a16="http://schemas.microsoft.com/office/drawing/2014/main" id="{D6CEF2A9-EF08-4FB3-AFFB-C5F77AB6E02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4109C3C2-C0A8-4559-8462-8007573DF44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3992" y="0"/>
            <a:ext cx="6098427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5">
            <a:extLst>
              <a:ext uri="{FF2B5EF4-FFF2-40B4-BE49-F238E27FC236}">
                <a16:creationId xmlns:a16="http://schemas.microsoft.com/office/drawing/2014/main" id="{4C535542-B72A-4DE0-BE5A-5EA00508C77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2450577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4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E7356206-9F35-4E82-BF80-234B170BC5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3992" y="1140045"/>
            <a:ext cx="5449889" cy="4577906"/>
          </a:xfrm>
          <a:prstGeom prst="rect">
            <a:avLst/>
          </a:prstGeom>
          <a:effectLst/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11DF0705-615B-4CF3-A16F-8C14680D8BA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293305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Rise of the Cognitive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REBT is based on a few simple principles having profound implications:</a:t>
            </a:r>
            <a:endParaRPr lang="en-GB"/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You are responsible for your own emotions and actions</a:t>
            </a:r>
            <a:endParaRPr lang="en-GB"/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Your harmful emotions and dysfunctional behaviours are the product of your irrational thinking</a:t>
            </a:r>
            <a:endParaRPr lang="en-GB"/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You can learn more realistic views and, with practice, make them a part of you</a:t>
            </a:r>
            <a:endParaRPr lang="en-GB"/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6819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Rise of the Cognitive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r>
              <a:rPr lang="en-GB" sz="1400"/>
              <a:t>REBT distinguishes between two very different types of difficulties </a:t>
            </a:r>
          </a:p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r>
              <a:rPr lang="en-GB" sz="1400"/>
              <a:t> </a:t>
            </a:r>
            <a:r>
              <a:rPr lang="en-GB" sz="1400" i="1"/>
              <a:t>Practical</a:t>
            </a:r>
            <a:r>
              <a:rPr lang="en-GB" sz="1400"/>
              <a:t> problems and </a:t>
            </a:r>
            <a:r>
              <a:rPr lang="en-GB" sz="1400" i="1"/>
              <a:t>Emotional</a:t>
            </a:r>
            <a:r>
              <a:rPr lang="en-GB" sz="1400"/>
              <a:t> problems</a:t>
            </a:r>
          </a:p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r>
              <a:rPr lang="en-GB" sz="1400"/>
              <a:t>Your flawed behaviour, unfair treatment by others, and undesirable situations, represent </a:t>
            </a:r>
            <a:r>
              <a:rPr lang="en-GB" sz="1400" i="1"/>
              <a:t>practical</a:t>
            </a:r>
            <a:r>
              <a:rPr lang="en-GB" sz="1400"/>
              <a:t> problems</a:t>
            </a:r>
          </a:p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r>
              <a:rPr lang="en-GB" sz="1400"/>
              <a:t>Regrettably, your human tendency is to upset yourself about these practical problems</a:t>
            </a:r>
          </a:p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r>
              <a:rPr lang="en-GB" sz="1400"/>
              <a:t>Thereby unnecessarily creating a second order of problems</a:t>
            </a:r>
          </a:p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r>
              <a:rPr lang="en-GB" sz="1400" i="1"/>
              <a:t>Emotional</a:t>
            </a:r>
            <a:r>
              <a:rPr lang="en-GB" sz="1400"/>
              <a:t> suffering “REBT” addresses the latter by helping you</a:t>
            </a:r>
          </a:p>
        </p:txBody>
      </p:sp>
    </p:spTree>
    <p:extLst>
      <p:ext uri="{BB962C8B-B14F-4D97-AF65-F5344CB8AC3E}">
        <p14:creationId xmlns:p14="http://schemas.microsoft.com/office/powerpoint/2010/main" val="36374348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AA085689-791F-4B8F-9F30-12415B97D36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A3FED7F-6821-47C0-A464-E9278B24129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8F54B2FB-3F54-4350-8D1B-F86D677CA7E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561B34F5-88E5-4711-BC16-3005C29AD7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F3661D0-2268-4D3E-88BA-0647BCBE33A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DB56DB5-0324-4F79-9AB8-CB18C1DC874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929" y="629266"/>
            <a:ext cx="6256423" cy="16419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Rise of the Cognitive Revolution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" r="-2" b="-2"/>
          <a:stretch/>
        </p:blipFill>
        <p:spPr>
          <a:xfrm>
            <a:off x="7554139" y="609601"/>
            <a:ext cx="3990160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73DC589F-62C7-410C-B96C-0F6243A471E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7700" y="2438401"/>
            <a:ext cx="6258737" cy="380999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Take responsibility for your distress </a:t>
            </a:r>
          </a:p>
          <a:p>
            <a:r>
              <a:rPr lang="en-US"/>
              <a:t>Only you can upset yourself about events--the events themselves, no matter how undesirable, can never upset you</a:t>
            </a:r>
          </a:p>
          <a:p>
            <a:endParaRPr lang="en-US"/>
          </a:p>
          <a:p>
            <a:r>
              <a:rPr lang="en-US"/>
              <a:t>Identify your "musts." Once you admit that you distort your own emotions and actions, then determine precisely how. The culprit usually lies in one of the three core "musts:"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2311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Rise of the Cognitive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/>
              <a:t>"Must" #1 (a demand on yourself): "I MUST do well and get approval, or else I'm worthless." This demand causes anxiety, depression, and lack of assertiveness.</a:t>
            </a:r>
          </a:p>
          <a:p>
            <a:pPr>
              <a:lnSpc>
                <a:spcPct val="90000"/>
              </a:lnSpc>
            </a:pPr>
            <a:endParaRPr lang="en-GB" sz="1900"/>
          </a:p>
          <a:p>
            <a:pPr>
              <a:lnSpc>
                <a:spcPct val="90000"/>
              </a:lnSpc>
            </a:pPr>
            <a:r>
              <a:rPr lang="en-GB" sz="1900"/>
              <a:t>"Must" #2 (a demand on others): "You MUST treat me reasonably, considerately, and lovingly, or else you're no good." This "must" leads to resentment, hostility, and violence.</a:t>
            </a:r>
          </a:p>
          <a:p>
            <a:pPr>
              <a:lnSpc>
                <a:spcPct val="90000"/>
              </a:lnSpc>
            </a:pPr>
            <a:endParaRPr lang="en-GB" sz="1900"/>
          </a:p>
          <a:p>
            <a:pPr>
              <a:lnSpc>
                <a:spcPct val="90000"/>
              </a:lnSpc>
            </a:pPr>
            <a:r>
              <a:rPr lang="en-GB" sz="1900"/>
              <a:t>"Must" #3 (a demand on situations): "Life MUST be fair, easy, and hassle-free, or else it's awful." This thinking is associated with hopelessness, procrastination, and addictions.</a:t>
            </a:r>
          </a:p>
          <a:p>
            <a:pPr>
              <a:lnSpc>
                <a:spcPct val="90000"/>
              </a:lnSpc>
            </a:pPr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37475840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Rise of the Cognitive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825624"/>
            <a:ext cx="12192000" cy="5032375"/>
          </a:xfrm>
        </p:spPr>
        <p:txBody>
          <a:bodyPr/>
          <a:lstStyle/>
          <a:p>
            <a:r>
              <a:rPr lang="en-GB" dirty="0"/>
              <a:t>Dispute your "musts." The only way you can ever remain disturbed about adversity is by vigorously and persistently agreeing with one of these three "musts." </a:t>
            </a:r>
          </a:p>
          <a:p>
            <a:r>
              <a:rPr lang="en-GB" dirty="0"/>
              <a:t>Thus, once you've bared them, then relentlessly confront and question your demands.</a:t>
            </a:r>
          </a:p>
          <a:p>
            <a:endParaRPr lang="en-GB" dirty="0"/>
          </a:p>
          <a:p>
            <a:r>
              <a:rPr lang="en-GB" dirty="0"/>
              <a:t>Begin by asking yourself: "What's the evidence for my 'must?' " "How is it true?" "Where's it etched in stone?" And then by seeing: "There's </a:t>
            </a:r>
            <a:r>
              <a:rPr lang="en-GB" i="1" dirty="0"/>
              <a:t>no</a:t>
            </a:r>
            <a:r>
              <a:rPr lang="en-GB" dirty="0"/>
              <a:t> evidence." "My 'must' is entirely false." "It's not carved indelibly anywhere." </a:t>
            </a:r>
          </a:p>
          <a:p>
            <a:endParaRPr lang="en-GB" dirty="0"/>
          </a:p>
          <a:p>
            <a:r>
              <a:rPr lang="en-GB" dirty="0"/>
              <a:t>Make your view "must"- free, and then your emotions will heal.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41768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Rise of the Cognitive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/>
              <a:t>Reinforce your preferences and Conclude, therefore: </a:t>
            </a:r>
          </a:p>
          <a:p>
            <a:pPr>
              <a:lnSpc>
                <a:spcPct val="90000"/>
              </a:lnSpc>
            </a:pPr>
            <a:endParaRPr lang="en-GB" sz="1600"/>
          </a:p>
          <a:p>
            <a:pPr>
              <a:lnSpc>
                <a:spcPct val="90000"/>
              </a:lnSpc>
            </a:pPr>
            <a:r>
              <a:rPr lang="en-GB" sz="1600"/>
              <a:t>Preference #1: "I strongly PREFER to do well and get approval, but even if I fail, I will accept myself fully,“</a:t>
            </a:r>
          </a:p>
          <a:p>
            <a:pPr>
              <a:lnSpc>
                <a:spcPct val="90000"/>
              </a:lnSpc>
            </a:pPr>
            <a:endParaRPr lang="en-GB" sz="1600"/>
          </a:p>
          <a:p>
            <a:pPr>
              <a:lnSpc>
                <a:spcPct val="90000"/>
              </a:lnSpc>
            </a:pPr>
            <a:r>
              <a:rPr lang="en-GB" sz="1600"/>
              <a:t>Preference #2: "I strongly PREFER that you treat me reasonably, kindly, and lovingly, but since I do not run the universe, and it's a part of your human nature to, I, then, cannot control you,“</a:t>
            </a:r>
          </a:p>
          <a:p>
            <a:pPr>
              <a:lnSpc>
                <a:spcPct val="90000"/>
              </a:lnSpc>
            </a:pPr>
            <a:endParaRPr lang="en-GB" sz="1600"/>
          </a:p>
          <a:p>
            <a:pPr>
              <a:lnSpc>
                <a:spcPct val="90000"/>
              </a:lnSpc>
            </a:pPr>
            <a:r>
              <a:rPr lang="en-GB" sz="1600"/>
              <a:t>Preference #3: "I strongly PREFER that life be fair, easy, and hassle-free, and it's very frustrating that it isn't, but I can bear frustration and still considerably enjoy life."</a:t>
            </a:r>
          </a:p>
          <a:p>
            <a:pPr>
              <a:lnSpc>
                <a:spcPct val="90000"/>
              </a:lnSpc>
            </a:pP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12312496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594FC8B-8CD2-407F-94F1-9C71F5AEC2B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BABC971-8D40-4A4F-AC60-28B9172789B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B9C04DC5-313B-4FE4-B868-5672A376419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91AE23E-90C9-4963-96E2-8DADBFC3BC0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5F93E90-4379-4AAC-B021-E5FA6D974AE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329FDD08-42D8-4AFF-90E5-5DAA5BC4CBD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Freeform 7">
            <a:extLst>
              <a:ext uri="{FF2B5EF4-FFF2-40B4-BE49-F238E27FC236}">
                <a16:creationId xmlns:a16="http://schemas.microsoft.com/office/drawing/2014/main" id="{0A01F2A2-AEDD-47DC-AFB5-B97CEB9A532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Rise of the Cognitive Revolution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B5AF5F3-AD0A-4EFA-854A-47C780F262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924298"/>
            <a:ext cx="12192417" cy="293370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 5">
            <a:extLst>
              <a:ext uri="{FF2B5EF4-FFF2-40B4-BE49-F238E27FC236}">
                <a16:creationId xmlns:a16="http://schemas.microsoft.com/office/drawing/2014/main" id="{1E3D6D6C-E192-4135-B1DB-17C71EEBC94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1695" cy="2802467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8931" y="2548281"/>
            <a:ext cx="5122606" cy="365868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>
                <a:solidFill>
                  <a:schemeClr val="bg1"/>
                </a:solidFill>
              </a:rPr>
              <a:t>Aaron Beck 1921 – Regarded as the father of cognitive therapy</a:t>
            </a:r>
          </a:p>
          <a:p>
            <a:pPr>
              <a:lnSpc>
                <a:spcPct val="90000"/>
              </a:lnSpc>
            </a:pPr>
            <a:endParaRPr lang="en-US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bg1"/>
                </a:solidFill>
              </a:rPr>
              <a:t>Beck spent most of his career studying psychoanalysis</a:t>
            </a:r>
          </a:p>
          <a:p>
            <a:pPr>
              <a:lnSpc>
                <a:spcPct val="90000"/>
              </a:lnSpc>
            </a:pPr>
            <a:endParaRPr lang="en-US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bg1"/>
                </a:solidFill>
              </a:rPr>
              <a:t>Beck's research deviated significantly from traditional psychoanalytic methods</a:t>
            </a:r>
          </a:p>
          <a:p>
            <a:pPr>
              <a:lnSpc>
                <a:spcPct val="90000"/>
              </a:lnSpc>
            </a:pPr>
            <a:endParaRPr lang="en-US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bg1"/>
                </a:solidFill>
              </a:rPr>
              <a:t>Focusing instead on distorted thoughts that led to problematic behaviours</a:t>
            </a:r>
          </a:p>
          <a:p>
            <a:pPr marL="0" indent="0">
              <a:lnSpc>
                <a:spcPct val="90000"/>
              </a:lnSpc>
            </a:pPr>
            <a:endParaRPr lang="en-US">
              <a:solidFill>
                <a:schemeClr val="bg1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1916" y="3098158"/>
            <a:ext cx="5451627" cy="2562264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6955199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Rise of the Cognitive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Beck, set out to empirically demonstrate the psychoanalytic theory that depression is anger turned inward</a:t>
            </a:r>
          </a:p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r>
              <a:rPr lang="en-GB" sz="1400" dirty="0"/>
              <a:t>In attempting to provide empirical support for certain psychodynamic formulations of depression, found some anomalies inconsistent with the psychoanalytic mode</a:t>
            </a:r>
          </a:p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r>
              <a:rPr lang="en-GB" sz="1400" dirty="0"/>
              <a:t>Specifically, the psychoanalytic concept that depressed patients manifest hostility, expressed as masochism or a need to suffer</a:t>
            </a:r>
          </a:p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r>
              <a:rPr lang="en-GB" sz="1400" dirty="0"/>
              <a:t>Yet, in response to success experiences (graded task assignments in a laboratory setting), depressed patients appeared to improve rather than to resist such experiences.</a:t>
            </a:r>
          </a:p>
        </p:txBody>
      </p:sp>
    </p:spTree>
    <p:extLst>
      <p:ext uri="{BB962C8B-B14F-4D97-AF65-F5344CB8AC3E}">
        <p14:creationId xmlns:p14="http://schemas.microsoft.com/office/powerpoint/2010/main" val="37955097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/>
              <a:t>Rise of the Cognitive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8931" y="2438400"/>
            <a:ext cx="4166509" cy="37854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1960’s Beck created the Beck Depression Inventory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Freeform 31">
            <a:extLst>
              <a:ext uri="{FF2B5EF4-FFF2-40B4-BE49-F238E27FC236}">
                <a16:creationId xmlns:a16="http://schemas.microsoft.com/office/drawing/2014/main" id="{D6CEF2A9-EF08-4FB3-AFFB-C5F77AB6E02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109C3C2-C0A8-4559-8462-8007573DF44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3992" y="0"/>
            <a:ext cx="6098427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4C535542-B72A-4DE0-BE5A-5EA00508C77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2450577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3992" y="1385289"/>
            <a:ext cx="5449889" cy="4087418"/>
          </a:xfrm>
          <a:prstGeom prst="rect">
            <a:avLst/>
          </a:prstGeom>
          <a:effectLst/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11DF0705-615B-4CF3-A16F-8C14680D8BA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659029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Rise of the Cognitive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/>
              <a:t>The tool not only captures changes in mood, but it also taps changes in motivation, physical functioning, and cognitive features of depression</a:t>
            </a:r>
          </a:p>
          <a:p>
            <a:pPr>
              <a:lnSpc>
                <a:spcPct val="90000"/>
              </a:lnSpc>
            </a:pPr>
            <a:endParaRPr lang="en-GB" sz="1900"/>
          </a:p>
          <a:p>
            <a:pPr>
              <a:lnSpc>
                <a:spcPct val="90000"/>
              </a:lnSpc>
            </a:pPr>
            <a:r>
              <a:rPr lang="en-GB" sz="1900"/>
              <a:t>His empirical observation led him to see depression as a thinking disorder</a:t>
            </a:r>
          </a:p>
          <a:p>
            <a:pPr>
              <a:lnSpc>
                <a:spcPct val="90000"/>
              </a:lnSpc>
            </a:pPr>
            <a:endParaRPr lang="en-GB" sz="1900"/>
          </a:p>
          <a:p>
            <a:pPr>
              <a:lnSpc>
                <a:spcPct val="90000"/>
              </a:lnSpc>
            </a:pPr>
            <a:r>
              <a:rPr lang="en-GB" sz="1900"/>
              <a:t>His observations and clinical findings were published in 1967</a:t>
            </a:r>
          </a:p>
          <a:p>
            <a:pPr>
              <a:lnSpc>
                <a:spcPct val="90000"/>
              </a:lnSpc>
            </a:pPr>
            <a:endParaRPr lang="en-GB" sz="1900"/>
          </a:p>
          <a:p>
            <a:pPr>
              <a:lnSpc>
                <a:spcPct val="90000"/>
              </a:lnSpc>
            </a:pPr>
            <a:r>
              <a:rPr lang="en-GB" sz="1900"/>
              <a:t>Depression: Clinical, Experimental, and Theoretical Aspects, and was later republished as Depression: Causes and Treatment.</a:t>
            </a:r>
          </a:p>
          <a:p>
            <a:pPr>
              <a:lnSpc>
                <a:spcPct val="90000"/>
              </a:lnSpc>
            </a:pPr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34136066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Rise of the Cognitive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/>
              <a:t>Beck also developed international renown in the theory and prediction of suicide</a:t>
            </a:r>
          </a:p>
          <a:p>
            <a:pPr>
              <a:lnSpc>
                <a:spcPct val="90000"/>
              </a:lnSpc>
            </a:pPr>
            <a:endParaRPr lang="en-GB" sz="1600"/>
          </a:p>
          <a:p>
            <a:pPr>
              <a:lnSpc>
                <a:spcPct val="90000"/>
              </a:lnSpc>
            </a:pPr>
            <a:r>
              <a:rPr lang="en-GB" sz="1600"/>
              <a:t>He recognised hopelessness as a key cognitive predictor of suicide</a:t>
            </a:r>
          </a:p>
          <a:p>
            <a:pPr>
              <a:lnSpc>
                <a:spcPct val="90000"/>
              </a:lnSpc>
            </a:pPr>
            <a:endParaRPr lang="en-GB" sz="1600"/>
          </a:p>
          <a:p>
            <a:pPr>
              <a:lnSpc>
                <a:spcPct val="90000"/>
              </a:lnSpc>
            </a:pPr>
            <a:r>
              <a:rPr lang="en-GB" sz="1600"/>
              <a:t>He developed and validated a sequence of scales to help measure suicide risk including the Beck Hopelessness Scale</a:t>
            </a:r>
          </a:p>
          <a:p>
            <a:pPr>
              <a:lnSpc>
                <a:spcPct val="90000"/>
              </a:lnSpc>
            </a:pPr>
            <a:endParaRPr lang="en-GB" sz="1600"/>
          </a:p>
          <a:p>
            <a:pPr>
              <a:lnSpc>
                <a:spcPct val="90000"/>
              </a:lnSpc>
            </a:pPr>
            <a:r>
              <a:rPr lang="en-GB" sz="1600"/>
              <a:t>The scale measures feelings about the future and is sometimes used to evaluate suicide risk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>
              <a:lnSpc>
                <a:spcPct val="90000"/>
              </a:lnSpc>
            </a:pPr>
            <a:r>
              <a:rPr lang="en-GB" sz="1600"/>
              <a:t>The Beck Suicide Intent Scale, and the Beck Scale for Suicidal Ideation</a:t>
            </a:r>
          </a:p>
        </p:txBody>
      </p:sp>
    </p:spTree>
    <p:extLst>
      <p:ext uri="{BB962C8B-B14F-4D97-AF65-F5344CB8AC3E}">
        <p14:creationId xmlns:p14="http://schemas.microsoft.com/office/powerpoint/2010/main" val="7113531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Rise of the Cognitive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/>
              <a:t>A person's core beliefs, according to Beck, can affect mood and overall mental health</a:t>
            </a:r>
          </a:p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r>
              <a:rPr lang="en-GB" sz="1400"/>
              <a:t>Automatic thoughts—such as “I'll fail at that,” or “This will go poorly”</a:t>
            </a:r>
          </a:p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r>
              <a:rPr lang="en-GB" sz="1400"/>
              <a:t>Reveal negative core beliefs that can lead to depression</a:t>
            </a:r>
          </a:p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r>
              <a:rPr lang="en-GB" sz="1400"/>
              <a:t>CBT helps to educate depressed people about their habitual thought patterns </a:t>
            </a:r>
          </a:p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r>
              <a:rPr lang="en-GB" sz="1400"/>
              <a:t>Helping them develop alternative thought patterns, as well as strategies for eliminating unhealthy, automatic thoughts</a:t>
            </a:r>
          </a:p>
        </p:txBody>
      </p:sp>
    </p:spTree>
    <p:extLst>
      <p:ext uri="{BB962C8B-B14F-4D97-AF65-F5344CB8AC3E}">
        <p14:creationId xmlns:p14="http://schemas.microsoft.com/office/powerpoint/2010/main" val="36389386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Rise of the Cognitive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 dirty="0"/>
              <a:t>CBT has evolved to encompass a wide variety of disciplines</a:t>
            </a:r>
          </a:p>
          <a:p>
            <a:pPr>
              <a:lnSpc>
                <a:spcPct val="90000"/>
              </a:lnSpc>
            </a:pPr>
            <a:endParaRPr lang="en-GB" sz="1700"/>
          </a:p>
          <a:p>
            <a:pPr>
              <a:lnSpc>
                <a:spcPct val="90000"/>
              </a:lnSpc>
            </a:pPr>
            <a:r>
              <a:rPr lang="en-GB" sz="1700" dirty="0"/>
              <a:t>Exposure therapy, art therapy, brief therapy, and others</a:t>
            </a:r>
          </a:p>
          <a:p>
            <a:pPr>
              <a:lnSpc>
                <a:spcPct val="90000"/>
              </a:lnSpc>
            </a:pPr>
            <a:endParaRPr lang="en-GB" sz="1700"/>
          </a:p>
          <a:p>
            <a:pPr>
              <a:lnSpc>
                <a:spcPct val="90000"/>
              </a:lnSpc>
            </a:pPr>
            <a:r>
              <a:rPr lang="en-GB" sz="1700" dirty="0"/>
              <a:t>CBT strives to keep the client aware of the present while enlightened to the past</a:t>
            </a:r>
          </a:p>
          <a:p>
            <a:pPr marL="0" indent="0">
              <a:lnSpc>
                <a:spcPct val="90000"/>
              </a:lnSpc>
              <a:buNone/>
            </a:pPr>
            <a:endParaRPr lang="en-GB" sz="1700" dirty="0"/>
          </a:p>
          <a:p>
            <a:pPr>
              <a:lnSpc>
                <a:spcPct val="90000"/>
              </a:lnSpc>
            </a:pPr>
            <a:r>
              <a:rPr lang="en-GB" sz="1700" dirty="0"/>
              <a:t>Rather than reliving past traumas or exploring childhood issues CBT encourages a client to understand how the past affects present behaviours</a:t>
            </a:r>
          </a:p>
        </p:txBody>
      </p:sp>
    </p:spTree>
    <p:extLst>
      <p:ext uri="{BB962C8B-B14F-4D97-AF65-F5344CB8AC3E}">
        <p14:creationId xmlns:p14="http://schemas.microsoft.com/office/powerpoint/2010/main" val="39810937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Rise of the Cognitive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>
            <a:normAutofit/>
          </a:bodyPr>
          <a:lstStyle/>
          <a:p>
            <a:pPr lvl="0">
              <a:lnSpc>
                <a:spcPct val="90000"/>
              </a:lnSpc>
            </a:pPr>
            <a:r>
              <a:rPr lang="en-GB"/>
              <a:t>Clients are then able to begin to transform learned reactions that cause problems </a:t>
            </a:r>
          </a:p>
          <a:p>
            <a:pPr lvl="0">
              <a:lnSpc>
                <a:spcPct val="90000"/>
              </a:lnSpc>
            </a:pPr>
            <a:endParaRPr lang="en-GB"/>
          </a:p>
          <a:p>
            <a:pPr lvl="0">
              <a:lnSpc>
                <a:spcPct val="90000"/>
              </a:lnSpc>
            </a:pPr>
            <a:r>
              <a:rPr lang="en-GB"/>
              <a:t>CBT works on changing negative thought patterns into healthy ones </a:t>
            </a:r>
          </a:p>
          <a:p>
            <a:pPr lvl="0">
              <a:lnSpc>
                <a:spcPct val="90000"/>
              </a:lnSpc>
            </a:pPr>
            <a:endParaRPr lang="en-GB"/>
          </a:p>
          <a:p>
            <a:pPr lvl="0">
              <a:lnSpc>
                <a:spcPct val="90000"/>
              </a:lnSpc>
            </a:pPr>
            <a:r>
              <a:rPr lang="en-GB"/>
              <a:t>Resulting in positive, constructive behaviours. </a:t>
            </a:r>
          </a:p>
          <a:p>
            <a:pPr lvl="0">
              <a:lnSpc>
                <a:spcPct val="90000"/>
              </a:lnSpc>
            </a:pPr>
            <a:endParaRPr lang="en-GB"/>
          </a:p>
          <a:p>
            <a:pPr lvl="0">
              <a:lnSpc>
                <a:spcPct val="90000"/>
              </a:lnSpc>
            </a:pPr>
            <a:r>
              <a:rPr lang="en-GB"/>
              <a:t>Key is recognising and understanding the thought process and stopping it before it starts. </a:t>
            </a:r>
          </a:p>
          <a:p>
            <a:pPr>
              <a:lnSpc>
                <a:spcPct val="90000"/>
              </a:lnSpc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0438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3E4CBDBB-4FBD-4B9E-BD01-054A81D431C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B01A6F03-171F-40B2-8B2C-A061B89241F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78" name="Rectangle 77">
            <a:extLst>
              <a:ext uri="{FF2B5EF4-FFF2-40B4-BE49-F238E27FC236}">
                <a16:creationId xmlns:a16="http://schemas.microsoft.com/office/drawing/2014/main" id="{72C4834C-B602-4125-8264-BD0D55A5885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53172EE5-132F-4DD4-8855-4DBBD9C3465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5844" y="1110000"/>
            <a:ext cx="10195740" cy="4629235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998875" y="1302871"/>
            <a:ext cx="8188026" cy="2044650"/>
          </a:xfrm>
        </p:spPr>
        <p:txBody>
          <a:bodyPr anchor="b">
            <a:normAutofit/>
          </a:bodyPr>
          <a:lstStyle/>
          <a:p>
            <a:pPr algn="ctr" eaLnBrk="1" hangingPunct="1">
              <a:defRPr/>
            </a:pPr>
            <a:r>
              <a:rPr lang="en-US" sz="4800" b="1" dirty="0">
                <a:latin typeface="+mn-lt"/>
              </a:rPr>
              <a:t>History of Humanism and relationship to Psychology 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1993641" y="3519236"/>
            <a:ext cx="8192843" cy="2057046"/>
          </a:xfrm>
        </p:spPr>
        <p:txBody>
          <a:bodyPr anchor="t">
            <a:normAutofit/>
          </a:bodyPr>
          <a:lstStyle/>
          <a:p>
            <a:pPr algn="ctr">
              <a:defRPr/>
            </a:pPr>
            <a:r>
              <a:rPr lang="en-US" sz="1800" dirty="0"/>
              <a:t>In 1954, Humanistic Psychology gave rise after the First and Second Forces of  Psychoanalysis and Behaviorism</a:t>
            </a:r>
            <a:endParaRPr lang="en-US" sz="1800" dirty="0" err="1">
              <a:cs typeface="Calibri"/>
            </a:endParaRPr>
          </a:p>
          <a:p>
            <a:pPr algn="ctr" eaLnBrk="1" hangingPunct="1">
              <a:defRPr/>
            </a:pPr>
            <a:r>
              <a:rPr lang="en-US" sz="1800" dirty="0"/>
              <a:t>Humanistic Psychology, the Third Force, was popularized during the 1950’s and 1960’s following WWII and the Cold War.</a:t>
            </a:r>
            <a:endParaRPr lang="en-US" sz="1800" dirty="0">
              <a:cs typeface="Calibri"/>
            </a:endParaRPr>
          </a:p>
          <a:p>
            <a:pPr algn="ctr" eaLnBrk="1" hangingPunct="1">
              <a:defRPr/>
            </a:pPr>
            <a:r>
              <a:rPr lang="en-US" sz="1800" dirty="0"/>
              <a:t>During this time period psychologists were seeking a more optimistic and nurturing approach in response to the stresses that came with war.</a:t>
            </a:r>
            <a:endParaRPr lang="en-US" sz="1800" dirty="0">
              <a:cs typeface="Arial" charset="0"/>
            </a:endParaRPr>
          </a:p>
          <a:p>
            <a:pPr algn="ctr" eaLnBrk="1" hangingPunct="1">
              <a:defRPr/>
            </a:pPr>
            <a:endParaRPr lang="en-US" sz="1800">
              <a:cs typeface="Arial" charset="0"/>
            </a:endParaRPr>
          </a:p>
          <a:p>
            <a:pPr algn="ctr" eaLnBrk="1" hangingPunct="1">
              <a:defRPr/>
            </a:pPr>
            <a:endParaRPr lang="en-US" sz="1800"/>
          </a:p>
          <a:p>
            <a:pPr algn="ctr" eaLnBrk="1" hangingPunct="1">
              <a:defRPr/>
            </a:pP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14548271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  <a:latin typeface="+mn-lt"/>
              </a:rPr>
              <a:t>Defining characteristics</a:t>
            </a:r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r>
              <a:rPr lang="en-GB" sz="2200">
                <a:latin typeface="+mn-lt"/>
              </a:rPr>
              <a:t>View of the Human Person </a:t>
            </a:r>
          </a:p>
          <a:p>
            <a:r>
              <a:rPr lang="en-GB" sz="2200">
                <a:latin typeface="+mn-lt"/>
              </a:rPr>
              <a:t>Values –right, desire and ability of determining what is best. </a:t>
            </a:r>
          </a:p>
          <a:p>
            <a:r>
              <a:rPr lang="en-GB" sz="2200">
                <a:latin typeface="+mn-lt"/>
              </a:rPr>
              <a:t>Actualizing Tendency – maintain self and develop potential</a:t>
            </a:r>
          </a:p>
          <a:p>
            <a:r>
              <a:rPr lang="en-GB" sz="2200">
                <a:latin typeface="+mn-lt"/>
              </a:rPr>
              <a:t>Relational Emphasis</a:t>
            </a:r>
          </a:p>
          <a:p>
            <a:r>
              <a:rPr lang="en-GB" sz="2200">
                <a:latin typeface="+mn-lt"/>
              </a:rPr>
              <a:t>Phenomenology </a:t>
            </a:r>
          </a:p>
          <a:p>
            <a:r>
              <a:rPr lang="en-GB" sz="2200">
                <a:latin typeface="+mn-lt"/>
              </a:rPr>
              <a:t>Empathy</a:t>
            </a:r>
          </a:p>
          <a:p>
            <a:r>
              <a:rPr lang="en-GB" sz="2200">
                <a:latin typeface="+mn-lt"/>
              </a:rPr>
              <a:t>The Self – the ‘I’ or me of one’s existence</a:t>
            </a:r>
          </a:p>
          <a:p>
            <a:r>
              <a:rPr lang="en-GB" sz="2200">
                <a:latin typeface="+mn-lt"/>
              </a:rPr>
              <a:t>Emotion</a:t>
            </a:r>
          </a:p>
          <a:p>
            <a:r>
              <a:rPr lang="en-GB" sz="2200">
                <a:latin typeface="+mn-lt"/>
              </a:rPr>
              <a:t>Meaning</a:t>
            </a:r>
          </a:p>
          <a:p>
            <a:r>
              <a:rPr lang="en-GB" sz="2200">
                <a:latin typeface="+mn-lt"/>
              </a:rPr>
              <a:t>Holism – the human organism is conceives as a constantly  interconnected, indivisible whole.  Person viewed as a gestalt, a dynamic whole. Mind body are inseparable.</a:t>
            </a:r>
          </a:p>
          <a:p>
            <a:endParaRPr lang="en-GB" sz="220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4866522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the schools of Humanistic Counselling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Some of the various approaches and theories within the modern and post-modern tapestry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Person-Centred</a:t>
            </a:r>
          </a:p>
          <a:p>
            <a:r>
              <a:rPr lang="en-GB" dirty="0"/>
              <a:t>Existential Psychotherapies</a:t>
            </a:r>
          </a:p>
          <a:p>
            <a:r>
              <a:rPr lang="en-GB" dirty="0"/>
              <a:t>Gestalt Psychotherapy</a:t>
            </a:r>
          </a:p>
          <a:p>
            <a:r>
              <a:rPr lang="en-GB" dirty="0"/>
              <a:t>Experiential Psychotherapy</a:t>
            </a:r>
          </a:p>
          <a:p>
            <a:r>
              <a:rPr lang="en-GB" dirty="0"/>
              <a:t>Transactional Analysis (T.A.)</a:t>
            </a:r>
          </a:p>
          <a:p>
            <a:r>
              <a:rPr lang="en-GB" dirty="0"/>
              <a:t>Humanistic Creative therapies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440265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6004" y="2176253"/>
            <a:ext cx="4481512" cy="3585209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347821317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800" b="1">
                <a:solidFill>
                  <a:srgbClr val="FFFFFF"/>
                </a:solidFill>
                <a:latin typeface="+mn-lt"/>
              </a:rPr>
              <a:t>The Humanistic Perspective</a:t>
            </a:r>
          </a:p>
        </p:txBody>
      </p:sp>
      <p:sp>
        <p:nvSpPr>
          <p:cNvPr id="5125" name="Rectangle 73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US" sz="2600"/>
              <a:t>Unlike the first force of psychology, human behaviour was no longer attributed to conditioned responses to the environment or a result of early childhood experiences, as was explained by such as the second force.</a:t>
            </a:r>
            <a:endParaRPr lang="en-US" sz="2600">
              <a:cs typeface="Arial" charset="0"/>
            </a:endParaRPr>
          </a:p>
          <a:p>
            <a:pPr eaLnBrk="1" hangingPunct="1">
              <a:defRPr/>
            </a:pPr>
            <a:r>
              <a:rPr lang="en-US" sz="2600"/>
              <a:t>The humanistic perspective was based on the belief that human beings have an innate need to search for the meaning of life.</a:t>
            </a:r>
            <a:endParaRPr lang="en-US" sz="2600">
              <a:cs typeface="Arial" charset="0"/>
            </a:endParaRPr>
          </a:p>
          <a:p>
            <a:pPr eaLnBrk="1" hangingPunct="1">
              <a:defRPr/>
            </a:pPr>
            <a:r>
              <a:rPr lang="en-US" sz="2600"/>
              <a:t>The founders of humanism also based this perspective on the belief that human beings were </a:t>
            </a:r>
            <a:r>
              <a:rPr lang="en-US" sz="2600" b="1"/>
              <a:t>self-reflective, self-determined, and possessed free will.</a:t>
            </a:r>
            <a:endParaRPr lang="en-US" sz="2600" b="1">
              <a:cs typeface="Arial" charset="0"/>
            </a:endParaRPr>
          </a:p>
          <a:p>
            <a:pPr eaLnBrk="1" hangingPunct="1">
              <a:defRPr/>
            </a:pPr>
            <a:endParaRPr lang="en-US" sz="260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402815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5" name="Rectangle 72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9" y="450221"/>
            <a:ext cx="4111931" cy="5957175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700" y="761999"/>
            <a:ext cx="3511188" cy="5368413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US" b="1" i="1">
                <a:solidFill>
                  <a:srgbClr val="FFFFFF"/>
                </a:solidFill>
                <a:latin typeface="+mn-lt"/>
                <a:cs typeface="Times New Roman" pitchFamily="18" charset="0"/>
              </a:rPr>
              <a:t>Carl Rogers</a:t>
            </a:r>
            <a:r>
              <a:rPr lang="en-US" b="1" i="1">
                <a:solidFill>
                  <a:srgbClr val="FFFFFF"/>
                </a:solidFill>
                <a:latin typeface="+mn-lt"/>
              </a:rPr>
              <a:t/>
            </a:r>
            <a:br>
              <a:rPr lang="en-US" b="1" i="1">
                <a:solidFill>
                  <a:srgbClr val="FFFFFF"/>
                </a:solidFill>
                <a:latin typeface="+mn-lt"/>
              </a:rPr>
            </a:br>
            <a:r>
              <a:rPr lang="en-US" b="1" i="1">
                <a:solidFill>
                  <a:srgbClr val="FFFFFF"/>
                </a:solidFill>
                <a:latin typeface="+mn-lt"/>
                <a:cs typeface="Times New Roman" pitchFamily="18" charset="0"/>
              </a:rPr>
              <a:t>(Father of Humanism)</a:t>
            </a:r>
          </a:p>
        </p:txBody>
      </p:sp>
      <p:sp>
        <p:nvSpPr>
          <p:cNvPr id="9226" name="Rectangle 74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7274" y="446007"/>
            <a:ext cx="4676305" cy="595717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93623" y="762000"/>
            <a:ext cx="4042310" cy="5368412"/>
          </a:xfrm>
        </p:spPr>
        <p:txBody>
          <a:bodyPr rtlCol="0" anchor="ctr">
            <a:normAutofit/>
          </a:bodyPr>
          <a:lstStyle/>
          <a:p>
            <a:pPr>
              <a:buFont typeface="Wingdings" pitchFamily="2" charset="2"/>
              <a:buChar char="Ø"/>
              <a:defRPr/>
            </a:pPr>
            <a:r>
              <a:rPr lang="en-US" sz="1900" dirty="0">
                <a:cs typeface="Times New Roman"/>
              </a:rPr>
              <a:t>Carl Rogers was born January 8, 1902 in Oak Park, Illinois a suburb of Chicago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1900" dirty="0">
                <a:cs typeface="Times New Roman"/>
              </a:rPr>
              <a:t>Carl Rogers was very isolated, independent, and self-disciplined as a child.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1900" dirty="0">
                <a:cs typeface="Times New Roman"/>
              </a:rPr>
              <a:t>He went to the University of Wisconsin as an Agriculture major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1900" dirty="0">
                <a:cs typeface="Times New Roman"/>
              </a:rPr>
              <a:t>Later, he switched his major to religion to study for ministry</a:t>
            </a:r>
          </a:p>
          <a:p>
            <a:pPr marL="0" indent="0">
              <a:buNone/>
              <a:defRPr/>
            </a:pPr>
            <a:endParaRPr lang="en-US" sz="1900" dirty="0"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  <a:defRPr/>
            </a:pPr>
            <a:endParaRPr lang="en-US" sz="1900"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  <a:defRPr/>
            </a:pPr>
            <a:endParaRPr lang="en-US" sz="1900">
              <a:cs typeface="Times New Roman" pitchFamily="18" charset="0"/>
            </a:endParaRPr>
          </a:p>
        </p:txBody>
      </p:sp>
      <p:pic>
        <p:nvPicPr>
          <p:cNvPr id="9220" name="Picture 2" descr="http://tbn0.google.com/images?q=tbn:889Oou9Oq-D4wM:http://blog.newport.ac.uk/photos/msimmo01/images/172/299x425.aspx"/>
          <p:cNvPicPr>
            <a:picLocks noChangeAspect="1" noChangeArrowheads="1"/>
          </p:cNvPicPr>
          <p:nvPr/>
        </p:nvPicPr>
        <p:blipFill rotWithShape="1">
          <a:blip r:embed="rId3" cstate="print"/>
          <a:srcRect b="2234"/>
          <a:stretch/>
        </p:blipFill>
        <p:spPr bwMode="auto">
          <a:xfrm>
            <a:off x="9616863" y="446007"/>
            <a:ext cx="2100838" cy="2907792"/>
          </a:xfrm>
          <a:prstGeom prst="rect">
            <a:avLst/>
          </a:prstGeom>
          <a:noFill/>
        </p:spPr>
      </p:pic>
      <p:sp>
        <p:nvSpPr>
          <p:cNvPr id="9227" name="Rectangle 76">
            <a:extLst>
              <a:ext uri="{FF2B5EF4-FFF2-40B4-BE49-F238E27FC236}">
                <a16:creationId xmlns:a16="http://schemas.microsoft.com/office/drawing/2014/main" id="{05CC4153-3F0D-4F4C-8F12-E8FC3FA40AE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16862" y="3494844"/>
            <a:ext cx="2104001" cy="2907792"/>
          </a:xfrm>
          <a:prstGeom prst="rect">
            <a:avLst/>
          </a:prstGeom>
          <a:solidFill>
            <a:srgbClr val="726550">
              <a:alpha val="95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331349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US" sz="3800" b="1" i="1">
                <a:solidFill>
                  <a:srgbClr val="FFFFFF"/>
                </a:solidFill>
                <a:latin typeface="+mn-lt"/>
                <a:cs typeface="Times New Roman" pitchFamily="18" charset="0"/>
              </a:rPr>
              <a:t>Carl Rogers</a:t>
            </a:r>
            <a:br>
              <a:rPr lang="en-US" sz="3800" b="1" i="1">
                <a:solidFill>
                  <a:srgbClr val="FFFFFF"/>
                </a:solidFill>
                <a:latin typeface="+mn-lt"/>
                <a:cs typeface="Times New Roman" pitchFamily="18" charset="0"/>
              </a:rPr>
            </a:br>
            <a:r>
              <a:rPr lang="en-US" sz="3800" b="1" i="1">
                <a:solidFill>
                  <a:srgbClr val="FFFFFF"/>
                </a:solidFill>
                <a:latin typeface="+mn-lt"/>
                <a:cs typeface="Times New Roman" pitchFamily="18" charset="0"/>
              </a:rPr>
              <a:t> (CONT)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rtlCol="0" anchor="ctr">
            <a:normAutofit/>
          </a:bodyPr>
          <a:lstStyle/>
          <a:p>
            <a:pPr>
              <a:buFont typeface="Wingdings" pitchFamily="2" charset="2"/>
              <a:buChar char="Ø"/>
              <a:defRPr/>
            </a:pPr>
            <a:r>
              <a:rPr lang="en-US" sz="2600">
                <a:cs typeface="Times New Roman" pitchFamily="18" charset="0"/>
              </a:rPr>
              <a:t>After attending a seminar Rogers realized that his interest was not with the ministry and moved on to pursue Psychology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2600">
                <a:cs typeface="Times New Roman" pitchFamily="18" charset="0"/>
              </a:rPr>
              <a:t>Rogers than switched to the Clinical psychology program of Columbia University, and received his PhD. In 1931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2600">
                <a:cs typeface="Times New Roman" pitchFamily="18" charset="0"/>
              </a:rPr>
              <a:t> He was offered a full professorship at Ohio State in 1940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2600">
                <a:cs typeface="Times New Roman" pitchFamily="18" charset="0"/>
              </a:rPr>
              <a:t>In 1942, he wrote his first book, </a:t>
            </a:r>
            <a:r>
              <a:rPr lang="en-US" sz="2600" i="1">
                <a:cs typeface="Times New Roman" pitchFamily="18" charset="0"/>
              </a:rPr>
              <a:t>Counseling and Psychotherapy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2600">
                <a:cs typeface="Times New Roman" pitchFamily="18" charset="0"/>
              </a:rPr>
              <a:t>It was while working there that in 1951 he published his major work, </a:t>
            </a:r>
            <a:r>
              <a:rPr lang="en-US" sz="2600" b="1">
                <a:cs typeface="Times New Roman" pitchFamily="18" charset="0"/>
              </a:rPr>
              <a:t>Client-Centered therapy</a:t>
            </a:r>
            <a:r>
              <a:rPr lang="en-US" sz="2600">
                <a:cs typeface="Times New Roman" pitchFamily="18" charset="0"/>
              </a:rPr>
              <a:t>, wherein he outlines his basic theory</a:t>
            </a:r>
          </a:p>
        </p:txBody>
      </p:sp>
    </p:spTree>
    <p:extLst>
      <p:ext uri="{BB962C8B-B14F-4D97-AF65-F5344CB8AC3E}">
        <p14:creationId xmlns:p14="http://schemas.microsoft.com/office/powerpoint/2010/main" val="161040179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Rectangle 135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US" sz="3800">
                <a:solidFill>
                  <a:srgbClr val="FFFFFF"/>
                </a:solidFill>
                <a:effectLst/>
                <a:latin typeface="+mn-lt"/>
              </a:rPr>
              <a:t>Influence</a:t>
            </a:r>
          </a:p>
        </p:txBody>
      </p:sp>
      <p:sp>
        <p:nvSpPr>
          <p:cNvPr id="65541" name="Rectangle 137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5542" name="Rectangle 139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539" name="Rectangle 3"/>
          <p:cNvSpPr>
            <a:spLocks noGrp="1" noChangeArrowheads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US" sz="2600"/>
              <a:t>How did this philosophy get translated into psychology  and psychotherapeutic practices</a:t>
            </a:r>
            <a:r>
              <a:rPr lang="en-US" sz="2600">
                <a:latin typeface="+mn-lt"/>
              </a:rPr>
              <a:t> </a:t>
            </a:r>
            <a:r>
              <a:rPr lang="en-US" sz="2600"/>
              <a:t>and furthermore what does it have in common with Humanistic Psychology?</a:t>
            </a:r>
          </a:p>
          <a:p>
            <a:pPr>
              <a:defRPr/>
            </a:pPr>
            <a:r>
              <a:rPr lang="en-US" sz="2600"/>
              <a:t>The existentialists could be thought of as stressing the meaning of human existence.  Thus, they can  be seen as predecessors of modern Humanistic Psychology.  </a:t>
            </a:r>
          </a:p>
          <a:p>
            <a:pPr>
              <a:defRPr/>
            </a:pPr>
            <a:endParaRPr lang="en-US" sz="2600"/>
          </a:p>
        </p:txBody>
      </p:sp>
    </p:spTree>
    <p:extLst>
      <p:ext uri="{BB962C8B-B14F-4D97-AF65-F5344CB8AC3E}">
        <p14:creationId xmlns:p14="http://schemas.microsoft.com/office/powerpoint/2010/main" val="81247731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800" b="1">
                <a:solidFill>
                  <a:srgbClr val="FFFFFF"/>
                </a:solidFill>
                <a:latin typeface="+mn-lt"/>
              </a:rPr>
              <a:t>Client Centered Therapy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US" sz="2600"/>
              <a:t>The purpose of this therapy is to help the client discover a better way to develop self awareness</a:t>
            </a:r>
          </a:p>
          <a:p>
            <a:pPr eaLnBrk="1" hangingPunct="1">
              <a:defRPr/>
            </a:pPr>
            <a:r>
              <a:rPr lang="en-US" sz="2600"/>
              <a:t>Based on the idea that client can make positive and constructive choices.</a:t>
            </a:r>
          </a:p>
          <a:p>
            <a:pPr eaLnBrk="1" hangingPunct="1">
              <a:defRPr/>
            </a:pPr>
            <a:r>
              <a:rPr lang="en-US" sz="2600"/>
              <a:t>People are trustworthy (can solve problems without intervention)</a:t>
            </a:r>
          </a:p>
          <a:p>
            <a:pPr eaLnBrk="1" hangingPunct="1">
              <a:defRPr/>
            </a:pPr>
            <a:r>
              <a:rPr lang="en-US" sz="2600"/>
              <a:t>People are capable of self-directed growth if involved in a therapeutic relationship</a:t>
            </a:r>
          </a:p>
          <a:p>
            <a:pPr eaLnBrk="1" hangingPunct="1">
              <a:defRPr/>
            </a:pPr>
            <a:r>
              <a:rPr lang="en-US" sz="2600"/>
              <a:t>Under nurturing conditions an individual can move forward and resolve their problems.</a:t>
            </a:r>
          </a:p>
          <a:p>
            <a:pPr eaLnBrk="1" hangingPunct="1">
              <a:defRPr/>
            </a:pPr>
            <a:endParaRPr lang="en-US" sz="2600"/>
          </a:p>
        </p:txBody>
      </p:sp>
    </p:spTree>
    <p:extLst>
      <p:ext uri="{BB962C8B-B14F-4D97-AF65-F5344CB8AC3E}">
        <p14:creationId xmlns:p14="http://schemas.microsoft.com/office/powerpoint/2010/main" val="420323033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5" name="Rectangle 71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9" y="450221"/>
            <a:ext cx="4111931" cy="5957175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774700" y="761999"/>
            <a:ext cx="3511188" cy="5368413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b="1">
                <a:solidFill>
                  <a:srgbClr val="FFFFFF"/>
                </a:solidFill>
                <a:latin typeface="+mn-lt"/>
              </a:rPr>
              <a:t>Client Centered Therapy</a:t>
            </a:r>
          </a:p>
        </p:txBody>
      </p:sp>
      <p:sp>
        <p:nvSpPr>
          <p:cNvPr id="10246" name="Rectangle 73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7274" y="446007"/>
            <a:ext cx="4676305" cy="595717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5093623" y="762000"/>
            <a:ext cx="4042310" cy="5368412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US" sz="2400" dirty="0"/>
              <a:t>Rogers believed that people are capable of self directed growth if they are in a therapeutic relationship</a:t>
            </a:r>
          </a:p>
          <a:p>
            <a:pPr eaLnBrk="1" hangingPunct="1">
              <a:defRPr/>
            </a:pPr>
            <a:r>
              <a:rPr lang="en-US" sz="2400" dirty="0"/>
              <a:t>We are capable of directing one’s life</a:t>
            </a:r>
          </a:p>
          <a:p>
            <a:pPr eaLnBrk="1" hangingPunct="1">
              <a:defRPr/>
            </a:pPr>
            <a:r>
              <a:rPr lang="en-US" sz="2400" dirty="0"/>
              <a:t>His primary focus was helping the client discover more appropriate behaviors by becoming aware of their true self and develop ways to fully “encounter reality”. </a:t>
            </a:r>
          </a:p>
          <a:p>
            <a:pPr eaLnBrk="1" hangingPunct="1">
              <a:defRPr/>
            </a:pPr>
            <a:endParaRPr lang="en-US" sz="2400" dirty="0"/>
          </a:p>
          <a:p>
            <a:pPr eaLnBrk="1" hangingPunct="1">
              <a:defRPr/>
            </a:pPr>
            <a:endParaRPr lang="en-US" sz="2400" dirty="0"/>
          </a:p>
          <a:p>
            <a:pPr eaLnBrk="1" hangingPunct="1">
              <a:defRPr/>
            </a:pPr>
            <a:endParaRPr lang="en-US" sz="2400">
              <a:latin typeface="+mn-lt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10513"/>
          <a:stretch/>
        </p:blipFill>
        <p:spPr>
          <a:xfrm>
            <a:off x="9616863" y="446007"/>
            <a:ext cx="2100838" cy="2907792"/>
          </a:xfrm>
          <a:prstGeom prst="rect">
            <a:avLst/>
          </a:prstGeom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10247" name="Rectangle 75">
            <a:extLst>
              <a:ext uri="{FF2B5EF4-FFF2-40B4-BE49-F238E27FC236}">
                <a16:creationId xmlns:a16="http://schemas.microsoft.com/office/drawing/2014/main" id="{05CC4153-3F0D-4F4C-8F12-E8FC3FA40AE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16862" y="3494844"/>
            <a:ext cx="2104001" cy="2907792"/>
          </a:xfrm>
          <a:prstGeom prst="rect">
            <a:avLst/>
          </a:prstGeom>
          <a:solidFill>
            <a:srgbClr val="80A65A">
              <a:alpha val="95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345362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5200"/>
              <a:t>Growth Promoting Climate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5195449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714686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2900" b="1">
                <a:solidFill>
                  <a:srgbClr val="FFFFFF"/>
                </a:solidFill>
                <a:latin typeface="+mn-lt"/>
              </a:rPr>
              <a:t>Psychopathology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pPr marL="609600" indent="-609600">
              <a:defRPr/>
            </a:pPr>
            <a:r>
              <a:rPr lang="en-US" sz="2600"/>
              <a:t>Neurotic persons deny awareness of significant sensory and emotional experiences</a:t>
            </a:r>
          </a:p>
          <a:p>
            <a:pPr marL="609600" indent="-609600">
              <a:defRPr/>
            </a:pPr>
            <a:r>
              <a:rPr lang="en-US" sz="2600"/>
              <a:t>Experiences that are incongruent with their self-structure are subceived; reality is denied or distorted</a:t>
            </a:r>
          </a:p>
          <a:p>
            <a:pPr marL="609600" indent="-609600">
              <a:defRPr/>
            </a:pPr>
            <a:r>
              <a:rPr lang="en-US" sz="2600"/>
              <a:t>Distortion and denial results in self-experience discrepancy</a:t>
            </a:r>
          </a:p>
          <a:p>
            <a:pPr marL="609600" indent="-609600">
              <a:defRPr/>
            </a:pPr>
            <a:endParaRPr lang="en-US" sz="2600"/>
          </a:p>
        </p:txBody>
      </p:sp>
    </p:spTree>
    <p:extLst>
      <p:ext uri="{BB962C8B-B14F-4D97-AF65-F5344CB8AC3E}">
        <p14:creationId xmlns:p14="http://schemas.microsoft.com/office/powerpoint/2010/main" val="274948515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800" b="1">
                <a:solidFill>
                  <a:srgbClr val="FFFFFF"/>
                </a:solidFill>
                <a:latin typeface="+mn-lt"/>
              </a:rPr>
              <a:t>Therapist’s Job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US" sz="2600"/>
              <a:t>The therapist helps promote change but are not to direct change in the client</a:t>
            </a:r>
          </a:p>
          <a:p>
            <a:pPr eaLnBrk="1" hangingPunct="1">
              <a:defRPr/>
            </a:pPr>
            <a:r>
              <a:rPr lang="en-US" sz="2600"/>
              <a:t>Develops an environment where the patient can grow</a:t>
            </a:r>
          </a:p>
          <a:p>
            <a:pPr eaLnBrk="1" hangingPunct="1">
              <a:defRPr/>
            </a:pPr>
            <a:r>
              <a:rPr lang="en-US" sz="2600"/>
              <a:t>Is respectful, real, understanding and caring the client. In doing this the client can let go of his/her defenses, gain perception and reconnect with themselves.</a:t>
            </a:r>
          </a:p>
        </p:txBody>
      </p:sp>
    </p:spTree>
    <p:extLst>
      <p:ext uri="{BB962C8B-B14F-4D97-AF65-F5344CB8AC3E}">
        <p14:creationId xmlns:p14="http://schemas.microsoft.com/office/powerpoint/2010/main" val="149958521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800" b="1">
                <a:solidFill>
                  <a:srgbClr val="FFFFFF"/>
                </a:solidFill>
                <a:latin typeface="+mn-lt"/>
              </a:rPr>
              <a:t>Since Rogers..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/>
            </a:pPr>
            <a:r>
              <a:rPr lang="en-US" sz="2600" dirty="0"/>
              <a:t>Other psychologists have worked within the Humanistic Psychology approach:</a:t>
            </a:r>
            <a:endParaRPr lang="en-US" sz="2600">
              <a:cs typeface="Calibri"/>
            </a:endParaRPr>
          </a:p>
          <a:p>
            <a:pPr lvl="1">
              <a:buClr>
                <a:schemeClr val="hlink"/>
              </a:buClr>
              <a:buSzPct val="120000"/>
              <a:buFontTx/>
              <a:buChar char="•"/>
              <a:defRPr/>
            </a:pPr>
            <a:r>
              <a:rPr lang="en-US" sz="2600" dirty="0">
                <a:latin typeface="+mn-lt"/>
              </a:rPr>
              <a:t>Abraham Maslow</a:t>
            </a:r>
            <a:r>
              <a:rPr lang="en-US" sz="2600" dirty="0"/>
              <a:t> </a:t>
            </a:r>
            <a:endParaRPr lang="en-US" sz="2600" dirty="0">
              <a:latin typeface="+mn-lt"/>
              <a:cs typeface="Calibri"/>
            </a:endParaRPr>
          </a:p>
          <a:p>
            <a:pPr lvl="1" eaLnBrk="1" hangingPunct="1">
              <a:buClr>
                <a:schemeClr val="hlink"/>
              </a:buClr>
              <a:buSzPct val="120000"/>
              <a:buFontTx/>
              <a:buChar char="•"/>
              <a:defRPr/>
            </a:pPr>
            <a:r>
              <a:rPr lang="en-US" sz="2600" dirty="0">
                <a:latin typeface="+mn-lt"/>
              </a:rPr>
              <a:t>Fritz </a:t>
            </a:r>
            <a:r>
              <a:rPr lang="en-US" sz="2600" dirty="0" err="1">
                <a:latin typeface="+mn-lt"/>
              </a:rPr>
              <a:t>Perls</a:t>
            </a:r>
            <a:endParaRPr lang="en-US" sz="2600" dirty="0">
              <a:latin typeface="+mn-lt"/>
              <a:cs typeface="Calibri"/>
            </a:endParaRPr>
          </a:p>
          <a:p>
            <a:pPr lvl="1" eaLnBrk="1" hangingPunct="1">
              <a:buClr>
                <a:schemeClr val="hlink"/>
              </a:buClr>
              <a:buSzPct val="120000"/>
              <a:buFontTx/>
              <a:buChar char="•"/>
              <a:defRPr/>
            </a:pPr>
            <a:r>
              <a:rPr lang="en-US" sz="2600" dirty="0">
                <a:latin typeface="+mn-lt"/>
              </a:rPr>
              <a:t>Victor Frankl</a:t>
            </a:r>
            <a:endParaRPr lang="en-US" sz="2600" dirty="0">
              <a:latin typeface="+mn-lt"/>
              <a:cs typeface="Calibri"/>
            </a:endParaRPr>
          </a:p>
          <a:p>
            <a:pPr lvl="1" eaLnBrk="1" hangingPunct="1">
              <a:buClr>
                <a:schemeClr val="hlink"/>
              </a:buClr>
              <a:buSzPct val="120000"/>
              <a:buFontTx/>
              <a:buChar char="•"/>
              <a:defRPr/>
            </a:pPr>
            <a:r>
              <a:rPr lang="en-US" sz="2600" dirty="0"/>
              <a:t>Existential-Humanistic Therapist</a:t>
            </a:r>
            <a:endParaRPr lang="en-US" sz="2600" dirty="0">
              <a:latin typeface="+mn-lt"/>
              <a:cs typeface="Calibri"/>
            </a:endParaRPr>
          </a:p>
          <a:p>
            <a:pPr lvl="1">
              <a:buClr>
                <a:schemeClr val="hlink"/>
              </a:buClr>
              <a:buSzPct val="120000"/>
              <a:buFontTx/>
              <a:buChar char="•"/>
              <a:defRPr/>
            </a:pPr>
            <a:r>
              <a:rPr lang="en-US" sz="2600" dirty="0">
                <a:cs typeface="Calibri"/>
              </a:rPr>
              <a:t>Emotion-Focused Therapies</a:t>
            </a:r>
            <a:endParaRPr lang="en-US" sz="2600" dirty="0">
              <a:latin typeface="+mn-lt"/>
              <a:cs typeface="Calibri"/>
            </a:endParaRPr>
          </a:p>
          <a:p>
            <a:pPr lvl="1">
              <a:buClr>
                <a:schemeClr val="hlink"/>
              </a:buClr>
              <a:buSzPct val="120000"/>
              <a:buFontTx/>
              <a:buChar char="•"/>
              <a:defRPr/>
            </a:pPr>
            <a:r>
              <a:rPr lang="en-US" sz="2600" dirty="0">
                <a:cs typeface="Calibri" panose="020F0502020204030204"/>
              </a:rPr>
              <a:t>The Tribe of the Person-</a:t>
            </a:r>
            <a:r>
              <a:rPr lang="en-US" sz="2600" dirty="0" err="1">
                <a:cs typeface="Calibri" panose="020F0502020204030204"/>
              </a:rPr>
              <a:t>Centred</a:t>
            </a:r>
            <a:r>
              <a:rPr lang="en-US" sz="2600" dirty="0">
                <a:cs typeface="Calibri" panose="020F0502020204030204"/>
              </a:rPr>
              <a:t> Approach</a:t>
            </a:r>
          </a:p>
          <a:p>
            <a:pPr lvl="1">
              <a:buClr>
                <a:schemeClr val="hlink"/>
              </a:buClr>
              <a:buSzPct val="120000"/>
              <a:buFontTx/>
              <a:buChar char="•"/>
              <a:defRPr/>
            </a:pPr>
            <a:endParaRPr lang="en-US" sz="26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03859765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 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432874"/>
            <a:ext cx="11353800" cy="52695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dirty="0"/>
              <a:t>The Rise of Psychotherapy</a:t>
            </a:r>
          </a:p>
          <a:p>
            <a:r>
              <a:rPr lang="en-GB" dirty="0"/>
              <a:t>Emmanuel Church Healing Movement</a:t>
            </a:r>
          </a:p>
          <a:p>
            <a:r>
              <a:rPr lang="en-GB" dirty="0"/>
              <a:t>Arrival of Freud</a:t>
            </a:r>
          </a:p>
          <a:p>
            <a:r>
              <a:rPr lang="en-GB" dirty="0"/>
              <a:t>Rise of Psychoanalysis in America</a:t>
            </a:r>
          </a:p>
          <a:p>
            <a:r>
              <a:rPr lang="en-GB" dirty="0"/>
              <a:t>The Fall of Psychoanalysis</a:t>
            </a:r>
          </a:p>
          <a:p>
            <a:r>
              <a:rPr lang="en-GB" dirty="0"/>
              <a:t>Rise of the cognitive revolution</a:t>
            </a:r>
          </a:p>
          <a:p>
            <a:r>
              <a:rPr lang="en-GB" dirty="0"/>
              <a:t>Key Theorists</a:t>
            </a:r>
          </a:p>
          <a:p>
            <a:r>
              <a:rPr lang="en-GB" dirty="0"/>
              <a:t>Albert Ellis</a:t>
            </a:r>
          </a:p>
          <a:p>
            <a:r>
              <a:rPr lang="en-GB" dirty="0"/>
              <a:t>Aaron Beck</a:t>
            </a:r>
          </a:p>
          <a:p>
            <a:r>
              <a:rPr lang="en-GB" dirty="0"/>
              <a:t>Humanistic Approach</a:t>
            </a:r>
          </a:p>
          <a:p>
            <a:r>
              <a:rPr lang="en-GB" dirty="0"/>
              <a:t>Person-Centred Counselling</a:t>
            </a:r>
          </a:p>
          <a:p>
            <a:endParaRPr lang="en-GB" altLang="en-US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1319" y="1432874"/>
            <a:ext cx="5928090" cy="4031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8634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15</TotalTime>
  <Words>2299</Words>
  <Application>Microsoft Office PowerPoint</Application>
  <PresentationFormat>Widescreen</PresentationFormat>
  <Paragraphs>315</Paragraphs>
  <Slides>39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39</vt:i4>
      </vt:variant>
    </vt:vector>
  </HeadingPairs>
  <TitlesOfParts>
    <vt:vector size="48" baseType="lpstr">
      <vt:lpstr>Arial</vt:lpstr>
      <vt:lpstr>Calibri</vt:lpstr>
      <vt:lpstr>Calibri Light</vt:lpstr>
      <vt:lpstr>Century Gothic</vt:lpstr>
      <vt:lpstr>Times New Roman</vt:lpstr>
      <vt:lpstr>Wingdings</vt:lpstr>
      <vt:lpstr>Wingdings 3</vt:lpstr>
      <vt:lpstr>Ion</vt:lpstr>
      <vt:lpstr>Office Theme</vt:lpstr>
      <vt:lpstr>The Rise and Fall of Psychoanalysis  in America, The Cognitive Revolution and the development of Humanistic Counselling</vt:lpstr>
      <vt:lpstr>The Rise of Psychotherapy</vt:lpstr>
      <vt:lpstr>Emmanuel Church Healing Movement</vt:lpstr>
      <vt:lpstr>Emmanuel Church Healing Movement</vt:lpstr>
      <vt:lpstr>Freud Arrives</vt:lpstr>
      <vt:lpstr>Arrival of Freud</vt:lpstr>
      <vt:lpstr>Rise of Psychoanalysis in America</vt:lpstr>
      <vt:lpstr>Rise of Psychoanalysis America</vt:lpstr>
      <vt:lpstr>The Fall of Psychoanalysis</vt:lpstr>
      <vt:lpstr>The Fall of Psychoanalysis</vt:lpstr>
      <vt:lpstr>Rise of Cognitive Revolution</vt:lpstr>
      <vt:lpstr>Rise of the Cognitive Revolution</vt:lpstr>
      <vt:lpstr>Rise of the Cognitive Revolution</vt:lpstr>
      <vt:lpstr>Rise of the Cognitive Revolution</vt:lpstr>
      <vt:lpstr>Rise of the Cognitive Revolution</vt:lpstr>
      <vt:lpstr>Rise of the Cognitive Revolution</vt:lpstr>
      <vt:lpstr>Rise of the Cognitive Revolution</vt:lpstr>
      <vt:lpstr>Rise of the Cognitive Revolution</vt:lpstr>
      <vt:lpstr>Rise of the Cognitive Revolution</vt:lpstr>
      <vt:lpstr>Rise of the Cognitive Revolution</vt:lpstr>
      <vt:lpstr>Rise of the Cognitive Revolution</vt:lpstr>
      <vt:lpstr>Rise of the Cognitive Revolution</vt:lpstr>
      <vt:lpstr>Rise of the Cognitive Revolution</vt:lpstr>
      <vt:lpstr>Rise of the Cognitive Revolution</vt:lpstr>
      <vt:lpstr>Rise of the Cognitive Revolution</vt:lpstr>
      <vt:lpstr>History of Humanism and relationship to Psychology </vt:lpstr>
      <vt:lpstr>Defining characteristics</vt:lpstr>
      <vt:lpstr>Introduction to the schools of Humanistic Counselling</vt:lpstr>
      <vt:lpstr>The Humanistic Perspective</vt:lpstr>
      <vt:lpstr>Carl Rogers (Father of Humanism)</vt:lpstr>
      <vt:lpstr>Carl Rogers  (CONT)</vt:lpstr>
      <vt:lpstr>Influence</vt:lpstr>
      <vt:lpstr>Client Centered Therapy</vt:lpstr>
      <vt:lpstr>Client Centered Therapy</vt:lpstr>
      <vt:lpstr>Growth Promoting Climate</vt:lpstr>
      <vt:lpstr>Psychopathology</vt:lpstr>
      <vt:lpstr>Therapist’s Job</vt:lpstr>
      <vt:lpstr>Since Rogers..</vt:lpstr>
      <vt:lpstr>Summary 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Slade</dc:creator>
  <cp:lastModifiedBy>Catherine Slade</cp:lastModifiedBy>
  <cp:revision>163</cp:revision>
  <dcterms:created xsi:type="dcterms:W3CDTF">2018-03-19T13:33:52Z</dcterms:created>
  <dcterms:modified xsi:type="dcterms:W3CDTF">2020-11-25T10:03:01Z</dcterms:modified>
</cp:coreProperties>
</file>