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3" r:id="rId6"/>
    <p:sldId id="264" r:id="rId7"/>
    <p:sldId id="265" r:id="rId8"/>
    <p:sldId id="266" r:id="rId9"/>
    <p:sldId id="260" r:id="rId10"/>
    <p:sldId id="261" r:id="rId11"/>
    <p:sldId id="262" r:id="rId12"/>
    <p:sldId id="267" r:id="rId13"/>
    <p:sldId id="268" r:id="rId14"/>
    <p:sldId id="269"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8" autoAdjust="0"/>
    <p:restoredTop sz="94660"/>
  </p:normalViewPr>
  <p:slideViewPr>
    <p:cSldViewPr snapToGrid="0">
      <p:cViewPr varScale="1">
        <p:scale>
          <a:sx n="83" d="100"/>
          <a:sy n="83" d="100"/>
        </p:scale>
        <p:origin x="45" y="22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25949256342957"/>
          <c:y val="5.0925925925925923E-2"/>
          <c:w val="0.83129396325459315"/>
          <c:h val="0.74350320793234181"/>
        </c:manualLayout>
      </c:layout>
      <c:barChart>
        <c:barDir val="col"/>
        <c:grouping val="clustered"/>
        <c:varyColors val="0"/>
        <c:ser>
          <c:idx val="0"/>
          <c:order val="0"/>
          <c:spPr>
            <a:solidFill>
              <a:schemeClr val="accent1"/>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cat>
            <c:strRef>
              <c:f>Sheet1!$A$1:$A$5</c:f>
              <c:strCache>
                <c:ptCount val="5"/>
                <c:pt idx="0">
                  <c:v>SLPCB</c:v>
                </c:pt>
                <c:pt idx="1">
                  <c:v>SLPCA</c:v>
                </c:pt>
                <c:pt idx="3">
                  <c:v>SLPEB</c:v>
                </c:pt>
                <c:pt idx="4">
                  <c:v>SLPEA</c:v>
                </c:pt>
              </c:strCache>
            </c:strRef>
          </c:cat>
          <c:val>
            <c:numRef>
              <c:f>Sheet1!$B$1:$B$5</c:f>
              <c:numCache>
                <c:formatCode>General</c:formatCode>
                <c:ptCount val="5"/>
                <c:pt idx="0">
                  <c:v>113.3</c:v>
                </c:pt>
                <c:pt idx="1">
                  <c:v>164.2</c:v>
                </c:pt>
                <c:pt idx="3">
                  <c:v>121.7</c:v>
                </c:pt>
                <c:pt idx="4">
                  <c:v>134.19999999999999</c:v>
                </c:pt>
              </c:numCache>
            </c:numRef>
          </c:val>
          <c:extLst>
            <c:ext xmlns:c16="http://schemas.microsoft.com/office/drawing/2014/chart" uri="{C3380CC4-5D6E-409C-BE32-E72D297353CC}">
              <c16:uniqueId val="{00000000-5D7D-4764-A2A6-67188AAE0832}"/>
            </c:ext>
          </c:extLst>
        </c:ser>
        <c:dLbls>
          <c:showLegendKey val="0"/>
          <c:showVal val="0"/>
          <c:showCatName val="0"/>
          <c:showSerName val="0"/>
          <c:showPercent val="0"/>
          <c:showBubbleSize val="0"/>
        </c:dLbls>
        <c:gapWidth val="219"/>
        <c:overlap val="-27"/>
        <c:axId val="528071352"/>
        <c:axId val="528071680"/>
      </c:barChart>
      <c:catAx>
        <c:axId val="52807135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smtClean="0"/>
                  <a:t>Training method- before and after</a:t>
                </a:r>
                <a:endParaRPr lang="en-GB" dirty="0"/>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8071680"/>
        <c:crosses val="autoZero"/>
        <c:auto val="1"/>
        <c:lblAlgn val="ctr"/>
        <c:lblOffset val="100"/>
        <c:noMultiLvlLbl val="0"/>
      </c:catAx>
      <c:valAx>
        <c:axId val="5280716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Leg strength</a:t>
                </a:r>
                <a:r>
                  <a:rPr lang="en-GB" baseline="0"/>
                  <a:t> (kg)</a:t>
                </a:r>
                <a:endParaRPr lang="en-GB"/>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80713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9937100985673581E-2"/>
          <c:y val="2.8753782772241759E-2"/>
          <c:w val="0.83129396325459315"/>
          <c:h val="0.74350320793234181"/>
        </c:manualLayout>
      </c:layout>
      <c:barChart>
        <c:barDir val="col"/>
        <c:grouping val="clustered"/>
        <c:varyColors val="0"/>
        <c:ser>
          <c:idx val="0"/>
          <c:order val="0"/>
          <c:spPr>
            <a:solidFill>
              <a:schemeClr val="accent1"/>
            </a:solidFill>
            <a:ln>
              <a:noFill/>
            </a:ln>
            <a:effectLst/>
          </c:spPr>
          <c:invertIfNegative val="0"/>
          <c:errBars>
            <c:errBarType val="both"/>
            <c:errValType val="stdErr"/>
            <c:noEndCap val="0"/>
            <c:spPr>
              <a:noFill/>
              <a:ln w="9525" cap="flat" cmpd="sng" algn="ctr">
                <a:solidFill>
                  <a:schemeClr val="tx1">
                    <a:lumMod val="65000"/>
                    <a:lumOff val="35000"/>
                  </a:schemeClr>
                </a:solidFill>
                <a:round/>
              </a:ln>
              <a:effectLst/>
            </c:spPr>
          </c:errBars>
          <c:cat>
            <c:strRef>
              <c:f>Sheet1!$A$1:$A$5</c:f>
              <c:strCache>
                <c:ptCount val="5"/>
                <c:pt idx="0">
                  <c:v>SLPCB</c:v>
                </c:pt>
                <c:pt idx="1">
                  <c:v>SLPCA</c:v>
                </c:pt>
                <c:pt idx="3">
                  <c:v>SLPEB</c:v>
                </c:pt>
                <c:pt idx="4">
                  <c:v>SLPEA</c:v>
                </c:pt>
              </c:strCache>
            </c:strRef>
          </c:cat>
          <c:val>
            <c:numRef>
              <c:f>Sheet1!$B$1:$B$5</c:f>
              <c:numCache>
                <c:formatCode>General</c:formatCode>
                <c:ptCount val="5"/>
                <c:pt idx="0">
                  <c:v>113.3</c:v>
                </c:pt>
                <c:pt idx="1">
                  <c:v>164.2</c:v>
                </c:pt>
                <c:pt idx="3">
                  <c:v>121.7</c:v>
                </c:pt>
                <c:pt idx="4">
                  <c:v>134.19999999999999</c:v>
                </c:pt>
              </c:numCache>
            </c:numRef>
          </c:val>
          <c:extLst>
            <c:ext xmlns:c16="http://schemas.microsoft.com/office/drawing/2014/chart" uri="{C3380CC4-5D6E-409C-BE32-E72D297353CC}">
              <c16:uniqueId val="{00000000-9112-40A1-9AD1-AA5CC6BA520F}"/>
            </c:ext>
          </c:extLst>
        </c:ser>
        <c:dLbls>
          <c:showLegendKey val="0"/>
          <c:showVal val="0"/>
          <c:showCatName val="0"/>
          <c:showSerName val="0"/>
          <c:showPercent val="0"/>
          <c:showBubbleSize val="0"/>
        </c:dLbls>
        <c:gapWidth val="219"/>
        <c:overlap val="-27"/>
        <c:axId val="528071352"/>
        <c:axId val="528071680"/>
      </c:barChart>
      <c:catAx>
        <c:axId val="528071352"/>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dirty="0" smtClean="0"/>
                  <a:t>Training method- before and after</a:t>
                </a:r>
                <a:endParaRPr lang="en-GB" dirty="0"/>
              </a:p>
            </c:rich>
          </c:tx>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8071680"/>
        <c:crosses val="autoZero"/>
        <c:auto val="1"/>
        <c:lblAlgn val="ctr"/>
        <c:lblOffset val="100"/>
        <c:noMultiLvlLbl val="0"/>
      </c:catAx>
      <c:valAx>
        <c:axId val="528071680"/>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GB"/>
                  <a:t>Leg strength</a:t>
                </a:r>
                <a:r>
                  <a:rPr lang="en-GB" baseline="0"/>
                  <a:t> (kg)</a:t>
                </a:r>
                <a:endParaRPr lang="en-GB"/>
              </a:p>
            </c:rich>
          </c:tx>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5280713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C0A37E0C-1D4F-496E-B454-A018A979896E}"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33275690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A37E0C-1D4F-496E-B454-A018A979896E}"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41473475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0A37E0C-1D4F-496E-B454-A018A979896E}"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5055771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C0A37E0C-1D4F-496E-B454-A018A979896E}"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12570819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C0A37E0C-1D4F-496E-B454-A018A979896E}" type="datetimeFigureOut">
              <a:rPr lang="en-GB" smtClean="0"/>
              <a:t>10/02/2021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2002732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C0A37E0C-1D4F-496E-B454-A018A979896E}" type="datetimeFigureOut">
              <a:rPr lang="en-GB" smtClean="0"/>
              <a:t>10/02/2021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101543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A37E0C-1D4F-496E-B454-A018A979896E}" type="datetimeFigureOut">
              <a:rPr lang="en-GB" smtClean="0"/>
              <a:t>10/02/2021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30358110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A37E0C-1D4F-496E-B454-A018A979896E}"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3933704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0A37E0C-1D4F-496E-B454-A018A979896E}" type="datetimeFigureOut">
              <a:rPr lang="en-GB" smtClean="0"/>
              <a:t>10/02/2021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2520761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A37E0C-1D4F-496E-B454-A018A979896E}"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1631017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C0A37E0C-1D4F-496E-B454-A018A979896E}" type="datetimeFigureOut">
              <a:rPr lang="en-GB" smtClean="0"/>
              <a:t>10/02/2021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5152921-E9D7-4395-823F-975BCABFF8F5}" type="slidenum">
              <a:rPr lang="en-GB" smtClean="0"/>
              <a:t>‹#›</a:t>
            </a:fld>
            <a:endParaRPr lang="en-GB"/>
          </a:p>
        </p:txBody>
      </p:sp>
    </p:spTree>
    <p:extLst>
      <p:ext uri="{BB962C8B-B14F-4D97-AF65-F5344CB8AC3E}">
        <p14:creationId xmlns:p14="http://schemas.microsoft.com/office/powerpoint/2010/main" val="6064958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A37E0C-1D4F-496E-B454-A018A979896E}" type="datetimeFigureOut">
              <a:rPr lang="en-GB" smtClean="0"/>
              <a:t>10/02/2021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152921-E9D7-4395-823F-975BCABFF8F5}" type="slidenum">
              <a:rPr lang="en-GB" smtClean="0"/>
              <a:t>‹#›</a:t>
            </a:fld>
            <a:endParaRPr lang="en-GB"/>
          </a:p>
        </p:txBody>
      </p:sp>
    </p:spTree>
    <p:extLst>
      <p:ext uri="{BB962C8B-B14F-4D97-AF65-F5344CB8AC3E}">
        <p14:creationId xmlns:p14="http://schemas.microsoft.com/office/powerpoint/2010/main" val="785226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pPr algn="ctr"/>
            <a:r>
              <a:rPr lang="en-GB" sz="3600" dirty="0" smtClean="0"/>
              <a:t>Eccentric </a:t>
            </a:r>
            <a:r>
              <a:rPr lang="en-GB" sz="3600" dirty="0"/>
              <a:t>or concentric </a:t>
            </a:r>
            <a:r>
              <a:rPr lang="en-GB" sz="3600" dirty="0" smtClean="0"/>
              <a:t>training: Which is  </a:t>
            </a:r>
            <a:r>
              <a:rPr lang="en-GB" sz="3600" dirty="0"/>
              <a:t>better at improving strength inactive university female students</a:t>
            </a:r>
          </a:p>
        </p:txBody>
      </p:sp>
      <p:sp>
        <p:nvSpPr>
          <p:cNvPr id="5" name="Content Placeholder 4"/>
          <p:cNvSpPr>
            <a:spLocks noGrp="1"/>
          </p:cNvSpPr>
          <p:nvPr>
            <p:ph idx="1"/>
          </p:nvPr>
        </p:nvSpPr>
        <p:spPr/>
        <p:txBody>
          <a:bodyPr/>
          <a:lstStyle/>
          <a:p>
            <a:pPr marL="0" indent="0">
              <a:buNone/>
            </a:pPr>
            <a:r>
              <a:rPr lang="en-GB" dirty="0"/>
              <a:t>24 healthy female participants who current play team sports were evaluated for seated leg press strength and maximal vertical jump height. 12 randomly selected students then followed a 6 week concentric leg strengthening programme and 12 students followed a eccentric programme. The programmes were match for training load. Seated leg press strength and maximal vertical jump were reassessed after the 6 week intervention.</a:t>
            </a:r>
          </a:p>
          <a:p>
            <a:pPr marL="0" indent="0">
              <a:buNone/>
            </a:pPr>
            <a:endParaRPr lang="en-GB" dirty="0"/>
          </a:p>
        </p:txBody>
      </p:sp>
    </p:spTree>
    <p:extLst>
      <p:ext uri="{BB962C8B-B14F-4D97-AF65-F5344CB8AC3E}">
        <p14:creationId xmlns:p14="http://schemas.microsoft.com/office/powerpoint/2010/main" val="2264466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Results</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315556153"/>
              </p:ext>
            </p:extLst>
          </p:nvPr>
        </p:nvGraphicFramePr>
        <p:xfrm>
          <a:off x="908178" y="2114936"/>
          <a:ext cx="10164148" cy="4402455"/>
        </p:xfrm>
        <a:graphic>
          <a:graphicData uri="http://schemas.openxmlformats.org/drawingml/2006/table">
            <a:tbl>
              <a:tblPr firstRow="1" firstCol="1" bandRow="1">
                <a:tableStyleId>{5C22544A-7EE6-4342-B048-85BDC9FD1C3A}</a:tableStyleId>
              </a:tblPr>
              <a:tblGrid>
                <a:gridCol w="1269957">
                  <a:extLst>
                    <a:ext uri="{9D8B030D-6E8A-4147-A177-3AD203B41FA5}">
                      <a16:colId xmlns:a16="http://schemas.microsoft.com/office/drawing/2014/main" val="4161588395"/>
                    </a:ext>
                  </a:extLst>
                </a:gridCol>
                <a:gridCol w="1271080">
                  <a:extLst>
                    <a:ext uri="{9D8B030D-6E8A-4147-A177-3AD203B41FA5}">
                      <a16:colId xmlns:a16="http://schemas.microsoft.com/office/drawing/2014/main" val="459935806"/>
                    </a:ext>
                  </a:extLst>
                </a:gridCol>
                <a:gridCol w="1269957">
                  <a:extLst>
                    <a:ext uri="{9D8B030D-6E8A-4147-A177-3AD203B41FA5}">
                      <a16:colId xmlns:a16="http://schemas.microsoft.com/office/drawing/2014/main" val="2979258679"/>
                    </a:ext>
                  </a:extLst>
                </a:gridCol>
                <a:gridCol w="1271080">
                  <a:extLst>
                    <a:ext uri="{9D8B030D-6E8A-4147-A177-3AD203B41FA5}">
                      <a16:colId xmlns:a16="http://schemas.microsoft.com/office/drawing/2014/main" val="443544376"/>
                    </a:ext>
                  </a:extLst>
                </a:gridCol>
                <a:gridCol w="1269957">
                  <a:extLst>
                    <a:ext uri="{9D8B030D-6E8A-4147-A177-3AD203B41FA5}">
                      <a16:colId xmlns:a16="http://schemas.microsoft.com/office/drawing/2014/main" val="3219515337"/>
                    </a:ext>
                  </a:extLst>
                </a:gridCol>
                <a:gridCol w="1271080">
                  <a:extLst>
                    <a:ext uri="{9D8B030D-6E8A-4147-A177-3AD203B41FA5}">
                      <a16:colId xmlns:a16="http://schemas.microsoft.com/office/drawing/2014/main" val="1148999905"/>
                    </a:ext>
                  </a:extLst>
                </a:gridCol>
                <a:gridCol w="1269957">
                  <a:extLst>
                    <a:ext uri="{9D8B030D-6E8A-4147-A177-3AD203B41FA5}">
                      <a16:colId xmlns:a16="http://schemas.microsoft.com/office/drawing/2014/main" val="2354338869"/>
                    </a:ext>
                  </a:extLst>
                </a:gridCol>
                <a:gridCol w="1271080">
                  <a:extLst>
                    <a:ext uri="{9D8B030D-6E8A-4147-A177-3AD203B41FA5}">
                      <a16:colId xmlns:a16="http://schemas.microsoft.com/office/drawing/2014/main" val="362020968"/>
                    </a:ext>
                  </a:extLst>
                </a:gridCol>
              </a:tblGrid>
              <a:tr h="260013">
                <a:tc gridSpan="4">
                  <a:txBody>
                    <a:bodyPr/>
                    <a:lstStyle/>
                    <a:p>
                      <a:pPr algn="ctr">
                        <a:lnSpc>
                          <a:spcPct val="107000"/>
                        </a:lnSpc>
                        <a:spcAft>
                          <a:spcPts val="0"/>
                        </a:spcAft>
                      </a:pPr>
                      <a:r>
                        <a:rPr lang="en-GB" sz="1800" dirty="0">
                          <a:effectLst/>
                        </a:rPr>
                        <a:t>Seated Leg press (kg)</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tc gridSpan="4">
                  <a:txBody>
                    <a:bodyPr/>
                    <a:lstStyle/>
                    <a:p>
                      <a:pPr algn="ctr">
                        <a:lnSpc>
                          <a:spcPct val="107000"/>
                        </a:lnSpc>
                        <a:spcAft>
                          <a:spcPts val="0"/>
                        </a:spcAft>
                      </a:pPr>
                      <a:r>
                        <a:rPr lang="en-GB" sz="1800">
                          <a:effectLst/>
                        </a:rPr>
                        <a:t>Maximal vertical Jump (m)</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GB"/>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2122296603"/>
                  </a:ext>
                </a:extLst>
              </a:tr>
              <a:tr h="260013">
                <a:tc gridSpan="2">
                  <a:txBody>
                    <a:bodyPr/>
                    <a:lstStyle/>
                    <a:p>
                      <a:pPr algn="ctr">
                        <a:lnSpc>
                          <a:spcPct val="107000"/>
                        </a:lnSpc>
                        <a:spcAft>
                          <a:spcPts val="0"/>
                        </a:spcAft>
                      </a:pPr>
                      <a:r>
                        <a:rPr lang="en-GB" sz="1800" dirty="0">
                          <a:effectLst/>
                        </a:rPr>
                        <a:t>Concentric</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GB"/>
                    </a:p>
                  </a:txBody>
                  <a:tcPr/>
                </a:tc>
                <a:tc gridSpan="2">
                  <a:txBody>
                    <a:bodyPr/>
                    <a:lstStyle/>
                    <a:p>
                      <a:pPr algn="ctr">
                        <a:lnSpc>
                          <a:spcPct val="107000"/>
                        </a:lnSpc>
                        <a:spcAft>
                          <a:spcPts val="0"/>
                        </a:spcAft>
                      </a:pPr>
                      <a:r>
                        <a:rPr lang="en-GB" sz="1800">
                          <a:effectLst/>
                        </a:rPr>
                        <a:t>Eccentric</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GB"/>
                    </a:p>
                  </a:txBody>
                  <a:tcPr/>
                </a:tc>
                <a:tc gridSpan="2">
                  <a:txBody>
                    <a:bodyPr/>
                    <a:lstStyle/>
                    <a:p>
                      <a:pPr algn="ctr">
                        <a:lnSpc>
                          <a:spcPct val="107000"/>
                        </a:lnSpc>
                        <a:spcAft>
                          <a:spcPts val="0"/>
                        </a:spcAft>
                      </a:pPr>
                      <a:r>
                        <a:rPr lang="en-GB" sz="1800">
                          <a:effectLst/>
                        </a:rPr>
                        <a:t>Concentric</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GB"/>
                    </a:p>
                  </a:txBody>
                  <a:tcPr/>
                </a:tc>
                <a:tc gridSpan="2">
                  <a:txBody>
                    <a:bodyPr/>
                    <a:lstStyle/>
                    <a:p>
                      <a:pPr algn="ctr">
                        <a:lnSpc>
                          <a:spcPct val="107000"/>
                        </a:lnSpc>
                        <a:spcAft>
                          <a:spcPts val="0"/>
                        </a:spcAft>
                      </a:pPr>
                      <a:r>
                        <a:rPr lang="en-GB" sz="1800">
                          <a:effectLst/>
                        </a:rPr>
                        <a:t>Eccentric</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hMerge="1">
                  <a:txBody>
                    <a:bodyPr/>
                    <a:lstStyle/>
                    <a:p>
                      <a:endParaRPr lang="en-GB"/>
                    </a:p>
                  </a:txBody>
                  <a:tcPr/>
                </a:tc>
                <a:extLst>
                  <a:ext uri="{0D108BD9-81ED-4DB2-BD59-A6C34878D82A}">
                    <a16:rowId xmlns:a16="http://schemas.microsoft.com/office/drawing/2014/main" val="94564705"/>
                  </a:ext>
                </a:extLst>
              </a:tr>
              <a:tr h="260013">
                <a:tc>
                  <a:txBody>
                    <a:bodyPr/>
                    <a:lstStyle/>
                    <a:p>
                      <a:pPr algn="ctr">
                        <a:lnSpc>
                          <a:spcPct val="107000"/>
                        </a:lnSpc>
                        <a:spcAft>
                          <a:spcPts val="0"/>
                        </a:spcAft>
                      </a:pPr>
                      <a:r>
                        <a:rPr lang="en-GB" sz="1800">
                          <a:effectLst/>
                        </a:rPr>
                        <a:t>Before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After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Before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After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Before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After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Before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After</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434884369"/>
                  </a:ext>
                </a:extLst>
              </a:tr>
              <a:tr h="260013">
                <a:tc>
                  <a:txBody>
                    <a:bodyPr/>
                    <a:lstStyle/>
                    <a:p>
                      <a:pPr algn="ctr">
                        <a:lnSpc>
                          <a:spcPct val="107000"/>
                        </a:lnSpc>
                        <a:spcAft>
                          <a:spcPts val="0"/>
                        </a:spcAft>
                      </a:pPr>
                      <a:r>
                        <a:rPr lang="en-GB" sz="1800">
                          <a:effectLst/>
                        </a:rPr>
                        <a:t>120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190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100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120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0.26</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36430649"/>
                  </a:ext>
                </a:extLst>
              </a:tr>
              <a:tr h="260013">
                <a:tc>
                  <a:txBody>
                    <a:bodyPr/>
                    <a:lstStyle/>
                    <a:p>
                      <a:pPr algn="ctr">
                        <a:lnSpc>
                          <a:spcPct val="107000"/>
                        </a:lnSpc>
                        <a:spcAft>
                          <a:spcPts val="0"/>
                        </a:spcAft>
                      </a:pPr>
                      <a:r>
                        <a:rPr lang="en-GB" sz="1800">
                          <a:effectLst/>
                        </a:rPr>
                        <a:t>90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260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270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0.18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106048583"/>
                  </a:ext>
                </a:extLst>
              </a:tr>
              <a:tr h="260013">
                <a:tc>
                  <a:txBody>
                    <a:bodyPr/>
                    <a:lstStyle/>
                    <a:p>
                      <a:pPr algn="ctr">
                        <a:lnSpc>
                          <a:spcPct val="107000"/>
                        </a:lnSpc>
                        <a:spcAft>
                          <a:spcPts val="0"/>
                        </a:spcAft>
                      </a:pPr>
                      <a:r>
                        <a:rPr lang="en-GB" sz="1800">
                          <a:effectLst/>
                        </a:rPr>
                        <a:t>110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170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110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0.11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0.14</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859348721"/>
                  </a:ext>
                </a:extLst>
              </a:tr>
              <a:tr h="260013">
                <a:tc>
                  <a:txBody>
                    <a:bodyPr/>
                    <a:lstStyle/>
                    <a:p>
                      <a:pPr algn="ctr">
                        <a:lnSpc>
                          <a:spcPct val="107000"/>
                        </a:lnSpc>
                        <a:spcAft>
                          <a:spcPts val="0"/>
                        </a:spcAft>
                      </a:pPr>
                      <a:r>
                        <a:rPr lang="en-GB" sz="1800">
                          <a:effectLst/>
                        </a:rPr>
                        <a:t>110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160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110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0.27</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0.34</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087584366"/>
                  </a:ext>
                </a:extLst>
              </a:tr>
              <a:tr h="260013">
                <a:tc>
                  <a:txBody>
                    <a:bodyPr/>
                    <a:lstStyle/>
                    <a:p>
                      <a:pPr algn="ctr">
                        <a:lnSpc>
                          <a:spcPct val="107000"/>
                        </a:lnSpc>
                        <a:spcAft>
                          <a:spcPts val="0"/>
                        </a:spcAft>
                      </a:pPr>
                      <a:r>
                        <a:rPr lang="en-GB" sz="1800">
                          <a:effectLst/>
                        </a:rPr>
                        <a:t>90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0.22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558706317"/>
                  </a:ext>
                </a:extLst>
              </a:tr>
              <a:tr h="260013">
                <a:tc>
                  <a:txBody>
                    <a:bodyPr/>
                    <a:lstStyle/>
                    <a:p>
                      <a:pPr algn="ctr">
                        <a:lnSpc>
                          <a:spcPct val="107000"/>
                        </a:lnSpc>
                        <a:spcAft>
                          <a:spcPts val="0"/>
                        </a:spcAft>
                      </a:pPr>
                      <a:r>
                        <a:rPr lang="en-GB" sz="1800">
                          <a:effectLst/>
                        </a:rPr>
                        <a:t>80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120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80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80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0.25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719937891"/>
                  </a:ext>
                </a:extLst>
              </a:tr>
              <a:tr h="260013">
                <a:tc>
                  <a:txBody>
                    <a:bodyPr/>
                    <a:lstStyle/>
                    <a:p>
                      <a:pPr algn="ctr">
                        <a:lnSpc>
                          <a:spcPct val="107000"/>
                        </a:lnSpc>
                        <a:spcAft>
                          <a:spcPts val="0"/>
                        </a:spcAft>
                      </a:pPr>
                      <a:r>
                        <a:rPr lang="en-GB" sz="1800">
                          <a:effectLst/>
                        </a:rPr>
                        <a:t>190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smtClean="0">
                          <a:effectLst/>
                        </a:rPr>
                        <a:t>200</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90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0.25</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7911378"/>
                  </a:ext>
                </a:extLst>
              </a:tr>
              <a:tr h="260013">
                <a:tc>
                  <a:txBody>
                    <a:bodyPr/>
                    <a:lstStyle/>
                    <a:p>
                      <a:pPr algn="ctr">
                        <a:lnSpc>
                          <a:spcPct val="107000"/>
                        </a:lnSpc>
                        <a:spcAft>
                          <a:spcPts val="0"/>
                        </a:spcAft>
                      </a:pPr>
                      <a:r>
                        <a:rPr lang="en-GB" sz="1800">
                          <a:effectLst/>
                        </a:rPr>
                        <a:t>110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140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0.23</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0.29</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0.31</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910336060"/>
                  </a:ext>
                </a:extLst>
              </a:tr>
              <a:tr h="260013">
                <a:tc>
                  <a:txBody>
                    <a:bodyPr/>
                    <a:lstStyle/>
                    <a:p>
                      <a:pPr algn="ctr">
                        <a:lnSpc>
                          <a:spcPct val="107000"/>
                        </a:lnSpc>
                        <a:spcAft>
                          <a:spcPts val="0"/>
                        </a:spcAft>
                      </a:pPr>
                      <a:r>
                        <a:rPr lang="en-GB" sz="18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160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140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0.37</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3940187226"/>
                  </a:ext>
                </a:extLst>
              </a:tr>
              <a:tr h="260013">
                <a:tc>
                  <a:txBody>
                    <a:bodyPr/>
                    <a:lstStyle/>
                    <a:p>
                      <a:pPr algn="ctr">
                        <a:lnSpc>
                          <a:spcPct val="107000"/>
                        </a:lnSpc>
                        <a:spcAft>
                          <a:spcPts val="0"/>
                        </a:spcAft>
                      </a:pPr>
                      <a:r>
                        <a:rPr lang="en-GB" sz="1800">
                          <a:effectLst/>
                        </a:rPr>
                        <a:t>130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240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0.24</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0.23</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0.28</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742523844"/>
                  </a:ext>
                </a:extLst>
              </a:tr>
              <a:tr h="260013">
                <a:tc>
                  <a:txBody>
                    <a:bodyPr/>
                    <a:lstStyle/>
                    <a:p>
                      <a:pPr algn="ctr">
                        <a:lnSpc>
                          <a:spcPct val="107000"/>
                        </a:lnSpc>
                        <a:spcAft>
                          <a:spcPts val="0"/>
                        </a:spcAft>
                      </a:pPr>
                      <a:r>
                        <a:rPr lang="en-GB" sz="1800">
                          <a:effectLst/>
                        </a:rPr>
                        <a:t>120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150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120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0.25</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0.32</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0.32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0.32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128034093"/>
                  </a:ext>
                </a:extLst>
              </a:tr>
              <a:tr h="260013">
                <a:tc>
                  <a:txBody>
                    <a:bodyPr/>
                    <a:lstStyle/>
                    <a:p>
                      <a:pPr algn="ctr">
                        <a:lnSpc>
                          <a:spcPct val="107000"/>
                        </a:lnSpc>
                        <a:spcAft>
                          <a:spcPts val="0"/>
                        </a:spcAft>
                      </a:pPr>
                      <a:r>
                        <a:rPr lang="en-GB" sz="1800">
                          <a:effectLst/>
                        </a:rPr>
                        <a:t>110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200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170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190</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0.28</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a:effectLst/>
                        </a:rPr>
                        <a:t>0.29</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07000"/>
                        </a:lnSpc>
                        <a:spcAft>
                          <a:spcPts val="0"/>
                        </a:spcAft>
                      </a:pPr>
                      <a:r>
                        <a:rPr lang="en-GB" sz="1800" dirty="0">
                          <a:effectLst/>
                        </a:rPr>
                        <a:t>0.32</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2864194470"/>
                  </a:ext>
                </a:extLst>
              </a:tr>
            </a:tbl>
          </a:graphicData>
        </a:graphic>
      </p:graphicFrame>
      <p:sp>
        <p:nvSpPr>
          <p:cNvPr id="5" name="Rectangle 4"/>
          <p:cNvSpPr/>
          <p:nvPr/>
        </p:nvSpPr>
        <p:spPr>
          <a:xfrm>
            <a:off x="908178" y="1496340"/>
            <a:ext cx="9535886" cy="388696"/>
          </a:xfrm>
          <a:prstGeom prst="rect">
            <a:avLst/>
          </a:prstGeom>
        </p:spPr>
        <p:txBody>
          <a:bodyPr wrap="square">
            <a:spAutoFit/>
          </a:bodyPr>
          <a:lstStyle/>
          <a:p>
            <a:pPr>
              <a:lnSpc>
                <a:spcPct val="107000"/>
              </a:lnSpc>
              <a:spcAft>
                <a:spcPts val="800"/>
              </a:spcAft>
            </a:pPr>
            <a:r>
              <a:rPr lang="en-GB" dirty="0">
                <a:latin typeface="Calibri" panose="020F0502020204030204" pitchFamily="34" charset="0"/>
                <a:ea typeface="Calibri" panose="020F0502020204030204" pitchFamily="34" charset="0"/>
                <a:cs typeface="Times New Roman" panose="02020603050405020304" pitchFamily="18" charset="0"/>
              </a:rPr>
              <a:t>Table 1: The effect of concentric and eccentric strength training on leg strength and Leg power.</a:t>
            </a:r>
          </a:p>
        </p:txBody>
      </p:sp>
    </p:spTree>
    <p:extLst>
      <p:ext uri="{BB962C8B-B14F-4D97-AF65-F5344CB8AC3E}">
        <p14:creationId xmlns:p14="http://schemas.microsoft.com/office/powerpoint/2010/main" val="4511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Descriptive statistics</a:t>
            </a:r>
            <a:endParaRPr lang="en-GB" dirty="0"/>
          </a:p>
        </p:txBody>
      </p:sp>
      <p:sp>
        <p:nvSpPr>
          <p:cNvPr id="3" name="Content Placeholder 2"/>
          <p:cNvSpPr>
            <a:spLocks noGrp="1"/>
          </p:cNvSpPr>
          <p:nvPr>
            <p:ph sz="half" idx="1"/>
          </p:nvPr>
        </p:nvSpPr>
        <p:spPr>
          <a:xfrm>
            <a:off x="838200" y="1825625"/>
            <a:ext cx="3771122" cy="4351338"/>
          </a:xfrm>
        </p:spPr>
        <p:txBody>
          <a:bodyPr>
            <a:normAutofit lnSpcReduction="10000"/>
          </a:bodyPr>
          <a:lstStyle/>
          <a:p>
            <a:pPr lvl="0"/>
            <a:r>
              <a:rPr lang="en-GB" dirty="0"/>
              <a:t>Mean ± SD</a:t>
            </a:r>
          </a:p>
          <a:p>
            <a:pPr lvl="0"/>
            <a:r>
              <a:rPr lang="en-GB" dirty="0"/>
              <a:t>Confidence intervals</a:t>
            </a:r>
          </a:p>
          <a:p>
            <a:pPr lvl="0"/>
            <a:r>
              <a:rPr lang="en-GB" dirty="0"/>
              <a:t>Standard </a:t>
            </a:r>
            <a:r>
              <a:rPr lang="en-GB" dirty="0" smtClean="0"/>
              <a:t>error</a:t>
            </a:r>
          </a:p>
          <a:p>
            <a:pPr lvl="0"/>
            <a:endParaRPr lang="en-GB" dirty="0"/>
          </a:p>
          <a:p>
            <a:pPr lvl="0"/>
            <a:r>
              <a:rPr lang="en-GB" dirty="0" smtClean="0"/>
              <a:t>Summarise the output data into a table</a:t>
            </a:r>
            <a:endParaRPr lang="en-GB" dirty="0"/>
          </a:p>
          <a:p>
            <a:pPr marL="0" indent="0">
              <a:buNone/>
            </a:pPr>
            <a:endParaRPr lang="en-GB" dirty="0"/>
          </a:p>
        </p:txBody>
      </p:sp>
      <p:sp>
        <p:nvSpPr>
          <p:cNvPr id="4" name="Content Placeholder 3"/>
          <p:cNvSpPr>
            <a:spLocks noGrp="1"/>
          </p:cNvSpPr>
          <p:nvPr>
            <p:ph sz="half" idx="2"/>
          </p:nvPr>
        </p:nvSpPr>
        <p:spPr>
          <a:xfrm>
            <a:off x="4746171" y="1825625"/>
            <a:ext cx="6607629" cy="4351338"/>
          </a:xfrm>
        </p:spPr>
        <p:txBody>
          <a:bodyPr>
            <a:normAutofit lnSpcReduction="10000"/>
          </a:bodyPr>
          <a:lstStyle/>
          <a:p>
            <a:pPr marL="0" indent="0">
              <a:buNone/>
            </a:pPr>
            <a:r>
              <a:rPr lang="en-GB" dirty="0" smtClean="0"/>
              <a:t>Set up the data in SPSS in Columns – as per the table.</a:t>
            </a:r>
            <a:endParaRPr lang="en-GB" dirty="0"/>
          </a:p>
          <a:p>
            <a:pPr marL="0" indent="0">
              <a:buNone/>
            </a:pPr>
            <a:r>
              <a:rPr lang="en-GB" dirty="0" smtClean="0"/>
              <a:t>Then:</a:t>
            </a:r>
          </a:p>
          <a:p>
            <a:pPr marL="514350" indent="-514350">
              <a:buFont typeface="+mj-lt"/>
              <a:buAutoNum type="arabicPeriod"/>
            </a:pPr>
            <a:r>
              <a:rPr lang="en-GB" dirty="0" smtClean="0"/>
              <a:t>Set up data in SPSS</a:t>
            </a:r>
          </a:p>
          <a:p>
            <a:pPr marL="514350" indent="-514350">
              <a:buFont typeface="+mj-lt"/>
              <a:buAutoNum type="arabicPeriod"/>
            </a:pPr>
            <a:r>
              <a:rPr lang="en-GB" dirty="0" smtClean="0"/>
              <a:t>Analyse</a:t>
            </a:r>
          </a:p>
          <a:p>
            <a:pPr marL="514350" indent="-514350">
              <a:buFont typeface="+mj-lt"/>
              <a:buAutoNum type="arabicPeriod"/>
            </a:pPr>
            <a:r>
              <a:rPr lang="en-GB" dirty="0" err="1" smtClean="0"/>
              <a:t>Descriptives</a:t>
            </a:r>
            <a:endParaRPr lang="en-GB" dirty="0" smtClean="0"/>
          </a:p>
          <a:p>
            <a:pPr marL="514350" indent="-514350">
              <a:buFont typeface="+mj-lt"/>
              <a:buAutoNum type="arabicPeriod"/>
            </a:pPr>
            <a:r>
              <a:rPr lang="en-GB" dirty="0" smtClean="0"/>
              <a:t>Explore</a:t>
            </a:r>
          </a:p>
          <a:p>
            <a:pPr marL="514350" indent="-514350">
              <a:buFont typeface="+mj-lt"/>
              <a:buAutoNum type="arabicPeriod"/>
            </a:pPr>
            <a:r>
              <a:rPr lang="en-GB" dirty="0" smtClean="0"/>
              <a:t>Move all across into dependent list</a:t>
            </a:r>
          </a:p>
          <a:p>
            <a:pPr marL="514350" indent="-514350">
              <a:buFont typeface="+mj-lt"/>
              <a:buAutoNum type="arabicPeriod"/>
            </a:pPr>
            <a:r>
              <a:rPr lang="en-GB" dirty="0" smtClean="0"/>
              <a:t>Ok</a:t>
            </a:r>
          </a:p>
          <a:p>
            <a:pPr marL="0" indent="0">
              <a:buNone/>
            </a:pPr>
            <a:endParaRPr lang="en-GB" dirty="0"/>
          </a:p>
        </p:txBody>
      </p:sp>
    </p:spTree>
    <p:extLst>
      <p:ext uri="{BB962C8B-B14F-4D97-AF65-F5344CB8AC3E}">
        <p14:creationId xmlns:p14="http://schemas.microsoft.com/office/powerpoint/2010/main" val="36842144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1249122648"/>
              </p:ext>
            </p:extLst>
          </p:nvPr>
        </p:nvGraphicFramePr>
        <p:xfrm>
          <a:off x="1008242" y="753345"/>
          <a:ext cx="9541569" cy="2705202"/>
        </p:xfrm>
        <a:graphic>
          <a:graphicData uri="http://schemas.openxmlformats.org/drawingml/2006/table">
            <a:tbl>
              <a:tblPr firstRow="1" firstCol="1" bandRow="1">
                <a:tableStyleId>{5C22544A-7EE6-4342-B048-85BDC9FD1C3A}</a:tableStyleId>
              </a:tblPr>
              <a:tblGrid>
                <a:gridCol w="4598188">
                  <a:extLst>
                    <a:ext uri="{9D8B030D-6E8A-4147-A177-3AD203B41FA5}">
                      <a16:colId xmlns:a16="http://schemas.microsoft.com/office/drawing/2014/main" val="1465413036"/>
                    </a:ext>
                  </a:extLst>
                </a:gridCol>
                <a:gridCol w="1682674">
                  <a:extLst>
                    <a:ext uri="{9D8B030D-6E8A-4147-A177-3AD203B41FA5}">
                      <a16:colId xmlns:a16="http://schemas.microsoft.com/office/drawing/2014/main" val="628793928"/>
                    </a:ext>
                  </a:extLst>
                </a:gridCol>
                <a:gridCol w="1556383">
                  <a:extLst>
                    <a:ext uri="{9D8B030D-6E8A-4147-A177-3AD203B41FA5}">
                      <a16:colId xmlns:a16="http://schemas.microsoft.com/office/drawing/2014/main" val="1289586338"/>
                    </a:ext>
                  </a:extLst>
                </a:gridCol>
                <a:gridCol w="1704324">
                  <a:extLst>
                    <a:ext uri="{9D8B030D-6E8A-4147-A177-3AD203B41FA5}">
                      <a16:colId xmlns:a16="http://schemas.microsoft.com/office/drawing/2014/main" val="760033448"/>
                    </a:ext>
                  </a:extLst>
                </a:gridCol>
              </a:tblGrid>
              <a:tr h="266802">
                <a:tc>
                  <a:txBody>
                    <a:bodyPr/>
                    <a:lstStyle/>
                    <a:p>
                      <a:pPr>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dirty="0" smtClean="0">
                          <a:solidFill>
                            <a:schemeClr val="tx1"/>
                          </a:solidFill>
                          <a:effectLst/>
                        </a:rPr>
                        <a:t>Mean ± SD</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en-GB" sz="1600" dirty="0">
                          <a:solidFill>
                            <a:schemeClr val="tx1"/>
                          </a:solidFill>
                          <a:effectLst/>
                        </a:rPr>
                        <a:t>CI</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en-GB" sz="1600" dirty="0">
                          <a:solidFill>
                            <a:schemeClr val="tx1"/>
                          </a:solidFill>
                          <a:effectLst/>
                        </a:rPr>
                        <a:t>SE</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76889059"/>
                  </a:ext>
                </a:extLst>
              </a:tr>
              <a:tr h="266802">
                <a:tc>
                  <a:txBody>
                    <a:bodyPr/>
                    <a:lstStyle/>
                    <a:p>
                      <a:pPr>
                        <a:spcAft>
                          <a:spcPts val="0"/>
                        </a:spcAft>
                      </a:pPr>
                      <a:r>
                        <a:rPr lang="en-GB" sz="2000" dirty="0">
                          <a:solidFill>
                            <a:schemeClr val="tx1"/>
                          </a:solidFill>
                          <a:effectLst/>
                        </a:rPr>
                        <a:t>Seated Leg press concentric before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113.3±28.1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95.4-131.2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8.1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85512484"/>
                  </a:ext>
                </a:extLst>
              </a:tr>
              <a:tr h="266802">
                <a:tc>
                  <a:txBody>
                    <a:bodyPr/>
                    <a:lstStyle/>
                    <a:p>
                      <a:pPr>
                        <a:spcAft>
                          <a:spcPts val="0"/>
                        </a:spcAft>
                      </a:pPr>
                      <a:r>
                        <a:rPr lang="en-GB" sz="2000" dirty="0">
                          <a:solidFill>
                            <a:schemeClr val="tx1"/>
                          </a:solidFill>
                          <a:effectLst/>
                        </a:rPr>
                        <a:t>Seated Leg press concentric After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smtClean="0">
                          <a:effectLst/>
                        </a:rPr>
                        <a:t>164.2±38.0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smtClean="0">
                          <a:effectLst/>
                        </a:rPr>
                        <a:t>140.0-188.3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smtClean="0">
                          <a:effectLst/>
                        </a:rPr>
                        <a:t>11.0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77594975"/>
                  </a:ext>
                </a:extLst>
              </a:tr>
              <a:tr h="266802">
                <a:tc>
                  <a:txBody>
                    <a:bodyPr/>
                    <a:lstStyle/>
                    <a:p>
                      <a:pPr>
                        <a:spcAft>
                          <a:spcPts val="0"/>
                        </a:spcAft>
                      </a:pPr>
                      <a:r>
                        <a:rPr lang="en-GB" sz="2000" dirty="0">
                          <a:solidFill>
                            <a:schemeClr val="tx1"/>
                          </a:solidFill>
                          <a:effectLst/>
                        </a:rPr>
                        <a:t>Seated Leg press eccentric before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121.7±49.7</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90.1-153.2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a:effectLst/>
                        </a:rPr>
                        <a:t>14.3</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6368001"/>
                  </a:ext>
                </a:extLst>
              </a:tr>
              <a:tr h="266802">
                <a:tc>
                  <a:txBody>
                    <a:bodyPr/>
                    <a:lstStyle/>
                    <a:p>
                      <a:pPr>
                        <a:spcAft>
                          <a:spcPts val="0"/>
                        </a:spcAft>
                      </a:pPr>
                      <a:r>
                        <a:rPr lang="en-GB" sz="2000" dirty="0">
                          <a:solidFill>
                            <a:schemeClr val="tx1"/>
                          </a:solidFill>
                          <a:effectLst/>
                        </a:rPr>
                        <a:t>Seated Leg press eccentric after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134.2±50.4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102.2-166.2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14.5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88407733"/>
                  </a:ext>
                </a:extLst>
              </a:tr>
              <a:tr h="266802">
                <a:tc>
                  <a:txBody>
                    <a:bodyPr/>
                    <a:lstStyle/>
                    <a:p>
                      <a:pPr>
                        <a:spcAft>
                          <a:spcPts val="0"/>
                        </a:spcAft>
                      </a:pPr>
                      <a:r>
                        <a:rPr lang="en-GB" sz="2000" dirty="0">
                          <a:solidFill>
                            <a:schemeClr val="tx1"/>
                          </a:solidFill>
                          <a:effectLst/>
                        </a:rPr>
                        <a:t>MVJ concentric before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0.23±0.05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0.20-0.26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30520693"/>
                  </a:ext>
                </a:extLst>
              </a:tr>
              <a:tr h="266802">
                <a:tc>
                  <a:txBody>
                    <a:bodyPr/>
                    <a:lstStyle/>
                    <a:p>
                      <a:pPr>
                        <a:spcAft>
                          <a:spcPts val="0"/>
                        </a:spcAft>
                      </a:pPr>
                      <a:r>
                        <a:rPr lang="en-GB" sz="2000" dirty="0">
                          <a:solidFill>
                            <a:schemeClr val="tx1"/>
                          </a:solidFill>
                          <a:effectLst/>
                        </a:rPr>
                        <a:t>MVJ concentric After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0.24±0.05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0.22-0.28</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64717152"/>
                  </a:ext>
                </a:extLst>
              </a:tr>
              <a:tr h="266802">
                <a:tc>
                  <a:txBody>
                    <a:bodyPr/>
                    <a:lstStyle/>
                    <a:p>
                      <a:pPr>
                        <a:spcAft>
                          <a:spcPts val="0"/>
                        </a:spcAft>
                      </a:pPr>
                      <a:r>
                        <a:rPr lang="en-GB" sz="2000" dirty="0">
                          <a:solidFill>
                            <a:schemeClr val="tx1"/>
                          </a:solidFill>
                          <a:effectLst/>
                        </a:rPr>
                        <a:t>MVJ eccentric before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0.29±0.05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0.27-0.33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9343294"/>
                  </a:ext>
                </a:extLst>
              </a:tr>
              <a:tr h="274514">
                <a:tc>
                  <a:txBody>
                    <a:bodyPr/>
                    <a:lstStyle/>
                    <a:p>
                      <a:pPr>
                        <a:spcAft>
                          <a:spcPts val="0"/>
                        </a:spcAft>
                      </a:pPr>
                      <a:r>
                        <a:rPr lang="en-GB" sz="2000" dirty="0">
                          <a:solidFill>
                            <a:schemeClr val="tx1"/>
                          </a:solidFill>
                          <a:effectLst/>
                        </a:rPr>
                        <a:t>MVJ eccentric after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0.31±0.05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a:effectLst/>
                        </a:rPr>
                        <a:t>0.27-0.34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484464"/>
                  </a:ext>
                </a:extLst>
              </a:tr>
            </a:tbl>
          </a:graphicData>
        </a:graphic>
      </p:graphicFrame>
      <p:sp>
        <p:nvSpPr>
          <p:cNvPr id="7" name="TextBox 6"/>
          <p:cNvSpPr txBox="1"/>
          <p:nvPr/>
        </p:nvSpPr>
        <p:spPr>
          <a:xfrm>
            <a:off x="902494" y="328430"/>
            <a:ext cx="9753064" cy="369332"/>
          </a:xfrm>
          <a:prstGeom prst="rect">
            <a:avLst/>
          </a:prstGeom>
          <a:noFill/>
        </p:spPr>
        <p:txBody>
          <a:bodyPr wrap="square" rtlCol="0">
            <a:spAutoFit/>
          </a:bodyPr>
          <a:lstStyle/>
          <a:p>
            <a:r>
              <a:rPr lang="en-GB" dirty="0" smtClean="0"/>
              <a:t>Table 2: Descriptive analysis of the effect of concentric and eccentric training on leg strength and MVJ </a:t>
            </a:r>
            <a:endParaRPr lang="en-GB" dirty="0"/>
          </a:p>
        </p:txBody>
      </p:sp>
      <p:sp>
        <p:nvSpPr>
          <p:cNvPr id="9" name="Rectangle 8"/>
          <p:cNvSpPr/>
          <p:nvPr/>
        </p:nvSpPr>
        <p:spPr>
          <a:xfrm>
            <a:off x="1076130" y="6160055"/>
            <a:ext cx="6096000" cy="646331"/>
          </a:xfrm>
          <a:prstGeom prst="rect">
            <a:avLst/>
          </a:prstGeom>
        </p:spPr>
        <p:txBody>
          <a:bodyPr>
            <a:spAutoFit/>
          </a:bodyPr>
          <a:lstStyle/>
          <a:p>
            <a:r>
              <a:rPr lang="en-GB" dirty="0" smtClean="0"/>
              <a:t>Figure </a:t>
            </a:r>
            <a:r>
              <a:rPr lang="en-GB" dirty="0" smtClean="0"/>
              <a:t>1: Descriptive comparisons of the effect of concentric and eccentric training on leg strength and MVJ </a:t>
            </a:r>
            <a:endParaRPr lang="en-GB" dirty="0"/>
          </a:p>
        </p:txBody>
      </p:sp>
      <p:sp>
        <p:nvSpPr>
          <p:cNvPr id="10" name="TextBox 9"/>
          <p:cNvSpPr txBox="1"/>
          <p:nvPr/>
        </p:nvSpPr>
        <p:spPr>
          <a:xfrm>
            <a:off x="6941975" y="4596881"/>
            <a:ext cx="4540898" cy="1200329"/>
          </a:xfrm>
          <a:prstGeom prst="rect">
            <a:avLst/>
          </a:prstGeom>
          <a:noFill/>
        </p:spPr>
        <p:txBody>
          <a:bodyPr wrap="square" rtlCol="0">
            <a:spAutoFit/>
          </a:bodyPr>
          <a:lstStyle/>
          <a:p>
            <a:r>
              <a:rPr lang="en-GB" sz="2400" dirty="0" smtClean="0">
                <a:solidFill>
                  <a:srgbClr val="FF0000"/>
                </a:solidFill>
              </a:rPr>
              <a:t>As this is a comparison for before and after it may be useful to show the impact of training in a graph.</a:t>
            </a:r>
            <a:endParaRPr lang="en-GB" sz="2400" dirty="0">
              <a:solidFill>
                <a:srgbClr val="FF0000"/>
              </a:solidFill>
            </a:endParaRPr>
          </a:p>
        </p:txBody>
      </p:sp>
      <p:graphicFrame>
        <p:nvGraphicFramePr>
          <p:cNvPr id="11" name="Chart 10"/>
          <p:cNvGraphicFramePr>
            <a:graphicFrameLocks/>
          </p:cNvGraphicFramePr>
          <p:nvPr>
            <p:extLst>
              <p:ext uri="{D42A27DB-BD31-4B8C-83A1-F6EECF244321}">
                <p14:modId xmlns:p14="http://schemas.microsoft.com/office/powerpoint/2010/main" val="4243980249"/>
              </p:ext>
            </p:extLst>
          </p:nvPr>
        </p:nvGraphicFramePr>
        <p:xfrm>
          <a:off x="1408922" y="3514130"/>
          <a:ext cx="4572000" cy="274320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026715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Between Group comparisons</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When using multiple groups it is useful to determine if the starting parameters of the groups are the same i.e. are there any difference in leg strength of MVJ jump height between the groups before the training intervention?</a:t>
            </a:r>
          </a:p>
          <a:p>
            <a:pPr marL="0" indent="0">
              <a:buNone/>
            </a:pPr>
            <a:endParaRPr lang="en-GB" dirty="0"/>
          </a:p>
          <a:p>
            <a:pPr marL="0" indent="0" algn="ctr">
              <a:buNone/>
            </a:pPr>
            <a:r>
              <a:rPr lang="en-GB" dirty="0" smtClean="0">
                <a:solidFill>
                  <a:srgbClr val="FF0000"/>
                </a:solidFill>
              </a:rPr>
              <a:t>To do this require the use of an independent t-test </a:t>
            </a:r>
            <a:endParaRPr lang="en-GB" dirty="0">
              <a:solidFill>
                <a:srgbClr val="FF0000"/>
              </a:solidFill>
            </a:endParaRPr>
          </a:p>
          <a:p>
            <a:pPr marL="0" indent="0">
              <a:buNone/>
            </a:pPr>
            <a:endParaRPr lang="en-GB" dirty="0" smtClean="0">
              <a:solidFill>
                <a:srgbClr val="FF0000"/>
              </a:solidFill>
            </a:endParaRPr>
          </a:p>
          <a:p>
            <a:pPr marL="0" indent="0">
              <a:buNone/>
            </a:pPr>
            <a:r>
              <a:rPr lang="en-GB" dirty="0" smtClean="0"/>
              <a:t>If the starting points of the group are different then the this has to be taken into account when evaluating whether eccentric or concentric training is most effective.</a:t>
            </a:r>
            <a:endParaRPr lang="en-GB" dirty="0"/>
          </a:p>
        </p:txBody>
      </p:sp>
    </p:spTree>
    <p:extLst>
      <p:ext uri="{BB962C8B-B14F-4D97-AF65-F5344CB8AC3E}">
        <p14:creationId xmlns:p14="http://schemas.microsoft.com/office/powerpoint/2010/main" val="30331594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dirty="0" smtClean="0"/>
              <a:t>Independent t-test – Comparing between groups</a:t>
            </a:r>
            <a:endParaRPr lang="en-GB" sz="4000" dirty="0"/>
          </a:p>
        </p:txBody>
      </p:sp>
      <p:sp>
        <p:nvSpPr>
          <p:cNvPr id="3" name="Content Placeholder 2"/>
          <p:cNvSpPr>
            <a:spLocks noGrp="1"/>
          </p:cNvSpPr>
          <p:nvPr>
            <p:ph idx="1"/>
          </p:nvPr>
        </p:nvSpPr>
        <p:spPr>
          <a:xfrm>
            <a:off x="838200" y="1825625"/>
            <a:ext cx="6223958" cy="4351338"/>
          </a:xfrm>
        </p:spPr>
        <p:txBody>
          <a:bodyPr/>
          <a:lstStyle/>
          <a:p>
            <a:pPr marL="0" indent="0">
              <a:buNone/>
            </a:pPr>
            <a:r>
              <a:rPr lang="en-GB" dirty="0" smtClean="0"/>
              <a:t>Input the data in single line including a grouping variable and a measure variable (where concentric group=1 and eccentric group=2)</a:t>
            </a:r>
          </a:p>
          <a:p>
            <a:pPr marL="0" indent="0">
              <a:buNone/>
            </a:pPr>
            <a:r>
              <a:rPr lang="en-GB" dirty="0" smtClean="0"/>
              <a:t>	</a:t>
            </a:r>
            <a:r>
              <a:rPr lang="en-GB" sz="1800" dirty="0" smtClean="0"/>
              <a:t>Group		Strength</a:t>
            </a:r>
          </a:p>
          <a:p>
            <a:pPr marL="0" indent="0">
              <a:buNone/>
            </a:pPr>
            <a:r>
              <a:rPr lang="en-GB" sz="1800" dirty="0" smtClean="0"/>
              <a:t>	   1 		   130</a:t>
            </a:r>
          </a:p>
          <a:p>
            <a:pPr marL="0" indent="0">
              <a:buNone/>
            </a:pPr>
            <a:r>
              <a:rPr lang="en-GB" sz="1800" dirty="0"/>
              <a:t>	</a:t>
            </a:r>
            <a:r>
              <a:rPr lang="en-GB" sz="1800" dirty="0" smtClean="0"/>
              <a:t>   2		   120</a:t>
            </a:r>
          </a:p>
          <a:p>
            <a:pPr marL="0" indent="0">
              <a:buNone/>
            </a:pPr>
            <a:endParaRPr lang="en-GB" sz="1800" dirty="0"/>
          </a:p>
          <a:p>
            <a:pPr marL="0" indent="0">
              <a:buNone/>
            </a:pPr>
            <a:r>
              <a:rPr lang="en-GB" sz="1800" dirty="0" smtClean="0"/>
              <a:t>This needs to be set up in the variable view first</a:t>
            </a:r>
            <a:endParaRPr lang="en-GB" sz="1800" dirty="0"/>
          </a:p>
        </p:txBody>
      </p:sp>
      <p:sp>
        <p:nvSpPr>
          <p:cNvPr id="4" name="TextBox 3"/>
          <p:cNvSpPr txBox="1"/>
          <p:nvPr/>
        </p:nvSpPr>
        <p:spPr>
          <a:xfrm>
            <a:off x="7062158" y="1949570"/>
            <a:ext cx="4669767" cy="4524315"/>
          </a:xfrm>
          <a:prstGeom prst="rect">
            <a:avLst/>
          </a:prstGeom>
          <a:noFill/>
        </p:spPr>
        <p:txBody>
          <a:bodyPr wrap="square" rtlCol="0">
            <a:spAutoFit/>
          </a:bodyPr>
          <a:lstStyle/>
          <a:p>
            <a:r>
              <a:rPr lang="en-GB" dirty="0" smtClean="0"/>
              <a:t>Variable view</a:t>
            </a:r>
          </a:p>
          <a:p>
            <a:r>
              <a:rPr lang="en-GB" dirty="0" smtClean="0"/>
              <a:t>Name:	Group</a:t>
            </a:r>
          </a:p>
          <a:p>
            <a:r>
              <a:rPr lang="en-GB" dirty="0" smtClean="0"/>
              <a:t>Go to values </a:t>
            </a:r>
          </a:p>
          <a:p>
            <a:r>
              <a:rPr lang="en-GB" dirty="0"/>
              <a:t>	</a:t>
            </a:r>
            <a:r>
              <a:rPr lang="en-GB" dirty="0" smtClean="0"/>
              <a:t>	in value: 1</a:t>
            </a:r>
          </a:p>
          <a:p>
            <a:r>
              <a:rPr lang="en-GB" dirty="0"/>
              <a:t>	</a:t>
            </a:r>
            <a:r>
              <a:rPr lang="en-GB" dirty="0" smtClean="0"/>
              <a:t>	in label : concentric</a:t>
            </a:r>
          </a:p>
          <a:p>
            <a:r>
              <a:rPr lang="en-GB" dirty="0"/>
              <a:t>	</a:t>
            </a:r>
            <a:r>
              <a:rPr lang="en-GB" dirty="0" smtClean="0"/>
              <a:t>	add</a:t>
            </a:r>
          </a:p>
          <a:p>
            <a:r>
              <a:rPr lang="en-GB" dirty="0"/>
              <a:t>	</a:t>
            </a:r>
            <a:r>
              <a:rPr lang="en-GB" dirty="0" smtClean="0"/>
              <a:t>	in value: 2</a:t>
            </a:r>
          </a:p>
          <a:p>
            <a:r>
              <a:rPr lang="en-GB" dirty="0"/>
              <a:t>	</a:t>
            </a:r>
            <a:r>
              <a:rPr lang="en-GB" dirty="0" smtClean="0"/>
              <a:t>	in label: eccentric</a:t>
            </a:r>
          </a:p>
          <a:p>
            <a:r>
              <a:rPr lang="en-GB" dirty="0"/>
              <a:t>	</a:t>
            </a:r>
            <a:r>
              <a:rPr lang="en-GB" dirty="0" smtClean="0"/>
              <a:t>	add</a:t>
            </a:r>
          </a:p>
          <a:p>
            <a:r>
              <a:rPr lang="en-GB" dirty="0" smtClean="0"/>
              <a:t>		ok</a:t>
            </a:r>
          </a:p>
          <a:p>
            <a:r>
              <a:rPr lang="en-GB" dirty="0" smtClean="0"/>
              <a:t>Go to measure: Nominal</a:t>
            </a:r>
          </a:p>
          <a:p>
            <a:r>
              <a:rPr lang="en-GB" dirty="0" smtClean="0"/>
              <a:t>Second Name: Strength (Third name MVJ)</a:t>
            </a:r>
          </a:p>
          <a:p>
            <a:r>
              <a:rPr lang="en-GB" dirty="0" smtClean="0"/>
              <a:t>Go to measure: Scale</a:t>
            </a:r>
          </a:p>
          <a:p>
            <a:endParaRPr lang="en-GB" dirty="0"/>
          </a:p>
          <a:p>
            <a:r>
              <a:rPr lang="en-GB" dirty="0" smtClean="0"/>
              <a:t>Go to data view and input all data in a single column.</a:t>
            </a:r>
            <a:endParaRPr lang="en-GB" dirty="0"/>
          </a:p>
        </p:txBody>
      </p:sp>
    </p:spTree>
    <p:extLst>
      <p:ext uri="{BB962C8B-B14F-4D97-AF65-F5344CB8AC3E}">
        <p14:creationId xmlns:p14="http://schemas.microsoft.com/office/powerpoint/2010/main" val="40372490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Conducting the Independent t-test Analysis</a:t>
            </a:r>
            <a:endParaRPr lang="en-GB" dirty="0"/>
          </a:p>
        </p:txBody>
      </p:sp>
      <p:sp>
        <p:nvSpPr>
          <p:cNvPr id="3" name="Content Placeholder 2"/>
          <p:cNvSpPr>
            <a:spLocks noGrp="1"/>
          </p:cNvSpPr>
          <p:nvPr>
            <p:ph idx="1"/>
          </p:nvPr>
        </p:nvSpPr>
        <p:spPr>
          <a:xfrm>
            <a:off x="838199" y="1825625"/>
            <a:ext cx="10749951" cy="4351338"/>
          </a:xfrm>
        </p:spPr>
        <p:txBody>
          <a:bodyPr>
            <a:normAutofit/>
          </a:bodyPr>
          <a:lstStyle/>
          <a:p>
            <a:r>
              <a:rPr lang="en-GB" dirty="0" smtClean="0"/>
              <a:t>Analyse</a:t>
            </a:r>
          </a:p>
          <a:p>
            <a:r>
              <a:rPr lang="en-GB" dirty="0" smtClean="0"/>
              <a:t>Compare means</a:t>
            </a:r>
          </a:p>
          <a:p>
            <a:r>
              <a:rPr lang="en-GB" dirty="0" smtClean="0"/>
              <a:t>Independent t-test</a:t>
            </a:r>
          </a:p>
          <a:p>
            <a:pPr marL="0" indent="0">
              <a:buNone/>
            </a:pPr>
            <a:r>
              <a:rPr lang="en-GB" dirty="0" smtClean="0"/>
              <a:t>Move strength &amp; MVJ across into the test variable box</a:t>
            </a:r>
          </a:p>
          <a:p>
            <a:pPr marL="0" indent="0">
              <a:buNone/>
            </a:pPr>
            <a:r>
              <a:rPr lang="en-GB" dirty="0" smtClean="0"/>
              <a:t>Move groups into the grouping variable box</a:t>
            </a:r>
          </a:p>
          <a:p>
            <a:pPr marL="0" indent="0">
              <a:buNone/>
            </a:pPr>
            <a:r>
              <a:rPr lang="en-GB" dirty="0"/>
              <a:t>	</a:t>
            </a:r>
            <a:r>
              <a:rPr lang="en-GB" dirty="0" smtClean="0"/>
              <a:t>define group – group 1- input 1; group 2 – input 2 then continue</a:t>
            </a:r>
          </a:p>
          <a:p>
            <a:pPr marL="0" indent="0">
              <a:buNone/>
            </a:pPr>
            <a:r>
              <a:rPr lang="en-GB" dirty="0" smtClean="0"/>
              <a:t>Ok</a:t>
            </a:r>
            <a:endParaRPr lang="en-GB" dirty="0"/>
          </a:p>
        </p:txBody>
      </p:sp>
    </p:spTree>
    <p:extLst>
      <p:ext uri="{BB962C8B-B14F-4D97-AF65-F5344CB8AC3E}">
        <p14:creationId xmlns:p14="http://schemas.microsoft.com/office/powerpoint/2010/main" val="39141165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SPSS outputs</a:t>
            </a:r>
            <a:endParaRPr lang="en-GB" dirty="0"/>
          </a:p>
        </p:txBody>
      </p:sp>
      <p:sp>
        <p:nvSpPr>
          <p:cNvPr id="3" name="Content Placeholder 2"/>
          <p:cNvSpPr>
            <a:spLocks noGrp="1"/>
          </p:cNvSpPr>
          <p:nvPr>
            <p:ph idx="1"/>
          </p:nvPr>
        </p:nvSpPr>
        <p:spPr/>
        <p:txBody>
          <a:bodyPr/>
          <a:lstStyle/>
          <a:p>
            <a:pPr marL="0" indent="0">
              <a:buNone/>
            </a:pPr>
            <a:r>
              <a:rPr lang="en-GB" dirty="0" smtClean="0"/>
              <a:t>If the </a:t>
            </a:r>
            <a:r>
              <a:rPr lang="en-GB" dirty="0" err="1" smtClean="0"/>
              <a:t>Levene’s</a:t>
            </a:r>
            <a:r>
              <a:rPr lang="en-GB" dirty="0" smtClean="0"/>
              <a:t> test for equal variance is above 0.05 then use the assumed row for the t scores, if the </a:t>
            </a:r>
            <a:r>
              <a:rPr lang="en-GB" dirty="0" err="1" smtClean="0"/>
              <a:t>Levene’s</a:t>
            </a:r>
            <a:r>
              <a:rPr lang="en-GB" dirty="0" smtClean="0"/>
              <a:t> is below 0.05 the use the not assumed row.</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899357121"/>
              </p:ext>
            </p:extLst>
          </p:nvPr>
        </p:nvGraphicFramePr>
        <p:xfrm>
          <a:off x="1606430" y="3347847"/>
          <a:ext cx="7543321" cy="1112520"/>
        </p:xfrm>
        <a:graphic>
          <a:graphicData uri="http://schemas.openxmlformats.org/drawingml/2006/table">
            <a:tbl>
              <a:tblPr firstRow="1" bandRow="1">
                <a:tableStyleId>{5C22544A-7EE6-4342-B048-85BDC9FD1C3A}</a:tableStyleId>
              </a:tblPr>
              <a:tblGrid>
                <a:gridCol w="1636759">
                  <a:extLst>
                    <a:ext uri="{9D8B030D-6E8A-4147-A177-3AD203B41FA5}">
                      <a16:colId xmlns:a16="http://schemas.microsoft.com/office/drawing/2014/main" val="1290756518"/>
                    </a:ext>
                  </a:extLst>
                </a:gridCol>
                <a:gridCol w="2700651">
                  <a:extLst>
                    <a:ext uri="{9D8B030D-6E8A-4147-A177-3AD203B41FA5}">
                      <a16:colId xmlns:a16="http://schemas.microsoft.com/office/drawing/2014/main" val="1344238608"/>
                    </a:ext>
                  </a:extLst>
                </a:gridCol>
                <a:gridCol w="3205911">
                  <a:extLst>
                    <a:ext uri="{9D8B030D-6E8A-4147-A177-3AD203B41FA5}">
                      <a16:colId xmlns:a16="http://schemas.microsoft.com/office/drawing/2014/main" val="3252415022"/>
                    </a:ext>
                  </a:extLst>
                </a:gridCol>
              </a:tblGrid>
              <a:tr h="370840">
                <a:tc>
                  <a:txBody>
                    <a:bodyPr/>
                    <a:lstStyle/>
                    <a:p>
                      <a:r>
                        <a:rPr lang="en-GB" dirty="0" smtClean="0"/>
                        <a:t>Measure</a:t>
                      </a:r>
                      <a:endParaRPr lang="en-GB" dirty="0"/>
                    </a:p>
                  </a:txBody>
                  <a:tcPr/>
                </a:tc>
                <a:tc>
                  <a:txBody>
                    <a:bodyPr/>
                    <a:lstStyle/>
                    <a:p>
                      <a:r>
                        <a:rPr lang="en-GB" dirty="0" smtClean="0"/>
                        <a:t>t-score</a:t>
                      </a:r>
                      <a:endParaRPr lang="en-GB" dirty="0"/>
                    </a:p>
                  </a:txBody>
                  <a:tcPr/>
                </a:tc>
                <a:tc>
                  <a:txBody>
                    <a:bodyPr/>
                    <a:lstStyle/>
                    <a:p>
                      <a:r>
                        <a:rPr lang="en-GB" dirty="0" smtClean="0"/>
                        <a:t>Difference between groups?</a:t>
                      </a:r>
                      <a:endParaRPr lang="en-GB" dirty="0"/>
                    </a:p>
                  </a:txBody>
                  <a:tcPr/>
                </a:tc>
                <a:extLst>
                  <a:ext uri="{0D108BD9-81ED-4DB2-BD59-A6C34878D82A}">
                    <a16:rowId xmlns:a16="http://schemas.microsoft.com/office/drawing/2014/main" val="325738146"/>
                  </a:ext>
                </a:extLst>
              </a:tr>
              <a:tr h="370840">
                <a:tc>
                  <a:txBody>
                    <a:bodyPr/>
                    <a:lstStyle/>
                    <a:p>
                      <a:r>
                        <a:rPr lang="en-GB" dirty="0" smtClean="0"/>
                        <a:t>Strength</a:t>
                      </a:r>
                      <a:r>
                        <a:rPr lang="en-GB" baseline="0" dirty="0" smtClean="0"/>
                        <a:t> (kg)</a:t>
                      </a:r>
                      <a:endParaRPr lang="en-GB" dirty="0"/>
                    </a:p>
                  </a:txBody>
                  <a:tcPr/>
                </a:tc>
                <a:tc>
                  <a:txBody>
                    <a:bodyPr/>
                    <a:lstStyle/>
                    <a:p>
                      <a:r>
                        <a:rPr lang="en-GB" dirty="0" smtClean="0"/>
                        <a:t>t(22)=-0.506, p=0.618</a:t>
                      </a:r>
                      <a:endParaRPr lang="en-GB" dirty="0"/>
                    </a:p>
                  </a:txBody>
                  <a:tcPr/>
                </a:tc>
                <a:tc>
                  <a:txBody>
                    <a:bodyPr/>
                    <a:lstStyle/>
                    <a:p>
                      <a:r>
                        <a:rPr lang="en-GB" dirty="0" smtClean="0"/>
                        <a:t>NO</a:t>
                      </a:r>
                      <a:endParaRPr lang="en-GB" dirty="0"/>
                    </a:p>
                  </a:txBody>
                  <a:tcPr/>
                </a:tc>
                <a:extLst>
                  <a:ext uri="{0D108BD9-81ED-4DB2-BD59-A6C34878D82A}">
                    <a16:rowId xmlns:a16="http://schemas.microsoft.com/office/drawing/2014/main" val="2590113513"/>
                  </a:ext>
                </a:extLst>
              </a:tr>
              <a:tr h="370840">
                <a:tc>
                  <a:txBody>
                    <a:bodyPr/>
                    <a:lstStyle/>
                    <a:p>
                      <a:r>
                        <a:rPr lang="en-GB" dirty="0" smtClean="0"/>
                        <a:t>MVJ (m)</a:t>
                      </a:r>
                      <a:endParaRPr lang="en-GB" dirty="0"/>
                    </a:p>
                  </a:txBody>
                  <a:tcPr/>
                </a:tc>
                <a:tc>
                  <a:txBody>
                    <a:bodyPr/>
                    <a:lstStyle/>
                    <a:p>
                      <a:r>
                        <a:rPr lang="en-GB" dirty="0" smtClean="0"/>
                        <a:t>t(22)=-3.323, p=0.003</a:t>
                      </a:r>
                      <a:endParaRPr lang="en-GB" dirty="0"/>
                    </a:p>
                  </a:txBody>
                  <a:tcPr/>
                </a:tc>
                <a:tc>
                  <a:txBody>
                    <a:bodyPr/>
                    <a:lstStyle/>
                    <a:p>
                      <a:r>
                        <a:rPr lang="en-GB" dirty="0" smtClean="0"/>
                        <a:t>YES</a:t>
                      </a:r>
                      <a:endParaRPr lang="en-GB" dirty="0"/>
                    </a:p>
                  </a:txBody>
                  <a:tcPr/>
                </a:tc>
                <a:extLst>
                  <a:ext uri="{0D108BD9-81ED-4DB2-BD59-A6C34878D82A}">
                    <a16:rowId xmlns:a16="http://schemas.microsoft.com/office/drawing/2014/main" val="1538014967"/>
                  </a:ext>
                </a:extLst>
              </a:tr>
            </a:tbl>
          </a:graphicData>
        </a:graphic>
      </p:graphicFrame>
      <p:sp>
        <p:nvSpPr>
          <p:cNvPr id="5" name="TextBox 4"/>
          <p:cNvSpPr txBox="1"/>
          <p:nvPr/>
        </p:nvSpPr>
        <p:spPr>
          <a:xfrm>
            <a:off x="695864" y="4784785"/>
            <a:ext cx="9908876" cy="646331"/>
          </a:xfrm>
          <a:prstGeom prst="rect">
            <a:avLst/>
          </a:prstGeom>
          <a:noFill/>
        </p:spPr>
        <p:txBody>
          <a:bodyPr wrap="square" rtlCol="0">
            <a:spAutoFit/>
          </a:bodyPr>
          <a:lstStyle/>
          <a:p>
            <a:r>
              <a:rPr lang="en-GB" dirty="0" smtClean="0"/>
              <a:t>These finding show that the leg strength was the same for both groups prior to training but the eccentric groups had greater MVJ performance </a:t>
            </a:r>
            <a:endParaRPr lang="en-GB" dirty="0"/>
          </a:p>
        </p:txBody>
      </p:sp>
    </p:spTree>
    <p:extLst>
      <p:ext uri="{BB962C8B-B14F-4D97-AF65-F5344CB8AC3E}">
        <p14:creationId xmlns:p14="http://schemas.microsoft.com/office/powerpoint/2010/main" val="40692231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Inferential statistics – Effect of training</a:t>
            </a:r>
            <a:endParaRPr lang="en-GB" dirty="0"/>
          </a:p>
        </p:txBody>
      </p:sp>
      <p:sp>
        <p:nvSpPr>
          <p:cNvPr id="4" name="Content Placeholder 2"/>
          <p:cNvSpPr>
            <a:spLocks noGrp="1"/>
          </p:cNvSpPr>
          <p:nvPr>
            <p:ph sz="half" idx="1"/>
          </p:nvPr>
        </p:nvSpPr>
        <p:spPr>
          <a:xfrm>
            <a:off x="732453" y="1825625"/>
            <a:ext cx="5181600" cy="3355975"/>
          </a:xfrm>
        </p:spPr>
        <p:txBody>
          <a:bodyPr>
            <a:normAutofit fontScale="92500" lnSpcReduction="20000"/>
          </a:bodyPr>
          <a:lstStyle/>
          <a:p>
            <a:pPr marL="0" indent="0" algn="ctr">
              <a:buNone/>
            </a:pPr>
            <a:r>
              <a:rPr lang="en-GB" dirty="0" smtClean="0"/>
              <a:t>To evaluate the impact of training</a:t>
            </a:r>
          </a:p>
          <a:p>
            <a:pPr marL="0" indent="0" algn="ctr">
              <a:buNone/>
            </a:pPr>
            <a:endParaRPr lang="en-GB" dirty="0" smtClean="0"/>
          </a:p>
          <a:p>
            <a:pPr marL="514350" indent="-514350">
              <a:buFont typeface="+mj-lt"/>
              <a:buAutoNum type="arabicPeriod"/>
            </a:pPr>
            <a:r>
              <a:rPr lang="en-GB" dirty="0" smtClean="0"/>
              <a:t>Analyse</a:t>
            </a:r>
            <a:endParaRPr lang="en-GB" dirty="0" smtClean="0"/>
          </a:p>
          <a:p>
            <a:pPr marL="514350" indent="-514350">
              <a:buFont typeface="+mj-lt"/>
              <a:buAutoNum type="arabicPeriod"/>
            </a:pPr>
            <a:r>
              <a:rPr lang="en-GB" dirty="0" smtClean="0"/>
              <a:t>Compare means</a:t>
            </a:r>
          </a:p>
          <a:p>
            <a:pPr marL="514350" indent="-514350">
              <a:buFont typeface="+mj-lt"/>
              <a:buAutoNum type="arabicPeriod"/>
            </a:pPr>
            <a:r>
              <a:rPr lang="en-GB" dirty="0" smtClean="0"/>
              <a:t>Paired samples test</a:t>
            </a:r>
          </a:p>
          <a:p>
            <a:pPr marL="514350" indent="-514350">
              <a:buFont typeface="+mj-lt"/>
              <a:buAutoNum type="arabicPeriod"/>
            </a:pPr>
            <a:r>
              <a:rPr lang="en-GB" dirty="0" smtClean="0"/>
              <a:t>Move the comparisons you want to over (do </a:t>
            </a:r>
            <a:r>
              <a:rPr lang="en-GB" dirty="0" smtClean="0"/>
              <a:t>all </a:t>
            </a:r>
            <a:r>
              <a:rPr lang="en-GB" dirty="0" smtClean="0"/>
              <a:t>at the same time).</a:t>
            </a:r>
          </a:p>
          <a:p>
            <a:pPr marL="514350" indent="-514350">
              <a:buFont typeface="+mj-lt"/>
              <a:buAutoNum type="arabicPeriod"/>
            </a:pPr>
            <a:r>
              <a:rPr lang="en-GB" dirty="0" smtClean="0"/>
              <a:t>Ok</a:t>
            </a:r>
            <a:endParaRPr lang="en-GB" dirty="0"/>
          </a:p>
        </p:txBody>
      </p:sp>
      <p:sp>
        <p:nvSpPr>
          <p:cNvPr id="5" name="Content Placeholder 4"/>
          <p:cNvSpPr>
            <a:spLocks noGrp="1"/>
          </p:cNvSpPr>
          <p:nvPr>
            <p:ph sz="half" idx="2"/>
          </p:nvPr>
        </p:nvSpPr>
        <p:spPr>
          <a:xfrm>
            <a:off x="6172200" y="1825625"/>
            <a:ext cx="5181600" cy="1956383"/>
          </a:xfrm>
        </p:spPr>
        <p:txBody>
          <a:bodyPr>
            <a:normAutofit fontScale="92500" lnSpcReduction="20000"/>
          </a:bodyPr>
          <a:lstStyle/>
          <a:p>
            <a:pPr marL="0" indent="0" algn="ctr">
              <a:buNone/>
            </a:pPr>
            <a:r>
              <a:rPr lang="en-GB" dirty="0" smtClean="0">
                <a:solidFill>
                  <a:srgbClr val="002060"/>
                </a:solidFill>
              </a:rPr>
              <a:t>In order to determine which training produces the larges effect compare change of strength as a percentage increase</a:t>
            </a:r>
            <a:endParaRPr lang="en-GB" dirty="0">
              <a:solidFill>
                <a:srgbClr val="002060"/>
              </a:solidFill>
            </a:endParaRPr>
          </a:p>
        </p:txBody>
      </p:sp>
      <p:sp>
        <p:nvSpPr>
          <p:cNvPr id="6" name="TextBox 5"/>
          <p:cNvSpPr txBox="1"/>
          <p:nvPr/>
        </p:nvSpPr>
        <p:spPr>
          <a:xfrm>
            <a:off x="6170645" y="4329404"/>
            <a:ext cx="5287347" cy="707886"/>
          </a:xfrm>
          <a:prstGeom prst="rect">
            <a:avLst/>
          </a:prstGeom>
          <a:noFill/>
        </p:spPr>
        <p:txBody>
          <a:bodyPr wrap="square" rtlCol="0">
            <a:spAutoFit/>
          </a:bodyPr>
          <a:lstStyle/>
          <a:p>
            <a:pPr algn="ctr"/>
            <a:r>
              <a:rPr lang="en-GB" sz="2000" dirty="0" smtClean="0">
                <a:solidFill>
                  <a:srgbClr val="00B0F0"/>
                </a:solidFill>
              </a:rPr>
              <a:t>Create a table to show all these data – </a:t>
            </a:r>
            <a:r>
              <a:rPr lang="en-GB" sz="2000" u="sng" dirty="0" smtClean="0">
                <a:solidFill>
                  <a:srgbClr val="FF0000"/>
                </a:solidFill>
              </a:rPr>
              <a:t>don’t</a:t>
            </a:r>
            <a:r>
              <a:rPr lang="en-GB" sz="2000" dirty="0" smtClean="0">
                <a:solidFill>
                  <a:srgbClr val="00B0F0"/>
                </a:solidFill>
              </a:rPr>
              <a:t> just copy and paste the SPSS output table</a:t>
            </a:r>
            <a:endParaRPr lang="en-GB" sz="2000" dirty="0">
              <a:solidFill>
                <a:srgbClr val="00B0F0"/>
              </a:solidFill>
            </a:endParaRPr>
          </a:p>
        </p:txBody>
      </p:sp>
      <p:sp>
        <p:nvSpPr>
          <p:cNvPr id="7" name="TextBox 6"/>
          <p:cNvSpPr txBox="1"/>
          <p:nvPr/>
        </p:nvSpPr>
        <p:spPr>
          <a:xfrm>
            <a:off x="2506824" y="5639998"/>
            <a:ext cx="6593632" cy="369332"/>
          </a:xfrm>
          <a:prstGeom prst="rect">
            <a:avLst/>
          </a:prstGeom>
          <a:noFill/>
        </p:spPr>
        <p:txBody>
          <a:bodyPr wrap="square" rtlCol="0">
            <a:spAutoFit/>
          </a:bodyPr>
          <a:lstStyle/>
          <a:p>
            <a:r>
              <a:rPr lang="en-GB" dirty="0" smtClean="0"/>
              <a:t>Include;	</a:t>
            </a:r>
            <a:r>
              <a:rPr lang="en-GB" dirty="0" smtClean="0">
                <a:solidFill>
                  <a:srgbClr val="FF0000"/>
                </a:solidFill>
              </a:rPr>
              <a:t> t(</a:t>
            </a:r>
            <a:r>
              <a:rPr lang="en-GB" dirty="0" err="1" smtClean="0">
                <a:solidFill>
                  <a:srgbClr val="FF0000"/>
                </a:solidFill>
              </a:rPr>
              <a:t>df</a:t>
            </a:r>
            <a:r>
              <a:rPr lang="en-GB" dirty="0" smtClean="0">
                <a:solidFill>
                  <a:srgbClr val="FF0000"/>
                </a:solidFill>
              </a:rPr>
              <a:t>)= ???, P= ?????   </a:t>
            </a:r>
            <a:r>
              <a:rPr lang="en-GB" dirty="0"/>
              <a:t>a</a:t>
            </a:r>
            <a:r>
              <a:rPr lang="en-GB" dirty="0" smtClean="0"/>
              <a:t>nd</a:t>
            </a:r>
            <a:r>
              <a:rPr lang="en-GB" dirty="0" smtClean="0">
                <a:solidFill>
                  <a:srgbClr val="FF0000"/>
                </a:solidFill>
              </a:rPr>
              <a:t> Mean and Percentage change  </a:t>
            </a:r>
            <a:endParaRPr lang="en-GB" dirty="0">
              <a:solidFill>
                <a:srgbClr val="FF0000"/>
              </a:solidFill>
            </a:endParaRPr>
          </a:p>
        </p:txBody>
      </p:sp>
    </p:spTree>
    <p:extLst>
      <p:ext uri="{BB962C8B-B14F-4D97-AF65-F5344CB8AC3E}">
        <p14:creationId xmlns:p14="http://schemas.microsoft.com/office/powerpoint/2010/main" val="1948994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40765766"/>
              </p:ext>
            </p:extLst>
          </p:nvPr>
        </p:nvGraphicFramePr>
        <p:xfrm>
          <a:off x="1113452" y="1478556"/>
          <a:ext cx="9416811" cy="3205612"/>
        </p:xfrm>
        <a:graphic>
          <a:graphicData uri="http://schemas.openxmlformats.org/drawingml/2006/table">
            <a:tbl>
              <a:tblPr firstRow="1" bandRow="1">
                <a:tableStyleId>{5C22544A-7EE6-4342-B048-85BDC9FD1C3A}</a:tableStyleId>
              </a:tblPr>
              <a:tblGrid>
                <a:gridCol w="1813172">
                  <a:extLst>
                    <a:ext uri="{9D8B030D-6E8A-4147-A177-3AD203B41FA5}">
                      <a16:colId xmlns:a16="http://schemas.microsoft.com/office/drawing/2014/main" val="3934878047"/>
                    </a:ext>
                  </a:extLst>
                </a:gridCol>
                <a:gridCol w="1365458">
                  <a:extLst>
                    <a:ext uri="{9D8B030D-6E8A-4147-A177-3AD203B41FA5}">
                      <a16:colId xmlns:a16="http://schemas.microsoft.com/office/drawing/2014/main" val="3021731952"/>
                    </a:ext>
                  </a:extLst>
                </a:gridCol>
                <a:gridCol w="2359891">
                  <a:extLst>
                    <a:ext uri="{9D8B030D-6E8A-4147-A177-3AD203B41FA5}">
                      <a16:colId xmlns:a16="http://schemas.microsoft.com/office/drawing/2014/main" val="306272152"/>
                    </a:ext>
                  </a:extLst>
                </a:gridCol>
                <a:gridCol w="1299541">
                  <a:extLst>
                    <a:ext uri="{9D8B030D-6E8A-4147-A177-3AD203B41FA5}">
                      <a16:colId xmlns:a16="http://schemas.microsoft.com/office/drawing/2014/main" val="501038509"/>
                    </a:ext>
                  </a:extLst>
                </a:gridCol>
                <a:gridCol w="1305729">
                  <a:extLst>
                    <a:ext uri="{9D8B030D-6E8A-4147-A177-3AD203B41FA5}">
                      <a16:colId xmlns:a16="http://schemas.microsoft.com/office/drawing/2014/main" val="1125007726"/>
                    </a:ext>
                  </a:extLst>
                </a:gridCol>
                <a:gridCol w="1273020">
                  <a:extLst>
                    <a:ext uri="{9D8B030D-6E8A-4147-A177-3AD203B41FA5}">
                      <a16:colId xmlns:a16="http://schemas.microsoft.com/office/drawing/2014/main" val="3956138855"/>
                    </a:ext>
                  </a:extLst>
                </a:gridCol>
              </a:tblGrid>
              <a:tr h="807814">
                <a:tc>
                  <a:txBody>
                    <a:bodyPr/>
                    <a:lstStyle/>
                    <a:p>
                      <a:pPr algn="ctr"/>
                      <a:r>
                        <a:rPr lang="en-GB" dirty="0" smtClean="0"/>
                        <a:t>Training comparison</a:t>
                      </a:r>
                      <a:endParaRPr lang="en-GB" dirty="0"/>
                    </a:p>
                  </a:txBody>
                  <a:tcPr anchor="ctr"/>
                </a:tc>
                <a:tc>
                  <a:txBody>
                    <a:bodyPr/>
                    <a:lstStyle/>
                    <a:p>
                      <a:pPr algn="ctr"/>
                      <a:r>
                        <a:rPr lang="en-GB" dirty="0" smtClean="0"/>
                        <a:t>Participants</a:t>
                      </a:r>
                    </a:p>
                    <a:p>
                      <a:pPr algn="ctr"/>
                      <a:r>
                        <a:rPr lang="en-GB" dirty="0" smtClean="0"/>
                        <a:t>(n)</a:t>
                      </a:r>
                      <a:endParaRPr lang="en-GB" dirty="0"/>
                    </a:p>
                  </a:txBody>
                  <a:tcPr anchor="ctr"/>
                </a:tc>
                <a:tc>
                  <a:txBody>
                    <a:bodyPr/>
                    <a:lstStyle/>
                    <a:p>
                      <a:pPr algn="ctr"/>
                      <a:r>
                        <a:rPr lang="en-GB" dirty="0" smtClean="0"/>
                        <a:t>T-test evaluation</a:t>
                      </a:r>
                      <a:endParaRPr lang="en-GB" dirty="0"/>
                    </a:p>
                  </a:txBody>
                  <a:tcPr anchor="ctr"/>
                </a:tc>
                <a:tc>
                  <a:txBody>
                    <a:bodyPr/>
                    <a:lstStyle/>
                    <a:p>
                      <a:pPr algn="ctr"/>
                      <a:r>
                        <a:rPr lang="en-GB" dirty="0" smtClean="0"/>
                        <a:t>Means</a:t>
                      </a:r>
                    </a:p>
                  </a:txBody>
                  <a:tcPr anchor="ctr"/>
                </a:tc>
                <a:tc>
                  <a:txBody>
                    <a:bodyPr/>
                    <a:lstStyle/>
                    <a:p>
                      <a:pPr algn="ctr"/>
                      <a:r>
                        <a:rPr lang="en-GB" dirty="0" smtClean="0"/>
                        <a:t>Percentage change</a:t>
                      </a:r>
                      <a:endParaRPr lang="en-GB" dirty="0"/>
                    </a:p>
                  </a:txBody>
                  <a:tcPr anchor="ctr"/>
                </a:tc>
                <a:tc>
                  <a:txBody>
                    <a:bodyPr/>
                    <a:lstStyle/>
                    <a:p>
                      <a:pPr algn="ctr"/>
                      <a:r>
                        <a:rPr lang="en-GB" dirty="0" smtClean="0"/>
                        <a:t>Effect size</a:t>
                      </a:r>
                    </a:p>
                    <a:p>
                      <a:pPr algn="ctr"/>
                      <a:r>
                        <a:rPr lang="en-GB" dirty="0" smtClean="0"/>
                        <a:t>Cohen’s D</a:t>
                      </a:r>
                      <a:endParaRPr lang="en-GB" dirty="0"/>
                    </a:p>
                  </a:txBody>
                  <a:tcPr anchor="ctr"/>
                </a:tc>
                <a:extLst>
                  <a:ext uri="{0D108BD9-81ED-4DB2-BD59-A6C34878D82A}">
                    <a16:rowId xmlns:a16="http://schemas.microsoft.com/office/drawing/2014/main" val="3660075112"/>
                  </a:ext>
                </a:extLst>
              </a:tr>
              <a:tr h="730880">
                <a:tc>
                  <a:txBody>
                    <a:bodyPr/>
                    <a:lstStyle/>
                    <a:p>
                      <a:pPr algn="l"/>
                      <a:r>
                        <a:rPr lang="en-GB" sz="1600" dirty="0" smtClean="0"/>
                        <a:t>Leg strength</a:t>
                      </a:r>
                      <a:r>
                        <a:rPr lang="en-GB" sz="1600" baseline="0" dirty="0" smtClean="0"/>
                        <a:t> concentric (kg)</a:t>
                      </a:r>
                      <a:endParaRPr lang="en-GB" sz="1600" dirty="0"/>
                    </a:p>
                  </a:txBody>
                  <a:tcPr anchor="ctr"/>
                </a:tc>
                <a:tc>
                  <a:txBody>
                    <a:bodyPr/>
                    <a:lstStyle/>
                    <a:p>
                      <a:pPr algn="ctr"/>
                      <a:r>
                        <a:rPr lang="en-GB" dirty="0" smtClean="0"/>
                        <a:t>12</a:t>
                      </a:r>
                      <a:endParaRPr lang="en-GB" dirty="0"/>
                    </a:p>
                  </a:txBody>
                  <a:tcPr anchor="ctr"/>
                </a:tc>
                <a:tc>
                  <a:txBody>
                    <a:bodyPr/>
                    <a:lstStyle/>
                    <a:p>
                      <a:r>
                        <a:rPr lang="en-GB" baseline="0" dirty="0" smtClean="0"/>
                        <a:t>t(11)=-6.059, P&lt;0.01</a:t>
                      </a:r>
                      <a:endParaRPr lang="en-GB" dirty="0"/>
                    </a:p>
                  </a:txBody>
                  <a:tcPr anchor="ctr"/>
                </a:tc>
                <a:tc>
                  <a:txBody>
                    <a:bodyPr/>
                    <a:lstStyle/>
                    <a:p>
                      <a:pPr algn="ctr"/>
                      <a:r>
                        <a:rPr lang="en-GB" dirty="0" smtClean="0"/>
                        <a:t>113 v 164</a:t>
                      </a:r>
                      <a:endParaRPr lang="en-GB" dirty="0"/>
                    </a:p>
                  </a:txBody>
                  <a:tcPr anchor="ctr"/>
                </a:tc>
                <a:tc>
                  <a:txBody>
                    <a:bodyPr/>
                    <a:lstStyle/>
                    <a:p>
                      <a:pPr algn="ctr"/>
                      <a:r>
                        <a:rPr lang="en-GB" dirty="0" smtClean="0"/>
                        <a:t>31.1</a:t>
                      </a:r>
                      <a:endParaRPr lang="en-GB" dirty="0"/>
                    </a:p>
                  </a:txBody>
                  <a:tcPr anchor="ctr"/>
                </a:tc>
                <a:tc>
                  <a:txBody>
                    <a:bodyPr/>
                    <a:lstStyle/>
                    <a:p>
                      <a:pPr algn="ctr"/>
                      <a:r>
                        <a:rPr lang="en-GB" dirty="0" smtClean="0"/>
                        <a:t>1.7</a:t>
                      </a:r>
                      <a:endParaRPr lang="en-GB" dirty="0"/>
                    </a:p>
                  </a:txBody>
                  <a:tcPr anchor="ctr"/>
                </a:tc>
                <a:extLst>
                  <a:ext uri="{0D108BD9-81ED-4DB2-BD59-A6C34878D82A}">
                    <a16:rowId xmlns:a16="http://schemas.microsoft.com/office/drawing/2014/main" val="2353439826"/>
                  </a:ext>
                </a:extLst>
              </a:tr>
              <a:tr h="730880">
                <a:tc>
                  <a:txBody>
                    <a:bodyPr/>
                    <a:lstStyle/>
                    <a:p>
                      <a:pPr algn="l"/>
                      <a:r>
                        <a:rPr lang="en-GB" sz="1600" dirty="0" smtClean="0"/>
                        <a:t>Leg strength eccentric (kg)</a:t>
                      </a:r>
                      <a:endParaRPr lang="en-GB" sz="1600" dirty="0"/>
                    </a:p>
                  </a:txBody>
                  <a:tcPr anchor="ctr"/>
                </a:tc>
                <a:tc>
                  <a:txBody>
                    <a:bodyPr/>
                    <a:lstStyle/>
                    <a:p>
                      <a:pPr algn="ctr"/>
                      <a:r>
                        <a:rPr lang="en-GB" dirty="0" smtClean="0"/>
                        <a:t>12</a:t>
                      </a:r>
                      <a:endParaRPr lang="en-GB" dirty="0"/>
                    </a:p>
                  </a:txBody>
                  <a:tcPr anchor="ctr"/>
                </a:tc>
                <a:tc>
                  <a:txBody>
                    <a:bodyPr/>
                    <a:lstStyle/>
                    <a:p>
                      <a:r>
                        <a:rPr lang="en-GB" baseline="0" dirty="0" smtClean="0"/>
                        <a:t>t(11)=-5.000, P&lt;0.01</a:t>
                      </a:r>
                      <a:endParaRPr lang="en-GB" dirty="0" smtClean="0"/>
                    </a:p>
                  </a:txBody>
                  <a:tcPr anchor="ctr"/>
                </a:tc>
                <a:tc>
                  <a:txBody>
                    <a:bodyPr/>
                    <a:lstStyle/>
                    <a:p>
                      <a:pPr algn="ctr"/>
                      <a:r>
                        <a:rPr lang="en-GB" dirty="0" smtClean="0"/>
                        <a:t>121 v 134</a:t>
                      </a:r>
                      <a:endParaRPr lang="en-GB" dirty="0"/>
                    </a:p>
                  </a:txBody>
                  <a:tcPr anchor="ctr"/>
                </a:tc>
                <a:tc>
                  <a:txBody>
                    <a:bodyPr/>
                    <a:lstStyle/>
                    <a:p>
                      <a:pPr algn="ctr"/>
                      <a:r>
                        <a:rPr lang="en-GB" dirty="0" smtClean="0"/>
                        <a:t>10.7</a:t>
                      </a:r>
                      <a:endParaRPr lang="en-GB" dirty="0"/>
                    </a:p>
                  </a:txBody>
                  <a:tcPr anchor="ctr"/>
                </a:tc>
                <a:tc>
                  <a:txBody>
                    <a:bodyPr/>
                    <a:lstStyle/>
                    <a:p>
                      <a:pPr algn="ctr"/>
                      <a:r>
                        <a:rPr lang="en-GB" dirty="0" smtClean="0"/>
                        <a:t>1.4</a:t>
                      </a:r>
                      <a:endParaRPr lang="en-GB" dirty="0"/>
                    </a:p>
                  </a:txBody>
                  <a:tcPr anchor="ctr"/>
                </a:tc>
                <a:extLst>
                  <a:ext uri="{0D108BD9-81ED-4DB2-BD59-A6C34878D82A}">
                    <a16:rowId xmlns:a16="http://schemas.microsoft.com/office/drawing/2014/main" val="953248586"/>
                  </a:ext>
                </a:extLst>
              </a:tr>
              <a:tr h="468019">
                <a:tc>
                  <a:txBody>
                    <a:bodyPr/>
                    <a:lstStyle/>
                    <a:p>
                      <a:pPr algn="l"/>
                      <a:r>
                        <a:rPr lang="en-GB" sz="1600" dirty="0" smtClean="0"/>
                        <a:t>MVJ concentric (m)</a:t>
                      </a:r>
                      <a:endParaRPr lang="en-GB" sz="1600" dirty="0"/>
                    </a:p>
                  </a:txBody>
                  <a:tcPr anchor="ctr"/>
                </a:tc>
                <a:tc>
                  <a:txBody>
                    <a:bodyPr/>
                    <a:lstStyle/>
                    <a:p>
                      <a:pPr algn="ctr"/>
                      <a:r>
                        <a:rPr lang="en-GB" dirty="0" smtClean="0"/>
                        <a:t>12</a:t>
                      </a:r>
                      <a:endParaRPr lang="en-GB"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t(11)=-1.892, NSD</a:t>
                      </a:r>
                      <a:endParaRPr lang="en-GB" dirty="0" smtClean="0"/>
                    </a:p>
                  </a:txBody>
                  <a:tcPr anchor="ctr"/>
                </a:tc>
                <a:tc>
                  <a:txBody>
                    <a:bodyPr/>
                    <a:lstStyle/>
                    <a:p>
                      <a:pPr algn="ctr"/>
                      <a:r>
                        <a:rPr lang="en-GB" dirty="0" smtClean="0"/>
                        <a:t>0.23 v 0.24</a:t>
                      </a:r>
                      <a:endParaRPr lang="en-GB" dirty="0"/>
                    </a:p>
                  </a:txBody>
                  <a:tcPr anchor="ctr"/>
                </a:tc>
                <a:tc>
                  <a:txBody>
                    <a:bodyPr/>
                    <a:lstStyle/>
                    <a:p>
                      <a:pPr algn="ctr"/>
                      <a:r>
                        <a:rPr lang="en-GB" dirty="0" smtClean="0"/>
                        <a:t>4.4</a:t>
                      </a:r>
                      <a:endParaRPr lang="en-GB" dirty="0"/>
                    </a:p>
                  </a:txBody>
                  <a:tcPr anchor="ctr"/>
                </a:tc>
                <a:tc>
                  <a:txBody>
                    <a:bodyPr/>
                    <a:lstStyle/>
                    <a:p>
                      <a:pPr algn="ctr"/>
                      <a:r>
                        <a:rPr lang="en-GB" dirty="0" smtClean="0"/>
                        <a:t>N/A</a:t>
                      </a:r>
                      <a:endParaRPr lang="en-GB" dirty="0"/>
                    </a:p>
                  </a:txBody>
                  <a:tcPr anchor="ctr"/>
                </a:tc>
                <a:extLst>
                  <a:ext uri="{0D108BD9-81ED-4DB2-BD59-A6C34878D82A}">
                    <a16:rowId xmlns:a16="http://schemas.microsoft.com/office/drawing/2014/main" val="3366308853"/>
                  </a:ext>
                </a:extLst>
              </a:tr>
              <a:tr h="468019">
                <a:tc>
                  <a:txBody>
                    <a:bodyPr/>
                    <a:lstStyle/>
                    <a:p>
                      <a:pPr algn="l"/>
                      <a:r>
                        <a:rPr lang="en-GB" sz="1600" dirty="0" smtClean="0"/>
                        <a:t>MVJ eccentric (m)</a:t>
                      </a:r>
                      <a:endParaRPr lang="en-GB" sz="1600" dirty="0"/>
                    </a:p>
                  </a:txBody>
                  <a:tcPr anchor="ctr"/>
                </a:tc>
                <a:tc>
                  <a:txBody>
                    <a:bodyPr/>
                    <a:lstStyle/>
                    <a:p>
                      <a:pPr algn="ctr"/>
                      <a:r>
                        <a:rPr lang="en-GB" dirty="0" smtClean="0"/>
                        <a:t>12</a:t>
                      </a:r>
                      <a:endParaRPr lang="en-GB"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t(11)=-2.110, NSD</a:t>
                      </a:r>
                      <a:endParaRPr lang="en-GB" dirty="0" smtClean="0"/>
                    </a:p>
                  </a:txBody>
                  <a:tcPr anchor="ctr"/>
                </a:tc>
                <a:tc>
                  <a:txBody>
                    <a:bodyPr/>
                    <a:lstStyle/>
                    <a:p>
                      <a:pPr algn="ctr"/>
                      <a:r>
                        <a:rPr lang="en-GB" dirty="0" smtClean="0"/>
                        <a:t>0.30 v 0.31</a:t>
                      </a:r>
                      <a:endParaRPr lang="en-GB" dirty="0"/>
                    </a:p>
                  </a:txBody>
                  <a:tcPr anchor="ctr"/>
                </a:tc>
                <a:tc>
                  <a:txBody>
                    <a:bodyPr/>
                    <a:lstStyle/>
                    <a:p>
                      <a:pPr algn="ctr"/>
                      <a:r>
                        <a:rPr lang="en-GB" dirty="0" smtClean="0"/>
                        <a:t>3.3</a:t>
                      </a:r>
                      <a:endParaRPr lang="en-GB" dirty="0"/>
                    </a:p>
                  </a:txBody>
                  <a:tcPr anchor="ctr"/>
                </a:tc>
                <a:tc>
                  <a:txBody>
                    <a:bodyPr/>
                    <a:lstStyle/>
                    <a:p>
                      <a:pPr algn="ctr"/>
                      <a:r>
                        <a:rPr lang="en-GB" dirty="0" smtClean="0"/>
                        <a:t>N/A</a:t>
                      </a:r>
                      <a:endParaRPr lang="en-GB" dirty="0"/>
                    </a:p>
                  </a:txBody>
                  <a:tcPr anchor="ctr"/>
                </a:tc>
                <a:extLst>
                  <a:ext uri="{0D108BD9-81ED-4DB2-BD59-A6C34878D82A}">
                    <a16:rowId xmlns:a16="http://schemas.microsoft.com/office/drawing/2014/main" val="1047554903"/>
                  </a:ext>
                </a:extLst>
              </a:tr>
            </a:tbl>
          </a:graphicData>
        </a:graphic>
      </p:graphicFrame>
      <mc:AlternateContent xmlns:mc="http://schemas.openxmlformats.org/markup-compatibility/2006">
        <mc:Choice xmlns:a14="http://schemas.microsoft.com/office/drawing/2010/main" Requires="a14">
          <p:sp>
            <p:nvSpPr>
              <p:cNvPr id="3" name="Rectangle 2"/>
              <p:cNvSpPr/>
              <p:nvPr/>
            </p:nvSpPr>
            <p:spPr>
              <a:xfrm>
                <a:off x="1255249" y="5309130"/>
                <a:ext cx="5102008" cy="537070"/>
              </a:xfrm>
              <a:prstGeom prst="rect">
                <a:avLst/>
              </a:prstGeom>
            </p:spPr>
            <p:txBody>
              <a:bodyPr wrap="square">
                <a:spAutoFit/>
              </a:bodyPr>
              <a:lstStyle/>
              <a:p>
                <a:r>
                  <a:rPr lang="en-GB" dirty="0">
                    <a:solidFill>
                      <a:srgbClr val="FF0000"/>
                    </a:solidFill>
                  </a:rPr>
                  <a:t>Cohen’s D </a:t>
                </a:r>
                <a14:m>
                  <m:oMath xmlns:m="http://schemas.openxmlformats.org/officeDocument/2006/math">
                    <m:r>
                      <a:rPr lang="en-GB" i="1">
                        <a:solidFill>
                          <a:srgbClr val="FF0000"/>
                        </a:solidFill>
                        <a:latin typeface="Cambria Math" panose="02040503050406030204" pitchFamily="18" charset="0"/>
                      </a:rPr>
                      <m:t>=</m:t>
                    </m:r>
                    <m:f>
                      <m:fPr>
                        <m:ctrlPr>
                          <a:rPr lang="en-GB" i="1">
                            <a:solidFill>
                              <a:srgbClr val="FF0000"/>
                            </a:solidFill>
                            <a:latin typeface="Cambria Math" panose="02040503050406030204" pitchFamily="18" charset="0"/>
                          </a:rPr>
                        </m:ctrlPr>
                      </m:fPr>
                      <m:num>
                        <m:r>
                          <m:rPr>
                            <m:nor/>
                          </m:rPr>
                          <a:rPr lang="en-GB" dirty="0">
                            <a:solidFill>
                              <a:srgbClr val="FF0000"/>
                            </a:solidFill>
                          </a:rPr>
                          <m:t>mean</m:t>
                        </m:r>
                        <m:r>
                          <m:rPr>
                            <m:nor/>
                          </m:rPr>
                          <a:rPr lang="en-GB" dirty="0">
                            <a:solidFill>
                              <a:srgbClr val="FF0000"/>
                            </a:solidFill>
                          </a:rPr>
                          <m:t> </m:t>
                        </m:r>
                        <m:r>
                          <m:rPr>
                            <m:nor/>
                          </m:rPr>
                          <a:rPr lang="en-GB" dirty="0">
                            <a:solidFill>
                              <a:srgbClr val="FF0000"/>
                            </a:solidFill>
                          </a:rPr>
                          <m:t>difference</m:t>
                        </m:r>
                        <m:r>
                          <m:rPr>
                            <m:nor/>
                          </m:rPr>
                          <a:rPr lang="en-GB" dirty="0">
                            <a:solidFill>
                              <a:srgbClr val="FF0000"/>
                            </a:solidFill>
                          </a:rPr>
                          <m:t> </m:t>
                        </m:r>
                        <m:r>
                          <m:rPr>
                            <m:nor/>
                          </m:rPr>
                          <a:rPr lang="en-GB" dirty="0">
                            <a:solidFill>
                              <a:srgbClr val="FF0000"/>
                            </a:solidFill>
                          </a:rPr>
                          <m:t>between</m:t>
                        </m:r>
                        <m:r>
                          <m:rPr>
                            <m:nor/>
                          </m:rPr>
                          <a:rPr lang="en-GB" dirty="0">
                            <a:solidFill>
                              <a:srgbClr val="FF0000"/>
                            </a:solidFill>
                          </a:rPr>
                          <m:t> </m:t>
                        </m:r>
                        <m:r>
                          <m:rPr>
                            <m:nor/>
                          </m:rPr>
                          <a:rPr lang="en-GB" dirty="0">
                            <a:solidFill>
                              <a:srgbClr val="FF0000"/>
                            </a:solidFill>
                          </a:rPr>
                          <m:t>the</m:t>
                        </m:r>
                        <m:r>
                          <m:rPr>
                            <m:nor/>
                          </m:rPr>
                          <a:rPr lang="en-GB" dirty="0">
                            <a:solidFill>
                              <a:srgbClr val="FF0000"/>
                            </a:solidFill>
                          </a:rPr>
                          <m:t> </m:t>
                        </m:r>
                        <m:r>
                          <m:rPr>
                            <m:nor/>
                          </m:rPr>
                          <a:rPr lang="en-GB" dirty="0">
                            <a:solidFill>
                              <a:srgbClr val="FF0000"/>
                            </a:solidFill>
                          </a:rPr>
                          <m:t>groups</m:t>
                        </m:r>
                      </m:num>
                      <m:den>
                        <m:r>
                          <a:rPr lang="en-GB" i="1">
                            <a:solidFill>
                              <a:srgbClr val="FF0000"/>
                            </a:solidFill>
                            <a:latin typeface="Cambria Math" panose="02040503050406030204" pitchFamily="18" charset="0"/>
                          </a:rPr>
                          <m:t>𝑃𝑜𝑜𝑙𝑒𝑑</m:t>
                        </m:r>
                        <m:r>
                          <a:rPr lang="en-GB" i="1">
                            <a:solidFill>
                              <a:srgbClr val="FF0000"/>
                            </a:solidFill>
                            <a:latin typeface="Cambria Math" panose="02040503050406030204" pitchFamily="18" charset="0"/>
                          </a:rPr>
                          <m:t> </m:t>
                        </m:r>
                        <m:r>
                          <a:rPr lang="en-GB" i="1">
                            <a:solidFill>
                              <a:srgbClr val="FF0000"/>
                            </a:solidFill>
                            <a:latin typeface="Cambria Math" panose="02040503050406030204" pitchFamily="18" charset="0"/>
                          </a:rPr>
                          <m:t>𝑆𝑡𝑎𝑛𝑑𝑎𝑟𝑑</m:t>
                        </m:r>
                        <m:r>
                          <a:rPr lang="en-GB" i="1">
                            <a:solidFill>
                              <a:srgbClr val="FF0000"/>
                            </a:solidFill>
                            <a:latin typeface="Cambria Math" panose="02040503050406030204" pitchFamily="18" charset="0"/>
                          </a:rPr>
                          <m:t> </m:t>
                        </m:r>
                        <m:r>
                          <a:rPr lang="en-GB" i="1">
                            <a:solidFill>
                              <a:srgbClr val="FF0000"/>
                            </a:solidFill>
                            <a:latin typeface="Cambria Math" panose="02040503050406030204" pitchFamily="18" charset="0"/>
                          </a:rPr>
                          <m:t>𝑑𝑒𝑣𝑖𝑎𝑡𝑖𝑜𝑛</m:t>
                        </m:r>
                      </m:den>
                    </m:f>
                  </m:oMath>
                </a14:m>
                <a:endParaRPr lang="en-GB" dirty="0"/>
              </a:p>
            </p:txBody>
          </p:sp>
        </mc:Choice>
        <mc:Fallback>
          <p:sp>
            <p:nvSpPr>
              <p:cNvPr id="3" name="Rectangle 2"/>
              <p:cNvSpPr>
                <a:spLocks noRot="1" noChangeAspect="1" noMove="1" noResize="1" noEditPoints="1" noAdjustHandles="1" noChangeArrowheads="1" noChangeShapeType="1" noTextEdit="1"/>
              </p:cNvSpPr>
              <p:nvPr/>
            </p:nvSpPr>
            <p:spPr>
              <a:xfrm>
                <a:off x="1255249" y="5309130"/>
                <a:ext cx="5102008" cy="537070"/>
              </a:xfrm>
              <a:prstGeom prst="rect">
                <a:avLst/>
              </a:prstGeom>
              <a:blipFill>
                <a:blip r:embed="rId2"/>
                <a:stretch>
                  <a:fillRect l="-1075" b="-6818"/>
                </a:stretch>
              </a:blipFill>
            </p:spPr>
            <p:txBody>
              <a:bodyPr/>
              <a:lstStyle/>
              <a:p>
                <a:r>
                  <a:rPr lang="en-GB">
                    <a:noFill/>
                  </a:rPr>
                  <a:t> </a:t>
                </a:r>
              </a:p>
            </p:txBody>
          </p:sp>
        </mc:Fallback>
      </mc:AlternateContent>
      <p:sp>
        <p:nvSpPr>
          <p:cNvPr id="4" name="Rectangle 3"/>
          <p:cNvSpPr/>
          <p:nvPr/>
        </p:nvSpPr>
        <p:spPr>
          <a:xfrm>
            <a:off x="7582677" y="5069833"/>
            <a:ext cx="3016899" cy="1015663"/>
          </a:xfrm>
          <a:prstGeom prst="rect">
            <a:avLst/>
          </a:prstGeom>
        </p:spPr>
        <p:txBody>
          <a:bodyPr wrap="square">
            <a:spAutoFit/>
          </a:bodyPr>
          <a:lstStyle/>
          <a:p>
            <a:r>
              <a:rPr lang="en-GB" dirty="0" smtClean="0"/>
              <a:t>	</a:t>
            </a:r>
            <a:r>
              <a:rPr lang="en-GB" sz="2000" dirty="0" smtClean="0">
                <a:solidFill>
                  <a:srgbClr val="7030A0"/>
                </a:solidFill>
              </a:rPr>
              <a:t>d= 0.2	low</a:t>
            </a:r>
          </a:p>
          <a:p>
            <a:r>
              <a:rPr lang="en-GB" sz="2000" dirty="0" smtClean="0">
                <a:solidFill>
                  <a:srgbClr val="7030A0"/>
                </a:solidFill>
              </a:rPr>
              <a:t>	d= 0.5	medium</a:t>
            </a:r>
          </a:p>
          <a:p>
            <a:r>
              <a:rPr lang="en-GB" sz="2000" dirty="0" smtClean="0">
                <a:solidFill>
                  <a:srgbClr val="7030A0"/>
                </a:solidFill>
              </a:rPr>
              <a:t>	d= 0.8 	large</a:t>
            </a:r>
            <a:endParaRPr lang="en-GB" sz="2000" dirty="0">
              <a:solidFill>
                <a:srgbClr val="7030A0"/>
              </a:solidFill>
            </a:endParaRPr>
          </a:p>
        </p:txBody>
      </p:sp>
      <p:sp>
        <p:nvSpPr>
          <p:cNvPr id="5" name="TextBox 4"/>
          <p:cNvSpPr txBox="1"/>
          <p:nvPr/>
        </p:nvSpPr>
        <p:spPr>
          <a:xfrm>
            <a:off x="1001486" y="908179"/>
            <a:ext cx="9430138" cy="369332"/>
          </a:xfrm>
          <a:prstGeom prst="rect">
            <a:avLst/>
          </a:prstGeom>
          <a:noFill/>
        </p:spPr>
        <p:txBody>
          <a:bodyPr wrap="square" rtlCol="0">
            <a:spAutoFit/>
          </a:bodyPr>
          <a:lstStyle/>
          <a:p>
            <a:r>
              <a:rPr lang="en-GB" dirty="0" smtClean="0"/>
              <a:t>Table 3: The Impact of eccentric and concentric training leg strength and leg power</a:t>
            </a:r>
            <a:endParaRPr lang="en-GB" dirty="0"/>
          </a:p>
        </p:txBody>
      </p:sp>
    </p:spTree>
    <p:extLst>
      <p:ext uri="{BB962C8B-B14F-4D97-AF65-F5344CB8AC3E}">
        <p14:creationId xmlns:p14="http://schemas.microsoft.com/office/powerpoint/2010/main" val="25218992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16753"/>
          </a:xfrm>
        </p:spPr>
        <p:txBody>
          <a:bodyPr/>
          <a:lstStyle/>
          <a:p>
            <a:r>
              <a:rPr lang="en-GB" dirty="0" smtClean="0"/>
              <a:t>Writing the results section</a:t>
            </a:r>
            <a:endParaRPr lang="en-GB" dirty="0"/>
          </a:p>
        </p:txBody>
      </p:sp>
      <p:sp>
        <p:nvSpPr>
          <p:cNvPr id="3" name="Content Placeholder 2"/>
          <p:cNvSpPr>
            <a:spLocks noGrp="1"/>
          </p:cNvSpPr>
          <p:nvPr>
            <p:ph idx="1"/>
          </p:nvPr>
        </p:nvSpPr>
        <p:spPr>
          <a:xfrm>
            <a:off x="263105" y="1253706"/>
            <a:ext cx="10812624" cy="5538597"/>
          </a:xfrm>
        </p:spPr>
        <p:txBody>
          <a:bodyPr>
            <a:normAutofit lnSpcReduction="10000"/>
          </a:bodyPr>
          <a:lstStyle/>
          <a:p>
            <a:pPr marL="0" indent="0">
              <a:buNone/>
            </a:pPr>
            <a:r>
              <a:rPr lang="en-GB" sz="2000" dirty="0" smtClean="0"/>
              <a:t>All participant completed the 6 week concentric or eccentric training in accordance with the programme described within the method. There was 92% and 89% session completion for concentric and eccentric programme respectively and no injuries were reported through either programme. There was difference in leg strength prior to training (Figure 1) but MVJ was significantly (</a:t>
            </a:r>
            <a:r>
              <a:rPr lang="en-GB" sz="2000" dirty="0" smtClean="0"/>
              <a:t>t(22)=-3.323, p=0.003) greater (0.23 v 0.30m) in the eccentric group.</a:t>
            </a:r>
          </a:p>
          <a:p>
            <a:pPr marL="0" indent="0">
              <a:buNone/>
            </a:pPr>
            <a:endParaRPr lang="en-GB" sz="2000" dirty="0" smtClean="0"/>
          </a:p>
          <a:p>
            <a:pPr marL="0" indent="0">
              <a:buNone/>
            </a:pPr>
            <a:endParaRPr lang="en-GB" sz="2000" dirty="0"/>
          </a:p>
          <a:p>
            <a:pPr marL="0" indent="0">
              <a:buNone/>
            </a:pPr>
            <a:endParaRPr lang="en-GB" sz="2000" dirty="0" smtClean="0"/>
          </a:p>
          <a:p>
            <a:pPr marL="0" indent="0">
              <a:buNone/>
            </a:pPr>
            <a:endParaRPr lang="en-GB" sz="2000" dirty="0"/>
          </a:p>
          <a:p>
            <a:pPr marL="0" indent="0">
              <a:buNone/>
            </a:pPr>
            <a:endParaRPr lang="en-GB" sz="2000" dirty="0" smtClean="0"/>
          </a:p>
          <a:p>
            <a:pPr marL="0" indent="0">
              <a:buNone/>
            </a:pPr>
            <a:endParaRPr lang="en-GB" sz="2000" dirty="0"/>
          </a:p>
          <a:p>
            <a:pPr marL="0" indent="0">
              <a:buNone/>
            </a:pPr>
            <a:endParaRPr lang="en-GB" sz="2000" dirty="0" smtClean="0"/>
          </a:p>
          <a:p>
            <a:pPr marL="0" indent="0">
              <a:buNone/>
            </a:pPr>
            <a:r>
              <a:rPr lang="en-GB" sz="1600" dirty="0" smtClean="0"/>
              <a:t>Figure 1: Descriptive comparisons of the effect of concentric and eccentric training on leg strength and MVJ </a:t>
            </a:r>
          </a:p>
          <a:p>
            <a:pPr marL="0" indent="0">
              <a:buNone/>
            </a:pPr>
            <a:endParaRPr lang="en-GB" sz="2000" dirty="0" smtClean="0"/>
          </a:p>
          <a:p>
            <a:pPr marL="0" indent="0">
              <a:buNone/>
            </a:pPr>
            <a:r>
              <a:rPr lang="en-GB" sz="2000" dirty="0" smtClean="0"/>
              <a:t>Data outlined in table 1 shows that both concentric (</a:t>
            </a:r>
            <a:r>
              <a:rPr lang="en-GB" sz="2000" baseline="0" dirty="0" smtClean="0"/>
              <a:t>t(11)=-6.059, P&lt;0.01) </a:t>
            </a:r>
            <a:r>
              <a:rPr lang="en-GB" sz="2000" dirty="0" smtClean="0"/>
              <a:t>and eccentric training (</a:t>
            </a:r>
            <a:r>
              <a:rPr lang="en-GB" sz="2000" baseline="0" dirty="0" smtClean="0"/>
              <a:t>t(11)=-5.000, P&lt;0.01) produce significant im</a:t>
            </a:r>
            <a:r>
              <a:rPr lang="en-GB" sz="2000" dirty="0" smtClean="0"/>
              <a:t>provements in leg strength but not MVJ height.</a:t>
            </a:r>
            <a:endParaRPr lang="en-GB" sz="2000" dirty="0" smtClean="0"/>
          </a:p>
        </p:txBody>
      </p:sp>
      <p:graphicFrame>
        <p:nvGraphicFramePr>
          <p:cNvPr id="4" name="Chart 3"/>
          <p:cNvGraphicFramePr>
            <a:graphicFrameLocks/>
          </p:cNvGraphicFramePr>
          <p:nvPr>
            <p:extLst>
              <p:ext uri="{D42A27DB-BD31-4B8C-83A1-F6EECF244321}">
                <p14:modId xmlns:p14="http://schemas.microsoft.com/office/powerpoint/2010/main" val="671544295"/>
              </p:ext>
            </p:extLst>
          </p:nvPr>
        </p:nvGraphicFramePr>
        <p:xfrm>
          <a:off x="925900" y="2668437"/>
          <a:ext cx="3858884" cy="2863971"/>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71085920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543524"/>
          </a:xfrm>
        </p:spPr>
        <p:txBody>
          <a:bodyPr>
            <a:normAutofit fontScale="90000"/>
          </a:bodyPr>
          <a:lstStyle/>
          <a:p>
            <a:r>
              <a:rPr lang="en-GB" dirty="0" smtClean="0"/>
              <a:t>Writing the results section</a:t>
            </a:r>
            <a:endParaRPr lang="en-GB" dirty="0"/>
          </a:p>
        </p:txBody>
      </p:sp>
      <p:sp>
        <p:nvSpPr>
          <p:cNvPr id="3" name="Content Placeholder 2"/>
          <p:cNvSpPr>
            <a:spLocks noGrp="1"/>
          </p:cNvSpPr>
          <p:nvPr>
            <p:ph idx="1"/>
          </p:nvPr>
        </p:nvSpPr>
        <p:spPr>
          <a:xfrm>
            <a:off x="450401" y="4620237"/>
            <a:ext cx="10515600" cy="2016801"/>
          </a:xfrm>
        </p:spPr>
        <p:txBody>
          <a:bodyPr>
            <a:normAutofit/>
          </a:bodyPr>
          <a:lstStyle/>
          <a:p>
            <a:pPr marL="0" indent="0">
              <a:buNone/>
            </a:pPr>
            <a:r>
              <a:rPr lang="en-GB" sz="2000" dirty="0" smtClean="0"/>
              <a:t>Leg strength was 31.1% greater (p&lt;0.01) after the 6 week concentric training programme (</a:t>
            </a:r>
            <a:r>
              <a:rPr lang="en-GB" sz="2000" dirty="0" smtClean="0"/>
              <a:t>113±28.1 v 164±38.0 kg) with a large (d=1.7) effect size. Eccentric training also produced significantly (p&lt;0.01) greater improvements in strength (</a:t>
            </a:r>
            <a:r>
              <a:rPr lang="en-GB" sz="2000" dirty="0" smtClean="0">
                <a:effectLst/>
              </a:rPr>
              <a:t>121.7±49.7 v 134.2±50.4 kg) with a large effect size (d=1.4) though the improvement using this mode was only 10.7% over the 6 week period (table 3).</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pPr marL="0" indent="0">
              <a:spcAft>
                <a:spcPts val="0"/>
              </a:spcAft>
              <a:buNone/>
            </a:pP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3570967742"/>
              </p:ext>
            </p:extLst>
          </p:nvPr>
        </p:nvGraphicFramePr>
        <p:xfrm>
          <a:off x="630264" y="1620872"/>
          <a:ext cx="9541569" cy="2705202"/>
        </p:xfrm>
        <a:graphic>
          <a:graphicData uri="http://schemas.openxmlformats.org/drawingml/2006/table">
            <a:tbl>
              <a:tblPr firstRow="1" firstCol="1" bandRow="1">
                <a:tableStyleId>{5C22544A-7EE6-4342-B048-85BDC9FD1C3A}</a:tableStyleId>
              </a:tblPr>
              <a:tblGrid>
                <a:gridCol w="4598188">
                  <a:extLst>
                    <a:ext uri="{9D8B030D-6E8A-4147-A177-3AD203B41FA5}">
                      <a16:colId xmlns:a16="http://schemas.microsoft.com/office/drawing/2014/main" val="1465413036"/>
                    </a:ext>
                  </a:extLst>
                </a:gridCol>
                <a:gridCol w="1682674">
                  <a:extLst>
                    <a:ext uri="{9D8B030D-6E8A-4147-A177-3AD203B41FA5}">
                      <a16:colId xmlns:a16="http://schemas.microsoft.com/office/drawing/2014/main" val="628793928"/>
                    </a:ext>
                  </a:extLst>
                </a:gridCol>
                <a:gridCol w="1556383">
                  <a:extLst>
                    <a:ext uri="{9D8B030D-6E8A-4147-A177-3AD203B41FA5}">
                      <a16:colId xmlns:a16="http://schemas.microsoft.com/office/drawing/2014/main" val="1289586338"/>
                    </a:ext>
                  </a:extLst>
                </a:gridCol>
                <a:gridCol w="1704324">
                  <a:extLst>
                    <a:ext uri="{9D8B030D-6E8A-4147-A177-3AD203B41FA5}">
                      <a16:colId xmlns:a16="http://schemas.microsoft.com/office/drawing/2014/main" val="760033448"/>
                    </a:ext>
                  </a:extLst>
                </a:gridCol>
              </a:tblGrid>
              <a:tr h="266802">
                <a:tc>
                  <a:txBody>
                    <a:bodyPr/>
                    <a:lstStyle/>
                    <a:p>
                      <a:pPr>
                        <a:spcAft>
                          <a:spcPts val="0"/>
                        </a:spcAft>
                      </a:pPr>
                      <a:r>
                        <a:rPr lang="en-GB" sz="1600" dirty="0">
                          <a:effectLst/>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1600" dirty="0" smtClean="0">
                          <a:solidFill>
                            <a:schemeClr val="tx1"/>
                          </a:solidFill>
                          <a:effectLst/>
                        </a:rPr>
                        <a:t>Mean ± SD</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en-GB" sz="1600" dirty="0">
                          <a:solidFill>
                            <a:schemeClr val="tx1"/>
                          </a:solidFill>
                          <a:effectLst/>
                        </a:rPr>
                        <a:t>CI</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spcAft>
                          <a:spcPts val="0"/>
                        </a:spcAft>
                      </a:pPr>
                      <a:r>
                        <a:rPr lang="en-GB" sz="1600" dirty="0">
                          <a:solidFill>
                            <a:schemeClr val="tx1"/>
                          </a:solidFill>
                          <a:effectLst/>
                        </a:rPr>
                        <a:t>SE</a:t>
                      </a:r>
                      <a:endParaRPr lang="en-GB" sz="16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576889059"/>
                  </a:ext>
                </a:extLst>
              </a:tr>
              <a:tr h="266802">
                <a:tc>
                  <a:txBody>
                    <a:bodyPr/>
                    <a:lstStyle/>
                    <a:p>
                      <a:pPr>
                        <a:spcAft>
                          <a:spcPts val="0"/>
                        </a:spcAft>
                      </a:pPr>
                      <a:r>
                        <a:rPr lang="en-GB" sz="2000" dirty="0">
                          <a:solidFill>
                            <a:schemeClr val="tx1"/>
                          </a:solidFill>
                          <a:effectLst/>
                        </a:rPr>
                        <a:t>Seated Leg press concentric before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113.3±28.1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95.4-131.2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8.1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85512484"/>
                  </a:ext>
                </a:extLst>
              </a:tr>
              <a:tr h="266802">
                <a:tc>
                  <a:txBody>
                    <a:bodyPr/>
                    <a:lstStyle/>
                    <a:p>
                      <a:pPr>
                        <a:spcAft>
                          <a:spcPts val="0"/>
                        </a:spcAft>
                      </a:pPr>
                      <a:r>
                        <a:rPr lang="en-GB" sz="2000" dirty="0">
                          <a:solidFill>
                            <a:schemeClr val="tx1"/>
                          </a:solidFill>
                          <a:effectLst/>
                        </a:rPr>
                        <a:t>Seated Leg press concentric After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smtClean="0">
                          <a:effectLst/>
                        </a:rPr>
                        <a:t>164.2±38.0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smtClean="0">
                          <a:effectLst/>
                        </a:rPr>
                        <a:t>140.0-188.3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smtClean="0">
                          <a:effectLst/>
                        </a:rPr>
                        <a:t>11.0</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77594975"/>
                  </a:ext>
                </a:extLst>
              </a:tr>
              <a:tr h="266802">
                <a:tc>
                  <a:txBody>
                    <a:bodyPr/>
                    <a:lstStyle/>
                    <a:p>
                      <a:pPr>
                        <a:spcAft>
                          <a:spcPts val="0"/>
                        </a:spcAft>
                      </a:pPr>
                      <a:r>
                        <a:rPr lang="en-GB" sz="2000" dirty="0">
                          <a:solidFill>
                            <a:schemeClr val="tx1"/>
                          </a:solidFill>
                          <a:effectLst/>
                        </a:rPr>
                        <a:t>Seated Leg press eccentric before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121.7±49.7</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90.1-153.2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a:effectLst/>
                        </a:rPr>
                        <a:t>14.3</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966368001"/>
                  </a:ext>
                </a:extLst>
              </a:tr>
              <a:tr h="266802">
                <a:tc>
                  <a:txBody>
                    <a:bodyPr/>
                    <a:lstStyle/>
                    <a:p>
                      <a:pPr>
                        <a:spcAft>
                          <a:spcPts val="0"/>
                        </a:spcAft>
                      </a:pPr>
                      <a:r>
                        <a:rPr lang="en-GB" sz="2000" dirty="0">
                          <a:solidFill>
                            <a:schemeClr val="tx1"/>
                          </a:solidFill>
                          <a:effectLst/>
                        </a:rPr>
                        <a:t>Seated Leg press eccentric after (kg)</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134.2±50.4</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102.2-166.2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14.5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088407733"/>
                  </a:ext>
                </a:extLst>
              </a:tr>
              <a:tr h="266802">
                <a:tc>
                  <a:txBody>
                    <a:bodyPr/>
                    <a:lstStyle/>
                    <a:p>
                      <a:pPr>
                        <a:spcAft>
                          <a:spcPts val="0"/>
                        </a:spcAft>
                      </a:pPr>
                      <a:r>
                        <a:rPr lang="en-GB" sz="2000" dirty="0">
                          <a:solidFill>
                            <a:schemeClr val="tx1"/>
                          </a:solidFill>
                          <a:effectLst/>
                        </a:rPr>
                        <a:t>MVJ concentric before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0.23±0.05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0.20-0.26</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30520693"/>
                  </a:ext>
                </a:extLst>
              </a:tr>
              <a:tr h="266802">
                <a:tc>
                  <a:txBody>
                    <a:bodyPr/>
                    <a:lstStyle/>
                    <a:p>
                      <a:pPr>
                        <a:spcAft>
                          <a:spcPts val="0"/>
                        </a:spcAft>
                      </a:pPr>
                      <a:r>
                        <a:rPr lang="en-GB" sz="2000" dirty="0">
                          <a:solidFill>
                            <a:schemeClr val="tx1"/>
                          </a:solidFill>
                          <a:effectLst/>
                        </a:rPr>
                        <a:t>MVJ concentric After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0.24±0.05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0.22-0.28</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0.01</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64717152"/>
                  </a:ext>
                </a:extLst>
              </a:tr>
              <a:tr h="266802">
                <a:tc>
                  <a:txBody>
                    <a:bodyPr/>
                    <a:lstStyle/>
                    <a:p>
                      <a:pPr>
                        <a:spcAft>
                          <a:spcPts val="0"/>
                        </a:spcAft>
                      </a:pPr>
                      <a:r>
                        <a:rPr lang="en-GB" sz="2000" dirty="0">
                          <a:solidFill>
                            <a:schemeClr val="tx1"/>
                          </a:solidFill>
                          <a:effectLst/>
                        </a:rPr>
                        <a:t>MVJ eccentric before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0.29±0.05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0.27-0.33</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9343294"/>
                  </a:ext>
                </a:extLst>
              </a:tr>
              <a:tr h="274514">
                <a:tc>
                  <a:txBody>
                    <a:bodyPr/>
                    <a:lstStyle/>
                    <a:p>
                      <a:pPr>
                        <a:spcAft>
                          <a:spcPts val="0"/>
                        </a:spcAft>
                      </a:pPr>
                      <a:r>
                        <a:rPr lang="en-GB" sz="2000" dirty="0">
                          <a:solidFill>
                            <a:schemeClr val="tx1"/>
                          </a:solidFill>
                          <a:effectLst/>
                        </a:rPr>
                        <a:t>MVJ eccentric after (m)</a:t>
                      </a:r>
                      <a:endParaRPr lang="en-GB"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0.31±0.05</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a:effectLst/>
                        </a:rPr>
                        <a:t>0.27-0.34</a:t>
                      </a:r>
                      <a:endParaRPr lang="en-GB"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spcAft>
                          <a:spcPts val="0"/>
                        </a:spcAft>
                      </a:pPr>
                      <a:r>
                        <a:rPr lang="en-GB" sz="2000" dirty="0">
                          <a:effectLst/>
                        </a:rPr>
                        <a:t>0.02</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11484464"/>
                  </a:ext>
                </a:extLst>
              </a:tr>
            </a:tbl>
          </a:graphicData>
        </a:graphic>
      </p:graphicFrame>
      <p:sp>
        <p:nvSpPr>
          <p:cNvPr id="5" name="Rectangle 4"/>
          <p:cNvSpPr/>
          <p:nvPr/>
        </p:nvSpPr>
        <p:spPr>
          <a:xfrm>
            <a:off x="450401" y="1123227"/>
            <a:ext cx="9901297" cy="369332"/>
          </a:xfrm>
          <a:prstGeom prst="rect">
            <a:avLst/>
          </a:prstGeom>
        </p:spPr>
        <p:txBody>
          <a:bodyPr wrap="square">
            <a:spAutoFit/>
          </a:bodyPr>
          <a:lstStyle/>
          <a:p>
            <a:r>
              <a:rPr lang="en-GB" dirty="0" smtClean="0"/>
              <a:t>Table 2: Descriptive analysis of the effect of concentric and eccentric training on leg strength and MVJ </a:t>
            </a:r>
            <a:endParaRPr lang="en-GB" dirty="0"/>
          </a:p>
        </p:txBody>
      </p:sp>
    </p:spTree>
    <p:extLst>
      <p:ext uri="{BB962C8B-B14F-4D97-AF65-F5344CB8AC3E}">
        <p14:creationId xmlns:p14="http://schemas.microsoft.com/office/powerpoint/2010/main" val="36010021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Writing the results section</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397050914"/>
              </p:ext>
            </p:extLst>
          </p:nvPr>
        </p:nvGraphicFramePr>
        <p:xfrm>
          <a:off x="912962" y="2082406"/>
          <a:ext cx="9416811" cy="3205612"/>
        </p:xfrm>
        <a:graphic>
          <a:graphicData uri="http://schemas.openxmlformats.org/drawingml/2006/table">
            <a:tbl>
              <a:tblPr firstRow="1" bandRow="1">
                <a:tableStyleId>{5C22544A-7EE6-4342-B048-85BDC9FD1C3A}</a:tableStyleId>
              </a:tblPr>
              <a:tblGrid>
                <a:gridCol w="1813172">
                  <a:extLst>
                    <a:ext uri="{9D8B030D-6E8A-4147-A177-3AD203B41FA5}">
                      <a16:colId xmlns:a16="http://schemas.microsoft.com/office/drawing/2014/main" val="3934878047"/>
                    </a:ext>
                  </a:extLst>
                </a:gridCol>
                <a:gridCol w="1365458">
                  <a:extLst>
                    <a:ext uri="{9D8B030D-6E8A-4147-A177-3AD203B41FA5}">
                      <a16:colId xmlns:a16="http://schemas.microsoft.com/office/drawing/2014/main" val="3021731952"/>
                    </a:ext>
                  </a:extLst>
                </a:gridCol>
                <a:gridCol w="2359891">
                  <a:extLst>
                    <a:ext uri="{9D8B030D-6E8A-4147-A177-3AD203B41FA5}">
                      <a16:colId xmlns:a16="http://schemas.microsoft.com/office/drawing/2014/main" val="306272152"/>
                    </a:ext>
                  </a:extLst>
                </a:gridCol>
                <a:gridCol w="1299541">
                  <a:extLst>
                    <a:ext uri="{9D8B030D-6E8A-4147-A177-3AD203B41FA5}">
                      <a16:colId xmlns:a16="http://schemas.microsoft.com/office/drawing/2014/main" val="501038509"/>
                    </a:ext>
                  </a:extLst>
                </a:gridCol>
                <a:gridCol w="1305729">
                  <a:extLst>
                    <a:ext uri="{9D8B030D-6E8A-4147-A177-3AD203B41FA5}">
                      <a16:colId xmlns:a16="http://schemas.microsoft.com/office/drawing/2014/main" val="1125007726"/>
                    </a:ext>
                  </a:extLst>
                </a:gridCol>
                <a:gridCol w="1273020">
                  <a:extLst>
                    <a:ext uri="{9D8B030D-6E8A-4147-A177-3AD203B41FA5}">
                      <a16:colId xmlns:a16="http://schemas.microsoft.com/office/drawing/2014/main" val="3956138855"/>
                    </a:ext>
                  </a:extLst>
                </a:gridCol>
              </a:tblGrid>
              <a:tr h="807814">
                <a:tc>
                  <a:txBody>
                    <a:bodyPr/>
                    <a:lstStyle/>
                    <a:p>
                      <a:pPr algn="ctr"/>
                      <a:r>
                        <a:rPr lang="en-GB" dirty="0" smtClean="0"/>
                        <a:t>Training comparison</a:t>
                      </a:r>
                      <a:endParaRPr lang="en-GB" dirty="0"/>
                    </a:p>
                  </a:txBody>
                  <a:tcPr anchor="ctr"/>
                </a:tc>
                <a:tc>
                  <a:txBody>
                    <a:bodyPr/>
                    <a:lstStyle/>
                    <a:p>
                      <a:pPr algn="ctr"/>
                      <a:r>
                        <a:rPr lang="en-GB" dirty="0" smtClean="0"/>
                        <a:t>Participants</a:t>
                      </a:r>
                    </a:p>
                    <a:p>
                      <a:pPr algn="ctr"/>
                      <a:r>
                        <a:rPr lang="en-GB" dirty="0" smtClean="0"/>
                        <a:t>(n)</a:t>
                      </a:r>
                      <a:endParaRPr lang="en-GB" dirty="0"/>
                    </a:p>
                  </a:txBody>
                  <a:tcPr anchor="ctr"/>
                </a:tc>
                <a:tc>
                  <a:txBody>
                    <a:bodyPr/>
                    <a:lstStyle/>
                    <a:p>
                      <a:pPr algn="ctr"/>
                      <a:r>
                        <a:rPr lang="en-GB" dirty="0" smtClean="0"/>
                        <a:t>T-test evaluation</a:t>
                      </a:r>
                      <a:endParaRPr lang="en-GB" dirty="0"/>
                    </a:p>
                  </a:txBody>
                  <a:tcPr anchor="ctr"/>
                </a:tc>
                <a:tc>
                  <a:txBody>
                    <a:bodyPr/>
                    <a:lstStyle/>
                    <a:p>
                      <a:pPr algn="ctr"/>
                      <a:r>
                        <a:rPr lang="en-GB" dirty="0" smtClean="0"/>
                        <a:t>Means</a:t>
                      </a:r>
                    </a:p>
                  </a:txBody>
                  <a:tcPr anchor="ctr"/>
                </a:tc>
                <a:tc>
                  <a:txBody>
                    <a:bodyPr/>
                    <a:lstStyle/>
                    <a:p>
                      <a:pPr algn="ctr"/>
                      <a:r>
                        <a:rPr lang="en-GB" dirty="0" smtClean="0"/>
                        <a:t>Percentage change</a:t>
                      </a:r>
                      <a:endParaRPr lang="en-GB" dirty="0"/>
                    </a:p>
                  </a:txBody>
                  <a:tcPr anchor="ctr"/>
                </a:tc>
                <a:tc>
                  <a:txBody>
                    <a:bodyPr/>
                    <a:lstStyle/>
                    <a:p>
                      <a:pPr algn="ctr"/>
                      <a:r>
                        <a:rPr lang="en-GB" dirty="0" smtClean="0"/>
                        <a:t>Effect size</a:t>
                      </a:r>
                    </a:p>
                    <a:p>
                      <a:pPr algn="ctr"/>
                      <a:r>
                        <a:rPr lang="en-GB" dirty="0" smtClean="0"/>
                        <a:t>Cohen’s D</a:t>
                      </a:r>
                      <a:endParaRPr lang="en-GB" dirty="0"/>
                    </a:p>
                  </a:txBody>
                  <a:tcPr anchor="ctr"/>
                </a:tc>
                <a:extLst>
                  <a:ext uri="{0D108BD9-81ED-4DB2-BD59-A6C34878D82A}">
                    <a16:rowId xmlns:a16="http://schemas.microsoft.com/office/drawing/2014/main" val="3660075112"/>
                  </a:ext>
                </a:extLst>
              </a:tr>
              <a:tr h="730880">
                <a:tc>
                  <a:txBody>
                    <a:bodyPr/>
                    <a:lstStyle/>
                    <a:p>
                      <a:pPr algn="l"/>
                      <a:r>
                        <a:rPr lang="en-GB" sz="1600" dirty="0" smtClean="0"/>
                        <a:t>Leg strength</a:t>
                      </a:r>
                      <a:r>
                        <a:rPr lang="en-GB" sz="1600" baseline="0" dirty="0" smtClean="0"/>
                        <a:t> concentric (kg)</a:t>
                      </a:r>
                      <a:endParaRPr lang="en-GB" sz="1600" dirty="0"/>
                    </a:p>
                  </a:txBody>
                  <a:tcPr anchor="ctr"/>
                </a:tc>
                <a:tc>
                  <a:txBody>
                    <a:bodyPr/>
                    <a:lstStyle/>
                    <a:p>
                      <a:pPr algn="ctr"/>
                      <a:r>
                        <a:rPr lang="en-GB" dirty="0" smtClean="0"/>
                        <a:t>12</a:t>
                      </a:r>
                      <a:endParaRPr lang="en-GB" dirty="0"/>
                    </a:p>
                  </a:txBody>
                  <a:tcPr anchor="ctr"/>
                </a:tc>
                <a:tc>
                  <a:txBody>
                    <a:bodyPr/>
                    <a:lstStyle/>
                    <a:p>
                      <a:r>
                        <a:rPr lang="en-GB" baseline="0" dirty="0" smtClean="0"/>
                        <a:t>t(11)=-6.059, P&lt;0.01</a:t>
                      </a:r>
                      <a:endParaRPr lang="en-GB" dirty="0"/>
                    </a:p>
                  </a:txBody>
                  <a:tcPr anchor="ctr"/>
                </a:tc>
                <a:tc>
                  <a:txBody>
                    <a:bodyPr/>
                    <a:lstStyle/>
                    <a:p>
                      <a:pPr algn="ctr"/>
                      <a:r>
                        <a:rPr lang="en-GB" dirty="0" smtClean="0"/>
                        <a:t>113 v 164</a:t>
                      </a:r>
                      <a:endParaRPr lang="en-GB" dirty="0"/>
                    </a:p>
                  </a:txBody>
                  <a:tcPr anchor="ctr"/>
                </a:tc>
                <a:tc>
                  <a:txBody>
                    <a:bodyPr/>
                    <a:lstStyle/>
                    <a:p>
                      <a:pPr algn="ctr"/>
                      <a:r>
                        <a:rPr lang="en-GB" dirty="0" smtClean="0"/>
                        <a:t>31.1</a:t>
                      </a:r>
                      <a:endParaRPr lang="en-GB" dirty="0"/>
                    </a:p>
                  </a:txBody>
                  <a:tcPr anchor="ctr"/>
                </a:tc>
                <a:tc>
                  <a:txBody>
                    <a:bodyPr/>
                    <a:lstStyle/>
                    <a:p>
                      <a:pPr algn="ctr"/>
                      <a:r>
                        <a:rPr lang="en-GB" dirty="0" smtClean="0"/>
                        <a:t>1.7</a:t>
                      </a:r>
                      <a:endParaRPr lang="en-GB" dirty="0"/>
                    </a:p>
                  </a:txBody>
                  <a:tcPr anchor="ctr"/>
                </a:tc>
                <a:extLst>
                  <a:ext uri="{0D108BD9-81ED-4DB2-BD59-A6C34878D82A}">
                    <a16:rowId xmlns:a16="http://schemas.microsoft.com/office/drawing/2014/main" val="2353439826"/>
                  </a:ext>
                </a:extLst>
              </a:tr>
              <a:tr h="730880">
                <a:tc>
                  <a:txBody>
                    <a:bodyPr/>
                    <a:lstStyle/>
                    <a:p>
                      <a:pPr algn="l"/>
                      <a:r>
                        <a:rPr lang="en-GB" sz="1600" dirty="0" smtClean="0"/>
                        <a:t>Leg strength eccentric (kg)</a:t>
                      </a:r>
                      <a:endParaRPr lang="en-GB" sz="1600" dirty="0"/>
                    </a:p>
                  </a:txBody>
                  <a:tcPr anchor="ctr"/>
                </a:tc>
                <a:tc>
                  <a:txBody>
                    <a:bodyPr/>
                    <a:lstStyle/>
                    <a:p>
                      <a:pPr algn="ctr"/>
                      <a:r>
                        <a:rPr lang="en-GB" dirty="0" smtClean="0"/>
                        <a:t>12</a:t>
                      </a:r>
                      <a:endParaRPr lang="en-GB" dirty="0"/>
                    </a:p>
                  </a:txBody>
                  <a:tcPr anchor="ctr"/>
                </a:tc>
                <a:tc>
                  <a:txBody>
                    <a:bodyPr/>
                    <a:lstStyle/>
                    <a:p>
                      <a:r>
                        <a:rPr lang="en-GB" baseline="0" dirty="0" smtClean="0"/>
                        <a:t>t(11)=-5.000, P&lt;0.01</a:t>
                      </a:r>
                      <a:endParaRPr lang="en-GB" dirty="0" smtClean="0"/>
                    </a:p>
                  </a:txBody>
                  <a:tcPr anchor="ctr"/>
                </a:tc>
                <a:tc>
                  <a:txBody>
                    <a:bodyPr/>
                    <a:lstStyle/>
                    <a:p>
                      <a:pPr algn="ctr"/>
                      <a:r>
                        <a:rPr lang="en-GB" dirty="0" smtClean="0"/>
                        <a:t>121 v 134</a:t>
                      </a:r>
                      <a:endParaRPr lang="en-GB" dirty="0"/>
                    </a:p>
                  </a:txBody>
                  <a:tcPr anchor="ctr"/>
                </a:tc>
                <a:tc>
                  <a:txBody>
                    <a:bodyPr/>
                    <a:lstStyle/>
                    <a:p>
                      <a:pPr algn="ctr"/>
                      <a:r>
                        <a:rPr lang="en-GB" dirty="0" smtClean="0"/>
                        <a:t>10.7</a:t>
                      </a:r>
                      <a:endParaRPr lang="en-GB" dirty="0"/>
                    </a:p>
                  </a:txBody>
                  <a:tcPr anchor="ctr"/>
                </a:tc>
                <a:tc>
                  <a:txBody>
                    <a:bodyPr/>
                    <a:lstStyle/>
                    <a:p>
                      <a:pPr algn="ctr"/>
                      <a:r>
                        <a:rPr lang="en-GB" dirty="0" smtClean="0"/>
                        <a:t>1.4</a:t>
                      </a:r>
                      <a:endParaRPr lang="en-GB" dirty="0"/>
                    </a:p>
                  </a:txBody>
                  <a:tcPr anchor="ctr"/>
                </a:tc>
                <a:extLst>
                  <a:ext uri="{0D108BD9-81ED-4DB2-BD59-A6C34878D82A}">
                    <a16:rowId xmlns:a16="http://schemas.microsoft.com/office/drawing/2014/main" val="953248586"/>
                  </a:ext>
                </a:extLst>
              </a:tr>
              <a:tr h="468019">
                <a:tc>
                  <a:txBody>
                    <a:bodyPr/>
                    <a:lstStyle/>
                    <a:p>
                      <a:pPr algn="l"/>
                      <a:r>
                        <a:rPr lang="en-GB" sz="1600" dirty="0" smtClean="0"/>
                        <a:t>MVJ concentric (m)</a:t>
                      </a:r>
                      <a:endParaRPr lang="en-GB" sz="1600" dirty="0"/>
                    </a:p>
                  </a:txBody>
                  <a:tcPr anchor="ctr"/>
                </a:tc>
                <a:tc>
                  <a:txBody>
                    <a:bodyPr/>
                    <a:lstStyle/>
                    <a:p>
                      <a:pPr algn="ctr"/>
                      <a:r>
                        <a:rPr lang="en-GB" dirty="0" smtClean="0"/>
                        <a:t>12</a:t>
                      </a:r>
                      <a:endParaRPr lang="en-GB"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t(11)=-1.892, NSD</a:t>
                      </a:r>
                      <a:endParaRPr lang="en-GB" dirty="0" smtClean="0"/>
                    </a:p>
                  </a:txBody>
                  <a:tcPr anchor="ctr"/>
                </a:tc>
                <a:tc>
                  <a:txBody>
                    <a:bodyPr/>
                    <a:lstStyle/>
                    <a:p>
                      <a:pPr algn="ctr"/>
                      <a:r>
                        <a:rPr lang="en-GB" dirty="0" smtClean="0"/>
                        <a:t>0.23 v 0.24</a:t>
                      </a:r>
                      <a:endParaRPr lang="en-GB" dirty="0"/>
                    </a:p>
                  </a:txBody>
                  <a:tcPr anchor="ctr"/>
                </a:tc>
                <a:tc>
                  <a:txBody>
                    <a:bodyPr/>
                    <a:lstStyle/>
                    <a:p>
                      <a:pPr algn="ctr"/>
                      <a:r>
                        <a:rPr lang="en-GB" dirty="0" smtClean="0"/>
                        <a:t>4.4</a:t>
                      </a:r>
                      <a:endParaRPr lang="en-GB" dirty="0"/>
                    </a:p>
                  </a:txBody>
                  <a:tcPr anchor="ctr"/>
                </a:tc>
                <a:tc>
                  <a:txBody>
                    <a:bodyPr/>
                    <a:lstStyle/>
                    <a:p>
                      <a:pPr algn="ctr"/>
                      <a:r>
                        <a:rPr lang="en-GB" dirty="0" smtClean="0"/>
                        <a:t>N/A</a:t>
                      </a:r>
                      <a:endParaRPr lang="en-GB" dirty="0"/>
                    </a:p>
                  </a:txBody>
                  <a:tcPr anchor="ctr"/>
                </a:tc>
                <a:extLst>
                  <a:ext uri="{0D108BD9-81ED-4DB2-BD59-A6C34878D82A}">
                    <a16:rowId xmlns:a16="http://schemas.microsoft.com/office/drawing/2014/main" val="3366308853"/>
                  </a:ext>
                </a:extLst>
              </a:tr>
              <a:tr h="468019">
                <a:tc>
                  <a:txBody>
                    <a:bodyPr/>
                    <a:lstStyle/>
                    <a:p>
                      <a:pPr algn="l"/>
                      <a:r>
                        <a:rPr lang="en-GB" sz="1600" dirty="0" smtClean="0"/>
                        <a:t>MVJ eccentric (m)</a:t>
                      </a:r>
                      <a:endParaRPr lang="en-GB" sz="1600" dirty="0"/>
                    </a:p>
                  </a:txBody>
                  <a:tcPr anchor="ctr"/>
                </a:tc>
                <a:tc>
                  <a:txBody>
                    <a:bodyPr/>
                    <a:lstStyle/>
                    <a:p>
                      <a:pPr algn="ctr"/>
                      <a:r>
                        <a:rPr lang="en-GB" dirty="0" smtClean="0"/>
                        <a:t>12</a:t>
                      </a:r>
                      <a:endParaRPr lang="en-GB" dirty="0"/>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smtClean="0"/>
                        <a:t>t(11)=-2.110, NSD</a:t>
                      </a:r>
                      <a:endParaRPr lang="en-GB" dirty="0" smtClean="0"/>
                    </a:p>
                  </a:txBody>
                  <a:tcPr anchor="ctr"/>
                </a:tc>
                <a:tc>
                  <a:txBody>
                    <a:bodyPr/>
                    <a:lstStyle/>
                    <a:p>
                      <a:pPr algn="ctr"/>
                      <a:r>
                        <a:rPr lang="en-GB" dirty="0" smtClean="0"/>
                        <a:t>0.30 v 0.31</a:t>
                      </a:r>
                      <a:endParaRPr lang="en-GB" dirty="0"/>
                    </a:p>
                  </a:txBody>
                  <a:tcPr anchor="ctr"/>
                </a:tc>
                <a:tc>
                  <a:txBody>
                    <a:bodyPr/>
                    <a:lstStyle/>
                    <a:p>
                      <a:pPr algn="ctr"/>
                      <a:r>
                        <a:rPr lang="en-GB" dirty="0" smtClean="0"/>
                        <a:t>3.3</a:t>
                      </a:r>
                      <a:endParaRPr lang="en-GB" dirty="0"/>
                    </a:p>
                  </a:txBody>
                  <a:tcPr anchor="ctr"/>
                </a:tc>
                <a:tc>
                  <a:txBody>
                    <a:bodyPr/>
                    <a:lstStyle/>
                    <a:p>
                      <a:pPr algn="ctr"/>
                      <a:r>
                        <a:rPr lang="en-GB" dirty="0" smtClean="0"/>
                        <a:t>N/A</a:t>
                      </a:r>
                      <a:endParaRPr lang="en-GB" dirty="0"/>
                    </a:p>
                  </a:txBody>
                  <a:tcPr anchor="ctr"/>
                </a:tc>
                <a:extLst>
                  <a:ext uri="{0D108BD9-81ED-4DB2-BD59-A6C34878D82A}">
                    <a16:rowId xmlns:a16="http://schemas.microsoft.com/office/drawing/2014/main" val="1047554903"/>
                  </a:ext>
                </a:extLst>
              </a:tr>
            </a:tbl>
          </a:graphicData>
        </a:graphic>
      </p:graphicFrame>
      <p:sp>
        <p:nvSpPr>
          <p:cNvPr id="5" name="TextBox 4"/>
          <p:cNvSpPr txBox="1"/>
          <p:nvPr/>
        </p:nvSpPr>
        <p:spPr>
          <a:xfrm>
            <a:off x="824873" y="1563787"/>
            <a:ext cx="9430138" cy="369332"/>
          </a:xfrm>
          <a:prstGeom prst="rect">
            <a:avLst/>
          </a:prstGeom>
          <a:noFill/>
        </p:spPr>
        <p:txBody>
          <a:bodyPr wrap="square" rtlCol="0">
            <a:spAutoFit/>
          </a:bodyPr>
          <a:lstStyle/>
          <a:p>
            <a:r>
              <a:rPr lang="en-GB" dirty="0" smtClean="0"/>
              <a:t>Table 3: The Impact of eccentric and concentric training leg strength and leg power</a:t>
            </a:r>
            <a:endParaRPr lang="en-GB" dirty="0"/>
          </a:p>
        </p:txBody>
      </p:sp>
    </p:spTree>
    <p:extLst>
      <p:ext uri="{BB962C8B-B14F-4D97-AF65-F5344CB8AC3E}">
        <p14:creationId xmlns:p14="http://schemas.microsoft.com/office/powerpoint/2010/main" val="29560348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Key information</a:t>
            </a:r>
            <a:endParaRPr lang="en-GB" dirty="0"/>
          </a:p>
        </p:txBody>
      </p:sp>
      <p:sp>
        <p:nvSpPr>
          <p:cNvPr id="3" name="Content Placeholder 2"/>
          <p:cNvSpPr>
            <a:spLocks noGrp="1"/>
          </p:cNvSpPr>
          <p:nvPr>
            <p:ph idx="1"/>
          </p:nvPr>
        </p:nvSpPr>
        <p:spPr/>
        <p:txBody>
          <a:bodyPr/>
          <a:lstStyle/>
          <a:p>
            <a:pPr marL="0" indent="0">
              <a:buNone/>
            </a:pPr>
            <a:r>
              <a:rPr lang="en-GB" sz="2400" dirty="0" smtClean="0"/>
              <a:t>The section identifies the key data that will be discussed in the next section.</a:t>
            </a:r>
          </a:p>
          <a:p>
            <a:pPr marL="0" indent="0">
              <a:buNone/>
            </a:pPr>
            <a:endParaRPr lang="en-GB" sz="2400" dirty="0" smtClean="0"/>
          </a:p>
          <a:p>
            <a:pPr marL="514350" indent="-514350">
              <a:buFont typeface="+mj-lt"/>
              <a:buAutoNum type="arabicPeriod"/>
            </a:pPr>
            <a:r>
              <a:rPr lang="en-GB" sz="2000" dirty="0" smtClean="0"/>
              <a:t>It highlight the improvements in strength using both methods</a:t>
            </a:r>
          </a:p>
          <a:p>
            <a:pPr marL="514350" indent="-514350">
              <a:buFont typeface="+mj-lt"/>
              <a:buAutoNum type="arabicPeriod"/>
            </a:pPr>
            <a:r>
              <a:rPr lang="en-GB" sz="2000" dirty="0" smtClean="0"/>
              <a:t>It highlight the strength of the improvement </a:t>
            </a:r>
          </a:p>
          <a:p>
            <a:pPr marL="514350" indent="-514350">
              <a:buFont typeface="+mj-lt"/>
              <a:buAutoNum type="arabicPeriod"/>
            </a:pPr>
            <a:r>
              <a:rPr lang="en-GB" sz="2000" dirty="0" smtClean="0"/>
              <a:t>It identified that concentric training improves strength to a greater extent than eccentric training.</a:t>
            </a:r>
          </a:p>
          <a:p>
            <a:pPr marL="514350" indent="-514350">
              <a:buFont typeface="+mj-lt"/>
              <a:buAutoNum type="arabicPeriod"/>
            </a:pPr>
            <a:r>
              <a:rPr lang="en-GB" sz="2000" dirty="0" smtClean="0"/>
              <a:t>It identifies that neither training method improves MVJ performance.</a:t>
            </a:r>
          </a:p>
          <a:p>
            <a:pPr marL="0" indent="0">
              <a:buNone/>
            </a:pPr>
            <a:endParaRPr lang="en-GB" sz="2000" dirty="0" smtClean="0"/>
          </a:p>
          <a:p>
            <a:pPr marL="0" indent="0">
              <a:buNone/>
            </a:pPr>
            <a:r>
              <a:rPr lang="en-GB" sz="2000" dirty="0" smtClean="0"/>
              <a:t>The tables and figures allows the reader to see how and where these finding derive and also allow them to conduct their own analysis, if they thing </a:t>
            </a:r>
            <a:r>
              <a:rPr lang="en-GB" sz="2000" smtClean="0"/>
              <a:t>other evaluations </a:t>
            </a:r>
            <a:r>
              <a:rPr lang="en-GB" sz="2000" dirty="0" smtClean="0"/>
              <a:t>are needed.</a:t>
            </a:r>
            <a:endParaRPr lang="en-GB" sz="2000" dirty="0"/>
          </a:p>
        </p:txBody>
      </p:sp>
    </p:spTree>
    <p:extLst>
      <p:ext uri="{BB962C8B-B14F-4D97-AF65-F5344CB8AC3E}">
        <p14:creationId xmlns:p14="http://schemas.microsoft.com/office/powerpoint/2010/main" val="6404052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415</TotalTime>
  <Words>1502</Words>
  <Application>Microsoft Office PowerPoint</Application>
  <PresentationFormat>Widescreen</PresentationFormat>
  <Paragraphs>361</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Cambria Math</vt:lpstr>
      <vt:lpstr>Times New Roman</vt:lpstr>
      <vt:lpstr>Office Theme</vt:lpstr>
      <vt:lpstr>Eccentric or concentric training: Which is  better at improving strength inactive university female students</vt:lpstr>
      <vt:lpstr>Results</vt:lpstr>
      <vt:lpstr>Descriptive statistics</vt:lpstr>
      <vt:lpstr>PowerPoint Presentation</vt:lpstr>
      <vt:lpstr>Between Group comparisons</vt:lpstr>
      <vt:lpstr>Independent t-test – Comparing between groups</vt:lpstr>
      <vt:lpstr>Conducting the Independent t-test Analysis</vt:lpstr>
      <vt:lpstr>SPSS outputs</vt:lpstr>
      <vt:lpstr>Inferential statistics – Effect of training</vt:lpstr>
      <vt:lpstr>PowerPoint Presentation</vt:lpstr>
      <vt:lpstr>Writing the results section</vt:lpstr>
      <vt:lpstr>Writing the results section</vt:lpstr>
      <vt:lpstr>Writing the results section</vt:lpstr>
      <vt:lpstr>Key information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Eccentric or concentric training: Which is  better at improving strength inactive university female students</dc:title>
  <dc:creator>David Gardner</dc:creator>
  <cp:lastModifiedBy>David Gardner</cp:lastModifiedBy>
  <cp:revision>30</cp:revision>
  <dcterms:created xsi:type="dcterms:W3CDTF">2021-02-10T11:25:20Z</dcterms:created>
  <dcterms:modified xsi:type="dcterms:W3CDTF">2021-02-10T18:20:46Z</dcterms:modified>
</cp:coreProperties>
</file>