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1.xml" ContentType="application/vnd.openxmlformats-officedocument.drawingml.chart+xml"/>
  <Override PartName="/ppt/notesSlides/notesSlide15.xml" ContentType="application/vnd.openxmlformats-officedocument.presentationml.notesSlide+xml"/>
  <Override PartName="/ppt/charts/chart2.xml" ContentType="application/vnd.openxmlformats-officedocument.drawingml.chart+xml"/>
  <Override PartName="/ppt/notesSlides/notesSlide16.xml" ContentType="application/vnd.openxmlformats-officedocument.presentationml.notesSlide+xml"/>
  <Override PartName="/ppt/charts/chart3.xml" ContentType="application/vnd.openxmlformats-officedocument.drawingml.chart+xml"/>
  <Override PartName="/ppt/notesSlides/notesSlide17.xml" ContentType="application/vnd.openxmlformats-officedocument.presentationml.notesSlide+xml"/>
  <Override PartName="/ppt/charts/chart4.xml" ContentType="application/vnd.openxmlformats-officedocument.drawingml.chart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442505-BA4E-4F91-92E9-66CB4EE2AA88}" v="13" dt="2026-03-16T13:23:10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alker" userId="75999720b06c75f5" providerId="LiveId" clId="{CEF72427-74C8-4C6D-BFC0-97D0D2D348D3}"/>
    <pc:docChg chg="undo custSel modSld">
      <pc:chgData name="Andrea Walker" userId="75999720b06c75f5" providerId="LiveId" clId="{CEF72427-74C8-4C6D-BFC0-97D0D2D348D3}" dt="2026-03-16T13:23:10.373" v="195" actId="14100"/>
      <pc:docMkLst>
        <pc:docMk/>
      </pc:docMkLst>
      <pc:sldChg chg="addSp delSp modSp mod">
        <pc:chgData name="Andrea Walker" userId="75999720b06c75f5" providerId="LiveId" clId="{CEF72427-74C8-4C6D-BFC0-97D0D2D348D3}" dt="2026-03-16T13:23:10.373" v="195" actId="14100"/>
        <pc:sldMkLst>
          <pc:docMk/>
          <pc:sldMk cId="0" sldId="256"/>
        </pc:sldMkLst>
        <pc:spChg chg="del">
          <ac:chgData name="Andrea Walker" userId="75999720b06c75f5" providerId="LiveId" clId="{CEF72427-74C8-4C6D-BFC0-97D0D2D348D3}" dt="2026-03-16T07:32:46.009" v="0" actId="478"/>
          <ac:spMkLst>
            <pc:docMk/>
            <pc:sldMk cId="0" sldId="256"/>
            <ac:spMk id="21" creationId="{00000000-0000-0000-0000-000000000000}"/>
          </ac:spMkLst>
        </pc:spChg>
        <pc:picChg chg="add mod">
          <ac:chgData name="Andrea Walker" userId="75999720b06c75f5" providerId="LiveId" clId="{CEF72427-74C8-4C6D-BFC0-97D0D2D348D3}" dt="2026-03-16T13:23:10.373" v="195" actId="14100"/>
          <ac:picMkLst>
            <pc:docMk/>
            <pc:sldMk cId="0" sldId="256"/>
            <ac:picMk id="21" creationId="{5AF700E1-08F5-BF07-29A7-808015614DA7}"/>
          </ac:picMkLst>
        </pc:picChg>
      </pc:sldChg>
      <pc:sldChg chg="addSp delSp mod">
        <pc:chgData name="Andrea Walker" userId="75999720b06c75f5" providerId="LiveId" clId="{CEF72427-74C8-4C6D-BFC0-97D0D2D348D3}" dt="2026-03-16T13:16:52.879" v="170" actId="478"/>
        <pc:sldMkLst>
          <pc:docMk/>
          <pc:sldMk cId="0" sldId="257"/>
        </pc:sldMkLst>
        <pc:spChg chg="add del">
          <ac:chgData name="Andrea Walker" userId="75999720b06c75f5" providerId="LiveId" clId="{CEF72427-74C8-4C6D-BFC0-97D0D2D348D3}" dt="2026-03-16T13:16:52.879" v="170" actId="478"/>
          <ac:spMkLst>
            <pc:docMk/>
            <pc:sldMk cId="0" sldId="257"/>
            <ac:spMk id="12" creationId="{00000000-0000-0000-0000-000000000000}"/>
          </ac:spMkLst>
        </pc:spChg>
      </pc:sldChg>
      <pc:sldChg chg="delSp modSp mod">
        <pc:chgData name="Andrea Walker" userId="75999720b06c75f5" providerId="LiveId" clId="{CEF72427-74C8-4C6D-BFC0-97D0D2D348D3}" dt="2026-03-16T07:33:22.670" v="5" actId="478"/>
        <pc:sldMkLst>
          <pc:docMk/>
          <pc:sldMk cId="0" sldId="258"/>
        </pc:sldMkLst>
        <pc:spChg chg="del mod">
          <ac:chgData name="Andrea Walker" userId="75999720b06c75f5" providerId="LiveId" clId="{CEF72427-74C8-4C6D-BFC0-97D0D2D348D3}" dt="2026-03-16T07:33:22.670" v="5" actId="478"/>
          <ac:spMkLst>
            <pc:docMk/>
            <pc:sldMk cId="0" sldId="258"/>
            <ac:spMk id="12" creationId="{00000000-0000-0000-0000-000000000000}"/>
          </ac:spMkLst>
        </pc:spChg>
      </pc:sldChg>
      <pc:sldChg chg="delSp modSp mod">
        <pc:chgData name="Andrea Walker" userId="75999720b06c75f5" providerId="LiveId" clId="{CEF72427-74C8-4C6D-BFC0-97D0D2D348D3}" dt="2026-03-16T07:33:48.878" v="88" actId="478"/>
        <pc:sldMkLst>
          <pc:docMk/>
          <pc:sldMk cId="0" sldId="259"/>
        </pc:sldMkLst>
        <pc:spChg chg="del mod">
          <ac:chgData name="Andrea Walker" userId="75999720b06c75f5" providerId="LiveId" clId="{CEF72427-74C8-4C6D-BFC0-97D0D2D348D3}" dt="2026-03-16T07:33:48.878" v="88" actId="478"/>
          <ac:spMkLst>
            <pc:docMk/>
            <pc:sldMk cId="0" sldId="259"/>
            <ac:spMk id="9" creationId="{00000000-0000-0000-0000-000000000000}"/>
          </ac:spMkLst>
        </pc:spChg>
      </pc:sldChg>
      <pc:sldChg chg="delSp modSp mod">
        <pc:chgData name="Andrea Walker" userId="75999720b06c75f5" providerId="LiveId" clId="{CEF72427-74C8-4C6D-BFC0-97D0D2D348D3}" dt="2026-03-16T07:34:25.018" v="160" actId="478"/>
        <pc:sldMkLst>
          <pc:docMk/>
          <pc:sldMk cId="0" sldId="260"/>
        </pc:sldMkLst>
        <pc:spChg chg="del mod">
          <ac:chgData name="Andrea Walker" userId="75999720b06c75f5" providerId="LiveId" clId="{CEF72427-74C8-4C6D-BFC0-97D0D2D348D3}" dt="2026-03-16T07:34:25.018" v="160" actId="478"/>
          <ac:spMkLst>
            <pc:docMk/>
            <pc:sldMk cId="0" sldId="260"/>
            <ac:spMk id="12" creationId="{00000000-0000-0000-0000-000000000000}"/>
          </ac:spMkLst>
        </pc:spChg>
      </pc:sldChg>
      <pc:sldChg chg="addSp delSp mod">
        <pc:chgData name="Andrea Walker" userId="75999720b06c75f5" providerId="LiveId" clId="{CEF72427-74C8-4C6D-BFC0-97D0D2D348D3}" dt="2026-03-16T13:17:20.017" v="171" actId="478"/>
        <pc:sldMkLst>
          <pc:docMk/>
          <pc:sldMk cId="0" sldId="261"/>
        </pc:sldMkLst>
        <pc:spChg chg="add del">
          <ac:chgData name="Andrea Walker" userId="75999720b06c75f5" providerId="LiveId" clId="{CEF72427-74C8-4C6D-BFC0-97D0D2D348D3}" dt="2026-03-16T13:17:20.017" v="171" actId="478"/>
          <ac:spMkLst>
            <pc:docMk/>
            <pc:sldMk cId="0" sldId="261"/>
            <ac:spMk id="12" creationId="{00000000-0000-0000-0000-000000000000}"/>
          </ac:spMkLst>
        </pc:spChg>
      </pc:sldChg>
      <pc:sldChg chg="addSp delSp mod">
        <pc:chgData name="Andrea Walker" userId="75999720b06c75f5" providerId="LiveId" clId="{CEF72427-74C8-4C6D-BFC0-97D0D2D348D3}" dt="2026-03-16T13:18:20.161" v="172" actId="478"/>
        <pc:sldMkLst>
          <pc:docMk/>
          <pc:sldMk cId="0" sldId="262"/>
        </pc:sldMkLst>
        <pc:spChg chg="add del">
          <ac:chgData name="Andrea Walker" userId="75999720b06c75f5" providerId="LiveId" clId="{CEF72427-74C8-4C6D-BFC0-97D0D2D348D3}" dt="2026-03-16T13:18:20.161" v="172" actId="478"/>
          <ac:spMkLst>
            <pc:docMk/>
            <pc:sldMk cId="0" sldId="262"/>
            <ac:spMk id="12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8:34.313" v="173" actId="478"/>
        <pc:sldMkLst>
          <pc:docMk/>
          <pc:sldMk cId="0" sldId="263"/>
        </pc:sldMkLst>
        <pc:spChg chg="del">
          <ac:chgData name="Andrea Walker" userId="75999720b06c75f5" providerId="LiveId" clId="{CEF72427-74C8-4C6D-BFC0-97D0D2D348D3}" dt="2026-03-16T13:18:34.313" v="173" actId="478"/>
          <ac:spMkLst>
            <pc:docMk/>
            <pc:sldMk cId="0" sldId="263"/>
            <ac:spMk id="15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8:50.750" v="174" actId="478"/>
        <pc:sldMkLst>
          <pc:docMk/>
          <pc:sldMk cId="0" sldId="264"/>
        </pc:sldMkLst>
        <pc:spChg chg="del">
          <ac:chgData name="Andrea Walker" userId="75999720b06c75f5" providerId="LiveId" clId="{CEF72427-74C8-4C6D-BFC0-97D0D2D348D3}" dt="2026-03-16T13:18:50.750" v="174" actId="478"/>
          <ac:spMkLst>
            <pc:docMk/>
            <pc:sldMk cId="0" sldId="264"/>
            <ac:spMk id="21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8:57.112" v="175" actId="478"/>
        <pc:sldMkLst>
          <pc:docMk/>
          <pc:sldMk cId="0" sldId="265"/>
        </pc:sldMkLst>
        <pc:spChg chg="del">
          <ac:chgData name="Andrea Walker" userId="75999720b06c75f5" providerId="LiveId" clId="{CEF72427-74C8-4C6D-BFC0-97D0D2D348D3}" dt="2026-03-16T13:18:57.112" v="175" actId="478"/>
          <ac:spMkLst>
            <pc:docMk/>
            <pc:sldMk cId="0" sldId="265"/>
            <ac:spMk id="15" creationId="{00000000-0000-0000-0000-000000000000}"/>
          </ac:spMkLst>
        </pc:spChg>
      </pc:sldChg>
      <pc:sldChg chg="delSp modSp mod">
        <pc:chgData name="Andrea Walker" userId="75999720b06c75f5" providerId="LiveId" clId="{CEF72427-74C8-4C6D-BFC0-97D0D2D348D3}" dt="2026-03-16T13:19:02.999" v="177" actId="478"/>
        <pc:sldMkLst>
          <pc:docMk/>
          <pc:sldMk cId="0" sldId="266"/>
        </pc:sldMkLst>
        <pc:spChg chg="del mod">
          <ac:chgData name="Andrea Walker" userId="75999720b06c75f5" providerId="LiveId" clId="{CEF72427-74C8-4C6D-BFC0-97D0D2D348D3}" dt="2026-03-16T13:19:02.999" v="177" actId="478"/>
          <ac:spMkLst>
            <pc:docMk/>
            <pc:sldMk cId="0" sldId="266"/>
            <ac:spMk id="12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9:08.343" v="178" actId="478"/>
        <pc:sldMkLst>
          <pc:docMk/>
          <pc:sldMk cId="0" sldId="267"/>
        </pc:sldMkLst>
        <pc:spChg chg="del">
          <ac:chgData name="Andrea Walker" userId="75999720b06c75f5" providerId="LiveId" clId="{CEF72427-74C8-4C6D-BFC0-97D0D2D348D3}" dt="2026-03-16T13:19:08.343" v="178" actId="478"/>
          <ac:spMkLst>
            <pc:docMk/>
            <pc:sldMk cId="0" sldId="267"/>
            <ac:spMk id="12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9:29.937" v="179" actId="478"/>
        <pc:sldMkLst>
          <pc:docMk/>
          <pc:sldMk cId="0" sldId="268"/>
        </pc:sldMkLst>
        <pc:spChg chg="del">
          <ac:chgData name="Andrea Walker" userId="75999720b06c75f5" providerId="LiveId" clId="{CEF72427-74C8-4C6D-BFC0-97D0D2D348D3}" dt="2026-03-16T13:19:29.937" v="179" actId="478"/>
          <ac:spMkLst>
            <pc:docMk/>
            <pc:sldMk cId="0" sldId="268"/>
            <ac:spMk id="17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9:43.165" v="180" actId="478"/>
        <pc:sldMkLst>
          <pc:docMk/>
          <pc:sldMk cId="0" sldId="269"/>
        </pc:sldMkLst>
        <pc:spChg chg="del">
          <ac:chgData name="Andrea Walker" userId="75999720b06c75f5" providerId="LiveId" clId="{CEF72427-74C8-4C6D-BFC0-97D0D2D348D3}" dt="2026-03-16T13:19:43.165" v="180" actId="478"/>
          <ac:spMkLst>
            <pc:docMk/>
            <pc:sldMk cId="0" sldId="269"/>
            <ac:spMk id="10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9:48.865" v="181" actId="478"/>
        <pc:sldMkLst>
          <pc:docMk/>
          <pc:sldMk cId="0" sldId="270"/>
        </pc:sldMkLst>
        <pc:spChg chg="del">
          <ac:chgData name="Andrea Walker" userId="75999720b06c75f5" providerId="LiveId" clId="{CEF72427-74C8-4C6D-BFC0-97D0D2D348D3}" dt="2026-03-16T13:19:48.865" v="181" actId="478"/>
          <ac:spMkLst>
            <pc:docMk/>
            <pc:sldMk cId="0" sldId="270"/>
            <ac:spMk id="13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13:19:54.460" v="182" actId="478"/>
        <pc:sldMkLst>
          <pc:docMk/>
          <pc:sldMk cId="0" sldId="271"/>
        </pc:sldMkLst>
        <pc:spChg chg="del">
          <ac:chgData name="Andrea Walker" userId="75999720b06c75f5" providerId="LiveId" clId="{CEF72427-74C8-4C6D-BFC0-97D0D2D348D3}" dt="2026-03-16T13:19:54.460" v="182" actId="478"/>
          <ac:spMkLst>
            <pc:docMk/>
            <pc:sldMk cId="0" sldId="271"/>
            <ac:spMk id="61" creationId="{00000000-0000-0000-0000-000000000000}"/>
          </ac:spMkLst>
        </pc:spChg>
      </pc:sldChg>
      <pc:sldChg chg="delSp mod">
        <pc:chgData name="Andrea Walker" userId="75999720b06c75f5" providerId="LiveId" clId="{CEF72427-74C8-4C6D-BFC0-97D0D2D348D3}" dt="2026-03-16T09:33:35.933" v="163" actId="478"/>
        <pc:sldMkLst>
          <pc:docMk/>
          <pc:sldMk cId="0" sldId="272"/>
        </pc:sldMkLst>
        <pc:spChg chg="del">
          <ac:chgData name="Andrea Walker" userId="75999720b06c75f5" providerId="LiveId" clId="{CEF72427-74C8-4C6D-BFC0-97D0D2D348D3}" dt="2026-03-16T09:33:35.933" v="163" actId="478"/>
          <ac:spMkLst>
            <pc:docMk/>
            <pc:sldMk cId="0" sldId="272"/>
            <ac:spMk id="13" creationId="{00000000-0000-0000-0000-000000000000}"/>
          </ac:spMkLst>
        </pc:spChg>
      </pc:sldChg>
      <pc:sldChg chg="delSp modSp mod">
        <pc:chgData name="Andrea Walker" userId="75999720b06c75f5" providerId="LiveId" clId="{CEF72427-74C8-4C6D-BFC0-97D0D2D348D3}" dt="2026-03-16T09:33:27.840" v="162" actId="478"/>
        <pc:sldMkLst>
          <pc:docMk/>
          <pc:sldMk cId="0" sldId="273"/>
        </pc:sldMkLst>
        <pc:spChg chg="del mod">
          <ac:chgData name="Andrea Walker" userId="75999720b06c75f5" providerId="LiveId" clId="{CEF72427-74C8-4C6D-BFC0-97D0D2D348D3}" dt="2026-03-16T09:33:27.840" v="162" actId="478"/>
          <ac:spMkLst>
            <pc:docMk/>
            <pc:sldMk cId="0" sldId="273"/>
            <ac:spMk id="18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(£)</c:v>
                </c:pt>
              </c:strCache>
            </c:strRef>
          </c:tx>
          <c:spPr>
            <a:solidFill>
              <a:srgbClr val="1F6F5F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Van purchase &amp; conversion</c:v>
                </c:pt>
                <c:pt idx="1">
                  <c:v>Kitchen equipment</c:v>
                </c:pt>
                <c:pt idx="2">
                  <c:v>Initial ingredients</c:v>
                </c:pt>
                <c:pt idx="3">
                  <c:v>Licences &amp; permits</c:v>
                </c:pt>
                <c:pt idx="4">
                  <c:v>Insurance</c:v>
                </c:pt>
                <c:pt idx="5">
                  <c:v>Branding &amp; marketing</c:v>
                </c:pt>
                <c:pt idx="6">
                  <c:v>Contingency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18000</c:v>
                </c:pt>
                <c:pt idx="1">
                  <c:v>4500</c:v>
                </c:pt>
                <c:pt idx="2">
                  <c:v>1200</c:v>
                </c:pt>
                <c:pt idx="3">
                  <c:v>800</c:v>
                </c:pt>
                <c:pt idx="4">
                  <c:v>700</c:v>
                </c:pt>
                <c:pt idx="5">
                  <c:v>1000</c:v>
                </c:pt>
                <c:pt idx="6">
                  <c:v>1800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B0A-458E-AF59-C61EB297B2E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20000"/>
          <c:min val="0"/>
        </c:scaling>
        <c:delete val="0"/>
        <c:axPos val="l"/>
        <c:majorGridlines>
          <c:spPr>
            <a:ln w="12700" cap="flat">
              <a:solidFill>
                <a:srgbClr val="E4E7EC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500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Funding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F6F5F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D0FA-4140-90EA-458431CB6D83}"/>
              </c:ext>
            </c:extLst>
          </c:dPt>
          <c:dPt>
            <c:idx val="1"/>
            <c:bubble3D val="0"/>
            <c:spPr>
              <a:solidFill>
                <a:srgbClr val="7F56D9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D0FA-4140-90EA-458431CB6D83}"/>
              </c:ext>
            </c:extLst>
          </c:dPt>
          <c:dPt>
            <c:idx val="2"/>
            <c:bubble3D val="0"/>
            <c:spPr>
              <a:solidFill>
                <a:srgbClr val="FDB0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D0FA-4140-90EA-458431CB6D83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0FA-4140-90EA-458431CB6D83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0FA-4140-90EA-458431CB6D83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0FA-4140-90EA-458431CB6D83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Personal savings £12,000</c:v>
                </c:pt>
                <c:pt idx="1">
                  <c:v>Start-Up Loan £12,000</c:v>
                </c:pt>
                <c:pt idx="2">
                  <c:v>Family investment £5,000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12000</c:v>
                </c:pt>
                <c:pt idx="1">
                  <c:v>12000</c:v>
                </c:pt>
                <c:pt idx="2">
                  <c:v>5000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D0FA-4140-90EA-458431CB6D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Net cash</c:v>
                </c:pt>
              </c:strCache>
            </c:strRef>
          </c:tx>
          <c:spPr>
            <a:ln w="25400" cap="flat">
              <a:solidFill>
                <a:srgbClr val="1F6F5F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1F6F5F"/>
              </a:solidFill>
              <a:ln w="9525" cap="flat">
                <a:solidFill>
                  <a:srgbClr val="1F6F5F"/>
                </a:solidFill>
                <a:prstDash val="solid"/>
                <a:round/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500</c:v>
                </c:pt>
                <c:pt idx="1">
                  <c:v>900</c:v>
                </c:pt>
                <c:pt idx="2">
                  <c:v>1400</c:v>
                </c:pt>
                <c:pt idx="3">
                  <c:v>1800</c:v>
                </c:pt>
                <c:pt idx="4">
                  <c:v>2300</c:v>
                </c:pt>
                <c:pt idx="5">
                  <c:v>2700</c:v>
                </c:pt>
                <c:pt idx="6">
                  <c:v>3000</c:v>
                </c:pt>
                <c:pt idx="7">
                  <c:v>3200</c:v>
                </c:pt>
                <c:pt idx="8">
                  <c:v>3400</c:v>
                </c:pt>
                <c:pt idx="9">
                  <c:v>3600</c:v>
                </c:pt>
                <c:pt idx="10">
                  <c:v>3800</c:v>
                </c:pt>
                <c:pt idx="11">
                  <c:v>4000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475-4E2D-B404-5EB1B6FBEB9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4500"/>
          <c:min val="0"/>
        </c:scaling>
        <c:delete val="0"/>
        <c:axPos val="l"/>
        <c:majorGridlines>
          <c:spPr>
            <a:ln w="12700" cap="flat">
              <a:solidFill>
                <a:srgbClr val="E4E7EC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50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Cumulative net cash (£)</c:v>
                </c:pt>
              </c:strCache>
            </c:strRef>
          </c:tx>
          <c:spPr>
            <a:ln w="25400" cap="flat">
              <a:solidFill>
                <a:srgbClr val="7F56D9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7F56D9"/>
              </a:solidFill>
              <a:ln w="9525" cap="flat">
                <a:solidFill>
                  <a:srgbClr val="7F56D9"/>
                </a:solidFill>
                <a:prstDash val="solid"/>
                <a:round/>
              </a:ln>
              <a:effectLst/>
            </c:spPr>
          </c:marker>
          <c:cat>
            <c:strRef>
              <c:f>Sheet1!$A$2:$A$13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500</c:v>
                </c:pt>
                <c:pt idx="1">
                  <c:v>1400</c:v>
                </c:pt>
                <c:pt idx="2">
                  <c:v>2800</c:v>
                </c:pt>
                <c:pt idx="3">
                  <c:v>4600</c:v>
                </c:pt>
                <c:pt idx="4">
                  <c:v>6900</c:v>
                </c:pt>
                <c:pt idx="5">
                  <c:v>9600</c:v>
                </c:pt>
                <c:pt idx="6">
                  <c:v>12600</c:v>
                </c:pt>
                <c:pt idx="7">
                  <c:v>15800</c:v>
                </c:pt>
                <c:pt idx="8">
                  <c:v>19200</c:v>
                </c:pt>
                <c:pt idx="9">
                  <c:v>22800</c:v>
                </c:pt>
                <c:pt idx="10">
                  <c:v>26600</c:v>
                </c:pt>
                <c:pt idx="11">
                  <c:v>30600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865-4AEF-B5D4-15B52A63F7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32000"/>
          <c:min val="0"/>
        </c:scaling>
        <c:delete val="0"/>
        <c:axPos val="l"/>
        <c:majorGridlines>
          <c:spPr>
            <a:ln w="12700" cap="flat">
              <a:solidFill>
                <a:srgbClr val="E4E7EC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400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399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1F6F5F"/>
          </a:solidFill>
          <a:ln w="12700">
            <a:solidFill>
              <a:srgbClr val="F8FAF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6F5F"/>
          </a:solidFill>
          <a:ln w="12700">
            <a:solidFill>
              <a:srgbClr val="F8FAF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6620256"/>
            <a:ext cx="5120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Something Simple | Entrepreneurship</a:t>
            </a:r>
            <a:endParaRPr lang="en-US" sz="100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1051560"/>
            <a:ext cx="11155680" cy="4572000"/>
          </a:xfrm>
          <a:prstGeom prst="roundRect">
            <a:avLst>
              <a:gd name="adj" fmla="val 1600"/>
            </a:avLst>
          </a:prstGeom>
          <a:solidFill>
            <a:srgbClr val="FFFFFF"/>
          </a:solidFill>
          <a:ln w="12700">
            <a:solidFill>
              <a:srgbClr val="E4E7EC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1417320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F6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Something Simple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822960" y="1938528"/>
            <a:ext cx="67665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D2939"/>
                </a:solidFill>
              </a:rPr>
              <a:t>Mobile Healthy Food Van Business Plan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822960" y="2258568"/>
            <a:ext cx="71323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475467"/>
                </a:solidFill>
              </a:rPr>
              <a:t>BA (Hons) Business Management | Entrepreneurship (LCBB5013)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8001000" y="1325880"/>
            <a:ext cx="3154680" cy="2377440"/>
          </a:xfrm>
          <a:prstGeom prst="roundRect">
            <a:avLst>
              <a:gd name="adj" fmla="val 3077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165592" y="1453896"/>
            <a:ext cx="28254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Presentation details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165592" y="1764792"/>
            <a:ext cx="2825496" cy="1828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Student: Andrea Helen Walker</a:t>
            </a:r>
            <a:endParaRPr lang="en-US" sz="1450" dirty="0"/>
          </a:p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Student number: 2308953</a:t>
            </a:r>
            <a:endParaRPr lang="en-US" sz="1450" dirty="0"/>
          </a:p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Lecturer: Fouziya Farheen</a:t>
            </a:r>
            <a:endParaRPr lang="en-US" sz="1450" dirty="0"/>
          </a:p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Base: West Midlands, UK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868680" y="2971800"/>
            <a:ext cx="1965960" cy="9144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78408" y="3108960"/>
            <a:ext cx="174650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£29k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978408" y="3474720"/>
            <a:ext cx="174650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Start-up cost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063240" y="2971800"/>
            <a:ext cx="2011680" cy="9144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172968" y="3108960"/>
            <a:ext cx="179222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12–18 mo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3172968" y="3474720"/>
            <a:ext cx="179222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Break-even target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303520" y="2971800"/>
            <a:ext cx="1828800" cy="9144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413248" y="3108960"/>
            <a:ext cx="160934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Mobile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5413248" y="3474720"/>
            <a:ext cx="16093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Core model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7360920" y="3977640"/>
            <a:ext cx="1554480" cy="9144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470648" y="4114800"/>
            <a:ext cx="133502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Healthy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7470648" y="4480560"/>
            <a:ext cx="133502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Offer</a:t>
            </a:r>
            <a:endParaRPr lang="en-US" sz="1100" dirty="0"/>
          </a:p>
        </p:txBody>
      </p:sp>
      <p:pic>
        <p:nvPicPr>
          <p:cNvPr id="21" name="Picture 2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5AF700E1-08F5-BF07-29A7-808015614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023359"/>
            <a:ext cx="5502387" cy="141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Overview, name and location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234440"/>
            <a:ext cx="5577840" cy="4434840"/>
          </a:xfrm>
          <a:prstGeom prst="roundRect">
            <a:avLst>
              <a:gd name="adj" fmla="val 1649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362456"/>
            <a:ext cx="5248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Business overview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673352"/>
            <a:ext cx="5248656" cy="3886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D2939"/>
                </a:solidFill>
              </a:rPr>
              <a:t>Something Simple is a retro-style mobile food van serving weddings, festivals, corporate events and private celebrations. The concept combines fresh, nutritious food with a memorable event experience, aiming to make healthy eating accessible and enjoyable at events (Burns, 2023; Mintel, 2023).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6355080" y="1234440"/>
            <a:ext cx="5303520" cy="1920240"/>
          </a:xfrm>
          <a:prstGeom prst="roundRect">
            <a:avLst>
              <a:gd name="adj" fmla="val 381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519672" y="1362456"/>
            <a:ext cx="49743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Business name and footprint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6519672" y="1673352"/>
            <a:ext cx="4974336" cy="1371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Business name: Something Simple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Type: mobile healthy street-food van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Base: West Midlands, UK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Operating area: Birmingham, Coventry, Wolverhampton, Solihull, Warwickshire and surrounding areas.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355080" y="3337560"/>
            <a:ext cx="5303520" cy="2331720"/>
          </a:xfrm>
          <a:prstGeom prst="roundRect">
            <a:avLst>
              <a:gd name="adj" fmla="val 3137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19672" y="3465576"/>
            <a:ext cx="49743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Why the location works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519672" y="3776472"/>
            <a:ext cx="4974336" cy="1783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A West Midlands base gives access to a dense mix of weddings, festivals, corporate functions and private events. The mobile model also allows the business to follow demand instead of relying on a single fixed site.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concept, products and services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234440"/>
            <a:ext cx="3840480" cy="4572000"/>
          </a:xfrm>
          <a:prstGeom prst="roundRect">
            <a:avLst>
              <a:gd name="adj" fmla="val 1905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362456"/>
            <a:ext cx="35112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Business concept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673352"/>
            <a:ext cx="3511296" cy="4023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Healthy street food served from a retro-styled van. The concept blends three consumer trends: healthy food consumption, experiential dining and mobile convenience. Fresh ingredients, sustainability and dietary inclusivity shape the offer (Pine &amp; Gilmore, 2011).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4572000" y="1234440"/>
            <a:ext cx="3383280" cy="4572000"/>
          </a:xfrm>
          <a:prstGeom prst="roundRect">
            <a:avLst>
              <a:gd name="adj" fmla="val 2162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736592" y="1362456"/>
            <a:ext cx="30540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Core menu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736592" y="1673352"/>
            <a:ext cx="3054096" cy="4023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D2939"/>
                </a:solidFill>
              </a:rPr>
              <a:t>• Nutritious wraps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D2939"/>
                </a:solidFill>
              </a:rPr>
              <a:t>• Grain bowls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D2939"/>
                </a:solidFill>
              </a:rPr>
              <a:t>• Plant-based meals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D2939"/>
                </a:solidFill>
              </a:rPr>
              <a:t>• Fresh salads and snacks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D2939"/>
                </a:solidFill>
              </a:rPr>
              <a:t>• Smoothies and healthy drinks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8183880" y="1234440"/>
            <a:ext cx="3474720" cy="4572000"/>
          </a:xfrm>
          <a:prstGeom prst="roundRect">
            <a:avLst>
              <a:gd name="adj" fmla="val 2105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348472" y="1362456"/>
            <a:ext cx="3145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Service offer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348472" y="1673352"/>
            <a:ext cx="3145536" cy="4023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Weddings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Festivals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Corporate events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Private celebrations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Menu customisation for dietary needs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Biodegradable or recyclable packaging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objectives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371600"/>
            <a:ext cx="5440680" cy="4297680"/>
          </a:xfrm>
          <a:prstGeom prst="roundRect">
            <a:avLst>
              <a:gd name="adj" fmla="val 1702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499616"/>
            <a:ext cx="51114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Short-term goals (0–12 months)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810512"/>
            <a:ext cx="5111496" cy="3749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Purchase and convert the van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Obtain licences, food hygiene certification and insurance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Build brand awareness through social media and local marketing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Secure regular event bookings and supplier relationships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Cover operating costs through consistent monthly bookings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199632" y="1371600"/>
            <a:ext cx="5440680" cy="4297680"/>
          </a:xfrm>
          <a:prstGeom prst="roundRect">
            <a:avLst>
              <a:gd name="adj" fmla="val 1702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364224" y="1499616"/>
            <a:ext cx="51114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Long-term goals (1–5 years)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6364224" y="1810512"/>
            <a:ext cx="5111496" cy="3749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Attend larger events and festivals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Increase profitability and repay start-up finance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Add equipment or a second van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Build partnerships with planners and organisers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Strengthen brand reputation in the UK event-catering market (Kuratko, 2021)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USP and why this is a good opportunity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234440"/>
            <a:ext cx="3657600" cy="4389120"/>
          </a:xfrm>
          <a:prstGeom prst="roundRect">
            <a:avLst>
              <a:gd name="adj" fmla="val 2000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362456"/>
            <a:ext cx="33284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Unique selling proposition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673352"/>
            <a:ext cx="3328416" cy="3840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Something Simple stands out by combining a health-focused menu, a distinctive retro food-van aesthetic and inclusive customisable catering. This shifts competition away from price alone and towards value, quality and experience (Pine &amp; Gilmore, 2011).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4407408" y="1234440"/>
            <a:ext cx="3566160" cy="4389120"/>
          </a:xfrm>
          <a:prstGeom prst="roundRect">
            <a:avLst>
              <a:gd name="adj" fmla="val 2051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0" y="1362456"/>
            <a:ext cx="32369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Opportunity drivers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572000" y="1673352"/>
            <a:ext cx="3236976" cy="3840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Rising demand for healthier food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Growth in plant-based eating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Street-food culture continues to expand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Events need flexible catering solutions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8183880" y="1234440"/>
            <a:ext cx="3474720" cy="4389120"/>
          </a:xfrm>
          <a:prstGeom prst="roundRect">
            <a:avLst>
              <a:gd name="adj" fmla="val 2105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348472" y="1362456"/>
            <a:ext cx="3145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Commercial logic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348472" y="1673352"/>
            <a:ext cx="3145536" cy="3840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Lower overheads than a restaurant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Ability to trade across multiple locations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Strong fit with convenience and experience-led buying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Attractive brand for social media sharing (Bridge &amp; O’Neill, 2022; Mintel, 2023)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Target market, segmentation and customer behaviour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234440"/>
            <a:ext cx="3657600" cy="4480560"/>
          </a:xfrm>
          <a:prstGeom prst="roundRect">
            <a:avLst>
              <a:gd name="adj" fmla="val 200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362456"/>
            <a:ext cx="33284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Target market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673352"/>
            <a:ext cx="3328416" cy="3931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Primary customers include wedding planners, corporate event organisers, festival visitors and private celebration hosts. The core demographic is adults aged 25–55 with medium to high disposable income.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4407408" y="1234440"/>
            <a:ext cx="3566160" cy="4480560"/>
          </a:xfrm>
          <a:prstGeom prst="roundRect">
            <a:avLst>
              <a:gd name="adj" fmla="val 2051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0" y="1362456"/>
            <a:ext cx="32369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Segmentation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572000" y="1673352"/>
            <a:ext cx="3236976" cy="3931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Demographic: adults with medium–high income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Psychographic: health-conscious, experience-driven, ethically aware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Behavioural: seek convenience, memorable events and dietary inclusivity (Kotler &amp; Keller, 2019).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8183880" y="12344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348472" y="1362456"/>
            <a:ext cx="3145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Buying behaviour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348472" y="1673352"/>
            <a:ext cx="3145536" cy="3931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Customers prioritise healthy ingredients, allergen transparency and strong presentation. Decisions are influenced by Instagram visibility, online reviews, branding and word of mouth (Chaffey &amp; Ellis-Chadwick, 2019).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 opportunity, competition and revenue model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234440"/>
            <a:ext cx="3657600" cy="4480560"/>
          </a:xfrm>
          <a:prstGeom prst="roundRect">
            <a:avLst>
              <a:gd name="adj" fmla="val 2000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362456"/>
            <a:ext cx="33284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Industry context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673352"/>
            <a:ext cx="3328416" cy="3931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The UK street-food and mobile-catering market has grown as consumers look for convenience, experiential dining and ethical food choices. This creates space for a premium healthy offering (Mintel, 2023; Bridge &amp; O’Neill, 2022).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4407408" y="1234440"/>
            <a:ext cx="3566160" cy="4480560"/>
          </a:xfrm>
          <a:prstGeom prst="roundRect">
            <a:avLst>
              <a:gd name="adj" fmla="val 2051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0" y="1362456"/>
            <a:ext cx="32369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Competitor picture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572000" y="1673352"/>
            <a:ext cx="3236976" cy="3931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Direct competitors: healthy food trucks, vegan vans and gourmet mobile caterers.</a:t>
            </a: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Indirect competitors: traditional caterers, restaurants offering external catering and standard fast-food vans.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8183880" y="1234440"/>
            <a:ext cx="3474720" cy="4480560"/>
          </a:xfrm>
          <a:prstGeom prst="roundRect">
            <a:avLst>
              <a:gd name="adj" fmla="val 2105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348472" y="1362456"/>
            <a:ext cx="3145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Revenue model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348472" y="1673352"/>
            <a:ext cx="3145536" cy="3931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Revenue streams will come from event bookings, festival trading and private-hire packages. Premium pricing and deposit-based bookings support cash flow while protecting event dates.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SWOT analysis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685800" y="1325880"/>
            <a:ext cx="5120640" cy="1645920"/>
          </a:xfrm>
          <a:prstGeom prst="roundRect">
            <a:avLst>
              <a:gd name="adj" fmla="val 4444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50392" y="145389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Strengths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850392" y="1764792"/>
            <a:ext cx="4791456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Clear healthy niche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Flexible mobile model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Distinctive retro branding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Broad dietary appeal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355080" y="1325880"/>
            <a:ext cx="5120640" cy="1645920"/>
          </a:xfrm>
          <a:prstGeom prst="roundRect">
            <a:avLst>
              <a:gd name="adj" fmla="val 4444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519672" y="145389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Weaknesses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6519672" y="1764792"/>
            <a:ext cx="4791456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Seasonal demand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Weather dependency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Limited initial capacity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Fresh ingredients increase cost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85800" y="3703320"/>
            <a:ext cx="5120640" cy="1645920"/>
          </a:xfrm>
          <a:prstGeom prst="roundRect">
            <a:avLst>
              <a:gd name="adj" fmla="val 4444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50392" y="383133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Opportunities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50392" y="4142232"/>
            <a:ext cx="4791456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Events sector growth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Plant-based market expansion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Corporate wellness events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Social media reach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6355080" y="3703320"/>
            <a:ext cx="5120640" cy="1645920"/>
          </a:xfrm>
          <a:prstGeom prst="roundRect">
            <a:avLst>
              <a:gd name="adj" fmla="val 4444"/>
            </a:avLst>
          </a:prstGeom>
          <a:solidFill>
            <a:srgbClr val="FDECEC"/>
          </a:solidFill>
          <a:ln w="12700">
            <a:solidFill>
              <a:srgbClr val="FDECEC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519672" y="383133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Threats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6519672" y="4142232"/>
            <a:ext cx="4791456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Competitor food vans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Rising ingredient costs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Economic downturns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Pressure on event budgets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environment (PESTEL)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640080" y="132588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04672" y="145389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Political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804672" y="1764792"/>
            <a:ext cx="4791456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Food hygiene regulation, licensing and local-authority compliance. (Burns, 2023)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640080" y="274320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04672" y="287121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Economic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04672" y="3182112"/>
            <a:ext cx="4791456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Inflation and event spending affect demand and margins. (Burns, 2023)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640080" y="416052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04672" y="428853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Social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04672" y="4599432"/>
            <a:ext cx="4791456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Health awareness and sustainable consumption support demand. (Burns, 2023)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6355080" y="132588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519672" y="145389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Technological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6519672" y="1764792"/>
            <a:ext cx="4791456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Social media, online booking and mobile payments improve reach. (Burns, 2023)</a:t>
            </a:r>
            <a:endParaRPr lang="en-US" sz="1450" dirty="0"/>
          </a:p>
        </p:txBody>
      </p:sp>
      <p:sp>
        <p:nvSpPr>
          <p:cNvPr id="15" name="Shape 13"/>
          <p:cNvSpPr/>
          <p:nvPr/>
        </p:nvSpPr>
        <p:spPr>
          <a:xfrm>
            <a:off x="6355080" y="274320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519672" y="287121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Environmental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6519672" y="3182112"/>
            <a:ext cx="4791456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Eco-friendly packaging and local sourcing strengthen reputation. (Burns, 2023)</a:t>
            </a:r>
            <a:endParaRPr lang="en-US" sz="1450" dirty="0"/>
          </a:p>
        </p:txBody>
      </p:sp>
      <p:sp>
        <p:nvSpPr>
          <p:cNvPr id="18" name="Shape 16"/>
          <p:cNvSpPr/>
          <p:nvPr/>
        </p:nvSpPr>
        <p:spPr>
          <a:xfrm>
            <a:off x="6355080" y="416052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519672" y="4288536"/>
            <a:ext cx="47914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Legal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6519672" y="4599432"/>
            <a:ext cx="4791456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Food safety, allergen and insurance requirements must be met. (Burns, 2023)</a:t>
            </a:r>
            <a:endParaRPr lang="en-US" sz="14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Marketing strategy (4Ps)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777240" y="1417320"/>
            <a:ext cx="5029200" cy="1600200"/>
          </a:xfrm>
          <a:prstGeom prst="roundRect">
            <a:avLst>
              <a:gd name="adj" fmla="val 4571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41832" y="154533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Product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941832" y="1856232"/>
            <a:ext cx="4700016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Healthy wraps, bowls, plant-based meals and smoothies; quality, reliability and visual presentation are part of the offer. (Kotler &amp; Keller, 2019)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6400800" y="1417320"/>
            <a:ext cx="5029200" cy="1600200"/>
          </a:xfrm>
          <a:prstGeom prst="roundRect">
            <a:avLst>
              <a:gd name="adj" fmla="val 4571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565392" y="154533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Price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6565392" y="1856232"/>
            <a:ext cx="4700016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Value-based premium pricing that reflects fresh ingredients and event-service quality. (Kotler &amp; Keller, 2019)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777240" y="3383280"/>
            <a:ext cx="5029200" cy="1600200"/>
          </a:xfrm>
          <a:prstGeom prst="roundRect">
            <a:avLst>
              <a:gd name="adj" fmla="val 4571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41832" y="351129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Place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41832" y="3822192"/>
            <a:ext cx="4700016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Mobile distribution at weddings, festivals, corporate events and outdoor markets. (Kotler &amp; Keller, 2019)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6400800" y="3383280"/>
            <a:ext cx="5029200" cy="1600200"/>
          </a:xfrm>
          <a:prstGeom prst="roundRect">
            <a:avLst>
              <a:gd name="adj" fmla="val 4571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565392" y="351129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Promotion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6565392" y="3822192"/>
            <a:ext cx="4700016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Social media marketing, website, partnerships, reviews and word of mouth. (Kotler &amp; Keller, 2019)</a:t>
            </a:r>
            <a:endParaRPr lang="en-US" sz="14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Online marketing strategy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234440"/>
            <a:ext cx="2743200" cy="4526280"/>
          </a:xfrm>
          <a:prstGeom prst="roundRect">
            <a:avLst>
              <a:gd name="adj" fmla="val 2667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362456"/>
            <a:ext cx="2414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Social channels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673352"/>
            <a:ext cx="2414016" cy="3977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Instagram for food photography and event visuals</a:t>
            </a: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Facebook for event promotion and customer interaction</a:t>
            </a: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TikTok for short-form preparation and event videos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3520440" y="1234440"/>
            <a:ext cx="2926080" cy="4526280"/>
          </a:xfrm>
          <a:prstGeom prst="roundRect">
            <a:avLst>
              <a:gd name="adj" fmla="val 250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85032" y="1362456"/>
            <a:ext cx="25968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Website and SEO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3685032" y="1673352"/>
            <a:ext cx="2596896" cy="3977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The website will include menus, booking enquiries, testimonials and contact details. SEO will target terms such as “wedding food van UK” to improve discovery (Chaffey &amp; Ellis-Chadwick, 2019).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6675120" y="1234440"/>
            <a:ext cx="4983480" cy="4526280"/>
          </a:xfrm>
          <a:prstGeom prst="roundRect">
            <a:avLst>
              <a:gd name="adj" fmla="val 1616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839712" y="1362456"/>
            <a:ext cx="46542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Customer engagement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839712" y="1673352"/>
            <a:ext cx="4654296" cy="3977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User-generated content is important for food businesses. Encouraging customers to tag the brand creates social proof, boosts reach and supports trust. The retro van also increases shareability and brand recognition.</a:t>
            </a:r>
            <a:endParaRPr lang="en-US" sz="15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Legal format: sole trader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325880"/>
            <a:ext cx="3611880" cy="4389120"/>
          </a:xfrm>
          <a:prstGeom prst="roundRect">
            <a:avLst>
              <a:gd name="adj" fmla="val 2025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3232" y="1453896"/>
            <a:ext cx="32826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Why sole trader is suitable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13232" y="1764792"/>
            <a:ext cx="3282696" cy="3840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The business will start as a sole trader because setup is simple, administrative costs are low and the owner keeps full decision-making control. This is a practical format for an early-stage venture (Gov.uk, 2024; Kuratko, 2021).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4389120" y="1325880"/>
            <a:ext cx="3566160" cy="4389120"/>
          </a:xfrm>
          <a:prstGeom prst="roundRect">
            <a:avLst>
              <a:gd name="adj" fmla="val 2051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53712" y="1453896"/>
            <a:ext cx="32369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Advantages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553712" y="1764792"/>
            <a:ext cx="3236976" cy="3840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Quick and low-cost setup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Full control over strategy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Simple tax and record-keeping structure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Fits a lean start-up approach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8183880" y="1325880"/>
            <a:ext cx="3474720" cy="4389120"/>
          </a:xfrm>
          <a:prstGeom prst="roundRect">
            <a:avLst>
              <a:gd name="adj" fmla="val 2105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348472" y="1453896"/>
            <a:ext cx="31455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Limitations and risk control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348472" y="1764792"/>
            <a:ext cx="3145536" cy="3840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Unlimited liability for debts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Owner carries operational pressure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Insurance is needed to reduce exposure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1D2939"/>
                </a:solidFill>
              </a:rPr>
              <a:t>• A limited company may be considered later as the business grows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Management structure, qualifications and capability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897880" y="2331720"/>
            <a:ext cx="0" cy="411480"/>
          </a:xfrm>
          <a:prstGeom prst="line">
            <a:avLst/>
          </a:prstGeom>
          <a:noFill/>
          <a:ln w="12700">
            <a:solidFill>
              <a:srgbClr val="98A2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3017520" y="2743200"/>
            <a:ext cx="5760720" cy="0"/>
          </a:xfrm>
          <a:prstGeom prst="line">
            <a:avLst/>
          </a:prstGeom>
          <a:noFill/>
          <a:ln w="12700">
            <a:solidFill>
              <a:srgbClr val="98A2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017520" y="2743200"/>
            <a:ext cx="0" cy="502920"/>
          </a:xfrm>
          <a:prstGeom prst="line">
            <a:avLst/>
          </a:prstGeom>
          <a:noFill/>
          <a:ln w="12700">
            <a:solidFill>
              <a:srgbClr val="98A2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778240" y="2743200"/>
            <a:ext cx="0" cy="502920"/>
          </a:xfrm>
          <a:prstGeom prst="line">
            <a:avLst/>
          </a:prstGeom>
          <a:noFill/>
          <a:ln w="12700">
            <a:solidFill>
              <a:srgbClr val="98A2B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069080" y="1325880"/>
            <a:ext cx="3657600" cy="914400"/>
          </a:xfrm>
          <a:prstGeom prst="roundRect">
            <a:avLst>
              <a:gd name="adj" fmla="val 8000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233672" y="1453896"/>
            <a:ext cx="33284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Owner / Founder: Andrea Helen Walker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4233672" y="1764792"/>
            <a:ext cx="3328416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1D2939"/>
                </a:solidFill>
              </a:rPr>
              <a:t>Overall management, supplier relationships, compliance and financial planning.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1005840" y="3246120"/>
            <a:ext cx="4023360" cy="1463040"/>
          </a:xfrm>
          <a:prstGeom prst="roundRect">
            <a:avLst>
              <a:gd name="adj" fmla="val 5000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70432" y="3374136"/>
            <a:ext cx="36941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Operations &amp; food preparation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1170432" y="3685032"/>
            <a:ext cx="3694176" cy="9144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D2939"/>
                </a:solidFill>
              </a:rPr>
              <a:t>Food quality, preparation, hygiene and event service.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7132320" y="3246120"/>
            <a:ext cx="4023360" cy="1463040"/>
          </a:xfrm>
          <a:prstGeom prst="roundRect">
            <a:avLst>
              <a:gd name="adj" fmla="val 5000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96912" y="3374136"/>
            <a:ext cx="36941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Marketing &amp; administration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7296912" y="3685032"/>
            <a:ext cx="3694176" cy="9144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D2939"/>
                </a:solidFill>
              </a:rPr>
              <a:t>Bookings, communication, social media and basic finance tasks.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22960" y="5074920"/>
            <a:ext cx="105156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1D2939"/>
                </a:solidFill>
              </a:rPr>
              <a:t>Qualifications / capability: Andrea is studying BA (Hons) Business Management, which supports planning, marketing and financial decision-making. Food hygiene certification and insurance are part of the launch requirements. No large management team is needed at start-up, helping the business stay lean and cost efficient.</a:t>
            </a:r>
            <a:endParaRPr lang="en-US" sz="13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Start-up financial overview</a:t>
            </a:r>
            <a:endParaRPr lang="en-US" sz="2600" dirty="0"/>
          </a:p>
        </p:txBody>
      </p:sp>
      <p:graphicFrame>
        <p:nvGraphicFramePr>
          <p:cNvPr id="3" name="Chart 0"/>
          <p:cNvGraphicFramePr/>
          <p:nvPr/>
        </p:nvGraphicFramePr>
        <p:xfrm>
          <a:off x="731520" y="1417320"/>
          <a:ext cx="6675120" cy="4526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Shape 1"/>
          <p:cNvSpPr/>
          <p:nvPr/>
        </p:nvSpPr>
        <p:spPr>
          <a:xfrm>
            <a:off x="7726680" y="1600200"/>
            <a:ext cx="3566160" cy="1965960"/>
          </a:xfrm>
          <a:prstGeom prst="roundRect">
            <a:avLst>
              <a:gd name="adj" fmla="val 3721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891272" y="1728216"/>
            <a:ext cx="32369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Start-up total</a:t>
            </a:r>
            <a:endParaRPr lang="en-US" sz="1700" dirty="0"/>
          </a:p>
        </p:txBody>
      </p:sp>
      <p:sp>
        <p:nvSpPr>
          <p:cNvPr id="6" name="Text 3"/>
          <p:cNvSpPr/>
          <p:nvPr/>
        </p:nvSpPr>
        <p:spPr>
          <a:xfrm>
            <a:off x="7891272" y="2039112"/>
            <a:ext cx="3236976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Total estimated start-up cost: £29,000. The van purchase and conversion are the largest cost because the vehicle is the core trading asset.</a:t>
            </a:r>
            <a:endParaRPr lang="en-US" sz="1550" dirty="0"/>
          </a:p>
        </p:txBody>
      </p:sp>
      <p:sp>
        <p:nvSpPr>
          <p:cNvPr id="7" name="Shape 4"/>
          <p:cNvSpPr/>
          <p:nvPr/>
        </p:nvSpPr>
        <p:spPr>
          <a:xfrm>
            <a:off x="7726680" y="3794760"/>
            <a:ext cx="3566160" cy="1874520"/>
          </a:xfrm>
          <a:prstGeom prst="roundRect">
            <a:avLst>
              <a:gd name="adj" fmla="val 3902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891272" y="3922776"/>
            <a:ext cx="32369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Financial interpretation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7891272" y="4233672"/>
            <a:ext cx="3236976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Using a mobile van avoids the much higher fixed costs of restaurant premises, which supports early-stage entry into the market.</a:t>
            </a:r>
            <a:endParaRPr lang="en-US" sz="15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Funding breakdown and justification</a:t>
            </a:r>
            <a:endParaRPr lang="en-US" sz="2600" dirty="0"/>
          </a:p>
        </p:txBody>
      </p:sp>
      <p:graphicFrame>
        <p:nvGraphicFramePr>
          <p:cNvPr id="3" name="Chart 0"/>
          <p:cNvGraphicFramePr/>
          <p:nvPr/>
        </p:nvGraphicFramePr>
        <p:xfrm>
          <a:off x="640080" y="1325880"/>
          <a:ext cx="5029200" cy="4389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Shape 1"/>
          <p:cNvSpPr/>
          <p:nvPr/>
        </p:nvSpPr>
        <p:spPr>
          <a:xfrm>
            <a:off x="6080760" y="1325880"/>
            <a:ext cx="5029200" cy="1325880"/>
          </a:xfrm>
          <a:prstGeom prst="roundRect">
            <a:avLst>
              <a:gd name="adj" fmla="val 5517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245352" y="145389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Personal savings</a:t>
            </a:r>
            <a:endParaRPr lang="en-US" sz="1700" dirty="0"/>
          </a:p>
        </p:txBody>
      </p:sp>
      <p:sp>
        <p:nvSpPr>
          <p:cNvPr id="6" name="Text 3"/>
          <p:cNvSpPr/>
          <p:nvPr/>
        </p:nvSpPr>
        <p:spPr>
          <a:xfrm>
            <a:off x="6245352" y="1764792"/>
            <a:ext cx="4700016" cy="7772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Shows owner commitment and reduces reliance on borrowing.</a:t>
            </a:r>
            <a:endParaRPr lang="en-US" sz="1550" dirty="0"/>
          </a:p>
        </p:txBody>
      </p:sp>
      <p:sp>
        <p:nvSpPr>
          <p:cNvPr id="7" name="Shape 4"/>
          <p:cNvSpPr/>
          <p:nvPr/>
        </p:nvSpPr>
        <p:spPr>
          <a:xfrm>
            <a:off x="6080760" y="2743200"/>
            <a:ext cx="5029200" cy="1325880"/>
          </a:xfrm>
          <a:prstGeom prst="roundRect">
            <a:avLst>
              <a:gd name="adj" fmla="val 5517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245352" y="287121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Start-Up Loan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6245352" y="3182112"/>
            <a:ext cx="4700016" cy="7772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Provides structured finance with manageable repayments and mentoring support.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6080760" y="4160520"/>
            <a:ext cx="5029200" cy="1325880"/>
          </a:xfrm>
          <a:prstGeom prst="roundRect">
            <a:avLst>
              <a:gd name="adj" fmla="val 5517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245352" y="4288536"/>
            <a:ext cx="4700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Family investment</a:t>
            </a:r>
            <a:endParaRPr lang="en-US" sz="1700" dirty="0"/>
          </a:p>
        </p:txBody>
      </p:sp>
      <p:sp>
        <p:nvSpPr>
          <p:cNvPr id="12" name="Text 9"/>
          <p:cNvSpPr/>
          <p:nvPr/>
        </p:nvSpPr>
        <p:spPr>
          <a:xfrm>
            <a:off x="6245352" y="4599432"/>
            <a:ext cx="4700016" cy="7772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1D2939"/>
                </a:solidFill>
              </a:rPr>
              <a:t>Adds flexible capital in the early stage and reduces immediate pressure on cash flow.</a:t>
            </a:r>
            <a:endParaRPr lang="en-US" sz="15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Cash-flow forecast and predictions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731520" y="1554480"/>
            <a:ext cx="914400" cy="411480"/>
          </a:xfrm>
          <a:prstGeom prst="rect">
            <a:avLst/>
          </a:prstGeom>
          <a:solidFill>
            <a:srgbClr val="1F6F5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58952" y="162763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Month</a:t>
            </a:r>
            <a:endParaRPr lang="en-US" sz="1150" dirty="0"/>
          </a:p>
        </p:txBody>
      </p:sp>
      <p:sp>
        <p:nvSpPr>
          <p:cNvPr id="5" name="Shape 3"/>
          <p:cNvSpPr/>
          <p:nvPr/>
        </p:nvSpPr>
        <p:spPr>
          <a:xfrm>
            <a:off x="1645920" y="1554480"/>
            <a:ext cx="1371600" cy="411480"/>
          </a:xfrm>
          <a:prstGeom prst="rect">
            <a:avLst/>
          </a:prstGeom>
          <a:solidFill>
            <a:srgbClr val="1F6F5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673352" y="162763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Revenue (£)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3017520" y="1554480"/>
            <a:ext cx="1234440" cy="411480"/>
          </a:xfrm>
          <a:prstGeom prst="rect">
            <a:avLst/>
          </a:prstGeom>
          <a:solidFill>
            <a:srgbClr val="1F6F5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044952" y="162763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Costs (£)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251960" y="1554480"/>
            <a:ext cx="1234440" cy="411480"/>
          </a:xfrm>
          <a:prstGeom prst="rect">
            <a:avLst/>
          </a:prstGeom>
          <a:solidFill>
            <a:srgbClr val="1F6F5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279392" y="162763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Net cash (£)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731520" y="1965960"/>
            <a:ext cx="9144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58952" y="203911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Jan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1645920" y="1965960"/>
            <a:ext cx="13716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673352" y="203911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3,000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3017520" y="196596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044952" y="203911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2,500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251960" y="196596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279392" y="203911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500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731520" y="2377440"/>
            <a:ext cx="9144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58952" y="245059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Feb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1645920" y="2377440"/>
            <a:ext cx="13716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673352" y="245059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3,500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3017520" y="237744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044952" y="245059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2,600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4251960" y="237744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279392" y="245059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900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731520" y="2788920"/>
            <a:ext cx="9144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58952" y="286207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Mar</a:t>
            </a:r>
            <a:endParaRPr lang="en-US" sz="1150" dirty="0"/>
          </a:p>
        </p:txBody>
      </p:sp>
      <p:sp>
        <p:nvSpPr>
          <p:cNvPr id="29" name="Shape 27"/>
          <p:cNvSpPr/>
          <p:nvPr/>
        </p:nvSpPr>
        <p:spPr>
          <a:xfrm>
            <a:off x="1645920" y="2788920"/>
            <a:ext cx="13716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673352" y="286207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4,200</a:t>
            </a:r>
            <a:endParaRPr lang="en-US" sz="1150" dirty="0"/>
          </a:p>
        </p:txBody>
      </p:sp>
      <p:sp>
        <p:nvSpPr>
          <p:cNvPr id="31" name="Shape 29"/>
          <p:cNvSpPr/>
          <p:nvPr/>
        </p:nvSpPr>
        <p:spPr>
          <a:xfrm>
            <a:off x="3017520" y="278892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044952" y="286207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2,800</a:t>
            </a:r>
            <a:endParaRPr lang="en-US" sz="1150" dirty="0"/>
          </a:p>
        </p:txBody>
      </p:sp>
      <p:sp>
        <p:nvSpPr>
          <p:cNvPr id="33" name="Shape 31"/>
          <p:cNvSpPr/>
          <p:nvPr/>
        </p:nvSpPr>
        <p:spPr>
          <a:xfrm>
            <a:off x="4251960" y="278892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279392" y="286207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1,400</a:t>
            </a:r>
            <a:endParaRPr lang="en-US" sz="1150" dirty="0"/>
          </a:p>
        </p:txBody>
      </p:sp>
      <p:sp>
        <p:nvSpPr>
          <p:cNvPr id="35" name="Shape 33"/>
          <p:cNvSpPr/>
          <p:nvPr/>
        </p:nvSpPr>
        <p:spPr>
          <a:xfrm>
            <a:off x="731520" y="3200400"/>
            <a:ext cx="9144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758952" y="327355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Apr</a:t>
            </a:r>
            <a:endParaRPr lang="en-US" sz="1150" dirty="0"/>
          </a:p>
        </p:txBody>
      </p:sp>
      <p:sp>
        <p:nvSpPr>
          <p:cNvPr id="37" name="Shape 35"/>
          <p:cNvSpPr/>
          <p:nvPr/>
        </p:nvSpPr>
        <p:spPr>
          <a:xfrm>
            <a:off x="1645920" y="3200400"/>
            <a:ext cx="13716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1673352" y="327355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4,800</a:t>
            </a:r>
            <a:endParaRPr lang="en-US" sz="1150" dirty="0"/>
          </a:p>
        </p:txBody>
      </p:sp>
      <p:sp>
        <p:nvSpPr>
          <p:cNvPr id="39" name="Shape 37"/>
          <p:cNvSpPr/>
          <p:nvPr/>
        </p:nvSpPr>
        <p:spPr>
          <a:xfrm>
            <a:off x="3017520" y="320040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3044952" y="327355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3,000</a:t>
            </a:r>
            <a:endParaRPr lang="en-US" sz="1150" dirty="0"/>
          </a:p>
        </p:txBody>
      </p:sp>
      <p:sp>
        <p:nvSpPr>
          <p:cNvPr id="41" name="Shape 39"/>
          <p:cNvSpPr/>
          <p:nvPr/>
        </p:nvSpPr>
        <p:spPr>
          <a:xfrm>
            <a:off x="4251960" y="320040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4279392" y="327355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1,800</a:t>
            </a:r>
            <a:endParaRPr lang="en-US" sz="1150" dirty="0"/>
          </a:p>
        </p:txBody>
      </p:sp>
      <p:sp>
        <p:nvSpPr>
          <p:cNvPr id="43" name="Shape 41"/>
          <p:cNvSpPr/>
          <p:nvPr/>
        </p:nvSpPr>
        <p:spPr>
          <a:xfrm>
            <a:off x="731520" y="3611880"/>
            <a:ext cx="9144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758952" y="368503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May</a:t>
            </a:r>
            <a:endParaRPr lang="en-US" sz="1150" dirty="0"/>
          </a:p>
        </p:txBody>
      </p:sp>
      <p:sp>
        <p:nvSpPr>
          <p:cNvPr id="45" name="Shape 43"/>
          <p:cNvSpPr/>
          <p:nvPr/>
        </p:nvSpPr>
        <p:spPr>
          <a:xfrm>
            <a:off x="1645920" y="3611880"/>
            <a:ext cx="13716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1673352" y="368503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5,500</a:t>
            </a:r>
            <a:endParaRPr lang="en-US" sz="1150" dirty="0"/>
          </a:p>
        </p:txBody>
      </p:sp>
      <p:sp>
        <p:nvSpPr>
          <p:cNvPr id="47" name="Shape 45"/>
          <p:cNvSpPr/>
          <p:nvPr/>
        </p:nvSpPr>
        <p:spPr>
          <a:xfrm>
            <a:off x="3017520" y="361188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3044952" y="368503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3,200</a:t>
            </a:r>
            <a:endParaRPr lang="en-US" sz="1150" dirty="0"/>
          </a:p>
        </p:txBody>
      </p:sp>
      <p:sp>
        <p:nvSpPr>
          <p:cNvPr id="49" name="Shape 47"/>
          <p:cNvSpPr/>
          <p:nvPr/>
        </p:nvSpPr>
        <p:spPr>
          <a:xfrm>
            <a:off x="4251960" y="361188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4279392" y="368503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2,300</a:t>
            </a:r>
            <a:endParaRPr lang="en-US" sz="1150" dirty="0"/>
          </a:p>
        </p:txBody>
      </p:sp>
      <p:sp>
        <p:nvSpPr>
          <p:cNvPr id="51" name="Shape 49"/>
          <p:cNvSpPr/>
          <p:nvPr/>
        </p:nvSpPr>
        <p:spPr>
          <a:xfrm>
            <a:off x="731520" y="4023360"/>
            <a:ext cx="9144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758952" y="4096512"/>
            <a:ext cx="8595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Jun</a:t>
            </a:r>
            <a:endParaRPr lang="en-US" sz="1150" dirty="0"/>
          </a:p>
        </p:txBody>
      </p:sp>
      <p:sp>
        <p:nvSpPr>
          <p:cNvPr id="53" name="Shape 51"/>
          <p:cNvSpPr/>
          <p:nvPr/>
        </p:nvSpPr>
        <p:spPr>
          <a:xfrm>
            <a:off x="1645920" y="4023360"/>
            <a:ext cx="137160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1673352" y="4096512"/>
            <a:ext cx="13167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6,200</a:t>
            </a:r>
            <a:endParaRPr lang="en-US" sz="1150" dirty="0"/>
          </a:p>
        </p:txBody>
      </p:sp>
      <p:sp>
        <p:nvSpPr>
          <p:cNvPr id="55" name="Shape 53"/>
          <p:cNvSpPr/>
          <p:nvPr/>
        </p:nvSpPr>
        <p:spPr>
          <a:xfrm>
            <a:off x="3017520" y="402336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3044952" y="409651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3,500</a:t>
            </a:r>
            <a:endParaRPr lang="en-US" sz="1150" dirty="0"/>
          </a:p>
        </p:txBody>
      </p:sp>
      <p:sp>
        <p:nvSpPr>
          <p:cNvPr id="57" name="Shape 55"/>
          <p:cNvSpPr/>
          <p:nvPr/>
        </p:nvSpPr>
        <p:spPr>
          <a:xfrm>
            <a:off x="4251960" y="4023360"/>
            <a:ext cx="1234440" cy="411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4279392" y="4096512"/>
            <a:ext cx="11795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1D2939"/>
                </a:solidFill>
              </a:rPr>
              <a:t>2,700</a:t>
            </a:r>
            <a:endParaRPr lang="en-US" sz="1150" dirty="0"/>
          </a:p>
        </p:txBody>
      </p:sp>
      <p:graphicFrame>
        <p:nvGraphicFramePr>
          <p:cNvPr id="59" name="Chart 0"/>
          <p:cNvGraphicFramePr/>
          <p:nvPr/>
        </p:nvGraphicFramePr>
        <p:xfrm>
          <a:off x="6217920" y="1691640"/>
          <a:ext cx="5212080" cy="2926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0" name="Text 57"/>
          <p:cNvSpPr/>
          <p:nvPr/>
        </p:nvSpPr>
        <p:spPr>
          <a:xfrm>
            <a:off x="6263640" y="4800600"/>
            <a:ext cx="5074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1D2939"/>
                </a:solidFill>
              </a:rPr>
              <a:t>Forecast assumption: bookings rise as brand awareness, repeat bookings and peak event-season trading improve through the year. Positive monthly net cash supports the planned break-even window.</a:t>
            </a:r>
            <a:endParaRPr lang="en-US" sz="13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Break-even outlook</a:t>
            </a:r>
            <a:endParaRPr lang="en-US" sz="2600" dirty="0"/>
          </a:p>
        </p:txBody>
      </p:sp>
      <p:graphicFrame>
        <p:nvGraphicFramePr>
          <p:cNvPr id="3" name="Chart 0"/>
          <p:cNvGraphicFramePr/>
          <p:nvPr/>
        </p:nvGraphicFramePr>
        <p:xfrm>
          <a:off x="822960" y="1554480"/>
          <a:ext cx="6583680" cy="416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Shape 1"/>
          <p:cNvSpPr/>
          <p:nvPr/>
        </p:nvSpPr>
        <p:spPr>
          <a:xfrm>
            <a:off x="7726680" y="1737360"/>
            <a:ext cx="3520440" cy="1280160"/>
          </a:xfrm>
          <a:prstGeom prst="roundRect">
            <a:avLst>
              <a:gd name="adj" fmla="val 5714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891272" y="1865376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Expected break-even point</a:t>
            </a:r>
            <a:endParaRPr lang="en-US" sz="1700" dirty="0"/>
          </a:p>
        </p:txBody>
      </p:sp>
      <p:sp>
        <p:nvSpPr>
          <p:cNvPr id="6" name="Text 3"/>
          <p:cNvSpPr/>
          <p:nvPr/>
        </p:nvSpPr>
        <p:spPr>
          <a:xfrm>
            <a:off x="7891272" y="2176272"/>
            <a:ext cx="3191256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D2939"/>
                </a:solidFill>
              </a:rPr>
              <a:t>Forecast cumulative cash reaches roughly £30,600 by month 12, which supports the stated break-even expectation of 12–18 months.</a:t>
            </a:r>
            <a:endParaRPr lang="en-US" sz="1500" dirty="0"/>
          </a:p>
        </p:txBody>
      </p:sp>
      <p:sp>
        <p:nvSpPr>
          <p:cNvPr id="7" name="Shape 4"/>
          <p:cNvSpPr/>
          <p:nvPr/>
        </p:nvSpPr>
        <p:spPr>
          <a:xfrm>
            <a:off x="7726680" y="3246120"/>
            <a:ext cx="3520440" cy="1280160"/>
          </a:xfrm>
          <a:prstGeom prst="roundRect">
            <a:avLst>
              <a:gd name="adj" fmla="val 5714"/>
            </a:avLst>
          </a:prstGeom>
          <a:solidFill>
            <a:srgbClr val="EAF2FF"/>
          </a:solidFill>
          <a:ln w="12700">
            <a:solidFill>
              <a:srgbClr val="EAF2FF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891272" y="3374136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Why this matters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7891272" y="3685032"/>
            <a:ext cx="3191256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D2939"/>
                </a:solidFill>
              </a:rPr>
              <a:t>A realistic break-even profile helps show that the venture can recover early investment while building trading momentum.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7726680" y="4754880"/>
            <a:ext cx="3520440" cy="822960"/>
          </a:xfrm>
          <a:prstGeom prst="roundRect">
            <a:avLst>
              <a:gd name="adj" fmla="val 8889"/>
            </a:avLst>
          </a:prstGeom>
          <a:solidFill>
            <a:srgbClr val="FFF2E8"/>
          </a:solidFill>
          <a:ln w="12700">
            <a:solidFill>
              <a:srgbClr val="FFF2E8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891272" y="4882896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Key risk</a:t>
            </a:r>
            <a:endParaRPr lang="en-US" sz="1700" dirty="0"/>
          </a:p>
        </p:txBody>
      </p:sp>
      <p:sp>
        <p:nvSpPr>
          <p:cNvPr id="12" name="Text 9"/>
          <p:cNvSpPr/>
          <p:nvPr/>
        </p:nvSpPr>
        <p:spPr>
          <a:xfrm>
            <a:off x="7891272" y="5193792"/>
            <a:ext cx="31912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D2939"/>
                </a:solidFill>
              </a:rPr>
              <a:t>If bookings fall below forecast, break-even will move later; marketing and supplier control are therefore essential.</a:t>
            </a:r>
            <a:endParaRPr lang="en-US" sz="14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640080" y="1417320"/>
            <a:ext cx="10972800" cy="3474720"/>
          </a:xfrm>
          <a:prstGeom prst="roundRect">
            <a:avLst>
              <a:gd name="adj" fmla="val 2105"/>
            </a:avLst>
          </a:prstGeom>
          <a:solidFill>
            <a:srgbClr val="E6F4F1"/>
          </a:solidFill>
          <a:ln w="12700">
            <a:solidFill>
              <a:srgbClr val="E6F4F1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04672" y="1545336"/>
            <a:ext cx="106436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D2939"/>
                </a:solidFill>
              </a:rPr>
              <a:t>Overall evaluation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804672" y="1856232"/>
            <a:ext cx="10643616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D2939"/>
                </a:solidFill>
              </a:rPr>
              <a:t>Something Simple combines healthy catering with the experience economy. The business answers clear market trends in health, sustainability and event-led dining. Its mobile model lowers overheads, its branding supports differentiation, and its funding and cash-flow plan suggest viable early growth if bookings are secured consistently.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1143000" y="5166360"/>
            <a:ext cx="2011680" cy="841248"/>
          </a:xfrm>
          <a:prstGeom prst="roundRect">
            <a:avLst>
              <a:gd name="adj" fmla="val 6522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52728" y="5303520"/>
            <a:ext cx="179222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Healthy events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1252728" y="5669280"/>
            <a:ext cx="179222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Core niche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429000" y="5166360"/>
            <a:ext cx="2011680" cy="841248"/>
          </a:xfrm>
          <a:prstGeom prst="roundRect">
            <a:avLst>
              <a:gd name="adj" fmla="val 6522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538728" y="5303520"/>
            <a:ext cx="179222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West Midlands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3538728" y="5669280"/>
            <a:ext cx="179222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Base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715000" y="5166360"/>
            <a:ext cx="2057400" cy="841248"/>
          </a:xfrm>
          <a:prstGeom prst="roundRect">
            <a:avLst>
              <a:gd name="adj" fmla="val 6522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824728" y="5303520"/>
            <a:ext cx="183794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3 sources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5824728" y="5669280"/>
            <a:ext cx="18379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Funding mix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8046720" y="5166360"/>
            <a:ext cx="2743200" cy="841248"/>
          </a:xfrm>
          <a:prstGeom prst="roundRect">
            <a:avLst>
              <a:gd name="adj" fmla="val 6522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156448" y="5303520"/>
            <a:ext cx="252374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6F5F"/>
                </a:solidFill>
              </a:rPr>
              <a:t>Scale to 2nd van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8156448" y="5669280"/>
            <a:ext cx="25237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75467"/>
                </a:solidFill>
              </a:rPr>
              <a:t>Growth path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293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 list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731520" y="1325880"/>
            <a:ext cx="10972800" cy="4617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Bridge, S. &amp; O’Neill, K. (2022) Understanding Enterprise, Entrepreneurship and Small Business.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Burns, P. (2023) Entrepreneurship and Small Business.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Chaffey, D. &amp; Ellis-Chadwick, F. (2019) Digital Marketing.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Euromonitor (2022) Health and Wellness Food Trends in the UK.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Gov.uk (2024) Set up as a sole trader.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Kotler, P. &amp; Keller, K. (2019) Marketing Management.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Kuratko, D. (2021) Entrepreneurship: Theory, Process and Practice.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Mintel (2023) UK Street Food Market Report.</a:t>
            </a:r>
            <a:endParaRPr lang="en-US" sz="1450" dirty="0"/>
          </a:p>
          <a:p>
            <a:pPr marL="165735" indent="-165735">
              <a:buSzPct val="100000"/>
              <a:buChar char="•"/>
            </a:pPr>
            <a:r>
              <a:rPr lang="en-US" sz="1450" dirty="0">
                <a:solidFill>
                  <a:srgbClr val="1D293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Pine, B. &amp; Gilmore, J. (2011) The Experience Economy.</a:t>
            </a:r>
            <a:endParaRPr lang="en-US" sz="14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1753</Words>
  <Application>Microsoft Office PowerPoint</Application>
  <PresentationFormat>Widescreen</PresentationFormat>
  <Paragraphs>247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Something Simple – Mobile Healthy Food Van</dc:title>
  <dc:subject>Something Simple business plan presentation</dc:subject>
  <dc:creator>OpenAI</dc:creator>
  <cp:lastModifiedBy>Andrea Walker</cp:lastModifiedBy>
  <cp:revision>2</cp:revision>
  <dcterms:created xsi:type="dcterms:W3CDTF">2026-03-16T07:27:45Z</dcterms:created>
  <dcterms:modified xsi:type="dcterms:W3CDTF">2026-03-16T13:23:11Z</dcterms:modified>
</cp:coreProperties>
</file>