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 showSpecialPlsOnTitleSld="0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6" roundtripDataSignature="AMtx7mipMtVVtDqxSyDbQhg9OgdubAcBu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C673445D-3203-4193-96DA-F944D9141317}">
  <a:tblStyle styleId="{C673445D-3203-4193-96DA-F944D9141317}" styleName="Table_0">
    <a:wholeTbl>
      <a:tcTxStyle b="off" i="off">
        <a:font>
          <a:latin typeface="Tenorite"/>
          <a:ea typeface="Tenorite"/>
          <a:cs typeface="Tenorite"/>
        </a:font>
        <a:schemeClr val="dk1"/>
      </a:tcTxStyle>
      <a:tcStyle>
        <a:tcBdr>
          <a:lef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 b="off" i="off"/>
      <a:tcStyle>
        <a:tcBdr>
          <a:top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bottom>
        </a:tcBdr>
      </a:tcStyle>
    </a:band1H>
    <a:band2H>
      <a:tcTxStyle b="off" i="off"/>
    </a:band2H>
    <a:band1V>
      <a:tcTxStyle b="off" i="off"/>
      <a:tcStyle>
        <a:tcBdr>
          <a:lef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right>
        </a:tcBdr>
      </a:tcStyle>
    </a:band1V>
    <a:band2V>
      <a:tcTxStyle b="off" i="off"/>
      <a:tcStyle>
        <a:tcBdr>
          <a:lef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right>
        </a:tcBdr>
      </a:tcStyle>
    </a:band2V>
    <a:lastCol>
      <a:tcTxStyle b="on" i="off"/>
    </a:lastCol>
    <a:firstCol>
      <a:tcTxStyle b="on" i="off"/>
    </a:firstCol>
    <a:lastRow>
      <a:tcTxStyle b="on" i="off"/>
      <a:tcStyle>
        <a:tcBdr>
          <a:top>
            <a:ln cap="flat" cmpd="sng" w="50800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a:top>
        </a:tcBdr>
      </a:tcStyle>
    </a:lastRow>
    <a:seCell>
      <a:tcTxStyle b="off" i="off"/>
    </a:seCell>
    <a:swCell>
      <a:tcTxStyle b="off" i="off"/>
    </a:swCell>
    <a:firstRow>
      <a:tcTxStyle b="on" i="off">
        <a:font>
          <a:latin typeface="Tenorite"/>
          <a:ea typeface="Tenorite"/>
          <a:cs typeface="Tenorite"/>
        </a:font>
        <a:schemeClr val="lt1"/>
      </a:tcTxStyle>
      <a:tcStyle>
        <a:fill>
          <a:solidFill>
            <a:schemeClr val="accent1"/>
          </a:solidFill>
        </a:fill>
      </a:tcStyle>
    </a:firstRow>
    <a:neCell>
      <a:tcTxStyle b="off" i="off"/>
    </a:neCell>
    <a:nwCell>
      <a:tcTxStyle b="off" i="off"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6" Type="http://customschemas.google.com/relationships/presentationmetadata" Target="meta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7" name="Google Shape;167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68" name="Google Shape;168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2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4" name="Google Shape;174;p2:notes"/>
          <p:cNvSpPr txBox="1"/>
          <p:nvPr>
            <p:ph idx="1" type="body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75" name="Google Shape;175;p2:notes"/>
          <p:cNvSpPr txBox="1"/>
          <p:nvPr>
            <p:ph idx="12" type="sldNum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1" name="Google Shape;181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82" name="Google Shape;182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4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90" name="Google Shape;190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191" name="Google Shape;191;p4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5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2" name="Google Shape;202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03" name="Google Shape;203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13" name="Google Shape;213;p6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27" name="Google Shape;227;p7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8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7" name="Google Shape;23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38" name="Google Shape;238;p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9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4" name="Google Shape;244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45" name="Google Shape;245;p9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0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1" name="Google Shape;251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  <p:sp>
        <p:nvSpPr>
          <p:cNvPr id="252" name="Google Shape;252;p1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hart ">
  <p:cSld name="Chart ">
    <p:bg>
      <p:bgPr>
        <a:solidFill>
          <a:schemeClr val="accent2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12"/>
          <p:cNvGrpSpPr/>
          <p:nvPr/>
        </p:nvGrpSpPr>
        <p:grpSpPr>
          <a:xfrm rot="-54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7" name="Google Shape;17;p12"/>
            <p:cNvSpPr/>
            <p:nvPr/>
          </p:nvSpPr>
          <p:spPr>
            <a:xfrm rot="-5400000">
              <a:off x="8223822" y="5333433"/>
              <a:ext cx="1881641" cy="1167493"/>
            </a:xfrm>
            <a:custGeom>
              <a:rect b="b" l="l" r="r" t="t"/>
              <a:pathLst>
                <a:path extrusionOk="0" h="1167493" w="1881641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" name="Google Shape;18;p12"/>
            <p:cNvSpPr/>
            <p:nvPr/>
          </p:nvSpPr>
          <p:spPr>
            <a:xfrm flipH="1" rot="5400000">
              <a:off x="7056329" y="5333433"/>
              <a:ext cx="1881641" cy="1167493"/>
            </a:xfrm>
            <a:custGeom>
              <a:rect b="b" l="l" r="r" t="t"/>
              <a:pathLst>
                <a:path extrusionOk="0" h="1167493" w="1881641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9" name="Google Shape;19;p12"/>
          <p:cNvSpPr txBox="1"/>
          <p:nvPr>
            <p:ph type="title"/>
          </p:nvPr>
        </p:nvSpPr>
        <p:spPr>
          <a:xfrm>
            <a:off x="1167492" y="136526"/>
            <a:ext cx="9779183" cy="15700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2"/>
          <p:cNvSpPr txBox="1"/>
          <p:nvPr>
            <p:ph idx="1" type="body"/>
          </p:nvPr>
        </p:nvSpPr>
        <p:spPr>
          <a:xfrm>
            <a:off x="1167493" y="2084832"/>
            <a:ext cx="9779182" cy="33668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" name="Google Shape;21;p12"/>
          <p:cNvSpPr txBox="1"/>
          <p:nvPr>
            <p:ph idx="10" type="dt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2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End Slide" type="title">
  <p:cSld name="TITLE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oogle Shape;25;p13"/>
          <p:cNvGrpSpPr/>
          <p:nvPr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26" name="Google Shape;26;p13"/>
            <p:cNvSpPr/>
            <p:nvPr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27" name="Google Shape;27;p13"/>
            <p:cNvGrpSpPr/>
            <p:nvPr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28" name="Google Shape;28;p13"/>
              <p:cNvSpPr/>
              <p:nvPr/>
            </p:nvSpPr>
            <p:spPr>
              <a:xfrm rot="-5400000">
                <a:off x="10667433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9" name="Google Shape;29;p13"/>
              <p:cNvSpPr/>
              <p:nvPr/>
            </p:nvSpPr>
            <p:spPr>
              <a:xfrm flipH="1" rot="5400000">
                <a:off x="9499940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30" name="Google Shape;30;p13"/>
            <p:cNvSpPr/>
            <p:nvPr/>
          </p:nvSpPr>
          <p:spPr>
            <a:xfrm>
              <a:off x="0" y="-1"/>
              <a:ext cx="1167493" cy="1167493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1" name="Google Shape;31;p13"/>
            <p:cNvSpPr/>
            <p:nvPr/>
          </p:nvSpPr>
          <p:spPr>
            <a:xfrm>
              <a:off x="10228214" y="-1"/>
              <a:ext cx="1963787" cy="3178856"/>
            </a:xfrm>
            <a:custGeom>
              <a:rect b="b" l="l" r="r" t="t"/>
              <a:pathLst>
                <a:path extrusionOk="0" h="3178856" w="1963787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32" name="Google Shape;32;p13"/>
          <p:cNvSpPr txBox="1"/>
          <p:nvPr>
            <p:ph type="ctrTitle"/>
          </p:nvPr>
        </p:nvSpPr>
        <p:spPr>
          <a:xfrm>
            <a:off x="1167494" y="252549"/>
            <a:ext cx="6220278" cy="326281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b="1" sz="60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13"/>
          <p:cNvSpPr txBox="1"/>
          <p:nvPr>
            <p:ph idx="1" type="subTitle"/>
          </p:nvPr>
        </p:nvSpPr>
        <p:spPr>
          <a:xfrm>
            <a:off x="1167493" y="3685939"/>
            <a:ext cx="6220277" cy="29195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Left Image">
  <p:cSld name="Title and Left Image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oogle Shape;35;p14"/>
          <p:cNvGrpSpPr/>
          <p:nvPr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36" name="Google Shape;36;p14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7" name="Google Shape;37;p14"/>
            <p:cNvSpPr/>
            <p:nvPr/>
          </p:nvSpPr>
          <p:spPr>
            <a:xfrm flipH="1">
              <a:off x="8580896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38" name="Google Shape;38;p14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39" name="Google Shape;39;p14"/>
            <p:cNvGrpSpPr/>
            <p:nvPr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40" name="Google Shape;40;p14"/>
              <p:cNvSpPr/>
              <p:nvPr/>
            </p:nvSpPr>
            <p:spPr>
              <a:xfrm rot="-5400000">
                <a:off x="8223822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41" name="Google Shape;41;p14"/>
              <p:cNvSpPr/>
              <p:nvPr/>
            </p:nvSpPr>
            <p:spPr>
              <a:xfrm flipH="1" rot="5400000">
                <a:off x="7056329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42" name="Google Shape;42;p14"/>
          <p:cNvSpPr txBox="1"/>
          <p:nvPr>
            <p:ph type="title"/>
          </p:nvPr>
        </p:nvSpPr>
        <p:spPr>
          <a:xfrm>
            <a:off x="5943600" y="457200"/>
            <a:ext cx="5120640" cy="3200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b="1" sz="60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4"/>
          <p:cNvSpPr txBox="1"/>
          <p:nvPr>
            <p:ph idx="1" type="subTitle"/>
          </p:nvPr>
        </p:nvSpPr>
        <p:spPr>
          <a:xfrm>
            <a:off x="5943598" y="3657600"/>
            <a:ext cx="512064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  <a:defRPr sz="3200"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44" name="Google Shape;44;p14"/>
          <p:cNvSpPr/>
          <p:nvPr>
            <p:ph idx="2" type="pic"/>
          </p:nvPr>
        </p:nvSpPr>
        <p:spPr>
          <a:xfrm>
            <a:off x="904238" y="1157224"/>
            <a:ext cx="4500562" cy="4521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</p:sp>
      <p:sp>
        <p:nvSpPr>
          <p:cNvPr id="45" name="Google Shape;45;p14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15"/>
          <p:cNvGrpSpPr/>
          <p:nvPr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50" name="Google Shape;50;p15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1" name="Google Shape;51;p15"/>
            <p:cNvSpPr/>
            <p:nvPr/>
          </p:nvSpPr>
          <p:spPr>
            <a:xfrm flipH="1">
              <a:off x="8580896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52" name="Google Shape;52;p15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53" name="Google Shape;53;p15"/>
            <p:cNvGrpSpPr/>
            <p:nvPr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54" name="Google Shape;54;p15"/>
              <p:cNvSpPr/>
              <p:nvPr/>
            </p:nvSpPr>
            <p:spPr>
              <a:xfrm rot="-5400000">
                <a:off x="8223822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55" name="Google Shape;55;p15"/>
              <p:cNvSpPr/>
              <p:nvPr/>
            </p:nvSpPr>
            <p:spPr>
              <a:xfrm flipH="1" rot="5400000">
                <a:off x="7056329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56" name="Google Shape;56;p15"/>
          <p:cNvSpPr txBox="1"/>
          <p:nvPr>
            <p:ph type="title"/>
          </p:nvPr>
        </p:nvSpPr>
        <p:spPr>
          <a:xfrm>
            <a:off x="1158864" y="102021"/>
            <a:ext cx="9779183" cy="174441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5"/>
          <p:cNvSpPr txBox="1"/>
          <p:nvPr>
            <p:ph idx="1" type="body"/>
          </p:nvPr>
        </p:nvSpPr>
        <p:spPr>
          <a:xfrm>
            <a:off x="1158865" y="2017467"/>
            <a:ext cx="9779182" cy="336681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58" name="Google Shape;58;p15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5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Right Image">
  <p:cSld name="Title and Right Image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oogle Shape;62;p16"/>
          <p:cNvGrpSpPr/>
          <p:nvPr/>
        </p:nvGrpSpPr>
        <p:grpSpPr>
          <a:xfrm flipH="1">
            <a:off x="1" y="0"/>
            <a:ext cx="12191999" cy="6858000"/>
            <a:chOff x="1" y="0"/>
            <a:chExt cx="12191999" cy="6858000"/>
          </a:xfrm>
        </p:grpSpPr>
        <p:sp>
          <p:nvSpPr>
            <p:cNvPr id="63" name="Google Shape;63;p16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4" name="Google Shape;64;p16"/>
            <p:cNvSpPr/>
            <p:nvPr/>
          </p:nvSpPr>
          <p:spPr>
            <a:xfrm flipH="1">
              <a:off x="8580896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65" name="Google Shape;65;p16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66" name="Google Shape;66;p16"/>
            <p:cNvGrpSpPr/>
            <p:nvPr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67" name="Google Shape;67;p16"/>
              <p:cNvSpPr/>
              <p:nvPr/>
            </p:nvSpPr>
            <p:spPr>
              <a:xfrm rot="-5400000">
                <a:off x="8223822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68" name="Google Shape;68;p16"/>
              <p:cNvSpPr/>
              <p:nvPr/>
            </p:nvSpPr>
            <p:spPr>
              <a:xfrm flipH="1" rot="5400000">
                <a:off x="7056329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69" name="Google Shape;69;p16"/>
          <p:cNvSpPr txBox="1"/>
          <p:nvPr>
            <p:ph type="title"/>
          </p:nvPr>
        </p:nvSpPr>
        <p:spPr>
          <a:xfrm>
            <a:off x="1167492" y="13716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b="1" sz="60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6"/>
          <p:cNvSpPr/>
          <p:nvPr>
            <p:ph idx="2" type="pic"/>
          </p:nvPr>
        </p:nvSpPr>
        <p:spPr>
          <a:xfrm>
            <a:off x="7183438" y="1168400"/>
            <a:ext cx="4500562" cy="45212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</p:sp>
      <p:sp>
        <p:nvSpPr>
          <p:cNvPr id="71" name="Google Shape;71;p16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6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 2">
  <p:cSld name="Title and content 2">
    <p:bg>
      <p:bgPr>
        <a:solidFill>
          <a:schemeClr val="accent2"/>
        </a:solidFill>
      </p:bgPr>
    </p:bg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oogle Shape;75;p17"/>
          <p:cNvGrpSpPr/>
          <p:nvPr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6" name="Google Shape;76;p17"/>
            <p:cNvSpPr/>
            <p:nvPr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7" name="Google Shape;77;p17"/>
            <p:cNvSpPr/>
            <p:nvPr/>
          </p:nvSpPr>
          <p:spPr>
            <a:xfrm flipH="1">
              <a:off x="8597718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8" name="Google Shape;78;p17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79" name="Google Shape;79;p17"/>
            <p:cNvSpPr/>
            <p:nvPr/>
          </p:nvSpPr>
          <p:spPr>
            <a:xfrm rot="-5400000">
              <a:off x="10344100" y="438098"/>
              <a:ext cx="2285999" cy="1409801"/>
            </a:xfrm>
            <a:custGeom>
              <a:rect b="b" l="l" r="r" t="t"/>
              <a:pathLst>
                <a:path extrusionOk="0" h="1167493" w="1881641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80" name="Google Shape;80;p17"/>
          <p:cNvSpPr txBox="1"/>
          <p:nvPr>
            <p:ph type="title"/>
          </p:nvPr>
        </p:nvSpPr>
        <p:spPr>
          <a:xfrm>
            <a:off x="1167492" y="45085"/>
            <a:ext cx="9779183" cy="160083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7"/>
          <p:cNvSpPr txBox="1"/>
          <p:nvPr>
            <p:ph idx="1" type="body"/>
          </p:nvPr>
        </p:nvSpPr>
        <p:spPr>
          <a:xfrm>
            <a:off x="1166087" y="2652713"/>
            <a:ext cx="9780587" cy="34369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55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2" name="Google Shape;82;p17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7"/>
          <p:cNvSpPr txBox="1"/>
          <p:nvPr>
            <p:ph idx="12" type="sldNum"/>
          </p:nvPr>
        </p:nvSpPr>
        <p:spPr>
          <a:xfrm>
            <a:off x="10206318" y="6356350"/>
            <a:ext cx="160468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/>
          <p:nvPr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87" name="Google Shape;87;p18"/>
          <p:cNvGrpSpPr/>
          <p:nvPr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88" name="Google Shape;88;p18"/>
            <p:cNvSpPr/>
            <p:nvPr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dk2"/>
            </a:solidFill>
            <a:ln cap="flat" cmpd="sng" w="12700">
              <a:solidFill>
                <a:srgbClr val="004BBA"/>
              </a:solidFill>
              <a:prstDash val="solid"/>
              <a:miter lim="80"/>
              <a:headEnd len="sm" w="sm" type="none"/>
              <a:tailEnd len="sm" w="sm" type="none"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9" name="Google Shape;89;p18"/>
            <p:cNvSpPr/>
            <p:nvPr/>
          </p:nvSpPr>
          <p:spPr>
            <a:xfrm>
              <a:off x="1" y="4571999"/>
              <a:ext cx="1118508" cy="1118508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0" name="Google Shape;90;p18"/>
            <p:cNvSpPr/>
            <p:nvPr/>
          </p:nvSpPr>
          <p:spPr>
            <a:xfrm>
              <a:off x="1" y="5739492"/>
              <a:ext cx="1118508" cy="1118508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91" name="Google Shape;91;p18"/>
            <p:cNvGrpSpPr/>
            <p:nvPr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92" name="Google Shape;92;p18"/>
              <p:cNvSpPr/>
              <p:nvPr/>
            </p:nvSpPr>
            <p:spPr>
              <a:xfrm rot="-5400000">
                <a:off x="10667433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93" name="Google Shape;93;p18"/>
              <p:cNvSpPr/>
              <p:nvPr/>
            </p:nvSpPr>
            <p:spPr>
              <a:xfrm flipH="1" rot="5400000">
                <a:off x="9499940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94" name="Google Shape;94;p18"/>
            <p:cNvSpPr/>
            <p:nvPr/>
          </p:nvSpPr>
          <p:spPr>
            <a:xfrm>
              <a:off x="0" y="-1"/>
              <a:ext cx="1167493" cy="1167493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5" name="Google Shape;95;p18"/>
            <p:cNvSpPr/>
            <p:nvPr/>
          </p:nvSpPr>
          <p:spPr>
            <a:xfrm>
              <a:off x="11024507" y="4580708"/>
              <a:ext cx="1167493" cy="2277292"/>
            </a:xfrm>
            <a:custGeom>
              <a:rect b="b" l="l" r="r" t="t"/>
              <a:pathLst>
                <a:path extrusionOk="0" h="2272167" w="1167493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96" name="Google Shape;96;p18"/>
          <p:cNvSpPr txBox="1"/>
          <p:nvPr>
            <p:ph type="ctrTitle"/>
          </p:nvPr>
        </p:nvSpPr>
        <p:spPr>
          <a:xfrm>
            <a:off x="1167493" y="232913"/>
            <a:ext cx="7096933" cy="383013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  <a:defRPr b="1" sz="60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">
  <p:cSld name="Section title"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8" name="Google Shape;98;p1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9" name="Google Shape;99;p19"/>
            <p:cNvSpPr/>
            <p:nvPr/>
          </p:nvSpPr>
          <p:spPr>
            <a:xfrm>
              <a:off x="0" y="0"/>
              <a:ext cx="8025490" cy="6858000"/>
            </a:xfrm>
            <a:custGeom>
              <a:rect b="b" l="l" r="r" t="t"/>
              <a:pathLst>
                <a:path extrusionOk="0" h="6858000" w="802549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00" name="Google Shape;100;p19"/>
            <p:cNvGrpSpPr/>
            <p:nvPr/>
          </p:nvGrpSpPr>
          <p:grpSpPr>
            <a:xfrm rot="-54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01" name="Google Shape;101;p19"/>
              <p:cNvSpPr/>
              <p:nvPr/>
            </p:nvSpPr>
            <p:spPr>
              <a:xfrm rot="-5400000">
                <a:off x="10667433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02" name="Google Shape;102;p19"/>
              <p:cNvSpPr/>
              <p:nvPr/>
            </p:nvSpPr>
            <p:spPr>
              <a:xfrm flipH="1" rot="5400000">
                <a:off x="9499940" y="370908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03" name="Google Shape;103;p19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4" name="Google Shape;104;p19"/>
            <p:cNvSpPr/>
            <p:nvPr/>
          </p:nvSpPr>
          <p:spPr>
            <a:xfrm flipH="1">
              <a:off x="8580896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05" name="Google Shape;105;p19"/>
          <p:cNvSpPr txBox="1"/>
          <p:nvPr>
            <p:ph type="ctrTitle"/>
          </p:nvPr>
        </p:nvSpPr>
        <p:spPr>
          <a:xfrm>
            <a:off x="1167494" y="177553"/>
            <a:ext cx="6245912" cy="3269447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Font typeface="Arial"/>
              <a:buNone/>
              <a:defRPr b="1" sz="6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" name="Google Shape;106;p19"/>
          <p:cNvSpPr txBox="1"/>
          <p:nvPr>
            <p:ph idx="1" type="subTitle"/>
          </p:nvPr>
        </p:nvSpPr>
        <p:spPr>
          <a:xfrm>
            <a:off x="1167494" y="3492896"/>
            <a:ext cx="6245912" cy="9128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3200"/>
              <a:buNone/>
              <a:defRPr sz="3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lumn Content">
  <p:cSld name="Title and 2 Column Content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" name="Google Shape;108;p20"/>
          <p:cNvGrpSpPr/>
          <p:nvPr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109" name="Google Shape;109;p20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" name="Google Shape;110;p20"/>
            <p:cNvSpPr/>
            <p:nvPr/>
          </p:nvSpPr>
          <p:spPr>
            <a:xfrm flipH="1">
              <a:off x="8580896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" name="Google Shape;111;p20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12" name="Google Shape;112;p20"/>
            <p:cNvGrpSpPr/>
            <p:nvPr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113" name="Google Shape;113;p20"/>
              <p:cNvSpPr/>
              <p:nvPr/>
            </p:nvSpPr>
            <p:spPr>
              <a:xfrm rot="-5400000">
                <a:off x="8223822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14" name="Google Shape;114;p20"/>
              <p:cNvSpPr/>
              <p:nvPr/>
            </p:nvSpPr>
            <p:spPr>
              <a:xfrm flipH="1" rot="5400000">
                <a:off x="7056329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15" name="Google Shape;115;p20"/>
          <p:cNvSpPr txBox="1"/>
          <p:nvPr>
            <p:ph type="title"/>
          </p:nvPr>
        </p:nvSpPr>
        <p:spPr>
          <a:xfrm>
            <a:off x="1167492" y="136526"/>
            <a:ext cx="9601200" cy="165337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6" name="Google Shape;116;p20"/>
          <p:cNvSpPr txBox="1"/>
          <p:nvPr>
            <p:ph idx="1" type="body"/>
          </p:nvPr>
        </p:nvSpPr>
        <p:spPr>
          <a:xfrm>
            <a:off x="1167493" y="2023984"/>
            <a:ext cx="4663440" cy="3332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17" name="Google Shape;117;p20"/>
          <p:cNvSpPr txBox="1"/>
          <p:nvPr>
            <p:ph idx="2" type="body"/>
          </p:nvPr>
        </p:nvSpPr>
        <p:spPr>
          <a:xfrm>
            <a:off x="6283235" y="2023984"/>
            <a:ext cx="4663440" cy="3332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18" name="Google Shape;118;p20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2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20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2 content">
  <p:cSld name="Title and 2 content">
    <p:bg>
      <p:bgPr>
        <a:solidFill>
          <a:schemeClr val="accent1"/>
        </a:solidFill>
      </p:bgPr>
    </p:bg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oogle Shape;122;p21"/>
          <p:cNvGrpSpPr/>
          <p:nvPr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123" name="Google Shape;123;p21"/>
            <p:cNvSpPr/>
            <p:nvPr/>
          </p:nvSpPr>
          <p:spPr>
            <a:xfrm flipH="1">
              <a:off x="8580896" y="1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4" name="Google Shape;124;p21"/>
            <p:cNvSpPr/>
            <p:nvPr/>
          </p:nvSpPr>
          <p:spPr>
            <a:xfrm flipH="1" rot="5400000">
              <a:off x="1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25" name="Google Shape;125;p21"/>
          <p:cNvSpPr txBox="1"/>
          <p:nvPr>
            <p:ph type="title"/>
          </p:nvPr>
        </p:nvSpPr>
        <p:spPr>
          <a:xfrm>
            <a:off x="1167492" y="69008"/>
            <a:ext cx="9779183" cy="170656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200"/>
              <a:buFont typeface="Arial"/>
              <a:buNone/>
              <a:defRPr b="1" sz="42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21"/>
          <p:cNvSpPr txBox="1"/>
          <p:nvPr>
            <p:ph idx="1" type="body"/>
          </p:nvPr>
        </p:nvSpPr>
        <p:spPr>
          <a:xfrm>
            <a:off x="1167493" y="2023984"/>
            <a:ext cx="4663440" cy="3332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55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AutoNum type="arabicPeriod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AutoNum type="alphaLcPeriod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AutoNum type="arabicParenR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AutoNum type="alphaLcParenR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AutoNum type="romanLcPeriod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27" name="Google Shape;127;p21"/>
          <p:cNvSpPr txBox="1"/>
          <p:nvPr>
            <p:ph idx="2" type="body"/>
          </p:nvPr>
        </p:nvSpPr>
        <p:spPr>
          <a:xfrm>
            <a:off x="6283235" y="2023984"/>
            <a:ext cx="4663440" cy="33328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28" name="Google Shape;128;p21"/>
          <p:cNvSpPr txBox="1"/>
          <p:nvPr>
            <p:ph idx="10" type="dt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2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0" name="Google Shape;130;p21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 and Image 1">
  <p:cSld name="Title and Content and Image 1">
    <p:bg>
      <p:bgPr>
        <a:solidFill>
          <a:schemeClr val="accent2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2" name="Google Shape;132;p22"/>
          <p:cNvGrpSpPr/>
          <p:nvPr/>
        </p:nvGrpSpPr>
        <p:grpSpPr>
          <a:xfrm>
            <a:off x="0" y="0"/>
            <a:ext cx="12208822" cy="6858002"/>
            <a:chOff x="0" y="0"/>
            <a:chExt cx="12208822" cy="6858002"/>
          </a:xfrm>
        </p:grpSpPr>
        <p:sp>
          <p:nvSpPr>
            <p:cNvPr id="133" name="Google Shape;133;p22"/>
            <p:cNvSpPr/>
            <p:nvPr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" name="Google Shape;134;p22"/>
            <p:cNvSpPr/>
            <p:nvPr/>
          </p:nvSpPr>
          <p:spPr>
            <a:xfrm flipH="1">
              <a:off x="8597718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" name="Google Shape;135;p22"/>
            <p:cNvSpPr/>
            <p:nvPr/>
          </p:nvSpPr>
          <p:spPr>
            <a:xfrm>
              <a:off x="1" y="0"/>
              <a:ext cx="933856" cy="933856"/>
            </a:xfrm>
            <a:custGeom>
              <a:rect b="b" l="l" r="r" t="t"/>
              <a:pathLst>
                <a:path extrusionOk="0" h="862693" w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6" name="Google Shape;136;p22"/>
          <p:cNvSpPr txBox="1"/>
          <p:nvPr>
            <p:ph type="title"/>
          </p:nvPr>
        </p:nvSpPr>
        <p:spPr>
          <a:xfrm>
            <a:off x="1167492" y="457200"/>
            <a:ext cx="10643508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22"/>
          <p:cNvSpPr txBox="1"/>
          <p:nvPr>
            <p:ph idx="1" type="body"/>
          </p:nvPr>
        </p:nvSpPr>
        <p:spPr>
          <a:xfrm>
            <a:off x="1166088" y="2652713"/>
            <a:ext cx="5394959" cy="34369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sz="20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38" name="Google Shape;138;p22"/>
          <p:cNvSpPr/>
          <p:nvPr>
            <p:ph idx="2" type="pic"/>
          </p:nvPr>
        </p:nvSpPr>
        <p:spPr>
          <a:xfrm>
            <a:off x="7317920" y="1447800"/>
            <a:ext cx="4214010" cy="421401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</p:sp>
      <p:sp>
        <p:nvSpPr>
          <p:cNvPr id="139" name="Google Shape;139;p22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2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1" name="Google Shape;141;p22"/>
          <p:cNvSpPr txBox="1"/>
          <p:nvPr>
            <p:ph idx="12" type="sldNum"/>
          </p:nvPr>
        </p:nvSpPr>
        <p:spPr>
          <a:xfrm>
            <a:off x="10206318" y="6356350"/>
            <a:ext cx="160468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martArt 2">
  <p:cSld name="SmartArt 2">
    <p:bg>
      <p:bgPr>
        <a:solidFill>
          <a:schemeClr val="accent2"/>
        </a:solidFill>
      </p:bgPr>
    </p:bg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" name="Google Shape;143;p23"/>
          <p:cNvGrpSpPr/>
          <p:nvPr/>
        </p:nvGrpSpPr>
        <p:grpSpPr>
          <a:xfrm rot="-54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44" name="Google Shape;144;p23"/>
            <p:cNvSpPr/>
            <p:nvPr/>
          </p:nvSpPr>
          <p:spPr>
            <a:xfrm rot="-5400000">
              <a:off x="8223822" y="5333433"/>
              <a:ext cx="1881641" cy="1167493"/>
            </a:xfrm>
            <a:custGeom>
              <a:rect b="b" l="l" r="r" t="t"/>
              <a:pathLst>
                <a:path extrusionOk="0" h="1167493" w="1881641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" name="Google Shape;145;p23"/>
            <p:cNvSpPr/>
            <p:nvPr/>
          </p:nvSpPr>
          <p:spPr>
            <a:xfrm flipH="1" rot="5400000">
              <a:off x="7056329" y="5333433"/>
              <a:ext cx="1881641" cy="1167493"/>
            </a:xfrm>
            <a:custGeom>
              <a:rect b="b" l="l" r="r" t="t"/>
              <a:pathLst>
                <a:path extrusionOk="0" h="1167493" w="1881641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46" name="Google Shape;146;p23"/>
          <p:cNvSpPr txBox="1"/>
          <p:nvPr>
            <p:ph type="title"/>
          </p:nvPr>
        </p:nvSpPr>
        <p:spPr>
          <a:xfrm>
            <a:off x="1167492" y="457200"/>
            <a:ext cx="9692640" cy="1371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7" name="Google Shape;147;p23"/>
          <p:cNvSpPr txBox="1"/>
          <p:nvPr>
            <p:ph idx="1" type="body"/>
          </p:nvPr>
        </p:nvSpPr>
        <p:spPr>
          <a:xfrm>
            <a:off x="1167493" y="2087561"/>
            <a:ext cx="2693306" cy="38905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8" name="Google Shape;148;p23"/>
          <p:cNvSpPr txBox="1"/>
          <p:nvPr>
            <p:ph idx="2" type="body"/>
          </p:nvPr>
        </p:nvSpPr>
        <p:spPr>
          <a:xfrm>
            <a:off x="4216400" y="2087563"/>
            <a:ext cx="6730274" cy="389054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9" name="Google Shape;149;p23"/>
          <p:cNvSpPr txBox="1"/>
          <p:nvPr>
            <p:ph idx="10" type="dt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0" name="Google Shape;150;p2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1" name="Google Shape;151;p23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 and Image 2">
  <p:cSld name="Title and Content and Image 2"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oogle Shape;153;p24"/>
          <p:cNvGrpSpPr/>
          <p:nvPr/>
        </p:nvGrpSpPr>
        <p:grpSpPr>
          <a:xfrm>
            <a:off x="-2364" y="0"/>
            <a:ext cx="12194364" cy="6858000"/>
            <a:chOff x="-2364" y="0"/>
            <a:chExt cx="12194364" cy="6858000"/>
          </a:xfrm>
        </p:grpSpPr>
        <p:sp>
          <p:nvSpPr>
            <p:cNvPr id="154" name="Google Shape;154;p24"/>
            <p:cNvSpPr/>
            <p:nvPr/>
          </p:nvSpPr>
          <p:spPr>
            <a:xfrm rot="5400000">
              <a:off x="8580896" y="0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" name="Google Shape;155;p24"/>
            <p:cNvSpPr/>
            <p:nvPr/>
          </p:nvSpPr>
          <p:spPr>
            <a:xfrm>
              <a:off x="-2364" y="3246896"/>
              <a:ext cx="3611104" cy="3611104"/>
            </a:xfrm>
            <a:custGeom>
              <a:rect b="b" l="l" r="r" t="t"/>
              <a:pathLst>
                <a:path extrusionOk="0" h="1167493" w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r>
                <a:t/>
              </a:r>
              <a:endParaRPr b="0" i="0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grpSp>
          <p:nvGrpSpPr>
            <p:cNvPr id="156" name="Google Shape;156;p24"/>
            <p:cNvGrpSpPr/>
            <p:nvPr/>
          </p:nvGrpSpPr>
          <p:grpSpPr>
            <a:xfrm>
              <a:off x="2587417" y="5590903"/>
              <a:ext cx="1572380" cy="1267097"/>
              <a:chOff x="7413403" y="4976359"/>
              <a:chExt cx="2334986" cy="1881641"/>
            </a:xfrm>
          </p:grpSpPr>
          <p:sp>
            <p:nvSpPr>
              <p:cNvPr id="157" name="Google Shape;157;p24"/>
              <p:cNvSpPr/>
              <p:nvPr/>
            </p:nvSpPr>
            <p:spPr>
              <a:xfrm rot="-5400000">
                <a:off x="8223822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58" name="Google Shape;158;p24"/>
              <p:cNvSpPr/>
              <p:nvPr/>
            </p:nvSpPr>
            <p:spPr>
              <a:xfrm flipH="1" rot="5400000">
                <a:off x="7056329" y="5333433"/>
                <a:ext cx="1881641" cy="1167493"/>
              </a:xfrm>
              <a:custGeom>
                <a:rect b="b" l="l" r="r" t="t"/>
                <a:pathLst>
                  <a:path extrusionOk="0" h="1167493" w="1881641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anchorCtr="0" anchor="ctr" bIns="45700" lIns="91425" spcFirstLastPara="1" rIns="91425" wrap="square" tIns="45700">
                <a:noAutofit/>
              </a:bodyPr>
              <a:lstStyle/>
              <a:p>
                <a:pPr indent="0" lvl="0" marL="0" marR="0" rtl="0" algn="ctr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800"/>
                  <a:buFont typeface="Arial"/>
                  <a:buNone/>
                </a:pPr>
                <a:r>
                  <a:t/>
                </a:r>
                <a:endParaRPr b="0" i="0" sz="18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</p:grpSp>
      <p:sp>
        <p:nvSpPr>
          <p:cNvPr id="159" name="Google Shape;159;p24"/>
          <p:cNvSpPr txBox="1"/>
          <p:nvPr>
            <p:ph type="title"/>
          </p:nvPr>
        </p:nvSpPr>
        <p:spPr>
          <a:xfrm>
            <a:off x="5549489" y="457199"/>
            <a:ext cx="5943599" cy="192024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  <a:defRPr b="1" sz="4200"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0" name="Google Shape;160;p24"/>
          <p:cNvSpPr/>
          <p:nvPr>
            <p:ph idx="1" type="body"/>
          </p:nvPr>
        </p:nvSpPr>
        <p:spPr>
          <a:xfrm>
            <a:off x="823108" y="640080"/>
            <a:ext cx="4297680" cy="429768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1" name="Google Shape;161;p24"/>
          <p:cNvSpPr txBox="1"/>
          <p:nvPr>
            <p:ph idx="10" type="dt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2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3" name="Google Shape;163;p24"/>
          <p:cNvSpPr txBox="1"/>
          <p:nvPr>
            <p:ph idx="12" type="sldNum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accent3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4" name="Google Shape;164;p24"/>
          <p:cNvSpPr txBox="1"/>
          <p:nvPr>
            <p:ph idx="2" type="body"/>
          </p:nvPr>
        </p:nvSpPr>
        <p:spPr>
          <a:xfrm>
            <a:off x="5549490" y="2706369"/>
            <a:ext cx="5943600" cy="338327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55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55600" lvl="1" marL="9144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55600" lvl="3" marL="1828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55600" lvl="4" marL="22860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1"/>
          <p:cNvSpPr txBox="1"/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  <a:defRPr b="0" i="0" sz="4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1"/>
          <p:cNvSpPr txBox="1"/>
          <p:nvPr>
            <p:ph idx="1" type="body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2" name="Google Shape;12;p11"/>
          <p:cNvSpPr txBox="1"/>
          <p:nvPr>
            <p:ph idx="10" type="dt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1"/>
          <p:cNvSpPr txBox="1"/>
          <p:nvPr>
            <p:ph idx="12" type="sldNum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b="0" i="0" sz="12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fsb.org.uk/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1"/>
          <p:cNvSpPr txBox="1"/>
          <p:nvPr>
            <p:ph type="title"/>
          </p:nvPr>
        </p:nvSpPr>
        <p:spPr>
          <a:xfrm>
            <a:off x="1167500" y="136525"/>
            <a:ext cx="9938700" cy="1948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i="0" lang="en-GB" sz="4700"/>
              <a:t>Strategic Business Analysis</a:t>
            </a:r>
            <a:endParaRPr b="1" i="0" sz="4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t/>
            </a:r>
            <a:endParaRPr sz="47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None/>
            </a:pPr>
            <a:r>
              <a:rPr b="1" i="0" lang="en-GB" sz="4700"/>
              <a:t>Basil's Bakery</a:t>
            </a:r>
            <a:br>
              <a:rPr lang="en-GB" sz="4700"/>
            </a:br>
            <a:endParaRPr sz="4700"/>
          </a:p>
        </p:txBody>
      </p:sp>
      <p:sp>
        <p:nvSpPr>
          <p:cNvPr id="171" name="Google Shape;171;p1"/>
          <p:cNvSpPr txBox="1"/>
          <p:nvPr>
            <p:ph idx="1" type="body"/>
          </p:nvPr>
        </p:nvSpPr>
        <p:spPr>
          <a:xfrm>
            <a:off x="1167493" y="2084832"/>
            <a:ext cx="9779100" cy="336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3000"/>
              <a:t>Name: Lucy Rogers</a:t>
            </a:r>
            <a:endParaRPr b="1" sz="3000"/>
          </a:p>
          <a:p>
            <a:pPr indent="0" lvl="1" marL="457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3000"/>
              <a:t>Student ID: 2533623</a:t>
            </a:r>
            <a:endParaRPr b="1" sz="3000"/>
          </a:p>
          <a:p>
            <a:pPr indent="0" lvl="1" marL="457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3000"/>
              <a:t>Module Name: Problem Solving and Decision Making</a:t>
            </a:r>
            <a:endParaRPr b="1" sz="3000"/>
          </a:p>
          <a:p>
            <a:pPr indent="0" lvl="1" marL="457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3000"/>
              <a:t>Module Number: LCLM4004</a:t>
            </a:r>
            <a:endParaRPr b="1" sz="3000"/>
          </a:p>
          <a:p>
            <a:pPr indent="0" lvl="1" marL="457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b="1" lang="en-GB" sz="3000"/>
              <a:t>Lecturer Name  charles  Obinwa</a:t>
            </a:r>
            <a:endParaRPr b="1" sz="3000"/>
          </a:p>
          <a:p>
            <a:pPr indent="0" lvl="1" marL="45720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"/>
          <p:cNvSpPr txBox="1"/>
          <p:nvPr>
            <p:ph type="title"/>
          </p:nvPr>
        </p:nvSpPr>
        <p:spPr>
          <a:xfrm>
            <a:off x="1167492" y="136526"/>
            <a:ext cx="97791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lang="en-GB" sz="3000"/>
              <a:t>Introduction</a:t>
            </a:r>
            <a:endParaRPr sz="30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t/>
            </a:r>
            <a:endParaRPr sz="3000"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lang="en-GB" sz="3000"/>
              <a:t>This presentation will take a look at why Basil business is struggling.</a:t>
            </a:r>
            <a:endParaRPr sz="3000"/>
          </a:p>
        </p:txBody>
      </p:sp>
      <p:sp>
        <p:nvSpPr>
          <p:cNvPr id="178" name="Google Shape;178;p2"/>
          <p:cNvSpPr txBox="1"/>
          <p:nvPr>
            <p:ph idx="1" type="body"/>
          </p:nvPr>
        </p:nvSpPr>
        <p:spPr>
          <a:xfrm>
            <a:off x="1167500" y="2084822"/>
            <a:ext cx="9779100" cy="461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2800"/>
              <a:buNone/>
            </a:pPr>
            <a:r>
              <a:rPr lang="en-GB"/>
              <a:t>Ladies and gentlemen, as we all know, Basil bakery is a small independent business base in Coventry retail park that sells cakes,pastries and breads, only source it produced organically.  We will take a look at the problem, we will use PESTLE , cause and effect  and also fishbone diagram, The Shop was opened in 2015, covid hit 2020 and sales decreased and stall throughout 2023-2025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3"/>
          <p:cNvSpPr txBox="1"/>
          <p:nvPr/>
        </p:nvSpPr>
        <p:spPr>
          <a:xfrm>
            <a:off x="236450" y="-895975"/>
            <a:ext cx="6513900" cy="7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t/>
            </a:r>
            <a:endParaRPr b="0" i="0" sz="4000" u="none" cap="none" strike="noStrike">
              <a:solidFill>
                <a:srgbClr val="65A3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Customers looking for an online shopping because of remote working.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No online presence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Shopping mall is quiet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Costs of living increased (taxed and utility, produced prices) business overheads.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●"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Basil only sourced expensive organic probuce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1" i="0" lang="en-GB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5" name="Google Shape;185;p3"/>
          <p:cNvSpPr txBox="1"/>
          <p:nvPr/>
        </p:nvSpPr>
        <p:spPr>
          <a:xfrm>
            <a:off x="914400" y="208429"/>
            <a:ext cx="7298823" cy="80021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600"/>
              <a:buFont typeface="Arial"/>
              <a:buNone/>
            </a:pPr>
            <a:r>
              <a:rPr b="0" i="0" lang="en-GB" sz="4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Map and Case Context</a:t>
            </a:r>
            <a:endParaRPr b="0" i="0" sz="46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3"/>
          <p:cNvSpPr txBox="1"/>
          <p:nvPr/>
        </p:nvSpPr>
        <p:spPr>
          <a:xfrm>
            <a:off x="557375" y="809528"/>
            <a:ext cx="35760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1" i="0" lang="en-GB" sz="2400" u="sng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Problem</a:t>
            </a:r>
            <a:endParaRPr b="1" i="0" sz="2400" u="sng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7" name="Google Shape;187;p3"/>
          <p:cNvSpPr txBox="1"/>
          <p:nvPr/>
        </p:nvSpPr>
        <p:spPr>
          <a:xfrm>
            <a:off x="7646400" y="2841975"/>
            <a:ext cx="4164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4"/>
          <p:cNvSpPr txBox="1"/>
          <p:nvPr/>
        </p:nvSpPr>
        <p:spPr>
          <a:xfrm>
            <a:off x="7279105" y="2185067"/>
            <a:ext cx="182880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4"/>
          <p:cNvSpPr txBox="1"/>
          <p:nvPr/>
        </p:nvSpPr>
        <p:spPr>
          <a:xfrm>
            <a:off x="3263215" y="156959"/>
            <a:ext cx="6537300" cy="861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000"/>
              <a:buFont typeface="Arial"/>
              <a:buNone/>
            </a:pPr>
            <a:r>
              <a:rPr b="0" i="0" lang="en-GB" sz="5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Bad News </a:t>
            </a:r>
            <a:endParaRPr b="0" i="0" sz="5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5" name="Google Shape;195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75804" y="1681375"/>
            <a:ext cx="11033974" cy="2591075"/>
          </a:xfrm>
          <a:prstGeom prst="rect">
            <a:avLst/>
          </a:prstGeom>
          <a:noFill/>
          <a:ln>
            <a:noFill/>
          </a:ln>
        </p:spPr>
      </p:pic>
      <p:sp>
        <p:nvSpPr>
          <p:cNvPr id="196" name="Google Shape;196;p4"/>
          <p:cNvSpPr txBox="1"/>
          <p:nvPr/>
        </p:nvSpPr>
        <p:spPr>
          <a:xfrm>
            <a:off x="1103456" y="4320156"/>
            <a:ext cx="29550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Fewer Customers</a:t>
            </a: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4"/>
          <p:cNvSpPr txBox="1"/>
          <p:nvPr/>
        </p:nvSpPr>
        <p:spPr>
          <a:xfrm>
            <a:off x="8267705" y="4320134"/>
            <a:ext cx="47169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Higher Costs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4"/>
          <p:cNvSpPr txBox="1"/>
          <p:nvPr/>
        </p:nvSpPr>
        <p:spPr>
          <a:xfrm>
            <a:off x="969300" y="4648450"/>
            <a:ext cx="3928200" cy="8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Empty units and remote work (ONS, 2025)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4"/>
          <p:cNvSpPr txBox="1"/>
          <p:nvPr/>
        </p:nvSpPr>
        <p:spPr>
          <a:xfrm>
            <a:off x="7648431" y="4648450"/>
            <a:ext cx="4543500" cy="831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b="1" i="0" lang="en-GB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Rent and utilities are soaring (FSB, 2025)</a:t>
            </a:r>
            <a:endParaRPr b="1" i="0" sz="24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5"/>
          <p:cNvSpPr txBox="1"/>
          <p:nvPr/>
        </p:nvSpPr>
        <p:spPr>
          <a:xfrm>
            <a:off x="0" y="1672753"/>
            <a:ext cx="4946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6" name="Google Shape;206;p5"/>
          <p:cNvSpPr txBox="1"/>
          <p:nvPr/>
        </p:nvSpPr>
        <p:spPr>
          <a:xfrm>
            <a:off x="1393982" y="4073740"/>
            <a:ext cx="1828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5"/>
          <p:cNvSpPr txBox="1"/>
          <p:nvPr/>
        </p:nvSpPr>
        <p:spPr>
          <a:xfrm>
            <a:off x="1393982" y="5737140"/>
            <a:ext cx="29493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8" name="Google Shape;208;p5"/>
          <p:cNvSpPr txBox="1"/>
          <p:nvPr/>
        </p:nvSpPr>
        <p:spPr>
          <a:xfrm>
            <a:off x="5285205" y="2410995"/>
            <a:ext cx="182880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209" name="Google Shape;209;p5"/>
          <p:cNvGraphicFramePr/>
          <p:nvPr/>
        </p:nvGraphicFramePr>
        <p:xfrm>
          <a:off x="0" y="-459751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{C673445D-3203-4193-96DA-F944D9141317}</a:tableStyleId>
              </a:tblPr>
              <a:tblGrid>
                <a:gridCol w="5814125"/>
                <a:gridCol w="5290075"/>
              </a:tblGrid>
              <a:tr h="195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Question 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u="none" cap="none" strike="noStrike"/>
                        <a:t>Basil’s case study analysis </a:t>
                      </a:r>
                      <a:endParaRPr sz="1800" u="none" cap="none" strike="noStrike"/>
                    </a:p>
                  </a:txBody>
                  <a:tcPr marT="45725" marB="45725" marR="91450" marL="91450"/>
                </a:tc>
              </a:tr>
              <a:tr h="100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Who?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Basil’s bakery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  <a:tr h="5989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What?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There was a 25% drop in sales revenue 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  <a:tr h="245622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Where?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Coventry Park, West Midlands, UK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  <a:tr h="10932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Why?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Fall in lunch footfall due to permanent shift into hybrid work, increased in tax and overheads.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  <a:tr h="100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How?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Face to face sale in physical shop, not adapted for delivery. 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  <a:tr h="6060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How much?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b="1" lang="en-GB" sz="2400" u="none" cap="none" strike="noStrike"/>
                        <a:t>Losing 25% of weekly sales compared to best years. </a:t>
                      </a:r>
                      <a:endParaRPr b="1" sz="2400" u="none" cap="none" strike="noStrike"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sp>
        <p:nvSpPr>
          <p:cNvPr id="210" name="Google Shape;210;p5"/>
          <p:cNvSpPr txBox="1"/>
          <p:nvPr/>
        </p:nvSpPr>
        <p:spPr>
          <a:xfrm>
            <a:off x="4817451" y="6858005"/>
            <a:ext cx="39438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Framework source: the Toyota Production System continuous improvement model (Ohno, 1988)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6"/>
          <p:cNvSpPr txBox="1"/>
          <p:nvPr>
            <p:ph type="title"/>
          </p:nvPr>
        </p:nvSpPr>
        <p:spPr>
          <a:xfrm>
            <a:off x="1396942" y="-718524"/>
            <a:ext cx="97791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rPr lang="en-GB"/>
              <a:t>PESTEL  ANALYSIS</a:t>
            </a:r>
            <a:endParaRPr/>
          </a:p>
        </p:txBody>
      </p:sp>
      <p:sp>
        <p:nvSpPr>
          <p:cNvPr id="216" name="Google Shape;216;p6"/>
          <p:cNvSpPr txBox="1"/>
          <p:nvPr/>
        </p:nvSpPr>
        <p:spPr>
          <a:xfrm>
            <a:off x="0" y="1091530"/>
            <a:ext cx="5120640" cy="7540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300"/>
              <a:buFont typeface="Arial"/>
              <a:buNone/>
            </a:pPr>
            <a:r>
              <a:t/>
            </a:r>
            <a:endParaRPr b="0" i="0" sz="43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6"/>
          <p:cNvSpPr txBox="1"/>
          <p:nvPr/>
        </p:nvSpPr>
        <p:spPr>
          <a:xfrm>
            <a:off x="1322003" y="5664951"/>
            <a:ext cx="3112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6"/>
          <p:cNvSpPr txBox="1"/>
          <p:nvPr/>
        </p:nvSpPr>
        <p:spPr>
          <a:xfrm>
            <a:off x="509700" y="1199025"/>
            <a:ext cx="6642000" cy="1222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Econonmic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1. Everything it takes to run a business/ shop successfully, for example electricity or wages, in the uk is immensely more expensive now (Federation Of Small Businesses, 2025)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6"/>
          <p:cNvSpPr txBox="1"/>
          <p:nvPr/>
        </p:nvSpPr>
        <p:spPr>
          <a:xfrm>
            <a:off x="509700" y="2403463"/>
            <a:ext cx="5965200" cy="12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2.People are working from home now, so nobody is walking past his bakery to eat lunch. They are getting it delivered or eating what’s at home. 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0" name="Google Shape;220;p6"/>
          <p:cNvSpPr txBox="1"/>
          <p:nvPr/>
        </p:nvSpPr>
        <p:spPr>
          <a:xfrm>
            <a:off x="7710225" y="1071523"/>
            <a:ext cx="4186800" cy="1477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●"/>
            </a:pPr>
            <a:r>
              <a:rPr b="1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Technology</a:t>
            </a:r>
            <a:endParaRPr b="1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 People can order food on their phones or online ,so if a store is not online, it’s invisible 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1" name="Google Shape;221;p6"/>
          <p:cNvSpPr txBox="1"/>
          <p:nvPr/>
        </p:nvSpPr>
        <p:spPr>
          <a:xfrm>
            <a:off x="7808779" y="2413056"/>
            <a:ext cx="3701400" cy="2031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2. It can save time and more effeciently if emails, and messaging apps are used.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macro-environmental scanning matrix developed by Francis Aguilar (1967)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2" name="Google Shape;222;p6"/>
          <p:cNvSpPr/>
          <p:nvPr/>
        </p:nvSpPr>
        <p:spPr>
          <a:xfrm>
            <a:off x="128700" y="3932700"/>
            <a:ext cx="3795600" cy="21462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Political</a:t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1; Government policy,the lockdown.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 Business rate and tax increase</a:t>
            </a: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6"/>
          <p:cNvSpPr/>
          <p:nvPr/>
        </p:nvSpPr>
        <p:spPr>
          <a:xfrm>
            <a:off x="7625700" y="4444950"/>
            <a:ext cx="3543300" cy="24645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</a:t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1; </a:t>
            </a: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Lots of changes to population, most people perished during the covid.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2; Lifestyles and worklife altered, so it affect how people shop.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6"/>
          <p:cNvSpPr/>
          <p:nvPr/>
        </p:nvSpPr>
        <p:spPr>
          <a:xfrm>
            <a:off x="3924300" y="4161950"/>
            <a:ext cx="3701400" cy="2464500"/>
          </a:xfrm>
          <a:prstGeom prst="roundRect">
            <a:avLst>
              <a:gd fmla="val 16667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Legal</a:t>
            </a:r>
            <a:endParaRPr b="1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1; </a:t>
            </a: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changes to law that see his customers employments changes (remote working or redundancy)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 ; strict health and safety guidance to follow .</a:t>
            </a:r>
            <a:endParaRPr b="0" i="0" sz="1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37463" y="630950"/>
            <a:ext cx="10269376" cy="50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7"/>
          <p:cNvSpPr txBox="1"/>
          <p:nvPr/>
        </p:nvSpPr>
        <p:spPr>
          <a:xfrm>
            <a:off x="5184942" y="2527968"/>
            <a:ext cx="1828800" cy="1828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7"/>
          <p:cNvSpPr txBox="1"/>
          <p:nvPr/>
        </p:nvSpPr>
        <p:spPr>
          <a:xfrm>
            <a:off x="700125" y="-207950"/>
            <a:ext cx="9630300" cy="129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1" i="0" lang="en-GB" sz="6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Fishbone Diagram</a:t>
            </a:r>
            <a:endParaRPr b="0" i="0" sz="6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2" name="Google Shape;232;p7"/>
          <p:cNvSpPr txBox="1"/>
          <p:nvPr/>
        </p:nvSpPr>
        <p:spPr>
          <a:xfrm>
            <a:off x="3476450" y="5786451"/>
            <a:ext cx="4391400" cy="12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Framework source: Kaoru Ishikawa developed the Cause-and-Effect diagram for quality control (Ishikawa, 1968).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3" name="Google Shape;233;p7"/>
          <p:cNvSpPr txBox="1"/>
          <p:nvPr/>
        </p:nvSpPr>
        <p:spPr>
          <a:xfrm>
            <a:off x="1134300" y="740500"/>
            <a:ext cx="3324000" cy="923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pestle analysis shows what happened in and outside of Basil business</a:t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7"/>
          <p:cNvSpPr txBox="1"/>
          <p:nvPr/>
        </p:nvSpPr>
        <p:spPr>
          <a:xfrm>
            <a:off x="0" y="3529742"/>
            <a:ext cx="30414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8"/>
          <p:cNvSpPr txBox="1"/>
          <p:nvPr>
            <p:ph type="title"/>
          </p:nvPr>
        </p:nvSpPr>
        <p:spPr>
          <a:xfrm>
            <a:off x="1167492" y="136526"/>
            <a:ext cx="9779100" cy="15699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</a:pPr>
            <a:r>
              <a:rPr lang="en-GB"/>
              <a:t>Conclusion and summary </a:t>
            </a:r>
            <a:endParaRPr/>
          </a:p>
        </p:txBody>
      </p:sp>
      <p:sp>
        <p:nvSpPr>
          <p:cNvPr id="241" name="Google Shape;241;p8"/>
          <p:cNvSpPr txBox="1"/>
          <p:nvPr>
            <p:ph idx="1" type="body"/>
          </p:nvPr>
        </p:nvSpPr>
        <p:spPr>
          <a:xfrm>
            <a:off x="1167493" y="2084832"/>
            <a:ext cx="9779100" cy="336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7500" lnSpcReduction="1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29032"/>
              <a:buNone/>
            </a:pPr>
            <a:r>
              <a:rPr lang="en-GB"/>
              <a:t> Basil is losing 25% of his revenue because the world changed but unfortunately his business model stayed the same.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ct val="129032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29032"/>
              <a:buNone/>
            </a:pPr>
            <a:r>
              <a:rPr lang="en-GB"/>
              <a:t>The outside factor: The hybrid between working from home and working in the office took away his lunch customers and inflation increased his bills.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29032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29032"/>
              <a:buNone/>
            </a:pPr>
            <a:r>
              <a:rPr lang="en-GB"/>
              <a:t>The inside factors: He is 100% reliant on people to come into his store when unfortunately people are reliant on deliveries these day. 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ct val="129032"/>
              <a:buNone/>
            </a:pPr>
            <a:r>
              <a:rPr lang="en-GB"/>
              <a:t>The solution: Basil will need to go online. Either by having a local delivery service or by catering to hybrid workers that work from home.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9"/>
          <p:cNvSpPr txBox="1"/>
          <p:nvPr>
            <p:ph type="title"/>
          </p:nvPr>
        </p:nvSpPr>
        <p:spPr>
          <a:xfrm>
            <a:off x="1167492" y="136526"/>
            <a:ext cx="9779183" cy="15700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Arial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48" name="Google Shape;248;p9"/>
          <p:cNvSpPr txBox="1"/>
          <p:nvPr>
            <p:ph idx="1" type="body"/>
          </p:nvPr>
        </p:nvSpPr>
        <p:spPr>
          <a:xfrm>
            <a:off x="1167493" y="2084832"/>
            <a:ext cx="9779100" cy="336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‌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AguilarF.J. (1967). </a:t>
            </a:r>
            <a:r>
              <a:rPr i="1" lang="en-GB" sz="1800">
                <a:latin typeface="Calibri"/>
                <a:ea typeface="Calibri"/>
                <a:cs typeface="Calibri"/>
                <a:sym typeface="Calibri"/>
              </a:rPr>
              <a:t>Scanning the business environment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. New York: Macmillan.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‌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FSB (2023). </a:t>
            </a:r>
            <a:r>
              <a:rPr i="1" lang="en-GB" sz="1800">
                <a:latin typeface="Calibri"/>
                <a:ea typeface="Calibri"/>
                <a:cs typeface="Calibri"/>
                <a:sym typeface="Calibri"/>
              </a:rPr>
              <a:t>FSB ｜The Federation of Small Businesses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. [online] www.fsb.org.uk. Available at: </a:t>
            </a:r>
            <a:r>
              <a:rPr lang="en-GB" sz="18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https://www.fsb.org.uk/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.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</a:pPr>
            <a:r>
              <a:rPr lang="en-GB">
                <a:latin typeface="Calibri"/>
                <a:ea typeface="Calibri"/>
                <a:cs typeface="Calibri"/>
                <a:sym typeface="Calibri"/>
              </a:rPr>
              <a:t>‌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Ishikawa, K. (1986). </a:t>
            </a:r>
            <a:r>
              <a:rPr i="1" lang="en-GB" sz="1800">
                <a:latin typeface="Calibri"/>
                <a:ea typeface="Calibri"/>
                <a:cs typeface="Calibri"/>
                <a:sym typeface="Calibri"/>
              </a:rPr>
              <a:t>Guide to Quality Control</a:t>
            </a:r>
            <a:r>
              <a:rPr lang="en-GB" sz="1800">
                <a:latin typeface="Calibri"/>
                <a:ea typeface="Calibri"/>
                <a:cs typeface="Calibri"/>
                <a:sym typeface="Calibri"/>
              </a:rPr>
              <a:t>. New York: Unipub/Quality Resources.</a:t>
            </a:r>
            <a:endParaRPr sz="18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</a:pPr>
            <a:r>
              <a:t/>
            </a: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None/>
            </a:pPr>
            <a:r>
              <a:rPr lang="en-GB"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NS (2023). </a:t>
            </a:r>
            <a:r>
              <a:rPr b="0" i="1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Office for National Statistics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[online] Ons.gov.uk. Available at: https://www.ons.gov.uk/.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None/>
            </a:pPr>
            <a:r>
              <a:rPr b="0" i="0" lang="en-GB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‌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Ohno, T. (1988). </a:t>
            </a:r>
            <a:r>
              <a:rPr b="0" i="1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Toyota Production System : beyond large-scale Production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London: Crc Press.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None/>
            </a:pPr>
            <a:r>
              <a:rPr b="0" i="0" lang="en-GB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‌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Ishikawa, K. (1986). </a:t>
            </a:r>
            <a:r>
              <a:rPr b="0" i="1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Guide to Quality Control</a:t>
            </a:r>
            <a:r>
              <a:rPr b="0" i="0" lang="en-GB" sz="1800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. New York: Unipub/Quality Resources.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2800"/>
              <a:buNone/>
            </a:pPr>
            <a:r>
              <a:rPr b="0" i="0" lang="en-GB" u="none" strike="noStrike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rPr>
              <a:t>‌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t/>
            </a:r>
            <a:endParaRPr b="0" i="0" u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10"/>
          <p:cNvSpPr txBox="1"/>
          <p:nvPr>
            <p:ph type="ctrTitle"/>
          </p:nvPr>
        </p:nvSpPr>
        <p:spPr>
          <a:xfrm>
            <a:off x="1167494" y="252549"/>
            <a:ext cx="6220278" cy="3262811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rPr lang="en-GB"/>
              <a:t>Thank you </a:t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Arial"/>
              <a:buNone/>
            </a:pPr>
            <a:r>
              <a:rPr lang="en-GB"/>
              <a:t>ANY QUESTIONS?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