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3" r:id="rId25"/>
    <p:sldId id="284" r:id="rId26"/>
    <p:sldId id="282"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atthew Somoroff" initials="M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7566"/>
    <a:srgbClr val="1C584D"/>
    <a:srgbClr val="596D2D"/>
    <a:srgbClr val="585858"/>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2" autoAdjust="0"/>
    <p:restoredTop sz="94687" autoAdjust="0"/>
  </p:normalViewPr>
  <p:slideViewPr>
    <p:cSldViewPr>
      <p:cViewPr>
        <p:scale>
          <a:sx n="75" d="100"/>
          <a:sy n="75" d="100"/>
        </p:scale>
        <p:origin x="-1422" y="-46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ED726400-94D6-47B8-A424-5F652A306F65}" type="datetimeFigureOut">
              <a:rPr lang="en-US"/>
              <a:pPr>
                <a:defRPr/>
              </a:pPr>
              <a:t>7/11/2018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D7423D3-2069-4624-8E94-1F9BFDEC75FD}" type="slidenum">
              <a:rPr lang="en-US" altLang="en-US"/>
              <a:pPr/>
              <a:t>‹#›</a:t>
            </a:fld>
            <a:endParaRPr lang="en-US" altLang="en-US"/>
          </a:p>
        </p:txBody>
      </p:sp>
    </p:spTree>
    <p:extLst>
      <p:ext uri="{BB962C8B-B14F-4D97-AF65-F5344CB8AC3E}">
        <p14:creationId xmlns:p14="http://schemas.microsoft.com/office/powerpoint/2010/main" val="413668712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970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3A5F8653-8D2B-4984-846A-E95F8ACD711E}" type="slidenum">
              <a:rPr lang="en-US" altLang="en-US"/>
              <a:pPr eaLnBrk="1" hangingPunct="1"/>
              <a:t>2</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072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29F7A9F1-DD9F-4BC6-A0C3-DDE2CEDC46E7}" type="slidenum">
              <a:rPr lang="en-US" altLang="en-US"/>
              <a:pPr eaLnBrk="1" hangingPunct="1"/>
              <a:t>15</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7"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1678849" y="0"/>
            <a:ext cx="5862501"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130425"/>
            <a:ext cx="7772400" cy="1470025"/>
          </a:xfrm>
        </p:spPr>
        <p:txBody>
          <a:bodyPr/>
          <a:lstStyle/>
          <a:p>
            <a:r>
              <a:rPr lang="en-US" dirty="0"/>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9" name="Text Placeholder 8"/>
          <p:cNvSpPr>
            <a:spLocks noGrp="1"/>
          </p:cNvSpPr>
          <p:nvPr>
            <p:ph type="body" sz="quarter" idx="12"/>
          </p:nvPr>
        </p:nvSpPr>
        <p:spPr>
          <a:xfrm>
            <a:off x="3122676" y="6416040"/>
            <a:ext cx="2898648" cy="365760"/>
          </a:xfrm>
        </p:spPr>
        <p:txBody>
          <a:bodyPr anchor="ctr"/>
          <a:lstStyle>
            <a:lvl1pPr marL="0" indent="0" algn="ctr">
              <a:buNone/>
              <a:defRPr sz="1200">
                <a:solidFill>
                  <a:srgbClr val="585858"/>
                </a:solidFill>
              </a:defRPr>
            </a:lvl1pPr>
          </a:lstStyle>
          <a:p>
            <a:pPr lvl="0"/>
            <a:r>
              <a:rPr lang="en-US" dirty="0" smtClean="0"/>
              <a:t>Click to edit Master text styles</a:t>
            </a:r>
            <a:endParaRPr lang="en-US" dirty="0"/>
          </a:p>
        </p:txBody>
      </p:sp>
      <p:sp>
        <p:nvSpPr>
          <p:cNvPr id="10" name="TextBox 9"/>
          <p:cNvSpPr txBox="1"/>
          <p:nvPr userDrawn="1"/>
        </p:nvSpPr>
        <p:spPr>
          <a:xfrm>
            <a:off x="8534400" y="6477000"/>
            <a:ext cx="548640" cy="276999"/>
          </a:xfrm>
          <a:prstGeom prst="rect">
            <a:avLst/>
          </a:prstGeom>
          <a:noFill/>
        </p:spPr>
        <p:txBody>
          <a:bodyPr wrap="none" rtlCol="0" anchor="ctr">
            <a:spAutoFit/>
          </a:bodyPr>
          <a:lstStyle/>
          <a:p>
            <a:pPr algn="ctr"/>
            <a:fld id="{9CAFA69E-CF37-4F7C-AF0D-C32E9F604A77}" type="slidenum">
              <a:rPr lang="en-US" sz="1200" smtClean="0">
                <a:solidFill>
                  <a:srgbClr val="585858"/>
                </a:solidFill>
              </a:rPr>
              <a:pPr algn="ctr"/>
              <a:t>‹#›</a:t>
            </a:fld>
            <a:endParaRPr lang="en-US" sz="1200" dirty="0">
              <a:solidFill>
                <a:srgbClr val="585858"/>
              </a:solidFill>
            </a:endParaRPr>
          </a:p>
        </p:txBody>
      </p:sp>
    </p:spTree>
    <p:extLst>
      <p:ext uri="{BB962C8B-B14F-4D97-AF65-F5344CB8AC3E}">
        <p14:creationId xmlns:p14="http://schemas.microsoft.com/office/powerpoint/2010/main" val="29911908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6"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0" y="420547"/>
            <a:ext cx="5143500" cy="6016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5257800" y="152400"/>
            <a:ext cx="3749040" cy="6327648"/>
          </a:xfrm>
        </p:spPr>
        <p:txBody>
          <a:bodyPr/>
          <a:lstStyle>
            <a:lvl1pPr algn="r">
              <a:defRPr sz="6000">
                <a:solidFill>
                  <a:srgbClr val="596D2D"/>
                </a:solidFill>
              </a:defRPr>
            </a:lvl1pPr>
          </a:lstStyle>
          <a:p>
            <a:r>
              <a:rPr lang="en-US" dirty="0"/>
              <a:t>Click to edit Master title </a:t>
            </a:r>
            <a:r>
              <a:rPr lang="en-US" dirty="0" smtClean="0"/>
              <a:t>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TextBox 3"/>
          <p:cNvSpPr txBox="1"/>
          <p:nvPr userDrawn="1"/>
        </p:nvSpPr>
        <p:spPr>
          <a:xfrm>
            <a:off x="3958371" y="6416040"/>
            <a:ext cx="1227259" cy="365760"/>
          </a:xfrm>
          <a:prstGeom prst="rect">
            <a:avLst/>
          </a:prstGeom>
          <a:noFill/>
        </p:spPr>
        <p:txBody>
          <a:bodyPr wrap="none" rtlCol="0" anchor="ctr">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1200" dirty="0" smtClean="0">
                <a:solidFill>
                  <a:srgbClr val="585858"/>
                </a:solidFill>
              </a:rPr>
              <a:t>© 2018 Cengage</a:t>
            </a:r>
          </a:p>
        </p:txBody>
      </p:sp>
      <p:sp>
        <p:nvSpPr>
          <p:cNvPr id="8" name="TextBox 7"/>
          <p:cNvSpPr txBox="1"/>
          <p:nvPr userDrawn="1"/>
        </p:nvSpPr>
        <p:spPr>
          <a:xfrm>
            <a:off x="8534400" y="6477000"/>
            <a:ext cx="548640" cy="276999"/>
          </a:xfrm>
          <a:prstGeom prst="rect">
            <a:avLst/>
          </a:prstGeom>
          <a:noFill/>
        </p:spPr>
        <p:txBody>
          <a:bodyPr wrap="none" rtlCol="0" anchor="ctr">
            <a:spAutoFit/>
          </a:bodyPr>
          <a:lstStyle/>
          <a:p>
            <a:pPr algn="ctr"/>
            <a:fld id="{9CAFA69E-CF37-4F7C-AF0D-C32E9F604A77}" type="slidenum">
              <a:rPr lang="en-US" sz="1200" smtClean="0">
                <a:solidFill>
                  <a:srgbClr val="585858"/>
                </a:solidFill>
              </a:rPr>
              <a:pPr algn="ctr"/>
              <a:t>‹#›</a:t>
            </a:fld>
            <a:endParaRPr lang="en-US" sz="1200" dirty="0">
              <a:solidFill>
                <a:srgbClr val="585858"/>
              </a:solidFill>
            </a:endParaRPr>
          </a:p>
        </p:txBody>
      </p:sp>
    </p:spTree>
    <p:extLst>
      <p:ext uri="{BB962C8B-B14F-4D97-AF65-F5344CB8AC3E}">
        <p14:creationId xmlns:p14="http://schemas.microsoft.com/office/powerpoint/2010/main" val="96632567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b="1">
                <a:solidFill>
                  <a:srgbClr val="596D2D"/>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p:cNvSpPr txBox="1"/>
          <p:nvPr userDrawn="1"/>
        </p:nvSpPr>
        <p:spPr>
          <a:xfrm>
            <a:off x="3958371" y="6416040"/>
            <a:ext cx="1227259" cy="365760"/>
          </a:xfrm>
          <a:prstGeom prst="rect">
            <a:avLst/>
          </a:prstGeom>
          <a:noFill/>
        </p:spPr>
        <p:txBody>
          <a:bodyPr wrap="none" rtlCol="0" anchor="ctr">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1200" dirty="0" smtClean="0">
                <a:solidFill>
                  <a:srgbClr val="585858"/>
                </a:solidFill>
              </a:rPr>
              <a:t>© 2018 Cengage</a:t>
            </a:r>
          </a:p>
        </p:txBody>
      </p:sp>
      <p:sp>
        <p:nvSpPr>
          <p:cNvPr id="8" name="TextBox 7"/>
          <p:cNvSpPr txBox="1"/>
          <p:nvPr userDrawn="1"/>
        </p:nvSpPr>
        <p:spPr>
          <a:xfrm>
            <a:off x="8534400" y="6477000"/>
            <a:ext cx="548640" cy="276999"/>
          </a:xfrm>
          <a:prstGeom prst="rect">
            <a:avLst/>
          </a:prstGeom>
          <a:noFill/>
        </p:spPr>
        <p:txBody>
          <a:bodyPr wrap="none" rtlCol="0" anchor="ctr">
            <a:spAutoFit/>
          </a:bodyPr>
          <a:lstStyle/>
          <a:p>
            <a:pPr algn="ctr"/>
            <a:fld id="{9CAFA69E-CF37-4F7C-AF0D-C32E9F604A77}" type="slidenum">
              <a:rPr lang="en-US" sz="1200" smtClean="0">
                <a:solidFill>
                  <a:srgbClr val="585858"/>
                </a:solidFill>
              </a:rPr>
              <a:pPr algn="ctr"/>
              <a:t>‹#›</a:t>
            </a:fld>
            <a:endParaRPr lang="en-US" sz="1200" dirty="0">
              <a:solidFill>
                <a:srgbClr val="585858"/>
              </a:solidFill>
            </a:endParaRPr>
          </a:p>
        </p:txBody>
      </p:sp>
    </p:spTree>
    <p:extLst>
      <p:ext uri="{BB962C8B-B14F-4D97-AF65-F5344CB8AC3E}">
        <p14:creationId xmlns:p14="http://schemas.microsoft.com/office/powerpoint/2010/main" val="138242322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6" name="Rectangle 5"/>
          <p:cNvSpPr/>
          <p:nvPr userDrawn="1"/>
        </p:nvSpPr>
        <p:spPr>
          <a:xfrm>
            <a:off x="0" y="0"/>
            <a:ext cx="1638300" cy="6858000"/>
          </a:xfrm>
          <a:prstGeom prst="rect">
            <a:avLst/>
          </a:prstGeom>
          <a:solidFill>
            <a:schemeClr val="tx2"/>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a:xfrm>
            <a:off x="1600200" y="0"/>
            <a:ext cx="76200" cy="6858000"/>
          </a:xfrm>
          <a:prstGeom prst="rect">
            <a:avLst/>
          </a:prstGeom>
          <a:solidFill>
            <a:schemeClr val="tx2">
              <a:lumMod val="60000"/>
              <a:lumOff val="40000"/>
            </a:schemeClr>
          </a:solidFill>
          <a:ln>
            <a:solidFill>
              <a:schemeClr val="tx2">
                <a:lumMod val="60000"/>
                <a:lumOff val="40000"/>
              </a:schemeClr>
            </a:solidFill>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1981200" y="152400"/>
            <a:ext cx="6858000" cy="914400"/>
          </a:xfrm>
        </p:spPr>
        <p:txBody>
          <a:bodyPr/>
          <a:lstStyle>
            <a:lvl1pPr>
              <a:defRPr sz="4000" b="1">
                <a:solidFill>
                  <a:srgbClr val="596D2D"/>
                </a:solidFill>
              </a:defRPr>
            </a:lvl1pPr>
          </a:lstStyle>
          <a:p>
            <a:r>
              <a:rPr lang="en-US" dirty="0"/>
              <a:t>Click to edit Master title style</a:t>
            </a:r>
          </a:p>
        </p:txBody>
      </p:sp>
      <p:sp>
        <p:nvSpPr>
          <p:cNvPr id="3" name="Content Placeholder 2"/>
          <p:cNvSpPr>
            <a:spLocks noGrp="1"/>
          </p:cNvSpPr>
          <p:nvPr>
            <p:ph idx="1"/>
          </p:nvPr>
        </p:nvSpPr>
        <p:spPr>
          <a:xfrm>
            <a:off x="1981200" y="1219200"/>
            <a:ext cx="6858000" cy="52120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p:cNvSpPr txBox="1"/>
          <p:nvPr userDrawn="1"/>
        </p:nvSpPr>
        <p:spPr>
          <a:xfrm>
            <a:off x="3958371" y="6416040"/>
            <a:ext cx="1227259" cy="365760"/>
          </a:xfrm>
          <a:prstGeom prst="rect">
            <a:avLst/>
          </a:prstGeom>
          <a:noFill/>
        </p:spPr>
        <p:txBody>
          <a:bodyPr wrap="none" rtlCol="0" anchor="ctr">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1200" dirty="0" smtClean="0">
                <a:solidFill>
                  <a:srgbClr val="585858"/>
                </a:solidFill>
              </a:rPr>
              <a:t>© 2018 Cengage</a:t>
            </a:r>
          </a:p>
        </p:txBody>
      </p:sp>
      <p:sp>
        <p:nvSpPr>
          <p:cNvPr id="8" name="TextBox 7"/>
          <p:cNvSpPr txBox="1"/>
          <p:nvPr userDrawn="1"/>
        </p:nvSpPr>
        <p:spPr>
          <a:xfrm>
            <a:off x="8534400" y="6477000"/>
            <a:ext cx="548640" cy="276999"/>
          </a:xfrm>
          <a:prstGeom prst="rect">
            <a:avLst/>
          </a:prstGeom>
          <a:noFill/>
        </p:spPr>
        <p:txBody>
          <a:bodyPr wrap="none" rtlCol="0" anchor="ctr">
            <a:spAutoFit/>
          </a:bodyPr>
          <a:lstStyle/>
          <a:p>
            <a:pPr algn="ctr"/>
            <a:fld id="{9CAFA69E-CF37-4F7C-AF0D-C32E9F604A77}" type="slidenum">
              <a:rPr lang="en-US" sz="1200" smtClean="0">
                <a:solidFill>
                  <a:srgbClr val="585858"/>
                </a:solidFill>
              </a:rPr>
              <a:pPr algn="ctr"/>
              <a:t>‹#›</a:t>
            </a:fld>
            <a:endParaRPr lang="en-US" sz="1200" dirty="0">
              <a:solidFill>
                <a:srgbClr val="585858"/>
              </a:solidFill>
            </a:endParaRPr>
          </a:p>
        </p:txBody>
      </p:sp>
    </p:spTree>
    <p:extLst>
      <p:ext uri="{BB962C8B-B14F-4D97-AF65-F5344CB8AC3E}">
        <p14:creationId xmlns:p14="http://schemas.microsoft.com/office/powerpoint/2010/main" val="4096604146"/>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6" name="Rectangle 5"/>
          <p:cNvSpPr/>
          <p:nvPr userDrawn="1"/>
        </p:nvSpPr>
        <p:spPr>
          <a:xfrm>
            <a:off x="0" y="0"/>
            <a:ext cx="1638300" cy="6858000"/>
          </a:xfrm>
          <a:prstGeom prst="rect">
            <a:avLst/>
          </a:prstGeom>
          <a:solidFill>
            <a:schemeClr val="tx2"/>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a:xfrm>
            <a:off x="1600200" y="0"/>
            <a:ext cx="76200" cy="6858000"/>
          </a:xfrm>
          <a:prstGeom prst="rect">
            <a:avLst/>
          </a:prstGeom>
          <a:solidFill>
            <a:schemeClr val="tx2">
              <a:lumMod val="60000"/>
              <a:lumOff val="40000"/>
            </a:schemeClr>
          </a:solidFill>
          <a:ln>
            <a:solidFill>
              <a:schemeClr val="tx2">
                <a:lumMod val="60000"/>
                <a:lumOff val="40000"/>
              </a:schemeClr>
            </a:solidFill>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1981200" y="152400"/>
            <a:ext cx="6858000" cy="914400"/>
          </a:xfrm>
        </p:spPr>
        <p:txBody>
          <a:bodyPr/>
          <a:lstStyle>
            <a:lvl1pPr>
              <a:defRPr sz="4000" b="1">
                <a:solidFill>
                  <a:srgbClr val="596D2D"/>
                </a:solidFill>
              </a:defRPr>
            </a:lvl1pPr>
          </a:lstStyle>
          <a:p>
            <a:r>
              <a:rPr lang="en-US" dirty="0"/>
              <a:t>Click to edit Master title style</a:t>
            </a:r>
          </a:p>
        </p:txBody>
      </p:sp>
      <p:sp>
        <p:nvSpPr>
          <p:cNvPr id="3" name="Content Placeholder 2"/>
          <p:cNvSpPr>
            <a:spLocks noGrp="1"/>
          </p:cNvSpPr>
          <p:nvPr>
            <p:ph idx="1"/>
          </p:nvPr>
        </p:nvSpPr>
        <p:spPr>
          <a:xfrm>
            <a:off x="1981200" y="1219200"/>
            <a:ext cx="3204430" cy="52120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p:cNvSpPr txBox="1"/>
          <p:nvPr userDrawn="1"/>
        </p:nvSpPr>
        <p:spPr>
          <a:xfrm>
            <a:off x="3958371" y="6416040"/>
            <a:ext cx="1227259" cy="365760"/>
          </a:xfrm>
          <a:prstGeom prst="rect">
            <a:avLst/>
          </a:prstGeom>
          <a:noFill/>
        </p:spPr>
        <p:txBody>
          <a:bodyPr wrap="none" rtlCol="0" anchor="ctr">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1200" dirty="0" smtClean="0">
                <a:solidFill>
                  <a:srgbClr val="585858"/>
                </a:solidFill>
              </a:rPr>
              <a:t>© 2018 Cengage</a:t>
            </a:r>
          </a:p>
        </p:txBody>
      </p:sp>
      <p:sp>
        <p:nvSpPr>
          <p:cNvPr id="8" name="TextBox 7"/>
          <p:cNvSpPr txBox="1"/>
          <p:nvPr userDrawn="1"/>
        </p:nvSpPr>
        <p:spPr>
          <a:xfrm>
            <a:off x="8534400" y="6477000"/>
            <a:ext cx="548640" cy="276999"/>
          </a:xfrm>
          <a:prstGeom prst="rect">
            <a:avLst/>
          </a:prstGeom>
          <a:noFill/>
        </p:spPr>
        <p:txBody>
          <a:bodyPr wrap="none" rtlCol="0" anchor="ctr">
            <a:spAutoFit/>
          </a:bodyPr>
          <a:lstStyle/>
          <a:p>
            <a:pPr algn="ctr"/>
            <a:fld id="{9CAFA69E-CF37-4F7C-AF0D-C32E9F604A77}" type="slidenum">
              <a:rPr lang="en-US" sz="1200" smtClean="0">
                <a:solidFill>
                  <a:srgbClr val="585858"/>
                </a:solidFill>
              </a:rPr>
              <a:pPr algn="ctr"/>
              <a:t>‹#›</a:t>
            </a:fld>
            <a:endParaRPr lang="en-US" sz="1200" dirty="0">
              <a:solidFill>
                <a:srgbClr val="585858"/>
              </a:solidFill>
            </a:endParaRPr>
          </a:p>
        </p:txBody>
      </p:sp>
      <p:sp>
        <p:nvSpPr>
          <p:cNvPr id="10" name="Content Placeholder 2"/>
          <p:cNvSpPr>
            <a:spLocks noGrp="1"/>
          </p:cNvSpPr>
          <p:nvPr>
            <p:ph idx="10"/>
          </p:nvPr>
        </p:nvSpPr>
        <p:spPr>
          <a:xfrm>
            <a:off x="5634770" y="1219200"/>
            <a:ext cx="3204430" cy="52120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7049426"/>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6" name="Rectangle 5"/>
          <p:cNvSpPr/>
          <p:nvPr userDrawn="1"/>
        </p:nvSpPr>
        <p:spPr>
          <a:xfrm>
            <a:off x="0" y="0"/>
            <a:ext cx="1638300" cy="6858000"/>
          </a:xfrm>
          <a:prstGeom prst="rect">
            <a:avLst/>
          </a:prstGeom>
          <a:solidFill>
            <a:schemeClr val="tx2"/>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ectangle 8"/>
          <p:cNvSpPr/>
          <p:nvPr userDrawn="1"/>
        </p:nvSpPr>
        <p:spPr>
          <a:xfrm>
            <a:off x="1600200" y="0"/>
            <a:ext cx="76200" cy="6858000"/>
          </a:xfrm>
          <a:prstGeom prst="rect">
            <a:avLst/>
          </a:prstGeom>
          <a:solidFill>
            <a:schemeClr val="tx2">
              <a:lumMod val="60000"/>
              <a:lumOff val="40000"/>
            </a:schemeClr>
          </a:solidFill>
          <a:ln>
            <a:solidFill>
              <a:schemeClr val="tx2">
                <a:lumMod val="60000"/>
                <a:lumOff val="40000"/>
              </a:schemeClr>
            </a:solidFill>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1981200" y="152400"/>
            <a:ext cx="6858000" cy="914400"/>
          </a:xfrm>
        </p:spPr>
        <p:txBody>
          <a:bodyPr/>
          <a:lstStyle>
            <a:lvl1pPr>
              <a:defRPr sz="4000" b="1">
                <a:solidFill>
                  <a:srgbClr val="596D2D"/>
                </a:solidFill>
              </a:defRPr>
            </a:lvl1pPr>
          </a:lstStyle>
          <a:p>
            <a:r>
              <a:rPr lang="en-US" dirty="0"/>
              <a:t>Click to edit Master title style</a:t>
            </a:r>
          </a:p>
        </p:txBody>
      </p:sp>
      <p:sp>
        <p:nvSpPr>
          <p:cNvPr id="3" name="Content Placeholder 2"/>
          <p:cNvSpPr>
            <a:spLocks noGrp="1"/>
          </p:cNvSpPr>
          <p:nvPr>
            <p:ph idx="1"/>
          </p:nvPr>
        </p:nvSpPr>
        <p:spPr>
          <a:xfrm>
            <a:off x="1981200" y="1219200"/>
            <a:ext cx="6858000" cy="1554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p:cNvSpPr txBox="1"/>
          <p:nvPr userDrawn="1"/>
        </p:nvSpPr>
        <p:spPr>
          <a:xfrm>
            <a:off x="3958371" y="6416040"/>
            <a:ext cx="1227259" cy="365760"/>
          </a:xfrm>
          <a:prstGeom prst="rect">
            <a:avLst/>
          </a:prstGeom>
          <a:noFill/>
        </p:spPr>
        <p:txBody>
          <a:bodyPr wrap="none" rtlCol="0" anchor="ctr">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1200" dirty="0" smtClean="0">
                <a:solidFill>
                  <a:srgbClr val="585858"/>
                </a:solidFill>
              </a:rPr>
              <a:t>© 2018 Cengage</a:t>
            </a:r>
          </a:p>
        </p:txBody>
      </p:sp>
      <p:sp>
        <p:nvSpPr>
          <p:cNvPr id="8" name="TextBox 7"/>
          <p:cNvSpPr txBox="1"/>
          <p:nvPr userDrawn="1"/>
        </p:nvSpPr>
        <p:spPr>
          <a:xfrm>
            <a:off x="8534400" y="6477000"/>
            <a:ext cx="548640" cy="276999"/>
          </a:xfrm>
          <a:prstGeom prst="rect">
            <a:avLst/>
          </a:prstGeom>
          <a:noFill/>
        </p:spPr>
        <p:txBody>
          <a:bodyPr wrap="none" rtlCol="0" anchor="ctr">
            <a:spAutoFit/>
          </a:bodyPr>
          <a:lstStyle/>
          <a:p>
            <a:pPr algn="ctr"/>
            <a:fld id="{9CAFA69E-CF37-4F7C-AF0D-C32E9F604A77}" type="slidenum">
              <a:rPr lang="en-US" sz="1200" smtClean="0">
                <a:solidFill>
                  <a:srgbClr val="585858"/>
                </a:solidFill>
              </a:rPr>
              <a:pPr algn="ctr"/>
              <a:t>‹#›</a:t>
            </a:fld>
            <a:endParaRPr lang="en-US" sz="1200" dirty="0">
              <a:solidFill>
                <a:srgbClr val="585858"/>
              </a:solidFill>
            </a:endParaRPr>
          </a:p>
        </p:txBody>
      </p:sp>
      <p:sp>
        <p:nvSpPr>
          <p:cNvPr id="10" name="Content Placeholder 2"/>
          <p:cNvSpPr>
            <a:spLocks noGrp="1"/>
          </p:cNvSpPr>
          <p:nvPr>
            <p:ph idx="10"/>
          </p:nvPr>
        </p:nvSpPr>
        <p:spPr>
          <a:xfrm>
            <a:off x="1981200" y="2994660"/>
            <a:ext cx="6858000" cy="1554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2"/>
          <p:cNvSpPr>
            <a:spLocks noGrp="1"/>
          </p:cNvSpPr>
          <p:nvPr>
            <p:ph idx="11"/>
          </p:nvPr>
        </p:nvSpPr>
        <p:spPr>
          <a:xfrm>
            <a:off x="1981200" y="4770120"/>
            <a:ext cx="6858000" cy="1554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7103986"/>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44346F51-6128-4154-8FC1-D0A2FDB13C46}" type="datetime1">
              <a:rPr lang="en-US"/>
              <a:pPr>
                <a:defRPr/>
              </a:pPr>
              <a:t>7/11/2018</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6" name="Slide Number Placeholder 5"/>
          <p:cNvSpPr>
            <a:spLocks noGrp="1"/>
          </p:cNvSpPr>
          <p:nvPr>
            <p:ph type="sldNum" sz="quarter" idx="12"/>
          </p:nvPr>
        </p:nvSpPr>
        <p:spPr/>
        <p:txBody>
          <a:bodyPr/>
          <a:lstStyle>
            <a:lvl1pPr>
              <a:defRPr/>
            </a:lvl1pPr>
          </a:lstStyle>
          <a:p>
            <a:fld id="{592157B4-FA6C-4F84-96A9-F26C55336836}" type="slidenum">
              <a:rPr lang="en-US" altLang="en-US"/>
              <a:pPr/>
              <a:t>‹#›</a:t>
            </a:fld>
            <a:endParaRPr lang="en-US" altLang="en-US"/>
          </a:p>
        </p:txBody>
      </p:sp>
    </p:spTree>
    <p:extLst>
      <p:ext uri="{BB962C8B-B14F-4D97-AF65-F5344CB8AC3E}">
        <p14:creationId xmlns:p14="http://schemas.microsoft.com/office/powerpoint/2010/main" val="4265212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3"/>
          <p:cNvSpPr>
            <a:spLocks noGrp="1"/>
          </p:cNvSpPr>
          <p:nvPr>
            <p:ph type="dt" sz="half" idx="10"/>
          </p:nvPr>
        </p:nvSpPr>
        <p:spPr/>
        <p:txBody>
          <a:bodyPr/>
          <a:lstStyle>
            <a:lvl1pPr>
              <a:defRPr/>
            </a:lvl1pPr>
          </a:lstStyle>
          <a:p>
            <a:pPr>
              <a:defRPr/>
            </a:pPr>
            <a:fld id="{35A6C886-6B4C-4DF3-8ECE-0DF51F96BB87}" type="datetime1">
              <a:rPr lang="en-US"/>
              <a:pPr>
                <a:defRPr/>
              </a:pPr>
              <a:t>7/11/2018</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7" name="Slide Number Placeholder 5"/>
          <p:cNvSpPr>
            <a:spLocks noGrp="1"/>
          </p:cNvSpPr>
          <p:nvPr>
            <p:ph type="sldNum" sz="quarter" idx="12"/>
          </p:nvPr>
        </p:nvSpPr>
        <p:spPr/>
        <p:txBody>
          <a:bodyPr/>
          <a:lstStyle>
            <a:lvl1pPr>
              <a:defRPr/>
            </a:lvl1pPr>
          </a:lstStyle>
          <a:p>
            <a:fld id="{AABFAEFC-93BF-4BA4-865C-27FBC279ADAF}" type="slidenum">
              <a:rPr lang="en-US" altLang="en-US"/>
              <a:pPr/>
              <a:t>‹#›</a:t>
            </a:fld>
            <a:endParaRPr lang="en-US" altLang="en-US"/>
          </a:p>
        </p:txBody>
      </p:sp>
    </p:spTree>
    <p:extLst>
      <p:ext uri="{BB962C8B-B14F-4D97-AF65-F5344CB8AC3E}">
        <p14:creationId xmlns:p14="http://schemas.microsoft.com/office/powerpoint/2010/main" val="3895341512"/>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7479F731-D3DA-49C6-ABD5-3B3694260B54}" type="datetime1">
              <a:rPr lang="en-US"/>
              <a:pPr>
                <a:defRPr/>
              </a:pPr>
              <a:t>7/11/2018</a:t>
            </a:fld>
            <a:endParaRPr lang="en-US"/>
          </a:p>
        </p:txBody>
      </p:sp>
      <p:sp>
        <p:nvSpPr>
          <p:cNvPr id="8"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9" name="Slide Number Placeholder 5"/>
          <p:cNvSpPr>
            <a:spLocks noGrp="1"/>
          </p:cNvSpPr>
          <p:nvPr>
            <p:ph type="sldNum" sz="quarter" idx="12"/>
          </p:nvPr>
        </p:nvSpPr>
        <p:spPr/>
        <p:txBody>
          <a:bodyPr/>
          <a:lstStyle>
            <a:lvl1pPr>
              <a:defRPr/>
            </a:lvl1pPr>
          </a:lstStyle>
          <a:p>
            <a:fld id="{F857BCB9-B2A7-4A58-9922-37E2DEEBE0C3}" type="slidenum">
              <a:rPr lang="en-US" altLang="en-US"/>
              <a:pPr/>
              <a:t>‹#›</a:t>
            </a:fld>
            <a:endParaRPr lang="en-US" altLang="en-US"/>
          </a:p>
        </p:txBody>
      </p:sp>
    </p:spTree>
    <p:extLst>
      <p:ext uri="{BB962C8B-B14F-4D97-AF65-F5344CB8AC3E}">
        <p14:creationId xmlns:p14="http://schemas.microsoft.com/office/powerpoint/2010/main" val="113847544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381CAF3-6FE4-4491-A7CD-C48D63C4BB77}" type="datetime1">
              <a:rPr lang="en-US"/>
              <a:pPr>
                <a:defRPr/>
              </a:pPr>
              <a:t>7/11/2018</a:t>
            </a:fld>
            <a:endParaRPr lang="en-US"/>
          </a:p>
        </p:txBody>
      </p:sp>
      <p:sp>
        <p:nvSpPr>
          <p:cNvPr id="4"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5" name="Slide Number Placeholder 5"/>
          <p:cNvSpPr>
            <a:spLocks noGrp="1"/>
          </p:cNvSpPr>
          <p:nvPr>
            <p:ph type="sldNum" sz="quarter" idx="12"/>
          </p:nvPr>
        </p:nvSpPr>
        <p:spPr/>
        <p:txBody>
          <a:bodyPr/>
          <a:lstStyle>
            <a:lvl1pPr>
              <a:defRPr/>
            </a:lvl1pPr>
          </a:lstStyle>
          <a:p>
            <a:fld id="{53F51BE9-07C2-41B7-8956-710D4B0389BF}" type="slidenum">
              <a:rPr lang="en-US" altLang="en-US"/>
              <a:pPr/>
              <a:t>‹#›</a:t>
            </a:fld>
            <a:endParaRPr lang="en-US" altLang="en-US"/>
          </a:p>
        </p:txBody>
      </p:sp>
    </p:spTree>
    <p:extLst>
      <p:ext uri="{BB962C8B-B14F-4D97-AF65-F5344CB8AC3E}">
        <p14:creationId xmlns:p14="http://schemas.microsoft.com/office/powerpoint/2010/main" val="3857234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2513347-2F5E-49DB-8E9E-B5CE219F4AE7}" type="datetime1">
              <a:rPr lang="en-US"/>
              <a:pPr>
                <a:defRPr/>
              </a:pPr>
              <a:t>7/11/2018</a:t>
            </a:fld>
            <a:endParaRPr lang="en-US"/>
          </a:p>
        </p:txBody>
      </p:sp>
      <p:sp>
        <p:nvSpPr>
          <p:cNvPr id="3"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4" name="Slide Number Placeholder 5"/>
          <p:cNvSpPr>
            <a:spLocks noGrp="1"/>
          </p:cNvSpPr>
          <p:nvPr>
            <p:ph type="sldNum" sz="quarter" idx="12"/>
          </p:nvPr>
        </p:nvSpPr>
        <p:spPr/>
        <p:txBody>
          <a:bodyPr/>
          <a:lstStyle>
            <a:lvl1pPr>
              <a:defRPr/>
            </a:lvl1pPr>
          </a:lstStyle>
          <a:p>
            <a:fld id="{6197D859-5254-43D8-9030-F8DEFFCF65ED}" type="slidenum">
              <a:rPr lang="en-US" altLang="en-US"/>
              <a:pPr/>
              <a:t>‹#›</a:t>
            </a:fld>
            <a:endParaRPr lang="en-US" altLang="en-US"/>
          </a:p>
        </p:txBody>
      </p:sp>
    </p:spTree>
    <p:extLst>
      <p:ext uri="{BB962C8B-B14F-4D97-AF65-F5344CB8AC3E}">
        <p14:creationId xmlns:p14="http://schemas.microsoft.com/office/powerpoint/2010/main" val="20643158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445E266-6861-4950-AE69-24B4509A6FA2}" type="datetime1">
              <a:rPr lang="en-US"/>
              <a:pPr>
                <a:defRPr/>
              </a:pPr>
              <a:t>7/11/2018</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7" name="Slide Number Placeholder 5"/>
          <p:cNvSpPr>
            <a:spLocks noGrp="1"/>
          </p:cNvSpPr>
          <p:nvPr>
            <p:ph type="sldNum" sz="quarter" idx="12"/>
          </p:nvPr>
        </p:nvSpPr>
        <p:spPr/>
        <p:txBody>
          <a:bodyPr/>
          <a:lstStyle>
            <a:lvl1pPr>
              <a:defRPr/>
            </a:lvl1pPr>
          </a:lstStyle>
          <a:p>
            <a:fld id="{CBAAF329-45FB-4CF6-89DF-7C552D5D1765}" type="slidenum">
              <a:rPr lang="en-US" altLang="en-US"/>
              <a:pPr/>
              <a:t>‹#›</a:t>
            </a:fld>
            <a:endParaRPr lang="en-US" altLang="en-US"/>
          </a:p>
        </p:txBody>
      </p:sp>
    </p:spTree>
    <p:extLst>
      <p:ext uri="{BB962C8B-B14F-4D97-AF65-F5344CB8AC3E}">
        <p14:creationId xmlns:p14="http://schemas.microsoft.com/office/powerpoint/2010/main" val="2756324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B9F904B-BD89-47BF-A1CF-8E029726C357}" type="datetime1">
              <a:rPr lang="en-US"/>
              <a:pPr>
                <a:defRPr/>
              </a:pPr>
              <a:t>7/11/2018</a:t>
            </a:fld>
            <a:endParaRPr lang="en-US"/>
          </a:p>
        </p:txBody>
      </p:sp>
      <p:sp>
        <p:nvSpPr>
          <p:cNvPr id="6"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7" name="Slide Number Placeholder 5"/>
          <p:cNvSpPr>
            <a:spLocks noGrp="1"/>
          </p:cNvSpPr>
          <p:nvPr>
            <p:ph type="sldNum" sz="quarter" idx="12"/>
          </p:nvPr>
        </p:nvSpPr>
        <p:spPr/>
        <p:txBody>
          <a:bodyPr/>
          <a:lstStyle>
            <a:lvl1pPr>
              <a:defRPr/>
            </a:lvl1pPr>
          </a:lstStyle>
          <a:p>
            <a:fld id="{DDA98A3F-B8B4-4DD6-BFEC-9DDA7CA6E467}" type="slidenum">
              <a:rPr lang="en-US" altLang="en-US"/>
              <a:pPr/>
              <a:t>‹#›</a:t>
            </a:fld>
            <a:endParaRPr lang="en-US" altLang="en-US"/>
          </a:p>
        </p:txBody>
      </p:sp>
    </p:spTree>
    <p:extLst>
      <p:ext uri="{BB962C8B-B14F-4D97-AF65-F5344CB8AC3E}">
        <p14:creationId xmlns:p14="http://schemas.microsoft.com/office/powerpoint/2010/main" val="907239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5AC1CAF-A1C5-4C45-9C61-66E016534C42}" type="datetime1">
              <a:rPr lang="en-US"/>
              <a:pPr>
                <a:defRPr/>
              </a:pPr>
              <a:t>7/11/2018</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6" name="Slide Number Placeholder 5"/>
          <p:cNvSpPr>
            <a:spLocks noGrp="1"/>
          </p:cNvSpPr>
          <p:nvPr>
            <p:ph type="sldNum" sz="quarter" idx="12"/>
          </p:nvPr>
        </p:nvSpPr>
        <p:spPr/>
        <p:txBody>
          <a:bodyPr/>
          <a:lstStyle>
            <a:lvl1pPr>
              <a:defRPr/>
            </a:lvl1pPr>
          </a:lstStyle>
          <a:p>
            <a:fld id="{0C5C2C68-31D1-44BD-B89B-0DCC32834B02}" type="slidenum">
              <a:rPr lang="en-US" altLang="en-US"/>
              <a:pPr/>
              <a:t>‹#›</a:t>
            </a:fld>
            <a:endParaRPr lang="en-US" altLang="en-US"/>
          </a:p>
        </p:txBody>
      </p:sp>
    </p:spTree>
    <p:extLst>
      <p:ext uri="{BB962C8B-B14F-4D97-AF65-F5344CB8AC3E}">
        <p14:creationId xmlns:p14="http://schemas.microsoft.com/office/powerpoint/2010/main" val="928320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4600328F-3AE8-432B-B3BB-B9D34E60D6A9}" type="datetime1">
              <a:rPr lang="en-US"/>
              <a:pPr>
                <a:defRPr/>
              </a:pPr>
              <a:t>7/11/2018</a:t>
            </a:fld>
            <a:endParaRPr lang="en-US"/>
          </a:p>
        </p:txBody>
      </p:sp>
      <p:sp>
        <p:nvSpPr>
          <p:cNvPr id="5" name="Footer Placeholder 4"/>
          <p:cNvSpPr>
            <a:spLocks noGrp="1"/>
          </p:cNvSpPr>
          <p:nvPr>
            <p:ph type="ftr" sz="quarter" idx="11"/>
          </p:nvPr>
        </p:nvSpPr>
        <p:spPr/>
        <p:txBody>
          <a:bodyPr/>
          <a:lstStyle>
            <a:lvl1pPr>
              <a:defRPr/>
            </a:lvl1pPr>
          </a:lstStyle>
          <a:p>
            <a:pPr>
              <a:defRPr/>
            </a:pPr>
            <a:r>
              <a:rPr lang="en-US" dirty="0"/>
              <a:t>© </a:t>
            </a:r>
            <a:r>
              <a:rPr lang="en-US" dirty="0" smtClean="0"/>
              <a:t>2018 Cengage</a:t>
            </a:r>
            <a:endParaRPr lang="en-US" dirty="0"/>
          </a:p>
        </p:txBody>
      </p:sp>
      <p:sp>
        <p:nvSpPr>
          <p:cNvPr id="6" name="Slide Number Placeholder 5"/>
          <p:cNvSpPr>
            <a:spLocks noGrp="1"/>
          </p:cNvSpPr>
          <p:nvPr>
            <p:ph type="sldNum" sz="quarter" idx="12"/>
          </p:nvPr>
        </p:nvSpPr>
        <p:spPr/>
        <p:txBody>
          <a:bodyPr/>
          <a:lstStyle>
            <a:lvl1pPr>
              <a:defRPr/>
            </a:lvl1pPr>
          </a:lstStyle>
          <a:p>
            <a:fld id="{B0093061-401D-4777-9DAA-E7873A2F4AEC}" type="slidenum">
              <a:rPr lang="en-US" altLang="en-US"/>
              <a:pPr/>
              <a:t>‹#›</a:t>
            </a:fld>
            <a:endParaRPr lang="en-US" altLang="en-US"/>
          </a:p>
        </p:txBody>
      </p:sp>
    </p:spTree>
    <p:extLst>
      <p:ext uri="{BB962C8B-B14F-4D97-AF65-F5344CB8AC3E}">
        <p14:creationId xmlns:p14="http://schemas.microsoft.com/office/powerpoint/2010/main" val="4190415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smtClean="0">
                <a:solidFill>
                  <a:schemeClr val="tx1">
                    <a:tint val="75000"/>
                  </a:schemeClr>
                </a:solidFill>
                <a:cs typeface="Arial" charset="0"/>
              </a:defRPr>
            </a:lvl1pPr>
          </a:lstStyle>
          <a:p>
            <a:pPr>
              <a:defRPr/>
            </a:pPr>
            <a:fld id="{85982EE9-294C-4E8C-BCDF-50F9D38DCFD2}" type="datetime1">
              <a:rPr lang="en-US"/>
              <a:pPr>
                <a:defRPr/>
              </a:pPr>
              <a:t>7/11/2018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smtClean="0">
                <a:solidFill>
                  <a:schemeClr val="tx1">
                    <a:tint val="75000"/>
                  </a:schemeClr>
                </a:solidFill>
                <a:cs typeface="Arial" charset="0"/>
              </a:defRPr>
            </a:lvl1pPr>
          </a:lstStyle>
          <a:p>
            <a:pPr>
              <a:defRPr/>
            </a:pPr>
            <a:r>
              <a:rPr lang="en-US" dirty="0"/>
              <a:t>© </a:t>
            </a:r>
            <a:r>
              <a:rPr lang="en-US" dirty="0" smtClean="0"/>
              <a:t>2018 Cengage</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7A39D70A-1289-4901-82A8-D6E730BC2D2C}"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72" r:id="rId2"/>
    <p:sldLayoutId id="2147483662" r:id="rId3"/>
    <p:sldLayoutId id="2147483673" r:id="rId4"/>
    <p:sldLayoutId id="2147483675" r:id="rId5"/>
    <p:sldLayoutId id="2147483674" r:id="rId6"/>
    <p:sldLayoutId id="2147483663" r:id="rId7"/>
    <p:sldLayoutId id="2147483664" r:id="rId8"/>
    <p:sldLayoutId id="2147483665" r:id="rId9"/>
    <p:sldLayoutId id="2147483666" r:id="rId10"/>
    <p:sldLayoutId id="2147483667" r:id="rId11"/>
    <p:sldLayoutId id="2147483668" r:id="rId12"/>
    <p:sldLayoutId id="2147483669" r:id="rId13"/>
    <p:sldLayoutId id="2147483670" r:id="rId14"/>
    <p:sldLayoutId id="2147483671" r:id="rId15"/>
  </p:sldLayoutIdLst>
  <p:hf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ctrTitle"/>
          </p:nvPr>
        </p:nvSpPr>
        <p:spPr>
          <a:xfrm>
            <a:off x="7023100" y="0"/>
            <a:ext cx="2120900" cy="685800"/>
          </a:xfrm>
        </p:spPr>
        <p:txBody>
          <a:bodyPr/>
          <a:lstStyle/>
          <a:p>
            <a:r>
              <a:rPr lang="en-US" sz="1000" dirty="0" smtClean="0">
                <a:solidFill>
                  <a:schemeClr val="bg1"/>
                </a:solidFill>
              </a:rPr>
              <a:t>Business &amp; Society</a:t>
            </a:r>
            <a:br>
              <a:rPr lang="en-US" sz="1000" dirty="0" smtClean="0">
                <a:solidFill>
                  <a:schemeClr val="bg1"/>
                </a:solidFill>
              </a:rPr>
            </a:br>
            <a:r>
              <a:rPr lang="en-US" sz="1000" dirty="0" smtClean="0">
                <a:solidFill>
                  <a:schemeClr val="bg1"/>
                </a:solidFill>
              </a:rPr>
              <a:t>Ethics, Sustainability &amp; Stakeholder Management</a:t>
            </a:r>
            <a:br>
              <a:rPr lang="en-US" sz="1000" dirty="0" smtClean="0">
                <a:solidFill>
                  <a:schemeClr val="bg1"/>
                </a:solidFill>
              </a:rPr>
            </a:br>
            <a:r>
              <a:rPr lang="en-US" sz="1000" dirty="0" smtClean="0">
                <a:solidFill>
                  <a:schemeClr val="bg1"/>
                </a:solidFill>
              </a:rPr>
              <a:t>10th Edition</a:t>
            </a:r>
            <a:endParaRPr lang="en-US" sz="1000" dirty="0">
              <a:solidFill>
                <a:schemeClr val="bg1"/>
              </a:solidFill>
            </a:endParaRPr>
          </a:p>
        </p:txBody>
      </p:sp>
      <p:sp>
        <p:nvSpPr>
          <p:cNvPr id="6" name="Text Placeholder 2"/>
          <p:cNvSpPr>
            <a:spLocks noGrp="1"/>
          </p:cNvSpPr>
          <p:nvPr>
            <p:ph type="body" sz="quarter" idx="12"/>
          </p:nvPr>
        </p:nvSpPr>
        <p:spPr/>
        <p:txBody>
          <a:bodyPr/>
          <a:lstStyle/>
          <a:p>
            <a:r>
              <a:rPr lang="en-US" dirty="0"/>
              <a:t>© 2018 </a:t>
            </a:r>
            <a:r>
              <a:rPr lang="en-US" dirty="0" smtClean="0"/>
              <a:t>Cengage</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ctrTitle"/>
          </p:nvPr>
        </p:nvSpPr>
        <p:spPr/>
        <p:txBody>
          <a:bodyPr/>
          <a:lstStyle/>
          <a:p>
            <a:r>
              <a:rPr lang="en-US" b="1" dirty="0">
                <a:solidFill>
                  <a:schemeClr val="tx2">
                    <a:lumMod val="75000"/>
                  </a:schemeClr>
                </a:solidFill>
                <a:cs typeface="Times New Roman" pitchFamily="18" charset="0"/>
              </a:rPr>
              <a:t>Chapter 1</a:t>
            </a:r>
            <a:br>
              <a:rPr lang="en-US" b="1" dirty="0">
                <a:solidFill>
                  <a:schemeClr val="tx2">
                    <a:lumMod val="75000"/>
                  </a:schemeClr>
                </a:solidFill>
                <a:cs typeface="Times New Roman" pitchFamily="18" charset="0"/>
              </a:rPr>
            </a:br>
            <a:r>
              <a:rPr lang="en-US" sz="4000" b="1" dirty="0">
                <a:solidFill>
                  <a:schemeClr val="tx2">
                    <a:lumMod val="75000"/>
                  </a:schemeClr>
                </a:solidFill>
                <a:cs typeface="Times New Roman" pitchFamily="18" charset="0"/>
              </a:rPr>
              <a:t>The Business and Society Relationship</a:t>
            </a:r>
            <a:endParaRPr lang="en-US" sz="4000" b="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alpha val="50000"/>
            </a:schemeClr>
          </a:solidFill>
          <a:effectLst>
            <a:softEdge rad="127000"/>
          </a:effectLst>
          <a:extLst/>
        </p:spPr>
        <p:txBody>
          <a:bodyPr rtlCol="0">
            <a:normAutofit/>
          </a:bodyPr>
          <a:lstStyle/>
          <a:p>
            <a:pPr eaLnBrk="1" fontAlgn="auto" hangingPunct="1">
              <a:spcAft>
                <a:spcPts val="0"/>
              </a:spcAft>
              <a:defRPr/>
            </a:pPr>
            <a:r>
              <a:rPr lang="en-US" b="1" dirty="0">
                <a:solidFill>
                  <a:schemeClr val="tx2">
                    <a:lumMod val="50000"/>
                  </a:schemeClr>
                </a:solidFill>
                <a:cs typeface="Times New Roman" pitchFamily="18" charset="0"/>
              </a:rPr>
              <a:t>Learning Outcomes</a:t>
            </a:r>
          </a:p>
        </p:txBody>
      </p:sp>
      <p:sp>
        <p:nvSpPr>
          <p:cNvPr id="7" name="Content Placeholder 2"/>
          <p:cNvSpPr>
            <a:spLocks noGrp="1"/>
          </p:cNvSpPr>
          <p:nvPr>
            <p:ph idx="1"/>
          </p:nvPr>
        </p:nvSpPr>
        <p:spPr>
          <a:xfrm>
            <a:off x="381000" y="1429670"/>
            <a:ext cx="8382000" cy="4800600"/>
          </a:xfrm>
        </p:spPr>
        <p:txBody>
          <a:bodyPr rtlCol="0">
            <a:noAutofit/>
          </a:bodyPr>
          <a:lstStyle/>
          <a:p>
            <a:pPr marL="495300" indent="-495300" eaLnBrk="1" fontAlgn="auto" hangingPunct="1">
              <a:lnSpc>
                <a:spcPct val="95000"/>
              </a:lnSpc>
              <a:spcBef>
                <a:spcPct val="30000"/>
              </a:spcBef>
              <a:spcAft>
                <a:spcPts val="0"/>
              </a:spcAft>
              <a:buClr>
                <a:srgbClr val="596D2D"/>
              </a:buClr>
              <a:buSzPct val="100000"/>
              <a:buFont typeface="Wingdings" pitchFamily="2" charset="2"/>
              <a:buAutoNum type="arabicPeriod"/>
              <a:defRPr/>
            </a:pPr>
            <a:r>
              <a:rPr lang="en-US" sz="2250" dirty="0">
                <a:cs typeface="Times New Roman" pitchFamily="18" charset="0"/>
              </a:rPr>
              <a:t>Describe and explain business and society as foundational concepts. Describe how society is viewed as the </a:t>
            </a:r>
            <a:r>
              <a:rPr lang="en-US" sz="2250" dirty="0" err="1" smtClean="0">
                <a:cs typeface="Times New Roman" pitchFamily="18" charset="0"/>
              </a:rPr>
              <a:t>macroenvironment</a:t>
            </a:r>
            <a:r>
              <a:rPr lang="en-US" sz="2250" dirty="0">
                <a:cs typeface="Times New Roman" pitchFamily="18" charset="0"/>
              </a:rPr>
              <a:t>.</a:t>
            </a:r>
          </a:p>
          <a:p>
            <a:pPr marL="495300" indent="-495300" eaLnBrk="1" fontAlgn="auto" hangingPunct="1">
              <a:lnSpc>
                <a:spcPct val="95000"/>
              </a:lnSpc>
              <a:spcBef>
                <a:spcPct val="30000"/>
              </a:spcBef>
              <a:spcAft>
                <a:spcPts val="0"/>
              </a:spcAft>
              <a:buClr>
                <a:srgbClr val="596D2D"/>
              </a:buClr>
              <a:buSzPct val="100000"/>
              <a:buFont typeface="Wingdings" pitchFamily="2" charset="2"/>
              <a:buAutoNum type="arabicPeriod"/>
              <a:defRPr/>
            </a:pPr>
            <a:r>
              <a:rPr lang="en-US" sz="2250" dirty="0">
                <a:cs typeface="Times New Roman" pitchFamily="18" charset="0"/>
              </a:rPr>
              <a:t>Explain the characteristics of a pluralistic society. Describe pluralism and identify its attributes, strengths, and weaknesses.</a:t>
            </a:r>
          </a:p>
          <a:p>
            <a:pPr marL="495300" indent="-495300" eaLnBrk="1" fontAlgn="auto" hangingPunct="1">
              <a:lnSpc>
                <a:spcPct val="95000"/>
              </a:lnSpc>
              <a:spcBef>
                <a:spcPct val="30000"/>
              </a:spcBef>
              <a:spcAft>
                <a:spcPts val="0"/>
              </a:spcAft>
              <a:buClr>
                <a:srgbClr val="596D2D"/>
              </a:buClr>
              <a:buSzPct val="100000"/>
              <a:buFont typeface="Wingdings" pitchFamily="2" charset="2"/>
              <a:buAutoNum type="arabicPeriod"/>
              <a:defRPr/>
            </a:pPr>
            <a:r>
              <a:rPr lang="en-US" sz="2250" dirty="0">
                <a:cs typeface="Times New Roman" pitchFamily="18" charset="0"/>
              </a:rPr>
              <a:t>Define a special-interest society and describe how it evolves.</a:t>
            </a:r>
          </a:p>
          <a:p>
            <a:pPr marL="495300" indent="-495300" eaLnBrk="1" fontAlgn="auto" hangingPunct="1">
              <a:lnSpc>
                <a:spcPct val="95000"/>
              </a:lnSpc>
              <a:spcBef>
                <a:spcPct val="30000"/>
              </a:spcBef>
              <a:spcAft>
                <a:spcPts val="0"/>
              </a:spcAft>
              <a:buClr>
                <a:srgbClr val="596D2D"/>
              </a:buClr>
              <a:buSzPct val="100000"/>
              <a:buFont typeface="Wingdings" pitchFamily="2" charset="2"/>
              <a:buAutoNum type="arabicPeriod"/>
              <a:defRPr/>
            </a:pPr>
            <a:r>
              <a:rPr lang="en-US" sz="2250" dirty="0">
                <a:cs typeface="Times New Roman" pitchFamily="18" charset="0"/>
              </a:rPr>
              <a:t>Identify, discuss, and illustrate the factors leading up to business criticism and corporate response. What is the general criticism of business? How may the balance of power and responsibility be resolved? What is the changing social contract?</a:t>
            </a:r>
          </a:p>
          <a:p>
            <a:pPr marL="495300" indent="-495300" eaLnBrk="1" fontAlgn="auto" hangingPunct="1">
              <a:lnSpc>
                <a:spcPct val="95000"/>
              </a:lnSpc>
              <a:spcBef>
                <a:spcPct val="30000"/>
              </a:spcBef>
              <a:spcAft>
                <a:spcPts val="0"/>
              </a:spcAft>
              <a:buClr>
                <a:srgbClr val="596D2D"/>
              </a:buClr>
              <a:buSzPct val="100000"/>
              <a:buFont typeface="Wingdings" pitchFamily="2" charset="2"/>
              <a:buAutoNum type="arabicPeriod"/>
              <a:defRPr/>
            </a:pPr>
            <a:r>
              <a:rPr lang="en-US" sz="2250" dirty="0">
                <a:cs typeface="Times New Roman" pitchFamily="18" charset="0"/>
              </a:rPr>
              <a:t>Highlight the major focuses or themes of the book: managerial approach, business ethics, sustainability, and stakeholder management.</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1000"/>
                                        <p:tgtEl>
                                          <p:spTgt spid="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up)">
                                      <p:cBhvr>
                                        <p:cTn id="10" dur="1000"/>
                                        <p:tgtEl>
                                          <p:spTgt spid="7">
                                            <p:txEl>
                                              <p:pRg st="0" end="0"/>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wipe(up)">
                                      <p:cBhvr>
                                        <p:cTn id="13" dur="1000"/>
                                        <p:tgtEl>
                                          <p:spTgt spid="7">
                                            <p:txEl>
                                              <p:pRg st="1" end="1"/>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wipe(up)">
                                      <p:cBhvr>
                                        <p:cTn id="16" dur="1000"/>
                                        <p:tgtEl>
                                          <p:spTgt spid="7">
                                            <p:txEl>
                                              <p:pRg st="2" end="2"/>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Effect transition="in" filter="wipe(up)">
                                      <p:cBhvr>
                                        <p:cTn id="19" dur="1000"/>
                                        <p:tgtEl>
                                          <p:spTgt spid="7">
                                            <p:txEl>
                                              <p:pRg st="3" end="3"/>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wipe(up)">
                                      <p:cBhvr>
                                        <p:cTn id="22" dur="1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alpha val="50000"/>
            </a:schemeClr>
          </a:solidFill>
          <a:effectLst>
            <a:softEdge rad="127000"/>
          </a:effectLst>
          <a:extLst/>
        </p:spPr>
        <p:txBody>
          <a:bodyPr rtlCol="0">
            <a:normAutofit/>
          </a:bodyPr>
          <a:lstStyle/>
          <a:p>
            <a:pPr eaLnBrk="1" fontAlgn="auto" hangingPunct="1">
              <a:spcAft>
                <a:spcPts val="0"/>
              </a:spcAft>
              <a:defRPr/>
            </a:pPr>
            <a:r>
              <a:rPr lang="en-US" b="1" dirty="0">
                <a:solidFill>
                  <a:schemeClr val="tx2">
                    <a:lumMod val="50000"/>
                  </a:schemeClr>
                </a:solidFill>
                <a:cs typeface="Times New Roman" pitchFamily="18" charset="0"/>
              </a:rPr>
              <a:t>Chapter Outline</a:t>
            </a:r>
          </a:p>
        </p:txBody>
      </p:sp>
      <p:sp>
        <p:nvSpPr>
          <p:cNvPr id="7" name="Content Placeholder 2"/>
          <p:cNvSpPr>
            <a:spLocks noGrp="1"/>
          </p:cNvSpPr>
          <p:nvPr>
            <p:ph idx="1"/>
          </p:nvPr>
        </p:nvSpPr>
        <p:spPr>
          <a:xfrm>
            <a:off x="457200" y="1600200"/>
            <a:ext cx="8229600" cy="4724400"/>
          </a:xfrm>
        </p:spPr>
        <p:txBody>
          <a:bodyPr rtlCol="0">
            <a:noAutofit/>
          </a:bodyPr>
          <a:lstStyle/>
          <a:p>
            <a:pPr eaLnBrk="1" fontAlgn="auto" hangingPunct="1">
              <a:spcAft>
                <a:spcPts val="0"/>
              </a:spcAft>
              <a:defRPr/>
            </a:pPr>
            <a:r>
              <a:rPr lang="en-US" sz="2400" dirty="0">
                <a:cs typeface="Times New Roman" pitchFamily="18" charset="0"/>
              </a:rPr>
              <a:t>Business and Society</a:t>
            </a:r>
          </a:p>
          <a:p>
            <a:pPr eaLnBrk="1" fontAlgn="auto" hangingPunct="1">
              <a:spcAft>
                <a:spcPts val="0"/>
              </a:spcAft>
              <a:defRPr/>
            </a:pPr>
            <a:r>
              <a:rPr lang="en-US" sz="2400" dirty="0">
                <a:cs typeface="Times New Roman" pitchFamily="18" charset="0"/>
              </a:rPr>
              <a:t>Society as the Macroenvironment</a:t>
            </a:r>
          </a:p>
          <a:p>
            <a:pPr eaLnBrk="1" fontAlgn="auto" hangingPunct="1">
              <a:spcAft>
                <a:spcPts val="0"/>
              </a:spcAft>
              <a:defRPr/>
            </a:pPr>
            <a:r>
              <a:rPr lang="en-US" sz="2400" dirty="0">
                <a:cs typeface="Times New Roman" pitchFamily="18" charset="0"/>
              </a:rPr>
              <a:t>A Pluralistic Society</a:t>
            </a:r>
          </a:p>
          <a:p>
            <a:pPr eaLnBrk="1" fontAlgn="auto" hangingPunct="1">
              <a:spcAft>
                <a:spcPts val="0"/>
              </a:spcAft>
              <a:defRPr/>
            </a:pPr>
            <a:r>
              <a:rPr lang="en-US" sz="2400" dirty="0">
                <a:cs typeface="Times New Roman" pitchFamily="18" charset="0"/>
              </a:rPr>
              <a:t>A Special-Interest Society</a:t>
            </a:r>
          </a:p>
          <a:p>
            <a:pPr eaLnBrk="1" fontAlgn="auto" hangingPunct="1">
              <a:spcAft>
                <a:spcPts val="0"/>
              </a:spcAft>
              <a:defRPr/>
            </a:pPr>
            <a:r>
              <a:rPr lang="en-US" sz="2400" dirty="0">
                <a:cs typeface="Times New Roman" pitchFamily="18" charset="0"/>
              </a:rPr>
              <a:t>Business Criticism and Corporate Response</a:t>
            </a:r>
          </a:p>
          <a:p>
            <a:pPr eaLnBrk="1" fontAlgn="auto" hangingPunct="1">
              <a:spcAft>
                <a:spcPts val="0"/>
              </a:spcAft>
              <a:defRPr/>
            </a:pPr>
            <a:r>
              <a:rPr lang="en-US" sz="2400" dirty="0">
                <a:cs typeface="Times New Roman" pitchFamily="18" charset="0"/>
              </a:rPr>
              <a:t>Focus of the Book</a:t>
            </a:r>
          </a:p>
          <a:p>
            <a:pPr eaLnBrk="1" fontAlgn="auto" hangingPunct="1">
              <a:spcAft>
                <a:spcPts val="0"/>
              </a:spcAft>
              <a:defRPr/>
            </a:pPr>
            <a:r>
              <a:rPr lang="en-US" sz="2400" dirty="0">
                <a:cs typeface="Times New Roman" pitchFamily="18" charset="0"/>
              </a:rPr>
              <a:t>Structure of the Book</a:t>
            </a:r>
          </a:p>
          <a:p>
            <a:pPr eaLnBrk="1" fontAlgn="auto" hangingPunct="1">
              <a:spcAft>
                <a:spcPts val="0"/>
              </a:spcAft>
              <a:defRPr/>
            </a:pPr>
            <a:r>
              <a:rPr lang="en-US" sz="2400" dirty="0">
                <a:cs typeface="Times New Roman" pitchFamily="18" charset="0"/>
              </a:rPr>
              <a:t>Summary</a:t>
            </a:r>
          </a:p>
          <a:p>
            <a:pPr eaLnBrk="1" fontAlgn="auto" hangingPunct="1">
              <a:spcAft>
                <a:spcPts val="0"/>
              </a:spcAft>
              <a:defRPr/>
            </a:pPr>
            <a:r>
              <a:rPr lang="en-US" sz="2400" dirty="0">
                <a:cs typeface="Times New Roman" pitchFamily="18" charset="0"/>
              </a:rPr>
              <a:t>Key Terms</a:t>
            </a:r>
          </a:p>
          <a:p>
            <a:pPr eaLnBrk="1" fontAlgn="auto" hangingPunct="1">
              <a:spcAft>
                <a:spcPts val="0"/>
              </a:spcAft>
              <a:defRPr/>
            </a:pPr>
            <a:r>
              <a:rPr lang="en-US" sz="2400" dirty="0">
                <a:cs typeface="Times New Roman" pitchFamily="18" charset="0"/>
              </a:rPr>
              <a:t>Discussion Questions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1000"/>
                                        <p:tgtEl>
                                          <p:spTgt spid="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7">
                                            <p:txEl>
                                              <p:pRg st="0" end="0"/>
                                            </p:txEl>
                                          </p:spTgt>
                                        </p:tgtEl>
                                        <p:attrNameLst>
                                          <p:attrName>style.visibility</p:attrName>
                                        </p:attrNameLst>
                                      </p:cBhvr>
                                      <p:to>
                                        <p:strVal val="visible"/>
                                      </p:to>
                                    </p:set>
                                    <p:animEffect transition="in" filter="wipe(up)">
                                      <p:cBhvr>
                                        <p:cTn id="10" dur="1000"/>
                                        <p:tgtEl>
                                          <p:spTgt spid="7">
                                            <p:txEl>
                                              <p:pRg st="0" end="0"/>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wipe(up)">
                                      <p:cBhvr>
                                        <p:cTn id="13" dur="1000"/>
                                        <p:tgtEl>
                                          <p:spTgt spid="7">
                                            <p:txEl>
                                              <p:pRg st="1" end="1"/>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wipe(up)">
                                      <p:cBhvr>
                                        <p:cTn id="16" dur="1000"/>
                                        <p:tgtEl>
                                          <p:spTgt spid="7">
                                            <p:txEl>
                                              <p:pRg st="2" end="2"/>
                                            </p:txEl>
                                          </p:spTgt>
                                        </p:tgtEl>
                                      </p:cBhvr>
                                    </p:animEffect>
                                  </p:childTnLst>
                                </p:cTn>
                              </p:par>
                              <p:par>
                                <p:cTn id="17" presetID="22" presetClass="entr" presetSubtype="1" fill="hold" grpId="0"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Effect transition="in" filter="wipe(up)">
                                      <p:cBhvr>
                                        <p:cTn id="19" dur="1000"/>
                                        <p:tgtEl>
                                          <p:spTgt spid="7">
                                            <p:txEl>
                                              <p:pRg st="3" end="3"/>
                                            </p:tx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wipe(up)">
                                      <p:cBhvr>
                                        <p:cTn id="22" dur="1000"/>
                                        <p:tgtEl>
                                          <p:spTgt spid="7">
                                            <p:txEl>
                                              <p:pRg st="4" end="4"/>
                                            </p:txEl>
                                          </p:spTgt>
                                        </p:tgtEl>
                                      </p:cBhvr>
                                    </p:animEffect>
                                  </p:childTnLst>
                                </p:cTn>
                              </p:par>
                              <p:par>
                                <p:cTn id="23" presetID="22" presetClass="entr" presetSubtype="1" fill="hold" grpId="0" nodeType="withEffect">
                                  <p:stCondLst>
                                    <p:cond delay="0"/>
                                  </p:stCondLst>
                                  <p:childTnLst>
                                    <p:set>
                                      <p:cBhvr>
                                        <p:cTn id="24" dur="1" fill="hold">
                                          <p:stCondLst>
                                            <p:cond delay="0"/>
                                          </p:stCondLst>
                                        </p:cTn>
                                        <p:tgtEl>
                                          <p:spTgt spid="7">
                                            <p:txEl>
                                              <p:pRg st="5" end="5"/>
                                            </p:txEl>
                                          </p:spTgt>
                                        </p:tgtEl>
                                        <p:attrNameLst>
                                          <p:attrName>style.visibility</p:attrName>
                                        </p:attrNameLst>
                                      </p:cBhvr>
                                      <p:to>
                                        <p:strVal val="visible"/>
                                      </p:to>
                                    </p:set>
                                    <p:animEffect transition="in" filter="wipe(up)">
                                      <p:cBhvr>
                                        <p:cTn id="25" dur="1000"/>
                                        <p:tgtEl>
                                          <p:spTgt spid="7">
                                            <p:txEl>
                                              <p:pRg st="5" end="5"/>
                                            </p:txEl>
                                          </p:spTgt>
                                        </p:tgtEl>
                                      </p:cBhvr>
                                    </p:animEffect>
                                  </p:childTnLst>
                                </p:cTn>
                              </p:par>
                              <p:par>
                                <p:cTn id="26" presetID="22" presetClass="entr" presetSubtype="1" fill="hold" grpId="0" nodeType="withEffect">
                                  <p:stCondLst>
                                    <p:cond delay="0"/>
                                  </p:stCondLst>
                                  <p:childTnLst>
                                    <p:set>
                                      <p:cBhvr>
                                        <p:cTn id="27" dur="1" fill="hold">
                                          <p:stCondLst>
                                            <p:cond delay="0"/>
                                          </p:stCondLst>
                                        </p:cTn>
                                        <p:tgtEl>
                                          <p:spTgt spid="7">
                                            <p:txEl>
                                              <p:pRg st="6" end="6"/>
                                            </p:txEl>
                                          </p:spTgt>
                                        </p:tgtEl>
                                        <p:attrNameLst>
                                          <p:attrName>style.visibility</p:attrName>
                                        </p:attrNameLst>
                                      </p:cBhvr>
                                      <p:to>
                                        <p:strVal val="visible"/>
                                      </p:to>
                                    </p:set>
                                    <p:animEffect transition="in" filter="wipe(up)">
                                      <p:cBhvr>
                                        <p:cTn id="28" dur="1000"/>
                                        <p:tgtEl>
                                          <p:spTgt spid="7">
                                            <p:txEl>
                                              <p:pRg st="6" end="6"/>
                                            </p:txEl>
                                          </p:spTgt>
                                        </p:tgtEl>
                                      </p:cBhvr>
                                    </p:animEffect>
                                  </p:childTnLst>
                                </p:cTn>
                              </p:par>
                              <p:par>
                                <p:cTn id="29" presetID="22" presetClass="entr" presetSubtype="1" fill="hold" grpId="0" nodeType="withEffect">
                                  <p:stCondLst>
                                    <p:cond delay="0"/>
                                  </p:stCondLst>
                                  <p:childTnLst>
                                    <p:set>
                                      <p:cBhvr>
                                        <p:cTn id="30" dur="1" fill="hold">
                                          <p:stCondLst>
                                            <p:cond delay="0"/>
                                          </p:stCondLst>
                                        </p:cTn>
                                        <p:tgtEl>
                                          <p:spTgt spid="7">
                                            <p:txEl>
                                              <p:pRg st="7" end="7"/>
                                            </p:txEl>
                                          </p:spTgt>
                                        </p:tgtEl>
                                        <p:attrNameLst>
                                          <p:attrName>style.visibility</p:attrName>
                                        </p:attrNameLst>
                                      </p:cBhvr>
                                      <p:to>
                                        <p:strVal val="visible"/>
                                      </p:to>
                                    </p:set>
                                    <p:animEffect transition="in" filter="wipe(up)">
                                      <p:cBhvr>
                                        <p:cTn id="31" dur="1000"/>
                                        <p:tgtEl>
                                          <p:spTgt spid="7">
                                            <p:txEl>
                                              <p:pRg st="7" end="7"/>
                                            </p:txEl>
                                          </p:spTgt>
                                        </p:tgtEl>
                                      </p:cBhvr>
                                    </p:animEffect>
                                  </p:childTnLst>
                                </p:cTn>
                              </p:par>
                              <p:par>
                                <p:cTn id="32" presetID="22" presetClass="entr" presetSubtype="1" fill="hold" grpId="0" nodeType="withEffect">
                                  <p:stCondLst>
                                    <p:cond delay="0"/>
                                  </p:stCondLst>
                                  <p:childTnLst>
                                    <p:set>
                                      <p:cBhvr>
                                        <p:cTn id="33" dur="1" fill="hold">
                                          <p:stCondLst>
                                            <p:cond delay="0"/>
                                          </p:stCondLst>
                                        </p:cTn>
                                        <p:tgtEl>
                                          <p:spTgt spid="7">
                                            <p:txEl>
                                              <p:pRg st="8" end="8"/>
                                            </p:txEl>
                                          </p:spTgt>
                                        </p:tgtEl>
                                        <p:attrNameLst>
                                          <p:attrName>style.visibility</p:attrName>
                                        </p:attrNameLst>
                                      </p:cBhvr>
                                      <p:to>
                                        <p:strVal val="visible"/>
                                      </p:to>
                                    </p:set>
                                    <p:animEffect transition="in" filter="wipe(up)">
                                      <p:cBhvr>
                                        <p:cTn id="34" dur="1000"/>
                                        <p:tgtEl>
                                          <p:spTgt spid="7">
                                            <p:txEl>
                                              <p:pRg st="8" end="8"/>
                                            </p:txEl>
                                          </p:spTgt>
                                        </p:tgtEl>
                                      </p:cBhvr>
                                    </p:animEffect>
                                  </p:childTnLst>
                                </p:cTn>
                              </p:par>
                              <p:par>
                                <p:cTn id="35" presetID="22" presetClass="entr" presetSubtype="1" fill="hold" grpId="0" nodeType="with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Effect transition="in" filter="wipe(up)">
                                      <p:cBhvr>
                                        <p:cTn id="37" dur="10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Business and Society</a:t>
            </a:r>
          </a:p>
        </p:txBody>
      </p:sp>
      <p:sp>
        <p:nvSpPr>
          <p:cNvPr id="6" name="Content Placeholder 2"/>
          <p:cNvSpPr>
            <a:spLocks noGrp="1"/>
          </p:cNvSpPr>
          <p:nvPr>
            <p:ph idx="1"/>
          </p:nvPr>
        </p:nvSpPr>
        <p:spPr/>
        <p:txBody>
          <a:bodyPr/>
          <a:lstStyle/>
          <a:p>
            <a:pPr marL="0" indent="0" eaLnBrk="1" fontAlgn="auto" hangingPunct="1">
              <a:lnSpc>
                <a:spcPct val="93000"/>
              </a:lnSpc>
              <a:spcAft>
                <a:spcPts val="0"/>
              </a:spcAft>
              <a:buNone/>
              <a:defRPr/>
            </a:pPr>
            <a:r>
              <a:rPr lang="en-US" sz="2600" b="1" dirty="0">
                <a:latin typeface="+mj-lt"/>
                <a:cs typeface="Times New Roman" pitchFamily="18" charset="0"/>
              </a:rPr>
              <a:t>Business </a:t>
            </a:r>
            <a:r>
              <a:rPr lang="en-US" sz="2600" b="1" dirty="0" smtClean="0">
                <a:latin typeface="+mj-lt"/>
                <a:cs typeface="Times New Roman" pitchFamily="18" charset="0"/>
              </a:rPr>
              <a:t>-</a:t>
            </a:r>
            <a:endParaRPr lang="en-US" sz="2600" b="1" dirty="0">
              <a:latin typeface="+mj-lt"/>
              <a:cs typeface="Times New Roman" pitchFamily="18" charset="0"/>
            </a:endParaRPr>
          </a:p>
          <a:p>
            <a:pPr eaLnBrk="1" fontAlgn="auto" hangingPunct="1">
              <a:lnSpc>
                <a:spcPct val="93000"/>
              </a:lnSpc>
              <a:spcAft>
                <a:spcPts val="0"/>
              </a:spcAft>
              <a:defRPr/>
            </a:pPr>
            <a:r>
              <a:rPr lang="en-US" sz="2200" dirty="0">
                <a:latin typeface="+mj-lt"/>
                <a:cs typeface="Times New Roman" pitchFamily="18" charset="0"/>
              </a:rPr>
              <a:t>the collection of private, commercially oriented organizations ranging in size from one-family proprietorships to multinational corporations.</a:t>
            </a:r>
          </a:p>
          <a:p>
            <a:pPr marL="0" indent="0" eaLnBrk="1" fontAlgn="auto" hangingPunct="1">
              <a:lnSpc>
                <a:spcPct val="93000"/>
              </a:lnSpc>
              <a:spcAft>
                <a:spcPts val="0"/>
              </a:spcAft>
              <a:buNone/>
              <a:defRPr/>
            </a:pPr>
            <a:r>
              <a:rPr lang="en-US" sz="2600" b="1" dirty="0">
                <a:latin typeface="+mj-lt"/>
                <a:cs typeface="Times New Roman" pitchFamily="18" charset="0"/>
              </a:rPr>
              <a:t>Society - </a:t>
            </a:r>
          </a:p>
          <a:p>
            <a:pPr eaLnBrk="1" fontAlgn="auto" hangingPunct="1">
              <a:lnSpc>
                <a:spcPct val="93000"/>
              </a:lnSpc>
              <a:spcAft>
                <a:spcPts val="0"/>
              </a:spcAft>
              <a:defRPr/>
            </a:pPr>
            <a:r>
              <a:rPr lang="en-US" sz="2200" dirty="0">
                <a:latin typeface="+mj-lt"/>
                <a:cs typeface="Times New Roman" pitchFamily="18" charset="0"/>
              </a:rPr>
              <a:t>a community, nation, or broad grouping of people with common traditions, values, institutions, and collective activities and interests.  </a:t>
            </a:r>
          </a:p>
          <a:p>
            <a:pPr marL="0" indent="0" eaLnBrk="1" fontAlgn="auto" hangingPunct="1">
              <a:lnSpc>
                <a:spcPct val="93000"/>
              </a:lnSpc>
              <a:spcAft>
                <a:spcPts val="0"/>
              </a:spcAft>
              <a:buNone/>
              <a:defRPr/>
            </a:pPr>
            <a:r>
              <a:rPr lang="en-US" sz="2600" b="1" dirty="0" err="1">
                <a:latin typeface="+mj-lt"/>
                <a:cs typeface="Times New Roman" pitchFamily="18" charset="0"/>
              </a:rPr>
              <a:t>Macroenvironment</a:t>
            </a:r>
            <a:r>
              <a:rPr lang="en-US" sz="2600" b="1" dirty="0">
                <a:latin typeface="+mj-lt"/>
                <a:cs typeface="Times New Roman" pitchFamily="18" charset="0"/>
              </a:rPr>
              <a:t> -</a:t>
            </a:r>
          </a:p>
          <a:p>
            <a:pPr eaLnBrk="1" fontAlgn="auto" hangingPunct="1">
              <a:lnSpc>
                <a:spcPct val="93000"/>
              </a:lnSpc>
              <a:spcAft>
                <a:spcPts val="0"/>
              </a:spcAft>
              <a:defRPr/>
            </a:pPr>
            <a:r>
              <a:rPr lang="en-US" sz="2200" dirty="0">
                <a:latin typeface="+mj-lt"/>
                <a:cs typeface="Times New Roman" pitchFamily="18" charset="0"/>
              </a:rPr>
              <a:t>the total environment outside the firm, the comprehensive societal context in which the organization resides. </a:t>
            </a:r>
          </a:p>
          <a:p>
            <a:pPr marL="0" indent="0" eaLnBrk="1" fontAlgn="auto" hangingPunct="1">
              <a:lnSpc>
                <a:spcPct val="93000"/>
              </a:lnSpc>
              <a:spcAft>
                <a:spcPts val="0"/>
              </a:spcAft>
              <a:buNone/>
              <a:defRPr/>
            </a:pPr>
            <a:r>
              <a:rPr lang="en-US" sz="2600" b="1" dirty="0">
                <a:latin typeface="+mj-lt"/>
                <a:cs typeface="Times New Roman" pitchFamily="18" charset="0"/>
              </a:rPr>
              <a:t>Society</a:t>
            </a:r>
          </a:p>
          <a:p>
            <a:pPr marL="457200" indent="-457200" eaLnBrk="1" fontAlgn="auto" hangingPunct="1">
              <a:lnSpc>
                <a:spcPct val="93000"/>
              </a:lnSpc>
              <a:spcAft>
                <a:spcPts val="0"/>
              </a:spcAft>
              <a:defRPr/>
            </a:pPr>
            <a:r>
              <a:rPr lang="en-US" sz="2200" dirty="0">
                <a:latin typeface="+mj-lt"/>
                <a:cs typeface="Times New Roman" pitchFamily="18" charset="0"/>
              </a:rPr>
              <a:t>is the </a:t>
            </a:r>
            <a:r>
              <a:rPr lang="en-US" sz="2200" dirty="0" err="1">
                <a:latin typeface="+mj-lt"/>
                <a:cs typeface="Times New Roman" pitchFamily="18" charset="0"/>
              </a:rPr>
              <a:t>macroenvironment</a:t>
            </a:r>
            <a:r>
              <a:rPr lang="en-US" sz="2200" dirty="0">
                <a:latin typeface="+mj-lt"/>
                <a:cs typeface="Times New Roman" pitchFamily="18" charset="0"/>
              </a:rPr>
              <a:t> in which businesses operate. </a:t>
            </a:r>
          </a:p>
        </p:txBody>
      </p:sp>
    </p:spTree>
  </p:cSld>
  <p:clrMapOvr>
    <a:masterClrMapping/>
  </p:clrMapOvr>
  <p:transition spd="slow">
    <p:split orient="ver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p:txBody>
          <a:bodyPr/>
          <a:lstStyle/>
          <a:p>
            <a:r>
              <a:rPr lang="en-US" dirty="0"/>
              <a:t>Conceptualizing the </a:t>
            </a:r>
            <a:r>
              <a:rPr lang="en-US" dirty="0" err="1"/>
              <a:t>Macroenvironment</a:t>
            </a:r>
            <a:endParaRPr lang="en-US" dirty="0"/>
          </a:p>
        </p:txBody>
      </p:sp>
      <p:pic>
        <p:nvPicPr>
          <p:cNvPr id="7" name="Picture 2" descr="A two by two matrix illustration shows the following labels reading clockwise: social, economic, political and technological."/>
          <p:cNvPicPr>
            <a:picLocks noGrp="1" noChangeAspect="1" noChangeArrowheads="1"/>
          </p:cNvPicPr>
          <p:nvPr>
            <p:ph idx="1"/>
          </p:nvPr>
        </p:nvPicPr>
        <p:blipFill>
          <a:blip r:embed="rId2">
            <a:duotone>
              <a:prstClr val="black"/>
              <a:schemeClr val="accent1">
                <a:tint val="45000"/>
                <a:satMod val="400000"/>
              </a:schemeClr>
            </a:duotone>
            <a:extLst/>
          </a:blip>
          <a:srcRect/>
          <a:stretch>
            <a:fillRect/>
          </a:stretch>
        </p:blipFill>
        <p:spPr bwMode="auto">
          <a:xfrm>
            <a:off x="1724921" y="2223215"/>
            <a:ext cx="5694158" cy="3279932"/>
          </a:xfrm>
          <a:prstGeom prst="roundRect">
            <a:avLst>
              <a:gd name="adj" fmla="val 8594"/>
            </a:avLst>
          </a:prstGeom>
          <a:solidFill>
            <a:srgbClr val="FFFFFF">
              <a:shade val="85000"/>
            </a:srgbClr>
          </a:solidFill>
          <a:ln>
            <a:noFill/>
          </a:ln>
          <a:effectLs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table of two columns shows four segments and its focus."/>
          <p:cNvPicPr>
            <a:picLocks noGrp="1" noChangeAspect="1" noChangeArrowheads="1"/>
          </p:cNvPicPr>
          <p:nvPr>
            <p:ph idx="1"/>
          </p:nvPr>
        </p:nvPicPr>
        <p:blipFill>
          <a:blip r:embed="rId2">
            <a:duotone>
              <a:prstClr val="black"/>
              <a:schemeClr val="tx2">
                <a:tint val="45000"/>
                <a:satMod val="400000"/>
              </a:schemeClr>
            </a:duotone>
            <a:extLst/>
          </a:blip>
          <a:stretch>
            <a:fillRect/>
          </a:stretch>
        </p:blipFill>
        <p:spPr>
          <a:xfrm>
            <a:off x="457200" y="1682038"/>
            <a:ext cx="8229600" cy="4362286"/>
          </a:xfrm>
          <a:effectLst>
            <a:glow rad="152400">
              <a:schemeClr val="accent1">
                <a:satMod val="175000"/>
                <a:alpha val="40000"/>
              </a:schemeClr>
            </a:glow>
            <a:outerShdw dist="35921" dir="2700000" algn="ctr" rotWithShape="0">
              <a:schemeClr val="bg2"/>
            </a:outerShdw>
          </a:effectLst>
          <a:extLst/>
        </p:spPr>
      </p:pic>
      <p:sp>
        <p:nvSpPr>
          <p:cNvPr id="6" name="Title 5"/>
          <p:cNvSpPr>
            <a:spLocks noGrp="1"/>
          </p:cNvSpPr>
          <p:nvPr>
            <p:ph type="title"/>
          </p:nvPr>
        </p:nvSpPr>
        <p:spPr/>
        <p:txBody>
          <a:bodyPr/>
          <a:lstStyle/>
          <a:p>
            <a:r>
              <a:rPr lang="en-US" dirty="0"/>
              <a:t>Segments of the </a:t>
            </a:r>
            <a:r>
              <a:rPr lang="en-US" dirty="0" err="1"/>
              <a:t>Macroenvironment</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left)">
                                      <p:cBhvr>
                                        <p:cTn id="7" dur="75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US" altLang="en-US" sz="4000" b="1" dirty="0">
                <a:solidFill>
                  <a:schemeClr val="accent3">
                    <a:lumMod val="75000"/>
                  </a:schemeClr>
                </a:solidFill>
                <a:cs typeface="Times New Roman" panose="02020603050405020304" pitchFamily="18" charset="0"/>
              </a:rPr>
              <a:t>A Pluralistic Society - </a:t>
            </a:r>
          </a:p>
        </p:txBody>
      </p:sp>
      <p:sp>
        <p:nvSpPr>
          <p:cNvPr id="2" name="Content Placeholder 2"/>
          <p:cNvSpPr>
            <a:spLocks noGrp="1"/>
          </p:cNvSpPr>
          <p:nvPr>
            <p:ph idx="1"/>
          </p:nvPr>
        </p:nvSpPr>
        <p:spPr/>
        <p:txBody>
          <a:bodyPr/>
          <a:lstStyle/>
          <a:p>
            <a:pPr eaLnBrk="1" fontAlgn="auto" hangingPunct="1">
              <a:spcAft>
                <a:spcPts val="0"/>
              </a:spcAft>
              <a:defRPr/>
            </a:pPr>
            <a:r>
              <a:rPr lang="en-US" sz="2200" dirty="0"/>
              <a:t>Prevents power from being concentrated in the hands of a few. </a:t>
            </a:r>
          </a:p>
          <a:p>
            <a:pPr eaLnBrk="1" fontAlgn="auto" hangingPunct="1">
              <a:spcAft>
                <a:spcPts val="0"/>
              </a:spcAft>
              <a:defRPr/>
            </a:pPr>
            <a:r>
              <a:rPr lang="en-US" sz="2200" dirty="0"/>
              <a:t>Maximizes freedom of expression and action and strikes a balance between monism, on the one hand, and anarchy on the other.</a:t>
            </a:r>
          </a:p>
          <a:p>
            <a:pPr eaLnBrk="1" fontAlgn="auto" hangingPunct="1">
              <a:spcAft>
                <a:spcPts val="0"/>
              </a:spcAft>
              <a:defRPr/>
            </a:pPr>
            <a:r>
              <a:rPr lang="en-US" sz="2200" dirty="0"/>
              <a:t>Is one in which the allegiance of individuals to groups is dispersed.</a:t>
            </a:r>
          </a:p>
          <a:p>
            <a:pPr eaLnBrk="1" fontAlgn="auto" hangingPunct="1">
              <a:spcAft>
                <a:spcPts val="0"/>
              </a:spcAft>
              <a:defRPr/>
            </a:pPr>
            <a:r>
              <a:rPr lang="en-US" sz="2200" dirty="0"/>
              <a:t>Creates a widely diversified set of loyalties to many organizations, and minimizes the danger that a leader of any one organization will be left uncontrolled.</a:t>
            </a:r>
          </a:p>
          <a:p>
            <a:pPr eaLnBrk="1" fontAlgn="auto" hangingPunct="1">
              <a:spcAft>
                <a:spcPts val="0"/>
              </a:spcAft>
              <a:defRPr/>
            </a:pPr>
            <a:r>
              <a:rPr lang="en-US" sz="2200" dirty="0"/>
              <a:t>Provides a built-in set of checks and balances, in that groups can exert power over one another with no single organization (business or government) dominating and becoming overly influential</a:t>
            </a:r>
            <a:r>
              <a:rPr lang="en-US" sz="2200" dirty="0" smtClean="0"/>
              <a:t>.</a:t>
            </a:r>
            <a:endParaRPr lang="en-US" sz="2200" dirty="0"/>
          </a:p>
        </p:txBody>
      </p:sp>
    </p:spTree>
  </p:cSld>
  <p:clrMapOvr>
    <a:masterClrMapping/>
  </p:clrMapOvr>
  <p:transition spd="slow">
    <p:split orient="ver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US" dirty="0"/>
              <a:t>Business and Stakeholder Relationships</a:t>
            </a:r>
          </a:p>
        </p:txBody>
      </p:sp>
      <p:pic>
        <p:nvPicPr>
          <p:cNvPr id="3074" name="Picture 2" descr="An illustration, centered at business, shows the relationships between business and selected stakeholders. They are as follows:&#10;Business: Government (local, state, federal); Employees (unions, older employees, women, minorities, civil liberties activists); Consumers (consumer activists, product liability threats); Owners (corporate raiders, private citizens, institutional investors); Community (general public, environment groups)."/>
          <p:cNvPicPr>
            <a:picLocks noGrp="1" noChangeAspect="1" noChangeArrowheads="1"/>
          </p:cNvPicPr>
          <p:nvPr>
            <p:ph idx="1"/>
          </p:nvPr>
        </p:nvPicPr>
        <p:blipFill>
          <a:blip r:embed="rId2">
            <a:extLst/>
          </a:blip>
          <a:stretch>
            <a:fillRect/>
          </a:stretch>
        </p:blipFill>
        <p:spPr>
          <a:xfrm>
            <a:off x="457200" y="1896120"/>
            <a:ext cx="8229600" cy="3934122"/>
          </a:xfrm>
          <a:ln w="12700">
            <a:solidFill>
              <a:schemeClr val="tx2"/>
            </a:solidFill>
            <a:miter lim="800000"/>
            <a:headEnd/>
            <a:tailEnd/>
          </a:ln>
          <a:effectLst>
            <a:outerShdw blurRad="101600" dist="127000" dir="600000" algn="l" rotWithShape="0">
              <a:schemeClr val="accent1">
                <a:lumMod val="75000"/>
                <a:alpha val="40000"/>
              </a:schemeClr>
            </a:outerShdw>
            <a:softEdge rad="12700"/>
          </a:effectLs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with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left)">
                                      <p:cBhvr>
                                        <p:cTn id="7" dur="75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US" altLang="en-US" sz="4000" b="1" dirty="0">
                <a:solidFill>
                  <a:schemeClr val="accent3">
                    <a:lumMod val="75000"/>
                  </a:schemeClr>
                </a:solidFill>
                <a:cs typeface="Times New Roman" panose="02020603050405020304" pitchFamily="18" charset="0"/>
              </a:rPr>
              <a:t>Special Interest Society </a:t>
            </a:r>
          </a:p>
        </p:txBody>
      </p:sp>
      <p:sp>
        <p:nvSpPr>
          <p:cNvPr id="7" name="Content Placeholder 2"/>
          <p:cNvSpPr>
            <a:spLocks noGrp="1"/>
          </p:cNvSpPr>
          <p:nvPr>
            <p:ph idx="1"/>
          </p:nvPr>
        </p:nvSpPr>
        <p:spPr/>
        <p:txBody>
          <a:bodyPr/>
          <a:lstStyle/>
          <a:p>
            <a:pPr marL="0" indent="0" eaLnBrk="1" fontAlgn="auto" hangingPunct="1">
              <a:lnSpc>
                <a:spcPct val="95000"/>
              </a:lnSpc>
              <a:spcAft>
                <a:spcPts val="0"/>
              </a:spcAft>
              <a:buNone/>
              <a:defRPr/>
            </a:pPr>
            <a:r>
              <a:rPr lang="en-US" sz="2600" b="1" dirty="0">
                <a:cs typeface="Times New Roman" pitchFamily="18" charset="0"/>
              </a:rPr>
              <a:t>Special Interest Groups - </a:t>
            </a:r>
          </a:p>
          <a:p>
            <a:pPr marL="457200" indent="-457200" eaLnBrk="1" fontAlgn="auto" hangingPunct="1">
              <a:lnSpc>
                <a:spcPct val="95000"/>
              </a:lnSpc>
              <a:spcAft>
                <a:spcPts val="0"/>
              </a:spcAft>
              <a:defRPr/>
            </a:pPr>
            <a:r>
              <a:rPr lang="en-US" sz="2600" dirty="0">
                <a:cs typeface="Times New Roman" pitchFamily="18" charset="0"/>
              </a:rPr>
              <a:t>Make life more complex for business and government.</a:t>
            </a:r>
          </a:p>
          <a:p>
            <a:pPr marL="457200" indent="-457200" eaLnBrk="1" fontAlgn="auto" hangingPunct="1">
              <a:lnSpc>
                <a:spcPct val="95000"/>
              </a:lnSpc>
              <a:spcAft>
                <a:spcPts val="0"/>
              </a:spcAft>
              <a:defRPr/>
            </a:pPr>
            <a:r>
              <a:rPr lang="en-US" sz="2600" dirty="0">
                <a:cs typeface="Times New Roman" pitchFamily="18" charset="0"/>
              </a:rPr>
              <a:t>Can number in the tens of thousands in some societies.</a:t>
            </a:r>
          </a:p>
          <a:p>
            <a:pPr marL="457200" indent="-457200" eaLnBrk="1" fontAlgn="auto" hangingPunct="1">
              <a:lnSpc>
                <a:spcPct val="95000"/>
              </a:lnSpc>
              <a:spcAft>
                <a:spcPts val="0"/>
              </a:spcAft>
              <a:defRPr/>
            </a:pPr>
            <a:r>
              <a:rPr lang="en-US" sz="2600" dirty="0">
                <a:cs typeface="Times New Roman" pitchFamily="18" charset="0"/>
              </a:rPr>
              <a:t>Pursue their own focused agendas.</a:t>
            </a:r>
          </a:p>
          <a:p>
            <a:pPr marL="457200" indent="-457200" eaLnBrk="1" fontAlgn="auto" hangingPunct="1">
              <a:lnSpc>
                <a:spcPct val="95000"/>
              </a:lnSpc>
              <a:spcAft>
                <a:spcPts val="0"/>
              </a:spcAft>
              <a:defRPr/>
            </a:pPr>
            <a:r>
              <a:rPr lang="en-US" sz="2600" dirty="0">
                <a:cs typeface="Times New Roman" pitchFamily="18" charset="0"/>
              </a:rPr>
              <a:t>Are active, intense, diverse, and focused.</a:t>
            </a:r>
          </a:p>
          <a:p>
            <a:pPr marL="457200" indent="-457200" eaLnBrk="1" fontAlgn="auto" hangingPunct="1">
              <a:lnSpc>
                <a:spcPct val="95000"/>
              </a:lnSpc>
              <a:spcAft>
                <a:spcPts val="0"/>
              </a:spcAft>
              <a:defRPr/>
            </a:pPr>
            <a:r>
              <a:rPr lang="en-US" sz="2600" dirty="0">
                <a:cs typeface="Times New Roman" pitchFamily="18" charset="0"/>
              </a:rPr>
              <a:t>Can attract a significant following.</a:t>
            </a:r>
          </a:p>
          <a:p>
            <a:pPr marL="457200" indent="-457200" eaLnBrk="1" fontAlgn="auto" hangingPunct="1">
              <a:lnSpc>
                <a:spcPct val="95000"/>
              </a:lnSpc>
              <a:spcAft>
                <a:spcPts val="0"/>
              </a:spcAft>
              <a:defRPr/>
            </a:pPr>
            <a:r>
              <a:rPr lang="en-US" sz="2600" dirty="0">
                <a:cs typeface="Times New Roman" pitchFamily="18" charset="0"/>
              </a:rPr>
              <a:t>Often work at cross purposes, with no unified goals.</a:t>
            </a:r>
          </a:p>
          <a:p>
            <a:pPr marL="457200" indent="-457200" eaLnBrk="1" fontAlgn="auto" hangingPunct="1">
              <a:lnSpc>
                <a:spcPct val="95000"/>
              </a:lnSpc>
              <a:spcAft>
                <a:spcPts val="0"/>
              </a:spcAft>
              <a:defRPr/>
            </a:pPr>
            <a:r>
              <a:rPr lang="en-US" sz="2600" i="1" dirty="0">
                <a:cs typeface="Times New Roman" pitchFamily="18" charset="0"/>
              </a:rPr>
              <a:t>A special-interest society is pluralism taken to the extreme</a:t>
            </a:r>
            <a:r>
              <a:rPr lang="en-US" sz="2600" dirty="0" smtClean="0">
                <a:cs typeface="Times New Roman" pitchFamily="18" charset="0"/>
              </a:rPr>
              <a:t>.</a:t>
            </a:r>
            <a:endParaRPr lang="en-US" sz="2600"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US" dirty="0"/>
              <a:t>Social Environment, Business Criticism and Corporate Response</a:t>
            </a:r>
          </a:p>
        </p:txBody>
      </p:sp>
      <p:pic>
        <p:nvPicPr>
          <p:cNvPr id="1026" name="Picture 2" descr="A flowchart shows the social environment factors, business criticism, and corporate response. Factors in the social environment include as Affluence, Education, and Awareness along with Rising expectations (Entitlement Mentality) and Rights Movement (Victimization Philosophy).  An arrow from “entitlement mentality” points toward “rights movement.” These factors lead to “Business criticism,” which branches into two: “Increased concern for the societal environment” and “A changed social contract.” A double-headed arrow connects “Increased concern for the societal environment” and “A changed social contract.”"/>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6768" y="1663247"/>
            <a:ext cx="8710465" cy="4656959"/>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67840" y="152400"/>
            <a:ext cx="7223760" cy="914400"/>
          </a:xfrm>
        </p:spPr>
        <p:txBody>
          <a:bodyPr/>
          <a:lstStyle/>
          <a:p>
            <a:r>
              <a:rPr lang="en-US" dirty="0"/>
              <a:t>Factors in the Social Environment</a:t>
            </a:r>
          </a:p>
        </p:txBody>
      </p:sp>
      <p:sp>
        <p:nvSpPr>
          <p:cNvPr id="8" name="Content Placeholder 2"/>
          <p:cNvSpPr>
            <a:spLocks noGrp="1"/>
          </p:cNvSpPr>
          <p:nvPr>
            <p:ph idx="1"/>
          </p:nvPr>
        </p:nvSpPr>
        <p:spPr/>
        <p:txBody>
          <a:bodyPr/>
          <a:lstStyle/>
          <a:p>
            <a:pPr marL="0" indent="0" eaLnBrk="1" fontAlgn="auto" hangingPunct="1">
              <a:spcBef>
                <a:spcPts val="600"/>
              </a:spcBef>
              <a:spcAft>
                <a:spcPts val="600"/>
              </a:spcAft>
              <a:buNone/>
              <a:defRPr/>
            </a:pPr>
            <a:r>
              <a:rPr lang="en-US" sz="2800" b="1" dirty="0">
                <a:cs typeface="Times New Roman" pitchFamily="18" charset="0"/>
              </a:rPr>
              <a:t>Affluence and Education -</a:t>
            </a:r>
          </a:p>
          <a:p>
            <a:pPr marL="457200" indent="-457200" eaLnBrk="1" fontAlgn="auto" hangingPunct="1">
              <a:spcBef>
                <a:spcPts val="600"/>
              </a:spcBef>
              <a:spcAft>
                <a:spcPts val="600"/>
              </a:spcAft>
              <a:defRPr/>
            </a:pPr>
            <a:r>
              <a:rPr lang="en-US" sz="2400" dirty="0">
                <a:cs typeface="Times New Roman" pitchFamily="18" charset="0"/>
              </a:rPr>
              <a:t>Create higher expectations of major institutions.</a:t>
            </a:r>
          </a:p>
          <a:p>
            <a:pPr marL="457200" indent="-457200" eaLnBrk="1" fontAlgn="auto" hangingPunct="1">
              <a:spcBef>
                <a:spcPts val="600"/>
              </a:spcBef>
              <a:spcAft>
                <a:spcPts val="600"/>
              </a:spcAft>
              <a:defRPr/>
            </a:pPr>
            <a:r>
              <a:rPr lang="en-US" sz="2400" dirty="0">
                <a:cs typeface="Times New Roman" pitchFamily="18" charset="0"/>
              </a:rPr>
              <a:t>Growing public awareness through television, movies, the Internet, and social media.</a:t>
            </a:r>
          </a:p>
          <a:p>
            <a:pPr marL="0" indent="0" eaLnBrk="1" fontAlgn="auto" hangingPunct="1">
              <a:spcBef>
                <a:spcPts val="600"/>
              </a:spcBef>
              <a:spcAft>
                <a:spcPts val="600"/>
              </a:spcAft>
              <a:buNone/>
              <a:defRPr/>
            </a:pPr>
            <a:r>
              <a:rPr lang="en-US" sz="2800" b="1" dirty="0">
                <a:cs typeface="Times New Roman" pitchFamily="18" charset="0"/>
              </a:rPr>
              <a:t>Revolution of rising expectations - </a:t>
            </a:r>
            <a:r>
              <a:rPr lang="en-US" sz="2400" dirty="0">
                <a:cs typeface="Times New Roman" pitchFamily="18" charset="0"/>
              </a:rPr>
              <a:t> creates a </a:t>
            </a:r>
            <a:r>
              <a:rPr lang="en-US" sz="2400" b="1" dirty="0">
                <a:cs typeface="Times New Roman" pitchFamily="18" charset="0"/>
              </a:rPr>
              <a:t>social problem</a:t>
            </a:r>
            <a:r>
              <a:rPr lang="en-US" sz="2400" dirty="0">
                <a:cs typeface="Times New Roman" pitchFamily="18" charset="0"/>
              </a:rPr>
              <a:t>, a gap between societal expectations for social conditions and social realities. This can lead to:</a:t>
            </a:r>
          </a:p>
          <a:p>
            <a:pPr marL="1371600" lvl="2" indent="-457200" eaLnBrk="1" fontAlgn="auto" hangingPunct="1">
              <a:spcBef>
                <a:spcPts val="0"/>
              </a:spcBef>
              <a:spcAft>
                <a:spcPts val="600"/>
              </a:spcAft>
              <a:defRPr/>
            </a:pPr>
            <a:r>
              <a:rPr lang="en-US" dirty="0">
                <a:cs typeface="Times New Roman" pitchFamily="18" charset="0"/>
              </a:rPr>
              <a:t>Entitlement mentality</a:t>
            </a:r>
          </a:p>
          <a:p>
            <a:pPr marL="1371600" lvl="2" indent="-457200" eaLnBrk="1" fontAlgn="auto" hangingPunct="1">
              <a:spcBef>
                <a:spcPts val="0"/>
              </a:spcBef>
              <a:spcAft>
                <a:spcPts val="600"/>
              </a:spcAft>
              <a:defRPr/>
            </a:pPr>
            <a:r>
              <a:rPr lang="en-US" dirty="0">
                <a:cs typeface="Times New Roman" pitchFamily="18" charset="0"/>
              </a:rPr>
              <a:t>Rights movement</a:t>
            </a:r>
          </a:p>
          <a:p>
            <a:pPr marL="1371600" lvl="2" indent="-457200" eaLnBrk="1" fontAlgn="auto" hangingPunct="1">
              <a:spcBef>
                <a:spcPts val="0"/>
              </a:spcBef>
              <a:spcAft>
                <a:spcPts val="600"/>
              </a:spcAft>
              <a:defRPr/>
            </a:pPr>
            <a:r>
              <a:rPr lang="en-US" dirty="0">
                <a:cs typeface="Times New Roman" pitchFamily="18" charset="0"/>
              </a:rPr>
              <a:t>Victimization </a:t>
            </a:r>
            <a:r>
              <a:rPr lang="en-US" dirty="0" smtClean="0">
                <a:cs typeface="Times New Roman" pitchFamily="18" charset="0"/>
              </a:rPr>
              <a:t>philosophy</a:t>
            </a:r>
            <a:endParaRPr lang="en-US"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p:txBody>
          <a:bodyPr/>
          <a:lstStyle/>
          <a:p>
            <a:r>
              <a:rPr lang="en-US" dirty="0"/>
              <a:t>Society’s Expectations Versus Business’ Actual Social Performance</a:t>
            </a:r>
          </a:p>
        </p:txBody>
      </p:sp>
      <p:pic>
        <p:nvPicPr>
          <p:cNvPr id="2050" name="Picture 2" descr="A line graph shows the actual social performance of business in comparison to the society’s expectations. The X-axis represents the time frame from 1960 to 2020, while the Y-axis indicates the expected and actual social performance.  Two lines - one that determines the society’s expectations of business’s performance (placed above), and the other that indicates business’s actual social performance (placed below); show a gradual increase from 1960 to 2020. The gap between the two lines is identified as the “social problem.” "/>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28959" y="1524000"/>
            <a:ext cx="8686083" cy="4894684"/>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General Criticism of Business: </a:t>
            </a:r>
            <a:br>
              <a:rPr lang="en-US" dirty="0"/>
            </a:br>
            <a:r>
              <a:rPr lang="en-US" dirty="0"/>
              <a:t>Use and Abuse of Power</a:t>
            </a:r>
          </a:p>
        </p:txBody>
      </p:sp>
      <p:sp>
        <p:nvSpPr>
          <p:cNvPr id="8" name="Content Placeholder 2"/>
          <p:cNvSpPr>
            <a:spLocks noGrp="1"/>
          </p:cNvSpPr>
          <p:nvPr>
            <p:ph idx="1"/>
          </p:nvPr>
        </p:nvSpPr>
        <p:spPr/>
        <p:txBody>
          <a:bodyPr/>
          <a:lstStyle/>
          <a:p>
            <a:pPr marL="0" lvl="1" indent="0" eaLnBrk="1" fontAlgn="auto" hangingPunct="1">
              <a:spcBef>
                <a:spcPts val="0"/>
              </a:spcBef>
              <a:spcAft>
                <a:spcPts val="1200"/>
              </a:spcAft>
              <a:buNone/>
              <a:defRPr/>
            </a:pPr>
            <a:r>
              <a:rPr lang="en-US" b="1" dirty="0">
                <a:cs typeface="Times New Roman" pitchFamily="18" charset="0"/>
              </a:rPr>
              <a:t>Business Power -</a:t>
            </a:r>
          </a:p>
          <a:p>
            <a:pPr marL="457200" lvl="1" indent="-347472" eaLnBrk="1" fontAlgn="auto" hangingPunct="1">
              <a:spcBef>
                <a:spcPts val="0"/>
              </a:spcBef>
              <a:spcAft>
                <a:spcPts val="1200"/>
              </a:spcAft>
              <a:buFont typeface="Arial" panose="020B0604020202020204" pitchFamily="34" charset="0"/>
              <a:buChar char="•"/>
              <a:defRPr/>
            </a:pPr>
            <a:r>
              <a:rPr lang="en-US" dirty="0">
                <a:cs typeface="Times New Roman" pitchFamily="18" charset="0"/>
              </a:rPr>
              <a:t>the capability or ability to produce an effect, have impact, or to bring influence to bear on a situation or people</a:t>
            </a:r>
          </a:p>
          <a:p>
            <a:pPr marL="0" lvl="1" indent="0" eaLnBrk="1" fontAlgn="auto" hangingPunct="1">
              <a:spcBef>
                <a:spcPts val="1800"/>
              </a:spcBef>
              <a:spcAft>
                <a:spcPts val="1200"/>
              </a:spcAft>
              <a:buNone/>
              <a:defRPr/>
            </a:pPr>
            <a:r>
              <a:rPr lang="en-US" b="1" dirty="0">
                <a:cs typeface="Times New Roman" pitchFamily="18" charset="0"/>
              </a:rPr>
              <a:t>Iron Law of Responsibility -</a:t>
            </a:r>
          </a:p>
          <a:p>
            <a:pPr marL="457200" lvl="1" indent="-347472" eaLnBrk="1" fontAlgn="auto" hangingPunct="1">
              <a:spcBef>
                <a:spcPts val="0"/>
              </a:spcBef>
              <a:spcAft>
                <a:spcPts val="1200"/>
              </a:spcAft>
              <a:buFont typeface="Arial" panose="020B0604020202020204" pitchFamily="34" charset="0"/>
              <a:buChar char="•"/>
              <a:defRPr/>
            </a:pPr>
            <a:r>
              <a:rPr lang="en-US" dirty="0">
                <a:cs typeface="Times New Roman" pitchFamily="18" charset="0"/>
              </a:rPr>
              <a:t>In the long run, those who do not use power in a manner society considers responsible will tend to lose </a:t>
            </a:r>
            <a:r>
              <a:rPr lang="en-US" dirty="0" smtClean="0">
                <a:cs typeface="Times New Roman" pitchFamily="18" charset="0"/>
              </a:rPr>
              <a:t>it</a:t>
            </a:r>
            <a:endParaRPr lang="en-US"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US" dirty="0"/>
              <a:t>Levels and Spheres of </a:t>
            </a:r>
            <a:br>
              <a:rPr lang="en-US" dirty="0"/>
            </a:br>
            <a:r>
              <a:rPr lang="en-US" dirty="0"/>
              <a:t>Corporate Power</a:t>
            </a:r>
          </a:p>
        </p:txBody>
      </p:sp>
      <p:pic>
        <p:nvPicPr>
          <p:cNvPr id="3074" name="Picture 2" descr="A tabular column shows the levels and spheres of corporate power with empty cells. Row headers signify the spheres and the column headers represent the levels. &#10;First Row: Economic: Macro level (the business system)-Blank; Intermediate level (several firms)-Blank; Micro level (single firm)-Blank; Individual level (single executive)-Blank. &#10;Second Row: Social/Cultural: Macro level (the business system)-Blank; Intermediate level (several firms)-Blank; Micro level (single firm)-Blank; Individual level (single executive)-Blank. &#10;Third Row: Individual: Macro level (the business system)-Blank; Intermediate level (several firms)-Blank; Micro level (single firm)-Blank; Individual level (single executive)-Blank.&#10;Fourth Row: Technological: Macro level (the business system)-Blank; Intermediate level (several firms)-Blank; Micro level (single firm)-Blank; Individual level (single executive)-Blank. &#10;Fifth Row: Environmental: Macro level (the business system)-Blank; Intermediate level (several firms)-Blank; Micro level (single firm)-Blank; Individual level (single executive)-Blank. &#10;Sixth Row: Political: Macro level (the business system)-Blank; Intermediate level (several firms)-Blank; Micro level (single firm)-Blank; Individual level (single executive)-Blank."/>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50293" y="1620064"/>
            <a:ext cx="8643414" cy="4711819"/>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Elements in the Social Contract</a:t>
            </a:r>
          </a:p>
        </p:txBody>
      </p:sp>
      <p:pic>
        <p:nvPicPr>
          <p:cNvPr id="4098" name="Picture 2" descr="An illustration shows the elements in the social contract. The first box is titled, “Business,” while the other reads, “Society or Societal stakeholder groups.” An arrow from “Society or Societal stakeholder groups” labeled, Laws or Regulations: “Rules of the Game” points toward “Business,” while a double-headed arrow labeled, Two-Way Shared Understandings of Each Other, flows between “Business” and “Society or Societal stakeholder group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92386" y="1905000"/>
            <a:ext cx="8759228" cy="3480529"/>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Focus of the Book</a:t>
            </a:r>
          </a:p>
        </p:txBody>
      </p:sp>
      <p:pic>
        <p:nvPicPr>
          <p:cNvPr id="5122" name="Picture 2" descr="A tree diagram shows managerial approach splitting into the following three categories such as business ethics, sustainability, and stakeholder management."/>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52765" y="2057400"/>
            <a:ext cx="8838470" cy="2895361"/>
          </a:xfrm>
          <a:prstGeom prst="rect">
            <a:avLst/>
          </a:prstGeom>
          <a:noFill/>
          <a:ln>
            <a:noFill/>
          </a:ln>
          <a:extLst>
            <a:ext uri="{909E8E84-426E-40DD-AFC4-6F175D3DCCD1}">
              <a14:hiddenFill xmlns:a14="http://schemas.microsoft.com/office/drawing/2010/main">
                <a:solidFill>
                  <a:srgbClr val="FFFFFF"/>
                </a:solidFill>
              </a14:hiddenFill>
            </a:ext>
          </a:extLst>
        </p:spPr>
      </p:pic>
    </p:spTree>
  </p:cSld>
  <p:clrMapOvr>
    <a:masterClrMapping/>
  </p:clrMapOvr>
  <p:transition spd="slow">
    <p:split orient="ver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A Managerial Approach</a:t>
            </a:r>
          </a:p>
        </p:txBody>
      </p:sp>
      <p:sp>
        <p:nvSpPr>
          <p:cNvPr id="8" name="Content Placeholder 2"/>
          <p:cNvSpPr>
            <a:spLocks noGrp="1"/>
          </p:cNvSpPr>
          <p:nvPr>
            <p:ph idx="1"/>
          </p:nvPr>
        </p:nvSpPr>
        <p:spPr/>
        <p:txBody>
          <a:bodyPr/>
          <a:lstStyle/>
          <a:p>
            <a:pPr marL="457200" indent="-457200" eaLnBrk="1" fontAlgn="auto" hangingPunct="1">
              <a:lnSpc>
                <a:spcPct val="85000"/>
              </a:lnSpc>
              <a:spcBef>
                <a:spcPts val="0"/>
              </a:spcBef>
              <a:spcAft>
                <a:spcPts val="1200"/>
              </a:spcAft>
              <a:defRPr/>
            </a:pPr>
            <a:r>
              <a:rPr lang="en-US" sz="2600" dirty="0">
                <a:cs typeface="Times New Roman" pitchFamily="18" charset="0"/>
              </a:rPr>
              <a:t>Managers are practical and have begun to deal with social and ethical concerns in ways similar to those they use to manage traditional business functions such as marketing, finance, operations, and risk management. </a:t>
            </a:r>
          </a:p>
          <a:p>
            <a:pPr marL="457200" indent="-457200" eaLnBrk="1" fontAlgn="auto" hangingPunct="1">
              <a:lnSpc>
                <a:spcPct val="85000"/>
              </a:lnSpc>
              <a:spcBef>
                <a:spcPts val="0"/>
              </a:spcBef>
              <a:spcAft>
                <a:spcPts val="1200"/>
              </a:spcAft>
              <a:defRPr/>
            </a:pPr>
            <a:r>
              <a:rPr lang="en-US" sz="2600" dirty="0">
                <a:cs typeface="Times New Roman" pitchFamily="18" charset="0"/>
              </a:rPr>
              <a:t>As a result, managers have been able to convert seemingly unmanageable concerns into ones that can be dealt with in a balanced and impartial fashion.</a:t>
            </a:r>
          </a:p>
          <a:p>
            <a:pPr marL="457200" indent="-457200" eaLnBrk="1" fontAlgn="auto" hangingPunct="1">
              <a:lnSpc>
                <a:spcPct val="85000"/>
              </a:lnSpc>
              <a:spcBef>
                <a:spcPts val="0"/>
              </a:spcBef>
              <a:spcAft>
                <a:spcPts val="1200"/>
              </a:spcAft>
              <a:defRPr/>
            </a:pPr>
            <a:r>
              <a:rPr lang="en-US" sz="2600" dirty="0">
                <a:cs typeface="Times New Roman" pitchFamily="18" charset="0"/>
              </a:rPr>
              <a:t>At the same time, managers have had to integrate traditional economic and financial considerations with ethical and social considerations</a:t>
            </a:r>
            <a:r>
              <a:rPr lang="en-US" sz="2600" dirty="0" smtClean="0">
                <a:cs typeface="Times New Roman" pitchFamily="18" charset="0"/>
              </a:rPr>
              <a:t>.</a:t>
            </a:r>
            <a:endParaRPr lang="en-US" sz="2600"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Urgent versus Enduring Issues</a:t>
            </a:r>
          </a:p>
        </p:txBody>
      </p:sp>
      <p:sp>
        <p:nvSpPr>
          <p:cNvPr id="8" name="Content Placeholder 2"/>
          <p:cNvSpPr>
            <a:spLocks noGrp="1"/>
          </p:cNvSpPr>
          <p:nvPr>
            <p:ph idx="1"/>
          </p:nvPr>
        </p:nvSpPr>
        <p:spPr/>
        <p:txBody>
          <a:bodyPr/>
          <a:lstStyle/>
          <a:p>
            <a:pPr marL="0" lvl="1" indent="0" eaLnBrk="1" fontAlgn="auto" hangingPunct="1">
              <a:spcAft>
                <a:spcPts val="0"/>
              </a:spcAft>
              <a:buNone/>
              <a:defRPr/>
            </a:pPr>
            <a:r>
              <a:rPr lang="en-US" sz="3200" b="1" dirty="0">
                <a:cs typeface="Times New Roman" pitchFamily="18" charset="0"/>
              </a:rPr>
              <a:t>Short-Term -</a:t>
            </a:r>
          </a:p>
          <a:p>
            <a:pPr marL="457200" lvl="1" indent="-457200" eaLnBrk="1" fontAlgn="auto" hangingPunct="1">
              <a:spcAft>
                <a:spcPts val="0"/>
              </a:spcAft>
              <a:buFont typeface="Arial" panose="020B0604020202020204" pitchFamily="34" charset="0"/>
              <a:buChar char="•"/>
              <a:defRPr/>
            </a:pPr>
            <a:r>
              <a:rPr lang="en-US" dirty="0">
                <a:cs typeface="Times New Roman" pitchFamily="18" charset="0"/>
              </a:rPr>
              <a:t>Issues or crises arise on the spur of the moment and management must formulate quick responses.</a:t>
            </a:r>
          </a:p>
          <a:p>
            <a:pPr marL="0" lvl="1" indent="0" eaLnBrk="1" fontAlgn="auto" hangingPunct="1">
              <a:spcAft>
                <a:spcPts val="0"/>
              </a:spcAft>
              <a:buNone/>
              <a:defRPr/>
            </a:pPr>
            <a:r>
              <a:rPr lang="en-US" sz="3200" b="1" dirty="0">
                <a:cs typeface="Times New Roman" pitchFamily="18" charset="0"/>
              </a:rPr>
              <a:t>Long-Term -</a:t>
            </a:r>
          </a:p>
          <a:p>
            <a:pPr marL="457200" lvl="1" indent="-457200" eaLnBrk="1" fontAlgn="auto" hangingPunct="1">
              <a:spcAft>
                <a:spcPts val="0"/>
              </a:spcAft>
              <a:buFont typeface="Arial" panose="020B0604020202020204" pitchFamily="34" charset="0"/>
              <a:buChar char="•"/>
              <a:defRPr/>
            </a:pPr>
            <a:r>
              <a:rPr lang="en-US" dirty="0">
                <a:cs typeface="Times New Roman" pitchFamily="18" charset="0"/>
              </a:rPr>
              <a:t>Issues or problems are a long-term concern and management must develop a thoughtful organizational response. </a:t>
            </a:r>
          </a:p>
        </p:txBody>
      </p:sp>
    </p:spTree>
  </p:cSld>
  <p:clrMapOvr>
    <a:masterClrMapping/>
  </p:clrMapOvr>
  <p:transition spd="slow">
    <p:split orient="ver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A Business Ethics Theme</a:t>
            </a:r>
          </a:p>
        </p:txBody>
      </p:sp>
      <p:sp>
        <p:nvSpPr>
          <p:cNvPr id="8" name="Content Placeholder 2"/>
          <p:cNvSpPr>
            <a:spLocks noGrp="1"/>
          </p:cNvSpPr>
          <p:nvPr>
            <p:ph idx="1"/>
          </p:nvPr>
        </p:nvSpPr>
        <p:spPr/>
        <p:txBody>
          <a:bodyPr/>
          <a:lstStyle/>
          <a:p>
            <a:pPr marL="0" indent="0" eaLnBrk="1" fontAlgn="auto" hangingPunct="1">
              <a:lnSpc>
                <a:spcPct val="92000"/>
              </a:lnSpc>
              <a:spcAft>
                <a:spcPts val="0"/>
              </a:spcAft>
              <a:buNone/>
              <a:defRPr/>
            </a:pPr>
            <a:r>
              <a:rPr lang="en-US" sz="2800" b="1" dirty="0">
                <a:cs typeface="Times New Roman" pitchFamily="18" charset="0"/>
              </a:rPr>
              <a:t>Ethical questions -  </a:t>
            </a:r>
          </a:p>
          <a:p>
            <a:pPr marL="457200" indent="-457200" eaLnBrk="1" fontAlgn="auto" hangingPunct="1">
              <a:lnSpc>
                <a:spcPct val="92000"/>
              </a:lnSpc>
              <a:spcAft>
                <a:spcPts val="0"/>
              </a:spcAft>
              <a:defRPr/>
            </a:pPr>
            <a:r>
              <a:rPr lang="en-US" sz="2600" dirty="0">
                <a:cs typeface="Times New Roman" pitchFamily="18" charset="0"/>
              </a:rPr>
              <a:t>inevitably and continually come into play during business operations. </a:t>
            </a:r>
          </a:p>
          <a:p>
            <a:pPr marL="0" indent="0" eaLnBrk="1" fontAlgn="auto" hangingPunct="1">
              <a:lnSpc>
                <a:spcPct val="92000"/>
              </a:lnSpc>
              <a:spcAft>
                <a:spcPts val="0"/>
              </a:spcAft>
              <a:buNone/>
              <a:defRPr/>
            </a:pPr>
            <a:r>
              <a:rPr lang="en-US" sz="2800" b="1" dirty="0">
                <a:cs typeface="Times New Roman" pitchFamily="18" charset="0"/>
              </a:rPr>
              <a:t>Ethics -</a:t>
            </a:r>
          </a:p>
          <a:p>
            <a:pPr marL="457200" indent="-457200" eaLnBrk="1" fontAlgn="auto" hangingPunct="1">
              <a:lnSpc>
                <a:spcPct val="92000"/>
              </a:lnSpc>
              <a:spcAft>
                <a:spcPts val="0"/>
              </a:spcAft>
              <a:defRPr/>
            </a:pPr>
            <a:r>
              <a:rPr lang="en-US" sz="2600" dirty="0">
                <a:cs typeface="Times New Roman" pitchFamily="18" charset="0"/>
              </a:rPr>
              <a:t>refers to issues of right, wrong, fairness, and justice.</a:t>
            </a:r>
            <a:endParaRPr lang="en-US" sz="2600" b="1" dirty="0">
              <a:cs typeface="Times New Roman" pitchFamily="18" charset="0"/>
            </a:endParaRPr>
          </a:p>
          <a:p>
            <a:pPr marL="0" indent="0" eaLnBrk="1" fontAlgn="auto" hangingPunct="1">
              <a:lnSpc>
                <a:spcPct val="92000"/>
              </a:lnSpc>
              <a:spcAft>
                <a:spcPts val="0"/>
              </a:spcAft>
              <a:buNone/>
              <a:defRPr/>
            </a:pPr>
            <a:r>
              <a:rPr lang="en-US" sz="2800" b="1" dirty="0">
                <a:cs typeface="Times New Roman" pitchFamily="18" charset="0"/>
              </a:rPr>
              <a:t>Business Ethics -</a:t>
            </a:r>
          </a:p>
          <a:p>
            <a:pPr marL="457200" indent="-457200" eaLnBrk="1" fontAlgn="auto" hangingPunct="1">
              <a:lnSpc>
                <a:spcPct val="92000"/>
              </a:lnSpc>
              <a:spcAft>
                <a:spcPts val="0"/>
              </a:spcAft>
              <a:defRPr/>
            </a:pPr>
            <a:r>
              <a:rPr lang="en-US" sz="2600" dirty="0">
                <a:cs typeface="Times New Roman" pitchFamily="18" charset="0"/>
              </a:rPr>
              <a:t>focuses on ethical issues that arise in the commercial realm.</a:t>
            </a:r>
          </a:p>
          <a:p>
            <a:pPr marL="0" indent="0" eaLnBrk="1" fontAlgn="auto" hangingPunct="1">
              <a:lnSpc>
                <a:spcPct val="92000"/>
              </a:lnSpc>
              <a:spcAft>
                <a:spcPts val="0"/>
              </a:spcAft>
              <a:buNone/>
              <a:defRPr/>
            </a:pPr>
            <a:r>
              <a:rPr lang="en-US" sz="2800" b="1" dirty="0">
                <a:cs typeface="Times New Roman" pitchFamily="18" charset="0"/>
              </a:rPr>
              <a:t>Ethical questions -</a:t>
            </a:r>
          </a:p>
          <a:p>
            <a:pPr marL="457200" indent="-457200" eaLnBrk="1" fontAlgn="auto" hangingPunct="1">
              <a:lnSpc>
                <a:spcPct val="92000"/>
              </a:lnSpc>
              <a:spcAft>
                <a:spcPts val="0"/>
              </a:spcAft>
              <a:defRPr/>
            </a:pPr>
            <a:r>
              <a:rPr lang="en-US" sz="2600" dirty="0">
                <a:cs typeface="Times New Roman" pitchFamily="18" charset="0"/>
              </a:rPr>
              <a:t>permeate business’s activities as it attempts to interact with major stakeholder groups</a:t>
            </a:r>
            <a:r>
              <a:rPr lang="en-US" sz="2600" dirty="0" smtClean="0">
                <a:cs typeface="Times New Roman" pitchFamily="18" charset="0"/>
              </a:rPr>
              <a:t>.</a:t>
            </a:r>
            <a:endParaRPr lang="en-US" sz="2600" b="1"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p:txBody>
          <a:bodyPr/>
          <a:lstStyle/>
          <a:p>
            <a:r>
              <a:rPr lang="en-US" dirty="0"/>
              <a:t>A Sustainability Theme</a:t>
            </a:r>
          </a:p>
        </p:txBody>
      </p:sp>
      <p:sp>
        <p:nvSpPr>
          <p:cNvPr id="8" name="Content Placeholder 2"/>
          <p:cNvSpPr>
            <a:spLocks noGrp="1"/>
          </p:cNvSpPr>
          <p:nvPr>
            <p:ph idx="1"/>
          </p:nvPr>
        </p:nvSpPr>
        <p:spPr/>
        <p:txBody>
          <a:bodyPr/>
          <a:lstStyle/>
          <a:p>
            <a:pPr marL="0" indent="0" eaLnBrk="1" fontAlgn="auto" hangingPunct="1">
              <a:spcAft>
                <a:spcPts val="0"/>
              </a:spcAft>
              <a:buSzPct val="100000"/>
              <a:buNone/>
              <a:defRPr/>
            </a:pPr>
            <a:r>
              <a:rPr lang="en-US" sz="2800" b="1" dirty="0">
                <a:cs typeface="Times New Roman" pitchFamily="18" charset="0"/>
              </a:rPr>
              <a:t>Sustainability - </a:t>
            </a:r>
            <a:r>
              <a:rPr lang="en-US" sz="2400" dirty="0">
                <a:cs typeface="Times New Roman" pitchFamily="18" charset="0"/>
              </a:rPr>
              <a:t>Has become one of business’s most pressing mandates. </a:t>
            </a:r>
          </a:p>
          <a:p>
            <a:pPr marL="0" indent="0" eaLnBrk="1" fontAlgn="auto" hangingPunct="1">
              <a:spcAft>
                <a:spcPts val="0"/>
              </a:spcAft>
              <a:buSzPct val="100000"/>
              <a:buNone/>
              <a:defRPr/>
            </a:pPr>
            <a:r>
              <a:rPr lang="en-US" sz="2800" b="1" dirty="0">
                <a:cs typeface="Times New Roman" pitchFamily="18" charset="0"/>
              </a:rPr>
              <a:t>Sustainable development - </a:t>
            </a:r>
            <a:r>
              <a:rPr lang="en-US" sz="2400" dirty="0">
                <a:cs typeface="Times New Roman" pitchFamily="18" charset="0"/>
              </a:rPr>
              <a:t>is a pattern of resource use that aims to meet current needs while preserving the environment for future generations. </a:t>
            </a:r>
          </a:p>
          <a:p>
            <a:pPr marL="0" indent="0" eaLnBrk="1" fontAlgn="auto" hangingPunct="1">
              <a:spcAft>
                <a:spcPts val="0"/>
              </a:spcAft>
              <a:buSzPct val="100000"/>
              <a:buNone/>
              <a:defRPr/>
            </a:pPr>
            <a:r>
              <a:rPr lang="en-US" sz="2800" b="1" dirty="0">
                <a:cs typeface="Times New Roman" pitchFamily="18" charset="0"/>
              </a:rPr>
              <a:t>Sustainability </a:t>
            </a:r>
            <a:r>
              <a:rPr lang="en-US" sz="2400" dirty="0">
                <a:cs typeface="Times New Roman" pitchFamily="18" charset="0"/>
              </a:rPr>
              <a:t>embraces criteria which are: </a:t>
            </a:r>
          </a:p>
          <a:p>
            <a:pPr marL="1031875" lvl="1" indent="-457200" eaLnBrk="1" fontAlgn="auto" hangingPunct="1">
              <a:spcAft>
                <a:spcPts val="0"/>
              </a:spcAft>
              <a:buSzPct val="100000"/>
              <a:buFont typeface="Arial" panose="020B0604020202020204" pitchFamily="34" charset="0"/>
              <a:buChar char="•"/>
              <a:defRPr/>
            </a:pPr>
            <a:r>
              <a:rPr lang="en-US" sz="2400" dirty="0">
                <a:cs typeface="Times New Roman" pitchFamily="18" charset="0"/>
              </a:rPr>
              <a:t>Environmental </a:t>
            </a:r>
          </a:p>
          <a:p>
            <a:pPr marL="1031875" lvl="1" indent="-457200" eaLnBrk="1" fontAlgn="auto" hangingPunct="1">
              <a:spcAft>
                <a:spcPts val="0"/>
              </a:spcAft>
              <a:buSzPct val="100000"/>
              <a:buFont typeface="Arial" panose="020B0604020202020204" pitchFamily="34" charset="0"/>
              <a:buChar char="•"/>
              <a:defRPr/>
            </a:pPr>
            <a:r>
              <a:rPr lang="en-US" sz="2400" dirty="0">
                <a:cs typeface="Times New Roman" pitchFamily="18" charset="0"/>
              </a:rPr>
              <a:t>Economic</a:t>
            </a:r>
          </a:p>
          <a:p>
            <a:pPr marL="1031875" lvl="1" indent="-457200" eaLnBrk="1" fontAlgn="auto" hangingPunct="1">
              <a:spcAft>
                <a:spcPts val="0"/>
              </a:spcAft>
              <a:buSzPct val="100000"/>
              <a:buFont typeface="Arial" panose="020B0604020202020204" pitchFamily="34" charset="0"/>
              <a:buChar char="•"/>
              <a:defRPr/>
            </a:pPr>
            <a:r>
              <a:rPr lang="en-US" sz="2400" dirty="0">
                <a:cs typeface="Times New Roman" pitchFamily="18" charset="0"/>
              </a:rPr>
              <a:t>Social</a:t>
            </a:r>
          </a:p>
          <a:p>
            <a:pPr marL="0" indent="0" eaLnBrk="1" fontAlgn="auto" hangingPunct="1">
              <a:spcAft>
                <a:spcPts val="0"/>
              </a:spcAft>
              <a:buSzPct val="100000"/>
              <a:buNone/>
              <a:defRPr/>
            </a:pPr>
            <a:r>
              <a:rPr lang="en-US" sz="2800" b="1" dirty="0">
                <a:cs typeface="Times New Roman" pitchFamily="18" charset="0"/>
              </a:rPr>
              <a:t>Sustainability</a:t>
            </a:r>
            <a:r>
              <a:rPr lang="en-US" sz="2800" dirty="0">
                <a:cs typeface="Times New Roman" pitchFamily="18" charset="0"/>
              </a:rPr>
              <a:t> </a:t>
            </a:r>
            <a:r>
              <a:rPr lang="en-US" sz="2400" dirty="0">
                <a:cs typeface="Times New Roman" pitchFamily="18" charset="0"/>
              </a:rPr>
              <a:t>concerns the ability of businesses to survive and thrive over the long term</a:t>
            </a:r>
            <a:r>
              <a:rPr lang="en-US" sz="2400" dirty="0" smtClean="0">
                <a:cs typeface="Times New Roman" pitchFamily="18" charset="0"/>
              </a:rPr>
              <a:t>.</a:t>
            </a:r>
            <a:endParaRPr lang="en-US" sz="2400"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828800" y="152400"/>
            <a:ext cx="7223760" cy="914400"/>
          </a:xfrm>
        </p:spPr>
        <p:txBody>
          <a:bodyPr/>
          <a:lstStyle/>
          <a:p>
            <a:r>
              <a:rPr lang="en-US" dirty="0"/>
              <a:t>Stakeholder Management Theme</a:t>
            </a:r>
          </a:p>
        </p:txBody>
      </p:sp>
      <p:sp>
        <p:nvSpPr>
          <p:cNvPr id="8" name="Content Placeholder 2"/>
          <p:cNvSpPr>
            <a:spLocks noGrp="1"/>
          </p:cNvSpPr>
          <p:nvPr>
            <p:ph idx="1"/>
          </p:nvPr>
        </p:nvSpPr>
        <p:spPr/>
        <p:txBody>
          <a:bodyPr/>
          <a:lstStyle/>
          <a:p>
            <a:pPr marL="0" indent="0" eaLnBrk="1" fontAlgn="auto" hangingPunct="1">
              <a:spcAft>
                <a:spcPts val="0"/>
              </a:spcAft>
              <a:buNone/>
              <a:defRPr/>
            </a:pPr>
            <a:r>
              <a:rPr lang="en-US" b="1" dirty="0">
                <a:cs typeface="Times New Roman" pitchFamily="18" charset="0"/>
              </a:rPr>
              <a:t>Stakeholders - </a:t>
            </a:r>
          </a:p>
          <a:p>
            <a:pPr marL="574675" indent="-457200" eaLnBrk="1" fontAlgn="auto" hangingPunct="1">
              <a:spcAft>
                <a:spcPts val="0"/>
              </a:spcAft>
              <a:buSzPct val="100000"/>
              <a:defRPr/>
            </a:pPr>
            <a:r>
              <a:rPr lang="en-US" sz="2400" dirty="0">
                <a:cs typeface="Times New Roman" pitchFamily="18" charset="0"/>
              </a:rPr>
              <a:t>Individuals or groups with which business interacts and who have a vested interest in the firm.</a:t>
            </a:r>
          </a:p>
          <a:p>
            <a:pPr marL="574675" indent="-457200" eaLnBrk="1" fontAlgn="auto" hangingPunct="1">
              <a:spcAft>
                <a:spcPts val="0"/>
              </a:spcAft>
              <a:buSzPct val="100000"/>
              <a:defRPr/>
            </a:pPr>
            <a:r>
              <a:rPr lang="en-US" sz="2400" dirty="0">
                <a:cs typeface="Times New Roman" pitchFamily="18" charset="0"/>
              </a:rPr>
              <a:t>In this text, we consider: </a:t>
            </a:r>
          </a:p>
          <a:p>
            <a:pPr marL="1031875" lvl="1" indent="-457200" eaLnBrk="1" fontAlgn="auto" hangingPunct="1">
              <a:spcAft>
                <a:spcPts val="0"/>
              </a:spcAft>
              <a:buSzPct val="100000"/>
              <a:buFont typeface="Arial" panose="020B0604020202020204" pitchFamily="34" charset="0"/>
              <a:buChar char="•"/>
              <a:defRPr/>
            </a:pPr>
            <a:r>
              <a:rPr lang="en-US" sz="2400" b="1" dirty="0">
                <a:cs typeface="Times New Roman" pitchFamily="18" charset="0"/>
              </a:rPr>
              <a:t>External stakeholders</a:t>
            </a:r>
            <a:r>
              <a:rPr lang="en-US" sz="2400" dirty="0">
                <a:cs typeface="Times New Roman" pitchFamily="18" charset="0"/>
              </a:rPr>
              <a:t>, such as government, consumers, the natural environment, community members.</a:t>
            </a:r>
          </a:p>
          <a:p>
            <a:pPr marL="1031875" lvl="1" indent="-457200" eaLnBrk="1" fontAlgn="auto" hangingPunct="1">
              <a:spcAft>
                <a:spcPts val="0"/>
              </a:spcAft>
              <a:buSzPct val="100000"/>
              <a:buFont typeface="Arial" panose="020B0604020202020204" pitchFamily="34" charset="0"/>
              <a:buChar char="•"/>
              <a:defRPr/>
            </a:pPr>
            <a:r>
              <a:rPr lang="en-US" sz="2400" b="1" dirty="0">
                <a:cs typeface="Times New Roman" pitchFamily="18" charset="0"/>
              </a:rPr>
              <a:t>Internal stakeholders</a:t>
            </a:r>
            <a:r>
              <a:rPr lang="en-US" sz="2400" dirty="0">
                <a:cs typeface="Times New Roman" pitchFamily="18" charset="0"/>
              </a:rPr>
              <a:t>, such as employees, those involved in corporate governance, and others. </a:t>
            </a:r>
          </a:p>
        </p:txBody>
      </p:sp>
    </p:spTree>
  </p:cSld>
  <p:clrMapOvr>
    <a:masterClrMapping/>
  </p:clrMapOvr>
  <p:transition spd="slow">
    <p:split orient="ver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p:cNvSpPr>
            <a:spLocks noGrp="1"/>
          </p:cNvSpPr>
          <p:nvPr>
            <p:ph type="title"/>
          </p:nvPr>
        </p:nvSpPr>
        <p:spPr/>
        <p:txBody>
          <a:bodyPr/>
          <a:lstStyle/>
          <a:p>
            <a:r>
              <a:rPr lang="en-US" dirty="0"/>
              <a:t>Structure of the Book </a:t>
            </a:r>
            <a:r>
              <a:rPr lang="en-US" sz="1800" dirty="0"/>
              <a:t>(1 of 3)</a:t>
            </a:r>
          </a:p>
        </p:txBody>
      </p:sp>
      <p:sp>
        <p:nvSpPr>
          <p:cNvPr id="7" name="Content Placeholder 2"/>
          <p:cNvSpPr>
            <a:spLocks noGrp="1"/>
          </p:cNvSpPr>
          <p:nvPr>
            <p:ph idx="1"/>
          </p:nvPr>
        </p:nvSpPr>
        <p:spPr>
          <a:xfrm>
            <a:off x="2209800" y="1432560"/>
            <a:ext cx="6400800" cy="1737360"/>
          </a:xfrm>
          <a:ln w="38100">
            <a:solidFill>
              <a:schemeClr val="accent1"/>
            </a:solidFill>
          </a:ln>
        </p:spPr>
        <p:txBody>
          <a:bodyPr/>
          <a:lstStyle/>
          <a:p>
            <a:pPr marL="0" indent="0" fontAlgn="auto">
              <a:spcBef>
                <a:spcPts val="0"/>
              </a:spcBef>
              <a:spcAft>
                <a:spcPts val="600"/>
              </a:spcAft>
              <a:buNone/>
              <a:defRPr/>
            </a:pPr>
            <a:r>
              <a:rPr lang="en-US" sz="1800" b="1" dirty="0">
                <a:cs typeface="Times New Roman" pitchFamily="18" charset="0"/>
              </a:rPr>
              <a:t>Part One: Business, Society, and Stakeholders</a:t>
            </a:r>
          </a:p>
          <a:p>
            <a:pPr fontAlgn="auto">
              <a:spcBef>
                <a:spcPts val="0"/>
              </a:spcBef>
              <a:spcAft>
                <a:spcPts val="600"/>
              </a:spcAft>
              <a:buFontTx/>
              <a:buAutoNum type="arabicPeriod"/>
              <a:defRPr/>
            </a:pPr>
            <a:r>
              <a:rPr lang="en-US" sz="1800" dirty="0" smtClean="0">
                <a:cs typeface="Times New Roman" pitchFamily="18" charset="0"/>
              </a:rPr>
              <a:t>The </a:t>
            </a:r>
            <a:r>
              <a:rPr lang="en-US" sz="1800" dirty="0">
                <a:cs typeface="Times New Roman" pitchFamily="18" charset="0"/>
              </a:rPr>
              <a:t>Business and Society Relationship</a:t>
            </a:r>
          </a:p>
          <a:p>
            <a:pPr fontAlgn="auto">
              <a:spcBef>
                <a:spcPts val="0"/>
              </a:spcBef>
              <a:spcAft>
                <a:spcPts val="600"/>
              </a:spcAft>
              <a:buFontTx/>
              <a:buAutoNum type="arabicPeriod"/>
              <a:defRPr/>
            </a:pPr>
            <a:r>
              <a:rPr lang="en-US" sz="1800" dirty="0" smtClean="0">
                <a:cs typeface="Times New Roman" pitchFamily="18" charset="0"/>
              </a:rPr>
              <a:t>Corporate </a:t>
            </a:r>
            <a:r>
              <a:rPr lang="en-US" sz="1800" dirty="0">
                <a:cs typeface="Times New Roman" pitchFamily="18" charset="0"/>
              </a:rPr>
              <a:t>Citizenship: Social Responsibility, Performance and Sustainability</a:t>
            </a:r>
          </a:p>
          <a:p>
            <a:pPr fontAlgn="auto">
              <a:spcBef>
                <a:spcPts val="0"/>
              </a:spcBef>
              <a:spcAft>
                <a:spcPts val="600"/>
              </a:spcAft>
              <a:buFontTx/>
              <a:buAutoNum type="arabicPeriod"/>
              <a:defRPr/>
            </a:pPr>
            <a:r>
              <a:rPr lang="en-US" sz="1800" dirty="0" smtClean="0">
                <a:cs typeface="Times New Roman" pitchFamily="18" charset="0"/>
              </a:rPr>
              <a:t>The </a:t>
            </a:r>
            <a:r>
              <a:rPr lang="en-US" sz="1800" dirty="0">
                <a:cs typeface="Times New Roman" pitchFamily="18" charset="0"/>
              </a:rPr>
              <a:t>Stakeholder Approach to Business, Society, and </a:t>
            </a:r>
            <a:r>
              <a:rPr lang="en-US" sz="1800" dirty="0" smtClean="0">
                <a:cs typeface="Times New Roman" pitchFamily="18" charset="0"/>
              </a:rPr>
              <a:t>Ethics</a:t>
            </a:r>
            <a:endParaRPr lang="en-US" sz="1800" dirty="0">
              <a:cs typeface="Times New Roman" pitchFamily="18" charset="0"/>
            </a:endParaRPr>
          </a:p>
        </p:txBody>
      </p:sp>
      <p:pic>
        <p:nvPicPr>
          <p:cNvPr id="6146" name="Picture 3" descr="Downward arrow"/>
          <p:cNvPicPr>
            <a:picLocks noGrp="1" noChangeAspect="1" noChangeArrowheads="1"/>
          </p:cNvPicPr>
          <p:nvPr>
            <p:ph idx="10"/>
          </p:nvPr>
        </p:nvPicPr>
        <p:blipFill>
          <a:blip r:embed="rId2">
            <a:extLst>
              <a:ext uri="{28A0092B-C50C-407E-A947-70E740481C1C}">
                <a14:useLocalDpi xmlns:a14="http://schemas.microsoft.com/office/drawing/2010/main" val="0"/>
              </a:ext>
            </a:extLst>
          </a:blip>
          <a:srcRect/>
          <a:stretch>
            <a:fillRect/>
          </a:stretch>
        </p:blipFill>
        <p:spPr bwMode="auto">
          <a:xfrm>
            <a:off x="5138951" y="3307145"/>
            <a:ext cx="542499" cy="79241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4"/>
          <p:cNvSpPr>
            <a:spLocks noGrp="1"/>
          </p:cNvSpPr>
          <p:nvPr>
            <p:ph idx="11"/>
          </p:nvPr>
        </p:nvSpPr>
        <p:spPr>
          <a:xfrm>
            <a:off x="2209800" y="4175760"/>
            <a:ext cx="6400800" cy="1463040"/>
          </a:xfrm>
          <a:ln w="38100">
            <a:solidFill>
              <a:schemeClr val="accent1"/>
            </a:solidFill>
          </a:ln>
        </p:spPr>
        <p:txBody>
          <a:bodyPr/>
          <a:lstStyle/>
          <a:p>
            <a:pPr marL="0" indent="0" fontAlgn="auto">
              <a:spcBef>
                <a:spcPts val="0"/>
              </a:spcBef>
              <a:spcAft>
                <a:spcPts val="600"/>
              </a:spcAft>
              <a:buNone/>
              <a:defRPr/>
            </a:pPr>
            <a:r>
              <a:rPr lang="en-US" sz="1800" b="1" dirty="0">
                <a:cs typeface="Times New Roman" pitchFamily="18" charset="0"/>
              </a:rPr>
              <a:t>Part Two: Corporate Governance &amp; Strategic Management Issues</a:t>
            </a:r>
          </a:p>
          <a:p>
            <a:pPr fontAlgn="auto">
              <a:spcBef>
                <a:spcPts val="0"/>
              </a:spcBef>
              <a:spcAft>
                <a:spcPts val="600"/>
              </a:spcAft>
              <a:buFontTx/>
              <a:buAutoNum type="arabicPeriod" startAt="4"/>
              <a:defRPr/>
            </a:pPr>
            <a:r>
              <a:rPr lang="en-US" sz="1800" dirty="0" smtClean="0">
                <a:cs typeface="Times New Roman" pitchFamily="18" charset="0"/>
              </a:rPr>
              <a:t>Corporate </a:t>
            </a:r>
            <a:r>
              <a:rPr lang="en-US" sz="1800" dirty="0">
                <a:cs typeface="Times New Roman" pitchFamily="18" charset="0"/>
              </a:rPr>
              <a:t>Governance:  Foundational Issues</a:t>
            </a:r>
          </a:p>
          <a:p>
            <a:pPr fontAlgn="auto">
              <a:spcBef>
                <a:spcPts val="0"/>
              </a:spcBef>
              <a:spcAft>
                <a:spcPts val="600"/>
              </a:spcAft>
              <a:buFontTx/>
              <a:buAutoNum type="arabicPeriod" startAt="4"/>
              <a:defRPr/>
            </a:pPr>
            <a:r>
              <a:rPr lang="en-US" sz="1800" dirty="0" smtClean="0">
                <a:cs typeface="Times New Roman" pitchFamily="18" charset="0"/>
              </a:rPr>
              <a:t>Strategic </a:t>
            </a:r>
            <a:r>
              <a:rPr lang="en-US" sz="1800" dirty="0">
                <a:cs typeface="Times New Roman" pitchFamily="18" charset="0"/>
              </a:rPr>
              <a:t>Management and Corporate Public Policy</a:t>
            </a:r>
          </a:p>
          <a:p>
            <a:pPr fontAlgn="auto">
              <a:spcBef>
                <a:spcPts val="0"/>
              </a:spcBef>
              <a:spcAft>
                <a:spcPts val="600"/>
              </a:spcAft>
              <a:buFontTx/>
              <a:buAutoNum type="arabicPeriod" startAt="4"/>
              <a:defRPr/>
            </a:pPr>
            <a:r>
              <a:rPr lang="en-US" sz="1800" dirty="0" smtClean="0">
                <a:cs typeface="Times New Roman" pitchFamily="18" charset="0"/>
              </a:rPr>
              <a:t>Issue</a:t>
            </a:r>
            <a:r>
              <a:rPr lang="en-US" sz="1800" dirty="0">
                <a:cs typeface="Times New Roman" pitchFamily="18" charset="0"/>
              </a:rPr>
              <a:t>, Risk, and Crisis </a:t>
            </a:r>
            <a:r>
              <a:rPr lang="en-US" sz="1800" dirty="0" smtClean="0">
                <a:cs typeface="Times New Roman" pitchFamily="18" charset="0"/>
              </a:rPr>
              <a:t>Management</a:t>
            </a:r>
            <a:endParaRPr lang="en-US" sz="1800" dirty="0">
              <a:cs typeface="Times New Roman" pitchFamily="18" charset="0"/>
            </a:endParaRPr>
          </a:p>
        </p:txBody>
      </p:sp>
    </p:spTree>
  </p:cSld>
  <p:clrMapOvr>
    <a:masterClrMapping/>
  </p:clrMapOvr>
  <p:transition spd="slow">
    <p:split orient="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p:cNvSpPr>
            <a:spLocks noGrp="1"/>
          </p:cNvSpPr>
          <p:nvPr>
            <p:ph type="title"/>
          </p:nvPr>
        </p:nvSpPr>
        <p:spPr/>
        <p:txBody>
          <a:bodyPr/>
          <a:lstStyle/>
          <a:p>
            <a:r>
              <a:rPr lang="en-US" dirty="0"/>
              <a:t>Structure of the Book </a:t>
            </a:r>
            <a:r>
              <a:rPr lang="en-US" sz="1800" dirty="0" smtClean="0"/>
              <a:t>(2 </a:t>
            </a:r>
            <a:r>
              <a:rPr lang="en-US" sz="1800" dirty="0"/>
              <a:t>of 3)</a:t>
            </a:r>
          </a:p>
        </p:txBody>
      </p:sp>
      <p:sp>
        <p:nvSpPr>
          <p:cNvPr id="7" name="Content Placeholder 2"/>
          <p:cNvSpPr>
            <a:spLocks noGrp="1"/>
          </p:cNvSpPr>
          <p:nvPr>
            <p:ph idx="1"/>
          </p:nvPr>
        </p:nvSpPr>
        <p:spPr>
          <a:xfrm>
            <a:off x="2209800" y="1143000"/>
            <a:ext cx="6400800" cy="1828800"/>
          </a:xfrm>
          <a:ln w="38100">
            <a:solidFill>
              <a:schemeClr val="accent1"/>
            </a:solidFill>
          </a:ln>
        </p:spPr>
        <p:txBody>
          <a:bodyPr/>
          <a:lstStyle/>
          <a:p>
            <a:pPr marL="0" indent="0" fontAlgn="auto">
              <a:spcBef>
                <a:spcPts val="0"/>
              </a:spcBef>
              <a:spcAft>
                <a:spcPts val="600"/>
              </a:spcAft>
              <a:buNone/>
              <a:defRPr/>
            </a:pPr>
            <a:r>
              <a:rPr lang="en-US" sz="1800" b="1" dirty="0">
                <a:cs typeface="Times New Roman" pitchFamily="18" charset="0"/>
              </a:rPr>
              <a:t>Part Three: Business Ethics and Management</a:t>
            </a:r>
          </a:p>
          <a:p>
            <a:pPr marL="457200" indent="-457200" fontAlgn="auto">
              <a:spcBef>
                <a:spcPts val="0"/>
              </a:spcBef>
              <a:spcAft>
                <a:spcPts val="600"/>
              </a:spcAft>
              <a:buFontTx/>
              <a:buAutoNum type="arabicPeriod" startAt="7"/>
              <a:defRPr/>
            </a:pPr>
            <a:r>
              <a:rPr lang="en-US" sz="1800" dirty="0" smtClean="0">
                <a:cs typeface="Times New Roman" pitchFamily="18" charset="0"/>
              </a:rPr>
              <a:t>Business </a:t>
            </a:r>
            <a:r>
              <a:rPr lang="en-US" sz="1800" dirty="0">
                <a:cs typeface="Times New Roman" pitchFamily="18" charset="0"/>
              </a:rPr>
              <a:t>Ethics Fundamentals</a:t>
            </a:r>
          </a:p>
          <a:p>
            <a:pPr marL="457200" indent="-457200" fontAlgn="auto">
              <a:spcBef>
                <a:spcPts val="0"/>
              </a:spcBef>
              <a:spcAft>
                <a:spcPts val="600"/>
              </a:spcAft>
              <a:buFontTx/>
              <a:buAutoNum type="arabicPeriod" startAt="7"/>
              <a:defRPr/>
            </a:pPr>
            <a:r>
              <a:rPr lang="en-US" sz="1800" dirty="0" smtClean="0">
                <a:cs typeface="Times New Roman" pitchFamily="18" charset="0"/>
              </a:rPr>
              <a:t>Personal </a:t>
            </a:r>
            <a:r>
              <a:rPr lang="en-US" sz="1800" dirty="0">
                <a:cs typeface="Times New Roman" pitchFamily="18" charset="0"/>
              </a:rPr>
              <a:t>and Organizational Ethics</a:t>
            </a:r>
          </a:p>
          <a:p>
            <a:pPr marL="457200" indent="-457200" fontAlgn="auto">
              <a:spcBef>
                <a:spcPts val="0"/>
              </a:spcBef>
              <a:spcAft>
                <a:spcPts val="600"/>
              </a:spcAft>
              <a:buFontTx/>
              <a:buAutoNum type="arabicPeriod" startAt="7"/>
              <a:defRPr/>
            </a:pPr>
            <a:r>
              <a:rPr lang="en-US" sz="1800" dirty="0" smtClean="0">
                <a:cs typeface="Times New Roman" pitchFamily="18" charset="0"/>
              </a:rPr>
              <a:t>Business </a:t>
            </a:r>
            <a:r>
              <a:rPr lang="en-US" sz="1800" dirty="0">
                <a:cs typeface="Times New Roman" pitchFamily="18" charset="0"/>
              </a:rPr>
              <a:t>Ethics and Technology</a:t>
            </a:r>
          </a:p>
          <a:p>
            <a:pPr marL="457200" indent="-457200" fontAlgn="auto">
              <a:spcBef>
                <a:spcPts val="0"/>
              </a:spcBef>
              <a:spcAft>
                <a:spcPts val="600"/>
              </a:spcAft>
              <a:buFontTx/>
              <a:buAutoNum type="arabicPeriod" startAt="7"/>
              <a:defRPr/>
            </a:pPr>
            <a:r>
              <a:rPr lang="en-US" sz="1800" dirty="0" smtClean="0">
                <a:cs typeface="Times New Roman" pitchFamily="18" charset="0"/>
              </a:rPr>
              <a:t>Ethical </a:t>
            </a:r>
            <a:r>
              <a:rPr lang="en-US" sz="1800" dirty="0">
                <a:cs typeface="Times New Roman" pitchFamily="18" charset="0"/>
              </a:rPr>
              <a:t>Issues in the Global Arena</a:t>
            </a:r>
            <a:endParaRPr lang="en-US" sz="2000" dirty="0">
              <a:cs typeface="Times New Roman" pitchFamily="18" charset="0"/>
            </a:endParaRPr>
          </a:p>
        </p:txBody>
      </p:sp>
      <p:pic>
        <p:nvPicPr>
          <p:cNvPr id="6146" name="Picture 3" descr="Downward arrow"/>
          <p:cNvPicPr>
            <a:picLocks noGrp="1" noChangeAspect="1" noChangeArrowheads="1"/>
          </p:cNvPicPr>
          <p:nvPr>
            <p:ph idx="10"/>
          </p:nvPr>
        </p:nvPicPr>
        <p:blipFill>
          <a:blip r:embed="rId2">
            <a:extLst>
              <a:ext uri="{28A0092B-C50C-407E-A947-70E740481C1C}">
                <a14:useLocalDpi xmlns:a14="http://schemas.microsoft.com/office/drawing/2010/main" val="0"/>
              </a:ext>
            </a:extLst>
          </a:blip>
          <a:srcRect/>
          <a:stretch>
            <a:fillRect/>
          </a:stretch>
        </p:blipFill>
        <p:spPr bwMode="auto">
          <a:xfrm>
            <a:off x="5138951" y="3017585"/>
            <a:ext cx="542499" cy="79241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4"/>
          <p:cNvSpPr>
            <a:spLocks noGrp="1"/>
          </p:cNvSpPr>
          <p:nvPr>
            <p:ph idx="11"/>
          </p:nvPr>
        </p:nvSpPr>
        <p:spPr>
          <a:xfrm>
            <a:off x="2209800" y="3855720"/>
            <a:ext cx="6400800" cy="2468880"/>
          </a:xfrm>
          <a:ln w="38100">
            <a:solidFill>
              <a:schemeClr val="accent1"/>
            </a:solidFill>
          </a:ln>
        </p:spPr>
        <p:txBody>
          <a:bodyPr/>
          <a:lstStyle/>
          <a:p>
            <a:pPr marL="0" indent="0" fontAlgn="auto">
              <a:spcBef>
                <a:spcPts val="0"/>
              </a:spcBef>
              <a:spcAft>
                <a:spcPts val="600"/>
              </a:spcAft>
              <a:buNone/>
              <a:defRPr/>
            </a:pPr>
            <a:r>
              <a:rPr lang="en-US" sz="1800" b="1" dirty="0">
                <a:cs typeface="Times New Roman" pitchFamily="18" charset="0"/>
              </a:rPr>
              <a:t>Part Four: External Stakeholder Issues</a:t>
            </a:r>
          </a:p>
          <a:p>
            <a:pPr marL="457200" indent="-457200" fontAlgn="auto">
              <a:spcBef>
                <a:spcPts val="0"/>
              </a:spcBef>
              <a:spcAft>
                <a:spcPts val="600"/>
              </a:spcAft>
              <a:buFontTx/>
              <a:buAutoNum type="arabicPeriod" startAt="11"/>
              <a:defRPr/>
            </a:pPr>
            <a:r>
              <a:rPr lang="en-US" sz="1800" dirty="0" smtClean="0">
                <a:cs typeface="Times New Roman" pitchFamily="18" charset="0"/>
              </a:rPr>
              <a:t>Business</a:t>
            </a:r>
            <a:r>
              <a:rPr lang="en-US" sz="1800" dirty="0">
                <a:cs typeface="Times New Roman" pitchFamily="18" charset="0"/>
              </a:rPr>
              <a:t>, Government, and Regulation </a:t>
            </a:r>
          </a:p>
          <a:p>
            <a:pPr marL="457200" indent="-457200" fontAlgn="auto">
              <a:spcBef>
                <a:spcPts val="0"/>
              </a:spcBef>
              <a:spcAft>
                <a:spcPts val="600"/>
              </a:spcAft>
              <a:buFontTx/>
              <a:buAutoNum type="arabicPeriod" startAt="11"/>
              <a:defRPr/>
            </a:pPr>
            <a:r>
              <a:rPr lang="en-US" sz="1800" dirty="0" smtClean="0">
                <a:cs typeface="Times New Roman" pitchFamily="18" charset="0"/>
              </a:rPr>
              <a:t>Business </a:t>
            </a:r>
            <a:r>
              <a:rPr lang="en-US" sz="1800" dirty="0">
                <a:cs typeface="Times New Roman" pitchFamily="18" charset="0"/>
              </a:rPr>
              <a:t>Influence on Government and Public Policy</a:t>
            </a:r>
          </a:p>
          <a:p>
            <a:pPr marL="457200" indent="-457200" fontAlgn="auto">
              <a:spcBef>
                <a:spcPts val="0"/>
              </a:spcBef>
              <a:spcAft>
                <a:spcPts val="600"/>
              </a:spcAft>
              <a:buFontTx/>
              <a:buAutoNum type="arabicPeriod" startAt="11"/>
              <a:defRPr/>
            </a:pPr>
            <a:r>
              <a:rPr lang="en-US" sz="1800" dirty="0" smtClean="0">
                <a:cs typeface="Times New Roman" pitchFamily="18" charset="0"/>
              </a:rPr>
              <a:t>Consumer </a:t>
            </a:r>
            <a:r>
              <a:rPr lang="en-US" sz="1800" dirty="0">
                <a:cs typeface="Times New Roman" pitchFamily="18" charset="0"/>
              </a:rPr>
              <a:t>Stakeholders: Information Issues and Responses</a:t>
            </a:r>
          </a:p>
          <a:p>
            <a:pPr marL="457200" indent="-457200" fontAlgn="auto">
              <a:spcBef>
                <a:spcPts val="0"/>
              </a:spcBef>
              <a:spcAft>
                <a:spcPts val="600"/>
              </a:spcAft>
              <a:buFontTx/>
              <a:buAutoNum type="arabicPeriod" startAt="11"/>
              <a:defRPr/>
            </a:pPr>
            <a:r>
              <a:rPr lang="en-US" sz="1800" dirty="0" smtClean="0">
                <a:cs typeface="Times New Roman" pitchFamily="18" charset="0"/>
              </a:rPr>
              <a:t>Consumer </a:t>
            </a:r>
            <a:r>
              <a:rPr lang="en-US" sz="1800" dirty="0">
                <a:cs typeface="Times New Roman" pitchFamily="18" charset="0"/>
              </a:rPr>
              <a:t>Stakeholders: Product and Service Issues</a:t>
            </a:r>
          </a:p>
          <a:p>
            <a:pPr marL="457200" indent="-457200" fontAlgn="auto">
              <a:spcBef>
                <a:spcPts val="0"/>
              </a:spcBef>
              <a:spcAft>
                <a:spcPts val="600"/>
              </a:spcAft>
              <a:buFontTx/>
              <a:buAutoNum type="arabicPeriod" startAt="11"/>
              <a:defRPr/>
            </a:pPr>
            <a:r>
              <a:rPr lang="en-US" sz="1800" dirty="0" smtClean="0">
                <a:cs typeface="Times New Roman" pitchFamily="18" charset="0"/>
              </a:rPr>
              <a:t>Sustainability </a:t>
            </a:r>
            <a:r>
              <a:rPr lang="en-US" sz="1800" dirty="0">
                <a:cs typeface="Times New Roman" pitchFamily="18" charset="0"/>
              </a:rPr>
              <a:t>and the Natural Environment</a:t>
            </a:r>
          </a:p>
          <a:p>
            <a:pPr marL="457200" indent="-457200" fontAlgn="auto">
              <a:spcBef>
                <a:spcPts val="0"/>
              </a:spcBef>
              <a:spcAft>
                <a:spcPts val="600"/>
              </a:spcAft>
              <a:buFontTx/>
              <a:buAutoNum type="arabicPeriod" startAt="11"/>
              <a:defRPr/>
            </a:pPr>
            <a:r>
              <a:rPr lang="en-US" sz="1800" dirty="0" smtClean="0">
                <a:cs typeface="Times New Roman" pitchFamily="18" charset="0"/>
              </a:rPr>
              <a:t>Business </a:t>
            </a:r>
            <a:r>
              <a:rPr lang="en-US" sz="1800" dirty="0">
                <a:cs typeface="Times New Roman" pitchFamily="18" charset="0"/>
              </a:rPr>
              <a:t>and Community Stakeholders</a:t>
            </a:r>
            <a:endParaRPr lang="en-US" sz="2000" dirty="0">
              <a:cs typeface="Times New Roman" pitchFamily="18" charset="0"/>
            </a:endParaRPr>
          </a:p>
        </p:txBody>
      </p:sp>
    </p:spTree>
    <p:extLst>
      <p:ext uri="{BB962C8B-B14F-4D97-AF65-F5344CB8AC3E}">
        <p14:creationId xmlns:p14="http://schemas.microsoft.com/office/powerpoint/2010/main" val="2785622512"/>
      </p:ext>
    </p:extLst>
  </p:cSld>
  <p:clrMapOvr>
    <a:masterClrMapping/>
  </p:clrMapOvr>
  <p:transition spd="slow">
    <p:split orient="ver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p:cNvSpPr>
            <a:spLocks noGrp="1"/>
          </p:cNvSpPr>
          <p:nvPr>
            <p:ph type="title"/>
          </p:nvPr>
        </p:nvSpPr>
        <p:spPr/>
        <p:txBody>
          <a:bodyPr/>
          <a:lstStyle/>
          <a:p>
            <a:r>
              <a:rPr lang="en-US" dirty="0"/>
              <a:t>Structure of the Book </a:t>
            </a:r>
            <a:r>
              <a:rPr lang="en-US" sz="1800" dirty="0" smtClean="0"/>
              <a:t>(3 </a:t>
            </a:r>
            <a:r>
              <a:rPr lang="en-US" sz="1800" dirty="0"/>
              <a:t>of 3)</a:t>
            </a:r>
          </a:p>
        </p:txBody>
      </p:sp>
      <p:sp>
        <p:nvSpPr>
          <p:cNvPr id="7" name="Content Placeholder 2"/>
          <p:cNvSpPr>
            <a:spLocks noGrp="1"/>
          </p:cNvSpPr>
          <p:nvPr>
            <p:ph idx="1"/>
          </p:nvPr>
        </p:nvSpPr>
        <p:spPr>
          <a:xfrm>
            <a:off x="2209800" y="1722120"/>
            <a:ext cx="6400800" cy="1554480"/>
          </a:xfrm>
          <a:ln w="38100">
            <a:solidFill>
              <a:schemeClr val="accent1"/>
            </a:solidFill>
          </a:ln>
        </p:spPr>
        <p:txBody>
          <a:bodyPr/>
          <a:lstStyle/>
          <a:p>
            <a:pPr marL="0" indent="0" fontAlgn="auto">
              <a:spcBef>
                <a:spcPts val="0"/>
              </a:spcBef>
              <a:spcAft>
                <a:spcPts val="600"/>
              </a:spcAft>
              <a:buNone/>
              <a:defRPr/>
            </a:pPr>
            <a:r>
              <a:rPr lang="en-US" sz="1800" b="1" dirty="0">
                <a:cs typeface="Times New Roman" pitchFamily="18" charset="0"/>
              </a:rPr>
              <a:t>Part Five: Internal Stakeholder Issues</a:t>
            </a:r>
          </a:p>
          <a:p>
            <a:pPr fontAlgn="auto">
              <a:spcBef>
                <a:spcPts val="0"/>
              </a:spcBef>
              <a:spcAft>
                <a:spcPts val="600"/>
              </a:spcAft>
              <a:buFontTx/>
              <a:buAutoNum type="arabicPeriod" startAt="17"/>
              <a:defRPr/>
            </a:pPr>
            <a:r>
              <a:rPr lang="en-US" sz="1800" dirty="0" smtClean="0">
                <a:cs typeface="Times New Roman" pitchFamily="18" charset="0"/>
              </a:rPr>
              <a:t>Employee </a:t>
            </a:r>
            <a:r>
              <a:rPr lang="en-US" sz="1800" dirty="0">
                <a:cs typeface="Times New Roman" pitchFamily="18" charset="0"/>
              </a:rPr>
              <a:t>Stakeholders and Workplace Issues</a:t>
            </a:r>
          </a:p>
          <a:p>
            <a:pPr fontAlgn="auto">
              <a:spcBef>
                <a:spcPts val="0"/>
              </a:spcBef>
              <a:spcAft>
                <a:spcPts val="600"/>
              </a:spcAft>
              <a:buFontTx/>
              <a:buAutoNum type="arabicPeriod" startAt="17"/>
              <a:defRPr/>
            </a:pPr>
            <a:r>
              <a:rPr lang="en-US" sz="1800" dirty="0" smtClean="0">
                <a:cs typeface="Times New Roman" pitchFamily="18" charset="0"/>
              </a:rPr>
              <a:t>Employee </a:t>
            </a:r>
            <a:r>
              <a:rPr lang="en-US" sz="1800" dirty="0">
                <a:cs typeface="Times New Roman" pitchFamily="18" charset="0"/>
              </a:rPr>
              <a:t>Stakeholders: Privacy, Safety, and Health</a:t>
            </a:r>
          </a:p>
          <a:p>
            <a:pPr fontAlgn="auto">
              <a:spcBef>
                <a:spcPts val="0"/>
              </a:spcBef>
              <a:spcAft>
                <a:spcPts val="600"/>
              </a:spcAft>
              <a:buFontTx/>
              <a:buAutoNum type="arabicPeriod" startAt="17"/>
              <a:defRPr/>
            </a:pPr>
            <a:r>
              <a:rPr lang="en-US" sz="1800" dirty="0" smtClean="0">
                <a:cs typeface="Times New Roman" pitchFamily="18" charset="0"/>
              </a:rPr>
              <a:t>Employment </a:t>
            </a:r>
            <a:r>
              <a:rPr lang="en-US" sz="1800" dirty="0">
                <a:cs typeface="Times New Roman" pitchFamily="18" charset="0"/>
              </a:rPr>
              <a:t>Discrimination and Affirmative Action</a:t>
            </a:r>
          </a:p>
        </p:txBody>
      </p:sp>
      <p:pic>
        <p:nvPicPr>
          <p:cNvPr id="6146" name="Picture 3" descr="Downward arrow"/>
          <p:cNvPicPr>
            <a:picLocks noGrp="1" noChangeAspect="1" noChangeArrowheads="1"/>
          </p:cNvPicPr>
          <p:nvPr>
            <p:ph idx="10"/>
          </p:nvPr>
        </p:nvPicPr>
        <p:blipFill>
          <a:blip r:embed="rId2">
            <a:extLst>
              <a:ext uri="{28A0092B-C50C-407E-A947-70E740481C1C}">
                <a14:useLocalDpi xmlns:a14="http://schemas.microsoft.com/office/drawing/2010/main" val="0"/>
              </a:ext>
            </a:extLst>
          </a:blip>
          <a:srcRect/>
          <a:stretch>
            <a:fillRect/>
          </a:stretch>
        </p:blipFill>
        <p:spPr bwMode="auto">
          <a:xfrm>
            <a:off x="5138951" y="3474785"/>
            <a:ext cx="542499" cy="792415"/>
          </a:xfrm>
          <a:prstGeom prst="rect">
            <a:avLst/>
          </a:prstGeom>
          <a:noFill/>
          <a:extLst>
            <a:ext uri="{909E8E84-426E-40DD-AFC4-6F175D3DCCD1}">
              <a14:hiddenFill xmlns:a14="http://schemas.microsoft.com/office/drawing/2010/main">
                <a:solidFill>
                  <a:srgbClr val="FFFFFF"/>
                </a:solidFill>
              </a14:hiddenFill>
            </a:ext>
          </a:extLst>
        </p:spPr>
      </p:pic>
      <p:sp>
        <p:nvSpPr>
          <p:cNvPr id="12" name="Content Placeholder 4"/>
          <p:cNvSpPr>
            <a:spLocks noGrp="1"/>
          </p:cNvSpPr>
          <p:nvPr>
            <p:ph idx="11"/>
          </p:nvPr>
        </p:nvSpPr>
        <p:spPr>
          <a:xfrm>
            <a:off x="4419600" y="4389120"/>
            <a:ext cx="1981200" cy="716280"/>
          </a:xfrm>
          <a:ln w="38100">
            <a:solidFill>
              <a:schemeClr val="accent1"/>
            </a:solidFill>
          </a:ln>
        </p:spPr>
        <p:txBody>
          <a:bodyPr/>
          <a:lstStyle/>
          <a:p>
            <a:pPr marL="0" indent="0" algn="ctr" fontAlgn="auto">
              <a:spcBef>
                <a:spcPts val="0"/>
              </a:spcBef>
              <a:spcAft>
                <a:spcPts val="600"/>
              </a:spcAft>
              <a:buNone/>
              <a:defRPr/>
            </a:pPr>
            <a:r>
              <a:rPr lang="en-US" sz="1800" b="1" dirty="0" smtClean="0">
                <a:solidFill>
                  <a:srgbClr val="257566"/>
                </a:solidFill>
                <a:cs typeface="Times New Roman" pitchFamily="18" charset="0"/>
              </a:rPr>
              <a:t>Cases</a:t>
            </a:r>
            <a:endParaRPr lang="en-US" sz="1800" dirty="0">
              <a:solidFill>
                <a:srgbClr val="257566"/>
              </a:solidFill>
              <a:cs typeface="Times New Roman" pitchFamily="18" charset="0"/>
            </a:endParaRPr>
          </a:p>
        </p:txBody>
      </p:sp>
    </p:spTree>
    <p:extLst>
      <p:ext uri="{BB962C8B-B14F-4D97-AF65-F5344CB8AC3E}">
        <p14:creationId xmlns:p14="http://schemas.microsoft.com/office/powerpoint/2010/main" val="3540713158"/>
      </p:ext>
    </p:extLst>
  </p:cSld>
  <p:clrMapOvr>
    <a:masterClrMapping/>
  </p:clrMapOvr>
  <p:transition spd="slow">
    <p:split orient="ver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solidFill>
            <a:schemeClr val="tx2">
              <a:lumMod val="60000"/>
              <a:lumOff val="40000"/>
              <a:alpha val="50000"/>
            </a:schemeClr>
          </a:solidFill>
          <a:effectLst>
            <a:softEdge rad="127000"/>
          </a:effectLst>
          <a:extLst/>
        </p:spPr>
        <p:txBody>
          <a:bodyPr rtlCol="0">
            <a:normAutofit/>
          </a:bodyPr>
          <a:lstStyle/>
          <a:p>
            <a:pPr fontAlgn="auto">
              <a:spcAft>
                <a:spcPts val="0"/>
              </a:spcAft>
              <a:defRPr/>
            </a:pPr>
            <a:r>
              <a:rPr lang="en-US" b="1" dirty="0">
                <a:solidFill>
                  <a:schemeClr val="tx2">
                    <a:lumMod val="50000"/>
                  </a:schemeClr>
                </a:solidFill>
                <a:latin typeface="+mn-lt"/>
                <a:cs typeface="Times New Roman" pitchFamily="18" charset="0"/>
              </a:rPr>
              <a:t>Key Terms</a:t>
            </a:r>
          </a:p>
        </p:txBody>
      </p:sp>
      <p:sp>
        <p:nvSpPr>
          <p:cNvPr id="2" name="Content Placeholder 2"/>
          <p:cNvSpPr>
            <a:spLocks noGrp="1"/>
          </p:cNvSpPr>
          <p:nvPr>
            <p:ph idx="1"/>
          </p:nvPr>
        </p:nvSpPr>
        <p:spPr>
          <a:xfrm>
            <a:off x="1981200" y="1219200"/>
            <a:ext cx="3474720" cy="5212080"/>
          </a:xfrm>
        </p:spPr>
        <p:txBody>
          <a:bodyPr/>
          <a:lstStyle/>
          <a:p>
            <a:pPr eaLnBrk="1" fontAlgn="auto" hangingPunct="1">
              <a:lnSpc>
                <a:spcPct val="80000"/>
              </a:lnSpc>
              <a:spcBef>
                <a:spcPts val="0"/>
              </a:spcBef>
              <a:spcAft>
                <a:spcPts val="0"/>
              </a:spcAft>
              <a:defRPr/>
            </a:pPr>
            <a:r>
              <a:rPr lang="en-US" sz="2400" dirty="0">
                <a:cs typeface="Times New Roman" pitchFamily="18" charset="0"/>
              </a:rPr>
              <a:t>affluence</a:t>
            </a:r>
          </a:p>
          <a:p>
            <a:pPr eaLnBrk="1" fontAlgn="auto" hangingPunct="1">
              <a:lnSpc>
                <a:spcPct val="80000"/>
              </a:lnSpc>
              <a:spcBef>
                <a:spcPts val="0"/>
              </a:spcBef>
              <a:spcAft>
                <a:spcPts val="0"/>
              </a:spcAft>
              <a:defRPr/>
            </a:pPr>
            <a:r>
              <a:rPr lang="en-US" sz="2400" dirty="0">
                <a:cs typeface="Times New Roman" pitchFamily="18" charset="0"/>
              </a:rPr>
              <a:t>business</a:t>
            </a:r>
          </a:p>
          <a:p>
            <a:pPr eaLnBrk="1" fontAlgn="auto" hangingPunct="1">
              <a:lnSpc>
                <a:spcPct val="80000"/>
              </a:lnSpc>
              <a:spcBef>
                <a:spcPts val="0"/>
              </a:spcBef>
              <a:spcAft>
                <a:spcPts val="0"/>
              </a:spcAft>
              <a:defRPr/>
            </a:pPr>
            <a:r>
              <a:rPr lang="en-US" sz="2400" dirty="0">
                <a:cs typeface="Times New Roman" pitchFamily="18" charset="0"/>
              </a:rPr>
              <a:t>business ethics</a:t>
            </a:r>
          </a:p>
          <a:p>
            <a:pPr eaLnBrk="1" fontAlgn="auto" hangingPunct="1">
              <a:lnSpc>
                <a:spcPct val="80000"/>
              </a:lnSpc>
              <a:spcBef>
                <a:spcPts val="0"/>
              </a:spcBef>
              <a:spcAft>
                <a:spcPts val="0"/>
              </a:spcAft>
              <a:defRPr/>
            </a:pPr>
            <a:r>
              <a:rPr lang="en-US" sz="2400" dirty="0">
                <a:cs typeface="Times New Roman" pitchFamily="18" charset="0"/>
              </a:rPr>
              <a:t>business power</a:t>
            </a:r>
          </a:p>
          <a:p>
            <a:pPr eaLnBrk="1" fontAlgn="auto" hangingPunct="1">
              <a:lnSpc>
                <a:spcPct val="80000"/>
              </a:lnSpc>
              <a:spcBef>
                <a:spcPts val="0"/>
              </a:spcBef>
              <a:spcAft>
                <a:spcPts val="0"/>
              </a:spcAft>
              <a:defRPr/>
            </a:pPr>
            <a:r>
              <a:rPr lang="en-US" sz="2400" dirty="0">
                <a:cs typeface="Times New Roman" pitchFamily="18" charset="0"/>
              </a:rPr>
              <a:t>economic environment</a:t>
            </a:r>
          </a:p>
          <a:p>
            <a:pPr eaLnBrk="1" fontAlgn="auto" hangingPunct="1">
              <a:lnSpc>
                <a:spcPct val="80000"/>
              </a:lnSpc>
              <a:spcBef>
                <a:spcPts val="0"/>
              </a:spcBef>
              <a:spcAft>
                <a:spcPts val="0"/>
              </a:spcAft>
              <a:defRPr/>
            </a:pPr>
            <a:r>
              <a:rPr lang="en-US" sz="2400" dirty="0">
                <a:cs typeface="Times New Roman" pitchFamily="18" charset="0"/>
              </a:rPr>
              <a:t>education</a:t>
            </a:r>
          </a:p>
          <a:p>
            <a:pPr eaLnBrk="1" fontAlgn="auto" hangingPunct="1">
              <a:lnSpc>
                <a:spcPct val="80000"/>
              </a:lnSpc>
              <a:spcBef>
                <a:spcPts val="0"/>
              </a:spcBef>
              <a:spcAft>
                <a:spcPts val="0"/>
              </a:spcAft>
              <a:defRPr/>
            </a:pPr>
            <a:r>
              <a:rPr lang="en-US" sz="2400" dirty="0">
                <a:cs typeface="Times New Roman" pitchFamily="18" charset="0"/>
              </a:rPr>
              <a:t>entitlement mentality </a:t>
            </a:r>
          </a:p>
          <a:p>
            <a:pPr eaLnBrk="1" fontAlgn="auto" hangingPunct="1">
              <a:lnSpc>
                <a:spcPct val="80000"/>
              </a:lnSpc>
              <a:spcBef>
                <a:spcPts val="0"/>
              </a:spcBef>
              <a:spcAft>
                <a:spcPts val="0"/>
              </a:spcAft>
              <a:defRPr/>
            </a:pPr>
            <a:r>
              <a:rPr lang="en-US" sz="2400" dirty="0">
                <a:cs typeface="Times New Roman" pitchFamily="18" charset="0"/>
              </a:rPr>
              <a:t>Iron Law of Responsibility</a:t>
            </a:r>
          </a:p>
          <a:p>
            <a:pPr eaLnBrk="1" fontAlgn="auto" hangingPunct="1">
              <a:lnSpc>
                <a:spcPct val="80000"/>
              </a:lnSpc>
              <a:spcBef>
                <a:spcPts val="0"/>
              </a:spcBef>
              <a:spcAft>
                <a:spcPts val="0"/>
              </a:spcAft>
              <a:defRPr/>
            </a:pPr>
            <a:r>
              <a:rPr lang="en-US" sz="2400" dirty="0" err="1">
                <a:cs typeface="Times New Roman" pitchFamily="18" charset="0"/>
              </a:rPr>
              <a:t>macroenvironment</a:t>
            </a:r>
            <a:endParaRPr lang="en-US" sz="2400" dirty="0">
              <a:cs typeface="Times New Roman" pitchFamily="18" charset="0"/>
            </a:endParaRPr>
          </a:p>
          <a:p>
            <a:pPr eaLnBrk="1" fontAlgn="auto" hangingPunct="1">
              <a:lnSpc>
                <a:spcPct val="80000"/>
              </a:lnSpc>
              <a:spcBef>
                <a:spcPts val="0"/>
              </a:spcBef>
              <a:spcAft>
                <a:spcPts val="0"/>
              </a:spcAft>
              <a:defRPr/>
            </a:pPr>
            <a:r>
              <a:rPr lang="en-US" sz="2400" dirty="0">
                <a:cs typeface="Times New Roman" pitchFamily="18" charset="0"/>
              </a:rPr>
              <a:t>managerial approach</a:t>
            </a:r>
          </a:p>
          <a:p>
            <a:pPr eaLnBrk="1" fontAlgn="auto" hangingPunct="1">
              <a:lnSpc>
                <a:spcPct val="80000"/>
              </a:lnSpc>
              <a:spcBef>
                <a:spcPts val="0"/>
              </a:spcBef>
              <a:spcAft>
                <a:spcPts val="0"/>
              </a:spcAft>
              <a:defRPr/>
            </a:pPr>
            <a:r>
              <a:rPr lang="en-US" sz="2400" dirty="0">
                <a:cs typeface="Times New Roman" pitchFamily="18" charset="0"/>
              </a:rPr>
              <a:t>Nongovernmental organizations (NGOs)</a:t>
            </a:r>
          </a:p>
          <a:p>
            <a:pPr eaLnBrk="1" fontAlgn="auto" hangingPunct="1">
              <a:lnSpc>
                <a:spcPct val="80000"/>
              </a:lnSpc>
              <a:spcBef>
                <a:spcPts val="0"/>
              </a:spcBef>
              <a:spcAft>
                <a:spcPts val="0"/>
              </a:spcAft>
              <a:defRPr/>
            </a:pPr>
            <a:r>
              <a:rPr lang="en-US" sz="2400" dirty="0">
                <a:cs typeface="Times New Roman" pitchFamily="18" charset="0"/>
              </a:rPr>
              <a:t>pluralism</a:t>
            </a:r>
          </a:p>
          <a:p>
            <a:pPr eaLnBrk="1" fontAlgn="auto" hangingPunct="1">
              <a:lnSpc>
                <a:spcPct val="80000"/>
              </a:lnSpc>
              <a:spcBef>
                <a:spcPts val="0"/>
              </a:spcBef>
              <a:spcAft>
                <a:spcPts val="0"/>
              </a:spcAft>
              <a:defRPr/>
            </a:pPr>
            <a:r>
              <a:rPr lang="en-US" sz="2400" dirty="0">
                <a:cs typeface="Times New Roman" pitchFamily="18" charset="0"/>
              </a:rPr>
              <a:t>political environment</a:t>
            </a:r>
          </a:p>
          <a:p>
            <a:pPr eaLnBrk="1" fontAlgn="auto" hangingPunct="1">
              <a:lnSpc>
                <a:spcPct val="80000"/>
              </a:lnSpc>
              <a:spcBef>
                <a:spcPts val="0"/>
              </a:spcBef>
              <a:spcAft>
                <a:spcPts val="0"/>
              </a:spcAft>
              <a:defRPr/>
            </a:pPr>
            <a:r>
              <a:rPr lang="en-US" sz="2400" dirty="0">
                <a:cs typeface="Times New Roman" pitchFamily="18" charset="0"/>
              </a:rPr>
              <a:t>revolution of rising </a:t>
            </a:r>
            <a:r>
              <a:rPr lang="en-US" sz="2400" dirty="0" smtClean="0">
                <a:cs typeface="Times New Roman" pitchFamily="18" charset="0"/>
              </a:rPr>
              <a:t>expectations</a:t>
            </a:r>
            <a:endParaRPr lang="en-US" sz="2400" dirty="0">
              <a:cs typeface="Times New Roman" pitchFamily="18" charset="0"/>
            </a:endParaRPr>
          </a:p>
        </p:txBody>
      </p:sp>
      <p:sp>
        <p:nvSpPr>
          <p:cNvPr id="9" name="Content Placeholder 3"/>
          <p:cNvSpPr>
            <a:spLocks noGrp="1"/>
          </p:cNvSpPr>
          <p:nvPr>
            <p:ph idx="10"/>
          </p:nvPr>
        </p:nvSpPr>
        <p:spPr>
          <a:xfrm>
            <a:off x="5897880" y="1219200"/>
            <a:ext cx="3017520" cy="5212080"/>
          </a:xfrm>
        </p:spPr>
        <p:txBody>
          <a:bodyPr/>
          <a:lstStyle/>
          <a:p>
            <a:pPr eaLnBrk="1" hangingPunct="1">
              <a:lnSpc>
                <a:spcPct val="80000"/>
              </a:lnSpc>
              <a:spcBef>
                <a:spcPct val="0"/>
              </a:spcBef>
            </a:pPr>
            <a:r>
              <a:rPr lang="en-US" altLang="en-US" sz="2400" dirty="0">
                <a:cs typeface="Times New Roman" panose="02020603050405020304" pitchFamily="18" charset="0"/>
              </a:rPr>
              <a:t>rights movement</a:t>
            </a:r>
          </a:p>
          <a:p>
            <a:pPr eaLnBrk="1" hangingPunct="1">
              <a:lnSpc>
                <a:spcPct val="80000"/>
              </a:lnSpc>
              <a:spcBef>
                <a:spcPct val="0"/>
              </a:spcBef>
            </a:pPr>
            <a:r>
              <a:rPr lang="en-US" altLang="en-US" sz="2400" dirty="0">
                <a:cs typeface="Times New Roman" panose="02020603050405020304" pitchFamily="18" charset="0"/>
              </a:rPr>
              <a:t>social contract</a:t>
            </a:r>
          </a:p>
          <a:p>
            <a:pPr eaLnBrk="1" hangingPunct="1">
              <a:lnSpc>
                <a:spcPct val="80000"/>
              </a:lnSpc>
              <a:spcBef>
                <a:spcPct val="0"/>
              </a:spcBef>
            </a:pPr>
            <a:r>
              <a:rPr lang="en-US" altLang="en-US" sz="2400" dirty="0">
                <a:cs typeface="Times New Roman" panose="02020603050405020304" pitchFamily="18" charset="0"/>
              </a:rPr>
              <a:t>social environment</a:t>
            </a:r>
          </a:p>
          <a:p>
            <a:pPr eaLnBrk="1" hangingPunct="1">
              <a:lnSpc>
                <a:spcPct val="80000"/>
              </a:lnSpc>
              <a:spcBef>
                <a:spcPct val="0"/>
              </a:spcBef>
            </a:pPr>
            <a:r>
              <a:rPr lang="en-US" altLang="en-US" sz="2400" dirty="0">
                <a:cs typeface="Times New Roman" panose="02020603050405020304" pitchFamily="18" charset="0"/>
              </a:rPr>
              <a:t>social problem</a:t>
            </a:r>
          </a:p>
          <a:p>
            <a:pPr eaLnBrk="1" hangingPunct="1">
              <a:lnSpc>
                <a:spcPct val="80000"/>
              </a:lnSpc>
              <a:spcBef>
                <a:spcPct val="0"/>
              </a:spcBef>
            </a:pPr>
            <a:r>
              <a:rPr lang="en-US" altLang="en-US" sz="2400" dirty="0">
                <a:cs typeface="Times New Roman" panose="02020603050405020304" pitchFamily="18" charset="0"/>
              </a:rPr>
              <a:t>society</a:t>
            </a:r>
          </a:p>
          <a:p>
            <a:pPr eaLnBrk="1" hangingPunct="1">
              <a:lnSpc>
                <a:spcPct val="80000"/>
              </a:lnSpc>
              <a:spcBef>
                <a:spcPct val="0"/>
              </a:spcBef>
            </a:pPr>
            <a:r>
              <a:rPr lang="en-US" altLang="en-US" sz="2400" dirty="0">
                <a:cs typeface="Times New Roman" panose="02020603050405020304" pitchFamily="18" charset="0"/>
              </a:rPr>
              <a:t>special-interest society</a:t>
            </a:r>
          </a:p>
          <a:p>
            <a:pPr eaLnBrk="1" hangingPunct="1">
              <a:lnSpc>
                <a:spcPct val="80000"/>
              </a:lnSpc>
              <a:spcBef>
                <a:spcPct val="0"/>
              </a:spcBef>
            </a:pPr>
            <a:r>
              <a:rPr lang="en-US" altLang="en-US" sz="2400" dirty="0">
                <a:cs typeface="Times New Roman" panose="02020603050405020304" pitchFamily="18" charset="0"/>
              </a:rPr>
              <a:t>stakeholder management</a:t>
            </a:r>
          </a:p>
          <a:p>
            <a:pPr eaLnBrk="1" hangingPunct="1">
              <a:lnSpc>
                <a:spcPct val="80000"/>
              </a:lnSpc>
              <a:spcBef>
                <a:spcPct val="0"/>
              </a:spcBef>
            </a:pPr>
            <a:r>
              <a:rPr lang="en-US" altLang="en-US" sz="2400" dirty="0">
                <a:cs typeface="Times New Roman" panose="02020603050405020304" pitchFamily="18" charset="0"/>
              </a:rPr>
              <a:t>stakeholders</a:t>
            </a:r>
          </a:p>
          <a:p>
            <a:pPr eaLnBrk="1" hangingPunct="1">
              <a:lnSpc>
                <a:spcPct val="80000"/>
              </a:lnSpc>
              <a:spcBef>
                <a:spcPct val="0"/>
              </a:spcBef>
            </a:pPr>
            <a:r>
              <a:rPr lang="en-US" altLang="en-US" sz="2400" dirty="0">
                <a:cs typeface="Times New Roman" panose="02020603050405020304" pitchFamily="18" charset="0"/>
              </a:rPr>
              <a:t>sustainability</a:t>
            </a:r>
          </a:p>
          <a:p>
            <a:pPr eaLnBrk="1" hangingPunct="1">
              <a:lnSpc>
                <a:spcPct val="80000"/>
              </a:lnSpc>
              <a:spcBef>
                <a:spcPct val="0"/>
              </a:spcBef>
            </a:pPr>
            <a:r>
              <a:rPr lang="en-US" altLang="en-US" sz="2400" dirty="0">
                <a:cs typeface="Times New Roman" panose="02020603050405020304" pitchFamily="18" charset="0"/>
              </a:rPr>
              <a:t>sustainable development</a:t>
            </a:r>
          </a:p>
          <a:p>
            <a:pPr eaLnBrk="1" hangingPunct="1">
              <a:lnSpc>
                <a:spcPct val="80000"/>
              </a:lnSpc>
              <a:spcBef>
                <a:spcPct val="0"/>
              </a:spcBef>
            </a:pPr>
            <a:r>
              <a:rPr lang="en-US" altLang="en-US" sz="2400" dirty="0">
                <a:cs typeface="Times New Roman" panose="02020603050405020304" pitchFamily="18" charset="0"/>
              </a:rPr>
              <a:t>technological environment</a:t>
            </a:r>
          </a:p>
          <a:p>
            <a:pPr eaLnBrk="1" hangingPunct="1">
              <a:lnSpc>
                <a:spcPct val="80000"/>
              </a:lnSpc>
              <a:spcBef>
                <a:spcPct val="0"/>
              </a:spcBef>
            </a:pPr>
            <a:r>
              <a:rPr lang="en-US" altLang="en-US" sz="2400" dirty="0">
                <a:cs typeface="Times New Roman" panose="02020603050405020304" pitchFamily="18" charset="0"/>
              </a:rPr>
              <a:t>victimization </a:t>
            </a:r>
            <a:r>
              <a:rPr lang="en-US" altLang="en-US" sz="2400" dirty="0" smtClean="0">
                <a:cs typeface="Times New Roman" panose="02020603050405020304" pitchFamily="18" charset="0"/>
              </a:rPr>
              <a:t>philosophy</a:t>
            </a:r>
            <a:endParaRPr lang="en-US" altLang="en-US" sz="2400" dirty="0">
              <a:cs typeface="Times New Roman" panose="02020603050405020304" pitchFamily="18" charset="0"/>
            </a:endParaRPr>
          </a:p>
        </p:txBody>
      </p:sp>
    </p:spTree>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arroll 9e">
  <a:themeElements>
    <a:clrScheme name="CARROLL 10e">
      <a:dk1>
        <a:sysClr val="windowText" lastClr="000000"/>
      </a:dk1>
      <a:lt1>
        <a:sysClr val="window" lastClr="FFFFFF"/>
      </a:lt1>
      <a:dk2>
        <a:srgbClr val="76923C"/>
      </a:dk2>
      <a:lt2>
        <a:srgbClr val="EEECE1"/>
      </a:lt2>
      <a:accent1>
        <a:srgbClr val="00B0F0"/>
      </a:accent1>
      <a:accent2>
        <a:srgbClr val="F79646"/>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1011</TotalTime>
  <Words>1126</Words>
  <Application>Microsoft Office PowerPoint</Application>
  <PresentationFormat>On-screen Show (4:3)</PresentationFormat>
  <Paragraphs>154</Paragraphs>
  <Slides>26</Slides>
  <Notes>2</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Carroll 9e</vt:lpstr>
      <vt:lpstr>Business &amp; Society Ethics, Sustainability &amp; Stakeholder Management 10th Edition</vt:lpstr>
      <vt:lpstr>Chapter 1 The Business and Society Relationship</vt:lpstr>
      <vt:lpstr>Learning Outcomes</vt:lpstr>
      <vt:lpstr>Chapter Outline</vt:lpstr>
      <vt:lpstr>Business and Society</vt:lpstr>
      <vt:lpstr>Conceptualizing the Macroenvironment</vt:lpstr>
      <vt:lpstr>Segments of the Macroenvironment</vt:lpstr>
      <vt:lpstr>A Pluralistic Society - </vt:lpstr>
      <vt:lpstr>Business and Stakeholder Relationships</vt:lpstr>
      <vt:lpstr>Special Interest Society </vt:lpstr>
      <vt:lpstr>Social Environment, Business Criticism and Corporate Response</vt:lpstr>
      <vt:lpstr>Factors in the Social Environment</vt:lpstr>
      <vt:lpstr>Society’s Expectations Versus Business’ Actual Social Performance</vt:lpstr>
      <vt:lpstr>General Criticism of Business:  Use and Abuse of Power</vt:lpstr>
      <vt:lpstr>Levels and Spheres of  Corporate Power</vt:lpstr>
      <vt:lpstr>Elements in the Social Contract</vt:lpstr>
      <vt:lpstr>Focus of the Book</vt:lpstr>
      <vt:lpstr>A Managerial Approach</vt:lpstr>
      <vt:lpstr>Urgent versus Enduring Issues</vt:lpstr>
      <vt:lpstr>A Business Ethics Theme</vt:lpstr>
      <vt:lpstr>A Sustainability Theme</vt:lpstr>
      <vt:lpstr>Stakeholder Management Theme</vt:lpstr>
      <vt:lpstr>Structure of the Book (1 of 3)</vt:lpstr>
      <vt:lpstr>Structure of the Book (2 of 3)</vt:lpstr>
      <vt:lpstr>Structure of the Book (3 of 3)</vt:lpstr>
      <vt:lpstr>Key Terms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professor</dc:creator>
  <cp:lastModifiedBy>Prasanna kumar. Tripathy</cp:lastModifiedBy>
  <cp:revision>62</cp:revision>
  <dcterms:created xsi:type="dcterms:W3CDTF">2013-08-31T20:18:31Z</dcterms:created>
  <dcterms:modified xsi:type="dcterms:W3CDTF">2018-07-11T06:21:52Z</dcterms:modified>
</cp:coreProperties>
</file>