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58" r:id="rId7"/>
    <p:sldId id="259" r:id="rId8"/>
    <p:sldId id="25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F742EAB1-4336-46AE-829B-2F72BB510F48}"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3987485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2EAB1-4336-46AE-829B-2F72BB510F4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1904945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42EAB1-4336-46AE-829B-2F72BB510F4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1560233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3015149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42EAB1-4336-46AE-829B-2F72BB510F48}"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3698117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42EAB1-4336-46AE-829B-2F72BB510F48}"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2786525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42EAB1-4336-46AE-829B-2F72BB510F48}"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504645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530056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127547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3570561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3258967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75531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42EAB1-4336-46AE-829B-2F72BB510F4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35464008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42EAB1-4336-46AE-829B-2F72BB510F48}"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1011299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42EAB1-4336-46AE-829B-2F72BB510F48}"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1693508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2EAB1-4336-46AE-829B-2F72BB510F4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41977832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2EAB1-4336-46AE-829B-2F72BB510F4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89AB49-69AE-407E-9DDB-CF955455CE14}" type="slidenum">
              <a:rPr lang="en-GB" smtClean="0"/>
              <a:t>‹#›</a:t>
            </a:fld>
            <a:endParaRPr lang="en-GB"/>
          </a:p>
        </p:txBody>
      </p:sp>
    </p:spTree>
    <p:extLst>
      <p:ext uri="{BB962C8B-B14F-4D97-AF65-F5344CB8AC3E}">
        <p14:creationId xmlns:p14="http://schemas.microsoft.com/office/powerpoint/2010/main" val="421853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742EAB1-4336-46AE-829B-2F72BB510F48}" type="datetimeFigureOut">
              <a:rPr lang="en-GB" smtClean="0"/>
              <a:t>22/07/2022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C89AB49-69AE-407E-9DDB-CF955455CE14}" type="slidenum">
              <a:rPr lang="en-GB" smtClean="0"/>
              <a:t>‹#›</a:t>
            </a:fld>
            <a:endParaRPr lang="en-GB"/>
          </a:p>
        </p:txBody>
      </p:sp>
    </p:spTree>
    <p:extLst>
      <p:ext uri="{BB962C8B-B14F-4D97-AF65-F5344CB8AC3E}">
        <p14:creationId xmlns:p14="http://schemas.microsoft.com/office/powerpoint/2010/main" val="19856311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oi.org/10.1007/978-1-4471-3345-2_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97BA1C-ABBC-E19A-CF58-52170BBAF5E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4674425" cy="6858000"/>
          </a:xfrm>
          <a:prstGeom prst="rect">
            <a:avLst/>
          </a:prstGeom>
          <a:noFill/>
          <a:ln>
            <a:noFill/>
          </a:ln>
        </p:spPr>
      </p:pic>
      <p:sp>
        <p:nvSpPr>
          <p:cNvPr id="2" name="Title 1">
            <a:extLst>
              <a:ext uri="{FF2B5EF4-FFF2-40B4-BE49-F238E27FC236}">
                <a16:creationId xmlns:a16="http://schemas.microsoft.com/office/drawing/2014/main" id="{C026C0CC-616C-B04F-3A43-2CA3F398A634}"/>
              </a:ext>
            </a:extLst>
          </p:cNvPr>
          <p:cNvSpPr>
            <a:spLocks noGrp="1"/>
          </p:cNvSpPr>
          <p:nvPr>
            <p:ph type="ctrTitle"/>
          </p:nvPr>
        </p:nvSpPr>
        <p:spPr>
          <a:xfrm>
            <a:off x="2209799" y="2052885"/>
            <a:ext cx="9144000" cy="1641490"/>
          </a:xfrm>
        </p:spPr>
        <p:txBody>
          <a:bodyPr/>
          <a:lstStyle/>
          <a:p>
            <a:r>
              <a:rPr lang="en-GB" dirty="0">
                <a:solidFill>
                  <a:schemeClr val="bg1">
                    <a:lumMod val="50000"/>
                    <a:lumOff val="50000"/>
                  </a:schemeClr>
                </a:solidFill>
                <a:latin typeface="Arial" panose="020B0604020202020204" pitchFamily="34" charset="0"/>
                <a:cs typeface="Arial" panose="020B0604020202020204" pitchFamily="34" charset="0"/>
              </a:rPr>
              <a:t>Ner</a:t>
            </a:r>
            <a:r>
              <a:rPr lang="en-GB" dirty="0">
                <a:latin typeface="Arial" panose="020B0604020202020204" pitchFamily="34" charset="0"/>
                <a:cs typeface="Arial" panose="020B0604020202020204" pitchFamily="34" charset="0"/>
              </a:rPr>
              <a:t>vous System</a:t>
            </a:r>
          </a:p>
        </p:txBody>
      </p:sp>
      <p:sp>
        <p:nvSpPr>
          <p:cNvPr id="3" name="Subtitle 2">
            <a:extLst>
              <a:ext uri="{FF2B5EF4-FFF2-40B4-BE49-F238E27FC236}">
                <a16:creationId xmlns:a16="http://schemas.microsoft.com/office/drawing/2014/main" id="{FF69D4A3-F939-75E0-1BB7-BD97F7BE4FA1}"/>
              </a:ext>
            </a:extLst>
          </p:cNvPr>
          <p:cNvSpPr>
            <a:spLocks noGrp="1"/>
          </p:cNvSpPr>
          <p:nvPr>
            <p:ph type="subTitle" idx="1"/>
          </p:nvPr>
        </p:nvSpPr>
        <p:spPr>
          <a:xfrm>
            <a:off x="3167269" y="4878579"/>
            <a:ext cx="8786191" cy="1641490"/>
          </a:xfrm>
        </p:spPr>
        <p:txBody>
          <a:bodyPr anchor="ctr">
            <a:normAutofit fontScale="47500" lnSpcReduction="20000"/>
          </a:bodyPr>
          <a:lstStyle/>
          <a:p>
            <a:pPr rtl="0" fontAlgn="base"/>
            <a:r>
              <a:rPr lang="en-GB" sz="4000" b="0" i="0" dirty="0">
                <a:solidFill>
                  <a:schemeClr val="tx1">
                    <a:lumMod val="95000"/>
                  </a:schemeClr>
                </a:solidFill>
                <a:effectLst/>
                <a:latin typeface="Arial" panose="020B0604020202020204" pitchFamily="34" charset="0"/>
                <a:cs typeface="Arial" panose="020B0604020202020204" pitchFamily="34" charset="0"/>
              </a:rPr>
              <a:t>Student Name and Number: Hussain Ahmed (1907013) </a:t>
            </a:r>
          </a:p>
          <a:p>
            <a:pPr rtl="0" fontAlgn="base"/>
            <a:r>
              <a:rPr lang="en-GB" sz="4000" b="0" i="0" dirty="0">
                <a:solidFill>
                  <a:schemeClr val="tx1">
                    <a:lumMod val="95000"/>
                  </a:schemeClr>
                </a:solidFill>
                <a:effectLst/>
                <a:latin typeface="Arial" panose="020B0604020202020204" pitchFamily="34" charset="0"/>
                <a:cs typeface="Arial" panose="020B0604020202020204" pitchFamily="34" charset="0"/>
              </a:rPr>
              <a:t>Module Title and Code: Introduction to Physiology </a:t>
            </a:r>
          </a:p>
          <a:p>
            <a:pPr rtl="0" fontAlgn="base"/>
            <a:r>
              <a:rPr lang="en-GB" sz="4000" b="0" i="0" dirty="0">
                <a:solidFill>
                  <a:schemeClr val="tx1">
                    <a:lumMod val="95000"/>
                  </a:schemeClr>
                </a:solidFill>
                <a:effectLst/>
                <a:latin typeface="Arial" panose="020B0604020202020204" pitchFamily="34" charset="0"/>
                <a:cs typeface="Arial" panose="020B0604020202020204" pitchFamily="34" charset="0"/>
              </a:rPr>
              <a:t>(BMHP5003_BIRM) </a:t>
            </a:r>
          </a:p>
          <a:p>
            <a:pPr rtl="0" fontAlgn="base"/>
            <a:r>
              <a:rPr lang="en-GB" sz="4000" b="0" i="0" dirty="0">
                <a:solidFill>
                  <a:schemeClr val="tx1">
                    <a:lumMod val="95000"/>
                  </a:schemeClr>
                </a:solidFill>
                <a:effectLst/>
                <a:latin typeface="Arial" panose="020B0604020202020204" pitchFamily="34" charset="0"/>
                <a:cs typeface="Arial" panose="020B0604020202020204" pitchFamily="34" charset="0"/>
              </a:rPr>
              <a:t>Assignment Title: Task 1 Part 1-– Individual Academic Poster  </a:t>
            </a:r>
          </a:p>
          <a:p>
            <a:pPr rtl="0" fontAlgn="base"/>
            <a:r>
              <a:rPr lang="en-GB" sz="4000" b="0" i="0" dirty="0">
                <a:solidFill>
                  <a:schemeClr val="tx1">
                    <a:lumMod val="95000"/>
                  </a:schemeClr>
                </a:solidFill>
                <a:effectLst/>
                <a:latin typeface="Arial" panose="020B0604020202020204" pitchFamily="34" charset="0"/>
                <a:cs typeface="Arial" panose="020B0604020202020204" pitchFamily="34" charset="0"/>
              </a:rPr>
              <a:t>Lecturer: Mumtaz </a:t>
            </a:r>
            <a:r>
              <a:rPr lang="en-GB" sz="4000" b="0" i="0" dirty="0" err="1">
                <a:solidFill>
                  <a:schemeClr val="tx1">
                    <a:lumMod val="95000"/>
                  </a:schemeClr>
                </a:solidFill>
                <a:effectLst/>
                <a:latin typeface="Arial" panose="020B0604020202020204" pitchFamily="34" charset="0"/>
                <a:cs typeface="Arial" panose="020B0604020202020204" pitchFamily="34" charset="0"/>
              </a:rPr>
              <a:t>Goolam</a:t>
            </a:r>
            <a:r>
              <a:rPr lang="en-GB" sz="4000" b="0" i="0" dirty="0">
                <a:solidFill>
                  <a:schemeClr val="tx1">
                    <a:lumMod val="95000"/>
                  </a:schemeClr>
                </a:solidFill>
                <a:effectLst/>
                <a:latin typeface="Arial" panose="020B0604020202020204" pitchFamily="34" charset="0"/>
                <a:cs typeface="Arial" panose="020B0604020202020204" pitchFamily="34" charset="0"/>
              </a:rPr>
              <a:t> </a:t>
            </a:r>
          </a:p>
          <a:p>
            <a:endParaRPr lang="en-GB" dirty="0">
              <a:solidFill>
                <a:schemeClr val="tx1">
                  <a:lumMod val="95000"/>
                </a:schemeClr>
              </a:solidFill>
            </a:endParaRPr>
          </a:p>
        </p:txBody>
      </p:sp>
    </p:spTree>
    <p:extLst>
      <p:ext uri="{BB962C8B-B14F-4D97-AF65-F5344CB8AC3E}">
        <p14:creationId xmlns:p14="http://schemas.microsoft.com/office/powerpoint/2010/main" val="3544978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E4EE7-BB50-2753-664C-78D32099F59F}"/>
              </a:ext>
            </a:extLst>
          </p:cNvPr>
          <p:cNvSpPr>
            <a:spLocks noGrp="1"/>
          </p:cNvSpPr>
          <p:nvPr>
            <p:ph type="title"/>
          </p:nvPr>
        </p:nvSpPr>
        <p:spPr>
          <a:xfrm>
            <a:off x="838200" y="168178"/>
            <a:ext cx="10515600" cy="704020"/>
          </a:xfrm>
        </p:spPr>
        <p:txBody>
          <a:bodyPr>
            <a:normAutofit/>
          </a:bodyPr>
          <a:lstStyle/>
          <a:p>
            <a:r>
              <a:rPr lang="en-GB" sz="3200" dirty="0">
                <a:latin typeface="Arial" panose="020B0604020202020204" pitchFamily="34" charset="0"/>
                <a:cs typeface="Arial" panose="020B0604020202020204" pitchFamily="34" charset="0"/>
              </a:rPr>
              <a:t>Introduction to nervous system</a:t>
            </a:r>
          </a:p>
        </p:txBody>
      </p:sp>
      <p:sp>
        <p:nvSpPr>
          <p:cNvPr id="3" name="Content Placeholder 2">
            <a:extLst>
              <a:ext uri="{FF2B5EF4-FFF2-40B4-BE49-F238E27FC236}">
                <a16:creationId xmlns:a16="http://schemas.microsoft.com/office/drawing/2014/main" id="{861B11BB-7D2B-FEE8-C91B-4543AA2F961C}"/>
              </a:ext>
            </a:extLst>
          </p:cNvPr>
          <p:cNvSpPr>
            <a:spLocks noGrp="1"/>
          </p:cNvSpPr>
          <p:nvPr>
            <p:ph idx="1"/>
          </p:nvPr>
        </p:nvSpPr>
        <p:spPr>
          <a:xfrm>
            <a:off x="1120000" y="872198"/>
            <a:ext cx="10233800" cy="5985802"/>
          </a:xfrm>
        </p:spPr>
        <p:txBody>
          <a:bodyPr>
            <a:noAutofit/>
          </a:bodyPr>
          <a:lstStyle/>
          <a:p>
            <a:r>
              <a:rPr lang="en-GB" sz="1200" dirty="0">
                <a:solidFill>
                  <a:schemeClr val="tx1"/>
                </a:solidFill>
                <a:latin typeface="Arial" panose="020B0604020202020204" pitchFamily="34" charset="0"/>
                <a:cs typeface="Arial" panose="020B0604020202020204" pitchFamily="34" charset="0"/>
              </a:rPr>
              <a:t>What is the nervous system?</a:t>
            </a:r>
          </a:p>
          <a:p>
            <a:pPr marL="0" indent="0">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nervous system allows humans with coordination and control with the help of the millions of neurons. Neurons are also called nerve cells, and their job is to carry electrical impulses around the body to communicate and act quickly.  </a:t>
            </a:r>
          </a:p>
          <a:p>
            <a:pPr marL="0" indent="0">
              <a:buNone/>
            </a:pP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How many structural parts to the nervous system?</a:t>
            </a:r>
          </a:p>
          <a:p>
            <a:pPr marL="0" indent="0">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human nervous system is made up of TWO main structural parts: the central nervous system and the peripheral nervous system, and each part is divided again into TWO parts. The central nervous system made up with the brain and the spinal cord, and the peripheral nervous system is made up of nerves and ganglia (Mandal, 2022). </a:t>
            </a:r>
          </a:p>
          <a:p>
            <a:pPr lvl="1">
              <a:lnSpc>
                <a:spcPct val="107000"/>
              </a:lnSpc>
              <a:spcAft>
                <a:spcPts val="800"/>
              </a:spcAft>
            </a:pPr>
            <a:r>
              <a:rPr lang="en-GB" sz="1200" b="1"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The brain </a:t>
            </a: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brain is a complex organ which controls behaviour, touch, and normal autonomic activities such as breathing and regulating oxygen 	around the body (Taylor, 2020). </a:t>
            </a:r>
          </a:p>
          <a:p>
            <a:pPr lvl="1">
              <a:lnSpc>
                <a:spcPct val="107000"/>
              </a:lnSpc>
              <a:spcAft>
                <a:spcPts val="800"/>
              </a:spcAft>
            </a:pPr>
            <a:r>
              <a:rPr lang="en-GB" sz="1200" b="1"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The spinal cord  </a:t>
            </a: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spinal cord connects the brain to the rest of the body and is responsible for the messages to be sent to and from the brain with the 	help of neurons. </a:t>
            </a:r>
          </a:p>
          <a:p>
            <a:pPr lvl="1">
              <a:lnSpc>
                <a:spcPct val="107000"/>
              </a:lnSpc>
              <a:spcAft>
                <a:spcPts val="800"/>
              </a:spcAft>
            </a:pPr>
            <a:r>
              <a:rPr lang="en-GB" sz="1200" b="1"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The ganglion  </a:t>
            </a: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ganglion is part of the peripheral nervous system and are groups of nerve cells whose job is to carry nerve signals to and from the 	nervous system (Taylor, 2020).</a:t>
            </a:r>
          </a:p>
          <a:p>
            <a:pPr lvl="1">
              <a:lnSpc>
                <a:spcPct val="107000"/>
              </a:lnSpc>
              <a:spcAft>
                <a:spcPts val="800"/>
              </a:spcAft>
            </a:pPr>
            <a:r>
              <a:rPr lang="en-GB" sz="1200" b="1"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The nerves </a:t>
            </a: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nerve cells are part of the peripheral nervous system and are adapted to act as messengers and carry electrical impulses around 	the body (Taylor, 2020)</a:t>
            </a:r>
          </a:p>
        </p:txBody>
      </p:sp>
    </p:spTree>
    <p:extLst>
      <p:ext uri="{BB962C8B-B14F-4D97-AF65-F5344CB8AC3E}">
        <p14:creationId xmlns:p14="http://schemas.microsoft.com/office/powerpoint/2010/main" val="3234657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Content Placeholder 21">
            <a:extLst>
              <a:ext uri="{FF2B5EF4-FFF2-40B4-BE49-F238E27FC236}">
                <a16:creationId xmlns:a16="http://schemas.microsoft.com/office/drawing/2014/main" id="{DE66D7F5-D66F-E27B-8F56-E401EAAA7B2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16393" y="841614"/>
            <a:ext cx="5439508" cy="3059723"/>
          </a:xfrm>
          <a:prstGeom prst="rect">
            <a:avLst/>
          </a:prstGeom>
          <a:noFill/>
          <a:ln>
            <a:noFill/>
          </a:ln>
          <a:effectLst>
            <a:glow rad="63500">
              <a:schemeClr val="accent1">
                <a:satMod val="175000"/>
                <a:alpha val="40000"/>
              </a:schemeClr>
            </a:glow>
            <a:reflection blurRad="6350" stA="52000" endA="300" endPos="35000" dir="5400000" sy="-100000" algn="bl" rotWithShape="0"/>
            <a:softEdge rad="31750"/>
          </a:effectLst>
        </p:spPr>
      </p:pic>
      <p:sp>
        <p:nvSpPr>
          <p:cNvPr id="2" name="Title 1">
            <a:extLst>
              <a:ext uri="{FF2B5EF4-FFF2-40B4-BE49-F238E27FC236}">
                <a16:creationId xmlns:a16="http://schemas.microsoft.com/office/drawing/2014/main" id="{AC9AB4EB-21C7-A816-B897-9662A6F055CA}"/>
              </a:ext>
            </a:extLst>
          </p:cNvPr>
          <p:cNvSpPr>
            <a:spLocks noGrp="1"/>
          </p:cNvSpPr>
          <p:nvPr>
            <p:ph type="title"/>
          </p:nvPr>
        </p:nvSpPr>
        <p:spPr>
          <a:xfrm>
            <a:off x="838200" y="365125"/>
            <a:ext cx="10121348" cy="589031"/>
          </a:xfrm>
        </p:spPr>
        <p:txBody>
          <a:bodyPr>
            <a:normAutofit fontScale="90000"/>
          </a:bodyPr>
          <a:lstStyle/>
          <a:p>
            <a:r>
              <a:rPr lang="en-GB" dirty="0"/>
              <a:t>Nervous system </a:t>
            </a:r>
          </a:p>
        </p:txBody>
      </p:sp>
      <p:sp>
        <p:nvSpPr>
          <p:cNvPr id="20" name="TextBox 19">
            <a:extLst>
              <a:ext uri="{FF2B5EF4-FFF2-40B4-BE49-F238E27FC236}">
                <a16:creationId xmlns:a16="http://schemas.microsoft.com/office/drawing/2014/main" id="{D23E44EC-605A-01F1-C9E8-712F5986F354}"/>
              </a:ext>
            </a:extLst>
          </p:cNvPr>
          <p:cNvSpPr txBox="1"/>
          <p:nvPr/>
        </p:nvSpPr>
        <p:spPr>
          <a:xfrm>
            <a:off x="596348" y="1171828"/>
            <a:ext cx="5499652" cy="5878532"/>
          </a:xfrm>
          <a:prstGeom prst="rect">
            <a:avLst/>
          </a:prstGeom>
          <a:noFill/>
        </p:spPr>
        <p:txBody>
          <a:bodyPr wrap="square" rtlCol="0">
            <a:spAutoFit/>
          </a:bodyPr>
          <a:lstStyle/>
          <a:p>
            <a:pPr>
              <a:lnSpc>
                <a:spcPct val="150000"/>
              </a:lnSpc>
              <a:spcAft>
                <a:spcPts val="800"/>
              </a:spcAft>
            </a:pPr>
            <a:r>
              <a:rPr lang="en-GB" sz="1200" b="1" u="sng" dirty="0">
                <a:effectLst/>
                <a:latin typeface="Arial" panose="020B0604020202020204" pitchFamily="34" charset="0"/>
                <a:ea typeface="Calibri" panose="020F0502020204030204" pitchFamily="34" charset="0"/>
                <a:cs typeface="Arial" panose="020B0604020202020204" pitchFamily="34" charset="0"/>
              </a:rPr>
              <a:t>Homeostasis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200" spc="10" dirty="0">
                <a:effectLst/>
                <a:latin typeface="Arial" panose="020B0604020202020204" pitchFamily="34" charset="0"/>
                <a:ea typeface="Calibri" panose="020F0502020204030204" pitchFamily="34" charset="0"/>
                <a:cs typeface="Arial" panose="020B0604020202020204" pitchFamily="34" charset="0"/>
              </a:rPr>
              <a:t>Internal environment of the nervous system is also known as homeostasis. The internal environment is monitored by sense organs. For example, chemoreceptors sensitive to the partial pressure of oxygen in the arterial blood, mechanoreceptors sensitive to blood pressure, and chemoreceptors within the central nervous system itself sensitive to hydrogen ion concentration or to various hormones (Brown, 1991).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200" b="1" u="sng" dirty="0">
                <a:effectLst/>
                <a:latin typeface="Arial" panose="020B0604020202020204" pitchFamily="34" charset="0"/>
                <a:ea typeface="Calibri" panose="020F0502020204030204" pitchFamily="34" charset="0"/>
                <a:cs typeface="Arial" panose="020B0604020202020204" pitchFamily="34" charset="0"/>
              </a:rPr>
              <a:t>Receptor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Receptors are groups of specialised cells. They detect a change in the environment (stimulus) and stimulate electrical impulses in response. Sense organs contain groups of receptors that respond to specific stimuli. For example, eye responds to light (</a:t>
            </a:r>
            <a:r>
              <a:rPr lang="en-GB" sz="1200" dirty="0" err="1">
                <a:effectLst/>
                <a:latin typeface="Arial" panose="020B0604020202020204" pitchFamily="34" charset="0"/>
                <a:ea typeface="Calibri" panose="020F0502020204030204" pitchFamily="34" charset="0"/>
                <a:cs typeface="Arial" panose="020B0604020202020204" pitchFamily="34" charset="0"/>
              </a:rPr>
              <a:t>Kigerl</a:t>
            </a:r>
            <a:r>
              <a:rPr lang="en-GB" sz="1200" dirty="0">
                <a:effectLst/>
                <a:latin typeface="Arial" panose="020B0604020202020204" pitchFamily="34" charset="0"/>
                <a:ea typeface="Calibri" panose="020F0502020204030204" pitchFamily="34" charset="0"/>
                <a:cs typeface="Arial" panose="020B0604020202020204" pitchFamily="34" charset="0"/>
              </a:rPr>
              <a:t> et al, 2014).</a:t>
            </a:r>
          </a:p>
          <a:p>
            <a:pPr>
              <a:lnSpc>
                <a:spcPct val="150000"/>
              </a:lnSpc>
              <a:spcAft>
                <a:spcPts val="800"/>
              </a:spcAft>
            </a:pPr>
            <a:r>
              <a:rPr lang="en-GB" sz="1200" b="1" u="sng" dirty="0">
                <a:effectLst/>
                <a:latin typeface="Arial" panose="020B0604020202020204" pitchFamily="34" charset="0"/>
                <a:ea typeface="Calibri" panose="020F0502020204030204" pitchFamily="34" charset="0"/>
                <a:cs typeface="Arial" panose="020B0604020202020204" pitchFamily="34" charset="0"/>
              </a:rPr>
              <a:t>Effector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Effector produces a response from the receptor cells to restore body at its maximum levels, as such core temperature of the body and blood glucose levels. Effector is combinations muscles and glands movements. These movements can produce a response that include muscle contractions and/or hormone release (Mai and </a:t>
            </a:r>
            <a:r>
              <a:rPr lang="en-GB" sz="1200" dirty="0" err="1">
                <a:effectLst/>
                <a:latin typeface="Arial" panose="020B0604020202020204" pitchFamily="34" charset="0"/>
                <a:ea typeface="Calibri" panose="020F0502020204030204" pitchFamily="34" charset="0"/>
                <a:cs typeface="Arial" panose="020B0604020202020204" pitchFamily="34" charset="0"/>
              </a:rPr>
              <a:t>Paxinos</a:t>
            </a:r>
            <a:r>
              <a:rPr lang="en-GB" sz="1200" dirty="0">
                <a:effectLst/>
                <a:latin typeface="Arial" panose="020B0604020202020204" pitchFamily="34" charset="0"/>
                <a:ea typeface="Calibri" panose="020F0502020204030204" pitchFamily="34" charset="0"/>
                <a:cs typeface="Arial" panose="020B0604020202020204" pitchFamily="34" charset="0"/>
              </a:rPr>
              <a:t>, 2011).    </a:t>
            </a:r>
          </a:p>
          <a:p>
            <a:endParaRPr lang="en-GB" sz="12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35BAD25-581F-B3EC-6D85-E9B01CE9E4AD}"/>
              </a:ext>
            </a:extLst>
          </p:cNvPr>
          <p:cNvSpPr txBox="1"/>
          <p:nvPr/>
        </p:nvSpPr>
        <p:spPr>
          <a:xfrm>
            <a:off x="9793356" y="550066"/>
            <a:ext cx="1666461" cy="261610"/>
          </a:xfrm>
          <a:prstGeom prst="rect">
            <a:avLst/>
          </a:prstGeom>
          <a:noFill/>
        </p:spPr>
        <p:txBody>
          <a:bodyPr wrap="square" rtlCol="0">
            <a:spAutoFit/>
          </a:bodyPr>
          <a:lstStyle/>
          <a:p>
            <a:r>
              <a:rPr lang="en-GB" sz="1100" dirty="0">
                <a:effectLst/>
                <a:latin typeface="Arial" panose="020B0604020202020204" pitchFamily="34" charset="0"/>
                <a:ea typeface="Calibri" panose="020F0502020204030204" pitchFamily="34" charset="0"/>
                <a:cs typeface="Arial" panose="020B0604020202020204" pitchFamily="34" charset="0"/>
              </a:rPr>
              <a:t>(homeostasis, 2022)</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9349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7FD5-A13E-6764-EFF5-6D1054C58165}"/>
              </a:ext>
            </a:extLst>
          </p:cNvPr>
          <p:cNvSpPr>
            <a:spLocks noGrp="1"/>
          </p:cNvSpPr>
          <p:nvPr>
            <p:ph type="title"/>
          </p:nvPr>
        </p:nvSpPr>
        <p:spPr/>
        <p:txBody>
          <a:bodyPr>
            <a:normAutofit/>
          </a:bodyPr>
          <a:lstStyle/>
          <a:p>
            <a:r>
              <a:rPr lang="en-GB" sz="3200" dirty="0">
                <a:solidFill>
                  <a:schemeClr val="tx1"/>
                </a:solidFill>
                <a:effectLst/>
                <a:latin typeface="Arial" panose="020B0604020202020204" pitchFamily="34" charset="0"/>
                <a:ea typeface="Calibri" panose="020F0502020204030204" pitchFamily="34" charset="0"/>
                <a:cs typeface="Arial" panose="020B0604020202020204" pitchFamily="34" charset="0"/>
              </a:rPr>
              <a:t>A disorder affecting the nervous system: </a:t>
            </a:r>
            <a:r>
              <a:rPr lang="en-GB" sz="3200" b="1"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Epilepsy</a:t>
            </a:r>
            <a:endParaRPr lang="en-GB" sz="3200" dirty="0"/>
          </a:p>
        </p:txBody>
      </p:sp>
      <p:sp>
        <p:nvSpPr>
          <p:cNvPr id="3" name="Content Placeholder 2">
            <a:extLst>
              <a:ext uri="{FF2B5EF4-FFF2-40B4-BE49-F238E27FC236}">
                <a16:creationId xmlns:a16="http://schemas.microsoft.com/office/drawing/2014/main" id="{65925B30-DD6B-71C5-BDF5-73BD6298B7FF}"/>
              </a:ext>
            </a:extLst>
          </p:cNvPr>
          <p:cNvSpPr>
            <a:spLocks noGrp="1"/>
          </p:cNvSpPr>
          <p:nvPr>
            <p:ph idx="1"/>
          </p:nvPr>
        </p:nvSpPr>
        <p:spPr>
          <a:xfrm>
            <a:off x="344558" y="1340541"/>
            <a:ext cx="11502886" cy="5404815"/>
          </a:xfrm>
        </p:spPr>
        <p:txBody>
          <a:bodyPr>
            <a:noAutofit/>
          </a:bodyPr>
          <a:lstStyle/>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Epilepsy is a neurological disorder which affects people with unexpected reoccurring episodes of sensory disturbance, a drop of consciousness and seizures due to unusual activity in the brain (Wannamaker, 1985).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is no cure for epilepsy, however medications are used to control and manage the effects of this disorder. If left unmanaged then these seizures can cause brain damage or even lead to an unexpected death (</a:t>
            </a:r>
            <a:r>
              <a:rPr lang="en-GB" sz="12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Villemure</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a:t>
            </a:r>
            <a:r>
              <a:rPr lang="en-GB" sz="12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Tribolet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1996).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Epilepsy can occur at any age from childhood all the way up to the elderly, therefore its important to understand the symptoms as early diagnosis and treatment will help to manage the disorder.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Symptoms for epilepsy includes: uncontrollable fits, being unaware of surroundings and staring into blank space, collapsing and or becoming stiff (Reynolds, 1862).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Medication to treat epilepsy includes: Sodium Valproate, Carbamazepine, Phenytoin, Clobazam, Clonazepam, Gabapentin and Levetiracetam. Most of these drugs work the same and have the same effect on the brain. For example, due to a burst of abnormal activity in the brain, a seizure in the body occurs and these drugs work by reducing the burst of abnormal activity in the brain (NHS.uk, 2020).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Like all medications, these drugs have side effects and its important to note these before taking so that if anything unusual occurs then GP’s can be consulted for further guidance. Side effects for Sodium Valproate includes: nausea, tremors in different parts of the body, feeling tired and or diarrhoea.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Drugs such as Sodium Valproate causes birth defects to an unborn child, therefore women and girls of the child bearing age who are started on this drug are encouraged to start on an effective form of contraception. There is guidance set out by the medicines and healthcare products regulatory agency (MHRA) (NHS.uk, 2020). </a:t>
            </a:r>
          </a:p>
          <a:p>
            <a:pPr marL="0" indent="0">
              <a:lnSpc>
                <a:spcPct val="107000"/>
              </a:lnSpc>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Epilepsy patients are encouraged to get into a daily routine and ensure that medications are taken regularly at set times by the prescriber. This is important for reducing reoccurring seizures. </a:t>
            </a:r>
          </a:p>
          <a:p>
            <a:pPr marL="0" indent="0">
              <a:buNone/>
            </a:pPr>
            <a:endParaRPr lang="en-GB" sz="1200" dirty="0"/>
          </a:p>
        </p:txBody>
      </p:sp>
    </p:spTree>
    <p:extLst>
      <p:ext uri="{BB962C8B-B14F-4D97-AF65-F5344CB8AC3E}">
        <p14:creationId xmlns:p14="http://schemas.microsoft.com/office/powerpoint/2010/main" val="322690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C65FA-13E0-CDC7-11EB-82730CD5F29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66C7045-C9B3-8567-9848-85DA697BBBAC}"/>
              </a:ext>
            </a:extLst>
          </p:cNvPr>
          <p:cNvSpPr>
            <a:spLocks noGrp="1"/>
          </p:cNvSpPr>
          <p:nvPr>
            <p:ph idx="1"/>
          </p:nvPr>
        </p:nvSpPr>
        <p:spPr>
          <a:xfrm>
            <a:off x="1120000" y="1507572"/>
            <a:ext cx="10233800" cy="5078757"/>
          </a:xfrm>
        </p:spPr>
        <p:txBody>
          <a:bodyPr>
            <a:normAutofit fontScale="62500" lnSpcReduction="20000"/>
          </a:bodyPr>
          <a:lstStyle/>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Biology online. (2022).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homeostasis</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&lt;https://www.biologyonline.com/dictionary/homeostasis&gt; [Accessed 15 June 2022]. (</a:t>
            </a: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homeostatis</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diagram)</a:t>
            </a:r>
          </a:p>
          <a:p>
            <a:pPr marL="0" lvl="0" indent="0">
              <a:lnSpc>
                <a:spcPct val="150000"/>
              </a:lnSpc>
              <a:buNone/>
              <a:tabLst>
                <a:tab pos="1428750" algn="l"/>
              </a:tabLst>
            </a:pPr>
            <a:r>
              <a:rPr lang="en-GB" sz="1900" spc="2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Brown A.G. (1991) The Nervous System and Homeostasis — Interactions with the Internal and External Environments. In: Nerve Cells and Nervous Systems. Springer, London. </a:t>
            </a:r>
            <a:r>
              <a:rPr lang="en-GB" sz="1900" u="sng" spc="20"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https://doi.org/10.1007/978-1-4471-3345-2_16</a:t>
            </a:r>
            <a:endPar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a:lnSpc>
                <a:spcPct val="150000"/>
              </a:lnSpc>
              <a:buNone/>
              <a:tabLst>
                <a:tab pos="1428750" algn="l"/>
              </a:tabLst>
            </a:pP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Kigerl</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K.A., de Rivero </a:t>
            </a: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Vaccari</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J.P., Dietrich, W.D., Popovich, P.G. and Keane, R.W., (2014). Pattern recognition receptors and central nervous system repair.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Experimental neurology</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258</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pp.5-16.</a:t>
            </a:r>
          </a:p>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Mandal, Ananya. (2022).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What is the Nervous System?</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News-Medical, viewed 14 June 2022, </a:t>
            </a:r>
          </a:p>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Mai, J.K. and </a:t>
            </a: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Paxinos</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G. eds., (2011).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human nervous system</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Academic press.</a:t>
            </a:r>
          </a:p>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NHS.uk. 2020.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Epilepsy - Treatment</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&lt;https://www.nhs.uk/conditions/epilepsy/treatment/&gt; [Accessed 15 June 2022].</a:t>
            </a:r>
          </a:p>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Reynolds, J.R., (1862). Epilepsy: its symptoms, treatment, and relation to other chronic, convulsive diseases.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Psychiatry</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19</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 pp.198-209.</a:t>
            </a:r>
          </a:p>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Taylor, T., (2020).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Nervous System: Explore the Nerves with Interactive Anatomy Pictures</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Innerbody</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&lt;https://www.innerbody.com/image/nervov.html&gt; [Accessed 17 June 2022]. (skeleton pic and text)</a:t>
            </a:r>
          </a:p>
          <a:p>
            <a:pPr marL="0" lvl="0" indent="0">
              <a:lnSpc>
                <a:spcPct val="150000"/>
              </a:lnSpc>
              <a:buNone/>
              <a:tabLst>
                <a:tab pos="1428750" algn="l"/>
              </a:tabLst>
            </a:pP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Villemure</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J.G. and de </a:t>
            </a: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Tribolet</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 (1996). Epilepsy in patients with central nervous system </a:t>
            </a:r>
            <a:r>
              <a:rPr lang="en-GB" sz="19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tumors</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Current opinion in neurology</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9</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(6), pp.424-428.</a:t>
            </a:r>
          </a:p>
          <a:p>
            <a:pPr marL="0" lvl="0" indent="0">
              <a:lnSpc>
                <a:spcPct val="150000"/>
              </a:lnSpc>
              <a:buNone/>
              <a:tabLst>
                <a:tab pos="1428750" algn="l"/>
              </a:tabLst>
            </a:pP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Wannamaker, B.B., (1985). Autonomic nervous system and epilepsy. </a:t>
            </a:r>
            <a:r>
              <a:rPr lang="en-GB" sz="1900" i="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Epilepsia</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9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26</a:t>
            </a:r>
            <a:r>
              <a:rPr lang="en-GB" sz="1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pp.S31-S39.</a:t>
            </a:r>
          </a:p>
          <a:p>
            <a:pPr marL="0" indent="0">
              <a:buNone/>
            </a:pPr>
            <a:endParaRPr lang="en-GB" dirty="0"/>
          </a:p>
        </p:txBody>
      </p:sp>
    </p:spTree>
    <p:extLst>
      <p:ext uri="{BB962C8B-B14F-4D97-AF65-F5344CB8AC3E}">
        <p14:creationId xmlns:p14="http://schemas.microsoft.com/office/powerpoint/2010/main" val="1534514560"/>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DF99E2A-BC10-4934-8E12-E129A803EF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CD8CAD-01BF-4B9A-8331-9F356FDD866D}">
  <ds:schemaRefs>
    <ds:schemaRef ds:uri="http://schemas.microsoft.com/sharepoint/v3/contenttype/forms"/>
  </ds:schemaRefs>
</ds:datastoreItem>
</file>

<file path=customXml/itemProps3.xml><?xml version="1.0" encoding="utf-8"?>
<ds:datastoreItem xmlns:ds="http://schemas.openxmlformats.org/officeDocument/2006/customXml" ds:itemID="{BC853685-3505-44A3-9986-AD2565F69AC7}">
  <ds:schemaRefs>
    <ds:schemaRef ds:uri="921765a0-fcf6-47d1-8ac4-5d670786d758"/>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46b8f10f-f56e-4e87-af4a-2384ac144562"/>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TM04033923[[fn=Depth]]</Template>
  <TotalTime>131</TotalTime>
  <Words>1228</Words>
  <Application>Microsoft Office PowerPoint</Application>
  <PresentationFormat>Widescreen</PresentationFormat>
  <Paragraphs>48</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Corbel</vt:lpstr>
      <vt:lpstr>Depth</vt:lpstr>
      <vt:lpstr>Nervous System</vt:lpstr>
      <vt:lpstr>Introduction to nervous system</vt:lpstr>
      <vt:lpstr>Nervous system </vt:lpstr>
      <vt:lpstr>A disorder affecting the nervous system: Epilepsy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Nervous System</dc:title>
  <dc:creator>Hussain Ahmed (1907013)</dc:creator>
  <cp:lastModifiedBy>Hussain Ahmed (1907013)</cp:lastModifiedBy>
  <cp:revision>1</cp:revision>
  <dcterms:created xsi:type="dcterms:W3CDTF">2022-07-22T09:53:00Z</dcterms:created>
  <dcterms:modified xsi:type="dcterms:W3CDTF">2022-07-22T12:04:44Z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