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6" r:id="rId1"/>
  </p:sldMasterIdLst>
  <p:handoutMasterIdLst>
    <p:handoutMasterId r:id="rId44"/>
  </p:handoutMasterIdLst>
  <p:sldIdLst>
    <p:sldId id="256" r:id="rId2"/>
    <p:sldId id="257" r:id="rId3"/>
    <p:sldId id="259" r:id="rId4"/>
    <p:sldId id="258" r:id="rId5"/>
    <p:sldId id="322" r:id="rId6"/>
    <p:sldId id="309" r:id="rId7"/>
    <p:sldId id="312" r:id="rId8"/>
    <p:sldId id="326" r:id="rId9"/>
    <p:sldId id="313" r:id="rId10"/>
    <p:sldId id="314" r:id="rId11"/>
    <p:sldId id="315" r:id="rId12"/>
    <p:sldId id="316" r:id="rId13"/>
    <p:sldId id="311" r:id="rId14"/>
    <p:sldId id="317" r:id="rId15"/>
    <p:sldId id="318" r:id="rId16"/>
    <p:sldId id="271" r:id="rId17"/>
    <p:sldId id="272" r:id="rId18"/>
    <p:sldId id="273" r:id="rId19"/>
    <p:sldId id="274" r:id="rId20"/>
    <p:sldId id="275" r:id="rId21"/>
    <p:sldId id="276" r:id="rId22"/>
    <p:sldId id="277" r:id="rId23"/>
    <p:sldId id="278" r:id="rId24"/>
    <p:sldId id="280" r:id="rId25"/>
    <p:sldId id="281" r:id="rId26"/>
    <p:sldId id="282" r:id="rId27"/>
    <p:sldId id="284" r:id="rId28"/>
    <p:sldId id="285" r:id="rId29"/>
    <p:sldId id="286" r:id="rId30"/>
    <p:sldId id="291" r:id="rId31"/>
    <p:sldId id="295" r:id="rId32"/>
    <p:sldId id="302" r:id="rId33"/>
    <p:sldId id="323" r:id="rId34"/>
    <p:sldId id="327" r:id="rId35"/>
    <p:sldId id="303" r:id="rId36"/>
    <p:sldId id="304" r:id="rId37"/>
    <p:sldId id="328" r:id="rId38"/>
    <p:sldId id="308" r:id="rId39"/>
    <p:sldId id="298" r:id="rId40"/>
    <p:sldId id="300" r:id="rId41"/>
    <p:sldId id="324" r:id="rId42"/>
    <p:sldId id="325" r:id="rId43"/>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4" d="100"/>
          <a:sy n="84" d="100"/>
        </p:scale>
        <p:origin x="990" y="3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2077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9DFF5B5-94F5-4EF8-98C3-2595D605F735}"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F374127E-A2C9-4001-8BEB-6CAD10570E1D}">
      <dgm:prSet/>
      <dgm:spPr/>
      <dgm:t>
        <a:bodyPr/>
        <a:lstStyle/>
        <a:p>
          <a:r>
            <a:rPr lang="en-GB"/>
            <a:t>In pairs – 5 minutes</a:t>
          </a:r>
          <a:endParaRPr lang="en-US"/>
        </a:p>
      </dgm:t>
    </dgm:pt>
    <dgm:pt modelId="{9BC4A55C-93B6-4A1E-AC7E-984BEA6F7B75}" type="parTrans" cxnId="{FB2574E4-9CF8-47C4-B0F0-62C0E98632A9}">
      <dgm:prSet/>
      <dgm:spPr/>
      <dgm:t>
        <a:bodyPr/>
        <a:lstStyle/>
        <a:p>
          <a:endParaRPr lang="en-US"/>
        </a:p>
      </dgm:t>
    </dgm:pt>
    <dgm:pt modelId="{037212BF-7E09-4C5D-B6CD-4756B653B145}" type="sibTrans" cxnId="{FB2574E4-9CF8-47C4-B0F0-62C0E98632A9}">
      <dgm:prSet/>
      <dgm:spPr/>
      <dgm:t>
        <a:bodyPr/>
        <a:lstStyle/>
        <a:p>
          <a:endParaRPr lang="en-US"/>
        </a:p>
      </dgm:t>
    </dgm:pt>
    <dgm:pt modelId="{F12EB375-4CB6-434C-92D9-3351A1382497}">
      <dgm:prSet/>
      <dgm:spPr/>
      <dgm:t>
        <a:bodyPr/>
        <a:lstStyle/>
        <a:p>
          <a:r>
            <a:rPr lang="en-GB"/>
            <a:t>Make a list of some of the social relationships a young person may encounter.</a:t>
          </a:r>
          <a:endParaRPr lang="en-US"/>
        </a:p>
      </dgm:t>
    </dgm:pt>
    <dgm:pt modelId="{61B4F5BC-E56C-48D6-8514-C01CBF85D9FA}" type="parTrans" cxnId="{20C29F84-22E7-4120-8AF2-F1B64618355C}">
      <dgm:prSet/>
      <dgm:spPr/>
      <dgm:t>
        <a:bodyPr/>
        <a:lstStyle/>
        <a:p>
          <a:endParaRPr lang="en-US"/>
        </a:p>
      </dgm:t>
    </dgm:pt>
    <dgm:pt modelId="{D16ABF40-0A95-4BF0-8A8A-1929E813958F}" type="sibTrans" cxnId="{20C29F84-22E7-4120-8AF2-F1B64618355C}">
      <dgm:prSet/>
      <dgm:spPr/>
      <dgm:t>
        <a:bodyPr/>
        <a:lstStyle/>
        <a:p>
          <a:endParaRPr lang="en-US"/>
        </a:p>
      </dgm:t>
    </dgm:pt>
    <dgm:pt modelId="{11E34873-223A-4CB2-B79C-0111C81DDAE8}" type="pres">
      <dgm:prSet presAssocID="{A9DFF5B5-94F5-4EF8-98C3-2595D605F735}" presName="hierChild1" presStyleCnt="0">
        <dgm:presLayoutVars>
          <dgm:chPref val="1"/>
          <dgm:dir/>
          <dgm:animOne val="branch"/>
          <dgm:animLvl val="lvl"/>
          <dgm:resizeHandles/>
        </dgm:presLayoutVars>
      </dgm:prSet>
      <dgm:spPr/>
    </dgm:pt>
    <dgm:pt modelId="{B600FFD9-E861-4E59-BC4A-811ECCDE6B7D}" type="pres">
      <dgm:prSet presAssocID="{F374127E-A2C9-4001-8BEB-6CAD10570E1D}" presName="hierRoot1" presStyleCnt="0"/>
      <dgm:spPr/>
    </dgm:pt>
    <dgm:pt modelId="{B881F75F-C38A-4D3D-A198-999465B8FFD4}" type="pres">
      <dgm:prSet presAssocID="{F374127E-A2C9-4001-8BEB-6CAD10570E1D}" presName="composite" presStyleCnt="0"/>
      <dgm:spPr/>
    </dgm:pt>
    <dgm:pt modelId="{85469C96-9A9A-484A-852E-F899624F98BE}" type="pres">
      <dgm:prSet presAssocID="{F374127E-A2C9-4001-8BEB-6CAD10570E1D}" presName="background" presStyleLbl="node0" presStyleIdx="0" presStyleCnt="2"/>
      <dgm:spPr/>
    </dgm:pt>
    <dgm:pt modelId="{1AFACB45-25DE-44C4-A8A8-C196CE6993E5}" type="pres">
      <dgm:prSet presAssocID="{F374127E-A2C9-4001-8BEB-6CAD10570E1D}" presName="text" presStyleLbl="fgAcc0" presStyleIdx="0" presStyleCnt="2">
        <dgm:presLayoutVars>
          <dgm:chPref val="3"/>
        </dgm:presLayoutVars>
      </dgm:prSet>
      <dgm:spPr/>
    </dgm:pt>
    <dgm:pt modelId="{062DEEFB-2B39-4982-826D-8C2B432F6615}" type="pres">
      <dgm:prSet presAssocID="{F374127E-A2C9-4001-8BEB-6CAD10570E1D}" presName="hierChild2" presStyleCnt="0"/>
      <dgm:spPr/>
    </dgm:pt>
    <dgm:pt modelId="{1666B7AD-60B9-4921-B0A7-73C6E13DA5C4}" type="pres">
      <dgm:prSet presAssocID="{F12EB375-4CB6-434C-92D9-3351A1382497}" presName="hierRoot1" presStyleCnt="0"/>
      <dgm:spPr/>
    </dgm:pt>
    <dgm:pt modelId="{19C5C05C-1D3C-4A6D-B6E8-653944C1FF82}" type="pres">
      <dgm:prSet presAssocID="{F12EB375-4CB6-434C-92D9-3351A1382497}" presName="composite" presStyleCnt="0"/>
      <dgm:spPr/>
    </dgm:pt>
    <dgm:pt modelId="{D159A066-7E31-4A28-929D-8FD57372BDD2}" type="pres">
      <dgm:prSet presAssocID="{F12EB375-4CB6-434C-92D9-3351A1382497}" presName="background" presStyleLbl="node0" presStyleIdx="1" presStyleCnt="2"/>
      <dgm:spPr/>
    </dgm:pt>
    <dgm:pt modelId="{1B23179B-0FE9-41FF-B81A-27D981B0624A}" type="pres">
      <dgm:prSet presAssocID="{F12EB375-4CB6-434C-92D9-3351A1382497}" presName="text" presStyleLbl="fgAcc0" presStyleIdx="1" presStyleCnt="2">
        <dgm:presLayoutVars>
          <dgm:chPref val="3"/>
        </dgm:presLayoutVars>
      </dgm:prSet>
      <dgm:spPr/>
    </dgm:pt>
    <dgm:pt modelId="{11D8F913-73B9-4A68-9F2B-3E929141BF58}" type="pres">
      <dgm:prSet presAssocID="{F12EB375-4CB6-434C-92D9-3351A1382497}" presName="hierChild2" presStyleCnt="0"/>
      <dgm:spPr/>
    </dgm:pt>
  </dgm:ptLst>
  <dgm:cxnLst>
    <dgm:cxn modelId="{2800B410-9933-4645-9C25-F406A233A5BD}" type="presOf" srcId="{F12EB375-4CB6-434C-92D9-3351A1382497}" destId="{1B23179B-0FE9-41FF-B81A-27D981B0624A}" srcOrd="0" destOrd="0" presId="urn:microsoft.com/office/officeart/2005/8/layout/hierarchy1"/>
    <dgm:cxn modelId="{EBB4CB7C-5DFA-434F-ABB1-5575992FA5AA}" type="presOf" srcId="{F374127E-A2C9-4001-8BEB-6CAD10570E1D}" destId="{1AFACB45-25DE-44C4-A8A8-C196CE6993E5}" srcOrd="0" destOrd="0" presId="urn:microsoft.com/office/officeart/2005/8/layout/hierarchy1"/>
    <dgm:cxn modelId="{20C29F84-22E7-4120-8AF2-F1B64618355C}" srcId="{A9DFF5B5-94F5-4EF8-98C3-2595D605F735}" destId="{F12EB375-4CB6-434C-92D9-3351A1382497}" srcOrd="1" destOrd="0" parTransId="{61B4F5BC-E56C-48D6-8514-C01CBF85D9FA}" sibTransId="{D16ABF40-0A95-4BF0-8A8A-1929E813958F}"/>
    <dgm:cxn modelId="{38B3C2BE-8BA0-4D1E-B975-14173DC900A9}" type="presOf" srcId="{A9DFF5B5-94F5-4EF8-98C3-2595D605F735}" destId="{11E34873-223A-4CB2-B79C-0111C81DDAE8}" srcOrd="0" destOrd="0" presId="urn:microsoft.com/office/officeart/2005/8/layout/hierarchy1"/>
    <dgm:cxn modelId="{FB2574E4-9CF8-47C4-B0F0-62C0E98632A9}" srcId="{A9DFF5B5-94F5-4EF8-98C3-2595D605F735}" destId="{F374127E-A2C9-4001-8BEB-6CAD10570E1D}" srcOrd="0" destOrd="0" parTransId="{9BC4A55C-93B6-4A1E-AC7E-984BEA6F7B75}" sibTransId="{037212BF-7E09-4C5D-B6CD-4756B653B145}"/>
    <dgm:cxn modelId="{91C6DEE5-139F-4411-8A26-EDE2833E2677}" type="presParOf" srcId="{11E34873-223A-4CB2-B79C-0111C81DDAE8}" destId="{B600FFD9-E861-4E59-BC4A-811ECCDE6B7D}" srcOrd="0" destOrd="0" presId="urn:microsoft.com/office/officeart/2005/8/layout/hierarchy1"/>
    <dgm:cxn modelId="{782C6846-DFB6-4157-B9CE-8B5CB779A777}" type="presParOf" srcId="{B600FFD9-E861-4E59-BC4A-811ECCDE6B7D}" destId="{B881F75F-C38A-4D3D-A198-999465B8FFD4}" srcOrd="0" destOrd="0" presId="urn:microsoft.com/office/officeart/2005/8/layout/hierarchy1"/>
    <dgm:cxn modelId="{8DF6EBCB-72F7-40D5-AB3F-D51F4A354A28}" type="presParOf" srcId="{B881F75F-C38A-4D3D-A198-999465B8FFD4}" destId="{85469C96-9A9A-484A-852E-F899624F98BE}" srcOrd="0" destOrd="0" presId="urn:microsoft.com/office/officeart/2005/8/layout/hierarchy1"/>
    <dgm:cxn modelId="{0C178B58-D288-492C-AA4A-885E0EF7B325}" type="presParOf" srcId="{B881F75F-C38A-4D3D-A198-999465B8FFD4}" destId="{1AFACB45-25DE-44C4-A8A8-C196CE6993E5}" srcOrd="1" destOrd="0" presId="urn:microsoft.com/office/officeart/2005/8/layout/hierarchy1"/>
    <dgm:cxn modelId="{B4E084C8-BD33-46F6-BD37-B08DB3247E93}" type="presParOf" srcId="{B600FFD9-E861-4E59-BC4A-811ECCDE6B7D}" destId="{062DEEFB-2B39-4982-826D-8C2B432F6615}" srcOrd="1" destOrd="0" presId="urn:microsoft.com/office/officeart/2005/8/layout/hierarchy1"/>
    <dgm:cxn modelId="{AA4BF999-B430-42EB-9CCD-E37EFCC4C71E}" type="presParOf" srcId="{11E34873-223A-4CB2-B79C-0111C81DDAE8}" destId="{1666B7AD-60B9-4921-B0A7-73C6E13DA5C4}" srcOrd="1" destOrd="0" presId="urn:microsoft.com/office/officeart/2005/8/layout/hierarchy1"/>
    <dgm:cxn modelId="{3E188CFC-3090-4C1F-AC0F-B0888C51206F}" type="presParOf" srcId="{1666B7AD-60B9-4921-B0A7-73C6E13DA5C4}" destId="{19C5C05C-1D3C-4A6D-B6E8-653944C1FF82}" srcOrd="0" destOrd="0" presId="urn:microsoft.com/office/officeart/2005/8/layout/hierarchy1"/>
    <dgm:cxn modelId="{035E6CF1-DACB-4078-A619-F297BA6D0C02}" type="presParOf" srcId="{19C5C05C-1D3C-4A6D-B6E8-653944C1FF82}" destId="{D159A066-7E31-4A28-929D-8FD57372BDD2}" srcOrd="0" destOrd="0" presId="urn:microsoft.com/office/officeart/2005/8/layout/hierarchy1"/>
    <dgm:cxn modelId="{533185CD-BDB7-48B4-982A-45D7A41735AE}" type="presParOf" srcId="{19C5C05C-1D3C-4A6D-B6E8-653944C1FF82}" destId="{1B23179B-0FE9-41FF-B81A-27D981B0624A}" srcOrd="1" destOrd="0" presId="urn:microsoft.com/office/officeart/2005/8/layout/hierarchy1"/>
    <dgm:cxn modelId="{0FD87303-0E67-4C28-8F3A-487A1A11DF5C}" type="presParOf" srcId="{1666B7AD-60B9-4921-B0A7-73C6E13DA5C4}" destId="{11D8F913-73B9-4A68-9F2B-3E929141BF58}"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B834F4D-2044-4192-9A41-231A1160FD19}"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2C9CF533-B892-41F6-A326-84FCC05B4956}">
      <dgm:prSet/>
      <dgm:spPr/>
      <dgm:t>
        <a:bodyPr/>
        <a:lstStyle/>
        <a:p>
          <a:r>
            <a:rPr lang="pl-PL" dirty="0"/>
            <a:t>Age of criminal responsibility</a:t>
          </a:r>
          <a:r>
            <a:rPr lang="en-GB" dirty="0"/>
            <a:t>?</a:t>
          </a:r>
          <a:endParaRPr lang="en-US" dirty="0"/>
        </a:p>
      </dgm:t>
    </dgm:pt>
    <dgm:pt modelId="{4E755FBF-6B4F-47F1-94C8-DF5A3C202FE0}" type="parTrans" cxnId="{127B7377-CDD5-425A-8184-6E005B24EEC5}">
      <dgm:prSet/>
      <dgm:spPr/>
      <dgm:t>
        <a:bodyPr/>
        <a:lstStyle/>
        <a:p>
          <a:endParaRPr lang="en-US"/>
        </a:p>
      </dgm:t>
    </dgm:pt>
    <dgm:pt modelId="{71DC1FE4-B680-4FA5-A2BC-239126B511CC}" type="sibTrans" cxnId="{127B7377-CDD5-425A-8184-6E005B24EEC5}">
      <dgm:prSet/>
      <dgm:spPr/>
      <dgm:t>
        <a:bodyPr/>
        <a:lstStyle/>
        <a:p>
          <a:endParaRPr lang="en-US"/>
        </a:p>
      </dgm:t>
    </dgm:pt>
    <dgm:pt modelId="{FE89DA3E-BA30-4C2A-A90B-8985BF386861}">
      <dgm:prSet/>
      <dgm:spPr/>
      <dgm:t>
        <a:bodyPr/>
        <a:lstStyle/>
        <a:p>
          <a:r>
            <a:rPr lang="pl-PL" dirty="0"/>
            <a:t>Freedom to sign legal documents</a:t>
          </a:r>
          <a:r>
            <a:rPr lang="en-GB" dirty="0"/>
            <a:t>?</a:t>
          </a:r>
          <a:endParaRPr lang="en-US" dirty="0"/>
        </a:p>
      </dgm:t>
    </dgm:pt>
    <dgm:pt modelId="{E716514E-FBD6-47F9-8AFD-1ECD4C788B0D}" type="parTrans" cxnId="{D6C7ED52-7237-4E59-B51C-E761D0EF2BC1}">
      <dgm:prSet/>
      <dgm:spPr/>
      <dgm:t>
        <a:bodyPr/>
        <a:lstStyle/>
        <a:p>
          <a:endParaRPr lang="en-US"/>
        </a:p>
      </dgm:t>
    </dgm:pt>
    <dgm:pt modelId="{6C0F6D9F-6720-4843-9954-5728C85E99D3}" type="sibTrans" cxnId="{D6C7ED52-7237-4E59-B51C-E761D0EF2BC1}">
      <dgm:prSet/>
      <dgm:spPr/>
      <dgm:t>
        <a:bodyPr/>
        <a:lstStyle/>
        <a:p>
          <a:endParaRPr lang="en-US"/>
        </a:p>
      </dgm:t>
    </dgm:pt>
    <dgm:pt modelId="{041C2385-ADB7-4452-9F99-25A775B33996}">
      <dgm:prSet/>
      <dgm:spPr/>
      <dgm:t>
        <a:bodyPr/>
        <a:lstStyle/>
        <a:p>
          <a:r>
            <a:rPr lang="pl-PL" dirty="0"/>
            <a:t>Driving licen</a:t>
          </a:r>
          <a:r>
            <a:rPr lang="en-GB" dirty="0"/>
            <a:t>c</a:t>
          </a:r>
          <a:r>
            <a:rPr lang="pl-PL" dirty="0"/>
            <a:t>e</a:t>
          </a:r>
          <a:r>
            <a:rPr lang="en-GB" dirty="0"/>
            <a:t>?</a:t>
          </a:r>
          <a:endParaRPr lang="en-US" dirty="0"/>
        </a:p>
      </dgm:t>
    </dgm:pt>
    <dgm:pt modelId="{3333566A-9C16-452C-8015-ECD7EDE39794}" type="parTrans" cxnId="{6E4CD8B4-5120-4FF2-A28E-473C688DA06C}">
      <dgm:prSet/>
      <dgm:spPr/>
      <dgm:t>
        <a:bodyPr/>
        <a:lstStyle/>
        <a:p>
          <a:endParaRPr lang="en-US"/>
        </a:p>
      </dgm:t>
    </dgm:pt>
    <dgm:pt modelId="{3D08F75E-D767-4FD0-8CFA-1460B22B91CD}" type="sibTrans" cxnId="{6E4CD8B4-5120-4FF2-A28E-473C688DA06C}">
      <dgm:prSet/>
      <dgm:spPr/>
      <dgm:t>
        <a:bodyPr/>
        <a:lstStyle/>
        <a:p>
          <a:endParaRPr lang="en-US"/>
        </a:p>
      </dgm:t>
    </dgm:pt>
    <dgm:pt modelId="{4E15FC13-687A-4416-9138-4E32F7DD086C}">
      <dgm:prSet/>
      <dgm:spPr/>
      <dgm:t>
        <a:bodyPr/>
        <a:lstStyle/>
        <a:p>
          <a:r>
            <a:rPr lang="pl-PL" dirty="0"/>
            <a:t>Marriage</a:t>
          </a:r>
          <a:r>
            <a:rPr lang="en-GB" dirty="0"/>
            <a:t> –  same or opposite sex?</a:t>
          </a:r>
          <a:endParaRPr lang="en-US" dirty="0"/>
        </a:p>
      </dgm:t>
    </dgm:pt>
    <dgm:pt modelId="{454024D1-891B-4E3E-ACDC-3B920108E4E9}" type="parTrans" cxnId="{9CB16529-8430-4E02-A5DC-0F70D6EE0920}">
      <dgm:prSet/>
      <dgm:spPr/>
      <dgm:t>
        <a:bodyPr/>
        <a:lstStyle/>
        <a:p>
          <a:endParaRPr lang="en-US"/>
        </a:p>
      </dgm:t>
    </dgm:pt>
    <dgm:pt modelId="{69EE956F-D1BD-4A78-9DCB-8B77C42D9814}" type="sibTrans" cxnId="{9CB16529-8430-4E02-A5DC-0F70D6EE0920}">
      <dgm:prSet/>
      <dgm:spPr/>
      <dgm:t>
        <a:bodyPr/>
        <a:lstStyle/>
        <a:p>
          <a:endParaRPr lang="en-US"/>
        </a:p>
      </dgm:t>
    </dgm:pt>
    <dgm:pt modelId="{D8E8EBC4-1FCD-432C-A0AB-09CFC34B8740}">
      <dgm:prSet/>
      <dgm:spPr/>
      <dgm:t>
        <a:bodyPr/>
        <a:lstStyle/>
        <a:p>
          <a:r>
            <a:rPr lang="pl-PL" dirty="0"/>
            <a:t>Sex</a:t>
          </a:r>
          <a:r>
            <a:rPr lang="en-GB" dirty="0" err="1"/>
            <a:t>ual</a:t>
          </a:r>
          <a:r>
            <a:rPr lang="en-GB" dirty="0"/>
            <a:t> consent?</a:t>
          </a:r>
          <a:endParaRPr lang="en-US" dirty="0"/>
        </a:p>
      </dgm:t>
    </dgm:pt>
    <dgm:pt modelId="{029C231A-237E-49BD-A842-3A9182111FC9}" type="parTrans" cxnId="{923A2C9A-C868-4025-889A-779DE50F4164}">
      <dgm:prSet/>
      <dgm:spPr/>
      <dgm:t>
        <a:bodyPr/>
        <a:lstStyle/>
        <a:p>
          <a:endParaRPr lang="en-US"/>
        </a:p>
      </dgm:t>
    </dgm:pt>
    <dgm:pt modelId="{C6EAA23C-DDC6-4C46-BE47-DCAB93966928}" type="sibTrans" cxnId="{923A2C9A-C868-4025-889A-779DE50F4164}">
      <dgm:prSet/>
      <dgm:spPr/>
      <dgm:t>
        <a:bodyPr/>
        <a:lstStyle/>
        <a:p>
          <a:endParaRPr lang="en-US"/>
        </a:p>
      </dgm:t>
    </dgm:pt>
    <dgm:pt modelId="{191EE05F-F2F8-4B1B-B885-F23FC33708C1}">
      <dgm:prSet/>
      <dgm:spPr/>
      <dgm:t>
        <a:bodyPr/>
        <a:lstStyle/>
        <a:p>
          <a:r>
            <a:rPr lang="pl-PL" dirty="0"/>
            <a:t>Alcohol</a:t>
          </a:r>
          <a:r>
            <a:rPr lang="en-GB" dirty="0"/>
            <a:t>?</a:t>
          </a:r>
          <a:endParaRPr lang="en-US" dirty="0"/>
        </a:p>
      </dgm:t>
    </dgm:pt>
    <dgm:pt modelId="{781F4A64-C2C1-4CE0-854A-36DC744D74BD}" type="parTrans" cxnId="{E648AD25-8B10-4A9E-A003-A021A7C1BF9F}">
      <dgm:prSet/>
      <dgm:spPr/>
      <dgm:t>
        <a:bodyPr/>
        <a:lstStyle/>
        <a:p>
          <a:endParaRPr lang="en-US"/>
        </a:p>
      </dgm:t>
    </dgm:pt>
    <dgm:pt modelId="{D5305D73-B9DD-40A9-87A6-6B3393774063}" type="sibTrans" cxnId="{E648AD25-8B10-4A9E-A003-A021A7C1BF9F}">
      <dgm:prSet/>
      <dgm:spPr/>
      <dgm:t>
        <a:bodyPr/>
        <a:lstStyle/>
        <a:p>
          <a:endParaRPr lang="en-US"/>
        </a:p>
      </dgm:t>
    </dgm:pt>
    <dgm:pt modelId="{76100F08-C677-4675-9200-FA0DAE9BE7AE}" type="pres">
      <dgm:prSet presAssocID="{3B834F4D-2044-4192-9A41-231A1160FD19}" presName="vert0" presStyleCnt="0">
        <dgm:presLayoutVars>
          <dgm:dir/>
          <dgm:animOne val="branch"/>
          <dgm:animLvl val="lvl"/>
        </dgm:presLayoutVars>
      </dgm:prSet>
      <dgm:spPr/>
    </dgm:pt>
    <dgm:pt modelId="{33B3D94C-2233-45FE-908A-AC91D6A0179F}" type="pres">
      <dgm:prSet presAssocID="{2C9CF533-B892-41F6-A326-84FCC05B4956}" presName="thickLine" presStyleLbl="alignNode1" presStyleIdx="0" presStyleCnt="6"/>
      <dgm:spPr/>
    </dgm:pt>
    <dgm:pt modelId="{3FF296EC-7B88-4421-9199-FBDBC6613136}" type="pres">
      <dgm:prSet presAssocID="{2C9CF533-B892-41F6-A326-84FCC05B4956}" presName="horz1" presStyleCnt="0"/>
      <dgm:spPr/>
    </dgm:pt>
    <dgm:pt modelId="{2CBC3A2E-4FDF-4CB4-B1A7-8A75DD5C69E1}" type="pres">
      <dgm:prSet presAssocID="{2C9CF533-B892-41F6-A326-84FCC05B4956}" presName="tx1" presStyleLbl="revTx" presStyleIdx="0" presStyleCnt="6"/>
      <dgm:spPr/>
    </dgm:pt>
    <dgm:pt modelId="{26693164-0B76-43B9-9FAE-3BF4AD43C192}" type="pres">
      <dgm:prSet presAssocID="{2C9CF533-B892-41F6-A326-84FCC05B4956}" presName="vert1" presStyleCnt="0"/>
      <dgm:spPr/>
    </dgm:pt>
    <dgm:pt modelId="{0CD9BE9E-872C-4F0F-A95C-3655A04AB92E}" type="pres">
      <dgm:prSet presAssocID="{FE89DA3E-BA30-4C2A-A90B-8985BF386861}" presName="thickLine" presStyleLbl="alignNode1" presStyleIdx="1" presStyleCnt="6"/>
      <dgm:spPr/>
    </dgm:pt>
    <dgm:pt modelId="{CBE8F72A-C4B7-46B7-AC1F-53D3FB3BCD3E}" type="pres">
      <dgm:prSet presAssocID="{FE89DA3E-BA30-4C2A-A90B-8985BF386861}" presName="horz1" presStyleCnt="0"/>
      <dgm:spPr/>
    </dgm:pt>
    <dgm:pt modelId="{329F00D8-D859-4A6C-8295-F3CD6C381037}" type="pres">
      <dgm:prSet presAssocID="{FE89DA3E-BA30-4C2A-A90B-8985BF386861}" presName="tx1" presStyleLbl="revTx" presStyleIdx="1" presStyleCnt="6"/>
      <dgm:spPr/>
    </dgm:pt>
    <dgm:pt modelId="{4FBD8B97-4750-4CC0-9351-3ED461154D1B}" type="pres">
      <dgm:prSet presAssocID="{FE89DA3E-BA30-4C2A-A90B-8985BF386861}" presName="vert1" presStyleCnt="0"/>
      <dgm:spPr/>
    </dgm:pt>
    <dgm:pt modelId="{C03428E5-E768-435A-8944-B9A7B04C570B}" type="pres">
      <dgm:prSet presAssocID="{041C2385-ADB7-4452-9F99-25A775B33996}" presName="thickLine" presStyleLbl="alignNode1" presStyleIdx="2" presStyleCnt="6"/>
      <dgm:spPr/>
    </dgm:pt>
    <dgm:pt modelId="{A5B43507-7654-41A8-BA17-1B628C613900}" type="pres">
      <dgm:prSet presAssocID="{041C2385-ADB7-4452-9F99-25A775B33996}" presName="horz1" presStyleCnt="0"/>
      <dgm:spPr/>
    </dgm:pt>
    <dgm:pt modelId="{A3BA19A7-83CE-4E55-911A-DFAC6251FD48}" type="pres">
      <dgm:prSet presAssocID="{041C2385-ADB7-4452-9F99-25A775B33996}" presName="tx1" presStyleLbl="revTx" presStyleIdx="2" presStyleCnt="6"/>
      <dgm:spPr/>
    </dgm:pt>
    <dgm:pt modelId="{FDBF6887-1909-4F78-8640-11B0A1A7523D}" type="pres">
      <dgm:prSet presAssocID="{041C2385-ADB7-4452-9F99-25A775B33996}" presName="vert1" presStyleCnt="0"/>
      <dgm:spPr/>
    </dgm:pt>
    <dgm:pt modelId="{1FF00CD2-8D0D-42F6-AF5A-5530E4F7E731}" type="pres">
      <dgm:prSet presAssocID="{4E15FC13-687A-4416-9138-4E32F7DD086C}" presName="thickLine" presStyleLbl="alignNode1" presStyleIdx="3" presStyleCnt="6"/>
      <dgm:spPr/>
    </dgm:pt>
    <dgm:pt modelId="{40DDA4ED-62D1-4C31-BDEE-E8324375A1B5}" type="pres">
      <dgm:prSet presAssocID="{4E15FC13-687A-4416-9138-4E32F7DD086C}" presName="horz1" presStyleCnt="0"/>
      <dgm:spPr/>
    </dgm:pt>
    <dgm:pt modelId="{C34E0A0B-568C-4111-89F3-C7B40C072E0D}" type="pres">
      <dgm:prSet presAssocID="{4E15FC13-687A-4416-9138-4E32F7DD086C}" presName="tx1" presStyleLbl="revTx" presStyleIdx="3" presStyleCnt="6"/>
      <dgm:spPr/>
    </dgm:pt>
    <dgm:pt modelId="{252B77E6-F7AE-4061-9398-9DDE61AB8F87}" type="pres">
      <dgm:prSet presAssocID="{4E15FC13-687A-4416-9138-4E32F7DD086C}" presName="vert1" presStyleCnt="0"/>
      <dgm:spPr/>
    </dgm:pt>
    <dgm:pt modelId="{15DFCBA2-2141-4470-B849-DDA74B6F410E}" type="pres">
      <dgm:prSet presAssocID="{D8E8EBC4-1FCD-432C-A0AB-09CFC34B8740}" presName="thickLine" presStyleLbl="alignNode1" presStyleIdx="4" presStyleCnt="6"/>
      <dgm:spPr/>
    </dgm:pt>
    <dgm:pt modelId="{DDACA0F0-F64D-40AD-A6C2-19649C229603}" type="pres">
      <dgm:prSet presAssocID="{D8E8EBC4-1FCD-432C-A0AB-09CFC34B8740}" presName="horz1" presStyleCnt="0"/>
      <dgm:spPr/>
    </dgm:pt>
    <dgm:pt modelId="{845BFD80-4A8F-4214-921D-6C3E26518829}" type="pres">
      <dgm:prSet presAssocID="{D8E8EBC4-1FCD-432C-A0AB-09CFC34B8740}" presName="tx1" presStyleLbl="revTx" presStyleIdx="4" presStyleCnt="6"/>
      <dgm:spPr/>
    </dgm:pt>
    <dgm:pt modelId="{7FC3DAB2-E9DD-4722-9154-0228FA7B9089}" type="pres">
      <dgm:prSet presAssocID="{D8E8EBC4-1FCD-432C-A0AB-09CFC34B8740}" presName="vert1" presStyleCnt="0"/>
      <dgm:spPr/>
    </dgm:pt>
    <dgm:pt modelId="{198C2AD7-25BA-42D0-ADA3-140C8EA3B02C}" type="pres">
      <dgm:prSet presAssocID="{191EE05F-F2F8-4B1B-B885-F23FC33708C1}" presName="thickLine" presStyleLbl="alignNode1" presStyleIdx="5" presStyleCnt="6"/>
      <dgm:spPr/>
    </dgm:pt>
    <dgm:pt modelId="{05751C04-EB41-4305-BAAD-DE13C59F124C}" type="pres">
      <dgm:prSet presAssocID="{191EE05F-F2F8-4B1B-B885-F23FC33708C1}" presName="horz1" presStyleCnt="0"/>
      <dgm:spPr/>
    </dgm:pt>
    <dgm:pt modelId="{0FB6EEC4-3125-412D-B1D4-35C1AB5C4B21}" type="pres">
      <dgm:prSet presAssocID="{191EE05F-F2F8-4B1B-B885-F23FC33708C1}" presName="tx1" presStyleLbl="revTx" presStyleIdx="5" presStyleCnt="6"/>
      <dgm:spPr/>
    </dgm:pt>
    <dgm:pt modelId="{82D19373-B9A3-406D-900F-44FE407A63E2}" type="pres">
      <dgm:prSet presAssocID="{191EE05F-F2F8-4B1B-B885-F23FC33708C1}" presName="vert1" presStyleCnt="0"/>
      <dgm:spPr/>
    </dgm:pt>
  </dgm:ptLst>
  <dgm:cxnLst>
    <dgm:cxn modelId="{E648AD25-8B10-4A9E-A003-A021A7C1BF9F}" srcId="{3B834F4D-2044-4192-9A41-231A1160FD19}" destId="{191EE05F-F2F8-4B1B-B885-F23FC33708C1}" srcOrd="5" destOrd="0" parTransId="{781F4A64-C2C1-4CE0-854A-36DC744D74BD}" sibTransId="{D5305D73-B9DD-40A9-87A6-6B3393774063}"/>
    <dgm:cxn modelId="{9CB16529-8430-4E02-A5DC-0F70D6EE0920}" srcId="{3B834F4D-2044-4192-9A41-231A1160FD19}" destId="{4E15FC13-687A-4416-9138-4E32F7DD086C}" srcOrd="3" destOrd="0" parTransId="{454024D1-891B-4E3E-ACDC-3B920108E4E9}" sibTransId="{69EE956F-D1BD-4A78-9DCB-8B77C42D9814}"/>
    <dgm:cxn modelId="{52F2C234-E66C-41E8-9805-8747FB51E6F4}" type="presOf" srcId="{3B834F4D-2044-4192-9A41-231A1160FD19}" destId="{76100F08-C677-4675-9200-FA0DAE9BE7AE}" srcOrd="0" destOrd="0" presId="urn:microsoft.com/office/officeart/2008/layout/LinedList"/>
    <dgm:cxn modelId="{4D1B4C37-0F29-4715-A710-E4F638FD6A01}" type="presOf" srcId="{FE89DA3E-BA30-4C2A-A90B-8985BF386861}" destId="{329F00D8-D859-4A6C-8295-F3CD6C381037}" srcOrd="0" destOrd="0" presId="urn:microsoft.com/office/officeart/2008/layout/LinedList"/>
    <dgm:cxn modelId="{33954C39-8697-4A7F-B1D1-8586D98B303B}" type="presOf" srcId="{191EE05F-F2F8-4B1B-B885-F23FC33708C1}" destId="{0FB6EEC4-3125-412D-B1D4-35C1AB5C4B21}" srcOrd="0" destOrd="0" presId="urn:microsoft.com/office/officeart/2008/layout/LinedList"/>
    <dgm:cxn modelId="{D6C7ED52-7237-4E59-B51C-E761D0EF2BC1}" srcId="{3B834F4D-2044-4192-9A41-231A1160FD19}" destId="{FE89DA3E-BA30-4C2A-A90B-8985BF386861}" srcOrd="1" destOrd="0" parTransId="{E716514E-FBD6-47F9-8AFD-1ECD4C788B0D}" sibTransId="{6C0F6D9F-6720-4843-9954-5728C85E99D3}"/>
    <dgm:cxn modelId="{A8FD4E56-8CA7-44DB-9FD3-705E4228E7BD}" type="presOf" srcId="{D8E8EBC4-1FCD-432C-A0AB-09CFC34B8740}" destId="{845BFD80-4A8F-4214-921D-6C3E26518829}" srcOrd="0" destOrd="0" presId="urn:microsoft.com/office/officeart/2008/layout/LinedList"/>
    <dgm:cxn modelId="{127B7377-CDD5-425A-8184-6E005B24EEC5}" srcId="{3B834F4D-2044-4192-9A41-231A1160FD19}" destId="{2C9CF533-B892-41F6-A326-84FCC05B4956}" srcOrd="0" destOrd="0" parTransId="{4E755FBF-6B4F-47F1-94C8-DF5A3C202FE0}" sibTransId="{71DC1FE4-B680-4FA5-A2BC-239126B511CC}"/>
    <dgm:cxn modelId="{923A2C9A-C868-4025-889A-779DE50F4164}" srcId="{3B834F4D-2044-4192-9A41-231A1160FD19}" destId="{D8E8EBC4-1FCD-432C-A0AB-09CFC34B8740}" srcOrd="4" destOrd="0" parTransId="{029C231A-237E-49BD-A842-3A9182111FC9}" sibTransId="{C6EAA23C-DDC6-4C46-BE47-DCAB93966928}"/>
    <dgm:cxn modelId="{36D68BB3-DB05-4B6D-A50F-21C6111C3FED}" type="presOf" srcId="{4E15FC13-687A-4416-9138-4E32F7DD086C}" destId="{C34E0A0B-568C-4111-89F3-C7B40C072E0D}" srcOrd="0" destOrd="0" presId="urn:microsoft.com/office/officeart/2008/layout/LinedList"/>
    <dgm:cxn modelId="{6E4CD8B4-5120-4FF2-A28E-473C688DA06C}" srcId="{3B834F4D-2044-4192-9A41-231A1160FD19}" destId="{041C2385-ADB7-4452-9F99-25A775B33996}" srcOrd="2" destOrd="0" parTransId="{3333566A-9C16-452C-8015-ECD7EDE39794}" sibTransId="{3D08F75E-D767-4FD0-8CFA-1460B22B91CD}"/>
    <dgm:cxn modelId="{3CEA34E7-059A-4CAC-AD1D-A6E2647B9A4E}" type="presOf" srcId="{041C2385-ADB7-4452-9F99-25A775B33996}" destId="{A3BA19A7-83CE-4E55-911A-DFAC6251FD48}" srcOrd="0" destOrd="0" presId="urn:microsoft.com/office/officeart/2008/layout/LinedList"/>
    <dgm:cxn modelId="{09461FFB-159D-41E6-AE85-D7A725926168}" type="presOf" srcId="{2C9CF533-B892-41F6-A326-84FCC05B4956}" destId="{2CBC3A2E-4FDF-4CB4-B1A7-8A75DD5C69E1}" srcOrd="0" destOrd="0" presId="urn:microsoft.com/office/officeart/2008/layout/LinedList"/>
    <dgm:cxn modelId="{5EAB95F5-680F-465C-9C72-36D45B12C913}" type="presParOf" srcId="{76100F08-C677-4675-9200-FA0DAE9BE7AE}" destId="{33B3D94C-2233-45FE-908A-AC91D6A0179F}" srcOrd="0" destOrd="0" presId="urn:microsoft.com/office/officeart/2008/layout/LinedList"/>
    <dgm:cxn modelId="{2778BE28-A27B-4B3D-A248-7736ECAF74DD}" type="presParOf" srcId="{76100F08-C677-4675-9200-FA0DAE9BE7AE}" destId="{3FF296EC-7B88-4421-9199-FBDBC6613136}" srcOrd="1" destOrd="0" presId="urn:microsoft.com/office/officeart/2008/layout/LinedList"/>
    <dgm:cxn modelId="{C5ACF6D4-4860-409F-88E1-E5DE4286558D}" type="presParOf" srcId="{3FF296EC-7B88-4421-9199-FBDBC6613136}" destId="{2CBC3A2E-4FDF-4CB4-B1A7-8A75DD5C69E1}" srcOrd="0" destOrd="0" presId="urn:microsoft.com/office/officeart/2008/layout/LinedList"/>
    <dgm:cxn modelId="{7D715E5E-F2BF-41B4-AA09-8D7D20C43C90}" type="presParOf" srcId="{3FF296EC-7B88-4421-9199-FBDBC6613136}" destId="{26693164-0B76-43B9-9FAE-3BF4AD43C192}" srcOrd="1" destOrd="0" presId="urn:microsoft.com/office/officeart/2008/layout/LinedList"/>
    <dgm:cxn modelId="{87C39C91-BB0B-4FDE-BA57-0692E8A9F626}" type="presParOf" srcId="{76100F08-C677-4675-9200-FA0DAE9BE7AE}" destId="{0CD9BE9E-872C-4F0F-A95C-3655A04AB92E}" srcOrd="2" destOrd="0" presId="urn:microsoft.com/office/officeart/2008/layout/LinedList"/>
    <dgm:cxn modelId="{32972837-2628-45E1-9325-484DAC8B324E}" type="presParOf" srcId="{76100F08-C677-4675-9200-FA0DAE9BE7AE}" destId="{CBE8F72A-C4B7-46B7-AC1F-53D3FB3BCD3E}" srcOrd="3" destOrd="0" presId="urn:microsoft.com/office/officeart/2008/layout/LinedList"/>
    <dgm:cxn modelId="{958576A3-A96E-478E-BC91-F303C458C46A}" type="presParOf" srcId="{CBE8F72A-C4B7-46B7-AC1F-53D3FB3BCD3E}" destId="{329F00D8-D859-4A6C-8295-F3CD6C381037}" srcOrd="0" destOrd="0" presId="urn:microsoft.com/office/officeart/2008/layout/LinedList"/>
    <dgm:cxn modelId="{9C511B8A-35D3-4B5F-90FE-F9178C9A00B2}" type="presParOf" srcId="{CBE8F72A-C4B7-46B7-AC1F-53D3FB3BCD3E}" destId="{4FBD8B97-4750-4CC0-9351-3ED461154D1B}" srcOrd="1" destOrd="0" presId="urn:microsoft.com/office/officeart/2008/layout/LinedList"/>
    <dgm:cxn modelId="{49265267-5AB5-4C2B-9E6C-964F45ED9E44}" type="presParOf" srcId="{76100F08-C677-4675-9200-FA0DAE9BE7AE}" destId="{C03428E5-E768-435A-8944-B9A7B04C570B}" srcOrd="4" destOrd="0" presId="urn:microsoft.com/office/officeart/2008/layout/LinedList"/>
    <dgm:cxn modelId="{66DDC170-FD30-423B-87CC-EBD7388C2F4B}" type="presParOf" srcId="{76100F08-C677-4675-9200-FA0DAE9BE7AE}" destId="{A5B43507-7654-41A8-BA17-1B628C613900}" srcOrd="5" destOrd="0" presId="urn:microsoft.com/office/officeart/2008/layout/LinedList"/>
    <dgm:cxn modelId="{8B5190EE-51F7-4DB4-87D8-5DA42A7F72A6}" type="presParOf" srcId="{A5B43507-7654-41A8-BA17-1B628C613900}" destId="{A3BA19A7-83CE-4E55-911A-DFAC6251FD48}" srcOrd="0" destOrd="0" presId="urn:microsoft.com/office/officeart/2008/layout/LinedList"/>
    <dgm:cxn modelId="{AA8001A3-286A-4A42-81D8-4CF2A7863F1D}" type="presParOf" srcId="{A5B43507-7654-41A8-BA17-1B628C613900}" destId="{FDBF6887-1909-4F78-8640-11B0A1A7523D}" srcOrd="1" destOrd="0" presId="urn:microsoft.com/office/officeart/2008/layout/LinedList"/>
    <dgm:cxn modelId="{65B6964E-FC55-4CD9-904D-90B876316B8D}" type="presParOf" srcId="{76100F08-C677-4675-9200-FA0DAE9BE7AE}" destId="{1FF00CD2-8D0D-42F6-AF5A-5530E4F7E731}" srcOrd="6" destOrd="0" presId="urn:microsoft.com/office/officeart/2008/layout/LinedList"/>
    <dgm:cxn modelId="{93E7F207-CFAC-436F-8D91-E3193CB68839}" type="presParOf" srcId="{76100F08-C677-4675-9200-FA0DAE9BE7AE}" destId="{40DDA4ED-62D1-4C31-BDEE-E8324375A1B5}" srcOrd="7" destOrd="0" presId="urn:microsoft.com/office/officeart/2008/layout/LinedList"/>
    <dgm:cxn modelId="{26B5AD52-8786-4D66-864E-DF1B2ABD18B9}" type="presParOf" srcId="{40DDA4ED-62D1-4C31-BDEE-E8324375A1B5}" destId="{C34E0A0B-568C-4111-89F3-C7B40C072E0D}" srcOrd="0" destOrd="0" presId="urn:microsoft.com/office/officeart/2008/layout/LinedList"/>
    <dgm:cxn modelId="{828DC01C-D457-4B2D-BBA1-0D4A6C062673}" type="presParOf" srcId="{40DDA4ED-62D1-4C31-BDEE-E8324375A1B5}" destId="{252B77E6-F7AE-4061-9398-9DDE61AB8F87}" srcOrd="1" destOrd="0" presId="urn:microsoft.com/office/officeart/2008/layout/LinedList"/>
    <dgm:cxn modelId="{8F147B1C-093B-4253-AE39-D171E75D8758}" type="presParOf" srcId="{76100F08-C677-4675-9200-FA0DAE9BE7AE}" destId="{15DFCBA2-2141-4470-B849-DDA74B6F410E}" srcOrd="8" destOrd="0" presId="urn:microsoft.com/office/officeart/2008/layout/LinedList"/>
    <dgm:cxn modelId="{8014FD61-7A35-49FF-8392-A57B53A0F582}" type="presParOf" srcId="{76100F08-C677-4675-9200-FA0DAE9BE7AE}" destId="{DDACA0F0-F64D-40AD-A6C2-19649C229603}" srcOrd="9" destOrd="0" presId="urn:microsoft.com/office/officeart/2008/layout/LinedList"/>
    <dgm:cxn modelId="{C9F47944-CC91-4118-8066-FE51042FAB34}" type="presParOf" srcId="{DDACA0F0-F64D-40AD-A6C2-19649C229603}" destId="{845BFD80-4A8F-4214-921D-6C3E26518829}" srcOrd="0" destOrd="0" presId="urn:microsoft.com/office/officeart/2008/layout/LinedList"/>
    <dgm:cxn modelId="{A6973493-E241-4BB9-8F9D-36C4AD3E3548}" type="presParOf" srcId="{DDACA0F0-F64D-40AD-A6C2-19649C229603}" destId="{7FC3DAB2-E9DD-4722-9154-0228FA7B9089}" srcOrd="1" destOrd="0" presId="urn:microsoft.com/office/officeart/2008/layout/LinedList"/>
    <dgm:cxn modelId="{D8571819-5626-4EB9-97D4-D65C9141EDC0}" type="presParOf" srcId="{76100F08-C677-4675-9200-FA0DAE9BE7AE}" destId="{198C2AD7-25BA-42D0-ADA3-140C8EA3B02C}" srcOrd="10" destOrd="0" presId="urn:microsoft.com/office/officeart/2008/layout/LinedList"/>
    <dgm:cxn modelId="{F50CC9F7-BBE6-4672-965B-45F2FC40EEFD}" type="presParOf" srcId="{76100F08-C677-4675-9200-FA0DAE9BE7AE}" destId="{05751C04-EB41-4305-BAAD-DE13C59F124C}" srcOrd="11" destOrd="0" presId="urn:microsoft.com/office/officeart/2008/layout/LinedList"/>
    <dgm:cxn modelId="{A3C2F665-CE5A-4491-9885-F309A262E1BA}" type="presParOf" srcId="{05751C04-EB41-4305-BAAD-DE13C59F124C}" destId="{0FB6EEC4-3125-412D-B1D4-35C1AB5C4B21}" srcOrd="0" destOrd="0" presId="urn:microsoft.com/office/officeart/2008/layout/LinedList"/>
    <dgm:cxn modelId="{8301D4EF-BC38-4174-9ACD-A1609ADE4324}" type="presParOf" srcId="{05751C04-EB41-4305-BAAD-DE13C59F124C}" destId="{82D19373-B9A3-406D-900F-44FE407A63E2}"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87A63D0-F121-4D70-BF61-22691CBED4BA}"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E44BFE15-3D0A-45E3-B5FB-1F72E988798D}">
      <dgm:prSet/>
      <dgm:spPr/>
      <dgm:t>
        <a:bodyPr/>
        <a:lstStyle/>
        <a:p>
          <a:r>
            <a:rPr lang="pl-PL"/>
            <a:t>The </a:t>
          </a:r>
          <a:r>
            <a:rPr lang="pl-PL" b="1"/>
            <a:t>school to work transition</a:t>
          </a:r>
          <a:r>
            <a:rPr lang="pl-PL"/>
            <a:t>, where an individual leaves full-time education and enters the labour market.</a:t>
          </a:r>
          <a:endParaRPr lang="en-US"/>
        </a:p>
      </dgm:t>
    </dgm:pt>
    <dgm:pt modelId="{74333D21-2503-4E24-97C0-2AB25D939DCE}" type="parTrans" cxnId="{98FEE79E-5F5C-416A-BA6C-53B52EF65EC9}">
      <dgm:prSet/>
      <dgm:spPr/>
      <dgm:t>
        <a:bodyPr/>
        <a:lstStyle/>
        <a:p>
          <a:endParaRPr lang="en-US"/>
        </a:p>
      </dgm:t>
    </dgm:pt>
    <dgm:pt modelId="{0AEF2DC4-E8CA-48E4-9BAD-4155EAF6E317}" type="sibTrans" cxnId="{98FEE79E-5F5C-416A-BA6C-53B52EF65EC9}">
      <dgm:prSet/>
      <dgm:spPr/>
      <dgm:t>
        <a:bodyPr/>
        <a:lstStyle/>
        <a:p>
          <a:endParaRPr lang="en-US"/>
        </a:p>
      </dgm:t>
    </dgm:pt>
    <dgm:pt modelId="{407E6C40-7839-4FCD-A75D-6DF771DBF55E}">
      <dgm:prSet/>
      <dgm:spPr/>
      <dgm:t>
        <a:bodyPr/>
        <a:lstStyle/>
        <a:p>
          <a:r>
            <a:rPr lang="pl-PL"/>
            <a:t>The </a:t>
          </a:r>
          <a:r>
            <a:rPr lang="pl-PL" b="1"/>
            <a:t>domestic transition </a:t>
          </a:r>
          <a:r>
            <a:rPr lang="pl-PL"/>
            <a:t>in which young person attains (relative) independence from their family of origin.</a:t>
          </a:r>
          <a:endParaRPr lang="en-US"/>
        </a:p>
      </dgm:t>
    </dgm:pt>
    <dgm:pt modelId="{93878E3E-DA7E-49BA-B2FD-460122073011}" type="parTrans" cxnId="{C0F836DF-18C2-4476-A5F2-035B730405CE}">
      <dgm:prSet/>
      <dgm:spPr/>
      <dgm:t>
        <a:bodyPr/>
        <a:lstStyle/>
        <a:p>
          <a:endParaRPr lang="en-US"/>
        </a:p>
      </dgm:t>
    </dgm:pt>
    <dgm:pt modelId="{9025029A-F182-4B03-9AA7-2C07051463A4}" type="sibTrans" cxnId="{C0F836DF-18C2-4476-A5F2-035B730405CE}">
      <dgm:prSet/>
      <dgm:spPr/>
      <dgm:t>
        <a:bodyPr/>
        <a:lstStyle/>
        <a:p>
          <a:endParaRPr lang="en-US"/>
        </a:p>
      </dgm:t>
    </dgm:pt>
    <dgm:pt modelId="{FAA44D8C-1FC8-4BD5-B08B-69338F2DE984}">
      <dgm:prSet/>
      <dgm:spPr/>
      <dgm:t>
        <a:bodyPr/>
        <a:lstStyle/>
        <a:p>
          <a:r>
            <a:rPr lang="pl-PL"/>
            <a:t>The </a:t>
          </a:r>
          <a:r>
            <a:rPr lang="pl-PL" b="1"/>
            <a:t>housing transition</a:t>
          </a:r>
          <a:r>
            <a:rPr lang="pl-PL"/>
            <a:t>, involving a permanent move away from parental home.</a:t>
          </a:r>
          <a:endParaRPr lang="en-US"/>
        </a:p>
      </dgm:t>
    </dgm:pt>
    <dgm:pt modelId="{AA792E06-C468-48CA-A6AF-85BF56F3D993}" type="parTrans" cxnId="{E137582B-1395-45AA-87BC-AA1C5C509C4A}">
      <dgm:prSet/>
      <dgm:spPr/>
      <dgm:t>
        <a:bodyPr/>
        <a:lstStyle/>
        <a:p>
          <a:endParaRPr lang="en-US"/>
        </a:p>
      </dgm:t>
    </dgm:pt>
    <dgm:pt modelId="{0A1FEFC5-861B-47FF-B40F-319531B3B628}" type="sibTrans" cxnId="{E137582B-1395-45AA-87BC-AA1C5C509C4A}">
      <dgm:prSet/>
      <dgm:spPr/>
      <dgm:t>
        <a:bodyPr/>
        <a:lstStyle/>
        <a:p>
          <a:endParaRPr lang="en-US"/>
        </a:p>
      </dgm:t>
    </dgm:pt>
    <dgm:pt modelId="{DEF37535-9D79-489C-8D91-F9BC0EDEAD06}" type="pres">
      <dgm:prSet presAssocID="{E87A63D0-F121-4D70-BF61-22691CBED4BA}" presName="vert0" presStyleCnt="0">
        <dgm:presLayoutVars>
          <dgm:dir/>
          <dgm:animOne val="branch"/>
          <dgm:animLvl val="lvl"/>
        </dgm:presLayoutVars>
      </dgm:prSet>
      <dgm:spPr/>
    </dgm:pt>
    <dgm:pt modelId="{063AF3EB-0CAF-49BA-BDD0-3B2B85690275}" type="pres">
      <dgm:prSet presAssocID="{E44BFE15-3D0A-45E3-B5FB-1F72E988798D}" presName="thickLine" presStyleLbl="alignNode1" presStyleIdx="0" presStyleCnt="3"/>
      <dgm:spPr/>
    </dgm:pt>
    <dgm:pt modelId="{B6D6FD51-6220-495E-9D9E-18B490C12CC1}" type="pres">
      <dgm:prSet presAssocID="{E44BFE15-3D0A-45E3-B5FB-1F72E988798D}" presName="horz1" presStyleCnt="0"/>
      <dgm:spPr/>
    </dgm:pt>
    <dgm:pt modelId="{BC8A120E-A78D-4A94-8D9F-56997A441390}" type="pres">
      <dgm:prSet presAssocID="{E44BFE15-3D0A-45E3-B5FB-1F72E988798D}" presName="tx1" presStyleLbl="revTx" presStyleIdx="0" presStyleCnt="3"/>
      <dgm:spPr/>
    </dgm:pt>
    <dgm:pt modelId="{BE236234-3D3A-4C0C-BDF3-BB4F62D82CF6}" type="pres">
      <dgm:prSet presAssocID="{E44BFE15-3D0A-45E3-B5FB-1F72E988798D}" presName="vert1" presStyleCnt="0"/>
      <dgm:spPr/>
    </dgm:pt>
    <dgm:pt modelId="{8F94FA0A-9866-4A25-8C19-8A86152DA5D4}" type="pres">
      <dgm:prSet presAssocID="{407E6C40-7839-4FCD-A75D-6DF771DBF55E}" presName="thickLine" presStyleLbl="alignNode1" presStyleIdx="1" presStyleCnt="3"/>
      <dgm:spPr/>
    </dgm:pt>
    <dgm:pt modelId="{45AC5C0B-4811-44BC-ADAD-D48CA7E6680D}" type="pres">
      <dgm:prSet presAssocID="{407E6C40-7839-4FCD-A75D-6DF771DBF55E}" presName="horz1" presStyleCnt="0"/>
      <dgm:spPr/>
    </dgm:pt>
    <dgm:pt modelId="{27BA35EB-F8DB-491A-9292-6A07EBE624DA}" type="pres">
      <dgm:prSet presAssocID="{407E6C40-7839-4FCD-A75D-6DF771DBF55E}" presName="tx1" presStyleLbl="revTx" presStyleIdx="1" presStyleCnt="3"/>
      <dgm:spPr/>
    </dgm:pt>
    <dgm:pt modelId="{EE352B95-2B3A-4B4C-8DE2-63CC5500860E}" type="pres">
      <dgm:prSet presAssocID="{407E6C40-7839-4FCD-A75D-6DF771DBF55E}" presName="vert1" presStyleCnt="0"/>
      <dgm:spPr/>
    </dgm:pt>
    <dgm:pt modelId="{997166C0-D9A9-4675-8EC7-2C1E03AC89B0}" type="pres">
      <dgm:prSet presAssocID="{FAA44D8C-1FC8-4BD5-B08B-69338F2DE984}" presName="thickLine" presStyleLbl="alignNode1" presStyleIdx="2" presStyleCnt="3"/>
      <dgm:spPr/>
    </dgm:pt>
    <dgm:pt modelId="{561B1E32-A195-431D-8E59-EBFA9F644801}" type="pres">
      <dgm:prSet presAssocID="{FAA44D8C-1FC8-4BD5-B08B-69338F2DE984}" presName="horz1" presStyleCnt="0"/>
      <dgm:spPr/>
    </dgm:pt>
    <dgm:pt modelId="{9D8C0566-D51A-4178-9DBD-A70BB94520EE}" type="pres">
      <dgm:prSet presAssocID="{FAA44D8C-1FC8-4BD5-B08B-69338F2DE984}" presName="tx1" presStyleLbl="revTx" presStyleIdx="2" presStyleCnt="3"/>
      <dgm:spPr/>
    </dgm:pt>
    <dgm:pt modelId="{04952663-5E50-4479-80BC-1015E2506154}" type="pres">
      <dgm:prSet presAssocID="{FAA44D8C-1FC8-4BD5-B08B-69338F2DE984}" presName="vert1" presStyleCnt="0"/>
      <dgm:spPr/>
    </dgm:pt>
  </dgm:ptLst>
  <dgm:cxnLst>
    <dgm:cxn modelId="{E137582B-1395-45AA-87BC-AA1C5C509C4A}" srcId="{E87A63D0-F121-4D70-BF61-22691CBED4BA}" destId="{FAA44D8C-1FC8-4BD5-B08B-69338F2DE984}" srcOrd="2" destOrd="0" parTransId="{AA792E06-C468-48CA-A6AF-85BF56F3D993}" sibTransId="{0A1FEFC5-861B-47FF-B40F-319531B3B628}"/>
    <dgm:cxn modelId="{14C2C07B-C018-4BEB-B161-E804362C7C81}" type="presOf" srcId="{407E6C40-7839-4FCD-A75D-6DF771DBF55E}" destId="{27BA35EB-F8DB-491A-9292-6A07EBE624DA}" srcOrd="0" destOrd="0" presId="urn:microsoft.com/office/officeart/2008/layout/LinedList"/>
    <dgm:cxn modelId="{468B2C88-EA77-492B-9955-C8583DC90A96}" type="presOf" srcId="{FAA44D8C-1FC8-4BD5-B08B-69338F2DE984}" destId="{9D8C0566-D51A-4178-9DBD-A70BB94520EE}" srcOrd="0" destOrd="0" presId="urn:microsoft.com/office/officeart/2008/layout/LinedList"/>
    <dgm:cxn modelId="{98FEE79E-5F5C-416A-BA6C-53B52EF65EC9}" srcId="{E87A63D0-F121-4D70-BF61-22691CBED4BA}" destId="{E44BFE15-3D0A-45E3-B5FB-1F72E988798D}" srcOrd="0" destOrd="0" parTransId="{74333D21-2503-4E24-97C0-2AB25D939DCE}" sibTransId="{0AEF2DC4-E8CA-48E4-9BAD-4155EAF6E317}"/>
    <dgm:cxn modelId="{68FB0FBB-E58F-4C81-B336-9CE50ED2723F}" type="presOf" srcId="{E87A63D0-F121-4D70-BF61-22691CBED4BA}" destId="{DEF37535-9D79-489C-8D91-F9BC0EDEAD06}" srcOrd="0" destOrd="0" presId="urn:microsoft.com/office/officeart/2008/layout/LinedList"/>
    <dgm:cxn modelId="{C7E35DD3-F651-4090-B7FC-09F2E402F56F}" type="presOf" srcId="{E44BFE15-3D0A-45E3-B5FB-1F72E988798D}" destId="{BC8A120E-A78D-4A94-8D9F-56997A441390}" srcOrd="0" destOrd="0" presId="urn:microsoft.com/office/officeart/2008/layout/LinedList"/>
    <dgm:cxn modelId="{C0F836DF-18C2-4476-A5F2-035B730405CE}" srcId="{E87A63D0-F121-4D70-BF61-22691CBED4BA}" destId="{407E6C40-7839-4FCD-A75D-6DF771DBF55E}" srcOrd="1" destOrd="0" parTransId="{93878E3E-DA7E-49BA-B2FD-460122073011}" sibTransId="{9025029A-F182-4B03-9AA7-2C07051463A4}"/>
    <dgm:cxn modelId="{863502DE-EFD4-4825-BA02-461BC4A9F7F4}" type="presParOf" srcId="{DEF37535-9D79-489C-8D91-F9BC0EDEAD06}" destId="{063AF3EB-0CAF-49BA-BDD0-3B2B85690275}" srcOrd="0" destOrd="0" presId="urn:microsoft.com/office/officeart/2008/layout/LinedList"/>
    <dgm:cxn modelId="{560F9877-1184-4CE6-A477-7B52F1B5979D}" type="presParOf" srcId="{DEF37535-9D79-489C-8D91-F9BC0EDEAD06}" destId="{B6D6FD51-6220-495E-9D9E-18B490C12CC1}" srcOrd="1" destOrd="0" presId="urn:microsoft.com/office/officeart/2008/layout/LinedList"/>
    <dgm:cxn modelId="{90EBC7B0-8C0E-4E03-B741-4984699FC13F}" type="presParOf" srcId="{B6D6FD51-6220-495E-9D9E-18B490C12CC1}" destId="{BC8A120E-A78D-4A94-8D9F-56997A441390}" srcOrd="0" destOrd="0" presId="urn:microsoft.com/office/officeart/2008/layout/LinedList"/>
    <dgm:cxn modelId="{BCF6FA6E-B9E1-4B5B-B5EB-4F98DB8FA7C2}" type="presParOf" srcId="{B6D6FD51-6220-495E-9D9E-18B490C12CC1}" destId="{BE236234-3D3A-4C0C-BDF3-BB4F62D82CF6}" srcOrd="1" destOrd="0" presId="urn:microsoft.com/office/officeart/2008/layout/LinedList"/>
    <dgm:cxn modelId="{39242F3A-8955-41D1-8CB8-01E0724B4323}" type="presParOf" srcId="{DEF37535-9D79-489C-8D91-F9BC0EDEAD06}" destId="{8F94FA0A-9866-4A25-8C19-8A86152DA5D4}" srcOrd="2" destOrd="0" presId="urn:microsoft.com/office/officeart/2008/layout/LinedList"/>
    <dgm:cxn modelId="{61C6056B-8E62-49EC-816F-CE01D8AD5470}" type="presParOf" srcId="{DEF37535-9D79-489C-8D91-F9BC0EDEAD06}" destId="{45AC5C0B-4811-44BC-ADAD-D48CA7E6680D}" srcOrd="3" destOrd="0" presId="urn:microsoft.com/office/officeart/2008/layout/LinedList"/>
    <dgm:cxn modelId="{9B866296-CBCB-459C-A783-E85771FBD3D6}" type="presParOf" srcId="{45AC5C0B-4811-44BC-ADAD-D48CA7E6680D}" destId="{27BA35EB-F8DB-491A-9292-6A07EBE624DA}" srcOrd="0" destOrd="0" presId="urn:microsoft.com/office/officeart/2008/layout/LinedList"/>
    <dgm:cxn modelId="{5FF6A524-5566-4A09-BF56-1088970DDE4E}" type="presParOf" srcId="{45AC5C0B-4811-44BC-ADAD-D48CA7E6680D}" destId="{EE352B95-2B3A-4B4C-8DE2-63CC5500860E}" srcOrd="1" destOrd="0" presId="urn:microsoft.com/office/officeart/2008/layout/LinedList"/>
    <dgm:cxn modelId="{66952920-9EE6-47D3-8285-35F7E06BD773}" type="presParOf" srcId="{DEF37535-9D79-489C-8D91-F9BC0EDEAD06}" destId="{997166C0-D9A9-4675-8EC7-2C1E03AC89B0}" srcOrd="4" destOrd="0" presId="urn:microsoft.com/office/officeart/2008/layout/LinedList"/>
    <dgm:cxn modelId="{A163DDB4-BDE3-4D03-9D11-123597F71BD1}" type="presParOf" srcId="{DEF37535-9D79-489C-8D91-F9BC0EDEAD06}" destId="{561B1E32-A195-431D-8E59-EBFA9F644801}" srcOrd="5" destOrd="0" presId="urn:microsoft.com/office/officeart/2008/layout/LinedList"/>
    <dgm:cxn modelId="{32E196D7-2953-4E01-A6C4-297A2BB441EF}" type="presParOf" srcId="{561B1E32-A195-431D-8E59-EBFA9F644801}" destId="{9D8C0566-D51A-4178-9DBD-A70BB94520EE}" srcOrd="0" destOrd="0" presId="urn:microsoft.com/office/officeart/2008/layout/LinedList"/>
    <dgm:cxn modelId="{B97D57F6-AB47-4C4A-B494-12987BA12801}" type="presParOf" srcId="{561B1E32-A195-431D-8E59-EBFA9F644801}" destId="{04952663-5E50-4479-80BC-1015E250615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621D228-5B74-4C19-85FD-47D2C32BBCD2}"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2E54059C-25DE-4B1F-87DB-7707EEF4B4C5}">
      <dgm:prSet/>
      <dgm:spPr/>
      <dgm:t>
        <a:bodyPr/>
        <a:lstStyle/>
        <a:p>
          <a:r>
            <a:rPr lang="pl-PL"/>
            <a:t>Cognitive development</a:t>
          </a:r>
          <a:r>
            <a:rPr lang="en-GB"/>
            <a:t>/ </a:t>
          </a:r>
          <a:r>
            <a:rPr lang="cy-GB"/>
            <a:t>Datblygiad gwybyddol</a:t>
          </a:r>
          <a:endParaRPr lang="en-US"/>
        </a:p>
      </dgm:t>
    </dgm:pt>
    <dgm:pt modelId="{D49475EC-26E6-4DE1-9007-F8EAA4E6FAC1}" type="parTrans" cxnId="{49743FDB-C3D9-4FE0-9EC2-1B3825AB7547}">
      <dgm:prSet/>
      <dgm:spPr/>
      <dgm:t>
        <a:bodyPr/>
        <a:lstStyle/>
        <a:p>
          <a:endParaRPr lang="en-US"/>
        </a:p>
      </dgm:t>
    </dgm:pt>
    <dgm:pt modelId="{EC13F4A1-4262-41F8-A807-C5A7B469D4D5}" type="sibTrans" cxnId="{49743FDB-C3D9-4FE0-9EC2-1B3825AB7547}">
      <dgm:prSet/>
      <dgm:spPr/>
      <dgm:t>
        <a:bodyPr/>
        <a:lstStyle/>
        <a:p>
          <a:endParaRPr lang="en-US"/>
        </a:p>
      </dgm:t>
    </dgm:pt>
    <dgm:pt modelId="{183C81D8-59B3-42B4-B678-54CA10D8653D}">
      <dgm:prSet/>
      <dgm:spPr/>
      <dgm:t>
        <a:bodyPr/>
        <a:lstStyle/>
        <a:p>
          <a:r>
            <a:rPr lang="pl-PL"/>
            <a:t>Greater personal freedom – social lifestyle</a:t>
          </a:r>
          <a:r>
            <a:rPr lang="en-GB"/>
            <a:t> / </a:t>
          </a:r>
          <a:r>
            <a:rPr lang="cy-GB"/>
            <a:t>Mwy o ryddid personol – ffordd gymdeithasol o fyw</a:t>
          </a:r>
          <a:endParaRPr lang="en-US"/>
        </a:p>
      </dgm:t>
    </dgm:pt>
    <dgm:pt modelId="{52FB61E6-B362-4F55-964D-3A1BC36D7C91}" type="parTrans" cxnId="{F0D33549-5BE5-4D20-B203-015082F46F0B}">
      <dgm:prSet/>
      <dgm:spPr/>
      <dgm:t>
        <a:bodyPr/>
        <a:lstStyle/>
        <a:p>
          <a:endParaRPr lang="en-US"/>
        </a:p>
      </dgm:t>
    </dgm:pt>
    <dgm:pt modelId="{E3210A3A-FB4F-4576-A09D-87A779452825}" type="sibTrans" cxnId="{F0D33549-5BE5-4D20-B203-015082F46F0B}">
      <dgm:prSet/>
      <dgm:spPr/>
      <dgm:t>
        <a:bodyPr/>
        <a:lstStyle/>
        <a:p>
          <a:endParaRPr lang="en-US"/>
        </a:p>
      </dgm:t>
    </dgm:pt>
    <dgm:pt modelId="{DCE3C2D8-D08D-4C5D-A638-CEED21F3DD85}">
      <dgm:prSet/>
      <dgm:spPr/>
      <dgm:t>
        <a:bodyPr/>
        <a:lstStyle/>
        <a:p>
          <a:r>
            <a:rPr lang="pl-PL"/>
            <a:t>Greater leisure time</a:t>
          </a:r>
          <a:r>
            <a:rPr lang="en-GB"/>
            <a:t> / </a:t>
          </a:r>
          <a:r>
            <a:rPr lang="cy-GB"/>
            <a:t>Mwy o amser hamdden</a:t>
          </a:r>
          <a:endParaRPr lang="en-US"/>
        </a:p>
      </dgm:t>
    </dgm:pt>
    <dgm:pt modelId="{479A675B-3968-4B34-9720-9851B80EDEFB}" type="parTrans" cxnId="{989ADBCF-96CA-4506-B004-B9323530C8EA}">
      <dgm:prSet/>
      <dgm:spPr/>
      <dgm:t>
        <a:bodyPr/>
        <a:lstStyle/>
        <a:p>
          <a:endParaRPr lang="en-US"/>
        </a:p>
      </dgm:t>
    </dgm:pt>
    <dgm:pt modelId="{B4569017-8FCE-45FE-B481-65AAEEED9D71}" type="sibTrans" cxnId="{989ADBCF-96CA-4506-B004-B9323530C8EA}">
      <dgm:prSet/>
      <dgm:spPr/>
      <dgm:t>
        <a:bodyPr/>
        <a:lstStyle/>
        <a:p>
          <a:endParaRPr lang="en-US"/>
        </a:p>
      </dgm:t>
    </dgm:pt>
    <dgm:pt modelId="{281BA9DA-2F2D-4FC9-ABA9-F1A44C2CAB74}" type="pres">
      <dgm:prSet presAssocID="{9621D228-5B74-4C19-85FD-47D2C32BBCD2}" presName="vert0" presStyleCnt="0">
        <dgm:presLayoutVars>
          <dgm:dir/>
          <dgm:animOne val="branch"/>
          <dgm:animLvl val="lvl"/>
        </dgm:presLayoutVars>
      </dgm:prSet>
      <dgm:spPr/>
    </dgm:pt>
    <dgm:pt modelId="{864AC4F0-789A-4925-B8A6-DBE2F124D16A}" type="pres">
      <dgm:prSet presAssocID="{2E54059C-25DE-4B1F-87DB-7707EEF4B4C5}" presName="thickLine" presStyleLbl="alignNode1" presStyleIdx="0" presStyleCnt="3"/>
      <dgm:spPr/>
    </dgm:pt>
    <dgm:pt modelId="{FADA9B19-952F-47B1-B807-301E1FC9FCF9}" type="pres">
      <dgm:prSet presAssocID="{2E54059C-25DE-4B1F-87DB-7707EEF4B4C5}" presName="horz1" presStyleCnt="0"/>
      <dgm:spPr/>
    </dgm:pt>
    <dgm:pt modelId="{D65E8E46-6114-4F5E-A300-AB7B0D6414D7}" type="pres">
      <dgm:prSet presAssocID="{2E54059C-25DE-4B1F-87DB-7707EEF4B4C5}" presName="tx1" presStyleLbl="revTx" presStyleIdx="0" presStyleCnt="3"/>
      <dgm:spPr/>
    </dgm:pt>
    <dgm:pt modelId="{85ED4C73-1A8F-46AD-B703-E5A73569CB6A}" type="pres">
      <dgm:prSet presAssocID="{2E54059C-25DE-4B1F-87DB-7707EEF4B4C5}" presName="vert1" presStyleCnt="0"/>
      <dgm:spPr/>
    </dgm:pt>
    <dgm:pt modelId="{FF2DA302-388F-44FE-86B6-2026066CC111}" type="pres">
      <dgm:prSet presAssocID="{183C81D8-59B3-42B4-B678-54CA10D8653D}" presName="thickLine" presStyleLbl="alignNode1" presStyleIdx="1" presStyleCnt="3"/>
      <dgm:spPr/>
    </dgm:pt>
    <dgm:pt modelId="{E29FDC70-A566-4404-AA01-B7D3D666E9C5}" type="pres">
      <dgm:prSet presAssocID="{183C81D8-59B3-42B4-B678-54CA10D8653D}" presName="horz1" presStyleCnt="0"/>
      <dgm:spPr/>
    </dgm:pt>
    <dgm:pt modelId="{05538A41-98B1-489F-8D67-8A83CB0E334B}" type="pres">
      <dgm:prSet presAssocID="{183C81D8-59B3-42B4-B678-54CA10D8653D}" presName="tx1" presStyleLbl="revTx" presStyleIdx="1" presStyleCnt="3"/>
      <dgm:spPr/>
    </dgm:pt>
    <dgm:pt modelId="{3CAAB17A-6134-44AF-A6A0-909FDD57CB86}" type="pres">
      <dgm:prSet presAssocID="{183C81D8-59B3-42B4-B678-54CA10D8653D}" presName="vert1" presStyleCnt="0"/>
      <dgm:spPr/>
    </dgm:pt>
    <dgm:pt modelId="{11FF9908-0904-40EF-9D60-7FB454B7B2BF}" type="pres">
      <dgm:prSet presAssocID="{DCE3C2D8-D08D-4C5D-A638-CEED21F3DD85}" presName="thickLine" presStyleLbl="alignNode1" presStyleIdx="2" presStyleCnt="3"/>
      <dgm:spPr/>
    </dgm:pt>
    <dgm:pt modelId="{F96C2E5A-891B-42D1-B856-678308B6CC24}" type="pres">
      <dgm:prSet presAssocID="{DCE3C2D8-D08D-4C5D-A638-CEED21F3DD85}" presName="horz1" presStyleCnt="0"/>
      <dgm:spPr/>
    </dgm:pt>
    <dgm:pt modelId="{77C18B44-FFA3-411C-876C-A007902BDB6C}" type="pres">
      <dgm:prSet presAssocID="{DCE3C2D8-D08D-4C5D-A638-CEED21F3DD85}" presName="tx1" presStyleLbl="revTx" presStyleIdx="2" presStyleCnt="3"/>
      <dgm:spPr/>
    </dgm:pt>
    <dgm:pt modelId="{A502DB1E-4BBD-4B88-9F2D-2E0551DF0586}" type="pres">
      <dgm:prSet presAssocID="{DCE3C2D8-D08D-4C5D-A638-CEED21F3DD85}" presName="vert1" presStyleCnt="0"/>
      <dgm:spPr/>
    </dgm:pt>
  </dgm:ptLst>
  <dgm:cxnLst>
    <dgm:cxn modelId="{F0D33549-5BE5-4D20-B203-015082F46F0B}" srcId="{9621D228-5B74-4C19-85FD-47D2C32BBCD2}" destId="{183C81D8-59B3-42B4-B678-54CA10D8653D}" srcOrd="1" destOrd="0" parTransId="{52FB61E6-B362-4F55-964D-3A1BC36D7C91}" sibTransId="{E3210A3A-FB4F-4576-A09D-87A779452825}"/>
    <dgm:cxn modelId="{45DCD055-595A-486B-86C6-3D4C7413F6F9}" type="presOf" srcId="{DCE3C2D8-D08D-4C5D-A638-CEED21F3DD85}" destId="{77C18B44-FFA3-411C-876C-A007902BDB6C}" srcOrd="0" destOrd="0" presId="urn:microsoft.com/office/officeart/2008/layout/LinedList"/>
    <dgm:cxn modelId="{7B99F0AA-AEC3-4EDB-A6E7-2B38CE54797D}" type="presOf" srcId="{9621D228-5B74-4C19-85FD-47D2C32BBCD2}" destId="{281BA9DA-2F2D-4FC9-ABA9-F1A44C2CAB74}" srcOrd="0" destOrd="0" presId="urn:microsoft.com/office/officeart/2008/layout/LinedList"/>
    <dgm:cxn modelId="{11D7D8C0-83D4-4C27-B9F1-E6B7A9099293}" type="presOf" srcId="{183C81D8-59B3-42B4-B678-54CA10D8653D}" destId="{05538A41-98B1-489F-8D67-8A83CB0E334B}" srcOrd="0" destOrd="0" presId="urn:microsoft.com/office/officeart/2008/layout/LinedList"/>
    <dgm:cxn modelId="{989ADBCF-96CA-4506-B004-B9323530C8EA}" srcId="{9621D228-5B74-4C19-85FD-47D2C32BBCD2}" destId="{DCE3C2D8-D08D-4C5D-A638-CEED21F3DD85}" srcOrd="2" destOrd="0" parTransId="{479A675B-3968-4B34-9720-9851B80EDEFB}" sibTransId="{B4569017-8FCE-45FE-B481-65AAEEED9D71}"/>
    <dgm:cxn modelId="{49743FDB-C3D9-4FE0-9EC2-1B3825AB7547}" srcId="{9621D228-5B74-4C19-85FD-47D2C32BBCD2}" destId="{2E54059C-25DE-4B1F-87DB-7707EEF4B4C5}" srcOrd="0" destOrd="0" parTransId="{D49475EC-26E6-4DE1-9007-F8EAA4E6FAC1}" sibTransId="{EC13F4A1-4262-41F8-A807-C5A7B469D4D5}"/>
    <dgm:cxn modelId="{F2F0A3FB-0FD6-4071-9F6B-286CD408686C}" type="presOf" srcId="{2E54059C-25DE-4B1F-87DB-7707EEF4B4C5}" destId="{D65E8E46-6114-4F5E-A300-AB7B0D6414D7}" srcOrd="0" destOrd="0" presId="urn:microsoft.com/office/officeart/2008/layout/LinedList"/>
    <dgm:cxn modelId="{1849A71F-6577-491C-B36D-8530DF70DE00}" type="presParOf" srcId="{281BA9DA-2F2D-4FC9-ABA9-F1A44C2CAB74}" destId="{864AC4F0-789A-4925-B8A6-DBE2F124D16A}" srcOrd="0" destOrd="0" presId="urn:microsoft.com/office/officeart/2008/layout/LinedList"/>
    <dgm:cxn modelId="{410ACE91-3544-4D37-87A8-2EA93ADB8212}" type="presParOf" srcId="{281BA9DA-2F2D-4FC9-ABA9-F1A44C2CAB74}" destId="{FADA9B19-952F-47B1-B807-301E1FC9FCF9}" srcOrd="1" destOrd="0" presId="urn:microsoft.com/office/officeart/2008/layout/LinedList"/>
    <dgm:cxn modelId="{85A36824-1E24-42CC-B416-7A39BCCCCD88}" type="presParOf" srcId="{FADA9B19-952F-47B1-B807-301E1FC9FCF9}" destId="{D65E8E46-6114-4F5E-A300-AB7B0D6414D7}" srcOrd="0" destOrd="0" presId="urn:microsoft.com/office/officeart/2008/layout/LinedList"/>
    <dgm:cxn modelId="{6B2C849A-B628-4DFF-BFED-9D3A294663C8}" type="presParOf" srcId="{FADA9B19-952F-47B1-B807-301E1FC9FCF9}" destId="{85ED4C73-1A8F-46AD-B703-E5A73569CB6A}" srcOrd="1" destOrd="0" presId="urn:microsoft.com/office/officeart/2008/layout/LinedList"/>
    <dgm:cxn modelId="{DA614833-50EC-4671-9D08-972A70E90880}" type="presParOf" srcId="{281BA9DA-2F2D-4FC9-ABA9-F1A44C2CAB74}" destId="{FF2DA302-388F-44FE-86B6-2026066CC111}" srcOrd="2" destOrd="0" presId="urn:microsoft.com/office/officeart/2008/layout/LinedList"/>
    <dgm:cxn modelId="{CF16EFFC-8031-45E2-B7E8-A1FA9DB050A8}" type="presParOf" srcId="{281BA9DA-2F2D-4FC9-ABA9-F1A44C2CAB74}" destId="{E29FDC70-A566-4404-AA01-B7D3D666E9C5}" srcOrd="3" destOrd="0" presId="urn:microsoft.com/office/officeart/2008/layout/LinedList"/>
    <dgm:cxn modelId="{741644E0-74C0-4C01-B7F8-62DFFE35E2EB}" type="presParOf" srcId="{E29FDC70-A566-4404-AA01-B7D3D666E9C5}" destId="{05538A41-98B1-489F-8D67-8A83CB0E334B}" srcOrd="0" destOrd="0" presId="urn:microsoft.com/office/officeart/2008/layout/LinedList"/>
    <dgm:cxn modelId="{52FBB083-95EC-403D-A772-1A44F7F87F74}" type="presParOf" srcId="{E29FDC70-A566-4404-AA01-B7D3D666E9C5}" destId="{3CAAB17A-6134-44AF-A6A0-909FDD57CB86}" srcOrd="1" destOrd="0" presId="urn:microsoft.com/office/officeart/2008/layout/LinedList"/>
    <dgm:cxn modelId="{E497E0B6-F094-464A-AC5C-B2C9DC9D71E0}" type="presParOf" srcId="{281BA9DA-2F2D-4FC9-ABA9-F1A44C2CAB74}" destId="{11FF9908-0904-40EF-9D60-7FB454B7B2BF}" srcOrd="4" destOrd="0" presId="urn:microsoft.com/office/officeart/2008/layout/LinedList"/>
    <dgm:cxn modelId="{0270EA88-593A-4E9A-8ED7-9A41B48FD49C}" type="presParOf" srcId="{281BA9DA-2F2D-4FC9-ABA9-F1A44C2CAB74}" destId="{F96C2E5A-891B-42D1-B856-678308B6CC24}" srcOrd="5" destOrd="0" presId="urn:microsoft.com/office/officeart/2008/layout/LinedList"/>
    <dgm:cxn modelId="{786219A3-6192-4DE2-AB8E-EEC24A76AD5A}" type="presParOf" srcId="{F96C2E5A-891B-42D1-B856-678308B6CC24}" destId="{77C18B44-FFA3-411C-876C-A007902BDB6C}" srcOrd="0" destOrd="0" presId="urn:microsoft.com/office/officeart/2008/layout/LinedList"/>
    <dgm:cxn modelId="{6B755B72-8091-40CE-9756-EE6262DDAD21}" type="presParOf" srcId="{F96C2E5A-891B-42D1-B856-678308B6CC24}" destId="{A502DB1E-4BBD-4B88-9F2D-2E0551DF0586}"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08201DF-108C-491F-9E4F-946E48D09834}"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6B17DECA-3B5C-44E3-A6F4-5BC042C3C4EE}">
      <dgm:prSet/>
      <dgm:spPr/>
      <dgm:t>
        <a:bodyPr/>
        <a:lstStyle/>
        <a:p>
          <a:r>
            <a:rPr lang="en-GB"/>
            <a:t>In small groups –</a:t>
          </a:r>
          <a:endParaRPr lang="en-US"/>
        </a:p>
      </dgm:t>
    </dgm:pt>
    <dgm:pt modelId="{591BD7E9-E6C6-4B37-9021-9F155BAC5108}" type="parTrans" cxnId="{152B7D71-11F8-48C4-AE5A-75C2F6F4F19A}">
      <dgm:prSet/>
      <dgm:spPr/>
      <dgm:t>
        <a:bodyPr/>
        <a:lstStyle/>
        <a:p>
          <a:endParaRPr lang="en-US"/>
        </a:p>
      </dgm:t>
    </dgm:pt>
    <dgm:pt modelId="{9ACA5F6F-CF08-4AEE-81EB-2F3632202615}" type="sibTrans" cxnId="{152B7D71-11F8-48C4-AE5A-75C2F6F4F19A}">
      <dgm:prSet/>
      <dgm:spPr/>
      <dgm:t>
        <a:bodyPr/>
        <a:lstStyle/>
        <a:p>
          <a:endParaRPr lang="en-US"/>
        </a:p>
      </dgm:t>
    </dgm:pt>
    <dgm:pt modelId="{93F0434B-E82A-42EB-86A0-E526A7A15CB5}">
      <dgm:prSet/>
      <dgm:spPr/>
      <dgm:t>
        <a:bodyPr/>
        <a:lstStyle/>
        <a:p>
          <a:r>
            <a:rPr lang="en-GB"/>
            <a:t>Have a discussion about the benefits and risks of technology for young people </a:t>
          </a:r>
          <a:endParaRPr lang="en-US"/>
        </a:p>
      </dgm:t>
    </dgm:pt>
    <dgm:pt modelId="{41A3C837-16EC-4B0F-B193-329EF86FD9E0}" type="parTrans" cxnId="{D4A4D351-3E4E-4EFC-B7F9-DD59E6E79960}">
      <dgm:prSet/>
      <dgm:spPr/>
      <dgm:t>
        <a:bodyPr/>
        <a:lstStyle/>
        <a:p>
          <a:endParaRPr lang="en-US"/>
        </a:p>
      </dgm:t>
    </dgm:pt>
    <dgm:pt modelId="{9BAF12C8-FDFB-47CA-8151-E6F3CDD668DF}" type="sibTrans" cxnId="{D4A4D351-3E4E-4EFC-B7F9-DD59E6E79960}">
      <dgm:prSet/>
      <dgm:spPr/>
      <dgm:t>
        <a:bodyPr/>
        <a:lstStyle/>
        <a:p>
          <a:endParaRPr lang="en-US"/>
        </a:p>
      </dgm:t>
    </dgm:pt>
    <dgm:pt modelId="{FBE2A05C-466C-4AE4-8962-7193A82C8ADF}" type="pres">
      <dgm:prSet presAssocID="{008201DF-108C-491F-9E4F-946E48D09834}" presName="hierChild1" presStyleCnt="0">
        <dgm:presLayoutVars>
          <dgm:chPref val="1"/>
          <dgm:dir/>
          <dgm:animOne val="branch"/>
          <dgm:animLvl val="lvl"/>
          <dgm:resizeHandles/>
        </dgm:presLayoutVars>
      </dgm:prSet>
      <dgm:spPr/>
    </dgm:pt>
    <dgm:pt modelId="{FEA3F0A3-B2CF-4C0F-A43A-DF60559394C5}" type="pres">
      <dgm:prSet presAssocID="{6B17DECA-3B5C-44E3-A6F4-5BC042C3C4EE}" presName="hierRoot1" presStyleCnt="0"/>
      <dgm:spPr/>
    </dgm:pt>
    <dgm:pt modelId="{7A3F4D0A-7E4C-4E1D-92BE-0A9B0A2238AA}" type="pres">
      <dgm:prSet presAssocID="{6B17DECA-3B5C-44E3-A6F4-5BC042C3C4EE}" presName="composite" presStyleCnt="0"/>
      <dgm:spPr/>
    </dgm:pt>
    <dgm:pt modelId="{40FCFDCF-8026-4B16-A07E-93D9D9344AFE}" type="pres">
      <dgm:prSet presAssocID="{6B17DECA-3B5C-44E3-A6F4-5BC042C3C4EE}" presName="background" presStyleLbl="node0" presStyleIdx="0" presStyleCnt="2"/>
      <dgm:spPr/>
    </dgm:pt>
    <dgm:pt modelId="{AC645B67-0B8A-4318-8E4F-BF23E2F3B7B5}" type="pres">
      <dgm:prSet presAssocID="{6B17DECA-3B5C-44E3-A6F4-5BC042C3C4EE}" presName="text" presStyleLbl="fgAcc0" presStyleIdx="0" presStyleCnt="2">
        <dgm:presLayoutVars>
          <dgm:chPref val="3"/>
        </dgm:presLayoutVars>
      </dgm:prSet>
      <dgm:spPr/>
    </dgm:pt>
    <dgm:pt modelId="{4AB393F5-001A-48B8-9C88-0DD51D23319D}" type="pres">
      <dgm:prSet presAssocID="{6B17DECA-3B5C-44E3-A6F4-5BC042C3C4EE}" presName="hierChild2" presStyleCnt="0"/>
      <dgm:spPr/>
    </dgm:pt>
    <dgm:pt modelId="{8B6DAD8E-91E7-466E-83F2-C0F6EAE6FE3F}" type="pres">
      <dgm:prSet presAssocID="{93F0434B-E82A-42EB-86A0-E526A7A15CB5}" presName="hierRoot1" presStyleCnt="0"/>
      <dgm:spPr/>
    </dgm:pt>
    <dgm:pt modelId="{7082074D-2285-40D4-9A81-FCC7539CE5AB}" type="pres">
      <dgm:prSet presAssocID="{93F0434B-E82A-42EB-86A0-E526A7A15CB5}" presName="composite" presStyleCnt="0"/>
      <dgm:spPr/>
    </dgm:pt>
    <dgm:pt modelId="{F1C37F8D-E3AB-46F1-8845-D74713C03F7D}" type="pres">
      <dgm:prSet presAssocID="{93F0434B-E82A-42EB-86A0-E526A7A15CB5}" presName="background" presStyleLbl="node0" presStyleIdx="1" presStyleCnt="2"/>
      <dgm:spPr/>
    </dgm:pt>
    <dgm:pt modelId="{33BDA3C9-A2C7-4D41-9E8C-3A093FAD5DBF}" type="pres">
      <dgm:prSet presAssocID="{93F0434B-E82A-42EB-86A0-E526A7A15CB5}" presName="text" presStyleLbl="fgAcc0" presStyleIdx="1" presStyleCnt="2">
        <dgm:presLayoutVars>
          <dgm:chPref val="3"/>
        </dgm:presLayoutVars>
      </dgm:prSet>
      <dgm:spPr/>
    </dgm:pt>
    <dgm:pt modelId="{B4D9529E-53C5-4967-AC32-6E35F305509D}" type="pres">
      <dgm:prSet presAssocID="{93F0434B-E82A-42EB-86A0-E526A7A15CB5}" presName="hierChild2" presStyleCnt="0"/>
      <dgm:spPr/>
    </dgm:pt>
  </dgm:ptLst>
  <dgm:cxnLst>
    <dgm:cxn modelId="{A5175B10-542C-4296-9973-EAA77F09688F}" type="presOf" srcId="{6B17DECA-3B5C-44E3-A6F4-5BC042C3C4EE}" destId="{AC645B67-0B8A-4318-8E4F-BF23E2F3B7B5}" srcOrd="0" destOrd="0" presId="urn:microsoft.com/office/officeart/2005/8/layout/hierarchy1"/>
    <dgm:cxn modelId="{DB90FE68-35AC-4084-B831-908BD6C71804}" type="presOf" srcId="{008201DF-108C-491F-9E4F-946E48D09834}" destId="{FBE2A05C-466C-4AE4-8962-7193A82C8ADF}" srcOrd="0" destOrd="0" presId="urn:microsoft.com/office/officeart/2005/8/layout/hierarchy1"/>
    <dgm:cxn modelId="{152B7D71-11F8-48C4-AE5A-75C2F6F4F19A}" srcId="{008201DF-108C-491F-9E4F-946E48D09834}" destId="{6B17DECA-3B5C-44E3-A6F4-5BC042C3C4EE}" srcOrd="0" destOrd="0" parTransId="{591BD7E9-E6C6-4B37-9021-9F155BAC5108}" sibTransId="{9ACA5F6F-CF08-4AEE-81EB-2F3632202615}"/>
    <dgm:cxn modelId="{D4A4D351-3E4E-4EFC-B7F9-DD59E6E79960}" srcId="{008201DF-108C-491F-9E4F-946E48D09834}" destId="{93F0434B-E82A-42EB-86A0-E526A7A15CB5}" srcOrd="1" destOrd="0" parTransId="{41A3C837-16EC-4B0F-B193-329EF86FD9E0}" sibTransId="{9BAF12C8-FDFB-47CA-8151-E6F3CDD668DF}"/>
    <dgm:cxn modelId="{04B43AAF-35AF-404A-9DFB-9B631948F18F}" type="presOf" srcId="{93F0434B-E82A-42EB-86A0-E526A7A15CB5}" destId="{33BDA3C9-A2C7-4D41-9E8C-3A093FAD5DBF}" srcOrd="0" destOrd="0" presId="urn:microsoft.com/office/officeart/2005/8/layout/hierarchy1"/>
    <dgm:cxn modelId="{E4ACC0D3-210C-4400-B8E6-26EDA1672D03}" type="presParOf" srcId="{FBE2A05C-466C-4AE4-8962-7193A82C8ADF}" destId="{FEA3F0A3-B2CF-4C0F-A43A-DF60559394C5}" srcOrd="0" destOrd="0" presId="urn:microsoft.com/office/officeart/2005/8/layout/hierarchy1"/>
    <dgm:cxn modelId="{F2E67262-9D8A-4836-96C9-10F6BFD8BFE7}" type="presParOf" srcId="{FEA3F0A3-B2CF-4C0F-A43A-DF60559394C5}" destId="{7A3F4D0A-7E4C-4E1D-92BE-0A9B0A2238AA}" srcOrd="0" destOrd="0" presId="urn:microsoft.com/office/officeart/2005/8/layout/hierarchy1"/>
    <dgm:cxn modelId="{32FB720A-EB25-40FD-9017-4EE8E7BC05FE}" type="presParOf" srcId="{7A3F4D0A-7E4C-4E1D-92BE-0A9B0A2238AA}" destId="{40FCFDCF-8026-4B16-A07E-93D9D9344AFE}" srcOrd="0" destOrd="0" presId="urn:microsoft.com/office/officeart/2005/8/layout/hierarchy1"/>
    <dgm:cxn modelId="{3F0DB8D8-73F2-4EF4-8477-D15761C30965}" type="presParOf" srcId="{7A3F4D0A-7E4C-4E1D-92BE-0A9B0A2238AA}" destId="{AC645B67-0B8A-4318-8E4F-BF23E2F3B7B5}" srcOrd="1" destOrd="0" presId="urn:microsoft.com/office/officeart/2005/8/layout/hierarchy1"/>
    <dgm:cxn modelId="{0AC4F2A0-0B38-40AB-861B-07DAD00C068D}" type="presParOf" srcId="{FEA3F0A3-B2CF-4C0F-A43A-DF60559394C5}" destId="{4AB393F5-001A-48B8-9C88-0DD51D23319D}" srcOrd="1" destOrd="0" presId="urn:microsoft.com/office/officeart/2005/8/layout/hierarchy1"/>
    <dgm:cxn modelId="{B18DACC0-1D3B-4ECB-8D06-E6C4FED1DF1B}" type="presParOf" srcId="{FBE2A05C-466C-4AE4-8962-7193A82C8ADF}" destId="{8B6DAD8E-91E7-466E-83F2-C0F6EAE6FE3F}" srcOrd="1" destOrd="0" presId="urn:microsoft.com/office/officeart/2005/8/layout/hierarchy1"/>
    <dgm:cxn modelId="{FD69D2B9-C9BB-4E24-ACF2-61E370C25B3C}" type="presParOf" srcId="{8B6DAD8E-91E7-466E-83F2-C0F6EAE6FE3F}" destId="{7082074D-2285-40D4-9A81-FCC7539CE5AB}" srcOrd="0" destOrd="0" presId="urn:microsoft.com/office/officeart/2005/8/layout/hierarchy1"/>
    <dgm:cxn modelId="{C252DC23-7663-4A92-8353-B516EC5A6C8E}" type="presParOf" srcId="{7082074D-2285-40D4-9A81-FCC7539CE5AB}" destId="{F1C37F8D-E3AB-46F1-8845-D74713C03F7D}" srcOrd="0" destOrd="0" presId="urn:microsoft.com/office/officeart/2005/8/layout/hierarchy1"/>
    <dgm:cxn modelId="{5CB28CBA-1B01-40AA-BA89-A83FEDA2AD3A}" type="presParOf" srcId="{7082074D-2285-40D4-9A81-FCC7539CE5AB}" destId="{33BDA3C9-A2C7-4D41-9E8C-3A093FAD5DBF}" srcOrd="1" destOrd="0" presId="urn:microsoft.com/office/officeart/2005/8/layout/hierarchy1"/>
    <dgm:cxn modelId="{962067D7-4F32-47FB-968A-74C82A22EB39}" type="presParOf" srcId="{8B6DAD8E-91E7-466E-83F2-C0F6EAE6FE3F}" destId="{B4D9529E-53C5-4967-AC32-6E35F305509D}"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DB1F818-DD09-4741-8BB1-373A83DE5CD7}" type="doc">
      <dgm:prSet loTypeId="urn:microsoft.com/office/officeart/2005/8/layout/default" loCatId="list" qsTypeId="urn:microsoft.com/office/officeart/2005/8/quickstyle/simple1" qsCatId="simple" csTypeId="urn:microsoft.com/office/officeart/2005/8/colors/colorful2" csCatId="colorful"/>
      <dgm:spPr/>
      <dgm:t>
        <a:bodyPr/>
        <a:lstStyle/>
        <a:p>
          <a:endParaRPr lang="en-US"/>
        </a:p>
      </dgm:t>
    </dgm:pt>
    <dgm:pt modelId="{2F1E8532-C898-4076-B63C-032CF32AF208}">
      <dgm:prSet/>
      <dgm:spPr/>
      <dgm:t>
        <a:bodyPr/>
        <a:lstStyle/>
        <a:p>
          <a:r>
            <a:rPr lang="en-GB"/>
            <a:t>Access to global network and information</a:t>
          </a:r>
          <a:endParaRPr lang="en-US"/>
        </a:p>
      </dgm:t>
    </dgm:pt>
    <dgm:pt modelId="{67166800-104A-4435-B46B-B85512C4C52C}" type="parTrans" cxnId="{74683FB4-228E-4076-8312-6A94AC1BFD1F}">
      <dgm:prSet/>
      <dgm:spPr/>
      <dgm:t>
        <a:bodyPr/>
        <a:lstStyle/>
        <a:p>
          <a:endParaRPr lang="en-US"/>
        </a:p>
      </dgm:t>
    </dgm:pt>
    <dgm:pt modelId="{F454D966-714F-41B0-BEC9-5275F2897F9B}" type="sibTrans" cxnId="{74683FB4-228E-4076-8312-6A94AC1BFD1F}">
      <dgm:prSet/>
      <dgm:spPr/>
      <dgm:t>
        <a:bodyPr/>
        <a:lstStyle/>
        <a:p>
          <a:endParaRPr lang="en-US"/>
        </a:p>
      </dgm:t>
    </dgm:pt>
    <dgm:pt modelId="{EBC2928F-357A-439B-96AE-B2E0C5062AAB}">
      <dgm:prSet/>
      <dgm:spPr/>
      <dgm:t>
        <a:bodyPr/>
        <a:lstStyle/>
        <a:p>
          <a:r>
            <a:rPr lang="en-GB"/>
            <a:t>Research and educational resources</a:t>
          </a:r>
          <a:endParaRPr lang="en-US"/>
        </a:p>
      </dgm:t>
    </dgm:pt>
    <dgm:pt modelId="{A4393FC4-2773-4AAE-8B56-796735A0173C}" type="parTrans" cxnId="{1A861E40-5AFD-4FD9-8790-6970430852E5}">
      <dgm:prSet/>
      <dgm:spPr/>
      <dgm:t>
        <a:bodyPr/>
        <a:lstStyle/>
        <a:p>
          <a:endParaRPr lang="en-US"/>
        </a:p>
      </dgm:t>
    </dgm:pt>
    <dgm:pt modelId="{20F089A5-A965-4285-B39F-96B7974A57B4}" type="sibTrans" cxnId="{1A861E40-5AFD-4FD9-8790-6970430852E5}">
      <dgm:prSet/>
      <dgm:spPr/>
      <dgm:t>
        <a:bodyPr/>
        <a:lstStyle/>
        <a:p>
          <a:endParaRPr lang="en-US"/>
        </a:p>
      </dgm:t>
    </dgm:pt>
    <dgm:pt modelId="{D337F6DE-CEEE-4001-9692-352862E2AD7E}">
      <dgm:prSet/>
      <dgm:spPr/>
      <dgm:t>
        <a:bodyPr/>
        <a:lstStyle/>
        <a:p>
          <a:r>
            <a:rPr lang="en-GB"/>
            <a:t>Online study</a:t>
          </a:r>
          <a:endParaRPr lang="en-US"/>
        </a:p>
      </dgm:t>
    </dgm:pt>
    <dgm:pt modelId="{F969293E-9FF0-4F6B-94E1-B7A1A847CF06}" type="parTrans" cxnId="{B1690F18-64E9-46C4-AE00-12E67BE5239B}">
      <dgm:prSet/>
      <dgm:spPr/>
      <dgm:t>
        <a:bodyPr/>
        <a:lstStyle/>
        <a:p>
          <a:endParaRPr lang="en-US"/>
        </a:p>
      </dgm:t>
    </dgm:pt>
    <dgm:pt modelId="{75091135-435E-41B7-94A2-12945F28B52A}" type="sibTrans" cxnId="{B1690F18-64E9-46C4-AE00-12E67BE5239B}">
      <dgm:prSet/>
      <dgm:spPr/>
      <dgm:t>
        <a:bodyPr/>
        <a:lstStyle/>
        <a:p>
          <a:endParaRPr lang="en-US"/>
        </a:p>
      </dgm:t>
    </dgm:pt>
    <dgm:pt modelId="{F977C76B-40B7-4E6F-ABF7-F6F90FB90C97}">
      <dgm:prSet/>
      <dgm:spPr/>
      <dgm:t>
        <a:bodyPr/>
        <a:lstStyle/>
        <a:p>
          <a:r>
            <a:rPr lang="en-GB"/>
            <a:t>Social networks for people who have less access to outside world – young people without money, transport, who are ill or have disabilities etc.</a:t>
          </a:r>
          <a:endParaRPr lang="en-US"/>
        </a:p>
      </dgm:t>
    </dgm:pt>
    <dgm:pt modelId="{3BA4956D-BCDF-444E-9994-F7AD7F31C482}" type="parTrans" cxnId="{95D2C244-F330-42FF-88CB-4596D792991F}">
      <dgm:prSet/>
      <dgm:spPr/>
      <dgm:t>
        <a:bodyPr/>
        <a:lstStyle/>
        <a:p>
          <a:endParaRPr lang="en-US"/>
        </a:p>
      </dgm:t>
    </dgm:pt>
    <dgm:pt modelId="{713E79A7-B526-4FC9-93EA-D3FA57F7BE30}" type="sibTrans" cxnId="{95D2C244-F330-42FF-88CB-4596D792991F}">
      <dgm:prSet/>
      <dgm:spPr/>
      <dgm:t>
        <a:bodyPr/>
        <a:lstStyle/>
        <a:p>
          <a:endParaRPr lang="en-US"/>
        </a:p>
      </dgm:t>
    </dgm:pt>
    <dgm:pt modelId="{771BC4C4-8519-46F8-95BE-7FBC96CC3982}">
      <dgm:prSet/>
      <dgm:spPr/>
      <dgm:t>
        <a:bodyPr/>
        <a:lstStyle/>
        <a:p>
          <a:r>
            <a:rPr lang="en-GB"/>
            <a:t>Opportunity to build links with others who share specific interests or experiences (eg. of discrimination, unusual hobbies, gay contacts etc).</a:t>
          </a:r>
          <a:endParaRPr lang="en-US"/>
        </a:p>
      </dgm:t>
    </dgm:pt>
    <dgm:pt modelId="{591D0C9F-7CA8-405E-A39D-9C8394FE917E}" type="parTrans" cxnId="{BAFC74FC-B368-4271-86AA-12C4F3918616}">
      <dgm:prSet/>
      <dgm:spPr/>
      <dgm:t>
        <a:bodyPr/>
        <a:lstStyle/>
        <a:p>
          <a:endParaRPr lang="en-US"/>
        </a:p>
      </dgm:t>
    </dgm:pt>
    <dgm:pt modelId="{31B2C1CF-D74D-42AA-B965-348410C8F6BE}" type="sibTrans" cxnId="{BAFC74FC-B368-4271-86AA-12C4F3918616}">
      <dgm:prSet/>
      <dgm:spPr/>
      <dgm:t>
        <a:bodyPr/>
        <a:lstStyle/>
        <a:p>
          <a:endParaRPr lang="en-US"/>
        </a:p>
      </dgm:t>
    </dgm:pt>
    <dgm:pt modelId="{BBA212C3-71CA-48F7-9A80-343AE269C445}">
      <dgm:prSet/>
      <dgm:spPr/>
      <dgm:t>
        <a:bodyPr/>
        <a:lstStyle/>
        <a:p>
          <a:r>
            <a:rPr lang="en-GB"/>
            <a:t>Privacy for finding out about health concerns and information about sex and substance abuse</a:t>
          </a:r>
          <a:endParaRPr lang="en-US"/>
        </a:p>
      </dgm:t>
    </dgm:pt>
    <dgm:pt modelId="{F7559BC3-5FA0-4E96-9D10-04B3FB175E4E}" type="parTrans" cxnId="{36EBFEA7-08FB-4CDF-B7FC-B388000B434C}">
      <dgm:prSet/>
      <dgm:spPr/>
      <dgm:t>
        <a:bodyPr/>
        <a:lstStyle/>
        <a:p>
          <a:endParaRPr lang="en-US"/>
        </a:p>
      </dgm:t>
    </dgm:pt>
    <dgm:pt modelId="{0BE7C529-248B-4217-9C72-D24D81A4E7FF}" type="sibTrans" cxnId="{36EBFEA7-08FB-4CDF-B7FC-B388000B434C}">
      <dgm:prSet/>
      <dgm:spPr/>
      <dgm:t>
        <a:bodyPr/>
        <a:lstStyle/>
        <a:p>
          <a:endParaRPr lang="en-US"/>
        </a:p>
      </dgm:t>
    </dgm:pt>
    <dgm:pt modelId="{65BD11EE-CF29-4530-A393-77FBA427A4C7}">
      <dgm:prSet/>
      <dgm:spPr/>
      <dgm:t>
        <a:bodyPr/>
        <a:lstStyle/>
        <a:p>
          <a:r>
            <a:rPr lang="en-GB"/>
            <a:t>Possibilities for career information and job-seeking</a:t>
          </a:r>
          <a:endParaRPr lang="en-US"/>
        </a:p>
      </dgm:t>
    </dgm:pt>
    <dgm:pt modelId="{F93108C5-CFC0-4596-94CE-CFE5AB5637D2}" type="parTrans" cxnId="{DBA98353-C184-477A-B7F9-BE0C0A4123AB}">
      <dgm:prSet/>
      <dgm:spPr/>
      <dgm:t>
        <a:bodyPr/>
        <a:lstStyle/>
        <a:p>
          <a:endParaRPr lang="en-US"/>
        </a:p>
      </dgm:t>
    </dgm:pt>
    <dgm:pt modelId="{CCB1D44E-7AE6-4DE0-9EFC-F4EF796E9EF0}" type="sibTrans" cxnId="{DBA98353-C184-477A-B7F9-BE0C0A4123AB}">
      <dgm:prSet/>
      <dgm:spPr/>
      <dgm:t>
        <a:bodyPr/>
        <a:lstStyle/>
        <a:p>
          <a:endParaRPr lang="en-US"/>
        </a:p>
      </dgm:t>
    </dgm:pt>
    <dgm:pt modelId="{833887F6-D5BB-4F63-AB86-B21AE6C46916}">
      <dgm:prSet/>
      <dgm:spPr/>
      <dgm:t>
        <a:bodyPr/>
        <a:lstStyle/>
        <a:p>
          <a:r>
            <a:rPr lang="en-GB"/>
            <a:t>Making friends</a:t>
          </a:r>
          <a:endParaRPr lang="en-US"/>
        </a:p>
      </dgm:t>
    </dgm:pt>
    <dgm:pt modelId="{43349748-3FA6-41EB-ADC8-7D05B01E2D8B}" type="parTrans" cxnId="{AFBFA65C-7691-4DFC-8E26-3C50CD54628A}">
      <dgm:prSet/>
      <dgm:spPr/>
      <dgm:t>
        <a:bodyPr/>
        <a:lstStyle/>
        <a:p>
          <a:endParaRPr lang="en-US"/>
        </a:p>
      </dgm:t>
    </dgm:pt>
    <dgm:pt modelId="{CCEA14A1-83F7-4E28-85D6-B8580100443D}" type="sibTrans" cxnId="{AFBFA65C-7691-4DFC-8E26-3C50CD54628A}">
      <dgm:prSet/>
      <dgm:spPr/>
      <dgm:t>
        <a:bodyPr/>
        <a:lstStyle/>
        <a:p>
          <a:endParaRPr lang="en-US"/>
        </a:p>
      </dgm:t>
    </dgm:pt>
    <dgm:pt modelId="{655EAB26-7B8A-49F3-B9BB-D6FD08EB9297}">
      <dgm:prSet/>
      <dgm:spPr/>
      <dgm:t>
        <a:bodyPr/>
        <a:lstStyle/>
        <a:p>
          <a:r>
            <a:rPr lang="en-GB"/>
            <a:t>Games and fun</a:t>
          </a:r>
          <a:endParaRPr lang="en-US"/>
        </a:p>
      </dgm:t>
    </dgm:pt>
    <dgm:pt modelId="{3B30ED32-7039-4262-A2DB-9E5A89336647}" type="parTrans" cxnId="{76828B7B-3B7B-45EA-ADFA-A1C9E91FC49D}">
      <dgm:prSet/>
      <dgm:spPr/>
      <dgm:t>
        <a:bodyPr/>
        <a:lstStyle/>
        <a:p>
          <a:endParaRPr lang="en-US"/>
        </a:p>
      </dgm:t>
    </dgm:pt>
    <dgm:pt modelId="{65902216-7FD4-4470-84F0-5BAA1C655A54}" type="sibTrans" cxnId="{76828B7B-3B7B-45EA-ADFA-A1C9E91FC49D}">
      <dgm:prSet/>
      <dgm:spPr/>
      <dgm:t>
        <a:bodyPr/>
        <a:lstStyle/>
        <a:p>
          <a:endParaRPr lang="en-US"/>
        </a:p>
      </dgm:t>
    </dgm:pt>
    <dgm:pt modelId="{FD14CA8B-F421-4FBF-8E42-4AF4C811841F}">
      <dgm:prSet/>
      <dgm:spPr/>
      <dgm:t>
        <a:bodyPr/>
        <a:lstStyle/>
        <a:p>
          <a:r>
            <a:rPr lang="en-GB"/>
            <a:t>Creating digital content, (eg. You-tube)</a:t>
          </a:r>
          <a:endParaRPr lang="en-US"/>
        </a:p>
      </dgm:t>
    </dgm:pt>
    <dgm:pt modelId="{F47E78A2-FE45-4B0A-A55C-BDAAAF198371}" type="parTrans" cxnId="{1CB24869-7EBA-4F6B-B052-ECAD1416D8FF}">
      <dgm:prSet/>
      <dgm:spPr/>
      <dgm:t>
        <a:bodyPr/>
        <a:lstStyle/>
        <a:p>
          <a:endParaRPr lang="en-US"/>
        </a:p>
      </dgm:t>
    </dgm:pt>
    <dgm:pt modelId="{EF5961C9-EF4E-419B-B3AD-4C2CEB0D71DC}" type="sibTrans" cxnId="{1CB24869-7EBA-4F6B-B052-ECAD1416D8FF}">
      <dgm:prSet/>
      <dgm:spPr/>
      <dgm:t>
        <a:bodyPr/>
        <a:lstStyle/>
        <a:p>
          <a:endParaRPr lang="en-US"/>
        </a:p>
      </dgm:t>
    </dgm:pt>
    <dgm:pt modelId="{C5373C48-60C5-4254-9CC9-5017F671B881}">
      <dgm:prSet/>
      <dgm:spPr/>
      <dgm:t>
        <a:bodyPr/>
        <a:lstStyle/>
        <a:p>
          <a:r>
            <a:rPr lang="en-GB"/>
            <a:t>Encyclopedic and reference source for general information</a:t>
          </a:r>
          <a:endParaRPr lang="en-US"/>
        </a:p>
      </dgm:t>
    </dgm:pt>
    <dgm:pt modelId="{4F337D69-C1FA-4D7C-A8EB-9D767CEEE4F3}" type="parTrans" cxnId="{87ADB4D8-5D6F-49E5-A2C0-E7AA07ADCDB0}">
      <dgm:prSet/>
      <dgm:spPr/>
      <dgm:t>
        <a:bodyPr/>
        <a:lstStyle/>
        <a:p>
          <a:endParaRPr lang="en-US"/>
        </a:p>
      </dgm:t>
    </dgm:pt>
    <dgm:pt modelId="{C285DAA1-1E78-43F4-BFA3-C1C5FF4D94F3}" type="sibTrans" cxnId="{87ADB4D8-5D6F-49E5-A2C0-E7AA07ADCDB0}">
      <dgm:prSet/>
      <dgm:spPr/>
      <dgm:t>
        <a:bodyPr/>
        <a:lstStyle/>
        <a:p>
          <a:endParaRPr lang="en-US"/>
        </a:p>
      </dgm:t>
    </dgm:pt>
    <dgm:pt modelId="{87D55986-795A-4CC0-85FA-4AB7D0E98E90}">
      <dgm:prSet/>
      <dgm:spPr/>
      <dgm:t>
        <a:bodyPr/>
        <a:lstStyle/>
        <a:p>
          <a:r>
            <a:rPr lang="en-GB"/>
            <a:t>Help with presentation of work, eg, spell check, online referencing and power-point etc.</a:t>
          </a:r>
          <a:endParaRPr lang="en-US"/>
        </a:p>
      </dgm:t>
    </dgm:pt>
    <dgm:pt modelId="{24EBB36D-A4A7-47B5-BA5F-2AE48864D2D7}" type="parTrans" cxnId="{3B2C5DDC-F45C-44D4-875B-0031051516B6}">
      <dgm:prSet/>
      <dgm:spPr/>
      <dgm:t>
        <a:bodyPr/>
        <a:lstStyle/>
        <a:p>
          <a:endParaRPr lang="en-US"/>
        </a:p>
      </dgm:t>
    </dgm:pt>
    <dgm:pt modelId="{E09DF78A-AF8F-43C7-B5FC-6E1C264A15DF}" type="sibTrans" cxnId="{3B2C5DDC-F45C-44D4-875B-0031051516B6}">
      <dgm:prSet/>
      <dgm:spPr/>
      <dgm:t>
        <a:bodyPr/>
        <a:lstStyle/>
        <a:p>
          <a:endParaRPr lang="en-US"/>
        </a:p>
      </dgm:t>
    </dgm:pt>
    <dgm:pt modelId="{CC84171B-2FF4-443A-A0A8-0BD714DA6FF0}">
      <dgm:prSet/>
      <dgm:spPr/>
      <dgm:t>
        <a:bodyPr/>
        <a:lstStyle/>
        <a:p>
          <a:r>
            <a:rPr lang="en-GB"/>
            <a:t>Access to maps, travel info, weather, routes and tickets to plan journeys and make travelling safer</a:t>
          </a:r>
          <a:endParaRPr lang="en-US"/>
        </a:p>
      </dgm:t>
    </dgm:pt>
    <dgm:pt modelId="{E1201E7E-FFDC-4692-81F2-21393DCD27B7}" type="parTrans" cxnId="{11032DCD-FCC8-4A30-9E94-5195DEDCB020}">
      <dgm:prSet/>
      <dgm:spPr/>
      <dgm:t>
        <a:bodyPr/>
        <a:lstStyle/>
        <a:p>
          <a:endParaRPr lang="en-US"/>
        </a:p>
      </dgm:t>
    </dgm:pt>
    <dgm:pt modelId="{A6FFDCCE-6E91-48F0-BA16-A63FBB82A2FD}" type="sibTrans" cxnId="{11032DCD-FCC8-4A30-9E94-5195DEDCB020}">
      <dgm:prSet/>
      <dgm:spPr/>
      <dgm:t>
        <a:bodyPr/>
        <a:lstStyle/>
        <a:p>
          <a:endParaRPr lang="en-US"/>
        </a:p>
      </dgm:t>
    </dgm:pt>
    <dgm:pt modelId="{6484829A-E61D-4C4E-B8EA-A0F89BE0E83A}" type="pres">
      <dgm:prSet presAssocID="{6DB1F818-DD09-4741-8BB1-373A83DE5CD7}" presName="diagram" presStyleCnt="0">
        <dgm:presLayoutVars>
          <dgm:dir/>
          <dgm:resizeHandles val="exact"/>
        </dgm:presLayoutVars>
      </dgm:prSet>
      <dgm:spPr/>
    </dgm:pt>
    <dgm:pt modelId="{8BDA3B52-3302-4752-9A0E-ECBCADDC42FA}" type="pres">
      <dgm:prSet presAssocID="{2F1E8532-C898-4076-B63C-032CF32AF208}" presName="node" presStyleLbl="node1" presStyleIdx="0" presStyleCnt="13">
        <dgm:presLayoutVars>
          <dgm:bulletEnabled val="1"/>
        </dgm:presLayoutVars>
      </dgm:prSet>
      <dgm:spPr/>
    </dgm:pt>
    <dgm:pt modelId="{606241A4-B1E8-4C9C-8942-248B0A2C0671}" type="pres">
      <dgm:prSet presAssocID="{F454D966-714F-41B0-BEC9-5275F2897F9B}" presName="sibTrans" presStyleCnt="0"/>
      <dgm:spPr/>
    </dgm:pt>
    <dgm:pt modelId="{394B80F1-5DA2-437F-8006-F113C22C3DEF}" type="pres">
      <dgm:prSet presAssocID="{EBC2928F-357A-439B-96AE-B2E0C5062AAB}" presName="node" presStyleLbl="node1" presStyleIdx="1" presStyleCnt="13">
        <dgm:presLayoutVars>
          <dgm:bulletEnabled val="1"/>
        </dgm:presLayoutVars>
      </dgm:prSet>
      <dgm:spPr/>
    </dgm:pt>
    <dgm:pt modelId="{E5765173-26D1-471F-9C69-D79CBBCACD83}" type="pres">
      <dgm:prSet presAssocID="{20F089A5-A965-4285-B39F-96B7974A57B4}" presName="sibTrans" presStyleCnt="0"/>
      <dgm:spPr/>
    </dgm:pt>
    <dgm:pt modelId="{54B1F3CB-3BAB-4213-AA9C-79C3B297D425}" type="pres">
      <dgm:prSet presAssocID="{D337F6DE-CEEE-4001-9692-352862E2AD7E}" presName="node" presStyleLbl="node1" presStyleIdx="2" presStyleCnt="13">
        <dgm:presLayoutVars>
          <dgm:bulletEnabled val="1"/>
        </dgm:presLayoutVars>
      </dgm:prSet>
      <dgm:spPr/>
    </dgm:pt>
    <dgm:pt modelId="{D1A0ED0A-BC47-4F9A-82B6-8F3C9C744FB6}" type="pres">
      <dgm:prSet presAssocID="{75091135-435E-41B7-94A2-12945F28B52A}" presName="sibTrans" presStyleCnt="0"/>
      <dgm:spPr/>
    </dgm:pt>
    <dgm:pt modelId="{50E3E6E9-067E-4F47-97AF-FE8CA98B11F9}" type="pres">
      <dgm:prSet presAssocID="{F977C76B-40B7-4E6F-ABF7-F6F90FB90C97}" presName="node" presStyleLbl="node1" presStyleIdx="3" presStyleCnt="13">
        <dgm:presLayoutVars>
          <dgm:bulletEnabled val="1"/>
        </dgm:presLayoutVars>
      </dgm:prSet>
      <dgm:spPr/>
    </dgm:pt>
    <dgm:pt modelId="{7EF843D9-92AA-49C5-AFC8-D4DB93A6DAF9}" type="pres">
      <dgm:prSet presAssocID="{713E79A7-B526-4FC9-93EA-D3FA57F7BE30}" presName="sibTrans" presStyleCnt="0"/>
      <dgm:spPr/>
    </dgm:pt>
    <dgm:pt modelId="{54EB35C4-8F51-4111-B9C0-CDDF0049DEB4}" type="pres">
      <dgm:prSet presAssocID="{771BC4C4-8519-46F8-95BE-7FBC96CC3982}" presName="node" presStyleLbl="node1" presStyleIdx="4" presStyleCnt="13">
        <dgm:presLayoutVars>
          <dgm:bulletEnabled val="1"/>
        </dgm:presLayoutVars>
      </dgm:prSet>
      <dgm:spPr/>
    </dgm:pt>
    <dgm:pt modelId="{EAC7D120-AE35-42EC-9945-C867EE57A349}" type="pres">
      <dgm:prSet presAssocID="{31B2C1CF-D74D-42AA-B965-348410C8F6BE}" presName="sibTrans" presStyleCnt="0"/>
      <dgm:spPr/>
    </dgm:pt>
    <dgm:pt modelId="{7BF02ECA-E658-4E09-9863-E31D5C4F8F9D}" type="pres">
      <dgm:prSet presAssocID="{BBA212C3-71CA-48F7-9A80-343AE269C445}" presName="node" presStyleLbl="node1" presStyleIdx="5" presStyleCnt="13">
        <dgm:presLayoutVars>
          <dgm:bulletEnabled val="1"/>
        </dgm:presLayoutVars>
      </dgm:prSet>
      <dgm:spPr/>
    </dgm:pt>
    <dgm:pt modelId="{5FCB2A51-E802-40C8-A8F9-612FD4D97EA6}" type="pres">
      <dgm:prSet presAssocID="{0BE7C529-248B-4217-9C72-D24D81A4E7FF}" presName="sibTrans" presStyleCnt="0"/>
      <dgm:spPr/>
    </dgm:pt>
    <dgm:pt modelId="{00A68C42-137E-426C-A566-C89FDEE56780}" type="pres">
      <dgm:prSet presAssocID="{65BD11EE-CF29-4530-A393-77FBA427A4C7}" presName="node" presStyleLbl="node1" presStyleIdx="6" presStyleCnt="13">
        <dgm:presLayoutVars>
          <dgm:bulletEnabled val="1"/>
        </dgm:presLayoutVars>
      </dgm:prSet>
      <dgm:spPr/>
    </dgm:pt>
    <dgm:pt modelId="{98F444B7-5106-4874-BFEE-9559AA74DC37}" type="pres">
      <dgm:prSet presAssocID="{CCB1D44E-7AE6-4DE0-9EFC-F4EF796E9EF0}" presName="sibTrans" presStyleCnt="0"/>
      <dgm:spPr/>
    </dgm:pt>
    <dgm:pt modelId="{D47D8EED-FFFA-4335-B45F-25782C202D83}" type="pres">
      <dgm:prSet presAssocID="{833887F6-D5BB-4F63-AB86-B21AE6C46916}" presName="node" presStyleLbl="node1" presStyleIdx="7" presStyleCnt="13">
        <dgm:presLayoutVars>
          <dgm:bulletEnabled val="1"/>
        </dgm:presLayoutVars>
      </dgm:prSet>
      <dgm:spPr/>
    </dgm:pt>
    <dgm:pt modelId="{7113E8AE-A4C1-4EBE-9B65-D12284D8430C}" type="pres">
      <dgm:prSet presAssocID="{CCEA14A1-83F7-4E28-85D6-B8580100443D}" presName="sibTrans" presStyleCnt="0"/>
      <dgm:spPr/>
    </dgm:pt>
    <dgm:pt modelId="{B006CDD9-5C27-4AC2-A63B-F9BCFE52AD3E}" type="pres">
      <dgm:prSet presAssocID="{655EAB26-7B8A-49F3-B9BB-D6FD08EB9297}" presName="node" presStyleLbl="node1" presStyleIdx="8" presStyleCnt="13">
        <dgm:presLayoutVars>
          <dgm:bulletEnabled val="1"/>
        </dgm:presLayoutVars>
      </dgm:prSet>
      <dgm:spPr/>
    </dgm:pt>
    <dgm:pt modelId="{337A5795-C7D2-436A-B7FB-B98106A6B101}" type="pres">
      <dgm:prSet presAssocID="{65902216-7FD4-4470-84F0-5BAA1C655A54}" presName="sibTrans" presStyleCnt="0"/>
      <dgm:spPr/>
    </dgm:pt>
    <dgm:pt modelId="{70580833-C7DD-46CD-A24D-370561442423}" type="pres">
      <dgm:prSet presAssocID="{FD14CA8B-F421-4FBF-8E42-4AF4C811841F}" presName="node" presStyleLbl="node1" presStyleIdx="9" presStyleCnt="13">
        <dgm:presLayoutVars>
          <dgm:bulletEnabled val="1"/>
        </dgm:presLayoutVars>
      </dgm:prSet>
      <dgm:spPr/>
    </dgm:pt>
    <dgm:pt modelId="{EAA57E74-88CE-49DB-B16D-8E99ACBC584E}" type="pres">
      <dgm:prSet presAssocID="{EF5961C9-EF4E-419B-B3AD-4C2CEB0D71DC}" presName="sibTrans" presStyleCnt="0"/>
      <dgm:spPr/>
    </dgm:pt>
    <dgm:pt modelId="{BFAC7113-8C55-4C78-835A-29C0F29EDE17}" type="pres">
      <dgm:prSet presAssocID="{C5373C48-60C5-4254-9CC9-5017F671B881}" presName="node" presStyleLbl="node1" presStyleIdx="10" presStyleCnt="13">
        <dgm:presLayoutVars>
          <dgm:bulletEnabled val="1"/>
        </dgm:presLayoutVars>
      </dgm:prSet>
      <dgm:spPr/>
    </dgm:pt>
    <dgm:pt modelId="{05FF5189-EB89-4BBF-B35F-ADCC22D830D7}" type="pres">
      <dgm:prSet presAssocID="{C285DAA1-1E78-43F4-BFA3-C1C5FF4D94F3}" presName="sibTrans" presStyleCnt="0"/>
      <dgm:spPr/>
    </dgm:pt>
    <dgm:pt modelId="{2C3C0513-8779-4C19-AE34-224DCF4CC73D}" type="pres">
      <dgm:prSet presAssocID="{87D55986-795A-4CC0-85FA-4AB7D0E98E90}" presName="node" presStyleLbl="node1" presStyleIdx="11" presStyleCnt="13">
        <dgm:presLayoutVars>
          <dgm:bulletEnabled val="1"/>
        </dgm:presLayoutVars>
      </dgm:prSet>
      <dgm:spPr/>
    </dgm:pt>
    <dgm:pt modelId="{7CCEB8C9-B133-4A9B-BE7E-9F84F4E6E428}" type="pres">
      <dgm:prSet presAssocID="{E09DF78A-AF8F-43C7-B5FC-6E1C264A15DF}" presName="sibTrans" presStyleCnt="0"/>
      <dgm:spPr/>
    </dgm:pt>
    <dgm:pt modelId="{73CC7AF5-2BAF-45B7-9791-8FC8D590D374}" type="pres">
      <dgm:prSet presAssocID="{CC84171B-2FF4-443A-A0A8-0BD714DA6FF0}" presName="node" presStyleLbl="node1" presStyleIdx="12" presStyleCnt="13">
        <dgm:presLayoutVars>
          <dgm:bulletEnabled val="1"/>
        </dgm:presLayoutVars>
      </dgm:prSet>
      <dgm:spPr/>
    </dgm:pt>
  </dgm:ptLst>
  <dgm:cxnLst>
    <dgm:cxn modelId="{B1690F18-64E9-46C4-AE00-12E67BE5239B}" srcId="{6DB1F818-DD09-4741-8BB1-373A83DE5CD7}" destId="{D337F6DE-CEEE-4001-9692-352862E2AD7E}" srcOrd="2" destOrd="0" parTransId="{F969293E-9FF0-4F6B-94E1-B7A1A847CF06}" sibTransId="{75091135-435E-41B7-94A2-12945F28B52A}"/>
    <dgm:cxn modelId="{F1593C2E-5A0C-4C29-9DD5-3A0BD3000B65}" type="presOf" srcId="{F977C76B-40B7-4E6F-ABF7-F6F90FB90C97}" destId="{50E3E6E9-067E-4F47-97AF-FE8CA98B11F9}" srcOrd="0" destOrd="0" presId="urn:microsoft.com/office/officeart/2005/8/layout/default"/>
    <dgm:cxn modelId="{E45DB037-E7D4-460E-AF0E-B2CE8524A05E}" type="presOf" srcId="{2F1E8532-C898-4076-B63C-032CF32AF208}" destId="{8BDA3B52-3302-4752-9A0E-ECBCADDC42FA}" srcOrd="0" destOrd="0" presId="urn:microsoft.com/office/officeart/2005/8/layout/default"/>
    <dgm:cxn modelId="{1A861E40-5AFD-4FD9-8790-6970430852E5}" srcId="{6DB1F818-DD09-4741-8BB1-373A83DE5CD7}" destId="{EBC2928F-357A-439B-96AE-B2E0C5062AAB}" srcOrd="1" destOrd="0" parTransId="{A4393FC4-2773-4AAE-8B56-796735A0173C}" sibTransId="{20F089A5-A965-4285-B39F-96B7974A57B4}"/>
    <dgm:cxn modelId="{AFBFA65C-7691-4DFC-8E26-3C50CD54628A}" srcId="{6DB1F818-DD09-4741-8BB1-373A83DE5CD7}" destId="{833887F6-D5BB-4F63-AB86-B21AE6C46916}" srcOrd="7" destOrd="0" parTransId="{43349748-3FA6-41EB-ADC8-7D05B01E2D8B}" sibTransId="{CCEA14A1-83F7-4E28-85D6-B8580100443D}"/>
    <dgm:cxn modelId="{539E9160-934E-41D5-8D0A-2D72B1992D4F}" type="presOf" srcId="{833887F6-D5BB-4F63-AB86-B21AE6C46916}" destId="{D47D8EED-FFFA-4335-B45F-25782C202D83}" srcOrd="0" destOrd="0" presId="urn:microsoft.com/office/officeart/2005/8/layout/default"/>
    <dgm:cxn modelId="{95D2C244-F330-42FF-88CB-4596D792991F}" srcId="{6DB1F818-DD09-4741-8BB1-373A83DE5CD7}" destId="{F977C76B-40B7-4E6F-ABF7-F6F90FB90C97}" srcOrd="3" destOrd="0" parTransId="{3BA4956D-BCDF-444E-9994-F7AD7F31C482}" sibTransId="{713E79A7-B526-4FC9-93EA-D3FA57F7BE30}"/>
    <dgm:cxn modelId="{1CB24869-7EBA-4F6B-B052-ECAD1416D8FF}" srcId="{6DB1F818-DD09-4741-8BB1-373A83DE5CD7}" destId="{FD14CA8B-F421-4FBF-8E42-4AF4C811841F}" srcOrd="9" destOrd="0" parTransId="{F47E78A2-FE45-4B0A-A55C-BDAAAF198371}" sibTransId="{EF5961C9-EF4E-419B-B3AD-4C2CEB0D71DC}"/>
    <dgm:cxn modelId="{53B07E6E-9773-41B6-AD64-5AF1737835B7}" type="presOf" srcId="{CC84171B-2FF4-443A-A0A8-0BD714DA6FF0}" destId="{73CC7AF5-2BAF-45B7-9791-8FC8D590D374}" srcOrd="0" destOrd="0" presId="urn:microsoft.com/office/officeart/2005/8/layout/default"/>
    <dgm:cxn modelId="{8899F04E-4B2A-4014-8F74-AFBD656AEFB5}" type="presOf" srcId="{87D55986-795A-4CC0-85FA-4AB7D0E98E90}" destId="{2C3C0513-8779-4C19-AE34-224DCF4CC73D}" srcOrd="0" destOrd="0" presId="urn:microsoft.com/office/officeart/2005/8/layout/default"/>
    <dgm:cxn modelId="{76422C70-01CD-43DB-964A-BE79C2BAA39D}" type="presOf" srcId="{6DB1F818-DD09-4741-8BB1-373A83DE5CD7}" destId="{6484829A-E61D-4C4E-B8EA-A0F89BE0E83A}" srcOrd="0" destOrd="0" presId="urn:microsoft.com/office/officeart/2005/8/layout/default"/>
    <dgm:cxn modelId="{DBA98353-C184-477A-B7F9-BE0C0A4123AB}" srcId="{6DB1F818-DD09-4741-8BB1-373A83DE5CD7}" destId="{65BD11EE-CF29-4530-A393-77FBA427A4C7}" srcOrd="6" destOrd="0" parTransId="{F93108C5-CFC0-4596-94CE-CFE5AB5637D2}" sibTransId="{CCB1D44E-7AE6-4DE0-9EFC-F4EF796E9EF0}"/>
    <dgm:cxn modelId="{76828B7B-3B7B-45EA-ADFA-A1C9E91FC49D}" srcId="{6DB1F818-DD09-4741-8BB1-373A83DE5CD7}" destId="{655EAB26-7B8A-49F3-B9BB-D6FD08EB9297}" srcOrd="8" destOrd="0" parTransId="{3B30ED32-7039-4262-A2DB-9E5A89336647}" sibTransId="{65902216-7FD4-4470-84F0-5BAA1C655A54}"/>
    <dgm:cxn modelId="{63980393-1D89-4978-8A4B-970CD633EC36}" type="presOf" srcId="{771BC4C4-8519-46F8-95BE-7FBC96CC3982}" destId="{54EB35C4-8F51-4111-B9C0-CDDF0049DEB4}" srcOrd="0" destOrd="0" presId="urn:microsoft.com/office/officeart/2005/8/layout/default"/>
    <dgm:cxn modelId="{36EBFEA7-08FB-4CDF-B7FC-B388000B434C}" srcId="{6DB1F818-DD09-4741-8BB1-373A83DE5CD7}" destId="{BBA212C3-71CA-48F7-9A80-343AE269C445}" srcOrd="5" destOrd="0" parTransId="{F7559BC3-5FA0-4E96-9D10-04B3FB175E4E}" sibTransId="{0BE7C529-248B-4217-9C72-D24D81A4E7FF}"/>
    <dgm:cxn modelId="{74683FB4-228E-4076-8312-6A94AC1BFD1F}" srcId="{6DB1F818-DD09-4741-8BB1-373A83DE5CD7}" destId="{2F1E8532-C898-4076-B63C-032CF32AF208}" srcOrd="0" destOrd="0" parTransId="{67166800-104A-4435-B46B-B85512C4C52C}" sibTransId="{F454D966-714F-41B0-BEC9-5275F2897F9B}"/>
    <dgm:cxn modelId="{66F981BF-CBDD-4934-BC7F-05E18360A241}" type="presOf" srcId="{C5373C48-60C5-4254-9CC9-5017F671B881}" destId="{BFAC7113-8C55-4C78-835A-29C0F29EDE17}" srcOrd="0" destOrd="0" presId="urn:microsoft.com/office/officeart/2005/8/layout/default"/>
    <dgm:cxn modelId="{FE3229CB-1B6D-4EED-80CE-9D78DFC517C7}" type="presOf" srcId="{D337F6DE-CEEE-4001-9692-352862E2AD7E}" destId="{54B1F3CB-3BAB-4213-AA9C-79C3B297D425}" srcOrd="0" destOrd="0" presId="urn:microsoft.com/office/officeart/2005/8/layout/default"/>
    <dgm:cxn modelId="{11032DCD-FCC8-4A30-9E94-5195DEDCB020}" srcId="{6DB1F818-DD09-4741-8BB1-373A83DE5CD7}" destId="{CC84171B-2FF4-443A-A0A8-0BD714DA6FF0}" srcOrd="12" destOrd="0" parTransId="{E1201E7E-FFDC-4692-81F2-21393DCD27B7}" sibTransId="{A6FFDCCE-6E91-48F0-BA16-A63FBB82A2FD}"/>
    <dgm:cxn modelId="{A267C8D6-9E21-41AF-B211-DD022F37341A}" type="presOf" srcId="{EBC2928F-357A-439B-96AE-B2E0C5062AAB}" destId="{394B80F1-5DA2-437F-8006-F113C22C3DEF}" srcOrd="0" destOrd="0" presId="urn:microsoft.com/office/officeart/2005/8/layout/default"/>
    <dgm:cxn modelId="{20A67CD8-EE3F-4CED-9C26-7A443C2FE2B1}" type="presOf" srcId="{65BD11EE-CF29-4530-A393-77FBA427A4C7}" destId="{00A68C42-137E-426C-A566-C89FDEE56780}" srcOrd="0" destOrd="0" presId="urn:microsoft.com/office/officeart/2005/8/layout/default"/>
    <dgm:cxn modelId="{87ADB4D8-5D6F-49E5-A2C0-E7AA07ADCDB0}" srcId="{6DB1F818-DD09-4741-8BB1-373A83DE5CD7}" destId="{C5373C48-60C5-4254-9CC9-5017F671B881}" srcOrd="10" destOrd="0" parTransId="{4F337D69-C1FA-4D7C-A8EB-9D767CEEE4F3}" sibTransId="{C285DAA1-1E78-43F4-BFA3-C1C5FF4D94F3}"/>
    <dgm:cxn modelId="{0E5366DA-6068-4602-B683-3554CB5BB724}" type="presOf" srcId="{655EAB26-7B8A-49F3-B9BB-D6FD08EB9297}" destId="{B006CDD9-5C27-4AC2-A63B-F9BCFE52AD3E}" srcOrd="0" destOrd="0" presId="urn:microsoft.com/office/officeart/2005/8/layout/default"/>
    <dgm:cxn modelId="{3B2C5DDC-F45C-44D4-875B-0031051516B6}" srcId="{6DB1F818-DD09-4741-8BB1-373A83DE5CD7}" destId="{87D55986-795A-4CC0-85FA-4AB7D0E98E90}" srcOrd="11" destOrd="0" parTransId="{24EBB36D-A4A7-47B5-BA5F-2AE48864D2D7}" sibTransId="{E09DF78A-AF8F-43C7-B5FC-6E1C264A15DF}"/>
    <dgm:cxn modelId="{1D0286F0-14F4-4094-9939-D25CA064E734}" type="presOf" srcId="{FD14CA8B-F421-4FBF-8E42-4AF4C811841F}" destId="{70580833-C7DD-46CD-A24D-370561442423}" srcOrd="0" destOrd="0" presId="urn:microsoft.com/office/officeart/2005/8/layout/default"/>
    <dgm:cxn modelId="{9D2AA2F7-580B-46C2-8C68-8E76054BCEB5}" type="presOf" srcId="{BBA212C3-71CA-48F7-9A80-343AE269C445}" destId="{7BF02ECA-E658-4E09-9863-E31D5C4F8F9D}" srcOrd="0" destOrd="0" presId="urn:microsoft.com/office/officeart/2005/8/layout/default"/>
    <dgm:cxn modelId="{BAFC74FC-B368-4271-86AA-12C4F3918616}" srcId="{6DB1F818-DD09-4741-8BB1-373A83DE5CD7}" destId="{771BC4C4-8519-46F8-95BE-7FBC96CC3982}" srcOrd="4" destOrd="0" parTransId="{591D0C9F-7CA8-405E-A39D-9C8394FE917E}" sibTransId="{31B2C1CF-D74D-42AA-B965-348410C8F6BE}"/>
    <dgm:cxn modelId="{D41BE571-8E02-4F2B-AFCC-D2EE53324B8E}" type="presParOf" srcId="{6484829A-E61D-4C4E-B8EA-A0F89BE0E83A}" destId="{8BDA3B52-3302-4752-9A0E-ECBCADDC42FA}" srcOrd="0" destOrd="0" presId="urn:microsoft.com/office/officeart/2005/8/layout/default"/>
    <dgm:cxn modelId="{A122F3D6-44D0-4C6C-BCCB-5D0F296F865D}" type="presParOf" srcId="{6484829A-E61D-4C4E-B8EA-A0F89BE0E83A}" destId="{606241A4-B1E8-4C9C-8942-248B0A2C0671}" srcOrd="1" destOrd="0" presId="urn:microsoft.com/office/officeart/2005/8/layout/default"/>
    <dgm:cxn modelId="{73DB1632-CCE8-4639-9982-1BAED0C2F026}" type="presParOf" srcId="{6484829A-E61D-4C4E-B8EA-A0F89BE0E83A}" destId="{394B80F1-5DA2-437F-8006-F113C22C3DEF}" srcOrd="2" destOrd="0" presId="urn:microsoft.com/office/officeart/2005/8/layout/default"/>
    <dgm:cxn modelId="{FD8F9A22-07C8-4E92-BAD1-59EE4D755555}" type="presParOf" srcId="{6484829A-E61D-4C4E-B8EA-A0F89BE0E83A}" destId="{E5765173-26D1-471F-9C69-D79CBBCACD83}" srcOrd="3" destOrd="0" presId="urn:microsoft.com/office/officeart/2005/8/layout/default"/>
    <dgm:cxn modelId="{06DEAE29-2313-400C-8764-98EA220B718F}" type="presParOf" srcId="{6484829A-E61D-4C4E-B8EA-A0F89BE0E83A}" destId="{54B1F3CB-3BAB-4213-AA9C-79C3B297D425}" srcOrd="4" destOrd="0" presId="urn:microsoft.com/office/officeart/2005/8/layout/default"/>
    <dgm:cxn modelId="{8EC780D6-C5CE-4CD8-8072-5DC5127B1A41}" type="presParOf" srcId="{6484829A-E61D-4C4E-B8EA-A0F89BE0E83A}" destId="{D1A0ED0A-BC47-4F9A-82B6-8F3C9C744FB6}" srcOrd="5" destOrd="0" presId="urn:microsoft.com/office/officeart/2005/8/layout/default"/>
    <dgm:cxn modelId="{BD11A573-1DAD-4E3E-9ACE-3CEB78C829B7}" type="presParOf" srcId="{6484829A-E61D-4C4E-B8EA-A0F89BE0E83A}" destId="{50E3E6E9-067E-4F47-97AF-FE8CA98B11F9}" srcOrd="6" destOrd="0" presId="urn:microsoft.com/office/officeart/2005/8/layout/default"/>
    <dgm:cxn modelId="{F3312E02-4B2E-4BBB-A79B-B4326BA886A6}" type="presParOf" srcId="{6484829A-E61D-4C4E-B8EA-A0F89BE0E83A}" destId="{7EF843D9-92AA-49C5-AFC8-D4DB93A6DAF9}" srcOrd="7" destOrd="0" presId="urn:microsoft.com/office/officeart/2005/8/layout/default"/>
    <dgm:cxn modelId="{D97A66F8-CFC3-4842-8C17-5F31CC09C919}" type="presParOf" srcId="{6484829A-E61D-4C4E-B8EA-A0F89BE0E83A}" destId="{54EB35C4-8F51-4111-B9C0-CDDF0049DEB4}" srcOrd="8" destOrd="0" presId="urn:microsoft.com/office/officeart/2005/8/layout/default"/>
    <dgm:cxn modelId="{221DFD05-6449-4785-A2C1-C9E4066CA057}" type="presParOf" srcId="{6484829A-E61D-4C4E-B8EA-A0F89BE0E83A}" destId="{EAC7D120-AE35-42EC-9945-C867EE57A349}" srcOrd="9" destOrd="0" presId="urn:microsoft.com/office/officeart/2005/8/layout/default"/>
    <dgm:cxn modelId="{595F7AAE-6DF7-4775-B7F9-6122C3FAC8C6}" type="presParOf" srcId="{6484829A-E61D-4C4E-B8EA-A0F89BE0E83A}" destId="{7BF02ECA-E658-4E09-9863-E31D5C4F8F9D}" srcOrd="10" destOrd="0" presId="urn:microsoft.com/office/officeart/2005/8/layout/default"/>
    <dgm:cxn modelId="{0644E4A2-8A72-4AD1-AED6-51C7D9E63794}" type="presParOf" srcId="{6484829A-E61D-4C4E-B8EA-A0F89BE0E83A}" destId="{5FCB2A51-E802-40C8-A8F9-612FD4D97EA6}" srcOrd="11" destOrd="0" presId="urn:microsoft.com/office/officeart/2005/8/layout/default"/>
    <dgm:cxn modelId="{8815382C-2808-4B03-8413-468A3F5409D0}" type="presParOf" srcId="{6484829A-E61D-4C4E-B8EA-A0F89BE0E83A}" destId="{00A68C42-137E-426C-A566-C89FDEE56780}" srcOrd="12" destOrd="0" presId="urn:microsoft.com/office/officeart/2005/8/layout/default"/>
    <dgm:cxn modelId="{687B3A4E-547F-455B-BFDD-9A8170CC68B6}" type="presParOf" srcId="{6484829A-E61D-4C4E-B8EA-A0F89BE0E83A}" destId="{98F444B7-5106-4874-BFEE-9559AA74DC37}" srcOrd="13" destOrd="0" presId="urn:microsoft.com/office/officeart/2005/8/layout/default"/>
    <dgm:cxn modelId="{9C1A3A07-20F9-4342-B4A3-89D6C788CB7F}" type="presParOf" srcId="{6484829A-E61D-4C4E-B8EA-A0F89BE0E83A}" destId="{D47D8EED-FFFA-4335-B45F-25782C202D83}" srcOrd="14" destOrd="0" presId="urn:microsoft.com/office/officeart/2005/8/layout/default"/>
    <dgm:cxn modelId="{4FC2AE01-1EC4-4D38-81AA-ED704F77873F}" type="presParOf" srcId="{6484829A-E61D-4C4E-B8EA-A0F89BE0E83A}" destId="{7113E8AE-A4C1-4EBE-9B65-D12284D8430C}" srcOrd="15" destOrd="0" presId="urn:microsoft.com/office/officeart/2005/8/layout/default"/>
    <dgm:cxn modelId="{151E4141-ABE7-4782-9341-FD74714CA660}" type="presParOf" srcId="{6484829A-E61D-4C4E-B8EA-A0F89BE0E83A}" destId="{B006CDD9-5C27-4AC2-A63B-F9BCFE52AD3E}" srcOrd="16" destOrd="0" presId="urn:microsoft.com/office/officeart/2005/8/layout/default"/>
    <dgm:cxn modelId="{BCC46678-99A4-4B11-9F8B-E2C0D4630E1A}" type="presParOf" srcId="{6484829A-E61D-4C4E-B8EA-A0F89BE0E83A}" destId="{337A5795-C7D2-436A-B7FB-B98106A6B101}" srcOrd="17" destOrd="0" presId="urn:microsoft.com/office/officeart/2005/8/layout/default"/>
    <dgm:cxn modelId="{51A3E052-8131-4A49-8F13-CADC7C39B305}" type="presParOf" srcId="{6484829A-E61D-4C4E-B8EA-A0F89BE0E83A}" destId="{70580833-C7DD-46CD-A24D-370561442423}" srcOrd="18" destOrd="0" presId="urn:microsoft.com/office/officeart/2005/8/layout/default"/>
    <dgm:cxn modelId="{DA269608-2FC5-4C09-899C-7C3A92F91F94}" type="presParOf" srcId="{6484829A-E61D-4C4E-B8EA-A0F89BE0E83A}" destId="{EAA57E74-88CE-49DB-B16D-8E99ACBC584E}" srcOrd="19" destOrd="0" presId="urn:microsoft.com/office/officeart/2005/8/layout/default"/>
    <dgm:cxn modelId="{1FF25276-6E7F-443D-84F4-5E71E4032957}" type="presParOf" srcId="{6484829A-E61D-4C4E-B8EA-A0F89BE0E83A}" destId="{BFAC7113-8C55-4C78-835A-29C0F29EDE17}" srcOrd="20" destOrd="0" presId="urn:microsoft.com/office/officeart/2005/8/layout/default"/>
    <dgm:cxn modelId="{EE758B22-E77B-4458-A457-1D247A96D1AA}" type="presParOf" srcId="{6484829A-E61D-4C4E-B8EA-A0F89BE0E83A}" destId="{05FF5189-EB89-4BBF-B35F-ADCC22D830D7}" srcOrd="21" destOrd="0" presId="urn:microsoft.com/office/officeart/2005/8/layout/default"/>
    <dgm:cxn modelId="{D7E8645F-B937-4805-A643-940C5A693D46}" type="presParOf" srcId="{6484829A-E61D-4C4E-B8EA-A0F89BE0E83A}" destId="{2C3C0513-8779-4C19-AE34-224DCF4CC73D}" srcOrd="22" destOrd="0" presId="urn:microsoft.com/office/officeart/2005/8/layout/default"/>
    <dgm:cxn modelId="{66613426-F4FA-49A4-A02A-6CE21F951867}" type="presParOf" srcId="{6484829A-E61D-4C4E-B8EA-A0F89BE0E83A}" destId="{7CCEB8C9-B133-4A9B-BE7E-9F84F4E6E428}" srcOrd="23" destOrd="0" presId="urn:microsoft.com/office/officeart/2005/8/layout/default"/>
    <dgm:cxn modelId="{21219C4E-6B30-4FC6-86E3-AA58AB79DB89}" type="presParOf" srcId="{6484829A-E61D-4C4E-B8EA-A0F89BE0E83A}" destId="{73CC7AF5-2BAF-45B7-9791-8FC8D590D374}" srcOrd="2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C979D79-9D8C-482C-93DF-8FA7BCC01374}"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7DA47BE2-FE6F-458C-A7F5-7F9E83DAC55C}">
      <dgm:prSet/>
      <dgm:spPr/>
      <dgm:t>
        <a:bodyPr/>
        <a:lstStyle/>
        <a:p>
          <a:r>
            <a:rPr lang="en-GB"/>
            <a:t>Around one in five children aged 10 to 15 years in England and Wales (19%) experienced at least one type of online bullying behaviour in the year ending March 2020, equivalent to 764,000 children.</a:t>
          </a:r>
          <a:endParaRPr lang="en-US"/>
        </a:p>
      </dgm:t>
    </dgm:pt>
    <dgm:pt modelId="{E1396105-C217-4F55-9AD3-25036CF646D3}" type="parTrans" cxnId="{A28DB06E-B834-4C30-B849-A35C552FC9F5}">
      <dgm:prSet/>
      <dgm:spPr/>
      <dgm:t>
        <a:bodyPr/>
        <a:lstStyle/>
        <a:p>
          <a:endParaRPr lang="en-US"/>
        </a:p>
      </dgm:t>
    </dgm:pt>
    <dgm:pt modelId="{F8A659E5-FFFC-44A3-9722-F98BDDEFA9F8}" type="sibTrans" cxnId="{A28DB06E-B834-4C30-B849-A35C552FC9F5}">
      <dgm:prSet/>
      <dgm:spPr/>
      <dgm:t>
        <a:bodyPr/>
        <a:lstStyle/>
        <a:p>
          <a:endParaRPr lang="en-US"/>
        </a:p>
      </dgm:t>
    </dgm:pt>
    <dgm:pt modelId="{A51AFE6A-A199-4334-8E6B-676D467E60CF}">
      <dgm:prSet/>
      <dgm:spPr/>
      <dgm:t>
        <a:bodyPr/>
        <a:lstStyle/>
        <a:p>
          <a:r>
            <a:rPr lang="en-GB"/>
            <a:t>Nearly three out of four children (72%) who had experienced an online bullying behaviour experienced at least some of it at school or during school time.</a:t>
          </a:r>
          <a:endParaRPr lang="en-US"/>
        </a:p>
      </dgm:t>
    </dgm:pt>
    <dgm:pt modelId="{AFEC9027-9C81-471D-B2DF-C26D16931F3B}" type="parTrans" cxnId="{3EE7F68B-CC71-44AE-B9DE-8B243BEC7F99}">
      <dgm:prSet/>
      <dgm:spPr/>
      <dgm:t>
        <a:bodyPr/>
        <a:lstStyle/>
        <a:p>
          <a:endParaRPr lang="en-US"/>
        </a:p>
      </dgm:t>
    </dgm:pt>
    <dgm:pt modelId="{F940D906-3414-4CB2-BD7A-96931171FFED}" type="sibTrans" cxnId="{3EE7F68B-CC71-44AE-B9DE-8B243BEC7F99}">
      <dgm:prSet/>
      <dgm:spPr/>
      <dgm:t>
        <a:bodyPr/>
        <a:lstStyle/>
        <a:p>
          <a:endParaRPr lang="en-US"/>
        </a:p>
      </dgm:t>
    </dgm:pt>
    <dgm:pt modelId="{430DA4C6-4D3A-44E3-9E9C-458F852D9D95}">
      <dgm:prSet/>
      <dgm:spPr/>
      <dgm:t>
        <a:bodyPr/>
        <a:lstStyle/>
        <a:p>
          <a:r>
            <a:rPr lang="en-GB"/>
            <a:t>Based on latest police recorded crime data, it's estimated an average of 1 online abuse offence against a child was recorded every 16 minutes in England and Wales (2020).</a:t>
          </a:r>
          <a:endParaRPr lang="en-US"/>
        </a:p>
      </dgm:t>
    </dgm:pt>
    <dgm:pt modelId="{D67F55EF-F933-4E95-8370-6BCC3D93A47E}" type="parTrans" cxnId="{5BC78C86-BF5E-4B99-B9E5-BB6DCA6F3CDA}">
      <dgm:prSet/>
      <dgm:spPr/>
      <dgm:t>
        <a:bodyPr/>
        <a:lstStyle/>
        <a:p>
          <a:endParaRPr lang="en-US"/>
        </a:p>
      </dgm:t>
    </dgm:pt>
    <dgm:pt modelId="{5755E702-4C23-47E4-BF9B-8F67BF9A53C1}" type="sibTrans" cxnId="{5BC78C86-BF5E-4B99-B9E5-BB6DCA6F3CDA}">
      <dgm:prSet/>
      <dgm:spPr/>
      <dgm:t>
        <a:bodyPr/>
        <a:lstStyle/>
        <a:p>
          <a:endParaRPr lang="en-US"/>
        </a:p>
      </dgm:t>
    </dgm:pt>
    <dgm:pt modelId="{3441AFFF-C66C-4FC0-B0ED-06ED0C4FB56F}" type="pres">
      <dgm:prSet presAssocID="{EC979D79-9D8C-482C-93DF-8FA7BCC01374}" presName="vert0" presStyleCnt="0">
        <dgm:presLayoutVars>
          <dgm:dir/>
          <dgm:animOne val="branch"/>
          <dgm:animLvl val="lvl"/>
        </dgm:presLayoutVars>
      </dgm:prSet>
      <dgm:spPr/>
    </dgm:pt>
    <dgm:pt modelId="{4FD17D17-23D0-4070-A368-882144D9174E}" type="pres">
      <dgm:prSet presAssocID="{7DA47BE2-FE6F-458C-A7F5-7F9E83DAC55C}" presName="thickLine" presStyleLbl="alignNode1" presStyleIdx="0" presStyleCnt="3"/>
      <dgm:spPr/>
    </dgm:pt>
    <dgm:pt modelId="{B56D459D-3B3E-4AC3-8801-C9D704707BAC}" type="pres">
      <dgm:prSet presAssocID="{7DA47BE2-FE6F-458C-A7F5-7F9E83DAC55C}" presName="horz1" presStyleCnt="0"/>
      <dgm:spPr/>
    </dgm:pt>
    <dgm:pt modelId="{2C28EDD7-FCA5-48CA-B019-D97F5378BEEF}" type="pres">
      <dgm:prSet presAssocID="{7DA47BE2-FE6F-458C-A7F5-7F9E83DAC55C}" presName="tx1" presStyleLbl="revTx" presStyleIdx="0" presStyleCnt="3"/>
      <dgm:spPr/>
    </dgm:pt>
    <dgm:pt modelId="{74C7F065-22D3-4A6F-9208-0389077387CB}" type="pres">
      <dgm:prSet presAssocID="{7DA47BE2-FE6F-458C-A7F5-7F9E83DAC55C}" presName="vert1" presStyleCnt="0"/>
      <dgm:spPr/>
    </dgm:pt>
    <dgm:pt modelId="{EAAB26E3-2C28-4D52-8CA4-374B89026F57}" type="pres">
      <dgm:prSet presAssocID="{A51AFE6A-A199-4334-8E6B-676D467E60CF}" presName="thickLine" presStyleLbl="alignNode1" presStyleIdx="1" presStyleCnt="3"/>
      <dgm:spPr/>
    </dgm:pt>
    <dgm:pt modelId="{ACF8986E-DAF2-4705-A717-1485B3F0BF19}" type="pres">
      <dgm:prSet presAssocID="{A51AFE6A-A199-4334-8E6B-676D467E60CF}" presName="horz1" presStyleCnt="0"/>
      <dgm:spPr/>
    </dgm:pt>
    <dgm:pt modelId="{6E092CD7-DD87-45D0-B142-9001BE500BD0}" type="pres">
      <dgm:prSet presAssocID="{A51AFE6A-A199-4334-8E6B-676D467E60CF}" presName="tx1" presStyleLbl="revTx" presStyleIdx="1" presStyleCnt="3"/>
      <dgm:spPr/>
    </dgm:pt>
    <dgm:pt modelId="{CC884282-28E8-4DE8-911D-5B3DC3883EEE}" type="pres">
      <dgm:prSet presAssocID="{A51AFE6A-A199-4334-8E6B-676D467E60CF}" presName="vert1" presStyleCnt="0"/>
      <dgm:spPr/>
    </dgm:pt>
    <dgm:pt modelId="{15CB4082-738C-486F-A512-65CB24DF3E2F}" type="pres">
      <dgm:prSet presAssocID="{430DA4C6-4D3A-44E3-9E9C-458F852D9D95}" presName="thickLine" presStyleLbl="alignNode1" presStyleIdx="2" presStyleCnt="3"/>
      <dgm:spPr/>
    </dgm:pt>
    <dgm:pt modelId="{83F1F591-9C8D-4978-845B-4D3720742733}" type="pres">
      <dgm:prSet presAssocID="{430DA4C6-4D3A-44E3-9E9C-458F852D9D95}" presName="horz1" presStyleCnt="0"/>
      <dgm:spPr/>
    </dgm:pt>
    <dgm:pt modelId="{5994A3F2-C3C2-41D0-8892-A72E4F695A5B}" type="pres">
      <dgm:prSet presAssocID="{430DA4C6-4D3A-44E3-9E9C-458F852D9D95}" presName="tx1" presStyleLbl="revTx" presStyleIdx="2" presStyleCnt="3"/>
      <dgm:spPr/>
    </dgm:pt>
    <dgm:pt modelId="{F0D06C13-EFE3-49F2-B0FB-A585D8639C2F}" type="pres">
      <dgm:prSet presAssocID="{430DA4C6-4D3A-44E3-9E9C-458F852D9D95}" presName="vert1" presStyleCnt="0"/>
      <dgm:spPr/>
    </dgm:pt>
  </dgm:ptLst>
  <dgm:cxnLst>
    <dgm:cxn modelId="{7B01450C-1515-4126-A2F4-DC5CE0F75B41}" type="presOf" srcId="{7DA47BE2-FE6F-458C-A7F5-7F9E83DAC55C}" destId="{2C28EDD7-FCA5-48CA-B019-D97F5378BEEF}" srcOrd="0" destOrd="0" presId="urn:microsoft.com/office/officeart/2008/layout/LinedList"/>
    <dgm:cxn modelId="{0DF46B2C-2EBB-4013-AB72-AE5AD6CF5AB1}" type="presOf" srcId="{EC979D79-9D8C-482C-93DF-8FA7BCC01374}" destId="{3441AFFF-C66C-4FC0-B0ED-06ED0C4FB56F}" srcOrd="0" destOrd="0" presId="urn:microsoft.com/office/officeart/2008/layout/LinedList"/>
    <dgm:cxn modelId="{7A873F65-9BAB-4038-BFCF-E76D574D00BF}" type="presOf" srcId="{A51AFE6A-A199-4334-8E6B-676D467E60CF}" destId="{6E092CD7-DD87-45D0-B142-9001BE500BD0}" srcOrd="0" destOrd="0" presId="urn:microsoft.com/office/officeart/2008/layout/LinedList"/>
    <dgm:cxn modelId="{62250546-F02C-4D17-8943-ACFA1D70160F}" type="presOf" srcId="{430DA4C6-4D3A-44E3-9E9C-458F852D9D95}" destId="{5994A3F2-C3C2-41D0-8892-A72E4F695A5B}" srcOrd="0" destOrd="0" presId="urn:microsoft.com/office/officeart/2008/layout/LinedList"/>
    <dgm:cxn modelId="{A28DB06E-B834-4C30-B849-A35C552FC9F5}" srcId="{EC979D79-9D8C-482C-93DF-8FA7BCC01374}" destId="{7DA47BE2-FE6F-458C-A7F5-7F9E83DAC55C}" srcOrd="0" destOrd="0" parTransId="{E1396105-C217-4F55-9AD3-25036CF646D3}" sibTransId="{F8A659E5-FFFC-44A3-9722-F98BDDEFA9F8}"/>
    <dgm:cxn modelId="{5BC78C86-BF5E-4B99-B9E5-BB6DCA6F3CDA}" srcId="{EC979D79-9D8C-482C-93DF-8FA7BCC01374}" destId="{430DA4C6-4D3A-44E3-9E9C-458F852D9D95}" srcOrd="2" destOrd="0" parTransId="{D67F55EF-F933-4E95-8370-6BCC3D93A47E}" sibTransId="{5755E702-4C23-47E4-BF9B-8F67BF9A53C1}"/>
    <dgm:cxn modelId="{3EE7F68B-CC71-44AE-B9DE-8B243BEC7F99}" srcId="{EC979D79-9D8C-482C-93DF-8FA7BCC01374}" destId="{A51AFE6A-A199-4334-8E6B-676D467E60CF}" srcOrd="1" destOrd="0" parTransId="{AFEC9027-9C81-471D-B2DF-C26D16931F3B}" sibTransId="{F940D906-3414-4CB2-BD7A-96931171FFED}"/>
    <dgm:cxn modelId="{A551314E-D23D-4AAE-AD6C-EB1417774881}" type="presParOf" srcId="{3441AFFF-C66C-4FC0-B0ED-06ED0C4FB56F}" destId="{4FD17D17-23D0-4070-A368-882144D9174E}" srcOrd="0" destOrd="0" presId="urn:microsoft.com/office/officeart/2008/layout/LinedList"/>
    <dgm:cxn modelId="{604A5F73-594D-4A0E-A277-A2E44B9E4A8A}" type="presParOf" srcId="{3441AFFF-C66C-4FC0-B0ED-06ED0C4FB56F}" destId="{B56D459D-3B3E-4AC3-8801-C9D704707BAC}" srcOrd="1" destOrd="0" presId="urn:microsoft.com/office/officeart/2008/layout/LinedList"/>
    <dgm:cxn modelId="{387D3798-8B81-47AA-AB03-F83E2CA19D51}" type="presParOf" srcId="{B56D459D-3B3E-4AC3-8801-C9D704707BAC}" destId="{2C28EDD7-FCA5-48CA-B019-D97F5378BEEF}" srcOrd="0" destOrd="0" presId="urn:microsoft.com/office/officeart/2008/layout/LinedList"/>
    <dgm:cxn modelId="{DA66C20E-DD82-4811-95DB-0552B76F0BCA}" type="presParOf" srcId="{B56D459D-3B3E-4AC3-8801-C9D704707BAC}" destId="{74C7F065-22D3-4A6F-9208-0389077387CB}" srcOrd="1" destOrd="0" presId="urn:microsoft.com/office/officeart/2008/layout/LinedList"/>
    <dgm:cxn modelId="{0274AD8C-4B7E-4C46-A59A-9A3E480C0494}" type="presParOf" srcId="{3441AFFF-C66C-4FC0-B0ED-06ED0C4FB56F}" destId="{EAAB26E3-2C28-4D52-8CA4-374B89026F57}" srcOrd="2" destOrd="0" presId="urn:microsoft.com/office/officeart/2008/layout/LinedList"/>
    <dgm:cxn modelId="{B197241E-1484-4BD1-9B43-932C9C93492A}" type="presParOf" srcId="{3441AFFF-C66C-4FC0-B0ED-06ED0C4FB56F}" destId="{ACF8986E-DAF2-4705-A717-1485B3F0BF19}" srcOrd="3" destOrd="0" presId="urn:microsoft.com/office/officeart/2008/layout/LinedList"/>
    <dgm:cxn modelId="{636130BB-265A-4B8D-8C59-16B17611D807}" type="presParOf" srcId="{ACF8986E-DAF2-4705-A717-1485B3F0BF19}" destId="{6E092CD7-DD87-45D0-B142-9001BE500BD0}" srcOrd="0" destOrd="0" presId="urn:microsoft.com/office/officeart/2008/layout/LinedList"/>
    <dgm:cxn modelId="{B0F4E336-581F-4840-AC01-4D5C4132D6FA}" type="presParOf" srcId="{ACF8986E-DAF2-4705-A717-1485B3F0BF19}" destId="{CC884282-28E8-4DE8-911D-5B3DC3883EEE}" srcOrd="1" destOrd="0" presId="urn:microsoft.com/office/officeart/2008/layout/LinedList"/>
    <dgm:cxn modelId="{8DF1D952-1594-486F-A4FF-9C229881955B}" type="presParOf" srcId="{3441AFFF-C66C-4FC0-B0ED-06ED0C4FB56F}" destId="{15CB4082-738C-486F-A512-65CB24DF3E2F}" srcOrd="4" destOrd="0" presId="urn:microsoft.com/office/officeart/2008/layout/LinedList"/>
    <dgm:cxn modelId="{EC927A52-0B80-4143-BA7E-23BDF3246BE2}" type="presParOf" srcId="{3441AFFF-C66C-4FC0-B0ED-06ED0C4FB56F}" destId="{83F1F591-9C8D-4978-845B-4D3720742733}" srcOrd="5" destOrd="0" presId="urn:microsoft.com/office/officeart/2008/layout/LinedList"/>
    <dgm:cxn modelId="{4276BC83-BC1D-492B-BDEF-2CA9AD08F9A8}" type="presParOf" srcId="{83F1F591-9C8D-4978-845B-4D3720742733}" destId="{5994A3F2-C3C2-41D0-8892-A72E4F695A5B}" srcOrd="0" destOrd="0" presId="urn:microsoft.com/office/officeart/2008/layout/LinedList"/>
    <dgm:cxn modelId="{80CBB5E7-57BB-4380-8D64-2F6A309E0035}" type="presParOf" srcId="{83F1F591-9C8D-4978-845B-4D3720742733}" destId="{F0D06C13-EFE3-49F2-B0FB-A585D8639C2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469C96-9A9A-484A-852E-F899624F98BE}">
      <dsp:nvSpPr>
        <dsp:cNvPr id="0" name=""/>
        <dsp:cNvSpPr/>
      </dsp:nvSpPr>
      <dsp:spPr>
        <a:xfrm>
          <a:off x="920" y="696203"/>
          <a:ext cx="3232267" cy="205249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AFACB45-25DE-44C4-A8A8-C196CE6993E5}">
      <dsp:nvSpPr>
        <dsp:cNvPr id="0" name=""/>
        <dsp:cNvSpPr/>
      </dsp:nvSpPr>
      <dsp:spPr>
        <a:xfrm>
          <a:off x="360061" y="1037386"/>
          <a:ext cx="3232267" cy="205249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In pairs – 5 minutes</a:t>
          </a:r>
          <a:endParaRPr lang="en-US" sz="2400" kern="1200"/>
        </a:p>
      </dsp:txBody>
      <dsp:txXfrm>
        <a:off x="420176" y="1097501"/>
        <a:ext cx="3112037" cy="1932260"/>
      </dsp:txXfrm>
    </dsp:sp>
    <dsp:sp modelId="{D159A066-7E31-4A28-929D-8FD57372BDD2}">
      <dsp:nvSpPr>
        <dsp:cNvPr id="0" name=""/>
        <dsp:cNvSpPr/>
      </dsp:nvSpPr>
      <dsp:spPr>
        <a:xfrm>
          <a:off x="3951470" y="696203"/>
          <a:ext cx="3232267" cy="205249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B23179B-0FE9-41FF-B81A-27D981B0624A}">
      <dsp:nvSpPr>
        <dsp:cNvPr id="0" name=""/>
        <dsp:cNvSpPr/>
      </dsp:nvSpPr>
      <dsp:spPr>
        <a:xfrm>
          <a:off x="4310611" y="1037386"/>
          <a:ext cx="3232267" cy="205249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Make a list of some of the social relationships a young person may encounter.</a:t>
          </a:r>
          <a:endParaRPr lang="en-US" sz="2400" kern="1200"/>
        </a:p>
      </dsp:txBody>
      <dsp:txXfrm>
        <a:off x="4370726" y="1097501"/>
        <a:ext cx="3112037" cy="193226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B3D94C-2233-45FE-908A-AC91D6A0179F}">
      <dsp:nvSpPr>
        <dsp:cNvPr id="0" name=""/>
        <dsp:cNvSpPr/>
      </dsp:nvSpPr>
      <dsp:spPr>
        <a:xfrm>
          <a:off x="0" y="2758"/>
          <a:ext cx="5098256"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CBC3A2E-4FDF-4CB4-B1A7-8A75DD5C69E1}">
      <dsp:nvSpPr>
        <dsp:cNvPr id="0" name=""/>
        <dsp:cNvSpPr/>
      </dsp:nvSpPr>
      <dsp:spPr>
        <a:xfrm>
          <a:off x="0" y="2758"/>
          <a:ext cx="5098256" cy="9407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pl-PL" sz="2700" kern="1200" dirty="0"/>
            <a:t>Age of criminal responsibility</a:t>
          </a:r>
          <a:r>
            <a:rPr lang="en-GB" sz="2700" kern="1200" dirty="0"/>
            <a:t>?</a:t>
          </a:r>
          <a:endParaRPr lang="en-US" sz="2700" kern="1200" dirty="0"/>
        </a:p>
      </dsp:txBody>
      <dsp:txXfrm>
        <a:off x="0" y="2758"/>
        <a:ext cx="5098256" cy="940732"/>
      </dsp:txXfrm>
    </dsp:sp>
    <dsp:sp modelId="{0CD9BE9E-872C-4F0F-A95C-3655A04AB92E}">
      <dsp:nvSpPr>
        <dsp:cNvPr id="0" name=""/>
        <dsp:cNvSpPr/>
      </dsp:nvSpPr>
      <dsp:spPr>
        <a:xfrm>
          <a:off x="0" y="943491"/>
          <a:ext cx="5098256" cy="0"/>
        </a:xfrm>
        <a:prstGeom prst="line">
          <a:avLst/>
        </a:prstGeom>
        <a:solidFill>
          <a:schemeClr val="accent2">
            <a:hueOff val="-266365"/>
            <a:satOff val="-117"/>
            <a:lumOff val="314"/>
            <a:alphaOff val="0"/>
          </a:schemeClr>
        </a:solidFill>
        <a:ln w="15875" cap="flat" cmpd="sng" algn="ctr">
          <a:solidFill>
            <a:schemeClr val="accent2">
              <a:hueOff val="-266365"/>
              <a:satOff val="-117"/>
              <a:lumOff val="314"/>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29F00D8-D859-4A6C-8295-F3CD6C381037}">
      <dsp:nvSpPr>
        <dsp:cNvPr id="0" name=""/>
        <dsp:cNvSpPr/>
      </dsp:nvSpPr>
      <dsp:spPr>
        <a:xfrm>
          <a:off x="0" y="943491"/>
          <a:ext cx="5098256" cy="9407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pl-PL" sz="2700" kern="1200" dirty="0"/>
            <a:t>Freedom to sign legal documents</a:t>
          </a:r>
          <a:r>
            <a:rPr lang="en-GB" sz="2700" kern="1200" dirty="0"/>
            <a:t>?</a:t>
          </a:r>
          <a:endParaRPr lang="en-US" sz="2700" kern="1200" dirty="0"/>
        </a:p>
      </dsp:txBody>
      <dsp:txXfrm>
        <a:off x="0" y="943491"/>
        <a:ext cx="5098256" cy="940732"/>
      </dsp:txXfrm>
    </dsp:sp>
    <dsp:sp modelId="{C03428E5-E768-435A-8944-B9A7B04C570B}">
      <dsp:nvSpPr>
        <dsp:cNvPr id="0" name=""/>
        <dsp:cNvSpPr/>
      </dsp:nvSpPr>
      <dsp:spPr>
        <a:xfrm>
          <a:off x="0" y="1884223"/>
          <a:ext cx="5098256" cy="0"/>
        </a:xfrm>
        <a:prstGeom prst="line">
          <a:avLst/>
        </a:prstGeom>
        <a:solidFill>
          <a:schemeClr val="accent2">
            <a:hueOff val="-532730"/>
            <a:satOff val="-234"/>
            <a:lumOff val="628"/>
            <a:alphaOff val="0"/>
          </a:schemeClr>
        </a:solidFill>
        <a:ln w="15875" cap="flat" cmpd="sng" algn="ctr">
          <a:solidFill>
            <a:schemeClr val="accent2">
              <a:hueOff val="-532730"/>
              <a:satOff val="-234"/>
              <a:lumOff val="628"/>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3BA19A7-83CE-4E55-911A-DFAC6251FD48}">
      <dsp:nvSpPr>
        <dsp:cNvPr id="0" name=""/>
        <dsp:cNvSpPr/>
      </dsp:nvSpPr>
      <dsp:spPr>
        <a:xfrm>
          <a:off x="0" y="1884223"/>
          <a:ext cx="5098256" cy="9407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pl-PL" sz="2700" kern="1200" dirty="0"/>
            <a:t>Driving licen</a:t>
          </a:r>
          <a:r>
            <a:rPr lang="en-GB" sz="2700" kern="1200" dirty="0"/>
            <a:t>c</a:t>
          </a:r>
          <a:r>
            <a:rPr lang="pl-PL" sz="2700" kern="1200" dirty="0"/>
            <a:t>e</a:t>
          </a:r>
          <a:r>
            <a:rPr lang="en-GB" sz="2700" kern="1200" dirty="0"/>
            <a:t>?</a:t>
          </a:r>
          <a:endParaRPr lang="en-US" sz="2700" kern="1200" dirty="0"/>
        </a:p>
      </dsp:txBody>
      <dsp:txXfrm>
        <a:off x="0" y="1884223"/>
        <a:ext cx="5098256" cy="940732"/>
      </dsp:txXfrm>
    </dsp:sp>
    <dsp:sp modelId="{1FF00CD2-8D0D-42F6-AF5A-5530E4F7E731}">
      <dsp:nvSpPr>
        <dsp:cNvPr id="0" name=""/>
        <dsp:cNvSpPr/>
      </dsp:nvSpPr>
      <dsp:spPr>
        <a:xfrm>
          <a:off x="0" y="2824955"/>
          <a:ext cx="5098256" cy="0"/>
        </a:xfrm>
        <a:prstGeom prst="line">
          <a:avLst/>
        </a:prstGeom>
        <a:solidFill>
          <a:schemeClr val="accent2">
            <a:hueOff val="-799094"/>
            <a:satOff val="-352"/>
            <a:lumOff val="941"/>
            <a:alphaOff val="0"/>
          </a:schemeClr>
        </a:solidFill>
        <a:ln w="15875" cap="flat" cmpd="sng" algn="ctr">
          <a:solidFill>
            <a:schemeClr val="accent2">
              <a:hueOff val="-799094"/>
              <a:satOff val="-352"/>
              <a:lumOff val="941"/>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34E0A0B-568C-4111-89F3-C7B40C072E0D}">
      <dsp:nvSpPr>
        <dsp:cNvPr id="0" name=""/>
        <dsp:cNvSpPr/>
      </dsp:nvSpPr>
      <dsp:spPr>
        <a:xfrm>
          <a:off x="0" y="2824956"/>
          <a:ext cx="5098256" cy="9407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pl-PL" sz="2700" kern="1200" dirty="0"/>
            <a:t>Marriage</a:t>
          </a:r>
          <a:r>
            <a:rPr lang="en-GB" sz="2700" kern="1200" dirty="0"/>
            <a:t> –  same or opposite sex?</a:t>
          </a:r>
          <a:endParaRPr lang="en-US" sz="2700" kern="1200" dirty="0"/>
        </a:p>
      </dsp:txBody>
      <dsp:txXfrm>
        <a:off x="0" y="2824956"/>
        <a:ext cx="5098256" cy="940732"/>
      </dsp:txXfrm>
    </dsp:sp>
    <dsp:sp modelId="{15DFCBA2-2141-4470-B849-DDA74B6F410E}">
      <dsp:nvSpPr>
        <dsp:cNvPr id="0" name=""/>
        <dsp:cNvSpPr/>
      </dsp:nvSpPr>
      <dsp:spPr>
        <a:xfrm>
          <a:off x="0" y="3765688"/>
          <a:ext cx="5098256" cy="0"/>
        </a:xfrm>
        <a:prstGeom prst="line">
          <a:avLst/>
        </a:prstGeom>
        <a:solidFill>
          <a:schemeClr val="accent2">
            <a:hueOff val="-1065459"/>
            <a:satOff val="-469"/>
            <a:lumOff val="1255"/>
            <a:alphaOff val="0"/>
          </a:schemeClr>
        </a:solidFill>
        <a:ln w="15875" cap="flat" cmpd="sng" algn="ctr">
          <a:solidFill>
            <a:schemeClr val="accent2">
              <a:hueOff val="-1065459"/>
              <a:satOff val="-469"/>
              <a:lumOff val="1255"/>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45BFD80-4A8F-4214-921D-6C3E26518829}">
      <dsp:nvSpPr>
        <dsp:cNvPr id="0" name=""/>
        <dsp:cNvSpPr/>
      </dsp:nvSpPr>
      <dsp:spPr>
        <a:xfrm>
          <a:off x="0" y="3765688"/>
          <a:ext cx="5098256" cy="9407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pl-PL" sz="2700" kern="1200" dirty="0"/>
            <a:t>Sex</a:t>
          </a:r>
          <a:r>
            <a:rPr lang="en-GB" sz="2700" kern="1200" dirty="0" err="1"/>
            <a:t>ual</a:t>
          </a:r>
          <a:r>
            <a:rPr lang="en-GB" sz="2700" kern="1200" dirty="0"/>
            <a:t> consent?</a:t>
          </a:r>
          <a:endParaRPr lang="en-US" sz="2700" kern="1200" dirty="0"/>
        </a:p>
      </dsp:txBody>
      <dsp:txXfrm>
        <a:off x="0" y="3765688"/>
        <a:ext cx="5098256" cy="940732"/>
      </dsp:txXfrm>
    </dsp:sp>
    <dsp:sp modelId="{198C2AD7-25BA-42D0-ADA3-140C8EA3B02C}">
      <dsp:nvSpPr>
        <dsp:cNvPr id="0" name=""/>
        <dsp:cNvSpPr/>
      </dsp:nvSpPr>
      <dsp:spPr>
        <a:xfrm>
          <a:off x="0" y="4706420"/>
          <a:ext cx="5098256" cy="0"/>
        </a:xfrm>
        <a:prstGeom prst="line">
          <a:avLst/>
        </a:prstGeom>
        <a:solidFill>
          <a:schemeClr val="accent2">
            <a:hueOff val="-1331824"/>
            <a:satOff val="-586"/>
            <a:lumOff val="1569"/>
            <a:alphaOff val="0"/>
          </a:schemeClr>
        </a:solidFill>
        <a:ln w="15875" cap="flat" cmpd="sng" algn="ctr">
          <a:solidFill>
            <a:schemeClr val="accent2">
              <a:hueOff val="-1331824"/>
              <a:satOff val="-586"/>
              <a:lumOff val="1569"/>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FB6EEC4-3125-412D-B1D4-35C1AB5C4B21}">
      <dsp:nvSpPr>
        <dsp:cNvPr id="0" name=""/>
        <dsp:cNvSpPr/>
      </dsp:nvSpPr>
      <dsp:spPr>
        <a:xfrm>
          <a:off x="0" y="4706420"/>
          <a:ext cx="5098256" cy="9407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pl-PL" sz="2700" kern="1200" dirty="0"/>
            <a:t>Alcohol</a:t>
          </a:r>
          <a:r>
            <a:rPr lang="en-GB" sz="2700" kern="1200" dirty="0"/>
            <a:t>?</a:t>
          </a:r>
          <a:endParaRPr lang="en-US" sz="2700" kern="1200" dirty="0"/>
        </a:p>
      </dsp:txBody>
      <dsp:txXfrm>
        <a:off x="0" y="4706420"/>
        <a:ext cx="5098256" cy="94073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3AF3EB-0CAF-49BA-BDD0-3B2B85690275}">
      <dsp:nvSpPr>
        <dsp:cNvPr id="0" name=""/>
        <dsp:cNvSpPr/>
      </dsp:nvSpPr>
      <dsp:spPr>
        <a:xfrm>
          <a:off x="0" y="2758"/>
          <a:ext cx="5098256"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C8A120E-A78D-4A94-8D9F-56997A441390}">
      <dsp:nvSpPr>
        <dsp:cNvPr id="0" name=""/>
        <dsp:cNvSpPr/>
      </dsp:nvSpPr>
      <dsp:spPr>
        <a:xfrm>
          <a:off x="0" y="2758"/>
          <a:ext cx="5098256" cy="18814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pl-PL" sz="2900" kern="1200"/>
            <a:t>The </a:t>
          </a:r>
          <a:r>
            <a:rPr lang="pl-PL" sz="2900" b="1" kern="1200"/>
            <a:t>school to work transition</a:t>
          </a:r>
          <a:r>
            <a:rPr lang="pl-PL" sz="2900" kern="1200"/>
            <a:t>, where an individual leaves full-time education and enters the labour market.</a:t>
          </a:r>
          <a:endParaRPr lang="en-US" sz="2900" kern="1200"/>
        </a:p>
      </dsp:txBody>
      <dsp:txXfrm>
        <a:off x="0" y="2758"/>
        <a:ext cx="5098256" cy="1881464"/>
      </dsp:txXfrm>
    </dsp:sp>
    <dsp:sp modelId="{8F94FA0A-9866-4A25-8C19-8A86152DA5D4}">
      <dsp:nvSpPr>
        <dsp:cNvPr id="0" name=""/>
        <dsp:cNvSpPr/>
      </dsp:nvSpPr>
      <dsp:spPr>
        <a:xfrm>
          <a:off x="0" y="1884223"/>
          <a:ext cx="5098256" cy="0"/>
        </a:xfrm>
        <a:prstGeom prst="line">
          <a:avLst/>
        </a:prstGeom>
        <a:solidFill>
          <a:schemeClr val="accent2">
            <a:hueOff val="-665912"/>
            <a:satOff val="-293"/>
            <a:lumOff val="784"/>
            <a:alphaOff val="0"/>
          </a:schemeClr>
        </a:solidFill>
        <a:ln w="15875" cap="flat" cmpd="sng" algn="ctr">
          <a:solidFill>
            <a:schemeClr val="accent2">
              <a:hueOff val="-665912"/>
              <a:satOff val="-293"/>
              <a:lumOff val="784"/>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7BA35EB-F8DB-491A-9292-6A07EBE624DA}">
      <dsp:nvSpPr>
        <dsp:cNvPr id="0" name=""/>
        <dsp:cNvSpPr/>
      </dsp:nvSpPr>
      <dsp:spPr>
        <a:xfrm>
          <a:off x="0" y="1884223"/>
          <a:ext cx="5098256" cy="18814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pl-PL" sz="2900" kern="1200"/>
            <a:t>The </a:t>
          </a:r>
          <a:r>
            <a:rPr lang="pl-PL" sz="2900" b="1" kern="1200"/>
            <a:t>domestic transition </a:t>
          </a:r>
          <a:r>
            <a:rPr lang="pl-PL" sz="2900" kern="1200"/>
            <a:t>in which young person attains (relative) independence from their family of origin.</a:t>
          </a:r>
          <a:endParaRPr lang="en-US" sz="2900" kern="1200"/>
        </a:p>
      </dsp:txBody>
      <dsp:txXfrm>
        <a:off x="0" y="1884223"/>
        <a:ext cx="5098256" cy="1881464"/>
      </dsp:txXfrm>
    </dsp:sp>
    <dsp:sp modelId="{997166C0-D9A9-4675-8EC7-2C1E03AC89B0}">
      <dsp:nvSpPr>
        <dsp:cNvPr id="0" name=""/>
        <dsp:cNvSpPr/>
      </dsp:nvSpPr>
      <dsp:spPr>
        <a:xfrm>
          <a:off x="0" y="3765688"/>
          <a:ext cx="5098256" cy="0"/>
        </a:xfrm>
        <a:prstGeom prst="line">
          <a:avLst/>
        </a:prstGeom>
        <a:solidFill>
          <a:schemeClr val="accent2">
            <a:hueOff val="-1331824"/>
            <a:satOff val="-586"/>
            <a:lumOff val="1569"/>
            <a:alphaOff val="0"/>
          </a:schemeClr>
        </a:solidFill>
        <a:ln w="15875" cap="flat" cmpd="sng" algn="ctr">
          <a:solidFill>
            <a:schemeClr val="accent2">
              <a:hueOff val="-1331824"/>
              <a:satOff val="-586"/>
              <a:lumOff val="1569"/>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D8C0566-D51A-4178-9DBD-A70BB94520EE}">
      <dsp:nvSpPr>
        <dsp:cNvPr id="0" name=""/>
        <dsp:cNvSpPr/>
      </dsp:nvSpPr>
      <dsp:spPr>
        <a:xfrm>
          <a:off x="0" y="3765688"/>
          <a:ext cx="5098256" cy="18814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pl-PL" sz="2900" kern="1200"/>
            <a:t>The </a:t>
          </a:r>
          <a:r>
            <a:rPr lang="pl-PL" sz="2900" b="1" kern="1200"/>
            <a:t>housing transition</a:t>
          </a:r>
          <a:r>
            <a:rPr lang="pl-PL" sz="2900" kern="1200"/>
            <a:t>, involving a permanent move away from parental home.</a:t>
          </a:r>
          <a:endParaRPr lang="en-US" sz="2900" kern="1200"/>
        </a:p>
      </dsp:txBody>
      <dsp:txXfrm>
        <a:off x="0" y="3765688"/>
        <a:ext cx="5098256" cy="188146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4AC4F0-789A-4925-B8A6-DBE2F124D16A}">
      <dsp:nvSpPr>
        <dsp:cNvPr id="0" name=""/>
        <dsp:cNvSpPr/>
      </dsp:nvSpPr>
      <dsp:spPr>
        <a:xfrm>
          <a:off x="0" y="2209"/>
          <a:ext cx="4038600"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65E8E46-6114-4F5E-A300-AB7B0D6414D7}">
      <dsp:nvSpPr>
        <dsp:cNvPr id="0" name=""/>
        <dsp:cNvSpPr/>
      </dsp:nvSpPr>
      <dsp:spPr>
        <a:xfrm>
          <a:off x="0" y="2209"/>
          <a:ext cx="4038600" cy="15071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pl-PL" sz="2300" kern="1200"/>
            <a:t>Cognitive development</a:t>
          </a:r>
          <a:r>
            <a:rPr lang="en-GB" sz="2300" kern="1200"/>
            <a:t>/ </a:t>
          </a:r>
          <a:r>
            <a:rPr lang="cy-GB" sz="2300" kern="1200"/>
            <a:t>Datblygiad gwybyddol</a:t>
          </a:r>
          <a:endParaRPr lang="en-US" sz="2300" kern="1200"/>
        </a:p>
      </dsp:txBody>
      <dsp:txXfrm>
        <a:off x="0" y="2209"/>
        <a:ext cx="4038600" cy="1507181"/>
      </dsp:txXfrm>
    </dsp:sp>
    <dsp:sp modelId="{FF2DA302-388F-44FE-86B6-2026066CC111}">
      <dsp:nvSpPr>
        <dsp:cNvPr id="0" name=""/>
        <dsp:cNvSpPr/>
      </dsp:nvSpPr>
      <dsp:spPr>
        <a:xfrm>
          <a:off x="0" y="1509390"/>
          <a:ext cx="4038600"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5538A41-98B1-489F-8D67-8A83CB0E334B}">
      <dsp:nvSpPr>
        <dsp:cNvPr id="0" name=""/>
        <dsp:cNvSpPr/>
      </dsp:nvSpPr>
      <dsp:spPr>
        <a:xfrm>
          <a:off x="0" y="1509390"/>
          <a:ext cx="4038600" cy="15071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pl-PL" sz="2300" kern="1200"/>
            <a:t>Greater personal freedom – social lifestyle</a:t>
          </a:r>
          <a:r>
            <a:rPr lang="en-GB" sz="2300" kern="1200"/>
            <a:t> / </a:t>
          </a:r>
          <a:r>
            <a:rPr lang="cy-GB" sz="2300" kern="1200"/>
            <a:t>Mwy o ryddid personol – ffordd gymdeithasol o fyw</a:t>
          </a:r>
          <a:endParaRPr lang="en-US" sz="2300" kern="1200"/>
        </a:p>
      </dsp:txBody>
      <dsp:txXfrm>
        <a:off x="0" y="1509390"/>
        <a:ext cx="4038600" cy="1507181"/>
      </dsp:txXfrm>
    </dsp:sp>
    <dsp:sp modelId="{11FF9908-0904-40EF-9D60-7FB454B7B2BF}">
      <dsp:nvSpPr>
        <dsp:cNvPr id="0" name=""/>
        <dsp:cNvSpPr/>
      </dsp:nvSpPr>
      <dsp:spPr>
        <a:xfrm>
          <a:off x="0" y="3016572"/>
          <a:ext cx="4038600"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7C18B44-FFA3-411C-876C-A007902BDB6C}">
      <dsp:nvSpPr>
        <dsp:cNvPr id="0" name=""/>
        <dsp:cNvSpPr/>
      </dsp:nvSpPr>
      <dsp:spPr>
        <a:xfrm>
          <a:off x="0" y="3016572"/>
          <a:ext cx="4038600" cy="15071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pl-PL" sz="2300" kern="1200"/>
            <a:t>Greater leisure time</a:t>
          </a:r>
          <a:r>
            <a:rPr lang="en-GB" sz="2300" kern="1200"/>
            <a:t> / </a:t>
          </a:r>
          <a:r>
            <a:rPr lang="cy-GB" sz="2300" kern="1200"/>
            <a:t>Mwy o amser hamdden</a:t>
          </a:r>
          <a:endParaRPr lang="en-US" sz="2300" kern="1200"/>
        </a:p>
      </dsp:txBody>
      <dsp:txXfrm>
        <a:off x="0" y="3016572"/>
        <a:ext cx="4038600" cy="150718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FCFDCF-8026-4B16-A07E-93D9D9344AFE}">
      <dsp:nvSpPr>
        <dsp:cNvPr id="0" name=""/>
        <dsp:cNvSpPr/>
      </dsp:nvSpPr>
      <dsp:spPr>
        <a:xfrm>
          <a:off x="920" y="696203"/>
          <a:ext cx="3232267" cy="205249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C645B67-0B8A-4318-8E4F-BF23E2F3B7B5}">
      <dsp:nvSpPr>
        <dsp:cNvPr id="0" name=""/>
        <dsp:cNvSpPr/>
      </dsp:nvSpPr>
      <dsp:spPr>
        <a:xfrm>
          <a:off x="360061" y="1037386"/>
          <a:ext cx="3232267" cy="205249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In small groups –</a:t>
          </a:r>
          <a:endParaRPr lang="en-US" sz="2400" kern="1200"/>
        </a:p>
      </dsp:txBody>
      <dsp:txXfrm>
        <a:off x="420176" y="1097501"/>
        <a:ext cx="3112037" cy="1932260"/>
      </dsp:txXfrm>
    </dsp:sp>
    <dsp:sp modelId="{F1C37F8D-E3AB-46F1-8845-D74713C03F7D}">
      <dsp:nvSpPr>
        <dsp:cNvPr id="0" name=""/>
        <dsp:cNvSpPr/>
      </dsp:nvSpPr>
      <dsp:spPr>
        <a:xfrm>
          <a:off x="3951470" y="696203"/>
          <a:ext cx="3232267" cy="205249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3BDA3C9-A2C7-4D41-9E8C-3A093FAD5DBF}">
      <dsp:nvSpPr>
        <dsp:cNvPr id="0" name=""/>
        <dsp:cNvSpPr/>
      </dsp:nvSpPr>
      <dsp:spPr>
        <a:xfrm>
          <a:off x="4310611" y="1037386"/>
          <a:ext cx="3232267" cy="205249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a:t>Have a discussion about the benefits and risks of technology for young people </a:t>
          </a:r>
          <a:endParaRPr lang="en-US" sz="2400" kern="1200"/>
        </a:p>
      </dsp:txBody>
      <dsp:txXfrm>
        <a:off x="4370726" y="1097501"/>
        <a:ext cx="3112037" cy="193226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DA3B52-3302-4752-9A0E-ECBCADDC42FA}">
      <dsp:nvSpPr>
        <dsp:cNvPr id="0" name=""/>
        <dsp:cNvSpPr/>
      </dsp:nvSpPr>
      <dsp:spPr>
        <a:xfrm>
          <a:off x="775466" y="1430"/>
          <a:ext cx="1665589" cy="999353"/>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GB" sz="1000" kern="1200"/>
            <a:t>Access to global network and information</a:t>
          </a:r>
          <a:endParaRPr lang="en-US" sz="1000" kern="1200"/>
        </a:p>
      </dsp:txBody>
      <dsp:txXfrm>
        <a:off x="775466" y="1430"/>
        <a:ext cx="1665589" cy="999353"/>
      </dsp:txXfrm>
    </dsp:sp>
    <dsp:sp modelId="{394B80F1-5DA2-437F-8006-F113C22C3DEF}">
      <dsp:nvSpPr>
        <dsp:cNvPr id="0" name=""/>
        <dsp:cNvSpPr/>
      </dsp:nvSpPr>
      <dsp:spPr>
        <a:xfrm>
          <a:off x="2607615" y="1430"/>
          <a:ext cx="1665589" cy="999353"/>
        </a:xfrm>
        <a:prstGeom prst="rect">
          <a:avLst/>
        </a:prstGeom>
        <a:solidFill>
          <a:schemeClr val="accent2">
            <a:hueOff val="-110985"/>
            <a:satOff val="-49"/>
            <a:lumOff val="131"/>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GB" sz="1000" kern="1200"/>
            <a:t>Research and educational resources</a:t>
          </a:r>
          <a:endParaRPr lang="en-US" sz="1000" kern="1200"/>
        </a:p>
      </dsp:txBody>
      <dsp:txXfrm>
        <a:off x="2607615" y="1430"/>
        <a:ext cx="1665589" cy="999353"/>
      </dsp:txXfrm>
    </dsp:sp>
    <dsp:sp modelId="{54B1F3CB-3BAB-4213-AA9C-79C3B297D425}">
      <dsp:nvSpPr>
        <dsp:cNvPr id="0" name=""/>
        <dsp:cNvSpPr/>
      </dsp:nvSpPr>
      <dsp:spPr>
        <a:xfrm>
          <a:off x="4439763" y="1430"/>
          <a:ext cx="1665589" cy="999353"/>
        </a:xfrm>
        <a:prstGeom prst="rect">
          <a:avLst/>
        </a:prstGeom>
        <a:solidFill>
          <a:schemeClr val="accent2">
            <a:hueOff val="-221971"/>
            <a:satOff val="-98"/>
            <a:lumOff val="261"/>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GB" sz="1000" kern="1200"/>
            <a:t>Online study</a:t>
          </a:r>
          <a:endParaRPr lang="en-US" sz="1000" kern="1200"/>
        </a:p>
      </dsp:txBody>
      <dsp:txXfrm>
        <a:off x="4439763" y="1430"/>
        <a:ext cx="1665589" cy="999353"/>
      </dsp:txXfrm>
    </dsp:sp>
    <dsp:sp modelId="{50E3E6E9-067E-4F47-97AF-FE8CA98B11F9}">
      <dsp:nvSpPr>
        <dsp:cNvPr id="0" name=""/>
        <dsp:cNvSpPr/>
      </dsp:nvSpPr>
      <dsp:spPr>
        <a:xfrm>
          <a:off x="6271911" y="1430"/>
          <a:ext cx="1665589" cy="999353"/>
        </a:xfrm>
        <a:prstGeom prst="rect">
          <a:avLst/>
        </a:prstGeom>
        <a:solidFill>
          <a:schemeClr val="accent2">
            <a:hueOff val="-332956"/>
            <a:satOff val="-147"/>
            <a:lumOff val="392"/>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GB" sz="1000" kern="1200"/>
            <a:t>Social networks for people who have less access to outside world – young people without money, transport, who are ill or have disabilities etc.</a:t>
          </a:r>
          <a:endParaRPr lang="en-US" sz="1000" kern="1200"/>
        </a:p>
      </dsp:txBody>
      <dsp:txXfrm>
        <a:off x="6271911" y="1430"/>
        <a:ext cx="1665589" cy="999353"/>
      </dsp:txXfrm>
    </dsp:sp>
    <dsp:sp modelId="{54EB35C4-8F51-4111-B9C0-CDDF0049DEB4}">
      <dsp:nvSpPr>
        <dsp:cNvPr id="0" name=""/>
        <dsp:cNvSpPr/>
      </dsp:nvSpPr>
      <dsp:spPr>
        <a:xfrm>
          <a:off x="775466" y="1167342"/>
          <a:ext cx="1665589" cy="999353"/>
        </a:xfrm>
        <a:prstGeom prst="rect">
          <a:avLst/>
        </a:prstGeom>
        <a:solidFill>
          <a:schemeClr val="accent2">
            <a:hueOff val="-443941"/>
            <a:satOff val="-195"/>
            <a:lumOff val="52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GB" sz="1000" kern="1200"/>
            <a:t>Opportunity to build links with others who share specific interests or experiences (eg. of discrimination, unusual hobbies, gay contacts etc).</a:t>
          </a:r>
          <a:endParaRPr lang="en-US" sz="1000" kern="1200"/>
        </a:p>
      </dsp:txBody>
      <dsp:txXfrm>
        <a:off x="775466" y="1167342"/>
        <a:ext cx="1665589" cy="999353"/>
      </dsp:txXfrm>
    </dsp:sp>
    <dsp:sp modelId="{7BF02ECA-E658-4E09-9863-E31D5C4F8F9D}">
      <dsp:nvSpPr>
        <dsp:cNvPr id="0" name=""/>
        <dsp:cNvSpPr/>
      </dsp:nvSpPr>
      <dsp:spPr>
        <a:xfrm>
          <a:off x="2607615" y="1167342"/>
          <a:ext cx="1665589" cy="999353"/>
        </a:xfrm>
        <a:prstGeom prst="rect">
          <a:avLst/>
        </a:prstGeom>
        <a:solidFill>
          <a:schemeClr val="accent2">
            <a:hueOff val="-554927"/>
            <a:satOff val="-244"/>
            <a:lumOff val="654"/>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GB" sz="1000" kern="1200"/>
            <a:t>Privacy for finding out about health concerns and information about sex and substance abuse</a:t>
          </a:r>
          <a:endParaRPr lang="en-US" sz="1000" kern="1200"/>
        </a:p>
      </dsp:txBody>
      <dsp:txXfrm>
        <a:off x="2607615" y="1167342"/>
        <a:ext cx="1665589" cy="999353"/>
      </dsp:txXfrm>
    </dsp:sp>
    <dsp:sp modelId="{00A68C42-137E-426C-A566-C89FDEE56780}">
      <dsp:nvSpPr>
        <dsp:cNvPr id="0" name=""/>
        <dsp:cNvSpPr/>
      </dsp:nvSpPr>
      <dsp:spPr>
        <a:xfrm>
          <a:off x="4439763" y="1167342"/>
          <a:ext cx="1665589" cy="999353"/>
        </a:xfrm>
        <a:prstGeom prst="rect">
          <a:avLst/>
        </a:prstGeom>
        <a:solidFill>
          <a:schemeClr val="accent2">
            <a:hueOff val="-665912"/>
            <a:satOff val="-293"/>
            <a:lumOff val="784"/>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GB" sz="1000" kern="1200"/>
            <a:t>Possibilities for career information and job-seeking</a:t>
          </a:r>
          <a:endParaRPr lang="en-US" sz="1000" kern="1200"/>
        </a:p>
      </dsp:txBody>
      <dsp:txXfrm>
        <a:off x="4439763" y="1167342"/>
        <a:ext cx="1665589" cy="999353"/>
      </dsp:txXfrm>
    </dsp:sp>
    <dsp:sp modelId="{D47D8EED-FFFA-4335-B45F-25782C202D83}">
      <dsp:nvSpPr>
        <dsp:cNvPr id="0" name=""/>
        <dsp:cNvSpPr/>
      </dsp:nvSpPr>
      <dsp:spPr>
        <a:xfrm>
          <a:off x="6271911" y="1167342"/>
          <a:ext cx="1665589" cy="999353"/>
        </a:xfrm>
        <a:prstGeom prst="rect">
          <a:avLst/>
        </a:prstGeom>
        <a:solidFill>
          <a:schemeClr val="accent2">
            <a:hueOff val="-776897"/>
            <a:satOff val="-342"/>
            <a:lumOff val="915"/>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GB" sz="1000" kern="1200"/>
            <a:t>Making friends</a:t>
          </a:r>
          <a:endParaRPr lang="en-US" sz="1000" kern="1200"/>
        </a:p>
      </dsp:txBody>
      <dsp:txXfrm>
        <a:off x="6271911" y="1167342"/>
        <a:ext cx="1665589" cy="999353"/>
      </dsp:txXfrm>
    </dsp:sp>
    <dsp:sp modelId="{B006CDD9-5C27-4AC2-A63B-F9BCFE52AD3E}">
      <dsp:nvSpPr>
        <dsp:cNvPr id="0" name=""/>
        <dsp:cNvSpPr/>
      </dsp:nvSpPr>
      <dsp:spPr>
        <a:xfrm>
          <a:off x="775466" y="2333255"/>
          <a:ext cx="1665589" cy="999353"/>
        </a:xfrm>
        <a:prstGeom prst="rect">
          <a:avLst/>
        </a:prstGeom>
        <a:solidFill>
          <a:schemeClr val="accent2">
            <a:hueOff val="-887883"/>
            <a:satOff val="-391"/>
            <a:lumOff val="104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GB" sz="1000" kern="1200"/>
            <a:t>Games and fun</a:t>
          </a:r>
          <a:endParaRPr lang="en-US" sz="1000" kern="1200"/>
        </a:p>
      </dsp:txBody>
      <dsp:txXfrm>
        <a:off x="775466" y="2333255"/>
        <a:ext cx="1665589" cy="999353"/>
      </dsp:txXfrm>
    </dsp:sp>
    <dsp:sp modelId="{70580833-C7DD-46CD-A24D-370561442423}">
      <dsp:nvSpPr>
        <dsp:cNvPr id="0" name=""/>
        <dsp:cNvSpPr/>
      </dsp:nvSpPr>
      <dsp:spPr>
        <a:xfrm>
          <a:off x="2607615" y="2333255"/>
          <a:ext cx="1665589" cy="999353"/>
        </a:xfrm>
        <a:prstGeom prst="rect">
          <a:avLst/>
        </a:prstGeom>
        <a:solidFill>
          <a:schemeClr val="accent2">
            <a:hueOff val="-998868"/>
            <a:satOff val="-440"/>
            <a:lumOff val="1177"/>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GB" sz="1000" kern="1200"/>
            <a:t>Creating digital content, (eg. You-tube)</a:t>
          </a:r>
          <a:endParaRPr lang="en-US" sz="1000" kern="1200"/>
        </a:p>
      </dsp:txBody>
      <dsp:txXfrm>
        <a:off x="2607615" y="2333255"/>
        <a:ext cx="1665589" cy="999353"/>
      </dsp:txXfrm>
    </dsp:sp>
    <dsp:sp modelId="{BFAC7113-8C55-4C78-835A-29C0F29EDE17}">
      <dsp:nvSpPr>
        <dsp:cNvPr id="0" name=""/>
        <dsp:cNvSpPr/>
      </dsp:nvSpPr>
      <dsp:spPr>
        <a:xfrm>
          <a:off x="4439763" y="2333255"/>
          <a:ext cx="1665589" cy="999353"/>
        </a:xfrm>
        <a:prstGeom prst="rect">
          <a:avLst/>
        </a:prstGeom>
        <a:solidFill>
          <a:schemeClr val="accent2">
            <a:hueOff val="-1109853"/>
            <a:satOff val="-488"/>
            <a:lumOff val="1307"/>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GB" sz="1000" kern="1200"/>
            <a:t>Encyclopedic and reference source for general information</a:t>
          </a:r>
          <a:endParaRPr lang="en-US" sz="1000" kern="1200"/>
        </a:p>
      </dsp:txBody>
      <dsp:txXfrm>
        <a:off x="4439763" y="2333255"/>
        <a:ext cx="1665589" cy="999353"/>
      </dsp:txXfrm>
    </dsp:sp>
    <dsp:sp modelId="{2C3C0513-8779-4C19-AE34-224DCF4CC73D}">
      <dsp:nvSpPr>
        <dsp:cNvPr id="0" name=""/>
        <dsp:cNvSpPr/>
      </dsp:nvSpPr>
      <dsp:spPr>
        <a:xfrm>
          <a:off x="6271911" y="2333255"/>
          <a:ext cx="1665589" cy="999353"/>
        </a:xfrm>
        <a:prstGeom prst="rect">
          <a:avLst/>
        </a:prstGeom>
        <a:solidFill>
          <a:schemeClr val="accent2">
            <a:hueOff val="-1220839"/>
            <a:satOff val="-537"/>
            <a:lumOff val="143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GB" sz="1000" kern="1200"/>
            <a:t>Help with presentation of work, eg, spell check, online referencing and power-point etc.</a:t>
          </a:r>
          <a:endParaRPr lang="en-US" sz="1000" kern="1200"/>
        </a:p>
      </dsp:txBody>
      <dsp:txXfrm>
        <a:off x="6271911" y="2333255"/>
        <a:ext cx="1665589" cy="999353"/>
      </dsp:txXfrm>
    </dsp:sp>
    <dsp:sp modelId="{73CC7AF5-2BAF-45B7-9791-8FC8D590D374}">
      <dsp:nvSpPr>
        <dsp:cNvPr id="0" name=""/>
        <dsp:cNvSpPr/>
      </dsp:nvSpPr>
      <dsp:spPr>
        <a:xfrm>
          <a:off x="3523689" y="3499168"/>
          <a:ext cx="1665589" cy="999353"/>
        </a:xfrm>
        <a:prstGeom prst="rect">
          <a:avLst/>
        </a:prstGeom>
        <a:solidFill>
          <a:schemeClr val="accent2">
            <a:hueOff val="-1331824"/>
            <a:satOff val="-586"/>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GB" sz="1000" kern="1200"/>
            <a:t>Access to maps, travel info, weather, routes and tickets to plan journeys and make travelling safer</a:t>
          </a:r>
          <a:endParaRPr lang="en-US" sz="1000" kern="1200"/>
        </a:p>
      </dsp:txBody>
      <dsp:txXfrm>
        <a:off x="3523689" y="3499168"/>
        <a:ext cx="1665589" cy="99935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D17D17-23D0-4070-A368-882144D9174E}">
      <dsp:nvSpPr>
        <dsp:cNvPr id="0" name=""/>
        <dsp:cNvSpPr/>
      </dsp:nvSpPr>
      <dsp:spPr>
        <a:xfrm>
          <a:off x="0" y="2758"/>
          <a:ext cx="5098256" cy="0"/>
        </a:xfrm>
        <a:prstGeom prst="line">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C28EDD7-FCA5-48CA-B019-D97F5378BEEF}">
      <dsp:nvSpPr>
        <dsp:cNvPr id="0" name=""/>
        <dsp:cNvSpPr/>
      </dsp:nvSpPr>
      <dsp:spPr>
        <a:xfrm>
          <a:off x="0" y="2758"/>
          <a:ext cx="5098256" cy="18814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Around one in five children aged 10 to 15 years in England and Wales (19%) experienced at least one type of online bullying behaviour in the year ending March 2020, equivalent to 764,000 children.</a:t>
          </a:r>
          <a:endParaRPr lang="en-US" sz="2100" kern="1200"/>
        </a:p>
      </dsp:txBody>
      <dsp:txXfrm>
        <a:off x="0" y="2758"/>
        <a:ext cx="5098256" cy="1881464"/>
      </dsp:txXfrm>
    </dsp:sp>
    <dsp:sp modelId="{EAAB26E3-2C28-4D52-8CA4-374B89026F57}">
      <dsp:nvSpPr>
        <dsp:cNvPr id="0" name=""/>
        <dsp:cNvSpPr/>
      </dsp:nvSpPr>
      <dsp:spPr>
        <a:xfrm>
          <a:off x="0" y="1884223"/>
          <a:ext cx="5098256" cy="0"/>
        </a:xfrm>
        <a:prstGeom prst="line">
          <a:avLst/>
        </a:prstGeom>
        <a:solidFill>
          <a:schemeClr val="accent3">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E092CD7-DD87-45D0-B142-9001BE500BD0}">
      <dsp:nvSpPr>
        <dsp:cNvPr id="0" name=""/>
        <dsp:cNvSpPr/>
      </dsp:nvSpPr>
      <dsp:spPr>
        <a:xfrm>
          <a:off x="0" y="1884223"/>
          <a:ext cx="5098256" cy="18814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Nearly three out of four children (72%) who had experienced an online bullying behaviour experienced at least some of it at school or during school time.</a:t>
          </a:r>
          <a:endParaRPr lang="en-US" sz="2100" kern="1200"/>
        </a:p>
      </dsp:txBody>
      <dsp:txXfrm>
        <a:off x="0" y="1884223"/>
        <a:ext cx="5098256" cy="1881464"/>
      </dsp:txXfrm>
    </dsp:sp>
    <dsp:sp modelId="{15CB4082-738C-486F-A512-65CB24DF3E2F}">
      <dsp:nvSpPr>
        <dsp:cNvPr id="0" name=""/>
        <dsp:cNvSpPr/>
      </dsp:nvSpPr>
      <dsp:spPr>
        <a:xfrm>
          <a:off x="0" y="3765688"/>
          <a:ext cx="5098256" cy="0"/>
        </a:xfrm>
        <a:prstGeom prst="line">
          <a:avLst/>
        </a:prstGeom>
        <a:solidFill>
          <a:schemeClr val="accent4">
            <a:hueOff val="0"/>
            <a:satOff val="0"/>
            <a:lumOff val="0"/>
            <a:alphaOff val="0"/>
          </a:schemeClr>
        </a:solidFill>
        <a:ln w="15875"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994A3F2-C3C2-41D0-8892-A72E4F695A5B}">
      <dsp:nvSpPr>
        <dsp:cNvPr id="0" name=""/>
        <dsp:cNvSpPr/>
      </dsp:nvSpPr>
      <dsp:spPr>
        <a:xfrm>
          <a:off x="0" y="3765688"/>
          <a:ext cx="5098256" cy="18814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Based on latest police recorded crime data, it's estimated an average of 1 online abuse offence against a child was recorded every 16 minutes in England and Wales (2020).</a:t>
          </a:r>
          <a:endParaRPr lang="en-US" sz="2100" kern="1200"/>
        </a:p>
      </dsp:txBody>
      <dsp:txXfrm>
        <a:off x="0" y="3765688"/>
        <a:ext cx="5098256" cy="1881464"/>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6EACB4F2-1477-4D23-B86C-627157361C02}" type="datetimeFigureOut">
              <a:rPr lang="en-GB" smtClean="0"/>
              <a:t>02/02/2023</a:t>
            </a:fld>
            <a:endParaRPr lang="en-GB"/>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7E093076-5439-411C-8339-6D1CD358C15E}" type="slidenum">
              <a:rPr lang="en-GB" smtClean="0"/>
              <a:t>‹#›</a:t>
            </a:fld>
            <a:endParaRPr lang="en-GB"/>
          </a:p>
        </p:txBody>
      </p:sp>
    </p:spTree>
    <p:extLst>
      <p:ext uri="{BB962C8B-B14F-4D97-AF65-F5344CB8AC3E}">
        <p14:creationId xmlns:p14="http://schemas.microsoft.com/office/powerpoint/2010/main" val="1906173016"/>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fld id="{391951CB-5AF2-4D5B-A145-50F07ED544F2}" type="datetimeFigureOut">
              <a:rPr lang="pl-PL" smtClean="0"/>
              <a:pPr>
                <a:defRPr/>
              </a:pPr>
              <a:t>02.02.2023</a:t>
            </a:fld>
            <a:endParaRPr lang="pl-PL"/>
          </a:p>
        </p:txBody>
      </p:sp>
      <p:sp>
        <p:nvSpPr>
          <p:cNvPr id="5" name="Footer Placeholder 4"/>
          <p:cNvSpPr>
            <a:spLocks noGrp="1"/>
          </p:cNvSpPr>
          <p:nvPr>
            <p:ph type="ftr" sz="quarter" idx="11"/>
          </p:nvPr>
        </p:nvSpPr>
        <p:spPr/>
        <p:txBody>
          <a:bodyPr/>
          <a:lstStyle/>
          <a:p>
            <a:pPr>
              <a:defRPr/>
            </a:pPr>
            <a:endParaRPr lang="pl-PL"/>
          </a:p>
        </p:txBody>
      </p:sp>
      <p:sp>
        <p:nvSpPr>
          <p:cNvPr id="6" name="Slide Number Placeholder 5"/>
          <p:cNvSpPr>
            <a:spLocks noGrp="1"/>
          </p:cNvSpPr>
          <p:nvPr>
            <p:ph type="sldNum" sz="quarter" idx="12"/>
          </p:nvPr>
        </p:nvSpPr>
        <p:spPr/>
        <p:txBody>
          <a:bodyPr/>
          <a:lstStyle/>
          <a:p>
            <a:pPr>
              <a:defRPr/>
            </a:pPr>
            <a:fld id="{E5AA8731-463E-4CD0-8F79-D2F083322C7A}" type="slidenum">
              <a:rPr lang="pl-PL" smtClean="0"/>
              <a:pPr>
                <a:defRPr/>
              </a:pPr>
              <a:t>‹#›</a:t>
            </a:fld>
            <a:endParaRPr lang="pl-PL"/>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41383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C776737F-3274-4A5A-8A72-586F901F34A5}" type="datetimeFigureOut">
              <a:rPr lang="pl-PL" smtClean="0"/>
              <a:pPr>
                <a:defRPr/>
              </a:pPr>
              <a:t>02.02.2023</a:t>
            </a:fld>
            <a:endParaRPr lang="pl-PL"/>
          </a:p>
        </p:txBody>
      </p:sp>
      <p:sp>
        <p:nvSpPr>
          <p:cNvPr id="5" name="Footer Placeholder 4"/>
          <p:cNvSpPr>
            <a:spLocks noGrp="1"/>
          </p:cNvSpPr>
          <p:nvPr>
            <p:ph type="ftr" sz="quarter" idx="11"/>
          </p:nvPr>
        </p:nvSpPr>
        <p:spPr/>
        <p:txBody>
          <a:bodyPr/>
          <a:lstStyle/>
          <a:p>
            <a:pPr>
              <a:defRPr/>
            </a:pPr>
            <a:endParaRPr lang="pl-PL"/>
          </a:p>
        </p:txBody>
      </p:sp>
      <p:sp>
        <p:nvSpPr>
          <p:cNvPr id="6" name="Slide Number Placeholder 5"/>
          <p:cNvSpPr>
            <a:spLocks noGrp="1"/>
          </p:cNvSpPr>
          <p:nvPr>
            <p:ph type="sldNum" sz="quarter" idx="12"/>
          </p:nvPr>
        </p:nvSpPr>
        <p:spPr/>
        <p:txBody>
          <a:bodyPr/>
          <a:lstStyle/>
          <a:p>
            <a:pPr>
              <a:defRPr/>
            </a:pPr>
            <a:fld id="{8157B9B6-A9DC-4A4D-8FF1-5700B9070F1C}" type="slidenum">
              <a:rPr lang="pl-PL" smtClean="0"/>
              <a:pPr>
                <a:defRPr/>
              </a:pPr>
              <a:t>‹#›</a:t>
            </a:fld>
            <a:endParaRPr lang="pl-PL"/>
          </a:p>
        </p:txBody>
      </p:sp>
    </p:spTree>
    <p:extLst>
      <p:ext uri="{BB962C8B-B14F-4D97-AF65-F5344CB8AC3E}">
        <p14:creationId xmlns:p14="http://schemas.microsoft.com/office/powerpoint/2010/main" val="347136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8422DB6A-56A0-4995-889F-DD37C49CFF58}" type="datetimeFigureOut">
              <a:rPr lang="pl-PL" smtClean="0"/>
              <a:pPr>
                <a:defRPr/>
              </a:pPr>
              <a:t>02.02.2023</a:t>
            </a:fld>
            <a:endParaRPr lang="pl-PL"/>
          </a:p>
        </p:txBody>
      </p:sp>
      <p:sp>
        <p:nvSpPr>
          <p:cNvPr id="5" name="Footer Placeholder 4"/>
          <p:cNvSpPr>
            <a:spLocks noGrp="1"/>
          </p:cNvSpPr>
          <p:nvPr>
            <p:ph type="ftr" sz="quarter" idx="11"/>
          </p:nvPr>
        </p:nvSpPr>
        <p:spPr/>
        <p:txBody>
          <a:bodyPr/>
          <a:lstStyle/>
          <a:p>
            <a:pPr>
              <a:defRPr/>
            </a:pPr>
            <a:endParaRPr lang="pl-PL"/>
          </a:p>
        </p:txBody>
      </p:sp>
      <p:sp>
        <p:nvSpPr>
          <p:cNvPr id="6" name="Slide Number Placeholder 5"/>
          <p:cNvSpPr>
            <a:spLocks noGrp="1"/>
          </p:cNvSpPr>
          <p:nvPr>
            <p:ph type="sldNum" sz="quarter" idx="12"/>
          </p:nvPr>
        </p:nvSpPr>
        <p:spPr/>
        <p:txBody>
          <a:bodyPr/>
          <a:lstStyle/>
          <a:p>
            <a:pPr>
              <a:defRPr/>
            </a:pPr>
            <a:fld id="{8BD01CBE-D72F-49C0-A1D2-E15D8794F6C9}" type="slidenum">
              <a:rPr lang="pl-PL" smtClean="0"/>
              <a:pPr>
                <a:defRPr/>
              </a:pPr>
              <a:t>‹#›</a:t>
            </a:fld>
            <a:endParaRPr lang="pl-PL"/>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725727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22960" y="1845735"/>
            <a:ext cx="3703320" cy="40233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63440" y="1845735"/>
            <a:ext cx="370332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86BB0371-9826-42F6-977D-8955238713D2}" type="datetimeFigureOut">
              <a:rPr lang="pl-PL" smtClean="0"/>
              <a:pPr>
                <a:defRPr/>
              </a:pPr>
              <a:t>02.02.2023</a:t>
            </a:fld>
            <a:endParaRPr lang="pl-PL"/>
          </a:p>
        </p:txBody>
      </p:sp>
      <p:sp>
        <p:nvSpPr>
          <p:cNvPr id="6" name="Footer Placeholder 5"/>
          <p:cNvSpPr>
            <a:spLocks noGrp="1"/>
          </p:cNvSpPr>
          <p:nvPr>
            <p:ph type="ftr" sz="quarter" idx="11"/>
          </p:nvPr>
        </p:nvSpPr>
        <p:spPr/>
        <p:txBody>
          <a:bodyPr/>
          <a:lstStyle/>
          <a:p>
            <a:pPr>
              <a:defRPr/>
            </a:pPr>
            <a:endParaRPr lang="pl-PL"/>
          </a:p>
        </p:txBody>
      </p:sp>
      <p:sp>
        <p:nvSpPr>
          <p:cNvPr id="7" name="Slide Number Placeholder 6"/>
          <p:cNvSpPr>
            <a:spLocks noGrp="1"/>
          </p:cNvSpPr>
          <p:nvPr>
            <p:ph type="sldNum" sz="quarter" idx="12"/>
          </p:nvPr>
        </p:nvSpPr>
        <p:spPr/>
        <p:txBody>
          <a:bodyPr/>
          <a:lstStyle/>
          <a:p>
            <a:pPr>
              <a:defRPr/>
            </a:pPr>
            <a:fld id="{EFF4FFD2-CCA0-40F7-8932-69334411DAF9}" type="slidenum">
              <a:rPr lang="pl-PL" smtClean="0"/>
              <a:pPr>
                <a:defRPr/>
              </a:pPr>
              <a:t>‹#›</a:t>
            </a:fld>
            <a:endParaRPr lang="pl-PL"/>
          </a:p>
        </p:txBody>
      </p:sp>
    </p:spTree>
    <p:extLst>
      <p:ext uri="{BB962C8B-B14F-4D97-AF65-F5344CB8AC3E}">
        <p14:creationId xmlns:p14="http://schemas.microsoft.com/office/powerpoint/2010/main" val="10282303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22960" y="2582335"/>
            <a:ext cx="370332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7FD7C67D-0C75-4100-927C-15A85F7006CB}" type="datetimeFigureOut">
              <a:rPr lang="pl-PL" smtClean="0"/>
              <a:pPr>
                <a:defRPr/>
              </a:pPr>
              <a:t>02.02.2023</a:t>
            </a:fld>
            <a:endParaRPr lang="pl-PL"/>
          </a:p>
        </p:txBody>
      </p:sp>
      <p:sp>
        <p:nvSpPr>
          <p:cNvPr id="8" name="Footer Placeholder 7"/>
          <p:cNvSpPr>
            <a:spLocks noGrp="1"/>
          </p:cNvSpPr>
          <p:nvPr>
            <p:ph type="ftr" sz="quarter" idx="11"/>
          </p:nvPr>
        </p:nvSpPr>
        <p:spPr/>
        <p:txBody>
          <a:bodyPr/>
          <a:lstStyle/>
          <a:p>
            <a:pPr>
              <a:defRPr/>
            </a:pPr>
            <a:endParaRPr lang="pl-PL"/>
          </a:p>
        </p:txBody>
      </p:sp>
      <p:sp>
        <p:nvSpPr>
          <p:cNvPr id="9" name="Slide Number Placeholder 8"/>
          <p:cNvSpPr>
            <a:spLocks noGrp="1"/>
          </p:cNvSpPr>
          <p:nvPr>
            <p:ph type="sldNum" sz="quarter" idx="12"/>
          </p:nvPr>
        </p:nvSpPr>
        <p:spPr/>
        <p:txBody>
          <a:bodyPr/>
          <a:lstStyle/>
          <a:p>
            <a:pPr>
              <a:defRPr/>
            </a:pPr>
            <a:fld id="{267EC8DC-4445-4291-B33C-19CF3273EB90}" type="slidenum">
              <a:rPr lang="pl-PL" smtClean="0"/>
              <a:pPr>
                <a:defRPr/>
              </a:pPr>
              <a:t>‹#›</a:t>
            </a:fld>
            <a:endParaRPr lang="pl-PL"/>
          </a:p>
        </p:txBody>
      </p:sp>
    </p:spTree>
    <p:extLst>
      <p:ext uri="{BB962C8B-B14F-4D97-AF65-F5344CB8AC3E}">
        <p14:creationId xmlns:p14="http://schemas.microsoft.com/office/powerpoint/2010/main" val="2434798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B0B0C89D-BD0D-49D4-BEFC-1A650364BEFB}" type="datetimeFigureOut">
              <a:rPr lang="pl-PL" smtClean="0"/>
              <a:pPr>
                <a:defRPr/>
              </a:pPr>
              <a:t>02.02.2023</a:t>
            </a:fld>
            <a:endParaRPr lang="pl-PL"/>
          </a:p>
        </p:txBody>
      </p:sp>
      <p:sp>
        <p:nvSpPr>
          <p:cNvPr id="4" name="Footer Placeholder 3"/>
          <p:cNvSpPr>
            <a:spLocks noGrp="1"/>
          </p:cNvSpPr>
          <p:nvPr>
            <p:ph type="ftr" sz="quarter" idx="11"/>
          </p:nvPr>
        </p:nvSpPr>
        <p:spPr/>
        <p:txBody>
          <a:bodyPr/>
          <a:lstStyle/>
          <a:p>
            <a:pPr>
              <a:defRPr/>
            </a:pPr>
            <a:endParaRPr lang="pl-PL"/>
          </a:p>
        </p:txBody>
      </p:sp>
      <p:sp>
        <p:nvSpPr>
          <p:cNvPr id="5" name="Slide Number Placeholder 4"/>
          <p:cNvSpPr>
            <a:spLocks noGrp="1"/>
          </p:cNvSpPr>
          <p:nvPr>
            <p:ph type="sldNum" sz="quarter" idx="12"/>
          </p:nvPr>
        </p:nvSpPr>
        <p:spPr/>
        <p:txBody>
          <a:bodyPr/>
          <a:lstStyle/>
          <a:p>
            <a:pPr>
              <a:defRPr/>
            </a:pPr>
            <a:fld id="{AD3FFA34-CEF2-4282-BFB3-F5843D07D4DD}" type="slidenum">
              <a:rPr lang="pl-PL" smtClean="0"/>
              <a:pPr>
                <a:defRPr/>
              </a:pPr>
              <a:t>‹#›</a:t>
            </a:fld>
            <a:endParaRPr lang="pl-PL"/>
          </a:p>
        </p:txBody>
      </p:sp>
    </p:spTree>
    <p:extLst>
      <p:ext uri="{BB962C8B-B14F-4D97-AF65-F5344CB8AC3E}">
        <p14:creationId xmlns:p14="http://schemas.microsoft.com/office/powerpoint/2010/main" val="35691452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a:defRPr/>
            </a:pPr>
            <a:fld id="{32D49110-1D26-47C7-B50F-0489C34AE120}" type="datetimeFigureOut">
              <a:rPr lang="pl-PL" smtClean="0"/>
              <a:pPr>
                <a:defRPr/>
              </a:pPr>
              <a:t>02.02.2023</a:t>
            </a:fld>
            <a:endParaRPr lang="pl-PL"/>
          </a:p>
        </p:txBody>
      </p:sp>
      <p:sp>
        <p:nvSpPr>
          <p:cNvPr id="8" name="Footer Placeholder 7"/>
          <p:cNvSpPr>
            <a:spLocks noGrp="1"/>
          </p:cNvSpPr>
          <p:nvPr>
            <p:ph type="ftr" sz="quarter" idx="11"/>
          </p:nvPr>
        </p:nvSpPr>
        <p:spPr/>
        <p:txBody>
          <a:bodyPr/>
          <a:lstStyle>
            <a:lvl1pPr>
              <a:defRPr>
                <a:solidFill>
                  <a:srgbClr val="FFFFFF"/>
                </a:solidFill>
              </a:defRPr>
            </a:lvl1pPr>
          </a:lstStyle>
          <a:p>
            <a:pPr>
              <a:defRPr/>
            </a:pPr>
            <a:endParaRPr lang="pl-PL"/>
          </a:p>
        </p:txBody>
      </p:sp>
      <p:sp>
        <p:nvSpPr>
          <p:cNvPr id="9" name="Slide Number Placeholder 8"/>
          <p:cNvSpPr>
            <a:spLocks noGrp="1"/>
          </p:cNvSpPr>
          <p:nvPr>
            <p:ph type="sldNum" sz="quarter" idx="12"/>
          </p:nvPr>
        </p:nvSpPr>
        <p:spPr/>
        <p:txBody>
          <a:bodyPr/>
          <a:lstStyle/>
          <a:p>
            <a:pPr>
              <a:defRPr/>
            </a:pPr>
            <a:fld id="{3B1F44ED-4C63-4EFB-AC38-2FAED32A495F}" type="slidenum">
              <a:rPr lang="pl-PL" smtClean="0"/>
              <a:pPr>
                <a:defRPr/>
              </a:pPr>
              <a:t>‹#›</a:t>
            </a:fld>
            <a:endParaRPr lang="pl-PL"/>
          </a:p>
        </p:txBody>
      </p:sp>
    </p:spTree>
    <p:extLst>
      <p:ext uri="{BB962C8B-B14F-4D97-AF65-F5344CB8AC3E}">
        <p14:creationId xmlns:p14="http://schemas.microsoft.com/office/powerpoint/2010/main" val="21459962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3600450" y="731520"/>
            <a:ext cx="486918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pPr>
              <a:defRPr/>
            </a:pPr>
            <a:fld id="{E471F109-13B8-4EE2-87AA-4119CC64511A}" type="datetimeFigureOut">
              <a:rPr lang="pl-PL" smtClean="0"/>
              <a:pPr>
                <a:defRPr/>
              </a:pPr>
              <a:t>02.02.2023</a:t>
            </a:fld>
            <a:endParaRPr lang="pl-PL"/>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pPr>
              <a:defRPr/>
            </a:pPr>
            <a:endParaRPr lang="pl-PL"/>
          </a:p>
        </p:txBody>
      </p:sp>
      <p:sp>
        <p:nvSpPr>
          <p:cNvPr id="7" name="Slide Number Placeholder 6"/>
          <p:cNvSpPr>
            <a:spLocks noGrp="1"/>
          </p:cNvSpPr>
          <p:nvPr>
            <p:ph type="sldNum" sz="quarter" idx="12"/>
          </p:nvPr>
        </p:nvSpPr>
        <p:spPr/>
        <p:txBody>
          <a:bodyPr/>
          <a:lstStyle>
            <a:lvl1pPr>
              <a:defRPr>
                <a:solidFill>
                  <a:schemeClr val="tx2"/>
                </a:solidFill>
              </a:defRPr>
            </a:lvl1pPr>
          </a:lstStyle>
          <a:p>
            <a:pPr>
              <a:defRPr/>
            </a:pPr>
            <a:fld id="{46D30F73-53E2-4421-AD4F-23ECC6A675B2}" type="slidenum">
              <a:rPr lang="pl-PL" smtClean="0"/>
              <a:pPr>
                <a:defRPr/>
              </a:pPr>
              <a:t>‹#›</a:t>
            </a:fld>
            <a:endParaRPr lang="pl-PL"/>
          </a:p>
        </p:txBody>
      </p:sp>
    </p:spTree>
    <p:extLst>
      <p:ext uri="{BB962C8B-B14F-4D97-AF65-F5344CB8AC3E}">
        <p14:creationId xmlns:p14="http://schemas.microsoft.com/office/powerpoint/2010/main" val="13980775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2" y="0"/>
            <a:ext cx="9143989"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22960"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CB4F535B-AECA-4E56-85F6-2DB2360838DB}" type="datetimeFigureOut">
              <a:rPr lang="pl-PL" smtClean="0"/>
              <a:pPr>
                <a:defRPr/>
              </a:pPr>
              <a:t>02.02.2023</a:t>
            </a:fld>
            <a:endParaRPr lang="pl-PL"/>
          </a:p>
        </p:txBody>
      </p:sp>
      <p:sp>
        <p:nvSpPr>
          <p:cNvPr id="6" name="Footer Placeholder 5"/>
          <p:cNvSpPr>
            <a:spLocks noGrp="1"/>
          </p:cNvSpPr>
          <p:nvPr>
            <p:ph type="ftr" sz="quarter" idx="11"/>
          </p:nvPr>
        </p:nvSpPr>
        <p:spPr/>
        <p:txBody>
          <a:bodyPr/>
          <a:lstStyle/>
          <a:p>
            <a:pPr>
              <a:defRPr/>
            </a:pPr>
            <a:endParaRPr lang="pl-PL"/>
          </a:p>
        </p:txBody>
      </p:sp>
      <p:sp>
        <p:nvSpPr>
          <p:cNvPr id="7" name="Slide Number Placeholder 6"/>
          <p:cNvSpPr>
            <a:spLocks noGrp="1"/>
          </p:cNvSpPr>
          <p:nvPr>
            <p:ph type="sldNum" sz="quarter" idx="12"/>
          </p:nvPr>
        </p:nvSpPr>
        <p:spPr/>
        <p:txBody>
          <a:bodyPr/>
          <a:lstStyle/>
          <a:p>
            <a:pPr>
              <a:defRPr/>
            </a:pPr>
            <a:fld id="{98B9FCB3-E883-46A4-9D3D-7EFDF39A1A5A}" type="slidenum">
              <a:rPr lang="pl-PL" smtClean="0"/>
              <a:pPr>
                <a:defRPr/>
              </a:pPr>
              <a:t>‹#›</a:t>
            </a:fld>
            <a:endParaRPr lang="pl-PL"/>
          </a:p>
        </p:txBody>
      </p:sp>
    </p:spTree>
    <p:extLst>
      <p:ext uri="{BB962C8B-B14F-4D97-AF65-F5344CB8AC3E}">
        <p14:creationId xmlns:p14="http://schemas.microsoft.com/office/powerpoint/2010/main" val="487953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F176DA98-F675-4558-AA1E-A3AB566B383F}" type="datetimeFigureOut">
              <a:rPr lang="pl-PL" smtClean="0"/>
              <a:pPr>
                <a:defRPr/>
              </a:pPr>
              <a:t>02.02.2023</a:t>
            </a:fld>
            <a:endParaRPr lang="pl-PL"/>
          </a:p>
        </p:txBody>
      </p:sp>
      <p:sp>
        <p:nvSpPr>
          <p:cNvPr id="5" name="Footer Placeholder 4"/>
          <p:cNvSpPr>
            <a:spLocks noGrp="1"/>
          </p:cNvSpPr>
          <p:nvPr>
            <p:ph type="ftr" sz="quarter" idx="11"/>
          </p:nvPr>
        </p:nvSpPr>
        <p:spPr/>
        <p:txBody>
          <a:bodyPr/>
          <a:lstStyle/>
          <a:p>
            <a:pPr>
              <a:defRPr/>
            </a:pPr>
            <a:endParaRPr lang="pl-PL"/>
          </a:p>
        </p:txBody>
      </p:sp>
      <p:sp>
        <p:nvSpPr>
          <p:cNvPr id="6" name="Slide Number Placeholder 5"/>
          <p:cNvSpPr>
            <a:spLocks noGrp="1"/>
          </p:cNvSpPr>
          <p:nvPr>
            <p:ph type="sldNum" sz="quarter" idx="12"/>
          </p:nvPr>
        </p:nvSpPr>
        <p:spPr/>
        <p:txBody>
          <a:bodyPr/>
          <a:lstStyle/>
          <a:p>
            <a:pPr>
              <a:defRPr/>
            </a:pPr>
            <a:fld id="{AE75CC7F-36F0-4166-ABCB-132E9838FDCD}" type="slidenum">
              <a:rPr lang="pl-PL" smtClean="0"/>
              <a:pPr>
                <a:defRPr/>
              </a:pPr>
              <a:t>‹#›</a:t>
            </a:fld>
            <a:endParaRPr lang="pl-PL"/>
          </a:p>
        </p:txBody>
      </p:sp>
    </p:spTree>
    <p:extLst>
      <p:ext uri="{BB962C8B-B14F-4D97-AF65-F5344CB8AC3E}">
        <p14:creationId xmlns:p14="http://schemas.microsoft.com/office/powerpoint/2010/main" val="94698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2302"/>
            <a:ext cx="1971675"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412302"/>
            <a:ext cx="5800725"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DC86A86E-CEF8-4CFA-A6DA-5AE31DCF4C90}" type="datetimeFigureOut">
              <a:rPr lang="pl-PL" smtClean="0"/>
              <a:pPr>
                <a:defRPr/>
              </a:pPr>
              <a:t>02.02.2023</a:t>
            </a:fld>
            <a:endParaRPr lang="pl-PL"/>
          </a:p>
        </p:txBody>
      </p:sp>
      <p:sp>
        <p:nvSpPr>
          <p:cNvPr id="5" name="Footer Placeholder 4"/>
          <p:cNvSpPr>
            <a:spLocks noGrp="1"/>
          </p:cNvSpPr>
          <p:nvPr>
            <p:ph type="ftr" sz="quarter" idx="11"/>
          </p:nvPr>
        </p:nvSpPr>
        <p:spPr/>
        <p:txBody>
          <a:bodyPr/>
          <a:lstStyle/>
          <a:p>
            <a:pPr>
              <a:defRPr/>
            </a:pPr>
            <a:endParaRPr lang="pl-PL"/>
          </a:p>
        </p:txBody>
      </p:sp>
      <p:sp>
        <p:nvSpPr>
          <p:cNvPr id="6" name="Slide Number Placeholder 5"/>
          <p:cNvSpPr>
            <a:spLocks noGrp="1"/>
          </p:cNvSpPr>
          <p:nvPr>
            <p:ph type="sldNum" sz="quarter" idx="12"/>
          </p:nvPr>
        </p:nvSpPr>
        <p:spPr/>
        <p:txBody>
          <a:bodyPr/>
          <a:lstStyle/>
          <a:p>
            <a:pPr>
              <a:defRPr/>
            </a:pPr>
            <a:fld id="{B79B022B-AA36-41FD-BF08-92C2CE10B4CC}" type="slidenum">
              <a:rPr lang="pl-PL" smtClean="0"/>
              <a:pPr>
                <a:defRPr/>
              </a:pPr>
              <a:t>‹#›</a:t>
            </a:fld>
            <a:endParaRPr lang="pl-PL"/>
          </a:p>
        </p:txBody>
      </p:sp>
    </p:spTree>
    <p:extLst>
      <p:ext uri="{BB962C8B-B14F-4D97-AF65-F5344CB8AC3E}">
        <p14:creationId xmlns:p14="http://schemas.microsoft.com/office/powerpoint/2010/main" val="42480709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9144001"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pPr>
              <a:defRPr/>
            </a:pPr>
            <a:fld id="{E471F109-13B8-4EE2-87AA-4119CC64511A}" type="datetimeFigureOut">
              <a:rPr lang="pl-PL" smtClean="0"/>
              <a:pPr>
                <a:defRPr/>
              </a:pPr>
              <a:t>02.02.2023</a:t>
            </a:fld>
            <a:endParaRPr lang="pl-PL"/>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pPr>
              <a:defRPr/>
            </a:pPr>
            <a:endParaRPr lang="pl-PL"/>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pPr>
              <a:defRPr/>
            </a:pPr>
            <a:fld id="{46D30F73-53E2-4421-AD4F-23ECC6A675B2}" type="slidenum">
              <a:rPr lang="pl-PL" smtClean="0"/>
              <a:pPr>
                <a:defRPr/>
              </a:pPr>
              <a:t>‹#›</a:t>
            </a:fld>
            <a:endParaRPr lang="pl-PL"/>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03916766"/>
      </p:ext>
    </p:extLst>
  </p:cSld>
  <p:clrMap bg1="lt1" tx1="dk1" bg2="lt2" tx2="dk2" accent1="accent1" accent2="accent2" accent3="accent3" accent4="accent4" accent5="accent5" accent6="accent6" hlink="hlink" folHlink="folHlink"/>
  <p:sldLayoutIdLst>
    <p:sldLayoutId id="2147483827" r:id="rId1"/>
    <p:sldLayoutId id="2147483828" r:id="rId2"/>
    <p:sldLayoutId id="2147483829" r:id="rId3"/>
    <p:sldLayoutId id="2147483830" r:id="rId4"/>
    <p:sldLayoutId id="2147483831" r:id="rId5"/>
    <p:sldLayoutId id="2147483832" r:id="rId6"/>
    <p:sldLayoutId id="2147483833" r:id="rId7"/>
    <p:sldLayoutId id="2147483834" r:id="rId8"/>
    <p:sldLayoutId id="2147483835" r:id="rId9"/>
    <p:sldLayoutId id="2147483836" r:id="rId10"/>
    <p:sldLayoutId id="2147483837"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g"/></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diagramLayout" Target="../diagrams/layout4.xml"/><Relationship Id="rId7" Type="http://schemas.openxmlformats.org/officeDocument/2006/relationships/image" Target="../media/image13.jpeg"/><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http://www.education.gov.uk/" TargetMode="External"/><Relationship Id="rId2" Type="http://schemas.openxmlformats.org/officeDocument/2006/relationships/hyperlink" Target="http://www.beatbullying.org/"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06" name="Rectangle 3100">
            <a:extLst>
              <a:ext uri="{FF2B5EF4-FFF2-40B4-BE49-F238E27FC236}">
                <a16:creationId xmlns:a16="http://schemas.microsoft.com/office/drawing/2014/main" id="{E75F8FC7-2268-462F-AFF6-A4A975C344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74" name="Title 1"/>
          <p:cNvSpPr>
            <a:spLocks noGrp="1"/>
          </p:cNvSpPr>
          <p:nvPr>
            <p:ph type="ctrTitle"/>
          </p:nvPr>
        </p:nvSpPr>
        <p:spPr>
          <a:xfrm>
            <a:off x="5047500" y="639097"/>
            <a:ext cx="3609804" cy="3686015"/>
          </a:xfrm>
        </p:spPr>
        <p:txBody>
          <a:bodyPr>
            <a:normAutofit/>
          </a:bodyPr>
          <a:lstStyle/>
          <a:p>
            <a:pPr eaLnBrk="1" hangingPunct="1"/>
            <a:r>
              <a:rPr lang="pl-PL" sz="4400">
                <a:latin typeface="Arial" panose="020B0604020202020204" pitchFamily="34" charset="0"/>
                <a:cs typeface="Arial" panose="020B0604020202020204" pitchFamily="34" charset="0"/>
              </a:rPr>
              <a:t>Social Transitions in Adolescence</a:t>
            </a:r>
          </a:p>
        </p:txBody>
      </p:sp>
      <p:sp>
        <p:nvSpPr>
          <p:cNvPr id="3075" name="Subtitle 2"/>
          <p:cNvSpPr>
            <a:spLocks noGrp="1"/>
          </p:cNvSpPr>
          <p:nvPr>
            <p:ph type="subTitle" idx="1"/>
          </p:nvPr>
        </p:nvSpPr>
        <p:spPr>
          <a:xfrm>
            <a:off x="5047499" y="4455621"/>
            <a:ext cx="3621826" cy="1238616"/>
          </a:xfrm>
        </p:spPr>
        <p:txBody>
          <a:bodyPr>
            <a:normAutofit/>
          </a:bodyPr>
          <a:lstStyle/>
          <a:p>
            <a:r>
              <a:rPr lang="en-GB">
                <a:solidFill>
                  <a:schemeClr val="tx1">
                    <a:lumMod val="85000"/>
                    <a:lumOff val="15000"/>
                  </a:schemeClr>
                </a:solidFill>
                <a:effectLst/>
                <a:latin typeface="Arial" panose="020B0604020202020204" pitchFamily="34" charset="0"/>
                <a:ea typeface="Calibri" panose="020F0502020204030204" pitchFamily="34" charset="0"/>
                <a:cs typeface="Times New Roman" panose="02020603050405020304" pitchFamily="18" charset="0"/>
              </a:rPr>
              <a:t> Lecture 6</a:t>
            </a:r>
            <a:endParaRPr lang="en-GB">
              <a:solidFill>
                <a:schemeClr val="tx1">
                  <a:lumMod val="85000"/>
                  <a:lumOff val="15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Picture 1">
            <a:extLst>
              <a:ext uri="{FF2B5EF4-FFF2-40B4-BE49-F238E27FC236}">
                <a16:creationId xmlns:a16="http://schemas.microsoft.com/office/drawing/2014/main" id="{A69E3FA0-1E07-0C13-EF7E-8602113773AA}"/>
              </a:ext>
            </a:extLst>
          </p:cNvPr>
          <p:cNvPicPr>
            <a:picLocks noChangeAspect="1"/>
          </p:cNvPicPr>
          <p:nvPr/>
        </p:nvPicPr>
        <p:blipFill rotWithShape="1">
          <a:blip r:embed="rId2"/>
          <a:srcRect t="1276" r="-2" b="15135"/>
          <a:stretch/>
        </p:blipFill>
        <p:spPr>
          <a:xfrm>
            <a:off x="475499" y="640081"/>
            <a:ext cx="4096501" cy="5054156"/>
          </a:xfrm>
          <a:prstGeom prst="rect">
            <a:avLst/>
          </a:prstGeom>
        </p:spPr>
      </p:pic>
      <p:cxnSp>
        <p:nvCxnSpPr>
          <p:cNvPr id="3108" name="Straight Connector 3102">
            <a:extLst>
              <a:ext uri="{FF2B5EF4-FFF2-40B4-BE49-F238E27FC236}">
                <a16:creationId xmlns:a16="http://schemas.microsoft.com/office/drawing/2014/main" id="{BEF45B32-FB97-49CC-B778-CA7CF87BEF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03789" y="4343400"/>
            <a:ext cx="3291840" cy="0"/>
          </a:xfrm>
          <a:prstGeom prst="line">
            <a:avLst/>
          </a:prstGeom>
          <a:ln w="6350">
            <a:solidFill>
              <a:schemeClr val="tx2">
                <a:alpha val="90000"/>
              </a:schemeClr>
            </a:solidFill>
          </a:ln>
        </p:spPr>
        <p:style>
          <a:lnRef idx="1">
            <a:schemeClr val="accent1"/>
          </a:lnRef>
          <a:fillRef idx="0">
            <a:schemeClr val="accent1"/>
          </a:fillRef>
          <a:effectRef idx="0">
            <a:schemeClr val="accent1"/>
          </a:effectRef>
          <a:fontRef idx="minor">
            <a:schemeClr val="tx1"/>
          </a:fontRef>
        </p:style>
      </p:cxnSp>
      <p:sp>
        <p:nvSpPr>
          <p:cNvPr id="3105" name="Rectangle 3104">
            <a:extLst>
              <a:ext uri="{FF2B5EF4-FFF2-40B4-BE49-F238E27FC236}">
                <a16:creationId xmlns:a16="http://schemas.microsoft.com/office/drawing/2014/main" id="{9D1C364C-8702-4ED9-9D23-41CDB2982B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 y="6334316"/>
            <a:ext cx="9143989"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107" name="Rectangle 3106">
            <a:extLst>
              <a:ext uri="{FF2B5EF4-FFF2-40B4-BE49-F238E27FC236}">
                <a16:creationId xmlns:a16="http://schemas.microsoft.com/office/drawing/2014/main" id="{7EE051E9-6C07-4FBB-B4F7-EDF8DDEAA6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4" name="Rectangle 4103">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39736"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4106" name="Rectangle 4105">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98" name="Title 1"/>
          <p:cNvSpPr>
            <a:spLocks noGrp="1"/>
          </p:cNvSpPr>
          <p:nvPr>
            <p:ph type="title"/>
          </p:nvPr>
        </p:nvSpPr>
        <p:spPr>
          <a:xfrm>
            <a:off x="369277" y="605896"/>
            <a:ext cx="2313633" cy="5646208"/>
          </a:xfrm>
        </p:spPr>
        <p:txBody>
          <a:bodyPr anchor="ctr">
            <a:normAutofit/>
          </a:bodyPr>
          <a:lstStyle/>
          <a:p>
            <a:pPr eaLnBrk="1" hangingPunct="1"/>
            <a:r>
              <a:rPr lang="pl-PL" sz="3100" b="1">
                <a:solidFill>
                  <a:srgbClr val="FFFFFF"/>
                </a:solidFill>
                <a:latin typeface="Arial" panose="020B0604020202020204" pitchFamily="34" charset="0"/>
                <a:cs typeface="Arial" panose="020B0604020202020204" pitchFamily="34" charset="0"/>
              </a:rPr>
              <a:t>Aim of the Lecture</a:t>
            </a:r>
            <a:r>
              <a:rPr lang="en-GB" sz="3100" b="1">
                <a:solidFill>
                  <a:srgbClr val="FFFFFF"/>
                </a:solidFill>
                <a:latin typeface="Arial" panose="020B0604020202020204" pitchFamily="34" charset="0"/>
                <a:cs typeface="Arial" panose="020B0604020202020204" pitchFamily="34" charset="0"/>
              </a:rPr>
              <a:t> </a:t>
            </a:r>
            <a:br>
              <a:rPr lang="en-GB" sz="3100" b="1">
                <a:solidFill>
                  <a:srgbClr val="FFFFFF"/>
                </a:solidFill>
                <a:latin typeface="Arial" panose="020B0604020202020204" pitchFamily="34" charset="0"/>
                <a:cs typeface="Arial" panose="020B0604020202020204" pitchFamily="34" charset="0"/>
              </a:rPr>
            </a:br>
            <a:r>
              <a:rPr lang="cy-GB" sz="3100" b="1">
                <a:solidFill>
                  <a:srgbClr val="FFFFFF"/>
                </a:solidFill>
                <a:latin typeface="Arial" panose="020B0604020202020204" pitchFamily="34" charset="0"/>
                <a:cs typeface="Arial" panose="020B0604020202020204" pitchFamily="34" charset="0"/>
              </a:rPr>
              <a:t>Amcanion y Ddarlith</a:t>
            </a:r>
          </a:p>
        </p:txBody>
      </p:sp>
      <p:sp>
        <p:nvSpPr>
          <p:cNvPr id="4108" name="Rectangle 4107">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99" name="Content Placeholder 2"/>
          <p:cNvSpPr>
            <a:spLocks noGrp="1"/>
          </p:cNvSpPr>
          <p:nvPr>
            <p:ph idx="1"/>
          </p:nvPr>
        </p:nvSpPr>
        <p:spPr>
          <a:xfrm>
            <a:off x="3556512" y="605896"/>
            <a:ext cx="4810247" cy="5646208"/>
          </a:xfrm>
        </p:spPr>
        <p:txBody>
          <a:bodyPr anchor="ctr">
            <a:normAutofit/>
          </a:bodyPr>
          <a:lstStyle/>
          <a:p>
            <a:pPr eaLnBrk="1" hangingPunct="1"/>
            <a:r>
              <a:rPr lang="pl-PL">
                <a:latin typeface="Arial" panose="020B0604020202020204" pitchFamily="34" charset="0"/>
                <a:cs typeface="Arial" panose="020B0604020202020204" pitchFamily="34" charset="0"/>
              </a:rPr>
              <a:t>Discuss some of the </a:t>
            </a:r>
            <a:r>
              <a:rPr lang="en-GB">
                <a:latin typeface="Arial" panose="020B0604020202020204" pitchFamily="34" charset="0"/>
                <a:cs typeface="Arial" panose="020B0604020202020204" pitchFamily="34" charset="0"/>
              </a:rPr>
              <a:t>s</a:t>
            </a:r>
            <a:r>
              <a:rPr lang="pl-PL">
                <a:latin typeface="Arial" panose="020B0604020202020204" pitchFamily="34" charset="0"/>
                <a:cs typeface="Arial" panose="020B0604020202020204" pitchFamily="34" charset="0"/>
              </a:rPr>
              <a:t>ocial </a:t>
            </a:r>
            <a:r>
              <a:rPr lang="en-GB">
                <a:latin typeface="Arial" panose="020B0604020202020204" pitchFamily="34" charset="0"/>
                <a:cs typeface="Arial" panose="020B0604020202020204" pitchFamily="34" charset="0"/>
              </a:rPr>
              <a:t>t</a:t>
            </a:r>
            <a:r>
              <a:rPr lang="pl-PL">
                <a:latin typeface="Arial" panose="020B0604020202020204" pitchFamily="34" charset="0"/>
                <a:cs typeface="Arial" panose="020B0604020202020204" pitchFamily="34" charset="0"/>
              </a:rPr>
              <a:t>ransitions that occur during </a:t>
            </a:r>
            <a:r>
              <a:rPr lang="en-GB">
                <a:latin typeface="Arial" panose="020B0604020202020204" pitchFamily="34" charset="0"/>
                <a:cs typeface="Arial" panose="020B0604020202020204" pitchFamily="34" charset="0"/>
              </a:rPr>
              <a:t>a</a:t>
            </a:r>
            <a:r>
              <a:rPr lang="pl-PL">
                <a:latin typeface="Arial" panose="020B0604020202020204" pitchFamily="34" charset="0"/>
                <a:cs typeface="Arial" panose="020B0604020202020204" pitchFamily="34" charset="0"/>
              </a:rPr>
              <a:t>dolescence. </a:t>
            </a:r>
          </a:p>
          <a:p>
            <a:pPr eaLnBrk="1" hangingPunct="1"/>
            <a:r>
              <a:rPr lang="pl-PL">
                <a:latin typeface="Arial" panose="020B0604020202020204" pitchFamily="34" charset="0"/>
                <a:cs typeface="Arial" panose="020B0604020202020204" pitchFamily="34" charset="0"/>
              </a:rPr>
              <a:t>Discuss </a:t>
            </a:r>
            <a:r>
              <a:rPr lang="en-GB">
                <a:latin typeface="Arial" panose="020B0604020202020204" pitchFamily="34" charset="0"/>
                <a:cs typeface="Arial" panose="020B0604020202020204" pitchFamily="34" charset="0"/>
              </a:rPr>
              <a:t>theories relevant to the social transitions.</a:t>
            </a:r>
            <a:endParaRPr lang="pl-PL">
              <a:latin typeface="Arial" panose="020B0604020202020204" pitchFamily="34" charset="0"/>
              <a:cs typeface="Arial" panose="020B0604020202020204" pitchFamily="34" charset="0"/>
            </a:endParaRPr>
          </a:p>
          <a:p>
            <a:pPr eaLnBrk="1" hangingPunct="1"/>
            <a:r>
              <a:rPr lang="pl-PL">
                <a:latin typeface="Arial" panose="020B0604020202020204" pitchFamily="34" charset="0"/>
                <a:cs typeface="Arial" panose="020B0604020202020204" pitchFamily="34" charset="0"/>
              </a:rPr>
              <a:t>Discuss </a:t>
            </a:r>
            <a:r>
              <a:rPr lang="en-GB">
                <a:latin typeface="Arial" panose="020B0604020202020204" pitchFamily="34" charset="0"/>
                <a:cs typeface="Arial" panose="020B0604020202020204" pitchFamily="34" charset="0"/>
              </a:rPr>
              <a:t>c</a:t>
            </a:r>
            <a:r>
              <a:rPr lang="pl-PL">
                <a:latin typeface="Arial" panose="020B0604020202020204" pitchFamily="34" charset="0"/>
                <a:cs typeface="Arial" panose="020B0604020202020204" pitchFamily="34" charset="0"/>
              </a:rPr>
              <a:t>ultural/</a:t>
            </a:r>
            <a:r>
              <a:rPr lang="en-GB">
                <a:latin typeface="Arial" panose="020B0604020202020204" pitchFamily="34" charset="0"/>
                <a:cs typeface="Arial" panose="020B0604020202020204" pitchFamily="34" charset="0"/>
              </a:rPr>
              <a:t>h</a:t>
            </a:r>
            <a:r>
              <a:rPr lang="pl-PL">
                <a:latin typeface="Arial" panose="020B0604020202020204" pitchFamily="34" charset="0"/>
                <a:cs typeface="Arial" panose="020B0604020202020204" pitchFamily="34" charset="0"/>
              </a:rPr>
              <a:t>istorical differences in </a:t>
            </a:r>
            <a:r>
              <a:rPr lang="en-GB">
                <a:latin typeface="Arial" panose="020B0604020202020204" pitchFamily="34" charset="0"/>
                <a:cs typeface="Arial" panose="020B0604020202020204" pitchFamily="34" charset="0"/>
              </a:rPr>
              <a:t>s</a:t>
            </a:r>
            <a:r>
              <a:rPr lang="pl-PL">
                <a:latin typeface="Arial" panose="020B0604020202020204" pitchFamily="34" charset="0"/>
                <a:cs typeface="Arial" panose="020B0604020202020204" pitchFamily="34" charset="0"/>
              </a:rPr>
              <a:t>ocial </a:t>
            </a:r>
            <a:r>
              <a:rPr lang="en-GB">
                <a:latin typeface="Arial" panose="020B0604020202020204" pitchFamily="34" charset="0"/>
                <a:cs typeface="Arial" panose="020B0604020202020204" pitchFamily="34" charset="0"/>
              </a:rPr>
              <a:t>t</a:t>
            </a:r>
            <a:r>
              <a:rPr lang="pl-PL">
                <a:latin typeface="Arial" panose="020B0604020202020204" pitchFamily="34" charset="0"/>
                <a:cs typeface="Arial" panose="020B0604020202020204" pitchFamily="34" charset="0"/>
              </a:rPr>
              <a:t>rans</a:t>
            </a:r>
            <a:r>
              <a:rPr lang="en-GB" err="1">
                <a:latin typeface="Arial" panose="020B0604020202020204" pitchFamily="34" charset="0"/>
                <a:cs typeface="Arial" panose="020B0604020202020204" pitchFamily="34" charset="0"/>
              </a:rPr>
              <a:t>i</a:t>
            </a:r>
            <a:r>
              <a:rPr lang="pl-PL">
                <a:latin typeface="Arial" panose="020B0604020202020204" pitchFamily="34" charset="0"/>
                <a:cs typeface="Arial" panose="020B0604020202020204" pitchFamily="34" charset="0"/>
              </a:rPr>
              <a:t>tions</a:t>
            </a:r>
            <a:r>
              <a:rPr lang="en-GB">
                <a:latin typeface="Arial" panose="020B0604020202020204" pitchFamily="34" charset="0"/>
                <a:cs typeface="Arial" panose="020B0604020202020204" pitchFamily="34" charset="0"/>
              </a:rPr>
              <a:t>.</a:t>
            </a:r>
          </a:p>
          <a:p>
            <a:pPr eaLnBrk="1" hangingPunct="1"/>
            <a:r>
              <a:rPr lang="en-GB">
                <a:latin typeface="Arial" panose="020B0604020202020204" pitchFamily="34" charset="0"/>
                <a:cs typeface="Arial" panose="020B0604020202020204" pitchFamily="34" charset="0"/>
              </a:rPr>
              <a:t>Explore elements of social transition such as financial freedom and access to technology</a:t>
            </a:r>
            <a:endParaRPr lang="pl-PL">
              <a:latin typeface="Arial" panose="020B0604020202020204" pitchFamily="34" charset="0"/>
              <a:cs typeface="Arial" panose="020B060402020202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1" name="Rectangle 6150">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39736"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6153" name="Rectangle 6152">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46" name="Title 1"/>
          <p:cNvSpPr>
            <a:spLocks noGrp="1"/>
          </p:cNvSpPr>
          <p:nvPr>
            <p:ph type="title"/>
          </p:nvPr>
        </p:nvSpPr>
        <p:spPr>
          <a:xfrm>
            <a:off x="369277" y="605896"/>
            <a:ext cx="2313633" cy="5646208"/>
          </a:xfrm>
        </p:spPr>
        <p:txBody>
          <a:bodyPr vert="horz" lIns="91440" tIns="45720" rIns="91440" bIns="45720" rtlCol="0" anchor="ctr">
            <a:normAutofit/>
          </a:bodyPr>
          <a:lstStyle/>
          <a:p>
            <a:r>
              <a:rPr lang="en-US" sz="3100">
                <a:solidFill>
                  <a:srgbClr val="FFFFFF"/>
                </a:solidFill>
              </a:rPr>
              <a:t>Historical View of Adolescence</a:t>
            </a:r>
            <a:br>
              <a:rPr lang="en-US" sz="3100">
                <a:solidFill>
                  <a:srgbClr val="FFFFFF"/>
                </a:solidFill>
              </a:rPr>
            </a:br>
            <a:r>
              <a:rPr lang="en-US" sz="3100">
                <a:solidFill>
                  <a:srgbClr val="FFFFFF"/>
                </a:solidFill>
              </a:rPr>
              <a:t>Barn Hanesyddol am Lencyndod</a:t>
            </a:r>
          </a:p>
        </p:txBody>
      </p:sp>
      <p:sp>
        <p:nvSpPr>
          <p:cNvPr id="6155" name="Rectangle 6154">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4"/>
          <p:cNvSpPr/>
          <p:nvPr/>
        </p:nvSpPr>
        <p:spPr>
          <a:xfrm>
            <a:off x="3556512" y="605896"/>
            <a:ext cx="4810247" cy="5646208"/>
          </a:xfrm>
          <a:prstGeom prst="rect">
            <a:avLst/>
          </a:prstGeom>
        </p:spPr>
        <p:txBody>
          <a:bodyPr vert="horz" lIns="0" tIns="45720" rIns="0" bIns="45720" rtlCol="0" anchor="ctr">
            <a:normAutofit/>
          </a:bodyPr>
          <a:lstStyle/>
          <a:p>
            <a:pPr algn="just" defTabSz="914400">
              <a:lnSpc>
                <a:spcPct val="90000"/>
              </a:lnSpc>
              <a:spcAft>
                <a:spcPts val="600"/>
              </a:spcAft>
              <a:buClr>
                <a:schemeClr val="accent1"/>
              </a:buClr>
              <a:buFont typeface="Calibri" panose="020F0502020204030204" pitchFamily="34" charset="0"/>
            </a:pPr>
            <a:r>
              <a:rPr lang="en-US" sz="2400" dirty="0">
                <a:solidFill>
                  <a:schemeClr val="tx1">
                    <a:lumMod val="75000"/>
                    <a:lumOff val="25000"/>
                  </a:schemeClr>
                </a:solidFill>
              </a:rPr>
              <a:t>Aristotle claimed that there were specific time periods of human development – infancy, the first seven years of life; boyhood (note, gender specific) age seven to puberty and young manhood, puberty to age 21 years.</a:t>
            </a:r>
          </a:p>
          <a:p>
            <a:pPr algn="just" defTabSz="914400">
              <a:lnSpc>
                <a:spcPct val="90000"/>
              </a:lnSpc>
              <a:spcAft>
                <a:spcPts val="600"/>
              </a:spcAft>
              <a:buClr>
                <a:schemeClr val="accent1"/>
              </a:buClr>
              <a:buFont typeface="Calibri" panose="020F0502020204030204" pitchFamily="34" charset="0"/>
            </a:pPr>
            <a:endParaRPr lang="en-US" sz="2400" dirty="0">
              <a:solidFill>
                <a:schemeClr val="tx1">
                  <a:lumMod val="75000"/>
                  <a:lumOff val="25000"/>
                </a:schemeClr>
              </a:solidFill>
            </a:endParaRPr>
          </a:p>
          <a:p>
            <a:pPr algn="just" defTabSz="914400">
              <a:lnSpc>
                <a:spcPct val="90000"/>
              </a:lnSpc>
              <a:spcAft>
                <a:spcPts val="600"/>
              </a:spcAft>
              <a:buClr>
                <a:schemeClr val="accent1"/>
              </a:buClr>
              <a:buFont typeface="Calibri" panose="020F0502020204030204" pitchFamily="34" charset="0"/>
            </a:pPr>
            <a:endParaRPr lang="en-US" sz="2400" dirty="0">
              <a:solidFill>
                <a:schemeClr val="tx1">
                  <a:lumMod val="75000"/>
                  <a:lumOff val="25000"/>
                </a:schemeClr>
              </a:solidFill>
            </a:endParaRPr>
          </a:p>
          <a:p>
            <a:pPr algn="just" defTabSz="914400">
              <a:lnSpc>
                <a:spcPct val="90000"/>
              </a:lnSpc>
              <a:spcAft>
                <a:spcPts val="600"/>
              </a:spcAft>
              <a:buClr>
                <a:schemeClr val="accent1"/>
              </a:buClr>
              <a:buFont typeface="Calibri" panose="020F0502020204030204" pitchFamily="34" charset="0"/>
            </a:pPr>
            <a:r>
              <a:rPr lang="en-US" sz="2400" dirty="0">
                <a:solidFill>
                  <a:schemeClr val="tx1">
                    <a:lumMod val="75000"/>
                    <a:lumOff val="25000"/>
                  </a:schemeClr>
                </a:solidFill>
              </a:rPr>
              <a:t>Aristotle described this final period as a time when youth – whom he regarded as unstable, impatient and lacking in self control, need to replace these negative characteristics with more positive ‘adult’ ones of self control, self determination.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28" name="Rectangle 512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39736"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5130" name="Rectangle 512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132" name="Rectangle 5131">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123" name="Content Placeholder 2"/>
          <p:cNvSpPr>
            <a:spLocks noGrp="1"/>
          </p:cNvSpPr>
          <p:nvPr>
            <p:ph idx="1"/>
          </p:nvPr>
        </p:nvSpPr>
        <p:spPr>
          <a:xfrm>
            <a:off x="3556512" y="605896"/>
            <a:ext cx="4975928" cy="5646208"/>
          </a:xfrm>
        </p:spPr>
        <p:txBody>
          <a:bodyPr anchor="ctr">
            <a:normAutofit/>
          </a:bodyPr>
          <a:lstStyle/>
          <a:p>
            <a:pPr marL="114300" indent="0" eaLnBrk="1" hangingPunct="1">
              <a:buNone/>
            </a:pPr>
            <a:r>
              <a:rPr lang="pl-PL" sz="2800" dirty="0">
                <a:latin typeface="Arial" panose="020B0604020202020204" pitchFamily="34" charset="0"/>
                <a:cs typeface="Arial" panose="020B0604020202020204" pitchFamily="34" charset="0"/>
              </a:rPr>
              <a:t>Along with the biological and cognitive changes of puberty, changes in social roles and status constitute yet another universal feature of development during adolescence.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22960" y="286603"/>
            <a:ext cx="7543800" cy="1450757"/>
          </a:xfrm>
        </p:spPr>
        <p:txBody>
          <a:bodyPr>
            <a:normAutofit/>
          </a:bodyPr>
          <a:lstStyle/>
          <a:p>
            <a:r>
              <a:rPr lang="en-GB">
                <a:latin typeface="Arial" panose="020B0604020202020204" pitchFamily="34" charset="0"/>
                <a:cs typeface="Arial" panose="020B0604020202020204" pitchFamily="34" charset="0"/>
              </a:rPr>
              <a:t>TASK</a:t>
            </a:r>
          </a:p>
        </p:txBody>
      </p:sp>
      <p:graphicFrame>
        <p:nvGraphicFramePr>
          <p:cNvPr id="5" name="Content Placeholder 2">
            <a:extLst>
              <a:ext uri="{FF2B5EF4-FFF2-40B4-BE49-F238E27FC236}">
                <a16:creationId xmlns:a16="http://schemas.microsoft.com/office/drawing/2014/main" id="{6FBEC528-4B38-6E46-19F1-0C80AE36BB27}"/>
              </a:ext>
            </a:extLst>
          </p:cNvPr>
          <p:cNvGraphicFramePr>
            <a:graphicFrameLocks noGrp="1"/>
          </p:cNvGraphicFramePr>
          <p:nvPr>
            <p:ph idx="1"/>
            <p:extLst>
              <p:ext uri="{D42A27DB-BD31-4B8C-83A1-F6EECF244321}">
                <p14:modId xmlns:p14="http://schemas.microsoft.com/office/powerpoint/2010/main" val="3534149448"/>
              </p:ext>
            </p:extLst>
          </p:nvPr>
        </p:nvGraphicFramePr>
        <p:xfrm>
          <a:off x="822722" y="2098515"/>
          <a:ext cx="7543800" cy="37860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43112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4461" y="933765"/>
            <a:ext cx="7620000" cy="562074"/>
          </a:xfrm>
        </p:spPr>
        <p:txBody>
          <a:bodyPr/>
          <a:lstStyle/>
          <a:p>
            <a:r>
              <a:rPr lang="en-GB" sz="2800" b="1" dirty="0">
                <a:latin typeface="Arial" panose="020B0604020202020204" pitchFamily="34" charset="0"/>
                <a:cs typeface="Arial" panose="020B0604020202020204" pitchFamily="34" charset="0"/>
              </a:rPr>
              <a:t>Social relationships</a:t>
            </a:r>
          </a:p>
        </p:txBody>
      </p:sp>
      <p:sp>
        <p:nvSpPr>
          <p:cNvPr id="3" name="Content Placeholder 2"/>
          <p:cNvSpPr>
            <a:spLocks noGrp="1"/>
          </p:cNvSpPr>
          <p:nvPr>
            <p:ph idx="1"/>
          </p:nvPr>
        </p:nvSpPr>
        <p:spPr>
          <a:xfrm>
            <a:off x="874461" y="1844824"/>
            <a:ext cx="3466728" cy="4464496"/>
          </a:xfrm>
        </p:spPr>
        <p:txBody>
          <a:bodyPr>
            <a:normAutofit fontScale="92500" lnSpcReduction="10000"/>
          </a:bodyPr>
          <a:lstStyle/>
          <a:p>
            <a:pPr marL="114300" indent="0">
              <a:buNone/>
            </a:pPr>
            <a:r>
              <a:rPr lang="en-GB" dirty="0">
                <a:latin typeface="Arial" panose="020B0604020202020204" pitchFamily="34" charset="0"/>
                <a:cs typeface="Arial" panose="020B0604020202020204" pitchFamily="34" charset="0"/>
              </a:rPr>
              <a:t>Best friends</a:t>
            </a:r>
          </a:p>
          <a:p>
            <a:pPr marL="114300" indent="0">
              <a:buNone/>
            </a:pPr>
            <a:r>
              <a:rPr lang="en-GB" dirty="0">
                <a:latin typeface="Arial" panose="020B0604020202020204" pitchFamily="34" charset="0"/>
                <a:cs typeface="Arial" panose="020B0604020202020204" pitchFamily="34" charset="0"/>
              </a:rPr>
              <a:t>Close friends</a:t>
            </a:r>
          </a:p>
          <a:p>
            <a:pPr marL="114300" indent="0">
              <a:buNone/>
            </a:pPr>
            <a:r>
              <a:rPr lang="en-GB" dirty="0">
                <a:latin typeface="Arial" panose="020B0604020202020204" pitchFamily="34" charset="0"/>
                <a:cs typeface="Arial" panose="020B0604020202020204" pitchFamily="34" charset="0"/>
              </a:rPr>
              <a:t>Acquaintances</a:t>
            </a:r>
          </a:p>
          <a:p>
            <a:pPr marL="114300" indent="0">
              <a:buNone/>
            </a:pPr>
            <a:r>
              <a:rPr lang="en-GB" dirty="0">
                <a:latin typeface="Arial" panose="020B0604020202020204" pitchFamily="34" charset="0"/>
                <a:cs typeface="Arial" panose="020B0604020202020204" pitchFamily="34" charset="0"/>
              </a:rPr>
              <a:t>Peer groups</a:t>
            </a:r>
          </a:p>
          <a:p>
            <a:pPr marL="114300" indent="0">
              <a:buNone/>
            </a:pPr>
            <a:r>
              <a:rPr lang="en-GB" dirty="0">
                <a:latin typeface="Arial" panose="020B0604020202020204" pitchFamily="34" charset="0"/>
                <a:cs typeface="Arial" panose="020B0604020202020204" pitchFamily="34" charset="0"/>
              </a:rPr>
              <a:t>Crowds</a:t>
            </a:r>
          </a:p>
          <a:p>
            <a:pPr marL="114300" indent="0">
              <a:buNone/>
            </a:pPr>
            <a:r>
              <a:rPr lang="en-GB" dirty="0">
                <a:latin typeface="Arial" panose="020B0604020202020204" pitchFamily="34" charset="0"/>
                <a:cs typeface="Arial" panose="020B0604020202020204" pitchFamily="34" charset="0"/>
              </a:rPr>
              <a:t>Intimate relationships</a:t>
            </a:r>
          </a:p>
          <a:p>
            <a:pPr marL="114300" indent="0">
              <a:buNone/>
            </a:pPr>
            <a:r>
              <a:rPr lang="en-GB" dirty="0">
                <a:latin typeface="Arial" panose="020B0604020202020204" pitchFamily="34" charset="0"/>
                <a:cs typeface="Arial" panose="020B0604020202020204" pitchFamily="34" charset="0"/>
              </a:rPr>
              <a:t>Siblings</a:t>
            </a:r>
          </a:p>
          <a:p>
            <a:pPr marL="114300" indent="0">
              <a:buNone/>
            </a:pPr>
            <a:r>
              <a:rPr lang="en-GB" dirty="0">
                <a:latin typeface="Arial" panose="020B0604020202020204" pitchFamily="34" charset="0"/>
                <a:cs typeface="Arial" panose="020B0604020202020204" pitchFamily="34" charset="0"/>
              </a:rPr>
              <a:t>Parents/step-parents etc.</a:t>
            </a:r>
          </a:p>
          <a:p>
            <a:pPr marL="114300" indent="0">
              <a:buNone/>
            </a:pPr>
            <a:r>
              <a:rPr lang="en-GB" dirty="0">
                <a:latin typeface="Arial" panose="020B0604020202020204" pitchFamily="34" charset="0"/>
                <a:cs typeface="Arial" panose="020B0604020202020204" pitchFamily="34" charset="0"/>
              </a:rPr>
              <a:t>Extended family – cousins, grandparents, </a:t>
            </a:r>
          </a:p>
          <a:p>
            <a:pPr marL="114300" indent="0">
              <a:buNone/>
            </a:pPr>
            <a:r>
              <a:rPr lang="en-GB" dirty="0">
                <a:latin typeface="Arial" panose="020B0604020202020204" pitchFamily="34" charset="0"/>
                <a:cs typeface="Arial" panose="020B0604020202020204" pitchFamily="34" charset="0"/>
              </a:rPr>
              <a:t>aunts/uncles</a:t>
            </a:r>
          </a:p>
          <a:p>
            <a:pPr marL="114300" indent="0">
              <a:buNone/>
            </a:pPr>
            <a:endParaRPr lang="en-GB" b="1" dirty="0">
              <a:latin typeface="Arial" panose="020B0604020202020204" pitchFamily="34" charset="0"/>
              <a:cs typeface="Arial" panose="020B0604020202020204" pitchFamily="34" charset="0"/>
            </a:endParaRPr>
          </a:p>
          <a:p>
            <a:pPr marL="114300" indent="0">
              <a:buNone/>
            </a:pPr>
            <a:endParaRPr lang="en-GB" dirty="0"/>
          </a:p>
          <a:p>
            <a:pPr marL="114300" indent="0">
              <a:buNone/>
            </a:pPr>
            <a:endParaRPr lang="en-GB" dirty="0"/>
          </a:p>
        </p:txBody>
      </p:sp>
      <p:sp>
        <p:nvSpPr>
          <p:cNvPr id="4" name="TextBox 3">
            <a:extLst>
              <a:ext uri="{FF2B5EF4-FFF2-40B4-BE49-F238E27FC236}">
                <a16:creationId xmlns:a16="http://schemas.microsoft.com/office/drawing/2014/main" id="{4AA7B636-AFF3-4608-AB43-77DA2A542E05}"/>
              </a:ext>
            </a:extLst>
          </p:cNvPr>
          <p:cNvSpPr txBox="1"/>
          <p:nvPr/>
        </p:nvSpPr>
        <p:spPr>
          <a:xfrm>
            <a:off x="5364088" y="1700808"/>
            <a:ext cx="4402831" cy="4555093"/>
          </a:xfrm>
          <a:prstGeom prst="rect">
            <a:avLst/>
          </a:prstGeom>
          <a:noFill/>
        </p:spPr>
        <p:txBody>
          <a:bodyPr wrap="square" rtlCol="0">
            <a:spAutoFit/>
          </a:bodyPr>
          <a:lstStyle/>
          <a:p>
            <a:pPr marL="114300" indent="0">
              <a:buNone/>
            </a:pPr>
            <a:r>
              <a:rPr lang="en-GB" sz="1700" dirty="0">
                <a:latin typeface="Arial" panose="020B0604020202020204" pitchFamily="34" charset="0"/>
                <a:cs typeface="Arial" panose="020B0604020202020204" pitchFamily="34" charset="0"/>
              </a:rPr>
              <a:t>Youth workers</a:t>
            </a:r>
          </a:p>
          <a:p>
            <a:pPr marL="114300" indent="0">
              <a:buNone/>
            </a:pPr>
            <a:endParaRPr lang="en-GB" sz="1700" dirty="0">
              <a:latin typeface="Arial" panose="020B0604020202020204" pitchFamily="34" charset="0"/>
              <a:cs typeface="Arial" panose="020B0604020202020204" pitchFamily="34" charset="0"/>
            </a:endParaRPr>
          </a:p>
          <a:p>
            <a:pPr marL="114300" indent="0">
              <a:buNone/>
            </a:pPr>
            <a:r>
              <a:rPr lang="en-GB" sz="1700" dirty="0">
                <a:latin typeface="Arial" panose="020B0604020202020204" pitchFamily="34" charset="0"/>
                <a:cs typeface="Arial" panose="020B0604020202020204" pitchFamily="34" charset="0"/>
              </a:rPr>
              <a:t>Teachers</a:t>
            </a:r>
          </a:p>
          <a:p>
            <a:pPr marL="114300" indent="0">
              <a:buNone/>
            </a:pPr>
            <a:endParaRPr lang="en-GB" sz="1700" dirty="0">
              <a:latin typeface="Arial" panose="020B0604020202020204" pitchFamily="34" charset="0"/>
              <a:cs typeface="Arial" panose="020B0604020202020204" pitchFamily="34" charset="0"/>
            </a:endParaRPr>
          </a:p>
          <a:p>
            <a:pPr marL="114300" indent="0">
              <a:buNone/>
            </a:pPr>
            <a:r>
              <a:rPr lang="en-GB" sz="1700" dirty="0">
                <a:latin typeface="Arial" panose="020B0604020202020204" pitchFamily="34" charset="0"/>
                <a:cs typeface="Arial" panose="020B0604020202020204" pitchFamily="34" charset="0"/>
              </a:rPr>
              <a:t>Religious leaders</a:t>
            </a:r>
          </a:p>
          <a:p>
            <a:pPr marL="114300" indent="0">
              <a:buNone/>
            </a:pPr>
            <a:endParaRPr lang="en-GB" sz="1700" dirty="0">
              <a:latin typeface="Arial" panose="020B0604020202020204" pitchFamily="34" charset="0"/>
              <a:cs typeface="Arial" panose="020B0604020202020204" pitchFamily="34" charset="0"/>
            </a:endParaRPr>
          </a:p>
          <a:p>
            <a:pPr marL="114300" indent="0">
              <a:buNone/>
            </a:pPr>
            <a:r>
              <a:rPr lang="en-GB" sz="1700" dirty="0">
                <a:latin typeface="Arial" panose="020B0604020202020204" pitchFamily="34" charset="0"/>
                <a:cs typeface="Arial" panose="020B0604020202020204" pitchFamily="34" charset="0"/>
              </a:rPr>
              <a:t>Neighbours</a:t>
            </a:r>
          </a:p>
          <a:p>
            <a:pPr marL="114300" indent="0">
              <a:buNone/>
            </a:pPr>
            <a:endParaRPr lang="en-GB" sz="1700" dirty="0">
              <a:latin typeface="Arial" panose="020B0604020202020204" pitchFamily="34" charset="0"/>
              <a:cs typeface="Arial" panose="020B0604020202020204" pitchFamily="34" charset="0"/>
            </a:endParaRPr>
          </a:p>
          <a:p>
            <a:pPr marL="114300" indent="0">
              <a:buNone/>
            </a:pPr>
            <a:r>
              <a:rPr lang="en-GB" sz="1700" dirty="0">
                <a:latin typeface="Arial" panose="020B0604020202020204" pitchFamily="34" charset="0"/>
                <a:cs typeface="Arial" panose="020B0604020202020204" pitchFamily="34" charset="0"/>
              </a:rPr>
              <a:t>Health-workers – doctors, dentists, psychologists etc.</a:t>
            </a:r>
          </a:p>
          <a:p>
            <a:pPr marL="114300" indent="0">
              <a:buNone/>
            </a:pPr>
            <a:endParaRPr lang="en-GB" sz="1700" dirty="0">
              <a:latin typeface="Arial" panose="020B0604020202020204" pitchFamily="34" charset="0"/>
              <a:cs typeface="Arial" panose="020B0604020202020204" pitchFamily="34" charset="0"/>
            </a:endParaRPr>
          </a:p>
          <a:p>
            <a:pPr marL="114300" indent="0">
              <a:buNone/>
            </a:pPr>
            <a:r>
              <a:rPr lang="en-GB" sz="1700" dirty="0">
                <a:latin typeface="Arial" panose="020B0604020202020204" pitchFamily="34" charset="0"/>
                <a:cs typeface="Arial" panose="020B0604020202020204" pitchFamily="34" charset="0"/>
              </a:rPr>
              <a:t>Sports coaches/music teachers etc.</a:t>
            </a:r>
          </a:p>
          <a:p>
            <a:pPr marL="114300" indent="0">
              <a:buNone/>
            </a:pPr>
            <a:endParaRPr lang="en-GB" sz="1700" dirty="0">
              <a:latin typeface="Arial" panose="020B0604020202020204" pitchFamily="34" charset="0"/>
              <a:cs typeface="Arial" panose="020B0604020202020204" pitchFamily="34" charset="0"/>
            </a:endParaRPr>
          </a:p>
          <a:p>
            <a:pPr marL="114300" indent="0">
              <a:buNone/>
            </a:pPr>
            <a:r>
              <a:rPr lang="en-GB" sz="1700" dirty="0">
                <a:latin typeface="Arial" panose="020B0604020202020204" pitchFamily="34" charset="0"/>
                <a:cs typeface="Arial" panose="020B0604020202020204" pitchFamily="34" charset="0"/>
              </a:rPr>
              <a:t>Employers and work colleagues</a:t>
            </a:r>
          </a:p>
          <a:p>
            <a:pPr marL="114300" indent="0">
              <a:buNone/>
            </a:pPr>
            <a:endParaRPr lang="en-GB" sz="1700" dirty="0">
              <a:latin typeface="Arial" panose="020B0604020202020204" pitchFamily="34" charset="0"/>
              <a:cs typeface="Arial" panose="020B0604020202020204" pitchFamily="34" charset="0"/>
            </a:endParaRPr>
          </a:p>
          <a:p>
            <a:pPr marL="114300" indent="0">
              <a:buNone/>
            </a:pPr>
            <a:r>
              <a:rPr lang="en-GB" sz="1700" dirty="0">
                <a:latin typeface="Arial" panose="020B0604020202020204" pitchFamily="34" charset="0"/>
                <a:cs typeface="Arial" panose="020B0604020202020204" pitchFamily="34" charset="0"/>
              </a:rPr>
              <a:t>Shop-keepers</a:t>
            </a:r>
          </a:p>
          <a:p>
            <a:endParaRPr lang="en-GB" dirty="0"/>
          </a:p>
        </p:txBody>
      </p:sp>
    </p:spTree>
    <p:extLst>
      <p:ext uri="{BB962C8B-B14F-4D97-AF65-F5344CB8AC3E}">
        <p14:creationId xmlns:p14="http://schemas.microsoft.com/office/powerpoint/2010/main" val="4366719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22960" y="286603"/>
            <a:ext cx="7543800" cy="1450757"/>
          </a:xfrm>
        </p:spPr>
        <p:txBody>
          <a:bodyPr>
            <a:normAutofit/>
          </a:bodyPr>
          <a:lstStyle/>
          <a:p>
            <a:r>
              <a:rPr lang="en-GB" b="1" dirty="0">
                <a:latin typeface="Arial" panose="020B0604020202020204" pitchFamily="34" charset="0"/>
                <a:cs typeface="Arial" panose="020B0604020202020204" pitchFamily="34" charset="0"/>
              </a:rPr>
              <a:t>The transition to social independence</a:t>
            </a:r>
          </a:p>
        </p:txBody>
      </p:sp>
      <p:sp>
        <p:nvSpPr>
          <p:cNvPr id="39" name="Content Placeholder 2"/>
          <p:cNvSpPr>
            <a:spLocks noGrp="1"/>
          </p:cNvSpPr>
          <p:nvPr>
            <p:ph idx="1"/>
          </p:nvPr>
        </p:nvSpPr>
        <p:spPr>
          <a:xfrm>
            <a:off x="251520" y="1845734"/>
            <a:ext cx="6336704" cy="4463586"/>
          </a:xfrm>
        </p:spPr>
        <p:txBody>
          <a:bodyPr>
            <a:normAutofit fontScale="70000" lnSpcReduction="20000"/>
          </a:bodyPr>
          <a:lstStyle/>
          <a:p>
            <a:pPr marL="114300" indent="0">
              <a:buNone/>
            </a:pPr>
            <a:r>
              <a:rPr lang="en-GB" sz="2300" dirty="0">
                <a:latin typeface="Arial" panose="020B0604020202020204" pitchFamily="34" charset="0"/>
                <a:cs typeface="Arial" panose="020B0604020202020204" pitchFamily="34" charset="0"/>
              </a:rPr>
              <a:t>In adolescence, there is a need to begin to develop skills of getting to know strangers and people in a wider social network.</a:t>
            </a:r>
          </a:p>
          <a:p>
            <a:pPr marL="114300" indent="0">
              <a:buNone/>
            </a:pPr>
            <a:r>
              <a:rPr lang="en-GB" sz="2300" dirty="0">
                <a:latin typeface="Arial" panose="020B0604020202020204" pitchFamily="34" charset="0"/>
                <a:cs typeface="Arial" panose="020B0604020202020204" pitchFamily="34" charset="0"/>
              </a:rPr>
              <a:t>There are a number of challenges in doing this which include:</a:t>
            </a:r>
          </a:p>
          <a:p>
            <a:r>
              <a:rPr lang="en-GB" sz="2300" dirty="0">
                <a:latin typeface="Arial" panose="020B0604020202020204" pitchFamily="34" charset="0"/>
                <a:cs typeface="Arial" panose="020B0604020202020204" pitchFamily="34" charset="0"/>
              </a:rPr>
              <a:t>Transport to places where other people are</a:t>
            </a:r>
          </a:p>
          <a:p>
            <a:r>
              <a:rPr lang="en-GB" sz="2300" dirty="0">
                <a:latin typeface="Arial" panose="020B0604020202020204" pitchFamily="34" charset="0"/>
                <a:cs typeface="Arial" panose="020B0604020202020204" pitchFamily="34" charset="0"/>
              </a:rPr>
              <a:t>Trusting new people</a:t>
            </a:r>
          </a:p>
          <a:p>
            <a:r>
              <a:rPr lang="en-GB" sz="2300" dirty="0">
                <a:latin typeface="Arial" panose="020B0604020202020204" pitchFamily="34" charset="0"/>
                <a:cs typeface="Arial" panose="020B0604020202020204" pitchFamily="34" charset="0"/>
              </a:rPr>
              <a:t>Trusting your own judgement instead of relying on adults to tell you who is OK</a:t>
            </a:r>
          </a:p>
          <a:p>
            <a:r>
              <a:rPr lang="en-GB" sz="2300" dirty="0">
                <a:latin typeface="Arial" panose="020B0604020202020204" pitchFamily="34" charset="0"/>
                <a:cs typeface="Arial" panose="020B0604020202020204" pitchFamily="34" charset="0"/>
              </a:rPr>
              <a:t>Facing up to being new or uncertain about the rules and  norms of a new group</a:t>
            </a:r>
          </a:p>
          <a:p>
            <a:r>
              <a:rPr lang="en-GB" sz="2300" dirty="0">
                <a:latin typeface="Arial" panose="020B0604020202020204" pitchFamily="34" charset="0"/>
                <a:cs typeface="Arial" panose="020B0604020202020204" pitchFamily="34" charset="0"/>
              </a:rPr>
              <a:t>Being willing to learn new things and to change</a:t>
            </a:r>
          </a:p>
          <a:p>
            <a:r>
              <a:rPr lang="en-GB" sz="2300" dirty="0">
                <a:latin typeface="Arial" panose="020B0604020202020204" pitchFamily="34" charset="0"/>
                <a:cs typeface="Arial" panose="020B0604020202020204" pitchFamily="34" charset="0"/>
              </a:rPr>
              <a:t>Learning how to be sensitive and responsive to different people – developing social skills and empathy</a:t>
            </a:r>
          </a:p>
          <a:p>
            <a:r>
              <a:rPr lang="en-GB" sz="2300" dirty="0">
                <a:latin typeface="Arial" panose="020B0604020202020204" pitchFamily="34" charset="0"/>
                <a:cs typeface="Arial" panose="020B0604020202020204" pitchFamily="34" charset="0"/>
              </a:rPr>
              <a:t>Deciding on your own values and assessing the value of social influence</a:t>
            </a:r>
          </a:p>
          <a:p>
            <a:r>
              <a:rPr lang="en-GB" sz="2300" dirty="0">
                <a:latin typeface="Arial" panose="020B0604020202020204" pitchFamily="34" charset="0"/>
                <a:cs typeface="Arial" panose="020B0604020202020204" pitchFamily="34" charset="0"/>
              </a:rPr>
              <a:t>Sharing personal issues and coping with rejection or betrayal, risking making mistakes, coping with a feeling of exposure</a:t>
            </a:r>
          </a:p>
          <a:p>
            <a:endParaRPr lang="en-GB" sz="1000" dirty="0"/>
          </a:p>
          <a:p>
            <a:endParaRPr lang="en-GB" sz="1000" dirty="0"/>
          </a:p>
        </p:txBody>
      </p:sp>
      <p:pic>
        <p:nvPicPr>
          <p:cNvPr id="20" name="Picture 4" descr="One in a crowd">
            <a:extLst>
              <a:ext uri="{FF2B5EF4-FFF2-40B4-BE49-F238E27FC236}">
                <a16:creationId xmlns:a16="http://schemas.microsoft.com/office/drawing/2014/main" id="{2127F4B7-16F8-83AF-438F-924D8A11B638}"/>
              </a:ext>
            </a:extLst>
          </p:cNvPr>
          <p:cNvPicPr>
            <a:picLocks noChangeAspect="1"/>
          </p:cNvPicPr>
          <p:nvPr/>
        </p:nvPicPr>
        <p:blipFill rotWithShape="1">
          <a:blip r:embed="rId2"/>
          <a:srcRect l="28955" r="20238"/>
          <a:stretch/>
        </p:blipFill>
        <p:spPr>
          <a:xfrm>
            <a:off x="6588224" y="2204864"/>
            <a:ext cx="2351332" cy="3471012"/>
          </a:xfrm>
          <a:prstGeom prst="rect">
            <a:avLst/>
          </a:prstGeom>
        </p:spPr>
      </p:pic>
    </p:spTree>
    <p:extLst>
      <p:ext uri="{BB962C8B-B14F-4D97-AF65-F5344CB8AC3E}">
        <p14:creationId xmlns:p14="http://schemas.microsoft.com/office/powerpoint/2010/main" val="19324604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11973C2-EB8B-452A-A698-4A252FD3AE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10162E77-11AD-44A7-84EC-40C59EEFBD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0E8363-ACD0-4194-8DC8-FC195557B1FF}"/>
              </a:ext>
            </a:extLst>
          </p:cNvPr>
          <p:cNvSpPr>
            <a:spLocks noGrp="1"/>
          </p:cNvSpPr>
          <p:nvPr>
            <p:ph type="title"/>
          </p:nvPr>
        </p:nvSpPr>
        <p:spPr>
          <a:xfrm>
            <a:off x="3886200" y="634946"/>
            <a:ext cx="4776107" cy="1450757"/>
          </a:xfrm>
        </p:spPr>
        <p:txBody>
          <a:bodyPr>
            <a:normAutofit/>
          </a:bodyPr>
          <a:lstStyle/>
          <a:p>
            <a:r>
              <a:rPr lang="en-GB" sz="4700">
                <a:solidFill>
                  <a:srgbClr val="513741"/>
                </a:solidFill>
                <a:latin typeface="Arial" panose="020B0604020202020204" pitchFamily="34" charset="0"/>
                <a:cs typeface="Arial" panose="020B0604020202020204" pitchFamily="34" charset="0"/>
              </a:rPr>
              <a:t>Friendship</a:t>
            </a:r>
          </a:p>
        </p:txBody>
      </p:sp>
      <p:pic>
        <p:nvPicPr>
          <p:cNvPr id="5" name="Picture 4" descr="Hands holding each other's wrists and interlinked to form a circle">
            <a:extLst>
              <a:ext uri="{FF2B5EF4-FFF2-40B4-BE49-F238E27FC236}">
                <a16:creationId xmlns:a16="http://schemas.microsoft.com/office/drawing/2014/main" id="{8B911086-E6ED-74EF-0D99-D859D0ED2C81}"/>
              </a:ext>
            </a:extLst>
          </p:cNvPr>
          <p:cNvPicPr>
            <a:picLocks noChangeAspect="1"/>
          </p:cNvPicPr>
          <p:nvPr/>
        </p:nvPicPr>
        <p:blipFill rotWithShape="1">
          <a:blip r:embed="rId2"/>
          <a:srcRect l="34859" r="31226" b="1"/>
          <a:stretch/>
        </p:blipFill>
        <p:spPr>
          <a:xfrm>
            <a:off x="20" y="-12128"/>
            <a:ext cx="3490702" cy="6870127"/>
          </a:xfrm>
          <a:prstGeom prst="rect">
            <a:avLst/>
          </a:prstGeom>
        </p:spPr>
      </p:pic>
      <p:cxnSp>
        <p:nvCxnSpPr>
          <p:cNvPr id="13" name="Straight Connector 12">
            <a:extLst>
              <a:ext uri="{FF2B5EF4-FFF2-40B4-BE49-F238E27FC236}">
                <a16:creationId xmlns:a16="http://schemas.microsoft.com/office/drawing/2014/main" id="{5AB158E9-1B40-4CD6-95F0-95CA11DF7B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65712" y="2085703"/>
            <a:ext cx="4628015"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55A7F862-94B0-402E-BCDA-8F87086A250B}"/>
              </a:ext>
            </a:extLst>
          </p:cNvPr>
          <p:cNvSpPr>
            <a:spLocks noGrp="1"/>
          </p:cNvSpPr>
          <p:nvPr>
            <p:ph idx="1"/>
          </p:nvPr>
        </p:nvSpPr>
        <p:spPr>
          <a:xfrm>
            <a:off x="3886200" y="2198914"/>
            <a:ext cx="4776107" cy="3670180"/>
          </a:xfrm>
        </p:spPr>
        <p:txBody>
          <a:bodyPr>
            <a:normAutofit/>
          </a:bodyPr>
          <a:lstStyle/>
          <a:p>
            <a:r>
              <a:rPr lang="en-GB" sz="3200" dirty="0">
                <a:latin typeface="Arial" panose="020B0604020202020204" pitchFamily="34" charset="0"/>
                <a:cs typeface="Arial" panose="020B0604020202020204" pitchFamily="34" charset="0"/>
              </a:rPr>
              <a:t>In pairs discuss what are some of the functions of friendship?</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67483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22960" y="286603"/>
            <a:ext cx="7543800" cy="1450757"/>
          </a:xfrm>
        </p:spPr>
        <p:txBody>
          <a:bodyPr>
            <a:normAutofit/>
          </a:bodyPr>
          <a:lstStyle/>
          <a:p>
            <a:r>
              <a:rPr lang="en-GB" b="1">
                <a:latin typeface="Arial" panose="020B0604020202020204" pitchFamily="34" charset="0"/>
                <a:cs typeface="Arial" panose="020B0604020202020204" pitchFamily="34" charset="0"/>
              </a:rPr>
              <a:t>Friendship</a:t>
            </a: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25904" r="21020"/>
          <a:stretch/>
        </p:blipFill>
        <p:spPr>
          <a:xfrm>
            <a:off x="807324" y="1916318"/>
            <a:ext cx="2321247" cy="3471012"/>
          </a:xfrm>
          <a:prstGeom prst="rect">
            <a:avLst/>
          </a:prstGeom>
        </p:spPr>
      </p:pic>
      <p:sp>
        <p:nvSpPr>
          <p:cNvPr id="3" name="Content Placeholder 2"/>
          <p:cNvSpPr>
            <a:spLocks noGrp="1"/>
          </p:cNvSpPr>
          <p:nvPr>
            <p:ph idx="1"/>
          </p:nvPr>
        </p:nvSpPr>
        <p:spPr>
          <a:xfrm>
            <a:off x="3479799" y="1845734"/>
            <a:ext cx="4886961" cy="4023360"/>
          </a:xfrm>
        </p:spPr>
        <p:txBody>
          <a:bodyPr>
            <a:normAutofit/>
          </a:bodyPr>
          <a:lstStyle/>
          <a:p>
            <a:endParaRPr lang="en-GB" b="1" i="1" dirty="0"/>
          </a:p>
          <a:p>
            <a:pPr marL="114300" indent="0">
              <a:buNone/>
            </a:pPr>
            <a:r>
              <a:rPr lang="en-GB" b="1" i="1" dirty="0">
                <a:latin typeface="Arial" panose="020B0604020202020204" pitchFamily="34" charset="0"/>
                <a:cs typeface="Arial" panose="020B0604020202020204" pitchFamily="34" charset="0"/>
              </a:rPr>
              <a:t>Functions of friendship</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Companionship</a:t>
            </a:r>
          </a:p>
          <a:p>
            <a:r>
              <a:rPr lang="en-GB" dirty="0">
                <a:latin typeface="Arial" panose="020B0604020202020204" pitchFamily="34" charset="0"/>
                <a:cs typeface="Arial" panose="020B0604020202020204" pitchFamily="34" charset="0"/>
              </a:rPr>
              <a:t>A reliable alliance</a:t>
            </a:r>
          </a:p>
          <a:p>
            <a:r>
              <a:rPr lang="en-GB" dirty="0">
                <a:latin typeface="Arial" panose="020B0604020202020204" pitchFamily="34" charset="0"/>
                <a:cs typeface="Arial" panose="020B0604020202020204" pitchFamily="34" charset="0"/>
              </a:rPr>
              <a:t>Help</a:t>
            </a:r>
          </a:p>
          <a:p>
            <a:r>
              <a:rPr lang="en-GB" dirty="0">
                <a:latin typeface="Arial" panose="020B0604020202020204" pitchFamily="34" charset="0"/>
                <a:cs typeface="Arial" panose="020B0604020202020204" pitchFamily="34" charset="0"/>
              </a:rPr>
              <a:t>Intimacy</a:t>
            </a:r>
          </a:p>
          <a:p>
            <a:r>
              <a:rPr lang="en-GB" dirty="0">
                <a:latin typeface="Arial" panose="020B0604020202020204" pitchFamily="34" charset="0"/>
                <a:cs typeface="Arial" panose="020B0604020202020204" pitchFamily="34" charset="0"/>
              </a:rPr>
              <a:t>Self-validation</a:t>
            </a:r>
          </a:p>
          <a:p>
            <a:r>
              <a:rPr lang="en-GB" dirty="0">
                <a:latin typeface="Arial" panose="020B0604020202020204" pitchFamily="34" charset="0"/>
                <a:cs typeface="Arial" panose="020B0604020202020204" pitchFamily="34" charset="0"/>
              </a:rPr>
              <a:t>Emotional security</a:t>
            </a:r>
          </a:p>
          <a:p>
            <a:pPr marL="114300" indent="0">
              <a:buNone/>
            </a:pPr>
            <a:r>
              <a:rPr lang="en-GB">
                <a:latin typeface="Arial" panose="020B0604020202020204" pitchFamily="34" charset="0"/>
                <a:cs typeface="Arial" panose="020B0604020202020204" pitchFamily="34" charset="0"/>
              </a:rPr>
              <a:t>Mendelson and Aboud (1999)</a:t>
            </a:r>
          </a:p>
          <a:p>
            <a:pPr marL="114300" indent="0">
              <a:buNone/>
            </a:pPr>
            <a:endParaRPr lang="en-GB" dirty="0"/>
          </a:p>
        </p:txBody>
      </p:sp>
    </p:spTree>
    <p:extLst>
      <p:ext uri="{BB962C8B-B14F-4D97-AF65-F5344CB8AC3E}">
        <p14:creationId xmlns:p14="http://schemas.microsoft.com/office/powerpoint/2010/main" val="7269603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B2497AD7-494E-467E-8084-3B7B78A925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15091" y="260649"/>
            <a:ext cx="3795384" cy="1296144"/>
          </a:xfrm>
        </p:spPr>
        <p:txBody>
          <a:bodyPr>
            <a:normAutofit/>
          </a:bodyPr>
          <a:lstStyle/>
          <a:p>
            <a:r>
              <a:rPr lang="en-GB" sz="4100" b="1" dirty="0">
                <a:latin typeface="Arial" panose="020B0604020202020204" pitchFamily="34" charset="0"/>
                <a:cs typeface="Arial" panose="020B0604020202020204" pitchFamily="34" charset="0"/>
              </a:rPr>
              <a:t>Popularity and friendship</a:t>
            </a:r>
          </a:p>
        </p:txBody>
      </p:sp>
      <p:cxnSp>
        <p:nvCxnSpPr>
          <p:cNvPr id="14" name="Straight Connector 13">
            <a:extLst>
              <a:ext uri="{FF2B5EF4-FFF2-40B4-BE49-F238E27FC236}">
                <a16:creationId xmlns:a16="http://schemas.microsoft.com/office/drawing/2014/main" id="{083CCEFB-C9A4-47E8-8467-3574B0C2548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2308" y="2086188"/>
            <a:ext cx="3758167"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179512" y="1340768"/>
            <a:ext cx="4485434" cy="5112565"/>
          </a:xfrm>
        </p:spPr>
        <p:txBody>
          <a:bodyPr>
            <a:normAutofit fontScale="77500" lnSpcReduction="20000"/>
          </a:bodyPr>
          <a:lstStyle/>
          <a:p>
            <a:pPr marL="114300" indent="0">
              <a:buNone/>
            </a:pPr>
            <a:endParaRPr lang="en-GB" sz="2100" dirty="0">
              <a:latin typeface="Arial" panose="020B0604020202020204" pitchFamily="34" charset="0"/>
              <a:cs typeface="Arial" panose="020B0604020202020204" pitchFamily="34" charset="0"/>
            </a:endParaRPr>
          </a:p>
          <a:p>
            <a:pPr marL="114300" indent="0">
              <a:buNone/>
            </a:pPr>
            <a:r>
              <a:rPr lang="en-GB" sz="2100" dirty="0">
                <a:latin typeface="Arial" panose="020B0604020202020204" pitchFamily="34" charset="0"/>
                <a:cs typeface="Arial" panose="020B0604020202020204" pitchFamily="34" charset="0"/>
              </a:rPr>
              <a:t>Many different routes to popularity, fitting in and being accepted – can include:</a:t>
            </a:r>
          </a:p>
          <a:p>
            <a:r>
              <a:rPr lang="en-GB" sz="2100" dirty="0">
                <a:latin typeface="Arial" panose="020B0604020202020204" pitchFamily="34" charset="0"/>
                <a:cs typeface="Arial" panose="020B0604020202020204" pitchFamily="34" charset="0"/>
              </a:rPr>
              <a:t>Similar grades, similar interests</a:t>
            </a:r>
          </a:p>
          <a:p>
            <a:r>
              <a:rPr lang="en-GB" sz="2100" dirty="0">
                <a:latin typeface="Arial" panose="020B0604020202020204" pitchFamily="34" charset="0"/>
                <a:cs typeface="Arial" panose="020B0604020202020204" pitchFamily="34" charset="0"/>
              </a:rPr>
              <a:t>Having social skills and empathy towards others, confidence without being conceited</a:t>
            </a:r>
          </a:p>
          <a:p>
            <a:r>
              <a:rPr lang="en-GB" sz="2100" dirty="0">
                <a:latin typeface="Arial" panose="020B0604020202020204" pitchFamily="34" charset="0"/>
                <a:cs typeface="Arial" panose="020B0604020202020204" pitchFamily="34" charset="0"/>
              </a:rPr>
              <a:t>Anti-social behaviour can be bonding</a:t>
            </a:r>
          </a:p>
          <a:p>
            <a:r>
              <a:rPr lang="en-GB" sz="2100" dirty="0">
                <a:latin typeface="Arial" panose="020B0604020202020204" pitchFamily="34" charset="0"/>
                <a:cs typeface="Arial" panose="020B0604020202020204" pitchFamily="34" charset="0"/>
              </a:rPr>
              <a:t>Shared attitudes towards school or education</a:t>
            </a:r>
          </a:p>
          <a:p>
            <a:r>
              <a:rPr lang="en-GB" sz="2100" dirty="0">
                <a:latin typeface="Arial" panose="020B0604020202020204" pitchFamily="34" charset="0"/>
                <a:cs typeface="Arial" panose="020B0604020202020204" pitchFamily="34" charset="0"/>
              </a:rPr>
              <a:t>For boys, athletic prowess and competence, or being physically strong and aggressive</a:t>
            </a:r>
          </a:p>
          <a:p>
            <a:r>
              <a:rPr lang="en-GB" sz="2100" dirty="0">
                <a:latin typeface="Arial" panose="020B0604020202020204" pitchFamily="34" charset="0"/>
                <a:cs typeface="Arial" panose="020B0604020202020204" pitchFamily="34" charset="0"/>
              </a:rPr>
              <a:t>Attractiveness for girls</a:t>
            </a:r>
          </a:p>
          <a:p>
            <a:r>
              <a:rPr lang="en-GB" sz="2100" dirty="0">
                <a:latin typeface="Arial" panose="020B0604020202020204" pitchFamily="34" charset="0"/>
                <a:cs typeface="Arial" panose="020B0604020202020204" pitchFamily="34" charset="0"/>
              </a:rPr>
              <a:t>Sharing behaviours such as smoking or alcohol use, being similar on mental health issues (</a:t>
            </a:r>
            <a:r>
              <a:rPr lang="en-GB" sz="2100" dirty="0" err="1">
                <a:latin typeface="Arial" panose="020B0604020202020204" pitchFamily="34" charset="0"/>
                <a:cs typeface="Arial" panose="020B0604020202020204" pitchFamily="34" charset="0"/>
              </a:rPr>
              <a:t>eg.</a:t>
            </a:r>
            <a:r>
              <a:rPr lang="en-GB" sz="2100" dirty="0">
                <a:latin typeface="Arial" panose="020B0604020202020204" pitchFamily="34" charset="0"/>
                <a:cs typeface="Arial" panose="020B0604020202020204" pitchFamily="34" charset="0"/>
              </a:rPr>
              <a:t> equally depressed)</a:t>
            </a:r>
          </a:p>
          <a:p>
            <a:r>
              <a:rPr lang="en-GB" sz="2100" dirty="0">
                <a:latin typeface="Arial" panose="020B0604020202020204" pitchFamily="34" charset="0"/>
                <a:cs typeface="Arial" panose="020B0604020202020204" pitchFamily="34" charset="0"/>
              </a:rPr>
              <a:t>We are more subject to peer group influence in early adolescence and move towards more independence of thought as we get older</a:t>
            </a:r>
          </a:p>
          <a:p>
            <a:pPr marL="114300" indent="0">
              <a:buNone/>
            </a:pPr>
            <a:endParaRPr lang="en-GB" sz="1000" dirty="0"/>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l="26847" r="27039" b="-1"/>
          <a:stretch/>
        </p:blipFill>
        <p:spPr>
          <a:xfrm>
            <a:off x="4733526" y="-2"/>
            <a:ext cx="2188092" cy="3407774"/>
          </a:xfrm>
          <a:prstGeom prst="rect">
            <a:avLst/>
          </a:prstGeom>
        </p:spPr>
      </p:pic>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l="21780" r="33583" b="-2"/>
          <a:stretch/>
        </p:blipFill>
        <p:spPr>
          <a:xfrm>
            <a:off x="6990198" y="-2655"/>
            <a:ext cx="2188092" cy="3407774"/>
          </a:xfrm>
          <a:prstGeom prst="rect">
            <a:avLst/>
          </a:prstGeom>
        </p:spPr>
      </p:pic>
      <p:pic>
        <p:nvPicPr>
          <p:cNvPr id="6" name="Picture 5"/>
          <p:cNvPicPr>
            <a:picLocks noChangeAspect="1"/>
          </p:cNvPicPr>
          <p:nvPr/>
        </p:nvPicPr>
        <p:blipFill rotWithShape="1">
          <a:blip r:embed="rId4">
            <a:extLst>
              <a:ext uri="{28A0092B-C50C-407E-A947-70E740481C1C}">
                <a14:useLocalDpi xmlns:a14="http://schemas.microsoft.com/office/drawing/2010/main" val="0"/>
              </a:ext>
            </a:extLst>
          </a:blip>
          <a:srcRect t="2002" r="2" b="34164"/>
          <a:stretch/>
        </p:blipFill>
        <p:spPr>
          <a:xfrm>
            <a:off x="4733526" y="3494316"/>
            <a:ext cx="4444764" cy="2837345"/>
          </a:xfrm>
          <a:prstGeom prst="rect">
            <a:avLst/>
          </a:prstGeom>
        </p:spPr>
      </p:pic>
      <p:sp>
        <p:nvSpPr>
          <p:cNvPr id="16" name="Rectangle 15">
            <a:extLst>
              <a:ext uri="{FF2B5EF4-FFF2-40B4-BE49-F238E27FC236}">
                <a16:creationId xmlns:a16="http://schemas.microsoft.com/office/drawing/2014/main" id="{024C883F-6B89-4D7D-9480-194830F512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 y="6334316"/>
            <a:ext cx="9143989" cy="66484"/>
          </a:xfrm>
          <a:prstGeom prst="rect">
            <a:avLst/>
          </a:prstGeom>
          <a:solidFill>
            <a:srgbClr val="202DD8"/>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a:extLst>
              <a:ext uri="{FF2B5EF4-FFF2-40B4-BE49-F238E27FC236}">
                <a16:creationId xmlns:a16="http://schemas.microsoft.com/office/drawing/2014/main" id="{EF991878-837F-43CA-8210-C48745873F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9144000" cy="457200"/>
          </a:xfrm>
          <a:prstGeom prst="rect">
            <a:avLst/>
          </a:prstGeom>
          <a:solidFill>
            <a:srgbClr val="3E495B"/>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1476892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11973C2-EB8B-452A-A698-4A252FD3AE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10162E77-11AD-44A7-84EC-40C59EEFBD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886200" y="634946"/>
            <a:ext cx="4776107" cy="1450757"/>
          </a:xfrm>
        </p:spPr>
        <p:txBody>
          <a:bodyPr>
            <a:normAutofit/>
          </a:bodyPr>
          <a:lstStyle/>
          <a:p>
            <a:r>
              <a:rPr lang="en-GB" sz="3300" b="1" dirty="0">
                <a:solidFill>
                  <a:srgbClr val="857051"/>
                </a:solidFill>
                <a:latin typeface="Arial" panose="020B0604020202020204" pitchFamily="34" charset="0"/>
                <a:cs typeface="Arial" panose="020B0604020202020204" pitchFamily="34" charset="0"/>
              </a:rPr>
              <a:t>Young people’s relationship with parents</a:t>
            </a: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11902" r="35678"/>
          <a:stretch/>
        </p:blipFill>
        <p:spPr>
          <a:xfrm>
            <a:off x="20" y="-12128"/>
            <a:ext cx="3490702" cy="6870127"/>
          </a:xfrm>
          <a:prstGeom prst="rect">
            <a:avLst/>
          </a:prstGeom>
        </p:spPr>
      </p:pic>
      <p:cxnSp>
        <p:nvCxnSpPr>
          <p:cNvPr id="13" name="Straight Connector 12">
            <a:extLst>
              <a:ext uri="{FF2B5EF4-FFF2-40B4-BE49-F238E27FC236}">
                <a16:creationId xmlns:a16="http://schemas.microsoft.com/office/drawing/2014/main" id="{5AB158E9-1B40-4CD6-95F0-95CA11DF7B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65712" y="2085703"/>
            <a:ext cx="4628015"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3886200" y="2198914"/>
            <a:ext cx="4776107" cy="4614462"/>
          </a:xfrm>
        </p:spPr>
        <p:txBody>
          <a:bodyPr>
            <a:normAutofit/>
          </a:bodyPr>
          <a:lstStyle/>
          <a:p>
            <a:pPr marL="114300" indent="0" algn="just">
              <a:buNone/>
            </a:pPr>
            <a:r>
              <a:rPr lang="en-GB" sz="1600" dirty="0">
                <a:latin typeface="Arial" panose="020B0604020202020204" pitchFamily="34" charset="0"/>
                <a:cs typeface="Arial" panose="020B0604020202020204" pitchFamily="34" charset="0"/>
              </a:rPr>
              <a:t>May be influenced by whether or not parents have had time for them as they were growing up, affecting whether they turn towards others in adolescence</a:t>
            </a:r>
          </a:p>
          <a:p>
            <a:pPr marL="114300" indent="0" algn="just">
              <a:buNone/>
            </a:pPr>
            <a:r>
              <a:rPr lang="en-GB" sz="1600" dirty="0">
                <a:latin typeface="Arial" panose="020B0604020202020204" pitchFamily="34" charset="0"/>
                <a:cs typeface="Arial" panose="020B0604020202020204" pitchFamily="34" charset="0"/>
              </a:rPr>
              <a:t>Parents important re: career and educational choices; friends re: fashion, leisure and social dilemmas (Hendry et al, 1993)</a:t>
            </a:r>
          </a:p>
          <a:p>
            <a:pPr marL="114300" indent="0" algn="just">
              <a:buNone/>
            </a:pPr>
            <a:r>
              <a:rPr lang="en-GB" sz="1600" dirty="0">
                <a:latin typeface="Arial" panose="020B0604020202020204" pitchFamily="34" charset="0"/>
                <a:cs typeface="Arial" panose="020B0604020202020204" pitchFamily="34" charset="0"/>
              </a:rPr>
              <a:t>Parents may be more influential on core values (</a:t>
            </a:r>
            <a:r>
              <a:rPr lang="en-GB" sz="1600" dirty="0" err="1">
                <a:latin typeface="Arial" panose="020B0604020202020204" pitchFamily="34" charset="0"/>
                <a:cs typeface="Arial" panose="020B0604020202020204" pitchFamily="34" charset="0"/>
              </a:rPr>
              <a:t>Cotterell</a:t>
            </a:r>
            <a:r>
              <a:rPr lang="en-GB" sz="1600" dirty="0">
                <a:latin typeface="Arial" panose="020B0604020202020204" pitchFamily="34" charset="0"/>
                <a:cs typeface="Arial" panose="020B0604020202020204" pitchFamily="34" charset="0"/>
              </a:rPr>
              <a:t>, 2007)</a:t>
            </a:r>
          </a:p>
          <a:p>
            <a:pPr marL="114300" indent="0" algn="just">
              <a:buNone/>
            </a:pPr>
            <a:r>
              <a:rPr lang="en-GB" sz="1600" dirty="0">
                <a:latin typeface="Arial" panose="020B0604020202020204" pitchFamily="34" charset="0"/>
                <a:cs typeface="Arial" panose="020B0604020202020204" pitchFamily="34" charset="0"/>
              </a:rPr>
              <a:t>The stability and continuity that parents can offer well into the twenties makes a huge difference to young people’s journey into adulthood. (Graber and brooks-Gunn, 1996).</a:t>
            </a:r>
          </a:p>
          <a:p>
            <a:pPr marL="114300" indent="0" algn="just">
              <a:buNone/>
            </a:pPr>
            <a:r>
              <a:rPr lang="en-GB" sz="1600" dirty="0">
                <a:latin typeface="Arial" panose="020B0604020202020204" pitchFamily="34" charset="0"/>
                <a:cs typeface="Arial" panose="020B0604020202020204" pitchFamily="34" charset="0"/>
              </a:rPr>
              <a:t>If parental support is low, peer influence will be stronger, and there are likely to be more problem behaviours, anxiety and depression.</a:t>
            </a:r>
          </a:p>
          <a:p>
            <a:pPr marL="114300" indent="0">
              <a:buNone/>
            </a:pPr>
            <a:endParaRPr lang="en-GB" sz="1400" dirty="0"/>
          </a:p>
        </p:txBody>
      </p:sp>
    </p:spTree>
    <p:extLst>
      <p:ext uri="{BB962C8B-B14F-4D97-AF65-F5344CB8AC3E}">
        <p14:creationId xmlns:p14="http://schemas.microsoft.com/office/powerpoint/2010/main" val="30408777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5400600" cy="936104"/>
          </a:xfrm>
        </p:spPr>
        <p:txBody>
          <a:bodyPr>
            <a:normAutofit/>
          </a:bodyPr>
          <a:lstStyle/>
          <a:p>
            <a:r>
              <a:rPr lang="en-GB" sz="2800" b="1" dirty="0">
                <a:latin typeface="Arial" panose="020B0604020202020204" pitchFamily="34" charset="0"/>
                <a:cs typeface="Arial" panose="020B0604020202020204" pitchFamily="34" charset="0"/>
              </a:rPr>
              <a:t>Being alone</a:t>
            </a:r>
          </a:p>
        </p:txBody>
      </p:sp>
      <p:sp>
        <p:nvSpPr>
          <p:cNvPr id="3" name="Content Placeholder 2"/>
          <p:cNvSpPr>
            <a:spLocks noGrp="1"/>
          </p:cNvSpPr>
          <p:nvPr>
            <p:ph idx="1"/>
          </p:nvPr>
        </p:nvSpPr>
        <p:spPr>
          <a:xfrm>
            <a:off x="251520" y="1729400"/>
            <a:ext cx="8568952" cy="4507912"/>
          </a:xfrm>
        </p:spPr>
        <p:txBody>
          <a:bodyPr>
            <a:noAutofit/>
          </a:bodyPr>
          <a:lstStyle/>
          <a:p>
            <a:pPr marL="114300" indent="0">
              <a:buNone/>
            </a:pPr>
            <a:r>
              <a:rPr lang="en-GB" sz="1600" dirty="0">
                <a:latin typeface="Arial" panose="020B0604020202020204" pitchFamily="34" charset="0"/>
                <a:cs typeface="Arial" panose="020B0604020202020204" pitchFamily="34" charset="0"/>
              </a:rPr>
              <a:t>Young people who are on their own will be so for a variety of reasons:</a:t>
            </a:r>
          </a:p>
          <a:p>
            <a:r>
              <a:rPr lang="en-GB" sz="1600" dirty="0">
                <a:latin typeface="Arial" panose="020B0604020202020204" pitchFamily="34" charset="0"/>
                <a:cs typeface="Arial" panose="020B0604020202020204" pitchFamily="34" charset="0"/>
              </a:rPr>
              <a:t>Some who cope well – young people get better at handling loneliness as they get older</a:t>
            </a:r>
          </a:p>
          <a:p>
            <a:r>
              <a:rPr lang="en-GB" sz="1600" dirty="0">
                <a:latin typeface="Arial" panose="020B0604020202020204" pitchFamily="34" charset="0"/>
                <a:cs typeface="Arial" panose="020B0604020202020204" pitchFamily="34" charset="0"/>
              </a:rPr>
              <a:t>Some who have moved location and come into new school or neighbourhood</a:t>
            </a:r>
          </a:p>
          <a:p>
            <a:r>
              <a:rPr lang="en-GB" sz="1600" dirty="0">
                <a:latin typeface="Arial" panose="020B0604020202020204" pitchFamily="34" charset="0"/>
                <a:cs typeface="Arial" panose="020B0604020202020204" pitchFamily="34" charset="0"/>
              </a:rPr>
              <a:t>Some who become more sociable as they mature</a:t>
            </a:r>
          </a:p>
          <a:p>
            <a:r>
              <a:rPr lang="en-GB" sz="1600" dirty="0">
                <a:latin typeface="Arial" panose="020B0604020202020204" pitchFamily="34" charset="0"/>
                <a:cs typeface="Arial" panose="020B0604020202020204" pitchFamily="34" charset="0"/>
              </a:rPr>
              <a:t>Some who have few social skills and become withdrawn</a:t>
            </a:r>
          </a:p>
          <a:p>
            <a:r>
              <a:rPr lang="en-GB" sz="1600" dirty="0">
                <a:latin typeface="Arial" panose="020B0604020202020204" pitchFamily="34" charset="0"/>
                <a:cs typeface="Arial" panose="020B0604020202020204" pitchFamily="34" charset="0"/>
              </a:rPr>
              <a:t>Some who are aggressive eg, boys with ‘hostile attributional bias’ or as girls, with ‘relational aggression’ (manipulative, verbally bullying etc) (Crick and Dodge, 1994,1996)</a:t>
            </a:r>
          </a:p>
          <a:p>
            <a:r>
              <a:rPr lang="en-GB" sz="1600" dirty="0">
                <a:latin typeface="Arial" panose="020B0604020202020204" pitchFamily="34" charset="0"/>
                <a:cs typeface="Arial" panose="020B0604020202020204" pitchFamily="34" charset="0"/>
              </a:rPr>
              <a:t>Some who become targets of bullies in a cycle of victimisation (Graham and Juvonen, 1998)</a:t>
            </a:r>
          </a:p>
          <a:p>
            <a:r>
              <a:rPr lang="en-GB" sz="1600" dirty="0">
                <a:latin typeface="Arial" panose="020B0604020202020204" pitchFamily="34" charset="0"/>
                <a:cs typeface="Arial" panose="020B0604020202020204" pitchFamily="34" charset="0"/>
              </a:rPr>
              <a:t>Some who have unusual behaviours, mental health problems, disabilities or deformities</a:t>
            </a:r>
          </a:p>
          <a:p>
            <a:pPr marL="114300" indent="0">
              <a:buNone/>
            </a:pPr>
            <a:r>
              <a:rPr lang="en-GB" sz="1600" dirty="0">
                <a:latin typeface="Arial" panose="020B0604020202020204" pitchFamily="34" charset="0"/>
                <a:cs typeface="Arial" panose="020B0604020202020204" pitchFamily="34" charset="0"/>
              </a:rPr>
              <a:t>Rejection is likely to be associated with depression, anxiety, low self-esteem and poor academic performance.</a:t>
            </a:r>
          </a:p>
          <a:p>
            <a:pPr marL="114300" indent="0">
              <a:buNone/>
            </a:pPr>
            <a:r>
              <a:rPr lang="en-GB" sz="1600" b="1" i="1" dirty="0">
                <a:latin typeface="Arial" panose="020B0604020202020204" pitchFamily="34" charset="0"/>
                <a:cs typeface="Arial" panose="020B0604020202020204" pitchFamily="34" charset="0"/>
              </a:rPr>
              <a:t>Teaching social skills and how to read non-verbal behaviour cues, and bringing young people together to learn to understand each other can be helpful.</a:t>
            </a:r>
          </a:p>
        </p:txBody>
      </p:sp>
      <p:pic>
        <p:nvPicPr>
          <p:cNvPr id="4" name="Picture 3" descr="young person alone crisis.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44208" y="44624"/>
            <a:ext cx="2459527" cy="1684776"/>
          </a:xfrm>
          <a:prstGeom prst="rect">
            <a:avLst/>
          </a:prstGeom>
        </p:spPr>
      </p:pic>
    </p:spTree>
    <p:extLst>
      <p:ext uri="{BB962C8B-B14F-4D97-AF65-F5344CB8AC3E}">
        <p14:creationId xmlns:p14="http://schemas.microsoft.com/office/powerpoint/2010/main" val="5120179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73ECEC8-0F24-45B8-950F-35FC94BCEA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894613" y="634946"/>
            <a:ext cx="2767693" cy="1450757"/>
          </a:xfrm>
        </p:spPr>
        <p:txBody>
          <a:bodyPr>
            <a:normAutofit/>
          </a:bodyPr>
          <a:lstStyle/>
          <a:p>
            <a:r>
              <a:rPr lang="en-GB" sz="3400" b="1">
                <a:latin typeface="Arial" panose="020B0604020202020204" pitchFamily="34" charset="0"/>
                <a:cs typeface="Arial" panose="020B0604020202020204" pitchFamily="34" charset="0"/>
              </a:rPr>
              <a:t>Social identity theory</a:t>
            </a:r>
          </a:p>
        </p:txBody>
      </p:sp>
      <p:pic>
        <p:nvPicPr>
          <p:cNvPr id="4" name="Picture 3" descr="people.jpg"/>
          <p:cNvPicPr>
            <a:picLocks noChangeAspect="1"/>
          </p:cNvPicPr>
          <p:nvPr/>
        </p:nvPicPr>
        <p:blipFill rotWithShape="1">
          <a:blip r:embed="rId2" cstate="print">
            <a:extLst>
              <a:ext uri="{28A0092B-C50C-407E-A947-70E740481C1C}">
                <a14:useLocalDpi xmlns:a14="http://schemas.microsoft.com/office/drawing/2010/main" val="0"/>
              </a:ext>
            </a:extLst>
          </a:blip>
          <a:srcRect l="35488" r="2346" b="1"/>
          <a:stretch/>
        </p:blipFill>
        <p:spPr>
          <a:xfrm>
            <a:off x="475499" y="640081"/>
            <a:ext cx="5182351" cy="5314406"/>
          </a:xfrm>
          <a:prstGeom prst="rect">
            <a:avLst/>
          </a:prstGeom>
        </p:spPr>
      </p:pic>
      <p:cxnSp>
        <p:nvCxnSpPr>
          <p:cNvPr id="11" name="Straight Connector 10">
            <a:extLst>
              <a:ext uri="{FF2B5EF4-FFF2-40B4-BE49-F238E27FC236}">
                <a16:creationId xmlns:a16="http://schemas.microsoft.com/office/drawing/2014/main" id="{89EB8C68-FF1B-4849-867B-32D29B19F10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19107" y="2085703"/>
            <a:ext cx="2674620"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5894613" y="2198914"/>
            <a:ext cx="2767693" cy="3670180"/>
          </a:xfrm>
        </p:spPr>
        <p:txBody>
          <a:bodyPr>
            <a:normAutofit/>
          </a:bodyPr>
          <a:lstStyle/>
          <a:p>
            <a:pPr marL="114300" indent="0">
              <a:buNone/>
            </a:pPr>
            <a:r>
              <a:rPr lang="en-GB" dirty="0">
                <a:latin typeface="Arial" panose="020B0604020202020204" pitchFamily="34" charset="0"/>
                <a:cs typeface="Arial" panose="020B0604020202020204" pitchFamily="34" charset="0"/>
              </a:rPr>
              <a:t>Tajfel’s (1978) research into prejudice and stereotyping suggested that when people feel under threat (such as when young people are undergoing a transition and feel vulnerable) they are keen to belong to a high-status group and may denigrate others in the ‘out-group’.</a:t>
            </a:r>
          </a:p>
        </p:txBody>
      </p:sp>
      <p:sp>
        <p:nvSpPr>
          <p:cNvPr id="13" name="Rectangle 12">
            <a:extLst>
              <a:ext uri="{FF2B5EF4-FFF2-40B4-BE49-F238E27FC236}">
                <a16:creationId xmlns:a16="http://schemas.microsoft.com/office/drawing/2014/main" id="{7D417315-0A35-4882-ABD2-ABE3C89E5D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 y="6334316"/>
            <a:ext cx="9143989"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a:extLst>
              <a:ext uri="{FF2B5EF4-FFF2-40B4-BE49-F238E27FC236}">
                <a16:creationId xmlns:a16="http://schemas.microsoft.com/office/drawing/2014/main" id="{8B53612E-ADB2-4457-9688-89506397AF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8264579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286605"/>
            <a:ext cx="7543800" cy="1054164"/>
          </a:xfrm>
        </p:spPr>
        <p:txBody>
          <a:bodyPr/>
          <a:lstStyle/>
          <a:p>
            <a:r>
              <a:rPr lang="en-GB" sz="2800" b="1" dirty="0">
                <a:latin typeface="Arial" panose="020B0604020202020204" pitchFamily="34" charset="0"/>
                <a:cs typeface="Arial" panose="020B0604020202020204" pitchFamily="34" charset="0"/>
              </a:rPr>
              <a:t>Gender, culture and social support</a:t>
            </a:r>
          </a:p>
        </p:txBody>
      </p:sp>
      <p:sp>
        <p:nvSpPr>
          <p:cNvPr id="3" name="Content Placeholder 2"/>
          <p:cNvSpPr>
            <a:spLocks noGrp="1"/>
          </p:cNvSpPr>
          <p:nvPr>
            <p:ph idx="1"/>
          </p:nvPr>
        </p:nvSpPr>
        <p:spPr>
          <a:xfrm>
            <a:off x="395537" y="1845734"/>
            <a:ext cx="8280920" cy="4023360"/>
          </a:xfrm>
        </p:spPr>
        <p:txBody>
          <a:bodyPr>
            <a:normAutofit/>
          </a:bodyPr>
          <a:lstStyle/>
          <a:p>
            <a:pPr algn="just"/>
            <a:r>
              <a:rPr lang="en-GB" sz="2400" dirty="0">
                <a:latin typeface="Arial" panose="020B0604020202020204" pitchFamily="34" charset="0"/>
                <a:cs typeface="Arial" panose="020B0604020202020204" pitchFamily="34" charset="0"/>
              </a:rPr>
              <a:t>Girls more likely to seek help for problems and stress, more likely to be dependent on close friends and parents for help even when these relationships are part of the difficulty</a:t>
            </a:r>
          </a:p>
          <a:p>
            <a:pPr algn="just"/>
            <a:endParaRPr lang="en-GB" sz="2400" dirty="0">
              <a:latin typeface="Arial" panose="020B0604020202020204" pitchFamily="34" charset="0"/>
              <a:cs typeface="Arial" panose="020B0604020202020204" pitchFamily="34" charset="0"/>
            </a:endParaRPr>
          </a:p>
          <a:p>
            <a:pPr algn="just"/>
            <a:r>
              <a:rPr lang="en-GB" sz="2400" dirty="0">
                <a:latin typeface="Arial" panose="020B0604020202020204" pitchFamily="34" charset="0"/>
                <a:cs typeface="Arial" panose="020B0604020202020204" pitchFamily="34" charset="0"/>
              </a:rPr>
              <a:t>Boys and young men likely to be at risk because they don’t seek help and bottle things up</a:t>
            </a:r>
          </a:p>
          <a:p>
            <a:pPr marL="114300" indent="0" algn="just">
              <a:buNone/>
            </a:pPr>
            <a:r>
              <a:rPr lang="en-GB" sz="2400" dirty="0">
                <a:latin typeface="Arial" panose="020B0604020202020204" pitchFamily="34" charset="0"/>
                <a:cs typeface="Arial" panose="020B0604020202020204" pitchFamily="34" charset="0"/>
              </a:rPr>
              <a:t>    					(Coleman, 2011)</a:t>
            </a:r>
          </a:p>
          <a:p>
            <a:pPr marL="114300" indent="0">
              <a:buNone/>
            </a:pPr>
            <a:endParaRPr lang="en-GB" dirty="0"/>
          </a:p>
        </p:txBody>
      </p:sp>
    </p:spTree>
    <p:extLst>
      <p:ext uri="{BB962C8B-B14F-4D97-AF65-F5344CB8AC3E}">
        <p14:creationId xmlns:p14="http://schemas.microsoft.com/office/powerpoint/2010/main" val="27152458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800" b="1" dirty="0">
                <a:latin typeface="Arial" panose="020B0604020202020204" pitchFamily="34" charset="0"/>
                <a:cs typeface="Arial" panose="020B0604020202020204" pitchFamily="34" charset="0"/>
              </a:rPr>
              <a:t>Social identities</a:t>
            </a:r>
          </a:p>
        </p:txBody>
      </p:sp>
      <p:sp>
        <p:nvSpPr>
          <p:cNvPr id="3" name="Content Placeholder 2"/>
          <p:cNvSpPr>
            <a:spLocks noGrp="1"/>
          </p:cNvSpPr>
          <p:nvPr>
            <p:ph idx="1"/>
          </p:nvPr>
        </p:nvSpPr>
        <p:spPr/>
        <p:txBody>
          <a:bodyPr>
            <a:normAutofit/>
          </a:bodyPr>
          <a:lstStyle/>
          <a:p>
            <a:pPr marL="114300" indent="0" algn="just">
              <a:buNone/>
            </a:pPr>
            <a:r>
              <a:rPr lang="en-GB" sz="2400" dirty="0">
                <a:latin typeface="Arial" panose="020B0604020202020204" pitchFamily="34" charset="0"/>
                <a:cs typeface="Arial" panose="020B0604020202020204" pitchFamily="34" charset="0"/>
              </a:rPr>
              <a:t>Transitions to adult social identities will vary in how difficult they are</a:t>
            </a:r>
          </a:p>
          <a:p>
            <a:pPr marL="114300" indent="0" algn="just">
              <a:buNone/>
            </a:pPr>
            <a:endParaRPr lang="en-GB" sz="2400" dirty="0">
              <a:latin typeface="Arial" panose="020B0604020202020204" pitchFamily="34" charset="0"/>
              <a:cs typeface="Arial" panose="020B0604020202020204" pitchFamily="34" charset="0"/>
            </a:endParaRPr>
          </a:p>
          <a:p>
            <a:pPr marL="114300" indent="0" algn="just">
              <a:buNone/>
            </a:pPr>
            <a:r>
              <a:rPr lang="en-GB" sz="2400" dirty="0">
                <a:latin typeface="Arial" panose="020B0604020202020204" pitchFamily="34" charset="0"/>
                <a:cs typeface="Arial" panose="020B0604020202020204" pitchFamily="34" charset="0"/>
              </a:rPr>
              <a:t>Sexual  and gender identity which goes against family expectations – such as coming out as gay or becoming a parent at a young age can be challenging, depending on the nature of the family, peer and neighbourhood support, including housing and finance.</a:t>
            </a:r>
          </a:p>
        </p:txBody>
      </p:sp>
    </p:spTree>
    <p:extLst>
      <p:ext uri="{BB962C8B-B14F-4D97-AF65-F5344CB8AC3E}">
        <p14:creationId xmlns:p14="http://schemas.microsoft.com/office/powerpoint/2010/main" val="19830314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401" name="Rectangle 16400">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39736"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6403" name="Rectangle 16402">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69277" y="605896"/>
            <a:ext cx="2313633" cy="5646208"/>
          </a:xfrm>
        </p:spPr>
        <p:txBody>
          <a:bodyPr anchor="ctr">
            <a:normAutofit/>
          </a:bodyPr>
          <a:lstStyle/>
          <a:p>
            <a:pPr eaLnBrk="1" hangingPunct="1"/>
            <a:br>
              <a:rPr lang="en-GB" sz="3100" b="1">
                <a:solidFill>
                  <a:srgbClr val="FFFFFF"/>
                </a:solidFill>
                <a:latin typeface="Arial" panose="020B0604020202020204" pitchFamily="34" charset="0"/>
                <a:cs typeface="Arial" panose="020B0604020202020204" pitchFamily="34" charset="0"/>
              </a:rPr>
            </a:br>
            <a:br>
              <a:rPr lang="en-GB" sz="3100" b="1">
                <a:solidFill>
                  <a:srgbClr val="FFFFFF"/>
                </a:solidFill>
                <a:latin typeface="Arial" panose="020B0604020202020204" pitchFamily="34" charset="0"/>
                <a:cs typeface="Arial" panose="020B0604020202020204" pitchFamily="34" charset="0"/>
              </a:rPr>
            </a:br>
            <a:br>
              <a:rPr lang="en-GB" sz="3100" b="1">
                <a:solidFill>
                  <a:srgbClr val="FFFFFF"/>
                </a:solidFill>
                <a:latin typeface="Arial" panose="020B0604020202020204" pitchFamily="34" charset="0"/>
                <a:cs typeface="Arial" panose="020B0604020202020204" pitchFamily="34" charset="0"/>
              </a:rPr>
            </a:br>
            <a:r>
              <a:rPr lang="pl-PL" sz="3100" b="1">
                <a:solidFill>
                  <a:srgbClr val="FFFFFF"/>
                </a:solidFill>
                <a:latin typeface="Arial" panose="020B0604020202020204" pitchFamily="34" charset="0"/>
                <a:cs typeface="Arial" panose="020B0604020202020204" pitchFamily="34" charset="0"/>
              </a:rPr>
              <a:t>Social Transitions</a:t>
            </a:r>
            <a:br>
              <a:rPr lang="en-GB" sz="3100" b="1">
                <a:solidFill>
                  <a:srgbClr val="FFFFFF"/>
                </a:solidFill>
                <a:latin typeface="Arial" panose="020B0604020202020204" pitchFamily="34" charset="0"/>
                <a:cs typeface="Arial" panose="020B0604020202020204" pitchFamily="34" charset="0"/>
              </a:rPr>
            </a:br>
            <a:br>
              <a:rPr lang="pl-PL" sz="3100">
                <a:solidFill>
                  <a:srgbClr val="FFFFFF"/>
                </a:solidFill>
              </a:rPr>
            </a:br>
            <a:endParaRPr lang="pl-PL" sz="3100">
              <a:solidFill>
                <a:srgbClr val="FFFFFF"/>
              </a:solidFill>
            </a:endParaRPr>
          </a:p>
        </p:txBody>
      </p:sp>
      <p:sp>
        <p:nvSpPr>
          <p:cNvPr id="16405" name="Rectangle 16404">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408" name="Content Placeholder 2"/>
          <p:cNvSpPr>
            <a:spLocks noGrp="1"/>
          </p:cNvSpPr>
          <p:nvPr>
            <p:ph idx="1"/>
          </p:nvPr>
        </p:nvSpPr>
        <p:spPr>
          <a:xfrm>
            <a:off x="3556512" y="605896"/>
            <a:ext cx="4810247" cy="5646208"/>
          </a:xfrm>
        </p:spPr>
        <p:txBody>
          <a:bodyPr anchor="ctr">
            <a:normAutofit/>
          </a:bodyPr>
          <a:lstStyle/>
          <a:p>
            <a:pPr eaLnBrk="1" hangingPunct="1"/>
            <a:r>
              <a:rPr lang="pl-PL" sz="2800" dirty="0">
                <a:latin typeface="Arial" panose="020B0604020202020204" pitchFamily="34" charset="0"/>
                <a:cs typeface="Arial" panose="020B0604020202020204" pitchFamily="34" charset="0"/>
              </a:rPr>
              <a:t>Relationships with Parents</a:t>
            </a:r>
          </a:p>
          <a:p>
            <a:pPr eaLnBrk="1" hangingPunct="1"/>
            <a:endParaRPr lang="pl-PL" sz="2800" dirty="0">
              <a:latin typeface="Arial" panose="020B0604020202020204" pitchFamily="34" charset="0"/>
              <a:cs typeface="Arial" panose="020B0604020202020204" pitchFamily="34" charset="0"/>
            </a:endParaRPr>
          </a:p>
          <a:p>
            <a:pPr eaLnBrk="1" hangingPunct="1"/>
            <a:r>
              <a:rPr lang="pl-PL" sz="2800" dirty="0">
                <a:latin typeface="Arial" panose="020B0604020202020204" pitchFamily="34" charset="0"/>
                <a:cs typeface="Arial" panose="020B0604020202020204" pitchFamily="34" charset="0"/>
              </a:rPr>
              <a:t>Rise in conflicts between parents and </a:t>
            </a:r>
            <a:r>
              <a:rPr lang="en-GB" sz="2800" dirty="0">
                <a:latin typeface="Arial" panose="020B0604020202020204" pitchFamily="34" charset="0"/>
                <a:cs typeface="Arial" panose="020B0604020202020204" pitchFamily="34" charset="0"/>
              </a:rPr>
              <a:t>adolescents</a:t>
            </a:r>
          </a:p>
          <a:p>
            <a:pPr eaLnBrk="1" hangingPunct="1"/>
            <a:endParaRPr lang="pl-PL" sz="2800" dirty="0">
              <a:latin typeface="Arial" panose="020B0604020202020204" pitchFamily="34" charset="0"/>
              <a:cs typeface="Arial" panose="020B0604020202020204" pitchFamily="34" charset="0"/>
            </a:endParaRPr>
          </a:p>
          <a:p>
            <a:pPr eaLnBrk="1" hangingPunct="1"/>
            <a:r>
              <a:rPr lang="pl-PL" sz="2800" dirty="0">
                <a:latin typeface="Arial" panose="020B0604020202020204" pitchFamily="34" charset="0"/>
                <a:cs typeface="Arial" panose="020B0604020202020204" pitchFamily="34" charset="0"/>
              </a:rPr>
              <a:t>Usually over ‘everyday’ issues such as Chores.</a:t>
            </a:r>
            <a:endParaRPr lang="en-GB" sz="2800" dirty="0">
              <a:latin typeface="Arial" panose="020B0604020202020204" pitchFamily="34" charset="0"/>
              <a:cs typeface="Arial" panose="020B0604020202020204" pitchFamily="34" charset="0"/>
            </a:endParaRPr>
          </a:p>
          <a:p>
            <a:pPr eaLnBrk="1" hangingPunct="1"/>
            <a:endParaRPr lang="pl-PL" sz="2800" dirty="0">
              <a:latin typeface="Arial" panose="020B0604020202020204" pitchFamily="34" charset="0"/>
              <a:cs typeface="Arial" panose="020B0604020202020204" pitchFamily="34" charset="0"/>
            </a:endParaRPr>
          </a:p>
          <a:p>
            <a:pPr lvl="1" eaLnBrk="1" hangingPunct="1"/>
            <a:r>
              <a:rPr lang="pl-PL" sz="2400" dirty="0">
                <a:latin typeface="Arial" panose="020B0604020202020204" pitchFamily="34" charset="0"/>
                <a:cs typeface="Arial" panose="020B0604020202020204" pitchFamily="34" charset="0"/>
              </a:rPr>
              <a:t>Why?</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426" name="Rectangle 17425">
            <a:extLst>
              <a:ext uri="{FF2B5EF4-FFF2-40B4-BE49-F238E27FC236}">
                <a16:creationId xmlns:a16="http://schemas.microsoft.com/office/drawing/2014/main" id="{311973C2-EB8B-452A-A698-4A252FD3AE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7428" name="Rectangle 17427">
            <a:extLst>
              <a:ext uri="{FF2B5EF4-FFF2-40B4-BE49-F238E27FC236}">
                <a16:creationId xmlns:a16="http://schemas.microsoft.com/office/drawing/2014/main" id="{10162E77-11AD-44A7-84EC-40C59EEFBD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886200" y="634946"/>
            <a:ext cx="4776107" cy="1450757"/>
          </a:xfrm>
        </p:spPr>
        <p:txBody>
          <a:bodyPr>
            <a:normAutofit/>
          </a:bodyPr>
          <a:lstStyle/>
          <a:p>
            <a:pPr eaLnBrk="1" hangingPunct="1"/>
            <a:br>
              <a:rPr lang="en-GB" sz="2600" b="1">
                <a:solidFill>
                  <a:srgbClr val="4D4C2C"/>
                </a:solidFill>
                <a:latin typeface="Arial" panose="020B0604020202020204" pitchFamily="34" charset="0"/>
                <a:cs typeface="Arial" panose="020B0604020202020204" pitchFamily="34" charset="0"/>
              </a:rPr>
            </a:br>
            <a:r>
              <a:rPr lang="pl-PL" sz="2600" b="1">
                <a:solidFill>
                  <a:srgbClr val="4D4C2C"/>
                </a:solidFill>
                <a:latin typeface="Arial" panose="020B0604020202020204" pitchFamily="34" charset="0"/>
                <a:cs typeface="Arial" panose="020B0604020202020204" pitchFamily="34" charset="0"/>
              </a:rPr>
              <a:t>Social Transitions</a:t>
            </a:r>
            <a:br>
              <a:rPr lang="en-GB" sz="2600" b="1">
                <a:solidFill>
                  <a:srgbClr val="4D4C2C"/>
                </a:solidFill>
                <a:latin typeface="Arial" panose="020B0604020202020204" pitchFamily="34" charset="0"/>
                <a:cs typeface="Arial" panose="020B0604020202020204" pitchFamily="34" charset="0"/>
              </a:rPr>
            </a:br>
            <a:r>
              <a:rPr lang="cy-GB" sz="2600" b="1">
                <a:solidFill>
                  <a:srgbClr val="4D4C2C"/>
                </a:solidFill>
                <a:latin typeface="Arial" panose="020B0604020202020204" pitchFamily="34" charset="0"/>
                <a:cs typeface="Arial" panose="020B0604020202020204" pitchFamily="34" charset="0"/>
              </a:rPr>
              <a:t>Newidiadau Cymdeithasol</a:t>
            </a:r>
            <a:r>
              <a:rPr lang="en-GB" sz="2600" b="1">
                <a:solidFill>
                  <a:srgbClr val="4D4C2C"/>
                </a:solidFill>
                <a:latin typeface="Arial" panose="020B0604020202020204" pitchFamily="34" charset="0"/>
                <a:cs typeface="Arial" panose="020B0604020202020204" pitchFamily="34" charset="0"/>
              </a:rPr>
              <a:t> </a:t>
            </a:r>
            <a:br>
              <a:rPr lang="pl-PL" sz="2600">
                <a:solidFill>
                  <a:srgbClr val="4D4C2C"/>
                </a:solidFill>
              </a:rPr>
            </a:br>
            <a:endParaRPr lang="pl-PL" sz="2600">
              <a:solidFill>
                <a:srgbClr val="4D4C2C"/>
              </a:solidFill>
            </a:endParaRPr>
          </a:p>
        </p:txBody>
      </p:sp>
      <p:pic>
        <p:nvPicPr>
          <p:cNvPr id="17422" name="Picture 17421" descr="Chalk drawing of people representing different genders">
            <a:extLst>
              <a:ext uri="{FF2B5EF4-FFF2-40B4-BE49-F238E27FC236}">
                <a16:creationId xmlns:a16="http://schemas.microsoft.com/office/drawing/2014/main" id="{DB0E9B43-1C13-51A1-17D5-3E9C292870F0}"/>
              </a:ext>
            </a:extLst>
          </p:cNvPr>
          <p:cNvPicPr>
            <a:picLocks noChangeAspect="1"/>
          </p:cNvPicPr>
          <p:nvPr/>
        </p:nvPicPr>
        <p:blipFill rotWithShape="1">
          <a:blip r:embed="rId2"/>
          <a:srcRect l="30976" r="35109" b="1"/>
          <a:stretch/>
        </p:blipFill>
        <p:spPr>
          <a:xfrm>
            <a:off x="20" y="-12128"/>
            <a:ext cx="3490702" cy="6870127"/>
          </a:xfrm>
          <a:prstGeom prst="rect">
            <a:avLst/>
          </a:prstGeom>
        </p:spPr>
      </p:pic>
      <p:cxnSp>
        <p:nvCxnSpPr>
          <p:cNvPr id="17430" name="Straight Connector 17429">
            <a:extLst>
              <a:ext uri="{FF2B5EF4-FFF2-40B4-BE49-F238E27FC236}">
                <a16:creationId xmlns:a16="http://schemas.microsoft.com/office/drawing/2014/main" id="{5AB158E9-1B40-4CD6-95F0-95CA11DF7B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65712" y="2085703"/>
            <a:ext cx="4628015"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17411" name="Content Placeholder 2"/>
          <p:cNvSpPr>
            <a:spLocks noGrp="1"/>
          </p:cNvSpPr>
          <p:nvPr>
            <p:ph idx="1"/>
          </p:nvPr>
        </p:nvSpPr>
        <p:spPr>
          <a:xfrm>
            <a:off x="3886200" y="2198914"/>
            <a:ext cx="4776107" cy="3670180"/>
          </a:xfrm>
        </p:spPr>
        <p:txBody>
          <a:bodyPr>
            <a:normAutofit/>
          </a:bodyPr>
          <a:lstStyle/>
          <a:p>
            <a:pPr eaLnBrk="1" hangingPunct="1"/>
            <a:r>
              <a:rPr lang="pl-PL" sz="2400" dirty="0">
                <a:latin typeface="Arial" panose="020B0604020202020204" pitchFamily="34" charset="0"/>
                <a:cs typeface="Arial" panose="020B0604020202020204" pitchFamily="34" charset="0"/>
              </a:rPr>
              <a:t>Steinberg (1990) – on</a:t>
            </a:r>
            <a:r>
              <a:rPr lang="en-GB" sz="2400" dirty="0" err="1">
                <a:latin typeface="Arial" panose="020B0604020202020204" pitchFamily="34" charset="0"/>
                <a:cs typeface="Arial" panose="020B0604020202020204" pitchFamily="34" charset="0"/>
              </a:rPr>
              <a:t>ly</a:t>
            </a:r>
            <a:r>
              <a:rPr lang="pl-PL" sz="2400" dirty="0">
                <a:latin typeface="Arial" panose="020B0604020202020204" pitchFamily="34" charset="0"/>
                <a:cs typeface="Arial" panose="020B0604020202020204" pitchFamily="34" charset="0"/>
              </a:rPr>
              <a:t> 5-10% of families experience a substantial deterioration in parent/child relationship at this stage.</a:t>
            </a:r>
          </a:p>
          <a:p>
            <a:pPr eaLnBrk="1" hangingPunct="1"/>
            <a:endParaRPr lang="pl-PL" sz="2400" dirty="0">
              <a:latin typeface="Arial" panose="020B0604020202020204" pitchFamily="34" charset="0"/>
              <a:cs typeface="Arial" panose="020B0604020202020204" pitchFamily="34" charset="0"/>
            </a:endParaRPr>
          </a:p>
          <a:p>
            <a:pPr eaLnBrk="1" hangingPunct="1"/>
            <a:r>
              <a:rPr lang="pl-PL" sz="2400" dirty="0">
                <a:latin typeface="Arial" panose="020B0604020202020204" pitchFamily="34" charset="0"/>
                <a:cs typeface="Arial" panose="020B0604020202020204" pitchFamily="34" charset="0"/>
              </a:rPr>
              <a:t>More distress to the parent than the teenager (Dekovic, 1999)</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440" name="Rectangle 18439">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39736"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8442" name="Rectangle 18441">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69277" y="605896"/>
            <a:ext cx="2313633" cy="5646208"/>
          </a:xfrm>
        </p:spPr>
        <p:txBody>
          <a:bodyPr anchor="ctr">
            <a:normAutofit/>
          </a:bodyPr>
          <a:lstStyle/>
          <a:p>
            <a:pPr eaLnBrk="1" hangingPunct="1"/>
            <a:br>
              <a:rPr lang="en-GB" sz="2600" b="1">
                <a:solidFill>
                  <a:srgbClr val="FFFFFF"/>
                </a:solidFill>
                <a:latin typeface="Arial" panose="020B0604020202020204" pitchFamily="34" charset="0"/>
                <a:cs typeface="Arial" panose="020B0604020202020204" pitchFamily="34" charset="0"/>
              </a:rPr>
            </a:br>
            <a:r>
              <a:rPr lang="pl-PL" sz="2600" b="1">
                <a:solidFill>
                  <a:srgbClr val="FFFFFF"/>
                </a:solidFill>
                <a:latin typeface="Arial" panose="020B0604020202020204" pitchFamily="34" charset="0"/>
                <a:cs typeface="Arial" panose="020B0604020202020204" pitchFamily="34" charset="0"/>
              </a:rPr>
              <a:t>Social Transitions</a:t>
            </a:r>
            <a:br>
              <a:rPr lang="en-GB" sz="2600" b="1">
                <a:solidFill>
                  <a:srgbClr val="FFFFFF"/>
                </a:solidFill>
                <a:latin typeface="Arial" panose="020B0604020202020204" pitchFamily="34" charset="0"/>
                <a:cs typeface="Arial" panose="020B0604020202020204" pitchFamily="34" charset="0"/>
              </a:rPr>
            </a:br>
            <a:r>
              <a:rPr lang="cy-GB" sz="2600" b="1">
                <a:solidFill>
                  <a:srgbClr val="FFFFFF"/>
                </a:solidFill>
                <a:latin typeface="Arial" panose="020B0604020202020204" pitchFamily="34" charset="0"/>
                <a:cs typeface="Arial" panose="020B0604020202020204" pitchFamily="34" charset="0"/>
              </a:rPr>
              <a:t>Newidiadau Cymdeithasol</a:t>
            </a:r>
            <a:r>
              <a:rPr lang="en-GB" sz="2600" b="1">
                <a:solidFill>
                  <a:srgbClr val="FFFFFF"/>
                </a:solidFill>
                <a:latin typeface="Arial" panose="020B0604020202020204" pitchFamily="34" charset="0"/>
                <a:cs typeface="Arial" panose="020B0604020202020204" pitchFamily="34" charset="0"/>
              </a:rPr>
              <a:t> </a:t>
            </a:r>
            <a:br>
              <a:rPr lang="pl-PL" sz="2600" b="1">
                <a:solidFill>
                  <a:srgbClr val="FFFFFF"/>
                </a:solidFill>
                <a:latin typeface="Arial" panose="020B0604020202020204" pitchFamily="34" charset="0"/>
                <a:cs typeface="Arial" panose="020B0604020202020204" pitchFamily="34" charset="0"/>
              </a:rPr>
            </a:br>
            <a:endParaRPr lang="pl-PL" sz="2600" b="1">
              <a:solidFill>
                <a:srgbClr val="FFFFFF"/>
              </a:solidFill>
              <a:latin typeface="Arial" panose="020B0604020202020204" pitchFamily="34" charset="0"/>
              <a:cs typeface="Arial" panose="020B0604020202020204" pitchFamily="34" charset="0"/>
            </a:endParaRPr>
          </a:p>
        </p:txBody>
      </p:sp>
      <p:sp>
        <p:nvSpPr>
          <p:cNvPr id="18444" name="Rectangle 18443">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435" name="Content Placeholder 2"/>
          <p:cNvSpPr>
            <a:spLocks noGrp="1"/>
          </p:cNvSpPr>
          <p:nvPr>
            <p:ph idx="1"/>
          </p:nvPr>
        </p:nvSpPr>
        <p:spPr>
          <a:xfrm>
            <a:off x="3556512" y="605896"/>
            <a:ext cx="4810247" cy="5646208"/>
          </a:xfrm>
        </p:spPr>
        <p:txBody>
          <a:bodyPr anchor="ctr">
            <a:normAutofit/>
          </a:bodyPr>
          <a:lstStyle/>
          <a:p>
            <a:pPr marL="114300" indent="0" eaLnBrk="1" hangingPunct="1">
              <a:buNone/>
            </a:pPr>
            <a:r>
              <a:rPr lang="pl-PL" sz="2800" dirty="0">
                <a:latin typeface="Arial" panose="020B0604020202020204" pitchFamily="34" charset="0"/>
                <a:cs typeface="Arial" panose="020B0604020202020204" pitchFamily="34" charset="0"/>
              </a:rPr>
              <a:t>One plausible explanation for this conflict is the change in social role both anticipated by the parent and perceived by the adolescent</a:t>
            </a:r>
            <a:r>
              <a:rPr lang="pl-PL" dirty="0">
                <a:latin typeface="Arial" panose="020B0604020202020204" pitchFamily="34" charset="0"/>
                <a:cs typeface="Arial" panose="020B0604020202020204" pitchFamily="34" charset="0"/>
              </a:rPr>
              <a:t>.</a:t>
            </a:r>
          </a:p>
          <a:p>
            <a:pPr eaLnBrk="1" hangingPunct="1"/>
            <a:endParaRPr lang="pl-PL"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63" name="Rectangle 19462">
            <a:extLst>
              <a:ext uri="{FF2B5EF4-FFF2-40B4-BE49-F238E27FC236}">
                <a16:creationId xmlns:a16="http://schemas.microsoft.com/office/drawing/2014/main" id="{13FE9996-7EAC-4679-B37D-C1045F42F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465" name="Rectangle 19464">
            <a:extLst>
              <a:ext uri="{FF2B5EF4-FFF2-40B4-BE49-F238E27FC236}">
                <a16:creationId xmlns:a16="http://schemas.microsoft.com/office/drawing/2014/main" id="{761DF1FE-5CC8-43D2-A76C-93C76EEDE1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34316"/>
            <a:ext cx="9144000"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9467" name="Straight Connector 19466">
            <a:extLst>
              <a:ext uri="{FF2B5EF4-FFF2-40B4-BE49-F238E27FC236}">
                <a16:creationId xmlns:a16="http://schemas.microsoft.com/office/drawing/2014/main" id="{E161BEBD-A23C-409E-ABC7-73F9EDC02F2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19469" name="Rectangle 19468">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39736"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9471" name="Rectangle 19470">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458" name="Title 1"/>
          <p:cNvSpPr>
            <a:spLocks noGrp="1"/>
          </p:cNvSpPr>
          <p:nvPr>
            <p:ph type="title"/>
          </p:nvPr>
        </p:nvSpPr>
        <p:spPr>
          <a:xfrm>
            <a:off x="369277" y="605896"/>
            <a:ext cx="2313633" cy="5646208"/>
          </a:xfrm>
        </p:spPr>
        <p:txBody>
          <a:bodyPr vert="horz" lIns="91440" tIns="45720" rIns="91440" bIns="45720" rtlCol="0" anchor="ctr">
            <a:normAutofit/>
          </a:bodyPr>
          <a:lstStyle/>
          <a:p>
            <a:r>
              <a:rPr lang="en-US" sz="3100" b="1">
                <a:solidFill>
                  <a:srgbClr val="FFFFFF"/>
                </a:solidFill>
              </a:rPr>
              <a:t>Changes in Social Status</a:t>
            </a:r>
            <a:br>
              <a:rPr lang="en-US" sz="3100" b="1">
                <a:solidFill>
                  <a:srgbClr val="FFFFFF"/>
                </a:solidFill>
              </a:rPr>
            </a:br>
            <a:r>
              <a:rPr lang="en-US" sz="3100" b="1">
                <a:solidFill>
                  <a:srgbClr val="FFFFFF"/>
                </a:solidFill>
              </a:rPr>
              <a:t>Newidiadau o ran Statws Cymdeithasol</a:t>
            </a:r>
          </a:p>
        </p:txBody>
      </p:sp>
      <p:sp>
        <p:nvSpPr>
          <p:cNvPr id="19473" name="Rectangle 19472">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p:cNvSpPr>
            <a:spLocks noGrp="1"/>
          </p:cNvSpPr>
          <p:nvPr>
            <p:ph sz="half" idx="1"/>
          </p:nvPr>
        </p:nvSpPr>
        <p:spPr>
          <a:xfrm>
            <a:off x="3556512" y="605896"/>
            <a:ext cx="4810247" cy="5646208"/>
          </a:xfrm>
        </p:spPr>
        <p:txBody>
          <a:bodyPr vert="horz" lIns="0" tIns="45720" rIns="0" bIns="45720" rtlCol="0" anchor="ctr">
            <a:normAutofit/>
          </a:bodyPr>
          <a:lstStyle/>
          <a:p>
            <a:pPr algn="just"/>
            <a:r>
              <a:rPr lang="en-US" sz="2400" dirty="0"/>
              <a:t>Steinberg (1993) two-sided alteration in status.</a:t>
            </a:r>
          </a:p>
          <a:p>
            <a:pPr algn="just"/>
            <a:r>
              <a:rPr lang="en-US" sz="2400" dirty="0"/>
              <a:t>Adolescent is given certain privileges and rights normally reserved for adult members of society</a:t>
            </a:r>
          </a:p>
          <a:p>
            <a:pPr algn="just"/>
            <a:r>
              <a:rPr lang="en-US" sz="2400" dirty="0"/>
              <a:t>However these increased powers and freedom are generally accompanied by increased expectations for self-management, personal responsibility and social participation.</a:t>
            </a:r>
          </a:p>
          <a:p>
            <a:pPr algn="just"/>
            <a:r>
              <a:rPr lang="en-US" sz="2400" dirty="0"/>
              <a:t>This double shift is found in all societies across a variety of interpersonal, political, economic and legal arenas.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7" name="Rectangle 20486">
            <a:extLst>
              <a:ext uri="{FF2B5EF4-FFF2-40B4-BE49-F238E27FC236}">
                <a16:creationId xmlns:a16="http://schemas.microsoft.com/office/drawing/2014/main" id="{13FE9996-7EAC-4679-B37D-C1045F42F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489" name="Rectangle 20488">
            <a:extLst>
              <a:ext uri="{FF2B5EF4-FFF2-40B4-BE49-F238E27FC236}">
                <a16:creationId xmlns:a16="http://schemas.microsoft.com/office/drawing/2014/main" id="{761DF1FE-5CC8-43D2-A76C-93C76EEDE1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34316"/>
            <a:ext cx="9144000"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20491" name="Straight Connector 20490">
            <a:extLst>
              <a:ext uri="{FF2B5EF4-FFF2-40B4-BE49-F238E27FC236}">
                <a16:creationId xmlns:a16="http://schemas.microsoft.com/office/drawing/2014/main" id="{E161BEBD-A23C-409E-ABC7-73F9EDC02F2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20493" name="Rectangle 20492">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39736"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20495" name="Rectangle 20494">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482" name="Title 1"/>
          <p:cNvSpPr>
            <a:spLocks noGrp="1"/>
          </p:cNvSpPr>
          <p:nvPr>
            <p:ph type="title"/>
          </p:nvPr>
        </p:nvSpPr>
        <p:spPr>
          <a:xfrm>
            <a:off x="369277" y="605896"/>
            <a:ext cx="2313633" cy="5646208"/>
          </a:xfrm>
        </p:spPr>
        <p:txBody>
          <a:bodyPr vert="horz" lIns="91440" tIns="45720" rIns="91440" bIns="45720" rtlCol="0" anchor="ctr">
            <a:normAutofit/>
          </a:bodyPr>
          <a:lstStyle/>
          <a:p>
            <a:r>
              <a:rPr lang="en-US" sz="3100" b="1">
                <a:solidFill>
                  <a:srgbClr val="FFFFFF"/>
                </a:solidFill>
              </a:rPr>
              <a:t>Changes in Interpersonal Status</a:t>
            </a:r>
            <a:br>
              <a:rPr lang="en-US" sz="3100" b="1">
                <a:solidFill>
                  <a:srgbClr val="FFFFFF"/>
                </a:solidFill>
              </a:rPr>
            </a:br>
            <a:endParaRPr lang="en-US" sz="3100" b="1">
              <a:solidFill>
                <a:srgbClr val="FFFFFF"/>
              </a:solidFill>
            </a:endParaRPr>
          </a:p>
        </p:txBody>
      </p:sp>
      <p:sp>
        <p:nvSpPr>
          <p:cNvPr id="20497" name="Rectangle 20496">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p:cNvSpPr>
            <a:spLocks noGrp="1"/>
          </p:cNvSpPr>
          <p:nvPr>
            <p:ph sz="half" idx="1"/>
          </p:nvPr>
        </p:nvSpPr>
        <p:spPr>
          <a:xfrm>
            <a:off x="3556512" y="605896"/>
            <a:ext cx="4810247" cy="5646208"/>
          </a:xfrm>
        </p:spPr>
        <p:txBody>
          <a:bodyPr vert="horz" lIns="0" tIns="45720" rIns="0" bIns="45720" rtlCol="0" anchor="ctr">
            <a:normAutofit/>
          </a:bodyPr>
          <a:lstStyle/>
          <a:p>
            <a:pPr algn="just"/>
            <a:r>
              <a:rPr lang="en-US" sz="2800" i="1" dirty="0"/>
              <a:t>Changes in interpersonal status</a:t>
            </a:r>
          </a:p>
          <a:p>
            <a:pPr algn="just"/>
            <a:r>
              <a:rPr lang="en-US" sz="2800" dirty="0"/>
              <a:t>Seen as they are entering the last stage of an apprenticeship into adulthood, so responsibilities altered. </a:t>
            </a:r>
          </a:p>
          <a:p>
            <a:pPr lvl="1" algn="just"/>
            <a:r>
              <a:rPr lang="en-US" sz="2400" dirty="0"/>
              <a:t>More chores (especially for males) – preparation for their role as breadwinner</a:t>
            </a:r>
          </a:p>
          <a:p>
            <a:pPr lvl="1" algn="just"/>
            <a:r>
              <a:rPr lang="en-US" sz="2400" dirty="0"/>
              <a:t>University</a:t>
            </a:r>
          </a:p>
          <a:p>
            <a:pPr lvl="1" algn="just"/>
            <a:r>
              <a:rPr lang="en-US" sz="2400" dirty="0"/>
              <a:t>Expectations of course,  the </a:t>
            </a:r>
            <a:r>
              <a:rPr lang="en-US" sz="2400" dirty="0" err="1"/>
              <a:t>spiralling</a:t>
            </a:r>
            <a:r>
              <a:rPr lang="en-US" sz="2400" dirty="0"/>
              <a:t> cost of setting up home may mediate against total independence.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512" name="Rectangle 21511">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39736"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21514" name="Rectangle 21513">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506" name="Title 1"/>
          <p:cNvSpPr>
            <a:spLocks noGrp="1"/>
          </p:cNvSpPr>
          <p:nvPr>
            <p:ph type="title"/>
          </p:nvPr>
        </p:nvSpPr>
        <p:spPr>
          <a:xfrm>
            <a:off x="369277" y="605896"/>
            <a:ext cx="2313633" cy="5646208"/>
          </a:xfrm>
        </p:spPr>
        <p:txBody>
          <a:bodyPr anchor="ctr">
            <a:normAutofit/>
          </a:bodyPr>
          <a:lstStyle/>
          <a:p>
            <a:pPr eaLnBrk="1" hangingPunct="1"/>
            <a:r>
              <a:rPr lang="pl-PL" sz="3100" b="1">
                <a:solidFill>
                  <a:srgbClr val="FFFFFF"/>
                </a:solidFill>
                <a:latin typeface="Arial" panose="020B0604020202020204" pitchFamily="34" charset="0"/>
                <a:cs typeface="Arial" panose="020B0604020202020204" pitchFamily="34" charset="0"/>
              </a:rPr>
              <a:t>Let</a:t>
            </a:r>
            <a:r>
              <a:rPr lang="en-GB" sz="3100" b="1">
                <a:solidFill>
                  <a:srgbClr val="FFFFFF"/>
                </a:solidFill>
                <a:latin typeface="Arial" panose="020B0604020202020204" pitchFamily="34" charset="0"/>
                <a:cs typeface="Arial" panose="020B0604020202020204" pitchFamily="34" charset="0"/>
              </a:rPr>
              <a:t>’</a:t>
            </a:r>
            <a:r>
              <a:rPr lang="pl-PL" sz="3100" b="1">
                <a:solidFill>
                  <a:srgbClr val="FFFFFF"/>
                </a:solidFill>
                <a:latin typeface="Arial" panose="020B0604020202020204" pitchFamily="34" charset="0"/>
                <a:cs typeface="Arial" panose="020B0604020202020204" pitchFamily="34" charset="0"/>
              </a:rPr>
              <a:t>s consider the previous lectures</a:t>
            </a:r>
            <a:br>
              <a:rPr lang="en-GB" sz="3100" b="1">
                <a:solidFill>
                  <a:srgbClr val="FFFFFF"/>
                </a:solidFill>
                <a:latin typeface="Arial" panose="020B0604020202020204" pitchFamily="34" charset="0"/>
                <a:cs typeface="Arial" panose="020B0604020202020204" pitchFamily="34" charset="0"/>
              </a:rPr>
            </a:br>
            <a:endParaRPr lang="cy-GB" sz="3100" b="1">
              <a:solidFill>
                <a:srgbClr val="FFFFFF"/>
              </a:solidFill>
              <a:latin typeface="Arial" panose="020B0604020202020204" pitchFamily="34" charset="0"/>
              <a:cs typeface="Arial" panose="020B0604020202020204" pitchFamily="34" charset="0"/>
            </a:endParaRPr>
          </a:p>
        </p:txBody>
      </p:sp>
      <p:sp>
        <p:nvSpPr>
          <p:cNvPr id="21516" name="Rectangle 21515">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507" name="Content Placeholder 2"/>
          <p:cNvSpPr>
            <a:spLocks noGrp="1"/>
          </p:cNvSpPr>
          <p:nvPr>
            <p:ph idx="1"/>
          </p:nvPr>
        </p:nvSpPr>
        <p:spPr>
          <a:xfrm>
            <a:off x="3556512" y="605896"/>
            <a:ext cx="4810247" cy="5646208"/>
          </a:xfrm>
        </p:spPr>
        <p:txBody>
          <a:bodyPr anchor="ctr">
            <a:normAutofit/>
          </a:bodyPr>
          <a:lstStyle/>
          <a:p>
            <a:pPr algn="just" eaLnBrk="1" hangingPunct="1"/>
            <a:r>
              <a:rPr lang="pl-PL" sz="2400" dirty="0">
                <a:latin typeface="Arial" panose="020B0604020202020204" pitchFamily="34" charset="0"/>
                <a:cs typeface="Arial" panose="020B0604020202020204" pitchFamily="34" charset="0"/>
              </a:rPr>
              <a:t>Several </a:t>
            </a:r>
            <a:r>
              <a:rPr lang="en-GB" sz="2400" dirty="0">
                <a:latin typeface="Arial" panose="020B0604020202020204" pitchFamily="34" charset="0"/>
                <a:cs typeface="Arial" panose="020B0604020202020204" pitchFamily="34" charset="0"/>
              </a:rPr>
              <a:t>s</a:t>
            </a:r>
            <a:r>
              <a:rPr lang="pl-PL" sz="2400" dirty="0">
                <a:latin typeface="Arial" panose="020B0604020202020204" pitchFamily="34" charset="0"/>
                <a:cs typeface="Arial" panose="020B0604020202020204" pitchFamily="34" charset="0"/>
              </a:rPr>
              <a:t>tudies have shown </a:t>
            </a:r>
            <a:r>
              <a:rPr lang="en-GB" sz="2400" dirty="0">
                <a:latin typeface="Arial" panose="020B0604020202020204" pitchFamily="34" charset="0"/>
                <a:cs typeface="Arial" panose="020B0604020202020204" pitchFamily="34" charset="0"/>
              </a:rPr>
              <a:t>a</a:t>
            </a:r>
            <a:r>
              <a:rPr lang="pl-PL" sz="2400" dirty="0">
                <a:latin typeface="Arial" panose="020B0604020202020204" pitchFamily="34" charset="0"/>
                <a:cs typeface="Arial" panose="020B0604020202020204" pitchFamily="34" charset="0"/>
              </a:rPr>
              <a:t>dolescence to be beginning earlier – </a:t>
            </a:r>
            <a:r>
              <a:rPr lang="en-GB" sz="2400" dirty="0">
                <a:latin typeface="Arial" panose="020B0604020202020204" pitchFamily="34" charset="0"/>
                <a:cs typeface="Arial" panose="020B0604020202020204" pitchFamily="34" charset="0"/>
              </a:rPr>
              <a:t>p</a:t>
            </a:r>
            <a:r>
              <a:rPr lang="pl-PL" sz="2400" dirty="0">
                <a:latin typeface="Arial" panose="020B0604020202020204" pitchFamily="34" charset="0"/>
                <a:cs typeface="Arial" panose="020B0604020202020204" pitchFamily="34" charset="0"/>
              </a:rPr>
              <a:t>hysically and </a:t>
            </a:r>
            <a:r>
              <a:rPr lang="en-GB" sz="2400" dirty="0">
                <a:latin typeface="Arial" panose="020B0604020202020204" pitchFamily="34" charset="0"/>
                <a:cs typeface="Arial" panose="020B0604020202020204" pitchFamily="34" charset="0"/>
              </a:rPr>
              <a:t>s</a:t>
            </a:r>
            <a:r>
              <a:rPr lang="pl-PL" sz="2400" dirty="0">
                <a:latin typeface="Arial" panose="020B0604020202020204" pitchFamily="34" charset="0"/>
                <a:cs typeface="Arial" panose="020B0604020202020204" pitchFamily="34" charset="0"/>
              </a:rPr>
              <a:t>ocially</a:t>
            </a:r>
          </a:p>
          <a:p>
            <a:pPr algn="just" eaLnBrk="1" hangingPunct="1"/>
            <a:r>
              <a:rPr lang="pl-PL" sz="2400" dirty="0">
                <a:latin typeface="Arial" panose="020B0604020202020204" pitchFamily="34" charset="0"/>
                <a:cs typeface="Arial" panose="020B0604020202020204" pitchFamily="34" charset="0"/>
              </a:rPr>
              <a:t>However in </a:t>
            </a:r>
            <a:r>
              <a:rPr lang="en-GB" sz="2400" dirty="0">
                <a:latin typeface="Arial" panose="020B0604020202020204" pitchFamily="34" charset="0"/>
                <a:cs typeface="Arial" panose="020B0604020202020204" pitchFamily="34" charset="0"/>
              </a:rPr>
              <a:t>t</a:t>
            </a:r>
            <a:r>
              <a:rPr lang="pl-PL" sz="2400" dirty="0">
                <a:latin typeface="Arial" panose="020B0604020202020204" pitchFamily="34" charset="0"/>
                <a:cs typeface="Arial" panose="020B0604020202020204" pitchFamily="34" charset="0"/>
              </a:rPr>
              <a:t>erms of </a:t>
            </a:r>
            <a:r>
              <a:rPr lang="en-GB" sz="2400" dirty="0">
                <a:latin typeface="Arial" panose="020B0604020202020204" pitchFamily="34" charset="0"/>
                <a:cs typeface="Arial" panose="020B0604020202020204" pitchFamily="34" charset="0"/>
              </a:rPr>
              <a:t>s</a:t>
            </a:r>
            <a:r>
              <a:rPr lang="pl-PL" sz="2400" dirty="0">
                <a:latin typeface="Arial" panose="020B0604020202020204" pitchFamily="34" charset="0"/>
                <a:cs typeface="Arial" panose="020B0604020202020204" pitchFamily="34" charset="0"/>
              </a:rPr>
              <a:t>ocial </a:t>
            </a:r>
            <a:r>
              <a:rPr lang="en-GB" sz="2400" dirty="0">
                <a:latin typeface="Arial" panose="020B0604020202020204" pitchFamily="34" charset="0"/>
                <a:cs typeface="Arial" panose="020B0604020202020204" pitchFamily="34" charset="0"/>
              </a:rPr>
              <a:t>t</a:t>
            </a:r>
            <a:r>
              <a:rPr lang="pl-PL" sz="2400" dirty="0">
                <a:latin typeface="Arial" panose="020B0604020202020204" pitchFamily="34" charset="0"/>
                <a:cs typeface="Arial" panose="020B0604020202020204" pitchFamily="34" charset="0"/>
              </a:rPr>
              <a:t>ransitions in contemporary society</a:t>
            </a:r>
            <a:r>
              <a:rPr lang="en-GB" sz="2400" dirty="0">
                <a:latin typeface="Arial" panose="020B0604020202020204" pitchFamily="34" charset="0"/>
                <a:cs typeface="Arial" panose="020B0604020202020204" pitchFamily="34" charset="0"/>
              </a:rPr>
              <a:t>,</a:t>
            </a:r>
            <a:r>
              <a:rPr lang="pl-PL" sz="2400" dirty="0">
                <a:latin typeface="Arial" panose="020B0604020202020204" pitchFamily="34" charset="0"/>
                <a:cs typeface="Arial" panose="020B0604020202020204" pitchFamily="34" charset="0"/>
              </a:rPr>
              <a:t> these are taking place significantly later.</a:t>
            </a:r>
          </a:p>
          <a:p>
            <a:pPr lvl="1" algn="just" eaLnBrk="1" hangingPunct="1"/>
            <a:r>
              <a:rPr lang="en-GB" sz="2000" dirty="0">
                <a:latin typeface="Arial" panose="020B0604020202020204" pitchFamily="34" charset="0"/>
                <a:cs typeface="Arial" panose="020B0604020202020204" pitchFamily="34" charset="0"/>
              </a:rPr>
              <a:t>e</a:t>
            </a:r>
            <a:r>
              <a:rPr lang="pl-PL" sz="2000" dirty="0">
                <a:latin typeface="Arial" panose="020B0604020202020204" pitchFamily="34" charset="0"/>
                <a:cs typeface="Arial" panose="020B0604020202020204" pitchFamily="34" charset="0"/>
              </a:rPr>
              <a:t>.g. Work – </a:t>
            </a:r>
            <a:r>
              <a:rPr lang="en-GB" sz="2000" dirty="0">
                <a:latin typeface="Arial" panose="020B0604020202020204" pitchFamily="34" charset="0"/>
                <a:cs typeface="Arial" panose="020B0604020202020204" pitchFamily="34" charset="0"/>
              </a:rPr>
              <a:t>c</a:t>
            </a:r>
            <a:r>
              <a:rPr lang="pl-PL" sz="2000" dirty="0">
                <a:latin typeface="Arial" panose="020B0604020202020204" pitchFamily="34" charset="0"/>
                <a:cs typeface="Arial" panose="020B0604020202020204" pitchFamily="34" charset="0"/>
              </a:rPr>
              <a:t>ould leave school at 15 in the 1960’s</a:t>
            </a:r>
          </a:p>
          <a:p>
            <a:pPr algn="just" eaLnBrk="1" hangingPunct="1"/>
            <a:r>
              <a:rPr lang="pl-PL" sz="2400" dirty="0">
                <a:latin typeface="Arial" panose="020B0604020202020204" pitchFamily="34" charset="0"/>
                <a:cs typeface="Arial" panose="020B0604020202020204" pitchFamily="34" charset="0"/>
              </a:rPr>
              <a:t>Does this mean social transitions have </a:t>
            </a:r>
            <a:r>
              <a:rPr lang="en-GB" sz="2400" dirty="0">
                <a:latin typeface="Arial" panose="020B0604020202020204" pitchFamily="34" charset="0"/>
                <a:cs typeface="Arial" panose="020B0604020202020204" pitchFamily="34" charset="0"/>
              </a:rPr>
              <a:t>a</a:t>
            </a:r>
            <a:r>
              <a:rPr lang="pl-PL" sz="2400" dirty="0">
                <a:latin typeface="Arial" panose="020B0604020202020204" pitchFamily="34" charset="0"/>
                <a:cs typeface="Arial" panose="020B0604020202020204" pitchFamily="34" charset="0"/>
              </a:rPr>
              <a:t>n impact on the timing of </a:t>
            </a:r>
            <a:r>
              <a:rPr lang="en-GB" sz="2400" dirty="0">
                <a:latin typeface="Arial" panose="020B0604020202020204" pitchFamily="34" charset="0"/>
                <a:cs typeface="Arial" panose="020B0604020202020204" pitchFamily="34" charset="0"/>
              </a:rPr>
              <a:t>a</a:t>
            </a:r>
            <a:r>
              <a:rPr lang="pl-PL" sz="2400" dirty="0">
                <a:latin typeface="Arial" panose="020B0604020202020204" pitchFamily="34" charset="0"/>
                <a:cs typeface="Arial" panose="020B0604020202020204" pitchFamily="34" charset="0"/>
              </a:rPr>
              <a:t>dolescence?</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536" name="Rectangle 22535">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39736"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22538" name="Rectangle 22537">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2530" name="Title 1"/>
          <p:cNvSpPr>
            <a:spLocks noGrp="1"/>
          </p:cNvSpPr>
          <p:nvPr>
            <p:ph type="title"/>
          </p:nvPr>
        </p:nvSpPr>
        <p:spPr>
          <a:xfrm>
            <a:off x="369277" y="605896"/>
            <a:ext cx="2313633" cy="5646208"/>
          </a:xfrm>
        </p:spPr>
        <p:txBody>
          <a:bodyPr anchor="ctr">
            <a:normAutofit/>
          </a:bodyPr>
          <a:lstStyle/>
          <a:p>
            <a:pPr eaLnBrk="1" hangingPunct="1"/>
            <a:r>
              <a:rPr lang="pl-PL" sz="3100" b="1">
                <a:solidFill>
                  <a:srgbClr val="FFFFFF"/>
                </a:solidFill>
                <a:latin typeface="Arial" panose="020B0604020202020204" pitchFamily="34" charset="0"/>
                <a:cs typeface="Arial" panose="020B0604020202020204" pitchFamily="34" charset="0"/>
              </a:rPr>
              <a:t>Changes in Political Status</a:t>
            </a:r>
            <a:br>
              <a:rPr lang="en-GB" sz="3100" b="1">
                <a:solidFill>
                  <a:srgbClr val="FFFFFF"/>
                </a:solidFill>
                <a:latin typeface="Arial" panose="020B0604020202020204" pitchFamily="34" charset="0"/>
                <a:cs typeface="Arial" panose="020B0604020202020204" pitchFamily="34" charset="0"/>
              </a:rPr>
            </a:br>
            <a:endParaRPr lang="pl-PL" sz="3100" b="1">
              <a:solidFill>
                <a:srgbClr val="FFFFFF"/>
              </a:solidFill>
              <a:latin typeface="Arial" panose="020B0604020202020204" pitchFamily="34" charset="0"/>
              <a:cs typeface="Arial" panose="020B0604020202020204" pitchFamily="34" charset="0"/>
            </a:endParaRPr>
          </a:p>
        </p:txBody>
      </p:sp>
      <p:sp>
        <p:nvSpPr>
          <p:cNvPr id="22540" name="Rectangle 22539">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2531" name="Content Placeholder 2"/>
          <p:cNvSpPr>
            <a:spLocks noGrp="1"/>
          </p:cNvSpPr>
          <p:nvPr>
            <p:ph idx="1"/>
          </p:nvPr>
        </p:nvSpPr>
        <p:spPr>
          <a:xfrm>
            <a:off x="3556512" y="605896"/>
            <a:ext cx="4810247" cy="5646208"/>
          </a:xfrm>
        </p:spPr>
        <p:txBody>
          <a:bodyPr anchor="ctr">
            <a:normAutofit/>
          </a:bodyPr>
          <a:lstStyle/>
          <a:p>
            <a:pPr algn="just" eaLnBrk="1" hangingPunct="1"/>
            <a:r>
              <a:rPr lang="pl-PL" sz="2800" dirty="0">
                <a:latin typeface="Arial" panose="020B0604020202020204" pitchFamily="34" charset="0"/>
                <a:cs typeface="Arial" panose="020B0604020202020204" pitchFamily="34" charset="0"/>
              </a:rPr>
              <a:t>In one sen</a:t>
            </a:r>
            <a:r>
              <a:rPr lang="en-GB" sz="2800" dirty="0">
                <a:latin typeface="Arial" panose="020B0604020202020204" pitchFamily="34" charset="0"/>
                <a:cs typeface="Arial" panose="020B0604020202020204" pitchFamily="34" charset="0"/>
              </a:rPr>
              <a:t>s</a:t>
            </a:r>
            <a:r>
              <a:rPr lang="pl-PL" sz="2800" dirty="0">
                <a:latin typeface="Arial" panose="020B0604020202020204" pitchFamily="34" charset="0"/>
                <a:cs typeface="Arial" panose="020B0604020202020204" pitchFamily="34" charset="0"/>
              </a:rPr>
              <a:t>e ‘coming  of age’ meant attaining the right to vote – now in the UK</a:t>
            </a:r>
            <a:r>
              <a:rPr lang="en-GB" sz="2800" dirty="0">
                <a:latin typeface="Arial" panose="020B0604020202020204" pitchFamily="34" charset="0"/>
                <a:cs typeface="Arial" panose="020B0604020202020204" pitchFamily="34" charset="0"/>
              </a:rPr>
              <a:t> and in the USA</a:t>
            </a:r>
            <a:r>
              <a:rPr lang="pl-PL" sz="2800" dirty="0">
                <a:latin typeface="Arial" panose="020B0604020202020204" pitchFamily="34" charset="0"/>
                <a:cs typeface="Arial" panose="020B0604020202020204" pitchFamily="34" charset="0"/>
              </a:rPr>
              <a:t> it is 18, but was 21 years. </a:t>
            </a:r>
          </a:p>
          <a:p>
            <a:pPr algn="just" eaLnBrk="1" hangingPunct="1"/>
            <a:r>
              <a:rPr lang="pl-PL" sz="2800" dirty="0">
                <a:latin typeface="Arial" panose="020B0604020202020204" pitchFamily="34" charset="0"/>
                <a:cs typeface="Arial" panose="020B0604020202020204" pitchFamily="34" charset="0"/>
              </a:rPr>
              <a:t>Was viewed as an important symbol of adulthood – now???</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561" name="Rectangle 23560">
            <a:extLst>
              <a:ext uri="{FF2B5EF4-FFF2-40B4-BE49-F238E27FC236}">
                <a16:creationId xmlns:a16="http://schemas.microsoft.com/office/drawing/2014/main" id="{EE1530B0-6F96-46C0-8B3E-3215CB756B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63" y="0"/>
            <a:ext cx="9139737"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23563" name="Rectangle 23562">
            <a:extLst>
              <a:ext uri="{FF2B5EF4-FFF2-40B4-BE49-F238E27FC236}">
                <a16:creationId xmlns:a16="http://schemas.microsoft.com/office/drawing/2014/main" id="{754910CF-1B56-45D3-960A-E89F7B3B91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3554" name="Title 1"/>
          <p:cNvSpPr>
            <a:spLocks noGrp="1"/>
          </p:cNvSpPr>
          <p:nvPr>
            <p:ph type="title"/>
          </p:nvPr>
        </p:nvSpPr>
        <p:spPr>
          <a:xfrm>
            <a:off x="369277" y="516835"/>
            <a:ext cx="2313633" cy="5772840"/>
          </a:xfrm>
        </p:spPr>
        <p:txBody>
          <a:bodyPr anchor="ctr">
            <a:normAutofit/>
          </a:bodyPr>
          <a:lstStyle/>
          <a:p>
            <a:pPr eaLnBrk="1" hangingPunct="1"/>
            <a:r>
              <a:rPr lang="pl-PL" sz="3100" b="1">
                <a:solidFill>
                  <a:srgbClr val="FFFFFF"/>
                </a:solidFill>
                <a:latin typeface="Arial" panose="020B0604020202020204" pitchFamily="34" charset="0"/>
                <a:cs typeface="Arial" panose="020B0604020202020204" pitchFamily="34" charset="0"/>
              </a:rPr>
              <a:t>Legal Status</a:t>
            </a:r>
          </a:p>
        </p:txBody>
      </p:sp>
      <p:sp>
        <p:nvSpPr>
          <p:cNvPr id="23565" name="Rectangle 23564">
            <a:extLst>
              <a:ext uri="{FF2B5EF4-FFF2-40B4-BE49-F238E27FC236}">
                <a16:creationId xmlns:a16="http://schemas.microsoft.com/office/drawing/2014/main" id="{6669F804-A677-4B75-95F4-A5E4426FB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23557" name="Content Placeholder 2">
            <a:extLst>
              <a:ext uri="{FF2B5EF4-FFF2-40B4-BE49-F238E27FC236}">
                <a16:creationId xmlns:a16="http://schemas.microsoft.com/office/drawing/2014/main" id="{3954C0A0-D171-AC55-240F-A7AAEBF3C084}"/>
              </a:ext>
            </a:extLst>
          </p:cNvPr>
          <p:cNvGraphicFramePr>
            <a:graphicFrameLocks noGrp="1"/>
          </p:cNvGraphicFramePr>
          <p:nvPr>
            <p:ph idx="1"/>
            <p:extLst>
              <p:ext uri="{D42A27DB-BD31-4B8C-83A1-F6EECF244321}">
                <p14:modId xmlns:p14="http://schemas.microsoft.com/office/powerpoint/2010/main" val="4079196262"/>
              </p:ext>
            </p:extLst>
          </p:nvPr>
        </p:nvGraphicFramePr>
        <p:xfrm>
          <a:off x="3556397" y="639763"/>
          <a:ext cx="5098256" cy="56499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83" name="Rectangle 24582">
            <a:extLst>
              <a:ext uri="{FF2B5EF4-FFF2-40B4-BE49-F238E27FC236}">
                <a16:creationId xmlns:a16="http://schemas.microsoft.com/office/drawing/2014/main" id="{13FE9996-7EAC-4679-B37D-C1045F42F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585" name="Rectangle 24584">
            <a:extLst>
              <a:ext uri="{FF2B5EF4-FFF2-40B4-BE49-F238E27FC236}">
                <a16:creationId xmlns:a16="http://schemas.microsoft.com/office/drawing/2014/main" id="{761DF1FE-5CC8-43D2-A76C-93C76EEDE1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34316"/>
            <a:ext cx="9144000"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24587" name="Straight Connector 24586">
            <a:extLst>
              <a:ext uri="{FF2B5EF4-FFF2-40B4-BE49-F238E27FC236}">
                <a16:creationId xmlns:a16="http://schemas.microsoft.com/office/drawing/2014/main" id="{E161BEBD-A23C-409E-ABC7-73F9EDC02F2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24589" name="Rectangle 24588">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39736"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24591" name="Rectangle 24590">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578" name="Title 1"/>
          <p:cNvSpPr>
            <a:spLocks noGrp="1"/>
          </p:cNvSpPr>
          <p:nvPr>
            <p:ph type="title"/>
          </p:nvPr>
        </p:nvSpPr>
        <p:spPr>
          <a:xfrm>
            <a:off x="369277" y="605896"/>
            <a:ext cx="2313633" cy="5646208"/>
          </a:xfrm>
        </p:spPr>
        <p:txBody>
          <a:bodyPr vert="horz" lIns="91440" tIns="45720" rIns="91440" bIns="45720" rtlCol="0" anchor="ctr">
            <a:normAutofit/>
          </a:bodyPr>
          <a:lstStyle/>
          <a:p>
            <a:r>
              <a:rPr lang="en-US" sz="3100" b="1">
                <a:solidFill>
                  <a:srgbClr val="FFFFFF"/>
                </a:solidFill>
              </a:rPr>
              <a:t>Rites of passage to adulthood</a:t>
            </a:r>
            <a:br>
              <a:rPr lang="en-US" sz="3100" b="1">
                <a:solidFill>
                  <a:srgbClr val="FFFFFF"/>
                </a:solidFill>
              </a:rPr>
            </a:br>
            <a:endParaRPr lang="en-US" sz="3100" b="1">
              <a:solidFill>
                <a:srgbClr val="FFFFFF"/>
              </a:solidFill>
            </a:endParaRPr>
          </a:p>
        </p:txBody>
      </p:sp>
      <p:sp>
        <p:nvSpPr>
          <p:cNvPr id="24593" name="Rectangle 24592">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p:cNvSpPr>
            <a:spLocks noGrp="1"/>
          </p:cNvSpPr>
          <p:nvPr>
            <p:ph sz="half" idx="1"/>
          </p:nvPr>
        </p:nvSpPr>
        <p:spPr>
          <a:xfrm>
            <a:off x="3556512" y="605896"/>
            <a:ext cx="4810247" cy="5646208"/>
          </a:xfrm>
        </p:spPr>
        <p:txBody>
          <a:bodyPr vert="horz" lIns="0" tIns="45720" rIns="0" bIns="45720" rtlCol="0" anchor="ctr">
            <a:normAutofit/>
          </a:bodyPr>
          <a:lstStyle/>
          <a:p>
            <a:pPr algn="just"/>
            <a:r>
              <a:rPr lang="en-US" sz="2400" dirty="0"/>
              <a:t>Apart from legal and political status, Western cultures do not ‘celebrate’ this transition period.</a:t>
            </a:r>
          </a:p>
          <a:p>
            <a:pPr algn="just"/>
            <a:r>
              <a:rPr lang="en-US" sz="2400" dirty="0"/>
              <a:t>In some cultures religious ceremonies/rituals take place to mark the transition to young adulthood, sexual maturation</a:t>
            </a:r>
          </a:p>
          <a:p>
            <a:pPr lvl="1" algn="just"/>
            <a:r>
              <a:rPr lang="en-US" sz="2000" dirty="0"/>
              <a:t>Bar Mitzvah</a:t>
            </a:r>
          </a:p>
          <a:p>
            <a:pPr lvl="1" algn="just"/>
            <a:r>
              <a:rPr lang="en-US" sz="2000" dirty="0"/>
              <a:t>Bart Mitzvah</a:t>
            </a:r>
          </a:p>
          <a:p>
            <a:pPr lvl="1" algn="just"/>
            <a:r>
              <a:rPr lang="en-US" sz="2000" dirty="0"/>
              <a:t>Head shaving</a:t>
            </a:r>
          </a:p>
          <a:p>
            <a:pPr lvl="1" algn="just"/>
            <a:r>
              <a:rPr lang="en-US" sz="2000" dirty="0"/>
              <a:t>Circumcision (males and females)</a:t>
            </a:r>
          </a:p>
          <a:p>
            <a:pPr lvl="1" algn="just"/>
            <a:r>
              <a:rPr lang="en-US" sz="2000" dirty="0"/>
              <a:t>Separation ceremonies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7" name="Rectangle 25606">
            <a:extLst>
              <a:ext uri="{FF2B5EF4-FFF2-40B4-BE49-F238E27FC236}">
                <a16:creationId xmlns:a16="http://schemas.microsoft.com/office/drawing/2014/main" id="{13FE9996-7EAC-4679-B37D-C1045F42F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609" name="Rectangle 25608">
            <a:extLst>
              <a:ext uri="{FF2B5EF4-FFF2-40B4-BE49-F238E27FC236}">
                <a16:creationId xmlns:a16="http://schemas.microsoft.com/office/drawing/2014/main" id="{761DF1FE-5CC8-43D2-A76C-93C76EEDE1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34316"/>
            <a:ext cx="9144000"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25611" name="Straight Connector 25610">
            <a:extLst>
              <a:ext uri="{FF2B5EF4-FFF2-40B4-BE49-F238E27FC236}">
                <a16:creationId xmlns:a16="http://schemas.microsoft.com/office/drawing/2014/main" id="{E161BEBD-A23C-409E-ABC7-73F9EDC02F2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25613" name="Rectangle 25612">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39736"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25615" name="Rectangle 25614">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602" name="Title 1"/>
          <p:cNvSpPr>
            <a:spLocks noGrp="1"/>
          </p:cNvSpPr>
          <p:nvPr>
            <p:ph type="title"/>
          </p:nvPr>
        </p:nvSpPr>
        <p:spPr>
          <a:xfrm>
            <a:off x="369277" y="605896"/>
            <a:ext cx="2313633" cy="5646208"/>
          </a:xfrm>
        </p:spPr>
        <p:txBody>
          <a:bodyPr vert="horz" lIns="91440" tIns="45720" rIns="91440" bIns="45720" rtlCol="0" anchor="ctr">
            <a:normAutofit/>
          </a:bodyPr>
          <a:lstStyle/>
          <a:p>
            <a:r>
              <a:rPr lang="en-US" sz="3100" b="1">
                <a:solidFill>
                  <a:srgbClr val="FFFFFF"/>
                </a:solidFill>
              </a:rPr>
              <a:t>Other markers – School</a:t>
            </a:r>
            <a:br>
              <a:rPr lang="en-US" sz="3100" b="1">
                <a:solidFill>
                  <a:srgbClr val="FFFFFF"/>
                </a:solidFill>
              </a:rPr>
            </a:br>
            <a:endParaRPr lang="en-US" sz="3100" b="1">
              <a:solidFill>
                <a:srgbClr val="FFFFFF"/>
              </a:solidFill>
            </a:endParaRPr>
          </a:p>
        </p:txBody>
      </p:sp>
      <p:sp>
        <p:nvSpPr>
          <p:cNvPr id="25617" name="Rectangle 25616">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p:cNvSpPr>
            <a:spLocks noGrp="1"/>
          </p:cNvSpPr>
          <p:nvPr>
            <p:ph sz="half" idx="1"/>
          </p:nvPr>
        </p:nvSpPr>
        <p:spPr>
          <a:xfrm>
            <a:off x="3556512" y="605896"/>
            <a:ext cx="4810247" cy="5646208"/>
          </a:xfrm>
        </p:spPr>
        <p:txBody>
          <a:bodyPr vert="horz" lIns="0" tIns="45720" rIns="0" bIns="45720" rtlCol="0" anchor="ctr">
            <a:normAutofit/>
          </a:bodyPr>
          <a:lstStyle/>
          <a:p>
            <a:pPr algn="just"/>
            <a:r>
              <a:rPr lang="en-US" sz="2400" dirty="0"/>
              <a:t>Move from primary to secondary school </a:t>
            </a:r>
          </a:p>
          <a:p>
            <a:pPr algn="just"/>
            <a:r>
              <a:rPr lang="en-US" sz="2400" dirty="0"/>
              <a:t>Can be seen as both positive and negative (Dowling, 1980)</a:t>
            </a:r>
          </a:p>
          <a:p>
            <a:pPr algn="just"/>
            <a:r>
              <a:rPr lang="en-US" sz="2400" dirty="0"/>
              <a:t>Moreover, a move from being ‘a senior’ from primary school to a new school surrounded by what appears to be teenagers who appear to be a lot older and crucially more confident may lead to strain and a loss of esteem (Wall, 1977) and according to Rice (1999) give rise to truancy and </a:t>
            </a:r>
            <a:r>
              <a:rPr lang="en-US" sz="2400" dirty="0" err="1"/>
              <a:t>behavioural</a:t>
            </a:r>
            <a:r>
              <a:rPr lang="en-US" sz="2400" dirty="0"/>
              <a:t> challenges in a school environment</a:t>
            </a:r>
            <a:r>
              <a:rPr lang="en-US" dirty="0"/>
              <a:t>.</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633" name="Rectangle 26632">
            <a:extLst>
              <a:ext uri="{FF2B5EF4-FFF2-40B4-BE49-F238E27FC236}">
                <a16:creationId xmlns:a16="http://schemas.microsoft.com/office/drawing/2014/main" id="{311973C2-EB8B-452A-A698-4A252FD3AE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4000"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6635" name="Rectangle 26634">
            <a:extLst>
              <a:ext uri="{FF2B5EF4-FFF2-40B4-BE49-F238E27FC236}">
                <a16:creationId xmlns:a16="http://schemas.microsoft.com/office/drawing/2014/main" id="{10162E77-11AD-44A7-84EC-40C59EEFBD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626" name="Title 1"/>
          <p:cNvSpPr>
            <a:spLocks noGrp="1"/>
          </p:cNvSpPr>
          <p:nvPr>
            <p:ph type="title"/>
          </p:nvPr>
        </p:nvSpPr>
        <p:spPr>
          <a:xfrm>
            <a:off x="3886200" y="634946"/>
            <a:ext cx="4776107" cy="1450757"/>
          </a:xfrm>
        </p:spPr>
        <p:txBody>
          <a:bodyPr>
            <a:normAutofit/>
          </a:bodyPr>
          <a:lstStyle/>
          <a:p>
            <a:pPr eaLnBrk="1" hangingPunct="1"/>
            <a:r>
              <a:rPr lang="pl-PL" sz="3300" b="1">
                <a:solidFill>
                  <a:srgbClr val="2B5146"/>
                </a:solidFill>
                <a:latin typeface="Arial" panose="020B0604020202020204" pitchFamily="34" charset="0"/>
                <a:cs typeface="Arial" panose="020B0604020202020204" pitchFamily="34" charset="0"/>
              </a:rPr>
              <a:t>Other markers – Entering work</a:t>
            </a:r>
            <a:br>
              <a:rPr lang="en-GB" sz="3300" b="1">
                <a:solidFill>
                  <a:srgbClr val="2B5146"/>
                </a:solidFill>
                <a:latin typeface="Arial" panose="020B0604020202020204" pitchFamily="34" charset="0"/>
                <a:cs typeface="Arial" panose="020B0604020202020204" pitchFamily="34" charset="0"/>
              </a:rPr>
            </a:br>
            <a:r>
              <a:rPr lang="en-GB" sz="3300" b="1">
                <a:solidFill>
                  <a:srgbClr val="2B5146"/>
                </a:solidFill>
                <a:latin typeface="Arial" panose="020B0604020202020204" pitchFamily="34" charset="0"/>
                <a:cs typeface="Arial" panose="020B0604020202020204" pitchFamily="34" charset="0"/>
              </a:rPr>
              <a:t> </a:t>
            </a:r>
            <a:endParaRPr lang="pl-PL" sz="3300" b="1">
              <a:solidFill>
                <a:srgbClr val="2B5146"/>
              </a:solidFill>
              <a:latin typeface="Arial" panose="020B0604020202020204" pitchFamily="34" charset="0"/>
              <a:cs typeface="Arial" panose="020B0604020202020204" pitchFamily="34" charset="0"/>
            </a:endParaRPr>
          </a:p>
        </p:txBody>
      </p:sp>
      <p:pic>
        <p:nvPicPr>
          <p:cNvPr id="26629" name="Picture 26628" descr="Colourful carved figures of humans">
            <a:extLst>
              <a:ext uri="{FF2B5EF4-FFF2-40B4-BE49-F238E27FC236}">
                <a16:creationId xmlns:a16="http://schemas.microsoft.com/office/drawing/2014/main" id="{8990346E-D190-BE6F-90BD-DDDBA3B9B55D}"/>
              </a:ext>
            </a:extLst>
          </p:cNvPr>
          <p:cNvPicPr>
            <a:picLocks noChangeAspect="1"/>
          </p:cNvPicPr>
          <p:nvPr/>
        </p:nvPicPr>
        <p:blipFill rotWithShape="1">
          <a:blip r:embed="rId2"/>
          <a:srcRect l="32015" r="31784" b="1"/>
          <a:stretch/>
        </p:blipFill>
        <p:spPr>
          <a:xfrm>
            <a:off x="20" y="-12128"/>
            <a:ext cx="3490702" cy="6870127"/>
          </a:xfrm>
          <a:prstGeom prst="rect">
            <a:avLst/>
          </a:prstGeom>
        </p:spPr>
      </p:pic>
      <p:cxnSp>
        <p:nvCxnSpPr>
          <p:cNvPr id="26637" name="Straight Connector 26636">
            <a:extLst>
              <a:ext uri="{FF2B5EF4-FFF2-40B4-BE49-F238E27FC236}">
                <a16:creationId xmlns:a16="http://schemas.microsoft.com/office/drawing/2014/main" id="{5AB158E9-1B40-4CD6-95F0-95CA11DF7B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65712" y="2085703"/>
            <a:ext cx="4628015"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26627" name="Content Placeholder 2"/>
          <p:cNvSpPr>
            <a:spLocks noGrp="1"/>
          </p:cNvSpPr>
          <p:nvPr>
            <p:ph idx="1"/>
          </p:nvPr>
        </p:nvSpPr>
        <p:spPr>
          <a:xfrm>
            <a:off x="3886200" y="2198914"/>
            <a:ext cx="4776107" cy="3670180"/>
          </a:xfrm>
        </p:spPr>
        <p:txBody>
          <a:bodyPr>
            <a:normAutofit/>
          </a:bodyPr>
          <a:lstStyle/>
          <a:p>
            <a:pPr algn="just"/>
            <a:r>
              <a:rPr lang="pl-PL" sz="2400" dirty="0">
                <a:latin typeface="Arial" panose="020B0604020202020204" pitchFamily="34" charset="0"/>
                <a:cs typeface="Arial" panose="020B0604020202020204" pitchFamily="34" charset="0"/>
              </a:rPr>
              <a:t>Obtaining work has a massive impact on a young person</a:t>
            </a:r>
            <a:r>
              <a:rPr lang="en-GB" sz="2400" dirty="0">
                <a:latin typeface="Arial" panose="020B0604020202020204" pitchFamily="34" charset="0"/>
                <a:cs typeface="Arial" panose="020B0604020202020204" pitchFamily="34" charset="0"/>
              </a:rPr>
              <a:t>’</a:t>
            </a:r>
            <a:r>
              <a:rPr lang="pl-PL" sz="2400" dirty="0">
                <a:latin typeface="Arial" panose="020B0604020202020204" pitchFamily="34" charset="0"/>
                <a:cs typeface="Arial" panose="020B0604020202020204" pitchFamily="34" charset="0"/>
              </a:rPr>
              <a:t>s self-esteem and independence (Prause and Dooley, 1997).</a:t>
            </a:r>
          </a:p>
          <a:p>
            <a:pPr marL="114300" indent="0" eaLnBrk="1" hangingPunct="1">
              <a:buNone/>
            </a:pPr>
            <a:endParaRPr lang="pl-PL"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680" name="Rectangle 28679">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39736"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28682" name="Rectangle 28681">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8684" name="Rectangle 28683">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8675" name="Content Placeholder 2"/>
          <p:cNvSpPr>
            <a:spLocks noGrp="1"/>
          </p:cNvSpPr>
          <p:nvPr>
            <p:ph idx="1"/>
          </p:nvPr>
        </p:nvSpPr>
        <p:spPr>
          <a:xfrm>
            <a:off x="3556512" y="605896"/>
            <a:ext cx="4810247" cy="5646208"/>
          </a:xfrm>
        </p:spPr>
        <p:txBody>
          <a:bodyPr anchor="ctr">
            <a:normAutofit/>
          </a:bodyPr>
          <a:lstStyle/>
          <a:p>
            <a:pPr marL="114300" indent="0" algn="just" eaLnBrk="1" hangingPunct="1">
              <a:buNone/>
            </a:pPr>
            <a:r>
              <a:rPr lang="pl-PL" sz="2400" dirty="0">
                <a:latin typeface="Arial" panose="020B0604020202020204" pitchFamily="34" charset="0"/>
                <a:cs typeface="Arial" panose="020B0604020202020204" pitchFamily="34" charset="0"/>
              </a:rPr>
              <a:t>Annett (2009) ‘Whatever work younger people may have contributed as children, adolescence is a time when work expectations grow more serious, as the adolescent  prepare</a:t>
            </a:r>
            <a:r>
              <a:rPr lang="en-GB" sz="2400" dirty="0">
                <a:latin typeface="Arial" panose="020B0604020202020204" pitchFamily="34" charset="0"/>
                <a:cs typeface="Arial" panose="020B0604020202020204" pitchFamily="34" charset="0"/>
              </a:rPr>
              <a:t>s</a:t>
            </a:r>
            <a:r>
              <a:rPr lang="pl-PL" sz="2400" dirty="0">
                <a:latin typeface="Arial" panose="020B0604020202020204" pitchFamily="34" charset="0"/>
                <a:cs typeface="Arial" panose="020B0604020202020204" pitchFamily="34" charset="0"/>
              </a:rPr>
              <a:t> to take their place as full members – which always means, </a:t>
            </a:r>
            <a:r>
              <a:rPr lang="pl-PL" sz="2400" i="1" dirty="0">
                <a:latin typeface="Arial" panose="020B0604020202020204" pitchFamily="34" charset="0"/>
                <a:cs typeface="Arial" panose="020B0604020202020204" pitchFamily="34" charset="0"/>
              </a:rPr>
              <a:t>working</a:t>
            </a:r>
            <a:r>
              <a:rPr lang="pl-PL" sz="2400" dirty="0">
                <a:latin typeface="Arial" panose="020B0604020202020204" pitchFamily="34" charset="0"/>
                <a:cs typeface="Arial" panose="020B0604020202020204" pitchFamily="34" charset="0"/>
              </a:rPr>
              <a:t> members, of the</a:t>
            </a:r>
            <a:r>
              <a:rPr lang="en-GB" sz="2400" dirty="0" err="1">
                <a:latin typeface="Arial" panose="020B0604020202020204" pitchFamily="34" charset="0"/>
                <a:cs typeface="Arial" panose="020B0604020202020204" pitchFamily="34" charset="0"/>
              </a:rPr>
              <a:t>i</a:t>
            </a:r>
            <a:r>
              <a:rPr lang="pl-PL" sz="2400" dirty="0">
                <a:latin typeface="Arial" panose="020B0604020202020204" pitchFamily="34" charset="0"/>
                <a:cs typeface="Arial" panose="020B0604020202020204" pitchFamily="34" charset="0"/>
              </a:rPr>
              <a:t>r culture.’</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705" name="Rectangle 29704">
            <a:extLst>
              <a:ext uri="{FF2B5EF4-FFF2-40B4-BE49-F238E27FC236}">
                <a16:creationId xmlns:a16="http://schemas.microsoft.com/office/drawing/2014/main" id="{EE1530B0-6F96-46C0-8B3E-3215CB756B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63" y="0"/>
            <a:ext cx="9139737"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29707" name="Rectangle 29706">
            <a:extLst>
              <a:ext uri="{FF2B5EF4-FFF2-40B4-BE49-F238E27FC236}">
                <a16:creationId xmlns:a16="http://schemas.microsoft.com/office/drawing/2014/main" id="{754910CF-1B56-45D3-960A-E89F7B3B91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69277" y="516835"/>
            <a:ext cx="2313633" cy="5772840"/>
          </a:xfrm>
        </p:spPr>
        <p:txBody>
          <a:bodyPr rtlCol="0" anchor="ctr">
            <a:normAutofit/>
          </a:bodyPr>
          <a:lstStyle/>
          <a:p>
            <a:pPr eaLnBrk="1" fontAlgn="auto" hangingPunct="1">
              <a:spcAft>
                <a:spcPts val="0"/>
              </a:spcAft>
              <a:defRPr/>
            </a:pPr>
            <a:r>
              <a:rPr lang="pl-PL" sz="3100">
                <a:solidFill>
                  <a:srgbClr val="FFFFFF"/>
                </a:solidFill>
                <a:latin typeface="Arial" panose="020B0604020202020204" pitchFamily="34" charset="0"/>
                <a:cs typeface="Arial" panose="020B0604020202020204" pitchFamily="34" charset="0"/>
              </a:rPr>
              <a:t>Jones (1995) &amp; Coles (1995)</a:t>
            </a:r>
            <a:br>
              <a:rPr lang="pl-PL" sz="3100">
                <a:solidFill>
                  <a:srgbClr val="FFFFFF"/>
                </a:solidFill>
              </a:rPr>
            </a:br>
            <a:endParaRPr lang="pl-PL" sz="3100">
              <a:solidFill>
                <a:srgbClr val="FFFFFF"/>
              </a:solidFill>
            </a:endParaRPr>
          </a:p>
        </p:txBody>
      </p:sp>
      <p:sp>
        <p:nvSpPr>
          <p:cNvPr id="29709" name="Rectangle 29708">
            <a:extLst>
              <a:ext uri="{FF2B5EF4-FFF2-40B4-BE49-F238E27FC236}">
                <a16:creationId xmlns:a16="http://schemas.microsoft.com/office/drawing/2014/main" id="{6669F804-A677-4B75-95F4-A5E4426FB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29701" name="Content Placeholder 2">
            <a:extLst>
              <a:ext uri="{FF2B5EF4-FFF2-40B4-BE49-F238E27FC236}">
                <a16:creationId xmlns:a16="http://schemas.microsoft.com/office/drawing/2014/main" id="{02AFA847-528B-A7F1-3D8D-B5630F8123A1}"/>
              </a:ext>
            </a:extLst>
          </p:cNvPr>
          <p:cNvGraphicFramePr>
            <a:graphicFrameLocks noGrp="1"/>
          </p:cNvGraphicFramePr>
          <p:nvPr>
            <p:ph idx="1"/>
            <p:extLst>
              <p:ext uri="{D42A27DB-BD31-4B8C-83A1-F6EECF244321}">
                <p14:modId xmlns:p14="http://schemas.microsoft.com/office/powerpoint/2010/main" val="2020744375"/>
              </p:ext>
            </p:extLst>
          </p:nvPr>
        </p:nvGraphicFramePr>
        <p:xfrm>
          <a:off x="3556397" y="639763"/>
          <a:ext cx="5098256" cy="56499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728" name="Rectangle 3072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39736"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30730" name="Rectangle 3072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732" name="Rectangle 30731">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723" name="Content Placeholder 2"/>
          <p:cNvSpPr>
            <a:spLocks noGrp="1"/>
          </p:cNvSpPr>
          <p:nvPr>
            <p:ph idx="1"/>
          </p:nvPr>
        </p:nvSpPr>
        <p:spPr>
          <a:xfrm>
            <a:off x="3556512" y="605896"/>
            <a:ext cx="4810247" cy="5646208"/>
          </a:xfrm>
        </p:spPr>
        <p:txBody>
          <a:bodyPr anchor="ctr">
            <a:normAutofit/>
          </a:bodyPr>
          <a:lstStyle/>
          <a:p>
            <a:pPr marL="114300" indent="0" algn="just" eaLnBrk="1" hangingPunct="1">
              <a:buNone/>
            </a:pPr>
            <a:r>
              <a:rPr lang="pl-PL" sz="2800" dirty="0">
                <a:latin typeface="Arial" panose="020B0604020202020204" pitchFamily="34" charset="0"/>
                <a:cs typeface="Arial" panose="020B0604020202020204" pitchFamily="34" charset="0"/>
              </a:rPr>
              <a:t>All very well, but what about those who for whatever reason are unable to move out of home.</a:t>
            </a:r>
          </a:p>
          <a:p>
            <a:pPr lvl="1" algn="just" eaLnBrk="1" hangingPunct="1"/>
            <a:r>
              <a:rPr lang="en-GB" sz="2400" dirty="0">
                <a:latin typeface="Arial" panose="020B0604020202020204" pitchFamily="34" charset="0"/>
                <a:cs typeface="Arial" panose="020B0604020202020204" pitchFamily="34" charset="0"/>
              </a:rPr>
              <a:t>e</a:t>
            </a:r>
            <a:r>
              <a:rPr lang="pl-PL" sz="2400" dirty="0">
                <a:latin typeface="Arial" panose="020B0604020202020204" pitchFamily="34" charset="0"/>
                <a:cs typeface="Arial" panose="020B0604020202020204" pitchFamily="34" charset="0"/>
              </a:rPr>
              <a:t>.g. </a:t>
            </a:r>
            <a:r>
              <a:rPr lang="en-GB" sz="2400" dirty="0">
                <a:latin typeface="Arial" panose="020B0604020202020204" pitchFamily="34" charset="0"/>
                <a:cs typeface="Arial" panose="020B0604020202020204" pitchFamily="34" charset="0"/>
              </a:rPr>
              <a:t>r</a:t>
            </a:r>
            <a:r>
              <a:rPr lang="pl-PL" sz="2400" dirty="0">
                <a:latin typeface="Arial" panose="020B0604020202020204" pitchFamily="34" charset="0"/>
                <a:cs typeface="Arial" panose="020B0604020202020204" pitchFamily="34" charset="0"/>
              </a:rPr>
              <a:t>equire care</a:t>
            </a:r>
            <a:r>
              <a:rPr lang="en-GB" sz="2400" dirty="0">
                <a:latin typeface="Arial" panose="020B0604020202020204" pitchFamily="34" charset="0"/>
                <a:cs typeface="Arial" panose="020B0604020202020204" pitchFamily="34" charset="0"/>
              </a:rPr>
              <a:t> for illness or disability, don’t have the necessary finances etc</a:t>
            </a:r>
          </a:p>
          <a:p>
            <a:pPr marL="411480" lvl="1" indent="0" algn="just">
              <a:buNone/>
            </a:pPr>
            <a:r>
              <a:rPr lang="en-GB" sz="2400" dirty="0">
                <a:latin typeface="Arial" panose="020B0604020202020204" pitchFamily="34" charset="0"/>
                <a:cs typeface="Arial" panose="020B0604020202020204" pitchFamily="34" charset="0"/>
              </a:rPr>
              <a:t>  </a:t>
            </a:r>
            <a:r>
              <a:rPr lang="pl-PL" sz="2400" dirty="0">
                <a:latin typeface="Arial" panose="020B0604020202020204" pitchFamily="34" charset="0"/>
                <a:cs typeface="Arial" panose="020B0604020202020204" pitchFamily="34" charset="0"/>
              </a:rPr>
              <a:t>Coleman </a:t>
            </a:r>
            <a:r>
              <a:rPr lang="en-GB" sz="2400" dirty="0">
                <a:latin typeface="Arial" panose="020B0604020202020204" pitchFamily="34" charset="0"/>
                <a:cs typeface="Arial" panose="020B0604020202020204" pitchFamily="34" charset="0"/>
              </a:rPr>
              <a:t>&amp;</a:t>
            </a:r>
            <a:r>
              <a:rPr lang="pl-PL" sz="2400" dirty="0">
                <a:latin typeface="Arial" panose="020B0604020202020204" pitchFamily="34" charset="0"/>
                <a:cs typeface="Arial" panose="020B0604020202020204" pitchFamily="34" charset="0"/>
              </a:rPr>
              <a:t> Hendry (1999).</a:t>
            </a:r>
            <a:br>
              <a:rPr lang="en-GB" sz="2400" dirty="0">
                <a:latin typeface="Arial" panose="020B0604020202020204" pitchFamily="34" charset="0"/>
                <a:cs typeface="Arial" panose="020B0604020202020204" pitchFamily="34" charset="0"/>
              </a:rPr>
            </a:br>
            <a:endParaRPr lang="en-GB" sz="2400" dirty="0">
              <a:latin typeface="Arial" panose="020B0604020202020204" pitchFamily="34" charset="0"/>
              <a:cs typeface="Arial" panose="020B0604020202020204" pitchFamily="34" charset="0"/>
            </a:endParaRPr>
          </a:p>
          <a:p>
            <a:pPr marL="411480" lvl="1" indent="0">
              <a:buNone/>
            </a:pPr>
            <a:endParaRPr lang="en-GB" dirty="0">
              <a:latin typeface="Arial" panose="020B0604020202020204" pitchFamily="34" charset="0"/>
              <a:cs typeface="Arial" panose="020B0604020202020204"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877515" y="263527"/>
            <a:ext cx="7543800" cy="1450757"/>
          </a:xfrm>
        </p:spPr>
        <p:txBody>
          <a:bodyPr/>
          <a:lstStyle/>
          <a:p>
            <a:pPr eaLnBrk="1" hangingPunct="1"/>
            <a:r>
              <a:rPr lang="pl-PL" sz="2800" b="1" dirty="0">
                <a:latin typeface="Arial" panose="020B0604020202020204" pitchFamily="34" charset="0"/>
                <a:cs typeface="Arial" panose="020B0604020202020204" pitchFamily="34" charset="0"/>
              </a:rPr>
              <a:t>Transitional Markers</a:t>
            </a:r>
            <a:r>
              <a:rPr lang="cy-GB" sz="2800" b="1" dirty="0">
                <a:latin typeface="Arial" panose="020B0604020202020204" pitchFamily="34" charset="0"/>
                <a:cs typeface="Arial" panose="020B0604020202020204" pitchFamily="34" charset="0"/>
              </a:rPr>
              <a:t> / </a:t>
            </a:r>
            <a:br>
              <a:rPr lang="cy-GB" sz="2800" b="1" dirty="0">
                <a:latin typeface="Arial" panose="020B0604020202020204" pitchFamily="34" charset="0"/>
                <a:cs typeface="Arial" panose="020B0604020202020204" pitchFamily="34" charset="0"/>
              </a:rPr>
            </a:br>
            <a:r>
              <a:rPr lang="cy-GB" sz="2800" b="1" dirty="0">
                <a:latin typeface="Arial" panose="020B0604020202020204" pitchFamily="34" charset="0"/>
                <a:cs typeface="Arial" panose="020B0604020202020204" pitchFamily="34" charset="0"/>
              </a:rPr>
              <a:t>Marcwyr Newidiadau</a:t>
            </a:r>
            <a:endParaRPr lang="pl-PL" sz="2800" b="1" dirty="0">
              <a:latin typeface="Arial" panose="020B0604020202020204" pitchFamily="34" charset="0"/>
              <a:cs typeface="Arial" panose="020B0604020202020204" pitchFamily="34" charset="0"/>
            </a:endParaRPr>
          </a:p>
        </p:txBody>
      </p:sp>
      <p:sp>
        <p:nvSpPr>
          <p:cNvPr id="3" name="Content Placeholder 2"/>
          <p:cNvSpPr>
            <a:spLocks noGrp="1"/>
          </p:cNvSpPr>
          <p:nvPr>
            <p:ph sz="half" idx="1"/>
          </p:nvPr>
        </p:nvSpPr>
        <p:spPr>
          <a:xfrm>
            <a:off x="395536" y="1988840"/>
            <a:ext cx="4104456" cy="4023359"/>
          </a:xfrm>
        </p:spPr>
        <p:txBody>
          <a:bodyPr>
            <a:normAutofit/>
          </a:bodyPr>
          <a:lstStyle/>
          <a:p>
            <a:pPr eaLnBrk="1" hangingPunct="1">
              <a:lnSpc>
                <a:spcPct val="90000"/>
              </a:lnSpc>
            </a:pPr>
            <a:r>
              <a:rPr lang="pl-PL" sz="2400" dirty="0">
                <a:latin typeface="Arial" panose="020B0604020202020204" pitchFamily="34" charset="0"/>
                <a:cs typeface="Arial" panose="020B0604020202020204" pitchFamily="34" charset="0"/>
              </a:rPr>
              <a:t>Transfer to secondary school</a:t>
            </a:r>
            <a:r>
              <a:rPr lang="en-GB" sz="2400" dirty="0">
                <a:latin typeface="Arial" panose="020B0604020202020204" pitchFamily="34" charset="0"/>
                <a:cs typeface="Arial" panose="020B0604020202020204" pitchFamily="34" charset="0"/>
              </a:rPr>
              <a:t> / </a:t>
            </a:r>
            <a:r>
              <a:rPr lang="cy-GB" sz="2400" dirty="0">
                <a:latin typeface="Arial" panose="020B0604020202020204" pitchFamily="34" charset="0"/>
                <a:cs typeface="Arial" panose="020B0604020202020204" pitchFamily="34" charset="0"/>
              </a:rPr>
              <a:t>Symud i’r ysgol uwchradd</a:t>
            </a:r>
            <a:endParaRPr lang="pl-PL" sz="2400" dirty="0">
              <a:latin typeface="Arial" panose="020B0604020202020204" pitchFamily="34" charset="0"/>
              <a:cs typeface="Arial" panose="020B0604020202020204" pitchFamily="34" charset="0"/>
            </a:endParaRPr>
          </a:p>
          <a:p>
            <a:pPr eaLnBrk="1" hangingPunct="1">
              <a:lnSpc>
                <a:spcPct val="90000"/>
              </a:lnSpc>
            </a:pPr>
            <a:r>
              <a:rPr lang="pl-PL" sz="2400" dirty="0">
                <a:latin typeface="Arial" panose="020B0604020202020204" pitchFamily="34" charset="0"/>
                <a:cs typeface="Arial" panose="020B0604020202020204" pitchFamily="34" charset="0"/>
              </a:rPr>
              <a:t>Changes in family relationships</a:t>
            </a:r>
            <a:r>
              <a:rPr lang="en-GB" sz="2400" dirty="0">
                <a:latin typeface="Arial" panose="020B0604020202020204" pitchFamily="34" charset="0"/>
                <a:cs typeface="Arial" panose="020B0604020202020204" pitchFamily="34" charset="0"/>
              </a:rPr>
              <a:t> / </a:t>
            </a:r>
            <a:r>
              <a:rPr lang="cy-GB" sz="2400" dirty="0">
                <a:latin typeface="Arial" panose="020B0604020202020204" pitchFamily="34" charset="0"/>
                <a:cs typeface="Arial" panose="020B0604020202020204" pitchFamily="34" charset="0"/>
              </a:rPr>
              <a:t>Newidiadau o ran perthnasau teuluol</a:t>
            </a:r>
            <a:endParaRPr lang="pl-PL" sz="2400" dirty="0">
              <a:latin typeface="Arial" panose="020B0604020202020204" pitchFamily="34" charset="0"/>
              <a:cs typeface="Arial" panose="020B0604020202020204" pitchFamily="34" charset="0"/>
            </a:endParaRPr>
          </a:p>
          <a:p>
            <a:pPr eaLnBrk="1" hangingPunct="1">
              <a:lnSpc>
                <a:spcPct val="90000"/>
              </a:lnSpc>
            </a:pPr>
            <a:r>
              <a:rPr lang="pl-PL" sz="2400" dirty="0">
                <a:latin typeface="Arial" panose="020B0604020202020204" pitchFamily="34" charset="0"/>
                <a:cs typeface="Arial" panose="020B0604020202020204" pitchFamily="34" charset="0"/>
              </a:rPr>
              <a:t>Identity formation</a:t>
            </a:r>
            <a:r>
              <a:rPr lang="en-GB" sz="2400" dirty="0">
                <a:latin typeface="Arial" panose="020B0604020202020204" pitchFamily="34" charset="0"/>
                <a:cs typeface="Arial" panose="020B0604020202020204" pitchFamily="34" charset="0"/>
              </a:rPr>
              <a:t> / </a:t>
            </a:r>
            <a:r>
              <a:rPr lang="cy-GB" sz="2400" dirty="0">
                <a:latin typeface="Arial" panose="020B0604020202020204" pitchFamily="34" charset="0"/>
                <a:cs typeface="Arial" panose="020B0604020202020204" pitchFamily="34" charset="0"/>
              </a:rPr>
              <a:t>Ffurfio hunaniaeth</a:t>
            </a:r>
            <a:r>
              <a:rPr lang="en-GB" sz="2400" dirty="0">
                <a:latin typeface="Arial" panose="020B0604020202020204" pitchFamily="34" charset="0"/>
                <a:cs typeface="Arial" panose="020B0604020202020204" pitchFamily="34" charset="0"/>
              </a:rPr>
              <a:t> </a:t>
            </a:r>
            <a:endParaRPr lang="pl-PL" sz="2400" dirty="0">
              <a:latin typeface="Arial" panose="020B0604020202020204" pitchFamily="34" charset="0"/>
              <a:cs typeface="Arial" panose="020B0604020202020204" pitchFamily="34" charset="0"/>
            </a:endParaRPr>
          </a:p>
          <a:p>
            <a:pPr eaLnBrk="1" hangingPunct="1">
              <a:lnSpc>
                <a:spcPct val="90000"/>
              </a:lnSpc>
            </a:pPr>
            <a:r>
              <a:rPr lang="pl-PL" sz="2400" dirty="0">
                <a:latin typeface="Arial" panose="020B0604020202020204" pitchFamily="34" charset="0"/>
                <a:cs typeface="Arial" panose="020B0604020202020204" pitchFamily="34" charset="0"/>
              </a:rPr>
              <a:t>Employment</a:t>
            </a:r>
            <a:r>
              <a:rPr lang="en-GB" sz="2400" dirty="0">
                <a:latin typeface="Arial" panose="020B0604020202020204" pitchFamily="34" charset="0"/>
                <a:cs typeface="Arial" panose="020B0604020202020204" pitchFamily="34" charset="0"/>
              </a:rPr>
              <a:t> /</a:t>
            </a:r>
            <a:r>
              <a:rPr lang="cy-GB" sz="2400" dirty="0">
                <a:latin typeface="Arial" panose="020B0604020202020204" pitchFamily="34" charset="0"/>
                <a:cs typeface="Arial" panose="020B0604020202020204" pitchFamily="34" charset="0"/>
              </a:rPr>
              <a:t>Cyflogaeth</a:t>
            </a:r>
          </a:p>
          <a:p>
            <a:pPr eaLnBrk="1" hangingPunct="1">
              <a:lnSpc>
                <a:spcPct val="90000"/>
              </a:lnSpc>
              <a:buFont typeface="Arial" charset="0"/>
              <a:buNone/>
            </a:pPr>
            <a:endParaRPr lang="pl-PL" sz="2600" dirty="0"/>
          </a:p>
        </p:txBody>
      </p:sp>
      <p:pic>
        <p:nvPicPr>
          <p:cNvPr id="31750" name="Picture 6" descr="schoolDM0209_468x306"/>
          <p:cNvPicPr>
            <a:picLocks noChangeAspect="1" noChangeArrowheads="1"/>
          </p:cNvPicPr>
          <p:nvPr/>
        </p:nvPicPr>
        <p:blipFill>
          <a:blip r:embed="rId2" cstate="print"/>
          <a:srcRect/>
          <a:stretch>
            <a:fillRect/>
          </a:stretch>
        </p:blipFill>
        <p:spPr bwMode="auto">
          <a:xfrm>
            <a:off x="4727291" y="836712"/>
            <a:ext cx="3665538" cy="2397125"/>
          </a:xfrm>
          <a:prstGeom prst="rect">
            <a:avLst/>
          </a:prstGeom>
          <a:noFill/>
        </p:spPr>
      </p:pic>
      <p:pic>
        <p:nvPicPr>
          <p:cNvPr id="31752" name="Picture 8" descr="bullying"/>
          <p:cNvPicPr>
            <a:picLocks noChangeAspect="1" noChangeArrowheads="1"/>
          </p:cNvPicPr>
          <p:nvPr/>
        </p:nvPicPr>
        <p:blipFill>
          <a:blip r:embed="rId3" cstate="print"/>
          <a:srcRect/>
          <a:stretch>
            <a:fillRect/>
          </a:stretch>
        </p:blipFill>
        <p:spPr bwMode="auto">
          <a:xfrm>
            <a:off x="4747281" y="3429000"/>
            <a:ext cx="3674034" cy="2686050"/>
          </a:xfrm>
          <a:prstGeom prst="rect">
            <a:avLst/>
          </a:prstGeom>
          <a:noFill/>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itle 1"/>
          <p:cNvSpPr>
            <a:spLocks noGrp="1"/>
          </p:cNvSpPr>
          <p:nvPr>
            <p:ph type="title" idx="4294967295"/>
          </p:nvPr>
        </p:nvSpPr>
        <p:spPr>
          <a:xfrm>
            <a:off x="572293" y="475455"/>
            <a:ext cx="3960813" cy="1143000"/>
          </a:xfrm>
        </p:spPr>
        <p:txBody>
          <a:bodyPr>
            <a:normAutofit/>
          </a:bodyPr>
          <a:lstStyle/>
          <a:p>
            <a:pPr eaLnBrk="1" hangingPunct="1"/>
            <a:r>
              <a:rPr lang="pl-PL" sz="2800" b="1" dirty="0">
                <a:latin typeface="Arial" panose="020B0604020202020204" pitchFamily="34" charset="0"/>
                <a:cs typeface="Arial" panose="020B0604020202020204" pitchFamily="34" charset="0"/>
              </a:rPr>
              <a:t>Transitional Markers</a:t>
            </a:r>
            <a:r>
              <a:rPr lang="cy-GB" sz="2800" b="1" dirty="0">
                <a:latin typeface="Arial" panose="020B0604020202020204" pitchFamily="34" charset="0"/>
                <a:cs typeface="Arial" panose="020B0604020202020204" pitchFamily="34" charset="0"/>
              </a:rPr>
              <a:t> / </a:t>
            </a:r>
            <a:br>
              <a:rPr lang="cy-GB" sz="2800" b="1" dirty="0">
                <a:latin typeface="Arial" panose="020B0604020202020204" pitchFamily="34" charset="0"/>
                <a:cs typeface="Arial" panose="020B0604020202020204" pitchFamily="34" charset="0"/>
              </a:rPr>
            </a:br>
            <a:r>
              <a:rPr lang="cy-GB" sz="2800" b="1" dirty="0">
                <a:latin typeface="Arial" panose="020B0604020202020204" pitchFamily="34" charset="0"/>
                <a:cs typeface="Arial" panose="020B0604020202020204" pitchFamily="34" charset="0"/>
              </a:rPr>
              <a:t>Marcwyr Newidiadau</a:t>
            </a:r>
            <a:endParaRPr lang="pl-PL" sz="2800" b="1" dirty="0">
              <a:latin typeface="Arial" panose="020B0604020202020204" pitchFamily="34" charset="0"/>
              <a:cs typeface="Arial" panose="020B0604020202020204" pitchFamily="34" charset="0"/>
            </a:endParaRPr>
          </a:p>
        </p:txBody>
      </p:sp>
      <p:graphicFrame>
        <p:nvGraphicFramePr>
          <p:cNvPr id="73736" name="Content Placeholder 2">
            <a:extLst>
              <a:ext uri="{FF2B5EF4-FFF2-40B4-BE49-F238E27FC236}">
                <a16:creationId xmlns:a16="http://schemas.microsoft.com/office/drawing/2014/main" id="{A16783C9-4A41-9A3B-0A22-7887A65E2A50}"/>
              </a:ext>
            </a:extLst>
          </p:cNvPr>
          <p:cNvGraphicFramePr>
            <a:graphicFrameLocks noGrp="1"/>
          </p:cNvGraphicFramePr>
          <p:nvPr>
            <p:ph sz="half" idx="4294967295"/>
          </p:nvPr>
        </p:nvGraphicFramePr>
        <p:xfrm>
          <a:off x="533400" y="1618455"/>
          <a:ext cx="4038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3733" name="Picture 5" descr="schoolDM0209_468x306"/>
          <p:cNvPicPr>
            <a:picLocks noChangeAspect="1" noChangeArrowheads="1"/>
          </p:cNvPicPr>
          <p:nvPr/>
        </p:nvPicPr>
        <p:blipFill>
          <a:blip r:embed="rId7" cstate="print"/>
          <a:srcRect/>
          <a:stretch>
            <a:fillRect/>
          </a:stretch>
        </p:blipFill>
        <p:spPr bwMode="auto">
          <a:xfrm>
            <a:off x="4912137" y="692696"/>
            <a:ext cx="3665538" cy="2397125"/>
          </a:xfrm>
          <a:prstGeom prst="rect">
            <a:avLst/>
          </a:prstGeom>
          <a:noFill/>
        </p:spPr>
      </p:pic>
      <p:pic>
        <p:nvPicPr>
          <p:cNvPr id="73734" name="Picture 6" descr="bullying"/>
          <p:cNvPicPr>
            <a:picLocks noChangeAspect="1" noChangeArrowheads="1"/>
          </p:cNvPicPr>
          <p:nvPr/>
        </p:nvPicPr>
        <p:blipFill>
          <a:blip r:embed="rId8" cstate="print"/>
          <a:srcRect/>
          <a:stretch>
            <a:fillRect/>
          </a:stretch>
        </p:blipFill>
        <p:spPr bwMode="auto">
          <a:xfrm>
            <a:off x="4964195" y="3429000"/>
            <a:ext cx="3665538" cy="2686050"/>
          </a:xfrm>
          <a:prstGeom prst="rect">
            <a:avLst/>
          </a:prstGeom>
          <a:noFill/>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5" name="Rectangle 2054">
            <a:extLst>
              <a:ext uri="{FF2B5EF4-FFF2-40B4-BE49-F238E27FC236}">
                <a16:creationId xmlns:a16="http://schemas.microsoft.com/office/drawing/2014/main" id="{416A0E3C-60E6-4F39-BC55-5F7C224E1F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81"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57" name="Rectangle 2056">
            <a:extLst>
              <a:ext uri="{FF2B5EF4-FFF2-40B4-BE49-F238E27FC236}">
                <a16:creationId xmlns:a16="http://schemas.microsoft.com/office/drawing/2014/main" id="{1A03258A-52C6-4288-AA56-C3262A0D25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2059" name="Straight Connector 2058">
            <a:extLst>
              <a:ext uri="{FF2B5EF4-FFF2-40B4-BE49-F238E27FC236}">
                <a16:creationId xmlns:a16="http://schemas.microsoft.com/office/drawing/2014/main" id="{C5025DAC-8B93-4160-B017-3A274A5828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2061" name="Rectangle 2060">
            <a:extLst>
              <a:ext uri="{FF2B5EF4-FFF2-40B4-BE49-F238E27FC236}">
                <a16:creationId xmlns:a16="http://schemas.microsoft.com/office/drawing/2014/main" id="{873ECEC8-0F24-45B8-950F-35FC94BCEA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http://www.childwise.co.uk/img/mobilesmall.jpg"/>
          <p:cNvPicPr>
            <a:picLocks noChangeAspect="1" noChangeArrowheads="1"/>
          </p:cNvPicPr>
          <p:nvPr/>
        </p:nvPicPr>
        <p:blipFill rotWithShape="1">
          <a:blip r:embed="rId2">
            <a:extLst>
              <a:ext uri="{28A0092B-C50C-407E-A947-70E740481C1C}">
                <a14:useLocalDpi xmlns:a14="http://schemas.microsoft.com/office/drawing/2010/main" val="0"/>
              </a:ext>
            </a:extLst>
          </a:blip>
          <a:srcRect l="8867" r="26122" b="-1"/>
          <a:stretch/>
        </p:blipFill>
        <p:spPr bwMode="auto">
          <a:xfrm>
            <a:off x="475499" y="640081"/>
            <a:ext cx="5182351" cy="5314406"/>
          </a:xfrm>
          <a:prstGeom prst="rect">
            <a:avLst/>
          </a:prstGeom>
          <a:noFill/>
          <a:extLst>
            <a:ext uri="{909E8E84-426E-40DD-AFC4-6F175D3DCCD1}">
              <a14:hiddenFill xmlns:a14="http://schemas.microsoft.com/office/drawing/2010/main">
                <a:solidFill>
                  <a:srgbClr val="FFFFFF"/>
                </a:solidFill>
              </a14:hiddenFill>
            </a:ext>
          </a:extLst>
        </p:spPr>
      </p:pic>
      <p:cxnSp>
        <p:nvCxnSpPr>
          <p:cNvPr id="2063" name="Straight Connector 2062">
            <a:extLst>
              <a:ext uri="{FF2B5EF4-FFF2-40B4-BE49-F238E27FC236}">
                <a16:creationId xmlns:a16="http://schemas.microsoft.com/office/drawing/2014/main" id="{89EB8C68-FF1B-4849-867B-32D29B19F10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19107" y="2085703"/>
            <a:ext cx="2674620"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5894613" y="2198914"/>
            <a:ext cx="2767693" cy="3670180"/>
          </a:xfrm>
          <a:prstGeom prst="rect">
            <a:avLst/>
          </a:prstGeom>
        </p:spPr>
        <p:txBody>
          <a:bodyPr vert="horz" lIns="0" tIns="45720" rIns="0" bIns="45720" rtlCol="0">
            <a:normAutofit/>
          </a:bodyPr>
          <a:lstStyle/>
          <a:p>
            <a:pPr defTabSz="914400">
              <a:lnSpc>
                <a:spcPct val="90000"/>
              </a:lnSpc>
              <a:spcAft>
                <a:spcPts val="600"/>
              </a:spcAft>
              <a:buClr>
                <a:schemeClr val="accent1"/>
              </a:buClr>
              <a:buFont typeface="Calibri" panose="020F0502020204030204" pitchFamily="34" charset="0"/>
            </a:pPr>
            <a:r>
              <a:rPr lang="en-US" b="1">
                <a:solidFill>
                  <a:schemeClr val="tx1">
                    <a:lumMod val="75000"/>
                    <a:lumOff val="25000"/>
                  </a:schemeClr>
                </a:solidFill>
              </a:rPr>
              <a:t>92% of 11-12 year olds and 95% of 15-16 year olds own a mobile phone</a:t>
            </a:r>
          </a:p>
          <a:p>
            <a:pPr defTabSz="914400">
              <a:lnSpc>
                <a:spcPct val="90000"/>
              </a:lnSpc>
              <a:spcAft>
                <a:spcPts val="600"/>
              </a:spcAft>
              <a:buClr>
                <a:schemeClr val="accent1"/>
              </a:buClr>
              <a:buFont typeface="Calibri" panose="020F0502020204030204" pitchFamily="34" charset="0"/>
            </a:pPr>
            <a:r>
              <a:rPr lang="en-US" b="1">
                <a:solidFill>
                  <a:schemeClr val="tx1">
                    <a:lumMod val="75000"/>
                    <a:lumOff val="25000"/>
                  </a:schemeClr>
                </a:solidFill>
              </a:rPr>
              <a:t> Childwise Monitor, 2010-11</a:t>
            </a:r>
          </a:p>
        </p:txBody>
      </p:sp>
      <p:sp>
        <p:nvSpPr>
          <p:cNvPr id="2065" name="Rectangle 2064">
            <a:extLst>
              <a:ext uri="{FF2B5EF4-FFF2-40B4-BE49-F238E27FC236}">
                <a16:creationId xmlns:a16="http://schemas.microsoft.com/office/drawing/2014/main" id="{7D417315-0A35-4882-ABD2-ABE3C89E5D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 y="6334316"/>
            <a:ext cx="9143989"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67" name="Rectangle 2066">
            <a:extLst>
              <a:ext uri="{FF2B5EF4-FFF2-40B4-BE49-F238E27FC236}">
                <a16:creationId xmlns:a16="http://schemas.microsoft.com/office/drawing/2014/main" id="{8B53612E-ADB2-4457-9688-89506397AF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5378686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3FE9996-7EAC-4679-B37D-C1045F42F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a:extLst>
              <a:ext uri="{FF2B5EF4-FFF2-40B4-BE49-F238E27FC236}">
                <a16:creationId xmlns:a16="http://schemas.microsoft.com/office/drawing/2014/main" id="{761DF1FE-5CC8-43D2-A76C-93C76EEDE1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34316"/>
            <a:ext cx="9144000"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1" name="Straight Connector 10">
            <a:extLst>
              <a:ext uri="{FF2B5EF4-FFF2-40B4-BE49-F238E27FC236}">
                <a16:creationId xmlns:a16="http://schemas.microsoft.com/office/drawing/2014/main" id="{E161BEBD-A23C-409E-ABC7-73F9EDC02F2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13" name="Rectangle 12">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39736"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Rectangle 1"/>
          <p:cNvSpPr/>
          <p:nvPr/>
        </p:nvSpPr>
        <p:spPr>
          <a:xfrm>
            <a:off x="3556512" y="605896"/>
            <a:ext cx="4810247" cy="5646208"/>
          </a:xfrm>
          <a:prstGeom prst="rect">
            <a:avLst/>
          </a:prstGeom>
        </p:spPr>
        <p:txBody>
          <a:bodyPr vert="horz" lIns="0" tIns="45720" rIns="0" bIns="45720" rtlCol="0" anchor="ctr">
            <a:normAutofit/>
          </a:bodyPr>
          <a:lstStyle/>
          <a:p>
            <a:pPr defTabSz="914400">
              <a:lnSpc>
                <a:spcPct val="90000"/>
              </a:lnSpc>
              <a:spcAft>
                <a:spcPts val="600"/>
              </a:spcAft>
              <a:buClr>
                <a:schemeClr val="accent1"/>
              </a:buClr>
              <a:buFont typeface="Calibri" panose="020F0502020204030204" pitchFamily="34" charset="0"/>
            </a:pPr>
            <a:r>
              <a:rPr lang="en-US">
                <a:solidFill>
                  <a:schemeClr val="tx1">
                    <a:lumMod val="75000"/>
                    <a:lumOff val="25000"/>
                  </a:schemeClr>
                </a:solidFill>
              </a:rPr>
              <a:t>A 2020 report, based on a survey of 2,167 UK five- to 16-year-olds, said 53% of youngsters owned mobile phones by around the age of seven.</a:t>
            </a:r>
          </a:p>
          <a:p>
            <a:pPr defTabSz="914400">
              <a:lnSpc>
                <a:spcPct val="90000"/>
              </a:lnSpc>
              <a:spcAft>
                <a:spcPts val="600"/>
              </a:spcAft>
              <a:buClr>
                <a:schemeClr val="accent1"/>
              </a:buClr>
              <a:buFont typeface="Calibri" panose="020F0502020204030204" pitchFamily="34" charset="0"/>
            </a:pPr>
            <a:endParaRPr lang="en-US">
              <a:solidFill>
                <a:schemeClr val="tx1">
                  <a:lumMod val="75000"/>
                  <a:lumOff val="25000"/>
                </a:schemeClr>
              </a:solidFill>
            </a:endParaRPr>
          </a:p>
          <a:p>
            <a:pPr defTabSz="914400">
              <a:lnSpc>
                <a:spcPct val="90000"/>
              </a:lnSpc>
              <a:spcAft>
                <a:spcPts val="600"/>
              </a:spcAft>
              <a:buClr>
                <a:schemeClr val="accent1"/>
              </a:buClr>
              <a:buFont typeface="Calibri" panose="020F0502020204030204" pitchFamily="34" charset="0"/>
            </a:pPr>
            <a:r>
              <a:rPr lang="en-US">
                <a:solidFill>
                  <a:schemeClr val="tx1">
                    <a:lumMod val="75000"/>
                    <a:lumOff val="25000"/>
                  </a:schemeClr>
                </a:solidFill>
              </a:rPr>
              <a:t>It said that by age 11, 90% had their own device, and phone ownership was “almost universal” once children were in secondary school.</a:t>
            </a:r>
          </a:p>
          <a:p>
            <a:pPr defTabSz="914400">
              <a:lnSpc>
                <a:spcPct val="90000"/>
              </a:lnSpc>
              <a:spcAft>
                <a:spcPts val="600"/>
              </a:spcAft>
              <a:buClr>
                <a:schemeClr val="accent1"/>
              </a:buClr>
              <a:buFont typeface="Calibri" panose="020F0502020204030204" pitchFamily="34" charset="0"/>
            </a:pPr>
            <a:endParaRPr lang="en-US">
              <a:solidFill>
                <a:schemeClr val="tx1">
                  <a:lumMod val="75000"/>
                  <a:lumOff val="25000"/>
                </a:schemeClr>
              </a:solidFill>
            </a:endParaRPr>
          </a:p>
          <a:p>
            <a:pPr defTabSz="914400">
              <a:lnSpc>
                <a:spcPct val="90000"/>
              </a:lnSpc>
              <a:spcAft>
                <a:spcPts val="600"/>
              </a:spcAft>
              <a:buClr>
                <a:schemeClr val="accent1"/>
              </a:buClr>
              <a:buFont typeface="Calibri" panose="020F0502020204030204" pitchFamily="34" charset="0"/>
            </a:pPr>
            <a:r>
              <a:rPr lang="en-US">
                <a:solidFill>
                  <a:schemeClr val="tx1">
                    <a:lumMod val="75000"/>
                    <a:lumOff val="25000"/>
                  </a:schemeClr>
                </a:solidFill>
              </a:rPr>
              <a:t>Of those questioned, 39% said they could not live without their phone – up from 33% last year. Teenagers aged 15 and 16 were most concerned about being without their phone, the report found.</a:t>
            </a:r>
          </a:p>
          <a:p>
            <a:pPr defTabSz="914400">
              <a:lnSpc>
                <a:spcPct val="90000"/>
              </a:lnSpc>
              <a:spcAft>
                <a:spcPts val="600"/>
              </a:spcAft>
              <a:buClr>
                <a:schemeClr val="accent1"/>
              </a:buClr>
              <a:buFont typeface="Calibri" panose="020F0502020204030204" pitchFamily="34" charset="0"/>
            </a:pPr>
            <a:endParaRPr lang="en-US">
              <a:solidFill>
                <a:schemeClr val="tx1">
                  <a:lumMod val="75000"/>
                  <a:lumOff val="25000"/>
                </a:schemeClr>
              </a:solidFill>
            </a:endParaRPr>
          </a:p>
          <a:p>
            <a:pPr defTabSz="914400">
              <a:lnSpc>
                <a:spcPct val="90000"/>
              </a:lnSpc>
              <a:spcAft>
                <a:spcPts val="600"/>
              </a:spcAft>
              <a:buClr>
                <a:schemeClr val="accent1"/>
              </a:buClr>
              <a:buFont typeface="Calibri" panose="020F0502020204030204" pitchFamily="34" charset="0"/>
            </a:pPr>
            <a:r>
              <a:rPr lang="en-US">
                <a:solidFill>
                  <a:schemeClr val="tx1">
                    <a:lumMod val="75000"/>
                    <a:lumOff val="25000"/>
                  </a:schemeClr>
                </a:solidFill>
              </a:rPr>
              <a:t>57% of all the children surveyed said they always slept with their phone by their bed, while the same proportion admitted they did not know what they would do if they lost their device.</a:t>
            </a:r>
          </a:p>
        </p:txBody>
      </p:sp>
    </p:spTree>
    <p:extLst>
      <p:ext uri="{BB962C8B-B14F-4D97-AF65-F5344CB8AC3E}">
        <p14:creationId xmlns:p14="http://schemas.microsoft.com/office/powerpoint/2010/main" val="31588136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3FE9996-7EAC-4679-B37D-C1045F42F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a:extLst>
              <a:ext uri="{FF2B5EF4-FFF2-40B4-BE49-F238E27FC236}">
                <a16:creationId xmlns:a16="http://schemas.microsoft.com/office/drawing/2014/main" id="{761DF1FE-5CC8-43D2-A76C-93C76EEDE1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34316"/>
            <a:ext cx="9144000"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1" name="Straight Connector 10">
            <a:extLst>
              <a:ext uri="{FF2B5EF4-FFF2-40B4-BE49-F238E27FC236}">
                <a16:creationId xmlns:a16="http://schemas.microsoft.com/office/drawing/2014/main" id="{E161BEBD-A23C-409E-ABC7-73F9EDC02F2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13" name="Rectangle 12">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39736"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Rectangle 1"/>
          <p:cNvSpPr/>
          <p:nvPr/>
        </p:nvSpPr>
        <p:spPr>
          <a:xfrm>
            <a:off x="3556512" y="605896"/>
            <a:ext cx="4810247" cy="5646208"/>
          </a:xfrm>
          <a:prstGeom prst="rect">
            <a:avLst/>
          </a:prstGeom>
        </p:spPr>
        <p:txBody>
          <a:bodyPr vert="horz" lIns="0" tIns="45720" rIns="0" bIns="45720" rtlCol="0" anchor="ctr">
            <a:normAutofit lnSpcReduction="10000"/>
          </a:bodyPr>
          <a:lstStyle/>
          <a:p>
            <a:pPr algn="just" defTabSz="914400">
              <a:lnSpc>
                <a:spcPct val="90000"/>
              </a:lnSpc>
              <a:spcAft>
                <a:spcPts val="600"/>
              </a:spcAft>
              <a:buClr>
                <a:schemeClr val="accent1"/>
              </a:buClr>
              <a:buFont typeface="Calibri" panose="020F0502020204030204" pitchFamily="34" charset="0"/>
            </a:pPr>
            <a:r>
              <a:rPr lang="en-US" sz="2800" dirty="0">
                <a:solidFill>
                  <a:schemeClr val="tx1">
                    <a:lumMod val="75000"/>
                    <a:lumOff val="25000"/>
                  </a:schemeClr>
                </a:solidFill>
              </a:rPr>
              <a:t>Media use among 5-15s in 2020 by Nation</a:t>
            </a:r>
          </a:p>
          <a:p>
            <a:pPr algn="just" defTabSz="914400">
              <a:lnSpc>
                <a:spcPct val="90000"/>
              </a:lnSpc>
              <a:spcAft>
                <a:spcPts val="600"/>
              </a:spcAft>
              <a:buClr>
                <a:schemeClr val="accent1"/>
              </a:buClr>
              <a:buFont typeface="Calibri" panose="020F0502020204030204" pitchFamily="34" charset="0"/>
            </a:pPr>
            <a:endParaRPr lang="en-US" sz="2800" dirty="0">
              <a:solidFill>
                <a:schemeClr val="tx1">
                  <a:lumMod val="75000"/>
                  <a:lumOff val="25000"/>
                </a:schemeClr>
              </a:solidFill>
            </a:endParaRPr>
          </a:p>
          <a:p>
            <a:pPr algn="just" defTabSz="914400">
              <a:lnSpc>
                <a:spcPct val="90000"/>
              </a:lnSpc>
              <a:spcAft>
                <a:spcPts val="600"/>
              </a:spcAft>
              <a:buClr>
                <a:schemeClr val="accent1"/>
              </a:buClr>
              <a:buFont typeface="Calibri" panose="020F0502020204030204" pitchFamily="34" charset="0"/>
            </a:pPr>
            <a:r>
              <a:rPr lang="en-US" sz="2800" i="1" dirty="0">
                <a:solidFill>
                  <a:schemeClr val="tx1">
                    <a:lumMod val="75000"/>
                    <a:lumOff val="25000"/>
                  </a:schemeClr>
                </a:solidFill>
              </a:rPr>
              <a:t>Wales</a:t>
            </a:r>
          </a:p>
          <a:p>
            <a:pPr algn="just" defTabSz="914400">
              <a:lnSpc>
                <a:spcPct val="90000"/>
              </a:lnSpc>
              <a:spcAft>
                <a:spcPts val="600"/>
              </a:spcAft>
              <a:buClr>
                <a:schemeClr val="accent1"/>
              </a:buClr>
              <a:buFont typeface="Calibri" panose="020F0502020204030204" pitchFamily="34" charset="0"/>
            </a:pPr>
            <a:endParaRPr lang="en-US" sz="2800" dirty="0">
              <a:solidFill>
                <a:schemeClr val="tx1">
                  <a:lumMod val="75000"/>
                  <a:lumOff val="25000"/>
                </a:schemeClr>
              </a:solidFill>
            </a:endParaRPr>
          </a:p>
          <a:p>
            <a:pPr algn="just" defTabSz="914400">
              <a:lnSpc>
                <a:spcPct val="90000"/>
              </a:lnSpc>
              <a:spcAft>
                <a:spcPts val="600"/>
              </a:spcAft>
              <a:buClr>
                <a:schemeClr val="accent1"/>
              </a:buClr>
              <a:buFont typeface="Calibri" panose="020F0502020204030204" pitchFamily="34" charset="0"/>
            </a:pPr>
            <a:r>
              <a:rPr lang="en-US" sz="2800" dirty="0">
                <a:solidFill>
                  <a:schemeClr val="tx1">
                    <a:lumMod val="75000"/>
                    <a:lumOff val="25000"/>
                  </a:schemeClr>
                </a:solidFill>
              </a:rPr>
              <a:t>‘62% have their own tablet</a:t>
            </a:r>
          </a:p>
          <a:p>
            <a:pPr algn="just" defTabSz="914400">
              <a:lnSpc>
                <a:spcPct val="90000"/>
              </a:lnSpc>
              <a:spcAft>
                <a:spcPts val="600"/>
              </a:spcAft>
              <a:buClr>
                <a:schemeClr val="accent1"/>
              </a:buClr>
              <a:buFont typeface="Calibri" panose="020F0502020204030204" pitchFamily="34" charset="0"/>
            </a:pPr>
            <a:r>
              <a:rPr lang="en-US" sz="2800" dirty="0">
                <a:solidFill>
                  <a:schemeClr val="tx1">
                    <a:lumMod val="75000"/>
                    <a:lumOff val="25000"/>
                  </a:schemeClr>
                </a:solidFill>
              </a:rPr>
              <a:t>And 62% their own smartphone</a:t>
            </a:r>
          </a:p>
          <a:p>
            <a:pPr algn="just" defTabSz="914400">
              <a:lnSpc>
                <a:spcPct val="90000"/>
              </a:lnSpc>
              <a:spcAft>
                <a:spcPts val="600"/>
              </a:spcAft>
              <a:buClr>
                <a:schemeClr val="accent1"/>
              </a:buClr>
              <a:buFont typeface="Calibri" panose="020F0502020204030204" pitchFamily="34" charset="0"/>
            </a:pPr>
            <a:endParaRPr lang="en-US" sz="2800" dirty="0">
              <a:solidFill>
                <a:schemeClr val="tx1">
                  <a:lumMod val="75000"/>
                  <a:lumOff val="25000"/>
                </a:schemeClr>
              </a:solidFill>
            </a:endParaRPr>
          </a:p>
          <a:p>
            <a:pPr algn="just" defTabSz="914400">
              <a:lnSpc>
                <a:spcPct val="90000"/>
              </a:lnSpc>
              <a:spcAft>
                <a:spcPts val="600"/>
              </a:spcAft>
              <a:buClr>
                <a:schemeClr val="accent1"/>
              </a:buClr>
              <a:buFont typeface="Calibri" panose="020F0502020204030204" pitchFamily="34" charset="0"/>
            </a:pPr>
            <a:r>
              <a:rPr lang="en-US" sz="2800" dirty="0">
                <a:solidFill>
                  <a:schemeClr val="tx1">
                    <a:lumMod val="75000"/>
                    <a:lumOff val="25000"/>
                  </a:schemeClr>
                </a:solidFill>
              </a:rPr>
              <a:t>To go online – 70% use a laptop, 67% a tablet and 67% a smartphone’ </a:t>
            </a:r>
          </a:p>
          <a:p>
            <a:pPr algn="just" defTabSz="914400">
              <a:lnSpc>
                <a:spcPct val="90000"/>
              </a:lnSpc>
              <a:spcAft>
                <a:spcPts val="600"/>
              </a:spcAft>
              <a:buClr>
                <a:schemeClr val="accent1"/>
              </a:buClr>
              <a:buFont typeface="Calibri" panose="020F0502020204030204" pitchFamily="34" charset="0"/>
            </a:pPr>
            <a:endParaRPr lang="en-US" sz="2800" dirty="0">
              <a:solidFill>
                <a:schemeClr val="tx1">
                  <a:lumMod val="75000"/>
                  <a:lumOff val="25000"/>
                </a:schemeClr>
              </a:solidFill>
            </a:endParaRPr>
          </a:p>
          <a:p>
            <a:pPr algn="just" defTabSz="914400">
              <a:lnSpc>
                <a:spcPct val="90000"/>
              </a:lnSpc>
              <a:spcAft>
                <a:spcPts val="600"/>
              </a:spcAft>
              <a:buClr>
                <a:schemeClr val="accent1"/>
              </a:buClr>
              <a:buFont typeface="Calibri" panose="020F0502020204030204" pitchFamily="34" charset="0"/>
            </a:pPr>
            <a:r>
              <a:rPr lang="en-US" sz="2800" dirty="0">
                <a:solidFill>
                  <a:schemeClr val="tx1">
                    <a:lumMod val="75000"/>
                    <a:lumOff val="25000"/>
                  </a:schemeClr>
                </a:solidFill>
              </a:rPr>
              <a:t>(</a:t>
            </a:r>
            <a:r>
              <a:rPr lang="en-US" sz="2800" dirty="0" err="1">
                <a:solidFill>
                  <a:schemeClr val="tx1">
                    <a:lumMod val="75000"/>
                    <a:lumOff val="25000"/>
                  </a:schemeClr>
                </a:solidFill>
              </a:rPr>
              <a:t>Ofcom</a:t>
            </a:r>
            <a:r>
              <a:rPr lang="en-US" sz="2800" dirty="0">
                <a:solidFill>
                  <a:schemeClr val="tx1">
                    <a:lumMod val="75000"/>
                    <a:lumOff val="25000"/>
                  </a:schemeClr>
                </a:solidFill>
              </a:rPr>
              <a:t>, 2021)</a:t>
            </a:r>
          </a:p>
        </p:txBody>
      </p:sp>
    </p:spTree>
    <p:extLst>
      <p:ext uri="{BB962C8B-B14F-4D97-AF65-F5344CB8AC3E}">
        <p14:creationId xmlns:p14="http://schemas.microsoft.com/office/powerpoint/2010/main" val="292902641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39736"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69277" y="605896"/>
            <a:ext cx="2313633" cy="5646208"/>
          </a:xfrm>
        </p:spPr>
        <p:txBody>
          <a:bodyPr anchor="ctr">
            <a:normAutofit/>
          </a:bodyPr>
          <a:lstStyle/>
          <a:p>
            <a:r>
              <a:rPr lang="en-GB" sz="3100">
                <a:solidFill>
                  <a:srgbClr val="FFFFFF"/>
                </a:solidFill>
                <a:latin typeface="Arial" panose="020B0604020202020204" pitchFamily="34" charset="0"/>
                <a:cs typeface="Arial" panose="020B0604020202020204" pitchFamily="34" charset="0"/>
              </a:rPr>
              <a:t>Safety and young people</a:t>
            </a:r>
          </a:p>
        </p:txBody>
      </p:sp>
      <p:sp>
        <p:nvSpPr>
          <p:cNvPr id="12" name="Rectangle 11">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p:cNvSpPr>
            <a:spLocks noGrp="1"/>
          </p:cNvSpPr>
          <p:nvPr>
            <p:ph idx="1"/>
          </p:nvPr>
        </p:nvSpPr>
        <p:spPr>
          <a:xfrm>
            <a:off x="3556512" y="605896"/>
            <a:ext cx="4810247" cy="5646208"/>
          </a:xfrm>
        </p:spPr>
        <p:txBody>
          <a:bodyPr anchor="ctr">
            <a:normAutofit/>
          </a:bodyPr>
          <a:lstStyle/>
          <a:p>
            <a:pPr marL="114300" indent="0">
              <a:buNone/>
            </a:pPr>
            <a:r>
              <a:rPr lang="en-GB" sz="1900">
                <a:latin typeface="Arial" panose="020B0604020202020204" pitchFamily="34" charset="0"/>
                <a:cs typeface="Arial" panose="020B0604020202020204" pitchFamily="34" charset="0"/>
              </a:rPr>
              <a:t>Work </a:t>
            </a:r>
          </a:p>
          <a:p>
            <a:r>
              <a:rPr lang="en-GB" sz="1900">
                <a:latin typeface="Arial" panose="020B0604020202020204" pitchFamily="34" charset="0"/>
                <a:cs typeface="Arial" panose="020B0604020202020204" pitchFamily="34" charset="0"/>
              </a:rPr>
              <a:t>Risk of being exploited through long hours or not being given appropriate breaks</a:t>
            </a:r>
          </a:p>
          <a:p>
            <a:r>
              <a:rPr lang="en-GB" sz="1900">
                <a:latin typeface="Arial" panose="020B0604020202020204" pitchFamily="34" charset="0"/>
                <a:cs typeface="Arial" panose="020B0604020202020204" pitchFamily="34" charset="0"/>
              </a:rPr>
              <a:t>Risks travelling to and from workplaces eg. of missing buses or trains, being delayed leaving work etc.</a:t>
            </a:r>
          </a:p>
          <a:p>
            <a:r>
              <a:rPr lang="en-GB" sz="1900">
                <a:latin typeface="Arial" panose="020B0604020202020204" pitchFamily="34" charset="0"/>
                <a:cs typeface="Arial" panose="020B0604020202020204" pitchFamily="34" charset="0"/>
              </a:rPr>
              <a:t>Dangers of using equipment or substances without safety guards or appropriate training or supervision</a:t>
            </a:r>
          </a:p>
          <a:p>
            <a:r>
              <a:rPr lang="en-GB" sz="1900">
                <a:latin typeface="Arial" panose="020B0604020202020204" pitchFamily="34" charset="0"/>
                <a:cs typeface="Arial" panose="020B0604020202020204" pitchFamily="34" charset="0"/>
              </a:rPr>
              <a:t>Risks of making mistakes through lack of instruction, misperception, pressure of work, or lack of supervision</a:t>
            </a:r>
          </a:p>
          <a:p>
            <a:r>
              <a:rPr lang="en-GB" sz="1900">
                <a:latin typeface="Arial" panose="020B0604020202020204" pitchFamily="34" charset="0"/>
                <a:cs typeface="Arial" panose="020B0604020202020204" pitchFamily="34" charset="0"/>
              </a:rPr>
              <a:t>Risk of being bullied or abused (eg. by older people)</a:t>
            </a:r>
          </a:p>
          <a:p>
            <a:r>
              <a:rPr lang="en-GB" sz="1900">
                <a:latin typeface="Arial" panose="020B0604020202020204" pitchFamily="34" charset="0"/>
                <a:cs typeface="Arial" panose="020B0604020202020204" pitchFamily="34" charset="0"/>
              </a:rPr>
              <a:t>Risk of immaturity and naivety, not anticipating dangers</a:t>
            </a:r>
          </a:p>
          <a:p>
            <a:endParaRPr lang="en-GB" sz="1900"/>
          </a:p>
        </p:txBody>
      </p:sp>
    </p:spTree>
    <p:extLst>
      <p:ext uri="{BB962C8B-B14F-4D97-AF65-F5344CB8AC3E}">
        <p14:creationId xmlns:p14="http://schemas.microsoft.com/office/powerpoint/2010/main" val="239875714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39736"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69277" y="605896"/>
            <a:ext cx="2313633" cy="5646208"/>
          </a:xfrm>
        </p:spPr>
        <p:txBody>
          <a:bodyPr anchor="ctr">
            <a:normAutofit/>
          </a:bodyPr>
          <a:lstStyle/>
          <a:p>
            <a:r>
              <a:rPr lang="en-GB" sz="2400" b="1">
                <a:solidFill>
                  <a:srgbClr val="FFFFFF"/>
                </a:solidFill>
                <a:latin typeface="Arial" panose="020B0604020202020204" pitchFamily="34" charset="0"/>
                <a:cs typeface="Arial" panose="020B0604020202020204" pitchFamily="34" charset="0"/>
              </a:rPr>
              <a:t>Long-term unemployment</a:t>
            </a:r>
          </a:p>
        </p:txBody>
      </p:sp>
      <p:sp>
        <p:nvSpPr>
          <p:cNvPr id="12" name="Rectangle 11">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p:cNvSpPr>
            <a:spLocks noGrp="1"/>
          </p:cNvSpPr>
          <p:nvPr>
            <p:ph idx="1"/>
          </p:nvPr>
        </p:nvSpPr>
        <p:spPr>
          <a:xfrm>
            <a:off x="3556512" y="605896"/>
            <a:ext cx="4810247" cy="5646208"/>
          </a:xfrm>
        </p:spPr>
        <p:txBody>
          <a:bodyPr anchor="ctr">
            <a:normAutofit/>
          </a:bodyPr>
          <a:lstStyle/>
          <a:p>
            <a:pPr algn="just"/>
            <a:r>
              <a:rPr lang="en-GB" sz="2400" dirty="0">
                <a:latin typeface="Arial" panose="020B0604020202020204" pitchFamily="34" charset="0"/>
                <a:cs typeface="Arial" panose="020B0604020202020204" pitchFamily="34" charset="0"/>
              </a:rPr>
              <a:t>One in three long-term unemployed young people have contemplated suicide</a:t>
            </a:r>
          </a:p>
          <a:p>
            <a:pPr algn="just"/>
            <a:r>
              <a:rPr lang="en-GB" sz="2400" dirty="0">
                <a:latin typeface="Arial" panose="020B0604020202020204" pitchFamily="34" charset="0"/>
                <a:cs typeface="Arial" panose="020B0604020202020204" pitchFamily="34" charset="0"/>
              </a:rPr>
              <a:t>Long-term unemployed young people are also more than twice as likely as their peers to believe they have nothing to live for.</a:t>
            </a:r>
          </a:p>
          <a:p>
            <a:pPr algn="just"/>
            <a:r>
              <a:rPr lang="en-GB" sz="2400" dirty="0">
                <a:latin typeface="Arial" panose="020B0604020202020204" pitchFamily="34" charset="0"/>
                <a:cs typeface="Arial" panose="020B0604020202020204" pitchFamily="34" charset="0"/>
              </a:rPr>
              <a:t>Devastating symptoms of mental illness</a:t>
            </a:r>
          </a:p>
          <a:p>
            <a:pPr algn="just"/>
            <a:endParaRPr lang="en-GB" sz="2400" dirty="0">
              <a:latin typeface="Arial" panose="020B0604020202020204" pitchFamily="34" charset="0"/>
              <a:cs typeface="Arial" panose="020B0604020202020204" pitchFamily="34" charset="0"/>
            </a:endParaRPr>
          </a:p>
          <a:p>
            <a:pPr marL="114300" indent="0" algn="just">
              <a:buNone/>
            </a:pPr>
            <a:r>
              <a:rPr lang="en-GB" sz="2400" u="sng" dirty="0">
                <a:latin typeface="Arial" panose="020B0604020202020204" pitchFamily="34" charset="0"/>
                <a:cs typeface="Arial" panose="020B0604020202020204" pitchFamily="34" charset="0"/>
              </a:rPr>
              <a:t>http://www.princes-trust.org.uk/</a:t>
            </a:r>
          </a:p>
        </p:txBody>
      </p:sp>
    </p:spTree>
    <p:extLst>
      <p:ext uri="{BB962C8B-B14F-4D97-AF65-F5344CB8AC3E}">
        <p14:creationId xmlns:p14="http://schemas.microsoft.com/office/powerpoint/2010/main" val="379248980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1F6CE7-9936-4154-B292-40FBA0D38018}"/>
              </a:ext>
            </a:extLst>
          </p:cNvPr>
          <p:cNvSpPr>
            <a:spLocks noGrp="1"/>
          </p:cNvSpPr>
          <p:nvPr>
            <p:ph type="title"/>
          </p:nvPr>
        </p:nvSpPr>
        <p:spPr>
          <a:xfrm>
            <a:off x="822960" y="286603"/>
            <a:ext cx="7543800" cy="1450757"/>
          </a:xfrm>
        </p:spPr>
        <p:txBody>
          <a:bodyPr>
            <a:normAutofit/>
          </a:bodyPr>
          <a:lstStyle/>
          <a:p>
            <a:r>
              <a:rPr lang="en-GB">
                <a:latin typeface="Arial" panose="020B0604020202020204" pitchFamily="34" charset="0"/>
                <a:cs typeface="Arial" panose="020B0604020202020204" pitchFamily="34" charset="0"/>
              </a:rPr>
              <a:t>TASK</a:t>
            </a:r>
          </a:p>
        </p:txBody>
      </p:sp>
      <p:graphicFrame>
        <p:nvGraphicFramePr>
          <p:cNvPr id="5" name="Content Placeholder 2">
            <a:extLst>
              <a:ext uri="{FF2B5EF4-FFF2-40B4-BE49-F238E27FC236}">
                <a16:creationId xmlns:a16="http://schemas.microsoft.com/office/drawing/2014/main" id="{AEB91C27-32C7-AF8A-A2A7-BFD913B2F83F}"/>
              </a:ext>
            </a:extLst>
          </p:cNvPr>
          <p:cNvGraphicFramePr>
            <a:graphicFrameLocks noGrp="1"/>
          </p:cNvGraphicFramePr>
          <p:nvPr>
            <p:ph idx="1"/>
            <p:extLst>
              <p:ext uri="{D42A27DB-BD31-4B8C-83A1-F6EECF244321}">
                <p14:modId xmlns:p14="http://schemas.microsoft.com/office/powerpoint/2010/main" val="2022635008"/>
              </p:ext>
            </p:extLst>
          </p:nvPr>
        </p:nvGraphicFramePr>
        <p:xfrm>
          <a:off x="822722" y="2098515"/>
          <a:ext cx="7543800" cy="37860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851709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22960" y="286603"/>
            <a:ext cx="7543800" cy="1126173"/>
          </a:xfrm>
        </p:spPr>
        <p:txBody>
          <a:bodyPr>
            <a:normAutofit/>
          </a:bodyPr>
          <a:lstStyle/>
          <a:p>
            <a:r>
              <a:rPr lang="en-GB" b="1" dirty="0">
                <a:latin typeface="Arial" panose="020B0604020202020204" pitchFamily="34" charset="0"/>
                <a:cs typeface="Arial" panose="020B0604020202020204" pitchFamily="34" charset="0"/>
              </a:rPr>
              <a:t>Benefits of technology</a:t>
            </a:r>
          </a:p>
        </p:txBody>
      </p:sp>
      <p:graphicFrame>
        <p:nvGraphicFramePr>
          <p:cNvPr id="5" name="Content Placeholder 2">
            <a:extLst>
              <a:ext uri="{FF2B5EF4-FFF2-40B4-BE49-F238E27FC236}">
                <a16:creationId xmlns:a16="http://schemas.microsoft.com/office/drawing/2014/main" id="{B555BD5C-BF2A-5942-BFEB-ECB5C974195B}"/>
              </a:ext>
            </a:extLst>
          </p:cNvPr>
          <p:cNvGraphicFramePr>
            <a:graphicFrameLocks noGrp="1"/>
          </p:cNvGraphicFramePr>
          <p:nvPr>
            <p:ph idx="1"/>
            <p:extLst>
              <p:ext uri="{D42A27DB-BD31-4B8C-83A1-F6EECF244321}">
                <p14:modId xmlns:p14="http://schemas.microsoft.com/office/powerpoint/2010/main" val="777025299"/>
              </p:ext>
            </p:extLst>
          </p:nvPr>
        </p:nvGraphicFramePr>
        <p:xfrm>
          <a:off x="179512" y="1737360"/>
          <a:ext cx="8712968" cy="44999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389730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39736"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69277" y="605896"/>
            <a:ext cx="2313633" cy="5646208"/>
          </a:xfrm>
        </p:spPr>
        <p:txBody>
          <a:bodyPr anchor="ctr">
            <a:normAutofit/>
          </a:bodyPr>
          <a:lstStyle/>
          <a:p>
            <a:r>
              <a:rPr lang="en-GB" sz="3100" b="1">
                <a:solidFill>
                  <a:srgbClr val="FFFFFF"/>
                </a:solidFill>
                <a:latin typeface="Arial" panose="020B0604020202020204" pitchFamily="34" charset="0"/>
                <a:cs typeface="Arial" panose="020B0604020202020204" pitchFamily="34" charset="0"/>
              </a:rPr>
              <a:t>Risks of technology</a:t>
            </a:r>
          </a:p>
        </p:txBody>
      </p:sp>
      <p:sp>
        <p:nvSpPr>
          <p:cNvPr id="12" name="Rectangle 11">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p:cNvSpPr>
            <a:spLocks noGrp="1"/>
          </p:cNvSpPr>
          <p:nvPr>
            <p:ph idx="1"/>
          </p:nvPr>
        </p:nvSpPr>
        <p:spPr>
          <a:xfrm>
            <a:off x="3556512" y="332656"/>
            <a:ext cx="5335968" cy="6336704"/>
          </a:xfrm>
        </p:spPr>
        <p:txBody>
          <a:bodyPr anchor="ctr">
            <a:normAutofit fontScale="92500" lnSpcReduction="10000"/>
          </a:bodyPr>
          <a:lstStyle/>
          <a:p>
            <a:pPr algn="just"/>
            <a:r>
              <a:rPr lang="en-GB" sz="1600" dirty="0">
                <a:latin typeface="Arial" panose="020B0604020202020204" pitchFamily="34" charset="0"/>
                <a:cs typeface="Arial" panose="020B0604020202020204" pitchFamily="34" charset="0"/>
              </a:rPr>
              <a:t>Possible access to unsuitable sites if parents (and other adults) are not supervising including self-harm, suicide and anorexia sites, violence and sex, racist, sexist and hate material, use of alcohol and drugs</a:t>
            </a:r>
          </a:p>
          <a:p>
            <a:pPr algn="just"/>
            <a:r>
              <a:rPr lang="en-GB" sz="1600" dirty="0">
                <a:latin typeface="Arial" panose="020B0604020202020204" pitchFamily="34" charset="0"/>
                <a:cs typeface="Arial" panose="020B0604020202020204" pitchFamily="34" charset="0"/>
              </a:rPr>
              <a:t>Addiction to porn at young ages and negative effect on later sexual relationships</a:t>
            </a:r>
          </a:p>
          <a:p>
            <a:pPr algn="just"/>
            <a:r>
              <a:rPr lang="en-GB" sz="1600" dirty="0">
                <a:latin typeface="Arial" panose="020B0604020202020204" pitchFamily="34" charset="0"/>
                <a:cs typeface="Arial" panose="020B0604020202020204" pitchFamily="34" charset="0"/>
              </a:rPr>
              <a:t>Grooming and abuse of young people for risky activities</a:t>
            </a:r>
          </a:p>
          <a:p>
            <a:pPr algn="just"/>
            <a:r>
              <a:rPr lang="en-GB" sz="1600" dirty="0">
                <a:latin typeface="Arial" panose="020B0604020202020204" pitchFamily="34" charset="0"/>
                <a:cs typeface="Arial" panose="020B0604020202020204" pitchFamily="34" charset="0"/>
              </a:rPr>
              <a:t>Damage to brain</a:t>
            </a:r>
          </a:p>
          <a:p>
            <a:pPr algn="just"/>
            <a:r>
              <a:rPr lang="en-GB" sz="1600" dirty="0">
                <a:latin typeface="Arial" panose="020B0604020202020204" pitchFamily="34" charset="0"/>
                <a:cs typeface="Arial" panose="020B0604020202020204" pitchFamily="34" charset="0"/>
              </a:rPr>
              <a:t>Isolation and social withdrawal, reduction in social skills</a:t>
            </a:r>
          </a:p>
          <a:p>
            <a:pPr algn="just"/>
            <a:r>
              <a:rPr lang="en-GB" sz="1600" dirty="0">
                <a:latin typeface="Arial" panose="020B0604020202020204" pitchFamily="34" charset="0"/>
                <a:cs typeface="Arial" panose="020B0604020202020204" pitchFamily="34" charset="0"/>
              </a:rPr>
              <a:t>Cyberbullying</a:t>
            </a:r>
          </a:p>
          <a:p>
            <a:pPr algn="just"/>
            <a:r>
              <a:rPr lang="en-GB" sz="1600" dirty="0">
                <a:latin typeface="Arial" panose="020B0604020202020204" pitchFamily="34" charset="0"/>
                <a:cs typeface="Arial" panose="020B0604020202020204" pitchFamily="34" charset="0"/>
              </a:rPr>
              <a:t>Sexting</a:t>
            </a:r>
          </a:p>
          <a:p>
            <a:pPr algn="just"/>
            <a:r>
              <a:rPr lang="en-GB" sz="1600" dirty="0">
                <a:latin typeface="Arial" panose="020B0604020202020204" pitchFamily="34" charset="0"/>
                <a:cs typeface="Arial" panose="020B0604020202020204" pitchFamily="34" charset="0"/>
              </a:rPr>
              <a:t>Identity theft</a:t>
            </a:r>
          </a:p>
          <a:p>
            <a:pPr algn="just"/>
            <a:r>
              <a:rPr lang="en-GB" sz="1600" dirty="0">
                <a:latin typeface="Arial" panose="020B0604020202020204" pitchFamily="34" charset="0"/>
                <a:cs typeface="Arial" panose="020B0604020202020204" pitchFamily="34" charset="0"/>
              </a:rPr>
              <a:t>Creating habits of easy online purchases and risk of debt</a:t>
            </a:r>
          </a:p>
          <a:p>
            <a:pPr algn="just"/>
            <a:r>
              <a:rPr lang="en-GB" sz="1600" dirty="0">
                <a:latin typeface="Arial" panose="020B0604020202020204" pitchFamily="34" charset="0"/>
                <a:cs typeface="Arial" panose="020B0604020202020204" pitchFamily="34" charset="0"/>
              </a:rPr>
              <a:t>Gambling and gaming becoming obsessions</a:t>
            </a:r>
          </a:p>
          <a:p>
            <a:pPr algn="just"/>
            <a:r>
              <a:rPr lang="en-GB" sz="1600" dirty="0">
                <a:latin typeface="Arial" panose="020B0604020202020204" pitchFamily="34" charset="0"/>
                <a:cs typeface="Arial" panose="020B0604020202020204" pitchFamily="34" charset="0"/>
              </a:rPr>
              <a:t>Illegal downloading</a:t>
            </a:r>
          </a:p>
          <a:p>
            <a:pPr algn="just"/>
            <a:r>
              <a:rPr lang="en-GB" sz="1600" dirty="0">
                <a:latin typeface="Arial" panose="020B0604020202020204" pitchFamily="34" charset="0"/>
                <a:cs typeface="Arial" panose="020B0604020202020204" pitchFamily="34" charset="0"/>
              </a:rPr>
              <a:t>Financial scams</a:t>
            </a:r>
          </a:p>
          <a:p>
            <a:pPr algn="just"/>
            <a:r>
              <a:rPr lang="en-GB" sz="1600" dirty="0">
                <a:latin typeface="Arial" panose="020B0604020202020204" pitchFamily="34" charset="0"/>
                <a:cs typeface="Arial" panose="020B0604020202020204" pitchFamily="34" charset="0"/>
              </a:rPr>
              <a:t>Damage to longer-term reputation through encouragement to put up material not properly thought through</a:t>
            </a:r>
          </a:p>
          <a:p>
            <a:pPr algn="just"/>
            <a:r>
              <a:rPr lang="en-GB" sz="1600" dirty="0">
                <a:latin typeface="Arial" panose="020B0604020202020204" pitchFamily="34" charset="0"/>
                <a:cs typeface="Arial" panose="020B0604020202020204" pitchFamily="34" charset="0"/>
              </a:rPr>
              <a:t>Breach of privacy and personal safety</a:t>
            </a:r>
          </a:p>
          <a:p>
            <a:pPr algn="just"/>
            <a:r>
              <a:rPr lang="en-GB" sz="1600" dirty="0">
                <a:latin typeface="Arial" panose="020B0604020202020204" pitchFamily="34" charset="0"/>
                <a:cs typeface="Arial" panose="020B0604020202020204" pitchFamily="34" charset="0"/>
              </a:rPr>
              <a:t>Poor sleep, tiredness, depression for heavy users of internet</a:t>
            </a:r>
          </a:p>
        </p:txBody>
      </p:sp>
    </p:spTree>
    <p:extLst>
      <p:ext uri="{BB962C8B-B14F-4D97-AF65-F5344CB8AC3E}">
        <p14:creationId xmlns:p14="http://schemas.microsoft.com/office/powerpoint/2010/main" val="17455836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39736"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69277" y="605896"/>
            <a:ext cx="2313633" cy="5646208"/>
          </a:xfrm>
        </p:spPr>
        <p:txBody>
          <a:bodyPr anchor="ctr">
            <a:normAutofit/>
          </a:bodyPr>
          <a:lstStyle/>
          <a:p>
            <a:r>
              <a:rPr lang="en-GB" sz="3100" b="1">
                <a:solidFill>
                  <a:srgbClr val="FFFFFF"/>
                </a:solidFill>
                <a:latin typeface="Arial" panose="020B0604020202020204" pitchFamily="34" charset="0"/>
                <a:cs typeface="Arial" panose="020B0604020202020204" pitchFamily="34" charset="0"/>
              </a:rPr>
              <a:t>Dangers online</a:t>
            </a:r>
          </a:p>
        </p:txBody>
      </p:sp>
      <p:sp>
        <p:nvSpPr>
          <p:cNvPr id="12" name="Rectangle 11">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p:cNvSpPr>
            <a:spLocks noGrp="1"/>
          </p:cNvSpPr>
          <p:nvPr>
            <p:ph idx="1"/>
          </p:nvPr>
        </p:nvSpPr>
        <p:spPr>
          <a:xfrm>
            <a:off x="3556512" y="605896"/>
            <a:ext cx="4810247" cy="5646208"/>
          </a:xfrm>
        </p:spPr>
        <p:txBody>
          <a:bodyPr anchor="ctr">
            <a:normAutofit/>
          </a:bodyPr>
          <a:lstStyle/>
          <a:p>
            <a:r>
              <a:rPr lang="en-GB" i="1" dirty="0">
                <a:latin typeface="Arial" panose="020B0604020202020204" pitchFamily="34" charset="0"/>
                <a:cs typeface="Arial" panose="020B0604020202020204" pitchFamily="34" charset="0"/>
              </a:rPr>
              <a:t>One in three 11-18 year olds in the UK have been the victim of a cyberbullying, with teenage girls up to four times more likely to be victims than boys."</a:t>
            </a:r>
            <a:br>
              <a:rPr lang="en-GB" i="1" dirty="0">
                <a:latin typeface="Arial" panose="020B0604020202020204" pitchFamily="34" charset="0"/>
                <a:cs typeface="Arial" panose="020B0604020202020204" pitchFamily="34" charset="0"/>
              </a:rPr>
            </a:br>
            <a:r>
              <a:rPr lang="en-GB" i="1" dirty="0">
                <a:latin typeface="Arial" panose="020B0604020202020204" pitchFamily="34" charset="0"/>
                <a:cs typeface="Arial" panose="020B0604020202020204" pitchFamily="34" charset="0"/>
                <a:hlinkClick r:id="rId2"/>
              </a:rPr>
              <a:t>Beatbullying</a:t>
            </a:r>
            <a:r>
              <a:rPr lang="en-GB" i="1" dirty="0">
                <a:latin typeface="Arial" panose="020B0604020202020204" pitchFamily="34" charset="0"/>
                <a:cs typeface="Arial" panose="020B0604020202020204" pitchFamily="34" charset="0"/>
              </a:rPr>
              <a:t>, 2009</a:t>
            </a:r>
          </a:p>
          <a:p>
            <a:pPr marL="114300" indent="0">
              <a:buNone/>
            </a:pPr>
            <a:r>
              <a:rPr lang="en-GB" dirty="0">
                <a:latin typeface="Arial" panose="020B0604020202020204" pitchFamily="34" charset="0"/>
                <a:cs typeface="Arial" panose="020B0604020202020204" pitchFamily="34" charset="0"/>
              </a:rPr>
              <a:t> </a:t>
            </a:r>
          </a:p>
          <a:p>
            <a:r>
              <a:rPr lang="en-GB" i="1" dirty="0">
                <a:latin typeface="Arial" panose="020B0604020202020204" pitchFamily="34" charset="0"/>
                <a:cs typeface="Arial" panose="020B0604020202020204" pitchFamily="34" charset="0"/>
              </a:rPr>
              <a:t>“Only 50% of children encountering harmful or inappropriate content say they did something about it.”</a:t>
            </a:r>
            <a:br>
              <a:rPr lang="en-GB" i="1" dirty="0">
                <a:latin typeface="Arial" panose="020B0604020202020204" pitchFamily="34" charset="0"/>
                <a:cs typeface="Arial" panose="020B0604020202020204" pitchFamily="34" charset="0"/>
              </a:rPr>
            </a:br>
            <a:r>
              <a:rPr lang="en-GB" i="1" dirty="0">
                <a:latin typeface="Arial" panose="020B0604020202020204" pitchFamily="34" charset="0"/>
                <a:cs typeface="Arial" panose="020B0604020202020204" pitchFamily="34" charset="0"/>
                <a:hlinkClick r:id="rId3"/>
              </a:rPr>
              <a:t>DCFS</a:t>
            </a:r>
            <a:r>
              <a:rPr lang="en-GB" dirty="0">
                <a:latin typeface="Arial" panose="020B0604020202020204" pitchFamily="34" charset="0"/>
                <a:cs typeface="Arial" panose="020B0604020202020204" pitchFamily="34" charset="0"/>
              </a:rPr>
              <a:t> </a:t>
            </a:r>
            <a:r>
              <a:rPr lang="en-GB" i="1" dirty="0">
                <a:latin typeface="Arial" panose="020B0604020202020204" pitchFamily="34" charset="0"/>
                <a:cs typeface="Arial" panose="020B0604020202020204" pitchFamily="34" charset="0"/>
              </a:rPr>
              <a:t>Staying Safe Survey, 2009</a:t>
            </a:r>
            <a:br>
              <a:rPr lang="en-GB" i="1" dirty="0">
                <a:latin typeface="Arial" panose="020B0604020202020204" pitchFamily="34" charset="0"/>
                <a:cs typeface="Arial" panose="020B0604020202020204" pitchFamily="34" charset="0"/>
              </a:rPr>
            </a:br>
            <a:endParaRPr lang="en-GB" i="1" dirty="0">
              <a:latin typeface="Arial" panose="020B0604020202020204" pitchFamily="34" charset="0"/>
              <a:cs typeface="Arial" panose="020B0604020202020204" pitchFamily="34" charset="0"/>
            </a:endParaRPr>
          </a:p>
          <a:p>
            <a:r>
              <a:rPr lang="en-GB" i="1" u="sng">
                <a:latin typeface="Arial" panose="020B0604020202020204" pitchFamily="34" charset="0"/>
                <a:cs typeface="Arial" panose="020B0604020202020204" pitchFamily="34" charset="0"/>
              </a:rPr>
              <a:t>http://www.safenetwork.org.uk/help_and_advice/Pages/safer_internet_use.aspx</a:t>
            </a:r>
            <a:endParaRPr lang="en-GB" u="sng">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3297889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E1530B0-6F96-46C0-8B3E-3215CB756B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63" y="0"/>
            <a:ext cx="9139737"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54910CF-1B56-45D3-960A-E89F7B3B91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69277" y="516835"/>
            <a:ext cx="2313633" cy="5772840"/>
          </a:xfrm>
        </p:spPr>
        <p:txBody>
          <a:bodyPr anchor="ctr">
            <a:normAutofit/>
          </a:bodyPr>
          <a:lstStyle/>
          <a:p>
            <a:r>
              <a:rPr lang="en-GB" sz="3100">
                <a:solidFill>
                  <a:srgbClr val="FFFFFF"/>
                </a:solidFill>
                <a:latin typeface="Arial" panose="020B0604020202020204" pitchFamily="34" charset="0"/>
                <a:cs typeface="Arial" panose="020B0604020202020204" pitchFamily="34" charset="0"/>
              </a:rPr>
              <a:t>Dangers online</a:t>
            </a:r>
          </a:p>
        </p:txBody>
      </p:sp>
      <p:sp>
        <p:nvSpPr>
          <p:cNvPr id="13" name="Rectangle 12">
            <a:extLst>
              <a:ext uri="{FF2B5EF4-FFF2-40B4-BE49-F238E27FC236}">
                <a16:creationId xmlns:a16="http://schemas.microsoft.com/office/drawing/2014/main" id="{6669F804-A677-4B75-95F4-A5E4426FB7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aphicFrame>
        <p:nvGraphicFramePr>
          <p:cNvPr id="5" name="Content Placeholder 2">
            <a:extLst>
              <a:ext uri="{FF2B5EF4-FFF2-40B4-BE49-F238E27FC236}">
                <a16:creationId xmlns:a16="http://schemas.microsoft.com/office/drawing/2014/main" id="{88C406E4-E5F9-EF5B-2D58-DD8D80564B30}"/>
              </a:ext>
            </a:extLst>
          </p:cNvPr>
          <p:cNvGraphicFramePr>
            <a:graphicFrameLocks noGrp="1"/>
          </p:cNvGraphicFramePr>
          <p:nvPr>
            <p:ph idx="1"/>
            <p:extLst>
              <p:ext uri="{D42A27DB-BD31-4B8C-83A1-F6EECF244321}">
                <p14:modId xmlns:p14="http://schemas.microsoft.com/office/powerpoint/2010/main" val="3879977262"/>
              </p:ext>
            </p:extLst>
          </p:nvPr>
        </p:nvGraphicFramePr>
        <p:xfrm>
          <a:off x="3556397" y="639763"/>
          <a:ext cx="5098256" cy="56499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8039817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39736"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69277" y="605896"/>
            <a:ext cx="2313633" cy="5646208"/>
          </a:xfrm>
        </p:spPr>
        <p:txBody>
          <a:bodyPr anchor="ctr">
            <a:normAutofit/>
          </a:bodyPr>
          <a:lstStyle/>
          <a:p>
            <a:r>
              <a:rPr lang="en-GB" sz="3100">
                <a:solidFill>
                  <a:srgbClr val="FFFFFF"/>
                </a:solidFill>
                <a:latin typeface="Arial" panose="020B0604020202020204" pitchFamily="34" charset="0"/>
                <a:cs typeface="Arial" panose="020B0604020202020204" pitchFamily="34" charset="0"/>
              </a:rPr>
              <a:t>How do we respond as a Profession</a:t>
            </a:r>
          </a:p>
        </p:txBody>
      </p:sp>
      <p:sp>
        <p:nvSpPr>
          <p:cNvPr id="12" name="Rectangle 11">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p:cNvSpPr>
            <a:spLocks noGrp="1"/>
          </p:cNvSpPr>
          <p:nvPr>
            <p:ph idx="1"/>
          </p:nvPr>
        </p:nvSpPr>
        <p:spPr>
          <a:xfrm>
            <a:off x="3556512" y="605896"/>
            <a:ext cx="4810247" cy="5646208"/>
          </a:xfrm>
        </p:spPr>
        <p:txBody>
          <a:bodyPr anchor="ctr">
            <a:normAutofit/>
          </a:bodyPr>
          <a:lstStyle/>
          <a:p>
            <a:endParaRPr lang="en-GB" dirty="0">
              <a:latin typeface="Arial" panose="020B0604020202020204" pitchFamily="34" charset="0"/>
              <a:cs typeface="Arial" panose="020B0604020202020204" pitchFamily="34" charset="0"/>
            </a:endParaRPr>
          </a:p>
          <a:p>
            <a:pPr algn="just"/>
            <a:r>
              <a:rPr lang="en-GB" sz="2800" dirty="0">
                <a:latin typeface="Arial" panose="020B0604020202020204" pitchFamily="34" charset="0"/>
                <a:cs typeface="Arial" panose="020B0604020202020204" pitchFamily="34" charset="0"/>
              </a:rPr>
              <a:t>Discussion</a:t>
            </a:r>
          </a:p>
          <a:p>
            <a:pPr algn="just"/>
            <a:endParaRPr lang="en-GB" sz="2800" dirty="0">
              <a:latin typeface="Arial" panose="020B0604020202020204" pitchFamily="34" charset="0"/>
              <a:cs typeface="Arial" panose="020B0604020202020204" pitchFamily="34" charset="0"/>
            </a:endParaRPr>
          </a:p>
          <a:p>
            <a:pPr algn="just">
              <a:buFont typeface="Arial" panose="020B0604020202020204" pitchFamily="34" charset="0"/>
              <a:buChar char="•"/>
            </a:pPr>
            <a:r>
              <a:rPr lang="en-GB" sz="2800" dirty="0">
                <a:latin typeface="Arial" panose="020B0604020202020204" pitchFamily="34" charset="0"/>
                <a:cs typeface="Arial" panose="020B0604020202020204" pitchFamily="34" charset="0"/>
              </a:rPr>
              <a:t> How can we respond as youth worker to these issues we’ve discussed today?</a:t>
            </a:r>
          </a:p>
          <a:p>
            <a:pPr algn="just">
              <a:buFont typeface="Arial" panose="020B0604020202020204" pitchFamily="34" charset="0"/>
              <a:buChar char="•"/>
            </a:pPr>
            <a:r>
              <a:rPr lang="en-GB" sz="2800" dirty="0">
                <a:latin typeface="Arial" panose="020B0604020202020204" pitchFamily="34" charset="0"/>
                <a:cs typeface="Arial" panose="020B0604020202020204" pitchFamily="34" charset="0"/>
              </a:rPr>
              <a:t> What is the key role we play in supporting young people?</a:t>
            </a:r>
          </a:p>
          <a:p>
            <a:pPr algn="just">
              <a:buFont typeface="Arial" panose="020B0604020202020204" pitchFamily="34" charset="0"/>
              <a:buChar char="•"/>
            </a:pPr>
            <a:r>
              <a:rPr lang="en-GB" sz="2800" dirty="0">
                <a:latin typeface="Arial" panose="020B0604020202020204" pitchFamily="34" charset="0"/>
                <a:cs typeface="Arial" panose="020B0604020202020204" pitchFamily="34" charset="0"/>
              </a:rPr>
              <a:t> Think about the ways in which Covid-19 has impacted young people’s use of media and technology</a:t>
            </a:r>
          </a:p>
        </p:txBody>
      </p:sp>
    </p:spTree>
    <p:extLst>
      <p:ext uri="{BB962C8B-B14F-4D97-AF65-F5344CB8AC3E}">
        <p14:creationId xmlns:p14="http://schemas.microsoft.com/office/powerpoint/2010/main" val="1151402302"/>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1784</TotalTime>
  <Words>2699</Words>
  <Application>Microsoft Office PowerPoint</Application>
  <PresentationFormat>On-screen Show (4:3)</PresentationFormat>
  <Paragraphs>258</Paragraphs>
  <Slides>42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42</vt:i4>
      </vt:variant>
    </vt:vector>
  </HeadingPairs>
  <TitlesOfParts>
    <vt:vector size="46" baseType="lpstr">
      <vt:lpstr>Arial</vt:lpstr>
      <vt:lpstr>Calibri</vt:lpstr>
      <vt:lpstr>Calibri Light</vt:lpstr>
      <vt:lpstr>Retrospect</vt:lpstr>
      <vt:lpstr>Social Transitions in Adolescence</vt:lpstr>
      <vt:lpstr>Aim of the Lecture  Amcanion y Ddarlith</vt:lpstr>
      <vt:lpstr>Historical View of Adolescence Barn Hanesyddol am Lencyndod</vt:lpstr>
      <vt:lpstr>PowerPoint Presentation</vt:lpstr>
      <vt:lpstr>TASK</vt:lpstr>
      <vt:lpstr>Social relationships</vt:lpstr>
      <vt:lpstr>The transition to social independence</vt:lpstr>
      <vt:lpstr>Friendship</vt:lpstr>
      <vt:lpstr>Friendship</vt:lpstr>
      <vt:lpstr>Popularity and friendship</vt:lpstr>
      <vt:lpstr>Young people’s relationship with parents</vt:lpstr>
      <vt:lpstr>Being alone</vt:lpstr>
      <vt:lpstr>Social identity theory</vt:lpstr>
      <vt:lpstr>Gender, culture and social support</vt:lpstr>
      <vt:lpstr>Social identities</vt:lpstr>
      <vt:lpstr>   Social Transitions  </vt:lpstr>
      <vt:lpstr> Social Transitions Newidiadau Cymdeithasol  </vt:lpstr>
      <vt:lpstr> Social Transitions Newidiadau Cymdeithasol  </vt:lpstr>
      <vt:lpstr>Changes in Social Status Newidiadau o ran Statws Cymdeithasol</vt:lpstr>
      <vt:lpstr>Changes in Interpersonal Status </vt:lpstr>
      <vt:lpstr>Let’s consider the previous lectures </vt:lpstr>
      <vt:lpstr>Changes in Political Status </vt:lpstr>
      <vt:lpstr>Legal Status</vt:lpstr>
      <vt:lpstr>Rites of passage to adulthood </vt:lpstr>
      <vt:lpstr>Other markers – School </vt:lpstr>
      <vt:lpstr>Other markers – Entering work  </vt:lpstr>
      <vt:lpstr>PowerPoint Presentation</vt:lpstr>
      <vt:lpstr>Jones (1995) &amp; Coles (1995) </vt:lpstr>
      <vt:lpstr>PowerPoint Presentation</vt:lpstr>
      <vt:lpstr>Transitional Markers /  Marcwyr Newidiadau</vt:lpstr>
      <vt:lpstr>Transitional Markers /  Marcwyr Newidiadau</vt:lpstr>
      <vt:lpstr>PowerPoint Presentation</vt:lpstr>
      <vt:lpstr>PowerPoint Presentation</vt:lpstr>
      <vt:lpstr>PowerPoint Presentation</vt:lpstr>
      <vt:lpstr>Safety and young people</vt:lpstr>
      <vt:lpstr>Long-term unemployment</vt:lpstr>
      <vt:lpstr>TASK</vt:lpstr>
      <vt:lpstr>Benefits of technology</vt:lpstr>
      <vt:lpstr>Risks of technology</vt:lpstr>
      <vt:lpstr>Dangers online</vt:lpstr>
      <vt:lpstr>Dangers online</vt:lpstr>
      <vt:lpstr>How do we respond as a Profession</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Social Transitions in Adolescence.</dc:title>
  <dc:creator>Magda</dc:creator>
  <cp:lastModifiedBy>Alana Enoch</cp:lastModifiedBy>
  <cp:revision>130</cp:revision>
  <cp:lastPrinted>2014-11-25T15:14:08Z</cp:lastPrinted>
  <dcterms:created xsi:type="dcterms:W3CDTF">2010-10-31T13:01:07Z</dcterms:created>
  <dcterms:modified xsi:type="dcterms:W3CDTF">2023-02-02T13:13:25Z</dcterms:modified>
</cp:coreProperties>
</file>