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8" r:id="rId5"/>
    <p:sldId id="263" r:id="rId6"/>
    <p:sldId id="260" r:id="rId7"/>
    <p:sldId id="271" r:id="rId8"/>
    <p:sldId id="266" r:id="rId9"/>
    <p:sldId id="269" r:id="rId10"/>
    <p:sldId id="267" r:id="rId11"/>
    <p:sldId id="27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61" autoAdjust="0"/>
    <p:restoredTop sz="94660"/>
  </p:normalViewPr>
  <p:slideViewPr>
    <p:cSldViewPr snapToGrid="0">
      <p:cViewPr varScale="1">
        <p:scale>
          <a:sx n="82" d="100"/>
          <a:sy n="82" d="100"/>
        </p:scale>
        <p:origin x="5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834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678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871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643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046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055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531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955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02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695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47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EFFAF-57BF-480A-847B-435A38AB9829}" type="datetimeFigureOut">
              <a:rPr lang="en-GB" smtClean="0"/>
              <a:t>25/02/2023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7E3C0-CE31-44B5-A35B-210A7FF22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092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discovery.nationalarchives.gov.uk/details/r/C1093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"/>
            <a:ext cx="9144000" cy="1100138"/>
          </a:xfrm>
        </p:spPr>
        <p:txBody>
          <a:bodyPr>
            <a:normAutofit/>
          </a:bodyPr>
          <a:lstStyle/>
          <a:p>
            <a:r>
              <a:rPr lang="en-GB" sz="4800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Great British Railways</a:t>
            </a:r>
            <a:endParaRPr lang="en-GB" sz="4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400537"/>
            <a:ext cx="9025054" cy="517171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Author</a:t>
            </a:r>
          </a:p>
          <a:p>
            <a:r>
              <a:rPr lang="en-GB" dirty="0" smtClean="0">
                <a:latin typeface="Arial Black" panose="020B0A04020102020204" pitchFamily="34" charset="0"/>
                <a:cs typeface="Arial" panose="020B0604020202020204" pitchFamily="34" charset="0"/>
              </a:rPr>
              <a:t>Elsiddig Ibrahim/ 2024641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Feb 2023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University of Wales T. S. D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School/ MBA Programme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arie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Pitson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latin typeface="Arial Black" panose="020B0A04020102020204" pitchFamily="34" charset="0"/>
                <a:cs typeface="Arial" panose="020B0604020202020204" pitchFamily="34" charset="0"/>
              </a:rPr>
              <a:t>Change and Stability Management/ BMMB 7000</a:t>
            </a:r>
            <a:endParaRPr lang="en-GB" sz="28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0" y="1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146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Outline</a:t>
            </a:r>
            <a:endParaRPr lang="en-GB" sz="3600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GB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</a:p>
          <a:p>
            <a:r>
              <a:rPr lang="en-GB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in BR’s: Transformation </a:t>
            </a:r>
            <a:r>
              <a:rPr lang="en-GB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Development </a:t>
            </a:r>
            <a:endParaRPr lang="en-GB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Private </a:t>
            </a:r>
            <a:r>
              <a:rPr lang="en-GB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Sector’s </a:t>
            </a:r>
            <a:r>
              <a:rPr lang="en-GB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Investment </a:t>
            </a:r>
            <a:r>
              <a:rPr lang="en-GB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 Gov. Subsidy</a:t>
            </a:r>
          </a:p>
          <a:p>
            <a:r>
              <a:rPr lang="en-GB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Kurt </a:t>
            </a:r>
            <a:r>
              <a:rPr lang="en-GB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Lewin</a:t>
            </a:r>
            <a:r>
              <a:rPr lang="en-GB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Force Field </a:t>
            </a:r>
            <a:r>
              <a:rPr lang="en-GB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</a:p>
          <a:p>
            <a:r>
              <a:rPr lang="en-GB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r>
              <a:rPr lang="en-GB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509" y="0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934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92098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Introduction</a:t>
            </a:r>
            <a:endParaRPr lang="en-GB" sz="3600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70516"/>
            <a:ext cx="10515600" cy="5542157"/>
          </a:xfrm>
        </p:spPr>
        <p:txBody>
          <a:bodyPr>
            <a:norm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British Railways considered to be  the backboned of UK industry &amp; economy since 1607. (1948-1997) owned by the state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has a railways network of more than 23,000 route miles and  employing more than million people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were consist of many private companies (120) before it nationalisation in 1948 and the creation of British Railways (BR’s).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1955 a modernisation plan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(Change)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announced to scrap 19,000 steam locomotives &amp; 3,000 miles of rural railways were closed and more freight traffic been lost for road transport and new technology.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BR were running at loss to taxpayers and the deficit kept growing year on year (£300,000 per day). BR’s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rought back to privatisation again in 1997.</a:t>
            </a:r>
          </a:p>
          <a:p>
            <a:pPr marL="0" indent="0">
              <a:buNone/>
            </a:pP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Since Sep 2018 it operates under its new name ‘’Great British Railways’’.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509" y="1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917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40780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Background</a:t>
            </a:r>
            <a:endParaRPr lang="en-GB" sz="36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0380" y="1030147"/>
            <a:ext cx="7619966" cy="5827852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history of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British’s Railways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goes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back to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early 17</a:t>
            </a:r>
            <a:r>
              <a:rPr lang="en-GB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century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1804 the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first steam Locomotive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the world to run on railway, from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iron mines at </a:t>
            </a:r>
            <a:r>
              <a:rPr lang="en-GB" sz="24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Penydarren</a:t>
            </a:r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GB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Merthyr-Cardiff, invented by Richard Trevithick’s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7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/>
              <a:t>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15 September 1831,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 Liverpool and Manchester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Railway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 (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L&amp;MR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) was the first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inter-city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railway in the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world,‘’Signalling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’’.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July 3</a:t>
            </a:r>
            <a:r>
              <a:rPr lang="en-GB" sz="24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1938 officially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fastest steam locomotive, reaching 126 mph (203 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km/h) Flying Scottish man.</a:t>
            </a:r>
          </a:p>
          <a:p>
            <a:pPr marL="0" indent="0">
              <a:buNone/>
            </a:pP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the 20</a:t>
            </a:r>
            <a:r>
              <a:rPr lang="en-GB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century steam railways became the foundation stones that shaped Britain's industrial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revolution.</a:t>
            </a:r>
          </a:p>
          <a:p>
            <a:pPr marL="0" indent="0">
              <a:buNone/>
            </a:pP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Famous Locomotive Engineers who help to transform British’s Railways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George 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Churchward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Duglad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Drummond, Richard 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Maunsell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, Sir  William 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Stanier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, Charles 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Collett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, Robert Stephenson (The Father of the railways) George Stephenson (1814 the first to built steam </a:t>
            </a:r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locomotive 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from  stationery steam engine), Joseph Locke, Sir Nigel 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Gresley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, and Oliver 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Bulleid</a:t>
            </a:r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10" y="1168005"/>
            <a:ext cx="3661790" cy="18003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9305" y="3033154"/>
            <a:ext cx="3716379" cy="1847298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-21876" y="1030147"/>
            <a:ext cx="3708950" cy="5827852"/>
          </a:xfrm>
        </p:spPr>
        <p:txBody>
          <a:bodyPr/>
          <a:lstStyle/>
          <a:p>
            <a:r>
              <a:rPr lang="en-GB" b="1" dirty="0" smtClean="0">
                <a:latin typeface="Arial Black" panose="020B0A04020102020204" pitchFamily="34" charset="0"/>
              </a:rPr>
              <a:t>The first signalling 1831</a:t>
            </a:r>
            <a:endParaRPr lang="en-GB" b="1" dirty="0">
              <a:latin typeface="Arial Black" panose="020B0A040201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7" y="5083129"/>
            <a:ext cx="3716380" cy="20979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71509" y="0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66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975" y="0"/>
            <a:ext cx="10313044" cy="936702"/>
          </a:xfrm>
        </p:spPr>
        <p:txBody>
          <a:bodyPr>
            <a:noAutofit/>
          </a:bodyPr>
          <a:lstStyle/>
          <a:p>
            <a:pPr algn="ctr"/>
            <a:r>
              <a:rPr lang="en-GB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Change In BR’s: Transformation &amp; Development </a:t>
            </a:r>
            <a:endParaRPr lang="en-GB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711" y="936702"/>
            <a:ext cx="10856089" cy="592129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Change: Is a process of transitioning the scope of the business to meet  specific changing requirements.</a:t>
            </a:r>
          </a:p>
          <a:p>
            <a:r>
              <a:rPr lang="en-GB" sz="4200" dirty="0" err="1">
                <a:latin typeface="Arial" panose="020B0604020202020204" pitchFamily="34" charset="0"/>
                <a:cs typeface="Arial" panose="020B0604020202020204" pitchFamily="34" charset="0"/>
              </a:rPr>
              <a:t>Lewin</a:t>
            </a: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4200" dirty="0" err="1">
                <a:latin typeface="Arial" panose="020B0604020202020204" pitchFamily="34" charset="0"/>
                <a:cs typeface="Arial" panose="020B0604020202020204" pitchFamily="34" charset="0"/>
              </a:rPr>
              <a:t>Lewin</a:t>
            </a: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1947) </a:t>
            </a: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stated that everything including an organization was under a pair of opposite forces which led it to be in a state of dynamic equilibrium</a:t>
            </a:r>
            <a:endParaRPr lang="en-GB" sz="4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BR’s been established In 1934 out of the big four grouping (120 company): Great Western Railway, London &amp; North Eastern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GB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and London, Midland &amp; Scottish Railway and Southern Railway.</a:t>
            </a:r>
          </a:p>
          <a:p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During World War II, the government took control. In 1948 British’s Railways were nationalised.</a:t>
            </a:r>
          </a:p>
          <a:p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In 1955 Modernisation Plan (</a:t>
            </a:r>
            <a:r>
              <a:rPr lang="en-GB" sz="4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)for BR‘s </a:t>
            </a: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was </a:t>
            </a:r>
            <a:r>
              <a:rPr lang="en-GB" sz="4200" dirty="0" err="1">
                <a:latin typeface="Arial" panose="020B0604020202020204" pitchFamily="34" charset="0"/>
                <a:cs typeface="Arial" panose="020B0604020202020204" pitchFamily="34" charset="0"/>
              </a:rPr>
              <a:t>authorised</a:t>
            </a:r>
            <a:r>
              <a:rPr lang="en-GB" sz="4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."First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Generation" DMUs were built between 1956 and 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1963, electrification, light railways, HS </a:t>
            </a:r>
            <a:r>
              <a:rPr lang="en-GB" sz="4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Train.ect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.. </a:t>
            </a:r>
            <a:endParaRPr lang="en-GB" sz="4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In 1963 Dr Richard </a:t>
            </a:r>
            <a:r>
              <a:rPr lang="en-GB" sz="4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Beeching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 Report resulted in 2,500 stations closure and 4,000 miles of railway and 68,000 jobs loss due to </a:t>
            </a: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crap steam Locomotive. </a:t>
            </a:r>
            <a:r>
              <a:rPr lang="en-GB" sz="4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Change to diesel. </a:t>
            </a:r>
            <a:r>
              <a:rPr lang="en-GB" sz="4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endParaRPr lang="en-GB" sz="4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The railway Act of 1993 brought an end to 45 years  of nationalisation 1997-</a:t>
            </a:r>
            <a:r>
              <a:rPr lang="en-GB" sz="4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(Change) 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and back to private sector again, started the era of </a:t>
            </a:r>
            <a:r>
              <a:rPr lang="en-GB" sz="4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Train Operating </a:t>
            </a:r>
            <a:r>
              <a:rPr lang="en-GB" sz="42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4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ompany</a:t>
            </a:r>
            <a:r>
              <a:rPr lang="en-GB" sz="4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such as; Great </a:t>
            </a: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estern Railway, LE, LM etc.</a:t>
            </a:r>
          </a:p>
          <a:p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UK government invested heavily in infrastructure this allowed </a:t>
            </a:r>
            <a:r>
              <a:rPr lang="en-GB" sz="4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 to happen and make the future looks brighter for Britain’s Railways than it was 80 years ago.</a:t>
            </a:r>
          </a:p>
          <a:p>
            <a:r>
              <a:rPr lang="en-GB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Britain lags behind many European &amp; Asian countries , HS1, HS2, £80bn. So there was need for </a:t>
            </a:r>
            <a:r>
              <a:rPr lang="en-GB" sz="4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endParaRPr lang="en-GB" sz="42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509" y="0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612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00149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</a:t>
            </a:r>
            <a:r>
              <a:rPr lang="en-GB" sz="3600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rivate Sector Investment VS Gov</a:t>
            </a:r>
            <a:r>
              <a:rPr lang="en-GB" sz="360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</a:t>
            </a:r>
            <a:r>
              <a:rPr lang="en-GB" sz="3600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Subsidy</a:t>
            </a:r>
            <a:endParaRPr lang="en-GB" sz="3600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8738"/>
            <a:ext cx="10515600" cy="535781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Since privatisation, the amount of investment has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increased ,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from £698m in 1994–95 to £6.84bn in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2013–14(Network improvements, electrification, signalling on the Cambrian Coast Line ‘’paid for by the Welsh Government’’, the Northern Hub,  the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Thameslink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Programme, and High Speed 2 paid by England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After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Hatfield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rail crash in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2000, extra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safety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investment and subsidies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have since been brought under control. Rail subsidies have increased from £2.9 billion in 1992–93 to £7.7 billion in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2018–19. </a:t>
            </a: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Although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subsidy per journey has fallen from £3.85 per journey to £2.19 per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journey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as in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2014–18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funding varied from "£1.41 per passenger journey in England to £6.51 per journey in Scotland and £8.34 per journey in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Wales.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509" y="1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574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71513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Arial Black" panose="020B0A04020102020204" pitchFamily="34" charset="0"/>
              </a:rPr>
              <a:t>Kurt </a:t>
            </a:r>
            <a:r>
              <a:rPr lang="en-GB" sz="3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Lewin</a:t>
            </a:r>
            <a:r>
              <a:rPr lang="en-GB" sz="3200" dirty="0">
                <a:solidFill>
                  <a:srgbClr val="002060"/>
                </a:solidFill>
                <a:latin typeface="Arial Black" panose="020B0A04020102020204" pitchFamily="34" charset="0"/>
              </a:rPr>
              <a:t> Force Field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800100"/>
            <a:ext cx="5181600" cy="577214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Arial Black" panose="020B0A04020102020204" pitchFamily="34" charset="0"/>
              </a:rPr>
              <a:t>Driving </a:t>
            </a:r>
            <a:r>
              <a:rPr lang="en-GB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Forces: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The motive for profit by private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sector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To put an end to state funding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scheme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Dr Beech report, for the sake of change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Modernisation and the needs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to fulfil of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life style at the 21</a:t>
            </a:r>
            <a:r>
              <a:rPr lang="en-GB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century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Creating more jobs and safe time and money and life's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Catch up with forefront countries in the world with advance Railways technology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Remove Railways from short-term political control- </a:t>
            </a: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long </a:t>
            </a:r>
            <a:r>
              <a:rPr lang="en-GB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 strategic plan</a:t>
            </a:r>
            <a:endParaRPr lang="en-GB" sz="3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In September 2020, the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government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permanently got rid of the rail franchising system. </a:t>
            </a: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20 May 2021, the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government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announced that the operation of the railways, the rail network will be partly renationalised.</a:t>
            </a: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800100"/>
            <a:ext cx="5181600" cy="577214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Arial Black" panose="020B0A04020102020204" pitchFamily="34" charset="0"/>
              </a:rPr>
              <a:t>Resistance </a:t>
            </a:r>
            <a:r>
              <a:rPr lang="en-GB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Forces: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Businessmen against scrap of steam Locomotives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Trade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unions dispute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for increasing wages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Railway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preservation movement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led by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Tom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Rolt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saved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Talyllyn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Railway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from closure in west Wales, to became the first scheme in the world.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Green movement activists against coal production and steam trains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Politian against high cost projects Channel Tunnel, HS1 HS2, the conservative government 1984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Local landowners, farmers, environment protection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activists, HS1, HS2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Campaigns against Railway accidents due to high speed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Taxpayers-privatisation is benefiting overseas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Gov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-rather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than UK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Gov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It was a planned change</a:t>
            </a:r>
            <a:endParaRPr lang="en-GB" sz="32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509" y="-29588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723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28687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Conclusion</a:t>
            </a:r>
            <a:endParaRPr lang="en-GB" sz="3600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71564"/>
            <a:ext cx="10515600" cy="5786436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Analysis of the change has been conducted using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Lewins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model, and concluded that the driving forces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overweigh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resistance forces, this allow the process of change to happen.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However,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 leadership and charismatic personality and power have played big role in the process of decision making to transform Great British Railways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‘’Beech report’’ to overcome resistance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Change management process been achieved with less disruptions.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of the benefits promoted for privatisation is that it would remove railways from short-term political control which damaged an industry like the railways, which had long-term investment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requirements</a:t>
            </a: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One of the driving forces for change to privatisation is that the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railway service could be delivered more efficiently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with low costs in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private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sector.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509" y="1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06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14399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Conclusion</a:t>
            </a:r>
            <a:endParaRPr lang="en-GB" sz="3600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829299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Criticism from the public that private companies are owned by the state-owned transport or other nations, franchises are owned either in part or in full by foreign governments;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Abellio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‘’Dutch government's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Nederlandse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Spoorwegen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’’, Arriva by the German government's ‘’Deutsche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’’, the French government's SNCF and the Hong Kong government owning 75% of MTR Corporation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resistance been overcome by scrap franchises.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in GBR management strategy led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to a series of benefits such as;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) There has been an increase in the use of the railways for passenger services; ii) employment has remained stable in the industry; and iii) there has been an increase in productivity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’’.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1075" y="4811760"/>
            <a:ext cx="2572985" cy="19890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7887" y="4845913"/>
            <a:ext cx="2643188" cy="19319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845913"/>
            <a:ext cx="2476500" cy="18692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2350" y="4845913"/>
            <a:ext cx="2625537" cy="19319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71509" y="1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10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71549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References</a:t>
            </a:r>
            <a:endParaRPr lang="en-GB" sz="36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71549"/>
            <a:ext cx="10515600" cy="5886451"/>
          </a:xfrm>
        </p:spPr>
        <p:txBody>
          <a:bodyPr>
            <a:normAutofit fontScale="32500" lnSpcReduction="20000"/>
          </a:bodyPr>
          <a:lstStyle/>
          <a:p>
            <a:pPr marL="0" lvl="1" indent="0">
              <a:spcBef>
                <a:spcPts val="1000"/>
              </a:spcBef>
              <a:buNone/>
            </a:pPr>
            <a:r>
              <a:rPr lang="en-GB" sz="4900" dirty="0" err="1">
                <a:latin typeface="Arial" panose="020B0604020202020204" pitchFamily="34" charset="0"/>
                <a:cs typeface="Arial" panose="020B0604020202020204" pitchFamily="34" charset="0"/>
              </a:rPr>
              <a:t>Lewin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, M. (1992). ‘The impact of Kurt </a:t>
            </a:r>
            <a:r>
              <a:rPr lang="en-GB" sz="4900" dirty="0" err="1">
                <a:latin typeface="Arial" panose="020B0604020202020204" pitchFamily="34" charset="0"/>
                <a:cs typeface="Arial" panose="020B0604020202020204" pitchFamily="34" charset="0"/>
              </a:rPr>
              <a:t>Lewin’s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 life on the place of social issues in his work’. Journal of Social Issues, 48, 2, 15–29. Lewis, R. (1994). ‘From chaos to 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comply</a:t>
            </a:r>
          </a:p>
          <a:p>
            <a:pPr marL="0" lvl="1" indent="0">
              <a:spcBef>
                <a:spcPts val="1000"/>
              </a:spcBef>
              <a:buNone/>
            </a:pPr>
            <a:endParaRPr lang="en-GB" sz="4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spcBef>
                <a:spcPts val="1000"/>
              </a:spcBef>
              <a:buNone/>
            </a:pP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Back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, K. W. (1992). ‘This business of topology’. Journal of Social Issues, 48, 2, 51–66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1" indent="0">
              <a:spcBef>
                <a:spcPts val="1000"/>
              </a:spcBef>
              <a:buNone/>
            </a:pPr>
            <a:endParaRPr lang="en-GB" sz="4900" i="1" u="sng" dirty="0" smtClean="0"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pPr marL="0" indent="0">
              <a:buNone/>
            </a:pP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Holmes (1998). Charismatic 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and strong leader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0" indent="0">
              <a:buNone/>
            </a:pP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Cameron, E. and Green, M. (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2015). 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Making sense of change management: a complete guide to the models, tools and techniques of organizational change. 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4th 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ed. London: </a:t>
            </a:r>
            <a:r>
              <a:rPr lang="en-GB" sz="4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Kogan</a:t>
            </a:r>
            <a:endParaRPr lang="en-GB" sz="4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4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Hodges, J. &amp; Roger , G., 2015. Sustaining Change in Organizations. 1 ed. London: Sage Publications 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Ltd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4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900" dirty="0" err="1">
                <a:latin typeface="Arial" panose="020B0604020202020204" pitchFamily="34" charset="0"/>
                <a:cs typeface="Arial" panose="020B0604020202020204" pitchFamily="34" charset="0"/>
              </a:rPr>
              <a:t>Lewin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, K., 1947. Frontiers in Group Dynamics. Human Relations, 1 6, pp. 5-41. </a:t>
            </a:r>
            <a:endParaRPr lang="en-GB" sz="4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4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Julian Holland (2015). History of Britain’s Railways. First 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edition</a:t>
            </a:r>
          </a:p>
          <a:p>
            <a:pPr marL="0" indent="0">
              <a:buNone/>
            </a:pPr>
            <a:endParaRPr lang="en-GB" sz="4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Greenfield, A. (2008), The 5 Forces of Change: A Blueprint for Leading Successful Change, New York: Management Books</a:t>
            </a:r>
            <a:endParaRPr lang="en-GB" sz="4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900" dirty="0" err="1">
                <a:latin typeface="Arial" panose="020B0604020202020204" pitchFamily="34" charset="0"/>
                <a:cs typeface="Arial" panose="020B0604020202020204" pitchFamily="34" charset="0"/>
              </a:rPr>
              <a:t>Kotter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, J. P. (2009) Leading Change, Mass :Harvard Business 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Essentials</a:t>
            </a:r>
          </a:p>
          <a:p>
            <a:pPr marL="0" indent="0">
              <a:buNone/>
            </a:pPr>
            <a:endParaRPr lang="en-GB" sz="4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Rail electrification plans scrapped by government - BBC News". BBC News. 20 July 2017</a:t>
            </a:r>
            <a:r>
              <a:rPr lang="en-GB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sz="3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1509" y="0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936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50" y="474345"/>
            <a:ext cx="11906249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Cameron, E. &amp; Green, M. (2020), Making Sense of Change Management: A Complete Guide to the Models, Tools and Techniques of Organisational Change, 5</a:t>
            </a:r>
            <a:r>
              <a:rPr lang="en-GB" sz="14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edition, London: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Kogan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Page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"Transport Select Committee Report June 2018" (PDF).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Cardiff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electric services go live". Railway Gazette International. 7 January 2020. Retrieved 19 May 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Great Western electric operation extends west". International Railway Journal. 31 December 2018. Retrieved 19 May 2020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Integrated Rail Plan for the North and Midlands" (PDF). UK Government. 18 November 2021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Spades in ground as government delivers on rail investment promise for North and Midlands". GOV.UK. Retrieved 21 December 2021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Main works on next stage of Midland Main Line electrification due to begin".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RailBusinessDaily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21 December 2021. Retrieved 21 December 2021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Rail industry welcomes progress on Midland Mainline electrification". www.riagb.org.uk. Retrieved 21 December 2021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"Railways: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Electrification:Written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question - 219526". UK Parliament. Retrieved 27 February 2019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"Electrification Cost Challenge Report". www.riagb.org.uk. Retrieved 14 March 2019.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508" y="6156899"/>
            <a:ext cx="1420491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761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4227</TotalTime>
  <Words>1384</Words>
  <Application>Microsoft Office PowerPoint</Application>
  <PresentationFormat>Widescreen</PresentationFormat>
  <Paragraphs>133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Office Theme</vt:lpstr>
      <vt:lpstr>Great British Railways</vt:lpstr>
      <vt:lpstr>Outline</vt:lpstr>
      <vt:lpstr>Introduction</vt:lpstr>
      <vt:lpstr>Background</vt:lpstr>
      <vt:lpstr>Change In BR’s: Transformation &amp; Development </vt:lpstr>
      <vt:lpstr>Private Sector Investment VS Gov. Subsidy</vt:lpstr>
      <vt:lpstr>Kurt Lewin Force Field Analysis</vt:lpstr>
      <vt:lpstr>Conclusion</vt:lpstr>
      <vt:lpstr>Conclusion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 &amp; Stability Management</dc:title>
  <dc:creator>HP EliteBook</dc:creator>
  <cp:lastModifiedBy>HP EliteBook</cp:lastModifiedBy>
  <cp:revision>134</cp:revision>
  <dcterms:created xsi:type="dcterms:W3CDTF">2023-02-20T08:05:00Z</dcterms:created>
  <dcterms:modified xsi:type="dcterms:W3CDTF">2023-02-25T01:21:55Z</dcterms:modified>
</cp:coreProperties>
</file>