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49" autoAdjust="0"/>
    <p:restoredTop sz="82236" autoAdjust="0"/>
  </p:normalViewPr>
  <p:slideViewPr>
    <p:cSldViewPr snapToGrid="0">
      <p:cViewPr varScale="1">
        <p:scale>
          <a:sx n="103" d="100"/>
          <a:sy n="103" d="100"/>
        </p:scale>
        <p:origin x="76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C7CDC0-63C5-4595-987C-2C3CDE67C5A4}" type="datetimeFigureOut">
              <a:rPr lang="en-US" smtClean="0"/>
              <a:t>11/10/23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0C9845-FD23-4BD4-8835-BA4331A75463}" type="slidenum">
              <a:rPr lang="en-US" smtClean="0"/>
              <a:t>‹#›</a:t>
            </a:fld>
            <a:endParaRPr lang="en-US"/>
          </a:p>
        </p:txBody>
      </p:sp>
    </p:spTree>
    <p:extLst>
      <p:ext uri="{BB962C8B-B14F-4D97-AF65-F5344CB8AC3E}">
        <p14:creationId xmlns:p14="http://schemas.microsoft.com/office/powerpoint/2010/main" val="2191922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F0C9845-FD23-4BD4-8835-BA4331A75463}" type="slidenum">
              <a:rPr lang="en-US" smtClean="0"/>
              <a:t>1</a:t>
            </a:fld>
            <a:endParaRPr lang="en-US"/>
          </a:p>
        </p:txBody>
      </p:sp>
    </p:spTree>
    <p:extLst>
      <p:ext uri="{BB962C8B-B14F-4D97-AF65-F5344CB8AC3E}">
        <p14:creationId xmlns:p14="http://schemas.microsoft.com/office/powerpoint/2010/main" val="508766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Sustainability is an essential concept in the hotel and hospitality industry. According to </a:t>
            </a:r>
            <a:r>
              <a:rPr lang="en-GB" sz="1800" dirty="0" err="1">
                <a:effectLst/>
                <a:highlight>
                  <a:srgbClr val="FFFF00"/>
                </a:highlight>
                <a:latin typeface="Times New Roman" panose="02020603050405020304" pitchFamily="18" charset="0"/>
                <a:ea typeface="Calibri" panose="020F0502020204030204" pitchFamily="34" charset="0"/>
              </a:rPr>
              <a:t>Klemi-Stojanov</a:t>
            </a:r>
            <a:r>
              <a:rPr lang="en-GB" sz="1800" dirty="0">
                <a:effectLst/>
                <a:latin typeface="Times New Roman" panose="02020603050405020304" pitchFamily="18" charset="0"/>
                <a:ea typeface="Calibri" panose="020F0502020204030204" pitchFamily="34" charset="0"/>
              </a:rPr>
              <a:t> (2020), sustainability refers to organizations acquiring their current needs without affecting the future generation’s ability to attain their needs. Due to the hotel industry’s significant ecological footprint associated with its diverse businesses, including tourism, resorts, restaurants, and hotels, emphasis on sustainability in the sector is essential. Besides, since the industry relies on vast amounts of scarce resources such as water, energy, and land, its continuous expansion will cause destructive effects on surrounding ecosystems. For this reason, the industry is under increased pressure to adopt sustainable practices to mitigate its environmental effects while enhancing profitability. Research by </a:t>
            </a:r>
            <a:r>
              <a:rPr lang="en-GB" sz="1800" dirty="0" err="1">
                <a:effectLst/>
                <a:highlight>
                  <a:srgbClr val="FFFF00"/>
                </a:highlight>
                <a:latin typeface="Times New Roman" panose="02020603050405020304" pitchFamily="18" charset="0"/>
                <a:ea typeface="Calibri" panose="020F0502020204030204" pitchFamily="34" charset="0"/>
              </a:rPr>
              <a:t>Sorell</a:t>
            </a:r>
            <a:r>
              <a:rPr lang="en-GB" sz="1800" dirty="0">
                <a:effectLst/>
                <a:latin typeface="Times New Roman" panose="02020603050405020304" pitchFamily="18" charset="0"/>
                <a:ea typeface="Calibri" panose="020F0502020204030204" pitchFamily="34" charset="0"/>
              </a:rPr>
              <a:t> and Bolivia (2021) indicates that sustainability acts as a marketplace differentiator, with buyers willing to support environmentally friendly businesses rather than those that are not. Thus, contemporary hospitality services may need to adopt more enhanced strategies to improve their sustainability.</a:t>
            </a:r>
            <a:endParaRPr lang="en-US" dirty="0"/>
          </a:p>
        </p:txBody>
      </p:sp>
      <p:sp>
        <p:nvSpPr>
          <p:cNvPr id="4" name="Slide Number Placeholder 3"/>
          <p:cNvSpPr>
            <a:spLocks noGrp="1"/>
          </p:cNvSpPr>
          <p:nvPr>
            <p:ph type="sldNum" sz="quarter" idx="5"/>
          </p:nvPr>
        </p:nvSpPr>
        <p:spPr/>
        <p:txBody>
          <a:bodyPr/>
          <a:lstStyle/>
          <a:p>
            <a:fld id="{6F0C9845-FD23-4BD4-8835-BA4331A75463}" type="slidenum">
              <a:rPr lang="en-US" smtClean="0"/>
              <a:t>2</a:t>
            </a:fld>
            <a:endParaRPr lang="en-US"/>
          </a:p>
        </p:txBody>
      </p:sp>
    </p:spTree>
    <p:extLst>
      <p:ext uri="{BB962C8B-B14F-4D97-AF65-F5344CB8AC3E}">
        <p14:creationId xmlns:p14="http://schemas.microsoft.com/office/powerpoint/2010/main" val="3126693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1D2125"/>
                </a:solidFill>
                <a:effectLst/>
                <a:latin typeface="Times New Roman" panose="02020603050405020304" pitchFamily="18" charset="0"/>
                <a:ea typeface="Calibri" panose="020F0502020204030204" pitchFamily="34" charset="0"/>
              </a:rPr>
              <a:t>The hospitality industry’s sustainability is influenced by diverse factors better described by the </a:t>
            </a:r>
            <a:r>
              <a:rPr lang="en-GB" sz="1800" kern="0" dirty="0">
                <a:solidFill>
                  <a:srgbClr val="1D2125"/>
                </a:solidFill>
                <a:effectLst/>
                <a:latin typeface="Times New Roman" panose="02020603050405020304" pitchFamily="18" charset="0"/>
                <a:ea typeface="Calibri" panose="020F0502020204030204" pitchFamily="34" charset="0"/>
              </a:rPr>
              <a:t>PESTEL (Political, Economic, Social, Technological, Environmental, and Legal) analysis. This analysis provides a general overview of the macroenvironmental effects of a business. Politically, the sustainability of the hospitality industry is affected by policies and regulations. </a:t>
            </a:r>
            <a:r>
              <a:rPr lang="en-GB" sz="1800" kern="0" dirty="0" err="1">
                <a:solidFill>
                  <a:srgbClr val="1D2125"/>
                </a:solidFill>
                <a:effectLst/>
                <a:highlight>
                  <a:srgbClr val="FFFF00"/>
                </a:highlight>
                <a:latin typeface="Times New Roman" panose="02020603050405020304" pitchFamily="18" charset="0"/>
                <a:ea typeface="Calibri" panose="020F0502020204030204" pitchFamily="34" charset="0"/>
              </a:rPr>
              <a:t>Aguinis</a:t>
            </a:r>
            <a:r>
              <a:rPr lang="en-GB" sz="1800" kern="0" dirty="0">
                <a:solidFill>
                  <a:srgbClr val="1D2125"/>
                </a:solidFill>
                <a:effectLst/>
                <a:latin typeface="Times New Roman" panose="02020603050405020304" pitchFamily="18" charset="0"/>
                <a:ea typeface="Calibri" panose="020F0502020204030204" pitchFamily="34" charset="0"/>
              </a:rPr>
              <a:t> et al. (2023) explain that due to the hospitality industry’s complex and interlinked networks, the sector must prioritize local and international policies for continuous sustainability. Besides, the industry was among the most affected during the COVID-19 pandemic due to the strict restrictions developed worldwide. Other policies are aimed at enhancing the sustainability of industry, such as the European Union’s energy consumption and waste regulation regulations. When violated, the policies significantly affect the overall business. </a:t>
            </a: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3</a:t>
            </a:fld>
            <a:endParaRPr lang="en-US"/>
          </a:p>
        </p:txBody>
      </p:sp>
    </p:spTree>
    <p:extLst>
      <p:ext uri="{BB962C8B-B14F-4D97-AF65-F5344CB8AC3E}">
        <p14:creationId xmlns:p14="http://schemas.microsoft.com/office/powerpoint/2010/main" val="1082248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1D2125"/>
                </a:solidFill>
                <a:effectLst/>
                <a:latin typeface="Times New Roman" panose="02020603050405020304" pitchFamily="18" charset="0"/>
                <a:ea typeface="Calibri" panose="020F0502020204030204" pitchFamily="34" charset="0"/>
              </a:rPr>
              <a:t>Economically, hospitality is affected by downturns and fluctuations, among other issues. To avert the reduced rate of consumers associated with these problems, hospitality businesses result in sustainability approaches that reduce their operational costs. </a:t>
            </a:r>
            <a:r>
              <a:rPr lang="en-GB" sz="1800" kern="0" dirty="0">
                <a:solidFill>
                  <a:srgbClr val="1D2125"/>
                </a:solidFill>
                <a:effectLst/>
                <a:highlight>
                  <a:srgbClr val="FFFF00"/>
                </a:highlight>
                <a:latin typeface="Times New Roman" panose="02020603050405020304" pitchFamily="18" charset="0"/>
                <a:ea typeface="Calibri" panose="020F0502020204030204" pitchFamily="34" charset="0"/>
              </a:rPr>
              <a:t>Abdou</a:t>
            </a:r>
            <a:r>
              <a:rPr lang="en-GB" sz="1800" kern="0" dirty="0">
                <a:solidFill>
                  <a:srgbClr val="1D2125"/>
                </a:solidFill>
                <a:effectLst/>
                <a:latin typeface="Times New Roman" panose="02020603050405020304" pitchFamily="18" charset="0"/>
                <a:ea typeface="Calibri" panose="020F0502020204030204" pitchFamily="34" charset="0"/>
              </a:rPr>
              <a:t> et al. (2022) denote that these businesses utilise eco-friendly practices to gain benefits, improved brand reputation, and customer loyalty. Socially, the industry is mandated to enhance local communities by promoting their businesses and corporate social responsibility (CSR). These responsibilities are enhanced by focusing on sustainable factors, such as culture (</a:t>
            </a:r>
            <a:r>
              <a:rPr lang="en-GB" sz="1800" kern="0" dirty="0">
                <a:solidFill>
                  <a:srgbClr val="000000"/>
                </a:solidFill>
                <a:effectLst/>
                <a:highlight>
                  <a:srgbClr val="FFFF00"/>
                </a:highlight>
                <a:latin typeface="Times New Roman" panose="02020603050405020304" pitchFamily="18" charset="0"/>
                <a:ea typeface="Calibri" panose="020F0502020204030204" pitchFamily="34" charset="0"/>
              </a:rPr>
              <a:t>González-Rodr</a:t>
            </a:r>
            <a:r>
              <a:rPr lang="en-GB" sz="1800" kern="0" dirty="0">
                <a:solidFill>
                  <a:srgbClr val="000000"/>
                </a:solidFill>
                <a:effectLst/>
                <a:latin typeface="Times New Roman" panose="02020603050405020304" pitchFamily="18" charset="0"/>
                <a:ea typeface="Calibri" panose="020F0502020204030204" pitchFamily="34" charset="0"/>
              </a:rPr>
              <a:t>íguez et al. 2019</a:t>
            </a:r>
            <a:r>
              <a:rPr lang="en-GB" sz="1800" kern="0" dirty="0">
                <a:solidFill>
                  <a:srgbClr val="1D2125"/>
                </a:solidFill>
                <a:effectLst/>
                <a:latin typeface="Times New Roman" panose="02020603050405020304" pitchFamily="18" charset="0"/>
                <a:ea typeface="Calibri" panose="020F0502020204030204" pitchFamily="34" charset="0"/>
              </a:rPr>
              <a:t>). In terms of technological aspects, hospitality sustainability may be affected by failing to adopt and utilise technologies that improve the use of resources. Besides, technologies such as energy management systems and smart room control systems assist the industry in promoting sustainability practices while also saving on costs.</a:t>
            </a: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4</a:t>
            </a:fld>
            <a:endParaRPr lang="en-US"/>
          </a:p>
        </p:txBody>
      </p:sp>
    </p:spTree>
    <p:extLst>
      <p:ext uri="{BB962C8B-B14F-4D97-AF65-F5344CB8AC3E}">
        <p14:creationId xmlns:p14="http://schemas.microsoft.com/office/powerpoint/2010/main" val="2991774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1D2125"/>
                </a:solidFill>
                <a:effectLst/>
                <a:latin typeface="Times New Roman" panose="02020603050405020304" pitchFamily="18" charset="0"/>
                <a:ea typeface="Calibri" panose="020F0502020204030204" pitchFamily="34" charset="0"/>
              </a:rPr>
              <a:t>Hospitality’s sustainability is largely impacted by the environmental aspect. Changes in the climate and extreme weather events always affect hospitality services, leading to losses. Thus, some businesses in the industry have adopted the initiative of lowering their carbon footprint through utilizing renewable energy sources, protecting wildlife and habitat, and reducing waste (</a:t>
            </a:r>
            <a:r>
              <a:rPr lang="en-GB" sz="1800" kern="0" dirty="0">
                <a:solidFill>
                  <a:srgbClr val="1D2125"/>
                </a:solidFill>
                <a:effectLst/>
                <a:highlight>
                  <a:srgbClr val="FFFF00"/>
                </a:highlight>
                <a:latin typeface="Times New Roman" panose="02020603050405020304" pitchFamily="18" charset="0"/>
                <a:ea typeface="Calibri" panose="020F0502020204030204" pitchFamily="34" charset="0"/>
              </a:rPr>
              <a:t>Dube</a:t>
            </a:r>
            <a:r>
              <a:rPr lang="en-GB" sz="1800" kern="0" dirty="0">
                <a:solidFill>
                  <a:srgbClr val="1D2125"/>
                </a:solidFill>
                <a:effectLst/>
                <a:latin typeface="Times New Roman" panose="02020603050405020304" pitchFamily="18" charset="0"/>
                <a:ea typeface="Calibri" panose="020F0502020204030204" pitchFamily="34" charset="0"/>
              </a:rPr>
              <a:t> 2021). Some of the organizations have participated in eco-friendly certification programs to demonstrate their efforts towards emphasising sustainability. Lastly, the hospitality industry’s sustainability is influenced by legal aspects, especially those concerning sustainability and climate change. Some examples of such regulations include the United States Clean Air and Clean Water Act, aimed at mitigating air and water pollution, and the United Kingdom’s Climate Change Levy and Carbon Reduction Commitment (CRC) Energy Efficiency Scheme, which manages carbon emissions in diverse industries. (</a:t>
            </a:r>
            <a:r>
              <a:rPr lang="en-GB" sz="1800" kern="0" dirty="0">
                <a:solidFill>
                  <a:srgbClr val="000000"/>
                </a:solidFill>
                <a:effectLst/>
                <a:highlight>
                  <a:srgbClr val="FFFF00"/>
                </a:highlight>
                <a:latin typeface="Times New Roman" panose="02020603050405020304" pitchFamily="18" charset="0"/>
                <a:ea typeface="Calibri" panose="020F0502020204030204" pitchFamily="34" charset="0"/>
              </a:rPr>
              <a:t>Tan et al</a:t>
            </a:r>
            <a:r>
              <a:rPr lang="en-GB" sz="1800" kern="0" dirty="0">
                <a:solidFill>
                  <a:srgbClr val="000000"/>
                </a:solidFill>
                <a:effectLst/>
                <a:latin typeface="Times New Roman" panose="02020603050405020304" pitchFamily="18" charset="0"/>
                <a:ea typeface="Calibri" panose="020F0502020204030204" pitchFamily="34" charset="0"/>
              </a:rPr>
              <a:t>. 2022</a:t>
            </a:r>
            <a:r>
              <a:rPr lang="en-GB" sz="1800" kern="0" dirty="0">
                <a:solidFill>
                  <a:srgbClr val="1D2125"/>
                </a:solidFill>
                <a:effectLst/>
                <a:latin typeface="Times New Roman" panose="02020603050405020304" pitchFamily="18" charset="0"/>
                <a:ea typeface="Calibri" panose="020F0502020204030204" pitchFamily="34" charset="0"/>
              </a:rPr>
              <a:t>).</a:t>
            </a:r>
            <a:endParaRPr lang="en-US" sz="1800" kern="100" dirty="0">
              <a:solidFill>
                <a:srgbClr val="1D2125"/>
              </a:solidFill>
              <a:effectLst/>
              <a:latin typeface="Times New Roman" panose="02020603050405020304" pitchFamily="18" charset="0"/>
              <a:ea typeface="Calibri" panose="020F0502020204030204" pitchFamily="34" charset="0"/>
            </a:endParaRPr>
          </a:p>
          <a:p>
            <a:endParaRPr lang="en-US" b="1" dirty="0"/>
          </a:p>
        </p:txBody>
      </p:sp>
      <p:sp>
        <p:nvSpPr>
          <p:cNvPr id="4" name="Slide Number Placeholder 3"/>
          <p:cNvSpPr>
            <a:spLocks noGrp="1"/>
          </p:cNvSpPr>
          <p:nvPr>
            <p:ph type="sldNum" sz="quarter" idx="5"/>
          </p:nvPr>
        </p:nvSpPr>
        <p:spPr/>
        <p:txBody>
          <a:bodyPr/>
          <a:lstStyle/>
          <a:p>
            <a:fld id="{6F0C9845-FD23-4BD4-8835-BA4331A75463}" type="slidenum">
              <a:rPr lang="en-US" smtClean="0"/>
              <a:t>5</a:t>
            </a:fld>
            <a:endParaRPr lang="en-US"/>
          </a:p>
        </p:txBody>
      </p:sp>
    </p:spTree>
    <p:extLst>
      <p:ext uri="{BB962C8B-B14F-4D97-AF65-F5344CB8AC3E}">
        <p14:creationId xmlns:p14="http://schemas.microsoft.com/office/powerpoint/2010/main" val="2966135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1D2125"/>
                </a:solidFill>
                <a:effectLst/>
                <a:latin typeface="Times New Roman" panose="02020603050405020304" pitchFamily="18" charset="0"/>
                <a:ea typeface="Calibri" panose="020F0502020204030204" pitchFamily="34" charset="0"/>
              </a:rPr>
              <a:t>The hospitality sector has not yet attained sustainability because of impacts that entail waste generation, community exploitation, and ill-treatment of the environment (</a:t>
            </a:r>
            <a:r>
              <a:rPr lang="en-GB" sz="1800" kern="100" dirty="0" err="1">
                <a:solidFill>
                  <a:srgbClr val="1D2125"/>
                </a:solidFill>
                <a:effectLst/>
                <a:highlight>
                  <a:srgbClr val="FFFF00"/>
                </a:highlight>
                <a:latin typeface="Times New Roman" panose="02020603050405020304" pitchFamily="18" charset="0"/>
                <a:ea typeface="Calibri" panose="020F0502020204030204" pitchFamily="34" charset="0"/>
              </a:rPr>
              <a:t>Madanaguli</a:t>
            </a:r>
            <a:r>
              <a:rPr lang="en-GB" sz="1800" kern="100" dirty="0">
                <a:solidFill>
                  <a:srgbClr val="1D2125"/>
                </a:solidFill>
                <a:effectLst/>
                <a:latin typeface="Times New Roman" panose="02020603050405020304" pitchFamily="18" charset="0"/>
                <a:ea typeface="Calibri" panose="020F0502020204030204" pitchFamily="34" charset="0"/>
              </a:rPr>
              <a:t> et al. 2023). The United Nations Environmental Program (n.d.) outlines that the sector produces about 14% of global waste. Additionally, hospitality is estimated to increase energy and water consumption by over 150% and greenhouse gas emissions by about 130% (</a:t>
            </a:r>
            <a:r>
              <a:rPr lang="en-GB" sz="1800" kern="0" dirty="0">
                <a:solidFill>
                  <a:srgbClr val="000000"/>
                </a:solidFill>
                <a:effectLst/>
                <a:highlight>
                  <a:srgbClr val="FFFF00"/>
                </a:highlight>
                <a:latin typeface="Times New Roman" panose="02020603050405020304" pitchFamily="18" charset="0"/>
                <a:ea typeface="Calibri" panose="020F0502020204030204" pitchFamily="34" charset="0"/>
              </a:rPr>
              <a:t>United Nations Environment</a:t>
            </a:r>
            <a:r>
              <a:rPr lang="en-GB" sz="1800" kern="0" dirty="0">
                <a:solidFill>
                  <a:srgbClr val="000000"/>
                </a:solidFill>
                <a:effectLst/>
                <a:latin typeface="Times New Roman" panose="02020603050405020304" pitchFamily="18" charset="0"/>
                <a:ea typeface="Calibri" panose="020F0502020204030204" pitchFamily="34" charset="0"/>
              </a:rPr>
              <a:t> Program n.d.</a:t>
            </a:r>
            <a:r>
              <a:rPr lang="en-GB" sz="1800" kern="0" dirty="0">
                <a:solidFill>
                  <a:srgbClr val="1D2125"/>
                </a:solidFill>
                <a:effectLst/>
                <a:latin typeface="Times New Roman" panose="02020603050405020304" pitchFamily="18" charset="0"/>
                <a:ea typeface="Calibri" panose="020F0502020204030204" pitchFamily="34" charset="0"/>
              </a:rPr>
              <a:t>). To prevent these projections, the hospitality industry has employed some green solutions. For instance, </a:t>
            </a:r>
            <a:r>
              <a:rPr lang="en-GB" sz="1800" kern="0" dirty="0" err="1">
                <a:solidFill>
                  <a:srgbClr val="1D2125"/>
                </a:solidFill>
                <a:effectLst/>
                <a:highlight>
                  <a:srgbClr val="FFFF00"/>
                </a:highlight>
                <a:latin typeface="Times New Roman" panose="02020603050405020304" pitchFamily="18" charset="0"/>
                <a:ea typeface="Calibri" panose="020F0502020204030204" pitchFamily="34" charset="0"/>
              </a:rPr>
              <a:t>Khater</a:t>
            </a:r>
            <a:r>
              <a:rPr lang="en-GB" sz="1800" kern="0" dirty="0">
                <a:solidFill>
                  <a:srgbClr val="1D2125"/>
                </a:solidFill>
                <a:effectLst/>
                <a:latin typeface="Times New Roman" panose="02020603050405020304" pitchFamily="18" charset="0"/>
                <a:ea typeface="Calibri" panose="020F0502020204030204" pitchFamily="34" charset="0"/>
              </a:rPr>
              <a:t> (2023) notes that hospitality businesses have adopted low-toxic pest control and cleaning products and worked towards reducing their amounts of daily waste. Besides, the need for high-quality services has increased the need for environmentally safe strategies. However, hospitality still depicts a slow pace in integrating environmentally sustainable practices due to poor planning and constrained finances. To counter this slow growth, the industry should understand the importance of investing in energy-efficient equipment and waste management practices to enhance sustainability in the long term.</a:t>
            </a: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6</a:t>
            </a:fld>
            <a:endParaRPr lang="en-US"/>
          </a:p>
        </p:txBody>
      </p:sp>
    </p:spTree>
    <p:extLst>
      <p:ext uri="{BB962C8B-B14F-4D97-AF65-F5344CB8AC3E}">
        <p14:creationId xmlns:p14="http://schemas.microsoft.com/office/powerpoint/2010/main" val="1803621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1D2125"/>
                </a:solidFill>
                <a:effectLst/>
                <a:latin typeface="Times New Roman" panose="02020603050405020304" pitchFamily="18" charset="0"/>
                <a:ea typeface="Calibri" panose="020F0502020204030204" pitchFamily="34" charset="0"/>
              </a:rPr>
              <a:t>Among the common approaches used to preserve the environment in contemporary hospitality businesses are the three Rs of recycling: reduce, reuse, and recycle. This mechanism entails lowering or reusing commodities to reduce waste disposal (</a:t>
            </a:r>
            <a:r>
              <a:rPr lang="en-GB" sz="1800" kern="0" dirty="0">
                <a:solidFill>
                  <a:srgbClr val="1D2125"/>
                </a:solidFill>
                <a:effectLst/>
                <a:highlight>
                  <a:srgbClr val="FFFF00"/>
                </a:highlight>
                <a:latin typeface="Times New Roman" panose="02020603050405020304" pitchFamily="18" charset="0"/>
                <a:ea typeface="Calibri" panose="020F0502020204030204" pitchFamily="34" charset="0"/>
              </a:rPr>
              <a:t>Ioannidis</a:t>
            </a:r>
            <a:r>
              <a:rPr lang="en-GB" sz="1800" kern="0" dirty="0">
                <a:solidFill>
                  <a:srgbClr val="1D2125"/>
                </a:solidFill>
                <a:effectLst/>
                <a:latin typeface="Times New Roman" panose="02020603050405020304" pitchFamily="18" charset="0"/>
                <a:ea typeface="Calibri" panose="020F0502020204030204" pitchFamily="34" charset="0"/>
              </a:rPr>
              <a:t> et al. 2021). The 3r approach allows hospitality businesses to recycle them into new products in commodities where neither can be done. An advantage of this approach is that it protects the environment by lowering the waste produced. It also helps save energy and resources since recycled products only require minimal raw materials compared to manufacturing new commodities. A negative aspect of this approach is that it may be considered unhygienic due to the state of recycling sites and the chemicals used. Additionally, the durability and quality of recycled products are not guaranteed and may lead to health issues among consumers.</a:t>
            </a:r>
            <a:endParaRPr lang="en-US" sz="1800" kern="0" dirty="0">
              <a:solidFill>
                <a:srgbClr val="1D2125"/>
              </a:solidFill>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7</a:t>
            </a:fld>
            <a:endParaRPr lang="en-US"/>
          </a:p>
        </p:txBody>
      </p:sp>
    </p:spTree>
    <p:extLst>
      <p:ext uri="{BB962C8B-B14F-4D97-AF65-F5344CB8AC3E}">
        <p14:creationId xmlns:p14="http://schemas.microsoft.com/office/powerpoint/2010/main" val="1463597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1D2125"/>
                </a:solidFill>
                <a:effectLst/>
                <a:latin typeface="Times New Roman" panose="02020603050405020304" pitchFamily="18" charset="0"/>
                <a:ea typeface="Calibri" panose="020F0502020204030204" pitchFamily="34" charset="0"/>
              </a:rPr>
              <a:t>Another approach used by restaurants and hotels is employing diverse green strategies. Some of these strategies involve saving energy through light sensors and individual air conditioning instead of the usual central air conditioning. Moreover, some hospitality businesses have resulted in utilising recycling containers and rechargeable soap dispensers to reduce waste emissions (</a:t>
            </a:r>
            <a:r>
              <a:rPr lang="en-GB" sz="1800" kern="0" dirty="0">
                <a:solidFill>
                  <a:srgbClr val="1D2125"/>
                </a:solidFill>
                <a:effectLst/>
                <a:highlight>
                  <a:srgbClr val="FFFF00"/>
                </a:highlight>
                <a:latin typeface="Times New Roman" panose="02020603050405020304" pitchFamily="18" charset="0"/>
                <a:ea typeface="Calibri" panose="020F0502020204030204" pitchFamily="34" charset="0"/>
              </a:rPr>
              <a:t>Moise et al</a:t>
            </a:r>
            <a:r>
              <a:rPr lang="en-GB" sz="1800" kern="0" dirty="0">
                <a:solidFill>
                  <a:srgbClr val="1D2125"/>
                </a:solidFill>
                <a:effectLst/>
                <a:latin typeface="Times New Roman" panose="02020603050405020304" pitchFamily="18" charset="0"/>
                <a:ea typeface="Calibri" panose="020F0502020204030204" pitchFamily="34" charset="0"/>
              </a:rPr>
              <a:t>. 2021). The benefits of these strategies are that they lower the costs associated with increased energy use. They also lower waste processing costs and improve customer and job satisfaction. On the contrary, these strategies drain a lot of resources, making it challenging for most businesses in the industry to match up with the budget and co</a:t>
            </a:r>
            <a:r>
              <a:rPr lang="en-US" sz="1800" kern="100" dirty="0" err="1">
                <a:solidFill>
                  <a:srgbClr val="1D2125"/>
                </a:solidFill>
                <a:effectLst/>
                <a:latin typeface="Times New Roman" panose="02020603050405020304" pitchFamily="18" charset="0"/>
                <a:ea typeface="Calibri" panose="020F0502020204030204" pitchFamily="34" charset="0"/>
              </a:rPr>
              <a:t>sts</a:t>
            </a:r>
            <a:r>
              <a:rPr lang="en-US" sz="1800" kern="100" dirty="0">
                <a:solidFill>
                  <a:srgbClr val="1D2125"/>
                </a:solidFill>
                <a:effectLst/>
                <a:latin typeface="Times New Roman" panose="02020603050405020304" pitchFamily="18" charset="0"/>
                <a:ea typeface="Calibri" panose="020F0502020204030204" pitchFamily="34" charset="0"/>
              </a:rPr>
              <a:t> required</a:t>
            </a:r>
            <a:r>
              <a:rPr lang="en-GB" sz="1800" kern="100" dirty="0">
                <a:solidFill>
                  <a:srgbClr val="1D2125"/>
                </a:solidFill>
                <a:effectLst/>
                <a:latin typeface="Times New Roman" panose="02020603050405020304" pitchFamily="18" charset="0"/>
                <a:ea typeface="Calibri" panose="020F0502020204030204" pitchFamily="34" charset="0"/>
              </a:rPr>
              <a:t> (Tanveer et al. 2023).</a:t>
            </a: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8</a:t>
            </a:fld>
            <a:endParaRPr lang="en-US"/>
          </a:p>
        </p:txBody>
      </p:sp>
    </p:spTree>
    <p:extLst>
      <p:ext uri="{BB962C8B-B14F-4D97-AF65-F5344CB8AC3E}">
        <p14:creationId xmlns:p14="http://schemas.microsoft.com/office/powerpoint/2010/main" val="1414757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1D2125"/>
                </a:solidFill>
                <a:effectLst/>
                <a:latin typeface="Times New Roman" panose="02020603050405020304" pitchFamily="18" charset="0"/>
                <a:ea typeface="Calibri" panose="020F0502020204030204" pitchFamily="34" charset="0"/>
              </a:rPr>
              <a:t>In the future, the hospitality industry may focus on raising awareness and embracing renewable energy and innovative technologies. As outlined by </a:t>
            </a:r>
            <a:r>
              <a:rPr lang="en-GB" sz="1800" kern="100" dirty="0" err="1">
                <a:solidFill>
                  <a:srgbClr val="1D2125"/>
                </a:solidFill>
                <a:effectLst/>
                <a:latin typeface="Times New Roman" panose="02020603050405020304" pitchFamily="18" charset="0"/>
                <a:ea typeface="Calibri" panose="020F0502020204030204" pitchFamily="34" charset="0"/>
              </a:rPr>
              <a:t>Kassim</a:t>
            </a:r>
            <a:r>
              <a:rPr lang="en-GB" sz="1800" kern="100" dirty="0">
                <a:solidFill>
                  <a:srgbClr val="1D2125"/>
                </a:solidFill>
                <a:effectLst/>
                <a:latin typeface="Times New Roman" panose="02020603050405020304" pitchFamily="18" charset="0"/>
                <a:ea typeface="Calibri" panose="020F0502020204030204" pitchFamily="34" charset="0"/>
              </a:rPr>
              <a:t> (2023), poor environmental knowledge is a major barrier to using eco-friendly approaches. Hospitality organisations, therefore, have to engage in green awareness practices to lower and improve waste disposal. Regarding technology, hospitality organisations can adopt automated smart devices to reduce the wastage of energy and negative impacts involving the generation of energy. Lastly, the industry may enhance its sustainability by employing solar, micro-hydro plants, and wind, among other renewable energy sources. A good example of this approach is the La Quinta Inn &amp; Suites in Connecticut, saving over $1000 monthly using renewable solar energy (University of Central Florida n.d.). Hence, these green approaches will not only maintain the environment but also save on costs.</a:t>
            </a: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9</a:t>
            </a:fld>
            <a:endParaRPr lang="en-US"/>
          </a:p>
        </p:txBody>
      </p:sp>
    </p:spTree>
    <p:extLst>
      <p:ext uri="{BB962C8B-B14F-4D97-AF65-F5344CB8AC3E}">
        <p14:creationId xmlns:p14="http://schemas.microsoft.com/office/powerpoint/2010/main" val="2070233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1D2125"/>
                </a:solidFill>
                <a:effectLst/>
                <a:latin typeface="Times New Roman" panose="02020603050405020304" pitchFamily="18" charset="0"/>
                <a:ea typeface="Calibri" panose="020F0502020204030204" pitchFamily="34" charset="0"/>
              </a:rPr>
              <a:t>In summary, sustainability in the hospitality industry will be enhanced by increased use of eco-friendly practices. The industry’s PESTEL analysis shows that factors such as government regulations and policies, social responsibility, and technological advancements influence its sustainability efforts. Currently, the industry employs strategies, such as the three Rs and green initiatives, to make it sustainable. These approaches are advantageous since they lower waste generation and save on resources. However, these approaches may be resource-consuming and expensive to implement. Future management options to enhance sustainability in the industry may involve increasing environmental awareness and adopting innovative smart technologies.</a:t>
            </a:r>
            <a:endParaRPr lang="en-US" sz="1800" kern="100" dirty="0">
              <a:solidFill>
                <a:srgbClr val="1D2125"/>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F0C9845-FD23-4BD4-8835-BA4331A75463}" type="slidenum">
              <a:rPr lang="en-US" smtClean="0"/>
              <a:t>10</a:t>
            </a:fld>
            <a:endParaRPr lang="en-US"/>
          </a:p>
        </p:txBody>
      </p:sp>
    </p:spTree>
    <p:extLst>
      <p:ext uri="{BB962C8B-B14F-4D97-AF65-F5344CB8AC3E}">
        <p14:creationId xmlns:p14="http://schemas.microsoft.com/office/powerpoint/2010/main" val="12517676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6EA2287-FF7D-459B-9F55-1C4CAF61635A}"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2640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spTree>
    <p:extLst>
      <p:ext uri="{BB962C8B-B14F-4D97-AF65-F5344CB8AC3E}">
        <p14:creationId xmlns:p14="http://schemas.microsoft.com/office/powerpoint/2010/main" val="314416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9360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3522B1-0272-4CE3-9345-DABE41129AA5}" type="datetimeFigureOut">
              <a:rPr lang="en-US" smtClean="0"/>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A2287-FF7D-459B-9F55-1C4CAF61635A}"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7120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3522B1-0272-4CE3-9345-DABE41129AA5}" type="datetimeFigureOut">
              <a:rPr lang="en-US" smtClean="0"/>
              <a:t>11/10/23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EA2287-FF7D-459B-9F55-1C4CAF61635A}"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108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3522B1-0272-4CE3-9345-DABE41129AA5}" type="datetimeFigureOut">
              <a:rPr lang="en-US" smtClean="0"/>
              <a:t>11/10/23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EA2287-FF7D-459B-9F55-1C4CAF61635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701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3522B1-0272-4CE3-9345-DABE41129AA5}" type="datetimeFigureOut">
              <a:rPr lang="en-US" smtClean="0"/>
              <a:t>11/10/23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EA2287-FF7D-459B-9F55-1C4CAF61635A}" type="slidenum">
              <a:rPr lang="en-US" smtClean="0"/>
              <a:t>‹#›</a:t>
            </a:fld>
            <a:endParaRPr lang="en-US"/>
          </a:p>
        </p:txBody>
      </p:sp>
    </p:spTree>
    <p:extLst>
      <p:ext uri="{BB962C8B-B14F-4D97-AF65-F5344CB8AC3E}">
        <p14:creationId xmlns:p14="http://schemas.microsoft.com/office/powerpoint/2010/main" val="1580253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3522B1-0272-4CE3-9345-DABE41129AA5}" type="datetimeFigureOut">
              <a:rPr lang="en-US" smtClean="0"/>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A2287-FF7D-459B-9F55-1C4CAF61635A}"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8587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3522B1-0272-4CE3-9345-DABE41129AA5}" type="datetimeFigureOut">
              <a:rPr lang="en-US" smtClean="0"/>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A2287-FF7D-459B-9F55-1C4CAF61635A}" type="slidenum">
              <a:rPr lang="en-US" smtClean="0"/>
              <a:t>‹#›</a:t>
            </a:fld>
            <a:endParaRPr lang="en-US"/>
          </a:p>
        </p:txBody>
      </p:sp>
    </p:spTree>
    <p:extLst>
      <p:ext uri="{BB962C8B-B14F-4D97-AF65-F5344CB8AC3E}">
        <p14:creationId xmlns:p14="http://schemas.microsoft.com/office/powerpoint/2010/main" val="1886846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3522B1-0272-4CE3-9345-DABE41129AA5}" type="datetimeFigureOut">
              <a:rPr lang="en-US" smtClean="0"/>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A2287-FF7D-459B-9F55-1C4CAF61635A}" type="slidenum">
              <a:rPr lang="en-US" smtClean="0"/>
              <a:t>‹#›</a:t>
            </a:fld>
            <a:endParaRPr lang="en-US"/>
          </a:p>
        </p:txBody>
      </p:sp>
    </p:spTree>
    <p:extLst>
      <p:ext uri="{BB962C8B-B14F-4D97-AF65-F5344CB8AC3E}">
        <p14:creationId xmlns:p14="http://schemas.microsoft.com/office/powerpoint/2010/main" val="10088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7301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9049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spTree>
    <p:extLst>
      <p:ext uri="{BB962C8B-B14F-4D97-AF65-F5344CB8AC3E}">
        <p14:creationId xmlns:p14="http://schemas.microsoft.com/office/powerpoint/2010/main" val="1147499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5511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2014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94652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3522B1-0272-4CE3-9345-DABE41129AA5}" type="datetimeFigureOut">
              <a:rPr lang="en-US" smtClean="0"/>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A2287-FF7D-459B-9F55-1C4CAF61635A}"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7476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3522B1-0272-4CE3-9345-DABE41129AA5}" type="datetimeFigureOut">
              <a:rPr lang="en-US" smtClean="0"/>
              <a:t>11/10/23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6EA2287-FF7D-459B-9F55-1C4CAF61635A}" type="slidenum">
              <a:rPr lang="en-US" smtClean="0"/>
              <a:t>‹#›</a:t>
            </a:fld>
            <a:endParaRPr lang="en-US"/>
          </a:p>
        </p:txBody>
      </p:sp>
    </p:spTree>
    <p:extLst>
      <p:ext uri="{BB962C8B-B14F-4D97-AF65-F5344CB8AC3E}">
        <p14:creationId xmlns:p14="http://schemas.microsoft.com/office/powerpoint/2010/main" val="276934495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bizsu.co/blog/why-is-sustainability-important-in-the-hospitality-industry"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okcredit.in/blog/how-does-the-hospitality-industry-work/"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physicsworld.com/a/too-much-of-a-good-thing-an-excess-of-uk-renewabl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0FFC-8092-9767-EFB6-3343A0B73151}"/>
              </a:ext>
            </a:extLst>
          </p:cNvPr>
          <p:cNvSpPr>
            <a:spLocks noGrp="1"/>
          </p:cNvSpPr>
          <p:nvPr>
            <p:ph type="ctrTitle"/>
          </p:nvPr>
        </p:nvSpPr>
        <p:spPr/>
        <p:txBody>
          <a:bodyPr/>
          <a:lstStyle/>
          <a:p>
            <a:r>
              <a:rPr lang="en-US" b="1" dirty="0"/>
              <a:t>Sustainability in the  Hospitality Sector</a:t>
            </a:r>
          </a:p>
        </p:txBody>
      </p:sp>
      <p:sp>
        <p:nvSpPr>
          <p:cNvPr id="3" name="Subtitle 2">
            <a:extLst>
              <a:ext uri="{FF2B5EF4-FFF2-40B4-BE49-F238E27FC236}">
                <a16:creationId xmlns:a16="http://schemas.microsoft.com/office/drawing/2014/main" id="{C62B9447-DDB0-2753-5DFF-FB7F6D06AA7E}"/>
              </a:ext>
            </a:extLst>
          </p:cNvPr>
          <p:cNvSpPr>
            <a:spLocks noGrp="1"/>
          </p:cNvSpPr>
          <p:nvPr>
            <p:ph type="subTitle" idx="1"/>
          </p:nvPr>
        </p:nvSpPr>
        <p:spPr/>
        <p:txBody>
          <a:bodyPr>
            <a:normAutofit fontScale="92500" lnSpcReduction="10000"/>
          </a:bodyPr>
          <a:lstStyle/>
          <a:p>
            <a:pPr marL="0" marR="0" algn="ctr">
              <a:lnSpc>
                <a:spcPct val="120000"/>
              </a:lnSpc>
              <a:spcBef>
                <a:spcPts val="0"/>
              </a:spcBef>
              <a:spcAft>
                <a:spcPts val="800"/>
              </a:spcAft>
            </a:pPr>
            <a:r>
              <a:rPr lang="en-US" sz="1400" dirty="0"/>
              <a:t>Student’s Name: </a:t>
            </a:r>
            <a:r>
              <a:rPr lang="en-US" sz="1400" dirty="0" err="1"/>
              <a:t>Nineta</a:t>
            </a:r>
            <a:r>
              <a:rPr lang="en-US" sz="1400" dirty="0"/>
              <a:t> </a:t>
            </a:r>
            <a:r>
              <a:rPr lang="en-US" sz="1400" dirty="0" err="1"/>
              <a:t>Florescu</a:t>
            </a:r>
            <a:r>
              <a:rPr lang="en-US" sz="1400" dirty="0"/>
              <a:t> 2012863</a:t>
            </a:r>
          </a:p>
          <a:p>
            <a:pPr marL="0" marR="0" algn="ctr">
              <a:lnSpc>
                <a:spcPct val="120000"/>
              </a:lnSpc>
              <a:spcBef>
                <a:spcPts val="0"/>
              </a:spcBef>
              <a:spcAft>
                <a:spcPts val="800"/>
              </a:spcAft>
            </a:pPr>
            <a:r>
              <a:rPr lang="en-US" sz="1400" dirty="0"/>
              <a:t>Module: Contemporary Themes in the Hotel and Hospitality Sector (BMIH6001)</a:t>
            </a:r>
          </a:p>
          <a:p>
            <a:pPr marL="0" marR="0" algn="ctr">
              <a:lnSpc>
                <a:spcPct val="120000"/>
              </a:lnSpc>
              <a:spcBef>
                <a:spcPts val="0"/>
              </a:spcBef>
              <a:spcAft>
                <a:spcPts val="800"/>
              </a:spcAft>
            </a:pPr>
            <a:r>
              <a:rPr lang="en-US" sz="1400" dirty="0"/>
              <a:t>Lecturer: Giulia </a:t>
            </a:r>
            <a:r>
              <a:rPr lang="en-US" sz="1400" dirty="0" err="1"/>
              <a:t>Chifari</a:t>
            </a:r>
            <a:endParaRPr lang="en-US" sz="1400" dirty="0"/>
          </a:p>
          <a:p>
            <a:pPr>
              <a:lnSpc>
                <a:spcPct val="120000"/>
              </a:lnSpc>
            </a:pPr>
            <a:r>
              <a:rPr lang="en-US" sz="1400"/>
              <a:t>Date:10.11.2023</a:t>
            </a:r>
            <a:endParaRPr lang="en-US" sz="1400" dirty="0"/>
          </a:p>
        </p:txBody>
      </p:sp>
      <p:sp>
        <p:nvSpPr>
          <p:cNvPr id="4" name="TextBox 3">
            <a:extLst>
              <a:ext uri="{FF2B5EF4-FFF2-40B4-BE49-F238E27FC236}">
                <a16:creationId xmlns:a16="http://schemas.microsoft.com/office/drawing/2014/main" id="{3F59E8D4-BD77-6EEC-306E-5B803A85B938}"/>
              </a:ext>
            </a:extLst>
          </p:cNvPr>
          <p:cNvSpPr txBox="1"/>
          <p:nvPr/>
        </p:nvSpPr>
        <p:spPr>
          <a:xfrm>
            <a:off x="6660292" y="3867665"/>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207172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DE77-D874-9989-FC8D-E8075A1EEAB1}"/>
              </a:ext>
            </a:extLst>
          </p:cNvPr>
          <p:cNvSpPr>
            <a:spLocks noGrp="1"/>
          </p:cNvSpPr>
          <p:nvPr>
            <p:ph type="title"/>
          </p:nvPr>
        </p:nvSpPr>
        <p:spPr/>
        <p:txBody>
          <a:bodyPr/>
          <a:lstStyle/>
          <a:p>
            <a:r>
              <a:rPr lang="en-US" b="1" dirty="0"/>
              <a:t>Introduction</a:t>
            </a:r>
          </a:p>
        </p:txBody>
      </p:sp>
      <p:sp>
        <p:nvSpPr>
          <p:cNvPr id="3" name="Content Placeholder 2">
            <a:extLst>
              <a:ext uri="{FF2B5EF4-FFF2-40B4-BE49-F238E27FC236}">
                <a16:creationId xmlns:a16="http://schemas.microsoft.com/office/drawing/2014/main" id="{F4F892EA-F027-A542-054D-648C41E27F92}"/>
              </a:ext>
            </a:extLst>
          </p:cNvPr>
          <p:cNvSpPr>
            <a:spLocks noGrp="1"/>
          </p:cNvSpPr>
          <p:nvPr>
            <p:ph sz="half" idx="1"/>
          </p:nvPr>
        </p:nvSpPr>
        <p:spPr>
          <a:xfrm>
            <a:off x="5376042" y="2459421"/>
            <a:ext cx="5523606" cy="3720662"/>
          </a:xfrm>
        </p:spPr>
        <p:txBody>
          <a:bodyPr>
            <a:normAutofit fontScale="92500" lnSpcReduction="20000"/>
          </a:bodyPr>
          <a:lstStyle/>
          <a:p>
            <a:pPr marL="342900" marR="0" lvl="0" indent="-342900">
              <a:lnSpc>
                <a:spcPct val="107000"/>
              </a:lnSpc>
              <a:spcBef>
                <a:spcPts val="0"/>
              </a:spcBef>
              <a:spcAft>
                <a:spcPts val="0"/>
              </a:spcAft>
              <a:buFont typeface="Courier New" panose="02070309020205020404" pitchFamily="49" charset="0"/>
              <a:buChar char="o"/>
            </a:pPr>
            <a:r>
              <a:rPr lang="en-US" dirty="0"/>
              <a:t>Sustainability involves meeting current needs without affecting future generations (</a:t>
            </a:r>
            <a:r>
              <a:rPr lang="en-US" dirty="0" err="1"/>
              <a:t>Klemi-Stojanov</a:t>
            </a:r>
            <a:r>
              <a:rPr lang="en-US" dirty="0"/>
              <a:t>,  2020).</a:t>
            </a:r>
          </a:p>
          <a:p>
            <a:pPr marL="342900" marR="0" lvl="0" indent="-342900">
              <a:lnSpc>
                <a:spcPct val="107000"/>
              </a:lnSpc>
              <a:spcBef>
                <a:spcPts val="0"/>
              </a:spcBef>
              <a:spcAft>
                <a:spcPts val="0"/>
              </a:spcAft>
              <a:buFont typeface="Courier New" panose="02070309020205020404" pitchFamily="49" charset="0"/>
              <a:buChar char="o"/>
            </a:pPr>
            <a:r>
              <a:rPr lang="en-US" dirty="0"/>
              <a:t>The hotel industry's ecological effects make sustainability crucial.</a:t>
            </a:r>
          </a:p>
          <a:p>
            <a:pPr marL="342900" marR="0" lvl="0" indent="-342900">
              <a:lnSpc>
                <a:spcPct val="107000"/>
              </a:lnSpc>
              <a:spcBef>
                <a:spcPts val="0"/>
              </a:spcBef>
              <a:spcAft>
                <a:spcPts val="0"/>
              </a:spcAft>
              <a:buFont typeface="Courier New" panose="02070309020205020404" pitchFamily="49" charset="0"/>
              <a:buChar char="o"/>
            </a:pPr>
            <a:r>
              <a:rPr lang="en-US" dirty="0"/>
              <a:t>Increased resource use threatens ecosystems.</a:t>
            </a:r>
          </a:p>
          <a:p>
            <a:pPr marL="342900" marR="0" lvl="0" indent="-342900">
              <a:lnSpc>
                <a:spcPct val="107000"/>
              </a:lnSpc>
              <a:spcBef>
                <a:spcPts val="0"/>
              </a:spcBef>
              <a:spcAft>
                <a:spcPts val="0"/>
              </a:spcAft>
              <a:buFont typeface="Courier New" panose="02070309020205020404" pitchFamily="49" charset="0"/>
              <a:buChar char="o"/>
            </a:pPr>
            <a:r>
              <a:rPr lang="en-US" dirty="0"/>
              <a:t>The industry drives towards profitability-focused sustainability.</a:t>
            </a:r>
          </a:p>
          <a:p>
            <a:pPr marL="342900" marR="0" lvl="0" indent="-342900">
              <a:lnSpc>
                <a:spcPct val="107000"/>
              </a:lnSpc>
              <a:spcBef>
                <a:spcPts val="0"/>
              </a:spcBef>
              <a:spcAft>
                <a:spcPts val="0"/>
              </a:spcAft>
              <a:buFont typeface="Courier New" panose="02070309020205020404" pitchFamily="49" charset="0"/>
              <a:buChar char="o"/>
            </a:pPr>
            <a:r>
              <a:rPr lang="en-US" dirty="0"/>
              <a:t>Eco-friendly businesses have a competitive advantage.</a:t>
            </a:r>
          </a:p>
          <a:p>
            <a:pPr marL="342900" marR="0" lvl="0" indent="-342900">
              <a:lnSpc>
                <a:spcPct val="107000"/>
              </a:lnSpc>
              <a:spcBef>
                <a:spcPts val="0"/>
              </a:spcBef>
              <a:spcAft>
                <a:spcPts val="800"/>
              </a:spcAft>
              <a:buFont typeface="Courier New" panose="02070309020205020404" pitchFamily="49" charset="0"/>
              <a:buChar char="o"/>
            </a:pPr>
            <a:r>
              <a:rPr lang="en-US" dirty="0"/>
              <a:t>Good sustainability approaches attract eco-conscious clients.</a:t>
            </a:r>
          </a:p>
        </p:txBody>
      </p:sp>
      <p:pic>
        <p:nvPicPr>
          <p:cNvPr id="1026" name="Picture 2" descr="Hotel Sustainability">
            <a:extLst>
              <a:ext uri="{FF2B5EF4-FFF2-40B4-BE49-F238E27FC236}">
                <a16:creationId xmlns:a16="http://schemas.microsoft.com/office/drawing/2014/main" id="{058AF4F5-B184-6953-FEA1-ABBC5684BF8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1154243" y="2459421"/>
            <a:ext cx="4221799" cy="26486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5ECF7CC-0FF0-48B2-7BA9-440D46412D16}"/>
              </a:ext>
            </a:extLst>
          </p:cNvPr>
          <p:cNvSpPr txBox="1"/>
          <p:nvPr/>
        </p:nvSpPr>
        <p:spPr>
          <a:xfrm>
            <a:off x="1463676" y="5108028"/>
            <a:ext cx="3912366" cy="954107"/>
          </a:xfrm>
          <a:prstGeom prst="rect">
            <a:avLst/>
          </a:prstGeom>
          <a:noFill/>
        </p:spPr>
        <p:txBody>
          <a:bodyPr wrap="square" rtlCol="0">
            <a:spAutoFit/>
          </a:bodyPr>
          <a:lstStyle/>
          <a:p>
            <a:r>
              <a:rPr lang="en-US" sz="1400" dirty="0"/>
              <a:t>Fig 1: Sustainability in Hospitality. Pant, G. 2022. Why is sustainability important in the hospitality industry? Available at </a:t>
            </a:r>
            <a:r>
              <a:rPr lang="en-US" sz="1400" dirty="0">
                <a:hlinkClick r:id="rId4"/>
              </a:rPr>
              <a:t>https://bizsu.co/blog/why-is-sustainability-important-in-the-hospitality-industry</a:t>
            </a:r>
            <a:r>
              <a:rPr lang="en-US" sz="1400" dirty="0"/>
              <a:t> </a:t>
            </a:r>
          </a:p>
        </p:txBody>
      </p:sp>
    </p:spTree>
    <p:extLst>
      <p:ext uri="{BB962C8B-B14F-4D97-AF65-F5344CB8AC3E}">
        <p14:creationId xmlns:p14="http://schemas.microsoft.com/office/powerpoint/2010/main" val="1219922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8E552-DEF5-3CF1-C1B7-70EC1E75793D}"/>
              </a:ext>
            </a:extLst>
          </p:cNvPr>
          <p:cNvSpPr>
            <a:spLocks noGrp="1"/>
          </p:cNvSpPr>
          <p:nvPr>
            <p:ph type="title"/>
          </p:nvPr>
        </p:nvSpPr>
        <p:spPr/>
        <p:txBody>
          <a:bodyPr/>
          <a:lstStyle/>
          <a:p>
            <a:r>
              <a:rPr lang="en-GB" b="1" dirty="0"/>
              <a:t>Overview of Literature: PESTEL</a:t>
            </a:r>
            <a:endParaRPr lang="en-US" b="1" dirty="0"/>
          </a:p>
        </p:txBody>
      </p:sp>
      <p:sp>
        <p:nvSpPr>
          <p:cNvPr id="3" name="Content Placeholder 2">
            <a:extLst>
              <a:ext uri="{FF2B5EF4-FFF2-40B4-BE49-F238E27FC236}">
                <a16:creationId xmlns:a16="http://schemas.microsoft.com/office/drawing/2014/main" id="{05133F30-B91C-9054-DADD-8583D50CF883}"/>
              </a:ext>
            </a:extLst>
          </p:cNvPr>
          <p:cNvSpPr>
            <a:spLocks noGrp="1"/>
          </p:cNvSpPr>
          <p:nvPr>
            <p:ph idx="1"/>
          </p:nvPr>
        </p:nvSpPr>
        <p:spPr/>
        <p:txBody>
          <a:bodyPr/>
          <a:lstStyle/>
          <a:p>
            <a:pPr marL="342900" marR="0" lvl="0" indent="-342900">
              <a:lnSpc>
                <a:spcPct val="150000"/>
              </a:lnSpc>
              <a:spcBef>
                <a:spcPts val="0"/>
              </a:spcBef>
              <a:spcAft>
                <a:spcPts val="0"/>
              </a:spcAft>
              <a:buFont typeface="Courier New" panose="02070309020205020404" pitchFamily="49" charset="0"/>
              <a:buChar char="o"/>
            </a:pPr>
            <a:r>
              <a:rPr lang="en-US" dirty="0"/>
              <a:t>PESTEL analysis describes hospitality sustainability.</a:t>
            </a:r>
          </a:p>
          <a:p>
            <a:pPr marL="342900" marR="0" lvl="0" indent="-342900">
              <a:lnSpc>
                <a:spcPct val="150000"/>
              </a:lnSpc>
              <a:spcBef>
                <a:spcPts val="0"/>
              </a:spcBef>
              <a:spcAft>
                <a:spcPts val="0"/>
              </a:spcAft>
              <a:buFont typeface="Courier New" panose="02070309020205020404" pitchFamily="49" charset="0"/>
              <a:buChar char="o"/>
            </a:pPr>
            <a:r>
              <a:rPr lang="en-US" dirty="0"/>
              <a:t>Political factors, including regulations, affect sustainability.</a:t>
            </a:r>
          </a:p>
          <a:p>
            <a:pPr marL="342900" marR="0" lvl="0" indent="-342900">
              <a:lnSpc>
                <a:spcPct val="150000"/>
              </a:lnSpc>
              <a:spcBef>
                <a:spcPts val="0"/>
              </a:spcBef>
              <a:spcAft>
                <a:spcPts val="0"/>
              </a:spcAft>
              <a:buFont typeface="Courier New" panose="02070309020205020404" pitchFamily="49" charset="0"/>
              <a:buChar char="o"/>
            </a:pPr>
            <a:r>
              <a:rPr lang="en-US" dirty="0"/>
              <a:t>The COVID-19 pandemic severely impacted the sector.</a:t>
            </a:r>
          </a:p>
          <a:p>
            <a:pPr marL="342900" marR="0" lvl="0" indent="-342900">
              <a:lnSpc>
                <a:spcPct val="150000"/>
              </a:lnSpc>
              <a:spcBef>
                <a:spcPts val="0"/>
              </a:spcBef>
              <a:spcAft>
                <a:spcPts val="0"/>
              </a:spcAft>
              <a:buFont typeface="Courier New" panose="02070309020205020404" pitchFamily="49" charset="0"/>
              <a:buChar char="o"/>
            </a:pPr>
            <a:r>
              <a:rPr lang="en-US" dirty="0"/>
              <a:t>Regulations like EU energy and waste rules affect sustainability efforts.</a:t>
            </a:r>
          </a:p>
          <a:p>
            <a:pPr marL="342900" marR="0" lvl="0" indent="-342900">
              <a:lnSpc>
                <a:spcPct val="150000"/>
              </a:lnSpc>
              <a:spcBef>
                <a:spcPts val="0"/>
              </a:spcBef>
              <a:spcAft>
                <a:spcPts val="800"/>
              </a:spcAft>
              <a:buFont typeface="Courier New" panose="02070309020205020404" pitchFamily="49" charset="0"/>
              <a:buChar char="o"/>
            </a:pPr>
            <a:r>
              <a:rPr lang="en-US" dirty="0"/>
              <a:t>Policy violations can significantly disrupt the hospitality industry.</a:t>
            </a:r>
          </a:p>
        </p:txBody>
      </p:sp>
    </p:spTree>
    <p:extLst>
      <p:ext uri="{BB962C8B-B14F-4D97-AF65-F5344CB8AC3E}">
        <p14:creationId xmlns:p14="http://schemas.microsoft.com/office/powerpoint/2010/main" val="166454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1797E-65FD-F108-4E92-D4561466A0B3}"/>
              </a:ext>
            </a:extLst>
          </p:cNvPr>
          <p:cNvSpPr>
            <a:spLocks noGrp="1"/>
          </p:cNvSpPr>
          <p:nvPr>
            <p:ph type="title"/>
          </p:nvPr>
        </p:nvSpPr>
        <p:spPr/>
        <p:txBody>
          <a:bodyPr/>
          <a:lstStyle/>
          <a:p>
            <a:r>
              <a:rPr lang="en-US" b="1" dirty="0"/>
              <a:t>Economic, Social, and Technological</a:t>
            </a:r>
          </a:p>
        </p:txBody>
      </p:sp>
      <p:sp>
        <p:nvSpPr>
          <p:cNvPr id="3" name="Content Placeholder 2">
            <a:extLst>
              <a:ext uri="{FF2B5EF4-FFF2-40B4-BE49-F238E27FC236}">
                <a16:creationId xmlns:a16="http://schemas.microsoft.com/office/drawing/2014/main" id="{06634F79-B875-0E00-A437-DF65867B1E26}"/>
              </a:ext>
            </a:extLst>
          </p:cNvPr>
          <p:cNvSpPr>
            <a:spLocks noGrp="1"/>
          </p:cNvSpPr>
          <p:nvPr>
            <p:ph sz="half" idx="1"/>
          </p:nvPr>
        </p:nvSpPr>
        <p:spPr>
          <a:xfrm>
            <a:off x="1298448" y="2560319"/>
            <a:ext cx="5477106" cy="3550403"/>
          </a:xfrm>
        </p:spPr>
        <p:txBody>
          <a:bodyPr>
            <a:normAutofit fontScale="92500" lnSpcReduction="20000"/>
          </a:bodyPr>
          <a:lstStyle/>
          <a:p>
            <a:pPr marL="342900" marR="0" lvl="0" indent="-342900">
              <a:lnSpc>
                <a:spcPct val="107000"/>
              </a:lnSpc>
              <a:spcBef>
                <a:spcPts val="0"/>
              </a:spcBef>
              <a:spcAft>
                <a:spcPts val="0"/>
              </a:spcAft>
              <a:buFont typeface="Courier New" panose="02070309020205020404" pitchFamily="49" charset="0"/>
              <a:buChar char="o"/>
            </a:pPr>
            <a:r>
              <a:rPr lang="en-US" dirty="0"/>
              <a:t>Economic challenges impact hospitality sustainability efforts.</a:t>
            </a:r>
          </a:p>
          <a:p>
            <a:pPr marL="342900" marR="0" lvl="0" indent="-342900">
              <a:lnSpc>
                <a:spcPct val="107000"/>
              </a:lnSpc>
              <a:spcBef>
                <a:spcPts val="0"/>
              </a:spcBef>
              <a:spcAft>
                <a:spcPts val="0"/>
              </a:spcAft>
              <a:buFont typeface="Courier New" panose="02070309020205020404" pitchFamily="49" charset="0"/>
              <a:buChar char="o"/>
            </a:pPr>
            <a:r>
              <a:rPr lang="en-US" dirty="0"/>
              <a:t>Eco-friendly practices enhance cost reduction, brand reputation, and loyalty.</a:t>
            </a:r>
          </a:p>
          <a:p>
            <a:pPr marL="342900" marR="0" lvl="0" indent="-342900">
              <a:lnSpc>
                <a:spcPct val="107000"/>
              </a:lnSpc>
              <a:spcBef>
                <a:spcPts val="0"/>
              </a:spcBef>
              <a:spcAft>
                <a:spcPts val="0"/>
              </a:spcAft>
              <a:buFont typeface="Courier New" panose="02070309020205020404" pitchFamily="49" charset="0"/>
              <a:buChar char="o"/>
            </a:pPr>
            <a:r>
              <a:rPr lang="en-US" dirty="0"/>
              <a:t>Social responsibility may entail focusing on local culture.</a:t>
            </a:r>
          </a:p>
          <a:p>
            <a:pPr marL="342900" marR="0" lvl="0" indent="-342900">
              <a:lnSpc>
                <a:spcPct val="107000"/>
              </a:lnSpc>
              <a:spcBef>
                <a:spcPts val="0"/>
              </a:spcBef>
              <a:spcAft>
                <a:spcPts val="0"/>
              </a:spcAft>
              <a:buFont typeface="Courier New" panose="02070309020205020404" pitchFamily="49" charset="0"/>
              <a:buChar char="o"/>
            </a:pPr>
            <a:r>
              <a:rPr lang="en-US" dirty="0"/>
              <a:t>Technological adoption enhances resource use and sustainability.</a:t>
            </a:r>
          </a:p>
          <a:p>
            <a:pPr marL="342900" marR="0" lvl="0" indent="-342900">
              <a:lnSpc>
                <a:spcPct val="107000"/>
              </a:lnSpc>
              <a:spcBef>
                <a:spcPts val="0"/>
              </a:spcBef>
              <a:spcAft>
                <a:spcPts val="0"/>
              </a:spcAft>
              <a:buFont typeface="Courier New" panose="02070309020205020404" pitchFamily="49" charset="0"/>
              <a:buChar char="o"/>
            </a:pPr>
            <a:r>
              <a:rPr lang="en-US" dirty="0"/>
              <a:t>Smart room control systems reduce costs.</a:t>
            </a:r>
          </a:p>
          <a:p>
            <a:pPr marL="342900" marR="0" lvl="0" indent="-342900">
              <a:lnSpc>
                <a:spcPct val="107000"/>
              </a:lnSpc>
              <a:spcBef>
                <a:spcPts val="0"/>
              </a:spcBef>
              <a:spcAft>
                <a:spcPts val="800"/>
              </a:spcAft>
              <a:buFont typeface="Courier New" panose="02070309020205020404" pitchFamily="49" charset="0"/>
              <a:buChar char="o"/>
            </a:pPr>
            <a:r>
              <a:rPr lang="en-US" dirty="0"/>
              <a:t>Technology use is pivotal in achieving sustainability goals.</a:t>
            </a:r>
          </a:p>
        </p:txBody>
      </p:sp>
      <p:pic>
        <p:nvPicPr>
          <p:cNvPr id="2050" name="Picture 2" descr="pestel analysis">
            <a:extLst>
              <a:ext uri="{FF2B5EF4-FFF2-40B4-BE49-F238E27FC236}">
                <a16:creationId xmlns:a16="http://schemas.microsoft.com/office/drawing/2014/main" id="{24C8325E-550C-8F1C-C691-26033E37EBF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75554" y="2560320"/>
            <a:ext cx="4117998" cy="24769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DC302B-3676-C8DF-8E23-99496F4F5C67}"/>
              </a:ext>
            </a:extLst>
          </p:cNvPr>
          <p:cNvSpPr txBox="1"/>
          <p:nvPr/>
        </p:nvSpPr>
        <p:spPr>
          <a:xfrm>
            <a:off x="7629992" y="5156616"/>
            <a:ext cx="3013023" cy="954107"/>
          </a:xfrm>
          <a:prstGeom prst="rect">
            <a:avLst/>
          </a:prstGeom>
          <a:noFill/>
        </p:spPr>
        <p:txBody>
          <a:bodyPr wrap="square" rtlCol="0">
            <a:spAutoFit/>
          </a:bodyPr>
          <a:lstStyle/>
          <a:p>
            <a:r>
              <a:rPr lang="en-US" sz="1400" dirty="0"/>
              <a:t>Fig 2: PESTEL Analysis. Nath, B., 2023. What is PESTEL Analysis? Definition and Templates. Available at https://geekflare.com/pestel-analysis/</a:t>
            </a:r>
          </a:p>
        </p:txBody>
      </p:sp>
    </p:spTree>
    <p:extLst>
      <p:ext uri="{BB962C8B-B14F-4D97-AF65-F5344CB8AC3E}">
        <p14:creationId xmlns:p14="http://schemas.microsoft.com/office/powerpoint/2010/main" val="2878976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BEA05-9583-8711-9012-3813F4D58445}"/>
              </a:ext>
            </a:extLst>
          </p:cNvPr>
          <p:cNvSpPr>
            <a:spLocks noGrp="1"/>
          </p:cNvSpPr>
          <p:nvPr>
            <p:ph type="title"/>
          </p:nvPr>
        </p:nvSpPr>
        <p:spPr/>
        <p:txBody>
          <a:bodyPr/>
          <a:lstStyle/>
          <a:p>
            <a:r>
              <a:rPr lang="en-US" b="1" dirty="0"/>
              <a:t>Environmental and Legal</a:t>
            </a:r>
          </a:p>
        </p:txBody>
      </p:sp>
      <p:sp>
        <p:nvSpPr>
          <p:cNvPr id="3" name="Content Placeholder 2">
            <a:extLst>
              <a:ext uri="{FF2B5EF4-FFF2-40B4-BE49-F238E27FC236}">
                <a16:creationId xmlns:a16="http://schemas.microsoft.com/office/drawing/2014/main" id="{06E592F5-A881-3634-EC22-FF0C06114D7B}"/>
              </a:ext>
            </a:extLst>
          </p:cNvPr>
          <p:cNvSpPr>
            <a:spLocks noGrp="1"/>
          </p:cNvSpPr>
          <p:nvPr>
            <p:ph idx="1"/>
          </p:nvPr>
        </p:nvSpPr>
        <p:spPr/>
        <p:txBody>
          <a:bodyPr/>
          <a:lstStyle/>
          <a:p>
            <a:pPr marL="342900" marR="0" lvl="0" indent="-342900">
              <a:lnSpc>
                <a:spcPct val="107000"/>
              </a:lnSpc>
              <a:spcBef>
                <a:spcPts val="0"/>
              </a:spcBef>
              <a:spcAft>
                <a:spcPts val="0"/>
              </a:spcAft>
              <a:buFont typeface="Courier New" panose="02070309020205020404" pitchFamily="49" charset="0"/>
              <a:buChar char="o"/>
            </a:pPr>
            <a:r>
              <a:rPr lang="en-US" dirty="0"/>
              <a:t>Environmental factors like climate change impact hospitality.</a:t>
            </a:r>
          </a:p>
          <a:p>
            <a:pPr marL="342900" marR="0" lvl="0" indent="-342900">
              <a:lnSpc>
                <a:spcPct val="107000"/>
              </a:lnSpc>
              <a:spcBef>
                <a:spcPts val="0"/>
              </a:spcBef>
              <a:spcAft>
                <a:spcPts val="0"/>
              </a:spcAft>
              <a:buFont typeface="Courier New" panose="02070309020205020404" pitchFamily="49" charset="0"/>
              <a:buChar char="o"/>
            </a:pPr>
            <a:r>
              <a:rPr lang="en-US" dirty="0"/>
              <a:t>Carbon footprint reduction through renewables and waste reduction.</a:t>
            </a:r>
          </a:p>
          <a:p>
            <a:pPr marL="342900" marR="0" lvl="0" indent="-342900">
              <a:lnSpc>
                <a:spcPct val="107000"/>
              </a:lnSpc>
              <a:spcBef>
                <a:spcPts val="0"/>
              </a:spcBef>
              <a:spcAft>
                <a:spcPts val="0"/>
              </a:spcAft>
              <a:buFont typeface="Courier New" panose="02070309020205020404" pitchFamily="49" charset="0"/>
              <a:buChar char="o"/>
            </a:pPr>
            <a:r>
              <a:rPr lang="en-US" dirty="0"/>
              <a:t>Eco-friendly certifications demonstrate commitment to sustainability.</a:t>
            </a:r>
          </a:p>
          <a:p>
            <a:pPr marL="342900" marR="0" lvl="0" indent="-342900">
              <a:lnSpc>
                <a:spcPct val="107000"/>
              </a:lnSpc>
              <a:spcBef>
                <a:spcPts val="0"/>
              </a:spcBef>
              <a:spcAft>
                <a:spcPts val="0"/>
              </a:spcAft>
              <a:buFont typeface="Courier New" panose="02070309020205020404" pitchFamily="49" charset="0"/>
              <a:buChar char="o"/>
            </a:pPr>
            <a:r>
              <a:rPr lang="en-US" dirty="0"/>
              <a:t>Legal issues include regulations:</a:t>
            </a:r>
          </a:p>
          <a:p>
            <a:pPr marL="457200" marR="0">
              <a:lnSpc>
                <a:spcPct val="107000"/>
              </a:lnSpc>
              <a:spcBef>
                <a:spcPts val="0"/>
              </a:spcBef>
              <a:spcAft>
                <a:spcPts val="0"/>
              </a:spcAft>
            </a:pPr>
            <a:r>
              <a:rPr lang="en-US" dirty="0"/>
              <a:t>e.g., the US Clean Air and Clean Water Act &amp; UK’s Climate Change Levy</a:t>
            </a:r>
          </a:p>
          <a:p>
            <a:pPr marL="342900" marR="0" lvl="0" indent="-342900">
              <a:lnSpc>
                <a:spcPct val="107000"/>
              </a:lnSpc>
              <a:spcBef>
                <a:spcPts val="0"/>
              </a:spcBef>
              <a:spcAft>
                <a:spcPts val="800"/>
              </a:spcAft>
              <a:buFont typeface="Courier New" panose="02070309020205020404" pitchFamily="49" charset="0"/>
              <a:buChar char="o"/>
            </a:pPr>
            <a:r>
              <a:rPr lang="en-US" dirty="0"/>
              <a:t>Legal regulations address pollution and climate change.</a:t>
            </a:r>
          </a:p>
        </p:txBody>
      </p:sp>
    </p:spTree>
    <p:extLst>
      <p:ext uri="{BB962C8B-B14F-4D97-AF65-F5344CB8AC3E}">
        <p14:creationId xmlns:p14="http://schemas.microsoft.com/office/powerpoint/2010/main" val="718954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C0E7-7207-5D20-D1E5-320FD3FF14B4}"/>
              </a:ext>
            </a:extLst>
          </p:cNvPr>
          <p:cNvSpPr>
            <a:spLocks noGrp="1"/>
          </p:cNvSpPr>
          <p:nvPr>
            <p:ph type="title"/>
          </p:nvPr>
        </p:nvSpPr>
        <p:spPr/>
        <p:txBody>
          <a:bodyPr>
            <a:normAutofit fontScale="90000"/>
          </a:bodyPr>
          <a:lstStyle/>
          <a:p>
            <a:r>
              <a:rPr lang="en-GB" b="1" dirty="0"/>
              <a:t>Application to the Hotel and Hospitality Sector</a:t>
            </a:r>
            <a:endParaRPr lang="en-US" b="1" dirty="0"/>
          </a:p>
        </p:txBody>
      </p:sp>
      <p:sp>
        <p:nvSpPr>
          <p:cNvPr id="3" name="Content Placeholder 2">
            <a:extLst>
              <a:ext uri="{FF2B5EF4-FFF2-40B4-BE49-F238E27FC236}">
                <a16:creationId xmlns:a16="http://schemas.microsoft.com/office/drawing/2014/main" id="{8CB7D7EC-E672-C547-D28E-534FD07FEA8E}"/>
              </a:ext>
            </a:extLst>
          </p:cNvPr>
          <p:cNvSpPr>
            <a:spLocks noGrp="1"/>
          </p:cNvSpPr>
          <p:nvPr>
            <p:ph idx="1"/>
          </p:nvPr>
        </p:nvSpPr>
        <p:spPr/>
        <p:txBody>
          <a:bodyPr>
            <a:normAutofit lnSpcReduction="10000"/>
          </a:bodyPr>
          <a:lstStyle/>
          <a:p>
            <a:pPr marL="342900" marR="0" lvl="0" indent="-342900">
              <a:lnSpc>
                <a:spcPct val="107000"/>
              </a:lnSpc>
              <a:spcBef>
                <a:spcPts val="0"/>
              </a:spcBef>
              <a:spcAft>
                <a:spcPts val="0"/>
              </a:spcAft>
              <a:buFont typeface="Courier New" panose="02070309020205020404" pitchFamily="49" charset="0"/>
              <a:buChar char="o"/>
            </a:pPr>
            <a:r>
              <a:rPr lang="en-US" dirty="0"/>
              <a:t>Sustainability is affected by waste, community exploitation, and environmental harm.</a:t>
            </a:r>
          </a:p>
          <a:p>
            <a:pPr marL="342900" marR="0" lvl="0" indent="-342900">
              <a:lnSpc>
                <a:spcPct val="107000"/>
              </a:lnSpc>
              <a:spcBef>
                <a:spcPts val="0"/>
              </a:spcBef>
              <a:spcAft>
                <a:spcPts val="0"/>
              </a:spcAft>
              <a:buFont typeface="Courier New" panose="02070309020205020404" pitchFamily="49" charset="0"/>
              <a:buChar char="o"/>
            </a:pPr>
            <a:r>
              <a:rPr lang="en-US" dirty="0"/>
              <a:t>Hospitality sector causes about 14% of global waste (United Nations Environmental Program. n.d.).</a:t>
            </a:r>
          </a:p>
          <a:p>
            <a:pPr marL="342900" marR="0" lvl="0" indent="-342900">
              <a:lnSpc>
                <a:spcPct val="107000"/>
              </a:lnSpc>
              <a:spcBef>
                <a:spcPts val="0"/>
              </a:spcBef>
              <a:spcAft>
                <a:spcPts val="0"/>
              </a:spcAft>
              <a:buFont typeface="Courier New" panose="02070309020205020404" pitchFamily="49" charset="0"/>
              <a:buChar char="o"/>
            </a:pPr>
            <a:r>
              <a:rPr lang="en-US" dirty="0"/>
              <a:t>In the future, hospitality will increase energy and water consumption tremendously.</a:t>
            </a:r>
          </a:p>
          <a:p>
            <a:pPr marL="342900" marR="0" lvl="0" indent="-342900">
              <a:lnSpc>
                <a:spcPct val="107000"/>
              </a:lnSpc>
              <a:spcBef>
                <a:spcPts val="0"/>
              </a:spcBef>
              <a:spcAft>
                <a:spcPts val="0"/>
              </a:spcAft>
              <a:buFont typeface="Courier New" panose="02070309020205020404" pitchFamily="49" charset="0"/>
              <a:buChar char="o"/>
            </a:pPr>
            <a:r>
              <a:rPr lang="en-US" dirty="0"/>
              <a:t>Some solutions include low-toxic pest control and waste reduction.</a:t>
            </a:r>
          </a:p>
          <a:p>
            <a:pPr marL="342900" marR="0" lvl="0" indent="-342900">
              <a:lnSpc>
                <a:spcPct val="107000"/>
              </a:lnSpc>
              <a:spcBef>
                <a:spcPts val="0"/>
              </a:spcBef>
              <a:spcAft>
                <a:spcPts val="0"/>
              </a:spcAft>
              <a:buFont typeface="Courier New" panose="02070309020205020404" pitchFamily="49" charset="0"/>
              <a:buChar char="o"/>
            </a:pPr>
            <a:r>
              <a:rPr lang="en-US" dirty="0"/>
              <a:t>Environmental strategies are essential but face slow adoption.</a:t>
            </a:r>
          </a:p>
          <a:p>
            <a:pPr marL="342900" marR="0" lvl="0" indent="-342900">
              <a:lnSpc>
                <a:spcPct val="107000"/>
              </a:lnSpc>
              <a:spcBef>
                <a:spcPts val="0"/>
              </a:spcBef>
              <a:spcAft>
                <a:spcPts val="800"/>
              </a:spcAft>
              <a:buFont typeface="Courier New" panose="02070309020205020404" pitchFamily="49" charset="0"/>
              <a:buChar char="o"/>
            </a:pPr>
            <a:r>
              <a:rPr lang="en-US" dirty="0"/>
              <a:t>Using energy-efficient equipment improves long-term sustainability.</a:t>
            </a:r>
          </a:p>
        </p:txBody>
      </p:sp>
    </p:spTree>
    <p:extLst>
      <p:ext uri="{BB962C8B-B14F-4D97-AF65-F5344CB8AC3E}">
        <p14:creationId xmlns:p14="http://schemas.microsoft.com/office/powerpoint/2010/main" val="259703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1CC06-CFA0-92A1-99C5-D776CD641B6C}"/>
              </a:ext>
            </a:extLst>
          </p:cNvPr>
          <p:cNvSpPr>
            <a:spLocks noGrp="1"/>
          </p:cNvSpPr>
          <p:nvPr>
            <p:ph type="title"/>
          </p:nvPr>
        </p:nvSpPr>
        <p:spPr/>
        <p:txBody>
          <a:bodyPr/>
          <a:lstStyle/>
          <a:p>
            <a:r>
              <a:rPr lang="en-US" b="1" dirty="0"/>
              <a:t>Cont’d</a:t>
            </a:r>
          </a:p>
        </p:txBody>
      </p:sp>
      <p:sp>
        <p:nvSpPr>
          <p:cNvPr id="3" name="Content Placeholder 2">
            <a:extLst>
              <a:ext uri="{FF2B5EF4-FFF2-40B4-BE49-F238E27FC236}">
                <a16:creationId xmlns:a16="http://schemas.microsoft.com/office/drawing/2014/main" id="{0DD60BA6-993B-DC28-FA2F-B85BC663EEC7}"/>
              </a:ext>
            </a:extLst>
          </p:cNvPr>
          <p:cNvSpPr>
            <a:spLocks noGrp="1"/>
          </p:cNvSpPr>
          <p:nvPr>
            <p:ph sz="half" idx="1"/>
          </p:nvPr>
        </p:nvSpPr>
        <p:spPr/>
        <p:txBody>
          <a:bodyPr>
            <a:normAutofit/>
          </a:bodyPr>
          <a:lstStyle/>
          <a:p>
            <a:pPr marL="342900" marR="0" lvl="0" indent="-342900">
              <a:lnSpc>
                <a:spcPct val="107000"/>
              </a:lnSpc>
              <a:spcBef>
                <a:spcPts val="0"/>
              </a:spcBef>
              <a:spcAft>
                <a:spcPts val="0"/>
              </a:spcAft>
              <a:buFont typeface="Courier New" panose="02070309020205020404" pitchFamily="49" charset="0"/>
              <a:buChar char="o"/>
            </a:pPr>
            <a:r>
              <a:rPr lang="en-US" dirty="0"/>
              <a:t>Common sustainability approach: Reduce, Reuse, Recycle (3Rs).</a:t>
            </a:r>
          </a:p>
          <a:p>
            <a:pPr marL="342900" marR="0" lvl="0" indent="-342900">
              <a:lnSpc>
                <a:spcPct val="107000"/>
              </a:lnSpc>
              <a:spcBef>
                <a:spcPts val="0"/>
              </a:spcBef>
              <a:spcAft>
                <a:spcPts val="0"/>
              </a:spcAft>
              <a:buFont typeface="Courier New" panose="02070309020205020404" pitchFamily="49" charset="0"/>
              <a:buChar char="o"/>
            </a:pPr>
            <a:r>
              <a:rPr lang="en-US" dirty="0"/>
              <a:t>Reduce and reuse to reduce waste, and recycle when necessary.</a:t>
            </a:r>
          </a:p>
        </p:txBody>
      </p:sp>
      <p:pic>
        <p:nvPicPr>
          <p:cNvPr id="3074" name="Picture 2">
            <a:extLst>
              <a:ext uri="{FF2B5EF4-FFF2-40B4-BE49-F238E27FC236}">
                <a16:creationId xmlns:a16="http://schemas.microsoft.com/office/drawing/2014/main" id="{02A195E5-4361-83BA-0725-B5FC25AEC14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1353545" y="4215384"/>
            <a:ext cx="4573968" cy="19025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B23C98-2A44-2571-15FA-8B29F745C07E}"/>
              </a:ext>
            </a:extLst>
          </p:cNvPr>
          <p:cNvSpPr txBox="1"/>
          <p:nvPr/>
        </p:nvSpPr>
        <p:spPr>
          <a:xfrm>
            <a:off x="5927512" y="4932967"/>
            <a:ext cx="4162968" cy="954107"/>
          </a:xfrm>
          <a:prstGeom prst="rect">
            <a:avLst/>
          </a:prstGeom>
          <a:noFill/>
        </p:spPr>
        <p:txBody>
          <a:bodyPr wrap="square" rtlCol="0">
            <a:spAutoFit/>
          </a:bodyPr>
          <a:lstStyle/>
          <a:p>
            <a:r>
              <a:rPr lang="en-US" sz="1400" dirty="0"/>
              <a:t>Fig 3: </a:t>
            </a:r>
            <a:r>
              <a:rPr lang="en-US" sz="1400" dirty="0" err="1"/>
              <a:t>Hospita;ity</a:t>
            </a:r>
            <a:r>
              <a:rPr lang="en-US" sz="1400" dirty="0"/>
              <a:t>. Mukherjee, S., 2020. How does the hospitality industry work?  Available at </a:t>
            </a:r>
            <a:r>
              <a:rPr lang="en-US" sz="1400" dirty="0">
                <a:hlinkClick r:id="rId4"/>
              </a:rPr>
              <a:t>https://okcredit.in/blog/how-does-the-hospitality-industry-work/</a:t>
            </a:r>
            <a:r>
              <a:rPr lang="en-US" sz="1400" dirty="0"/>
              <a:t> </a:t>
            </a:r>
          </a:p>
        </p:txBody>
      </p:sp>
      <p:sp>
        <p:nvSpPr>
          <p:cNvPr id="6" name="TextBox 5">
            <a:extLst>
              <a:ext uri="{FF2B5EF4-FFF2-40B4-BE49-F238E27FC236}">
                <a16:creationId xmlns:a16="http://schemas.microsoft.com/office/drawing/2014/main" id="{0891331B-E6A4-9ED2-4399-A31778A24312}"/>
              </a:ext>
            </a:extLst>
          </p:cNvPr>
          <p:cNvSpPr txBox="1"/>
          <p:nvPr/>
        </p:nvSpPr>
        <p:spPr>
          <a:xfrm>
            <a:off x="6096000" y="2542332"/>
            <a:ext cx="4947899" cy="2254656"/>
          </a:xfrm>
          <a:prstGeom prst="rect">
            <a:avLst/>
          </a:prstGeom>
          <a:noFill/>
        </p:spPr>
        <p:txBody>
          <a:bodyPr wrap="square" rtlCol="0">
            <a:spAutoFit/>
          </a:bodyPr>
          <a:lstStyle/>
          <a:p>
            <a:pPr marL="342900" marR="0" lvl="0" indent="-342900">
              <a:lnSpc>
                <a:spcPct val="107000"/>
              </a:lnSpc>
              <a:spcBef>
                <a:spcPts val="0"/>
              </a:spcBef>
              <a:spcAft>
                <a:spcPts val="0"/>
              </a:spcAft>
              <a:buFont typeface="Courier New" panose="02070309020205020404" pitchFamily="49" charset="0"/>
              <a:buChar char="o"/>
            </a:pPr>
            <a:r>
              <a:rPr lang="en-US" sz="2200" dirty="0"/>
              <a:t>Advantages: Environmental protection, energy, and resource savings.</a:t>
            </a:r>
          </a:p>
          <a:p>
            <a:pPr marL="342900" marR="0" lvl="0" indent="-342900">
              <a:lnSpc>
                <a:spcPct val="107000"/>
              </a:lnSpc>
              <a:spcBef>
                <a:spcPts val="0"/>
              </a:spcBef>
              <a:spcAft>
                <a:spcPts val="0"/>
              </a:spcAft>
              <a:buFont typeface="Courier New" panose="02070309020205020404" pitchFamily="49" charset="0"/>
              <a:buChar char="o"/>
            </a:pPr>
            <a:r>
              <a:rPr lang="en-US" sz="2200" dirty="0"/>
              <a:t>Disadvantages: Hygiene concerns, variable product quality.</a:t>
            </a:r>
          </a:p>
          <a:p>
            <a:pPr marL="342900" marR="0" lvl="0" indent="-342900">
              <a:lnSpc>
                <a:spcPct val="107000"/>
              </a:lnSpc>
              <a:spcBef>
                <a:spcPts val="0"/>
              </a:spcBef>
              <a:spcAft>
                <a:spcPts val="800"/>
              </a:spcAft>
              <a:buFont typeface="Courier New" panose="02070309020205020404" pitchFamily="49" charset="0"/>
              <a:buChar char="o"/>
            </a:pPr>
            <a:r>
              <a:rPr lang="en-US" sz="2200" dirty="0"/>
              <a:t>Balancing sustainability with product safety and quality is important.</a:t>
            </a:r>
          </a:p>
        </p:txBody>
      </p:sp>
    </p:spTree>
    <p:extLst>
      <p:ext uri="{BB962C8B-B14F-4D97-AF65-F5344CB8AC3E}">
        <p14:creationId xmlns:p14="http://schemas.microsoft.com/office/powerpoint/2010/main" val="1607630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BB8ED-3F27-7325-CA0B-844BD8327D25}"/>
              </a:ext>
            </a:extLst>
          </p:cNvPr>
          <p:cNvSpPr>
            <a:spLocks noGrp="1"/>
          </p:cNvSpPr>
          <p:nvPr>
            <p:ph type="title"/>
          </p:nvPr>
        </p:nvSpPr>
        <p:spPr/>
        <p:txBody>
          <a:bodyPr/>
          <a:lstStyle/>
          <a:p>
            <a:r>
              <a:rPr lang="en-US" b="1" dirty="0"/>
              <a:t>Cont’d</a:t>
            </a:r>
          </a:p>
        </p:txBody>
      </p:sp>
      <p:sp>
        <p:nvSpPr>
          <p:cNvPr id="3" name="Content Placeholder 2">
            <a:extLst>
              <a:ext uri="{FF2B5EF4-FFF2-40B4-BE49-F238E27FC236}">
                <a16:creationId xmlns:a16="http://schemas.microsoft.com/office/drawing/2014/main" id="{394A4BB2-D77F-BCD2-2EE7-4940D91BB0AF}"/>
              </a:ext>
            </a:extLst>
          </p:cNvPr>
          <p:cNvSpPr>
            <a:spLocks noGrp="1"/>
          </p:cNvSpPr>
          <p:nvPr>
            <p:ph idx="1"/>
          </p:nvPr>
        </p:nvSpPr>
        <p:spPr/>
        <p:txBody>
          <a:bodyPr/>
          <a:lstStyle/>
          <a:p>
            <a:pPr marL="342900" marR="0" lvl="0" indent="-342900">
              <a:lnSpc>
                <a:spcPct val="107000"/>
              </a:lnSpc>
              <a:spcBef>
                <a:spcPts val="0"/>
              </a:spcBef>
              <a:spcAft>
                <a:spcPts val="0"/>
              </a:spcAft>
              <a:buFont typeface="Courier New" panose="02070309020205020404" pitchFamily="49" charset="0"/>
              <a:buChar char="o"/>
            </a:pPr>
            <a:r>
              <a:rPr lang="en-US" dirty="0"/>
              <a:t>Green strategies include energy-saving methods.</a:t>
            </a:r>
          </a:p>
          <a:p>
            <a:pPr marL="457200" marR="0">
              <a:lnSpc>
                <a:spcPct val="107000"/>
              </a:lnSpc>
              <a:spcBef>
                <a:spcPts val="0"/>
              </a:spcBef>
              <a:spcAft>
                <a:spcPts val="0"/>
              </a:spcAft>
            </a:pPr>
            <a:r>
              <a:rPr lang="en-US" dirty="0"/>
              <a:t>Examples: Light sensors, recycling containers, rechargeable soap dispensers</a:t>
            </a:r>
          </a:p>
          <a:p>
            <a:pPr marL="342900" marR="0" lvl="0" indent="-342900">
              <a:lnSpc>
                <a:spcPct val="107000"/>
              </a:lnSpc>
              <a:spcBef>
                <a:spcPts val="0"/>
              </a:spcBef>
              <a:spcAft>
                <a:spcPts val="0"/>
              </a:spcAft>
              <a:buFont typeface="Courier New" panose="02070309020205020404" pitchFamily="49" charset="0"/>
              <a:buChar char="o"/>
            </a:pPr>
            <a:r>
              <a:rPr lang="en-US" dirty="0"/>
              <a:t>Benefits: Cost reduction, lower waste processing, improved satisfaction.</a:t>
            </a:r>
          </a:p>
          <a:p>
            <a:pPr marL="342900" marR="0" lvl="0" indent="-342900">
              <a:lnSpc>
                <a:spcPct val="107000"/>
              </a:lnSpc>
              <a:spcBef>
                <a:spcPts val="0"/>
              </a:spcBef>
              <a:spcAft>
                <a:spcPts val="0"/>
              </a:spcAft>
              <a:buFont typeface="Courier New" panose="02070309020205020404" pitchFamily="49" charset="0"/>
              <a:buChar char="o"/>
            </a:pPr>
            <a:r>
              <a:rPr lang="en-US" dirty="0"/>
              <a:t>Challenges: Resource-intensive and budget constraints.</a:t>
            </a:r>
          </a:p>
          <a:p>
            <a:pPr marL="342900" marR="0" lvl="0" indent="-342900">
              <a:lnSpc>
                <a:spcPct val="107000"/>
              </a:lnSpc>
              <a:spcBef>
                <a:spcPts val="0"/>
              </a:spcBef>
              <a:spcAft>
                <a:spcPts val="0"/>
              </a:spcAft>
              <a:buFont typeface="Courier New" panose="02070309020205020404" pitchFamily="49" charset="0"/>
              <a:buChar char="o"/>
            </a:pPr>
            <a:r>
              <a:rPr lang="en-US" dirty="0"/>
              <a:t>Balancing sustainability with budget limitations is a major challenge.</a:t>
            </a:r>
          </a:p>
          <a:p>
            <a:pPr marL="342900" marR="0" lvl="0" indent="-342900">
              <a:lnSpc>
                <a:spcPct val="107000"/>
              </a:lnSpc>
              <a:spcBef>
                <a:spcPts val="0"/>
              </a:spcBef>
              <a:spcAft>
                <a:spcPts val="800"/>
              </a:spcAft>
              <a:buFont typeface="Courier New" panose="02070309020205020404" pitchFamily="49" charset="0"/>
              <a:buChar char="o"/>
            </a:pPr>
            <a:r>
              <a:rPr lang="en-US" dirty="0"/>
              <a:t>Successful green strategies necessitate efficient resource use.</a:t>
            </a:r>
          </a:p>
        </p:txBody>
      </p:sp>
    </p:spTree>
    <p:extLst>
      <p:ext uri="{BB962C8B-B14F-4D97-AF65-F5344CB8AC3E}">
        <p14:creationId xmlns:p14="http://schemas.microsoft.com/office/powerpoint/2010/main" val="1009348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4EBF5-E4AA-5712-C1E5-D5C7F9F87CAB}"/>
              </a:ext>
            </a:extLst>
          </p:cNvPr>
          <p:cNvSpPr>
            <a:spLocks noGrp="1"/>
          </p:cNvSpPr>
          <p:nvPr>
            <p:ph type="title"/>
          </p:nvPr>
        </p:nvSpPr>
        <p:spPr/>
        <p:txBody>
          <a:bodyPr/>
          <a:lstStyle/>
          <a:p>
            <a:r>
              <a:rPr lang="en-GB" b="1" dirty="0"/>
              <a:t>Future Management Options</a:t>
            </a:r>
            <a:endParaRPr lang="en-US" b="1" dirty="0"/>
          </a:p>
        </p:txBody>
      </p:sp>
      <p:sp>
        <p:nvSpPr>
          <p:cNvPr id="3" name="Content Placeholder 2">
            <a:extLst>
              <a:ext uri="{FF2B5EF4-FFF2-40B4-BE49-F238E27FC236}">
                <a16:creationId xmlns:a16="http://schemas.microsoft.com/office/drawing/2014/main" id="{6A1F8F7E-0D4B-ED89-9D08-D084F1CC0C79}"/>
              </a:ext>
            </a:extLst>
          </p:cNvPr>
          <p:cNvSpPr>
            <a:spLocks noGrp="1"/>
          </p:cNvSpPr>
          <p:nvPr>
            <p:ph sz="half" idx="1"/>
          </p:nvPr>
        </p:nvSpPr>
        <p:spPr>
          <a:xfrm>
            <a:off x="1079292" y="2560319"/>
            <a:ext cx="5876143" cy="3525687"/>
          </a:xfrm>
        </p:spPr>
        <p:txBody>
          <a:bodyPr>
            <a:normAutofit fontScale="85000" lnSpcReduction="20000"/>
          </a:bodyPr>
          <a:lstStyle/>
          <a:p>
            <a:pPr marL="342900" marR="0" lvl="0" indent="-342900">
              <a:lnSpc>
                <a:spcPct val="107000"/>
              </a:lnSpc>
              <a:spcBef>
                <a:spcPts val="0"/>
              </a:spcBef>
              <a:spcAft>
                <a:spcPts val="0"/>
              </a:spcAft>
              <a:buFont typeface="Courier New" panose="02070309020205020404" pitchFamily="49" charset="0"/>
              <a:buChar char="o"/>
            </a:pPr>
            <a:r>
              <a:rPr lang="en-US" dirty="0"/>
              <a:t>Future focus: Environmental awareness and renewable energy and technology.</a:t>
            </a:r>
          </a:p>
          <a:p>
            <a:pPr marL="342900" marR="0" lvl="0" indent="-342900">
              <a:lnSpc>
                <a:spcPct val="107000"/>
              </a:lnSpc>
              <a:spcBef>
                <a:spcPts val="0"/>
              </a:spcBef>
              <a:spcAft>
                <a:spcPts val="0"/>
              </a:spcAft>
              <a:buFont typeface="Courier New" panose="02070309020205020404" pitchFamily="49" charset="0"/>
              <a:buChar char="o"/>
            </a:pPr>
            <a:r>
              <a:rPr lang="en-US" dirty="0"/>
              <a:t>Poor environmental knowledge mitigates to eco-friendly practices.</a:t>
            </a:r>
          </a:p>
          <a:p>
            <a:pPr marL="342900" marR="0" lvl="0" indent="-342900">
              <a:lnSpc>
                <a:spcPct val="107000"/>
              </a:lnSpc>
              <a:spcBef>
                <a:spcPts val="0"/>
              </a:spcBef>
              <a:spcAft>
                <a:spcPts val="0"/>
              </a:spcAft>
              <a:buFont typeface="Courier New" panose="02070309020205020404" pitchFamily="49" charset="0"/>
              <a:buChar char="o"/>
            </a:pPr>
            <a:r>
              <a:rPr lang="en-US" dirty="0"/>
              <a:t>Green awareness practices to enhance waste reduction and disposal methods.</a:t>
            </a:r>
          </a:p>
          <a:p>
            <a:pPr marL="342900" marR="0" lvl="0" indent="-342900">
              <a:lnSpc>
                <a:spcPct val="107000"/>
              </a:lnSpc>
              <a:spcBef>
                <a:spcPts val="0"/>
              </a:spcBef>
              <a:spcAft>
                <a:spcPts val="0"/>
              </a:spcAft>
              <a:buFont typeface="Courier New" panose="02070309020205020404" pitchFamily="49" charset="0"/>
              <a:buChar char="o"/>
            </a:pPr>
            <a:r>
              <a:rPr lang="en-US" dirty="0"/>
              <a:t>The adoption of automation and smart devices enhances energy efficiency.</a:t>
            </a:r>
          </a:p>
          <a:p>
            <a:pPr marL="342900" marR="0" lvl="0" indent="-342900">
              <a:lnSpc>
                <a:spcPct val="107000"/>
              </a:lnSpc>
              <a:spcBef>
                <a:spcPts val="0"/>
              </a:spcBef>
              <a:spcAft>
                <a:spcPts val="800"/>
              </a:spcAft>
              <a:buFont typeface="Courier New" panose="02070309020205020404" pitchFamily="49" charset="0"/>
              <a:buChar char="o"/>
            </a:pPr>
            <a:r>
              <a:rPr lang="en-US" dirty="0"/>
              <a:t>Use of renewable energy sources like solar, micro-hydro, and wind.</a:t>
            </a:r>
          </a:p>
          <a:p>
            <a:r>
              <a:rPr lang="en-US" dirty="0"/>
              <a:t>Example: La Quinta Inn &amp; Suites in Connecticut cost savings.</a:t>
            </a:r>
          </a:p>
        </p:txBody>
      </p:sp>
      <p:pic>
        <p:nvPicPr>
          <p:cNvPr id="4098" name="Picture 2" descr="Photo of wind turbines and solar panels">
            <a:extLst>
              <a:ext uri="{FF2B5EF4-FFF2-40B4-BE49-F238E27FC236}">
                <a16:creationId xmlns:a16="http://schemas.microsoft.com/office/drawing/2014/main" id="{3B64214E-4038-0BD1-D7FE-F05580E2868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55436" y="2560319"/>
            <a:ext cx="3974319" cy="25513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D0178C-21B1-255D-3512-96ACF79498C4}"/>
              </a:ext>
            </a:extLst>
          </p:cNvPr>
          <p:cNvSpPr txBox="1"/>
          <p:nvPr/>
        </p:nvSpPr>
        <p:spPr>
          <a:xfrm>
            <a:off x="7318271" y="5131899"/>
            <a:ext cx="3611484" cy="1169551"/>
          </a:xfrm>
          <a:prstGeom prst="rect">
            <a:avLst/>
          </a:prstGeom>
          <a:noFill/>
        </p:spPr>
        <p:txBody>
          <a:bodyPr wrap="square" rtlCol="0">
            <a:spAutoFit/>
          </a:bodyPr>
          <a:lstStyle/>
          <a:p>
            <a:r>
              <a:rPr lang="en-US" sz="1400" dirty="0"/>
              <a:t>Fig 4: Renewable energy. Elliot, D., 2018. Too much of a good thing: an excess of UK renewables? Available at </a:t>
            </a:r>
            <a:r>
              <a:rPr lang="en-US" sz="1400" dirty="0">
                <a:hlinkClick r:id="rId4"/>
              </a:rPr>
              <a:t>https://physicsworld.com/a/too-much-of-a-good-thing-an-excess-of-uk-renewables/</a:t>
            </a:r>
            <a:r>
              <a:rPr lang="en-US" sz="1400" dirty="0"/>
              <a:t> </a:t>
            </a:r>
          </a:p>
        </p:txBody>
      </p:sp>
    </p:spTree>
    <p:extLst>
      <p:ext uri="{BB962C8B-B14F-4D97-AF65-F5344CB8AC3E}">
        <p14:creationId xmlns:p14="http://schemas.microsoft.com/office/powerpoint/2010/main" val="3074380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C7A7-F27F-C8DE-73AC-152C455EFFCF}"/>
              </a:ext>
            </a:extLst>
          </p:cNvPr>
          <p:cNvSpPr>
            <a:spLocks noGrp="1"/>
          </p:cNvSpPr>
          <p:nvPr>
            <p:ph type="title"/>
          </p:nvPr>
        </p:nvSpPr>
        <p:spPr/>
        <p:txBody>
          <a:bodyPr/>
          <a:lstStyle/>
          <a:p>
            <a:r>
              <a:rPr lang="en-US" b="1" dirty="0"/>
              <a:t>Conclusion</a:t>
            </a:r>
          </a:p>
        </p:txBody>
      </p:sp>
      <p:sp>
        <p:nvSpPr>
          <p:cNvPr id="3" name="Content Placeholder 2">
            <a:extLst>
              <a:ext uri="{FF2B5EF4-FFF2-40B4-BE49-F238E27FC236}">
                <a16:creationId xmlns:a16="http://schemas.microsoft.com/office/drawing/2014/main" id="{EF06E5F3-624E-DFF1-C90D-ECABD2F33673}"/>
              </a:ext>
            </a:extLst>
          </p:cNvPr>
          <p:cNvSpPr>
            <a:spLocks noGrp="1"/>
          </p:cNvSpPr>
          <p:nvPr>
            <p:ph idx="1"/>
          </p:nvPr>
        </p:nvSpPr>
        <p:spPr/>
        <p:txBody>
          <a:bodyPr>
            <a:normAutofit fontScale="92500"/>
          </a:bodyPr>
          <a:lstStyle/>
          <a:p>
            <a:pPr marL="342900" marR="0" lvl="0" indent="-342900">
              <a:lnSpc>
                <a:spcPct val="107000"/>
              </a:lnSpc>
              <a:spcBef>
                <a:spcPts val="0"/>
              </a:spcBef>
              <a:spcAft>
                <a:spcPts val="0"/>
              </a:spcAft>
              <a:buFont typeface="Courier New" panose="02070309020205020404" pitchFamily="49" charset="0"/>
              <a:buChar char="o"/>
            </a:pPr>
            <a:r>
              <a:rPr lang="en-US" dirty="0"/>
              <a:t>Eco-friendly practices enhance sustainability.</a:t>
            </a:r>
          </a:p>
          <a:p>
            <a:pPr marL="342900" marR="0" lvl="0" indent="-342900">
              <a:lnSpc>
                <a:spcPct val="107000"/>
              </a:lnSpc>
              <a:spcBef>
                <a:spcPts val="0"/>
              </a:spcBef>
              <a:spcAft>
                <a:spcPts val="0"/>
              </a:spcAft>
              <a:buFont typeface="Courier New" panose="02070309020205020404" pitchFamily="49" charset="0"/>
              <a:buChar char="o"/>
            </a:pPr>
            <a:r>
              <a:rPr lang="en-US" dirty="0"/>
              <a:t>PESTEL: government policies, social responsibility, and technology influence sustainability.</a:t>
            </a:r>
          </a:p>
          <a:p>
            <a:pPr marL="342900" marR="0" lvl="0" indent="-342900">
              <a:lnSpc>
                <a:spcPct val="107000"/>
              </a:lnSpc>
              <a:spcBef>
                <a:spcPts val="0"/>
              </a:spcBef>
              <a:spcAft>
                <a:spcPts val="0"/>
              </a:spcAft>
              <a:buFont typeface="Courier New" panose="02070309020205020404" pitchFamily="49" charset="0"/>
              <a:buChar char="o"/>
            </a:pPr>
            <a:r>
              <a:rPr lang="en-US" dirty="0"/>
              <a:t>Current strategies: 3Rs and green initiatives such as reducing waste and saving resources.</a:t>
            </a:r>
          </a:p>
          <a:p>
            <a:pPr marL="342900" marR="0" lvl="0" indent="-342900">
              <a:lnSpc>
                <a:spcPct val="107000"/>
              </a:lnSpc>
              <a:spcBef>
                <a:spcPts val="0"/>
              </a:spcBef>
              <a:spcAft>
                <a:spcPts val="0"/>
              </a:spcAft>
              <a:buFont typeface="Courier New" panose="02070309020205020404" pitchFamily="49" charset="0"/>
              <a:buChar char="o"/>
            </a:pPr>
            <a:r>
              <a:rPr lang="en-US" dirty="0"/>
              <a:t>Advantages: Waste reduction and resource savings.</a:t>
            </a:r>
          </a:p>
          <a:p>
            <a:pPr marL="342900" marR="0" lvl="0" indent="-342900">
              <a:lnSpc>
                <a:spcPct val="107000"/>
              </a:lnSpc>
              <a:spcBef>
                <a:spcPts val="0"/>
              </a:spcBef>
              <a:spcAft>
                <a:spcPts val="800"/>
              </a:spcAft>
              <a:buFont typeface="Courier New" panose="02070309020205020404" pitchFamily="49" charset="0"/>
              <a:buChar char="o"/>
            </a:pPr>
            <a:r>
              <a:rPr lang="en-US" dirty="0"/>
              <a:t>Challenges: Resource-intensive and costly implementation.</a:t>
            </a:r>
          </a:p>
          <a:p>
            <a:r>
              <a:rPr lang="en-US" dirty="0"/>
              <a:t>Future options: Raising environmental awareness and adopting smart technologies.</a:t>
            </a:r>
          </a:p>
        </p:txBody>
      </p:sp>
    </p:spTree>
    <p:extLst>
      <p:ext uri="{BB962C8B-B14F-4D97-AF65-F5344CB8AC3E}">
        <p14:creationId xmlns:p14="http://schemas.microsoft.com/office/powerpoint/2010/main" val="2318712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C4712-82DF-4A36-575B-260C272E2D2D}"/>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C8D7802B-17E4-A9B1-3F75-51E5AB85C013}"/>
              </a:ext>
            </a:extLst>
          </p:cNvPr>
          <p:cNvSpPr>
            <a:spLocks noGrp="1"/>
          </p:cNvSpPr>
          <p:nvPr>
            <p:ph idx="1"/>
          </p:nvPr>
        </p:nvSpPr>
        <p:spPr>
          <a:xfrm>
            <a:off x="1295401" y="2443397"/>
            <a:ext cx="9601196" cy="3612629"/>
          </a:xfrm>
        </p:spPr>
        <p:txBody>
          <a:bodyPr>
            <a:normAutofit fontScale="92500" lnSpcReduction="20000"/>
          </a:bodyPr>
          <a:lstStyle/>
          <a:p>
            <a:pPr marL="457200" marR="0" indent="-457200">
              <a:lnSpc>
                <a:spcPct val="107000"/>
              </a:lnSpc>
              <a:spcBef>
                <a:spcPts val="0"/>
              </a:spcBef>
              <a:spcAft>
                <a:spcPts val="800"/>
              </a:spcAft>
            </a:pPr>
            <a:r>
              <a:rPr lang="en-US" sz="1800" kern="100" dirty="0">
                <a:solidFill>
                  <a:srgbClr val="000000"/>
                </a:solidFill>
                <a:effectLst/>
                <a:ea typeface="Calibri" panose="020F0502020204030204" pitchFamily="34" charset="0"/>
              </a:rPr>
              <a:t>Abdou, A.H., Shehata, H.S., Mahmoud, H.M.E., </a:t>
            </a:r>
            <a:r>
              <a:rPr lang="en-US" sz="1800" kern="100" dirty="0" err="1">
                <a:solidFill>
                  <a:srgbClr val="000000"/>
                </a:solidFill>
                <a:effectLst/>
                <a:ea typeface="Calibri" panose="020F0502020204030204" pitchFamily="34" charset="0"/>
              </a:rPr>
              <a:t>Albakhit</a:t>
            </a:r>
            <a:r>
              <a:rPr lang="en-US" sz="1800" kern="100" dirty="0">
                <a:solidFill>
                  <a:srgbClr val="000000"/>
                </a:solidFill>
                <a:effectLst/>
                <a:ea typeface="Calibri" panose="020F0502020204030204" pitchFamily="34" charset="0"/>
              </a:rPr>
              <a:t>, A.I. and </a:t>
            </a:r>
            <a:r>
              <a:rPr lang="en-US" sz="1800" kern="100" dirty="0" err="1">
                <a:solidFill>
                  <a:srgbClr val="000000"/>
                </a:solidFill>
                <a:effectLst/>
                <a:ea typeface="Calibri" panose="020F0502020204030204" pitchFamily="34" charset="0"/>
              </a:rPr>
              <a:t>Almakhayitah</a:t>
            </a:r>
            <a:r>
              <a:rPr lang="en-US" sz="1800" kern="100" dirty="0">
                <a:solidFill>
                  <a:srgbClr val="000000"/>
                </a:solidFill>
                <a:effectLst/>
                <a:ea typeface="Calibri" panose="020F0502020204030204" pitchFamily="34" charset="0"/>
              </a:rPr>
              <a:t>, M.Y., 2022. The Effect of Environmentally Sustainable Practices on Customer Citizenship Behavior in Eco-Friendly Hotels: Does the Green Perceived Value Matter? </a:t>
            </a:r>
            <a:r>
              <a:rPr lang="en-US" sz="1800" i="1" kern="100" dirty="0">
                <a:solidFill>
                  <a:srgbClr val="000000"/>
                </a:solidFill>
                <a:effectLst/>
                <a:ea typeface="Calibri" panose="020F0502020204030204" pitchFamily="34" charset="0"/>
              </a:rPr>
              <a:t>Sustainability</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14</a:t>
            </a:r>
            <a:r>
              <a:rPr lang="en-US" sz="1800" kern="100" dirty="0">
                <a:solidFill>
                  <a:srgbClr val="000000"/>
                </a:solidFill>
                <a:effectLst/>
                <a:ea typeface="Calibri" panose="020F0502020204030204" pitchFamily="34" charset="0"/>
              </a:rPr>
              <a:t>(12), p.7167. https://doi.org/10.3390/su14127167</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err="1">
                <a:solidFill>
                  <a:srgbClr val="000000"/>
                </a:solidFill>
                <a:effectLst/>
                <a:ea typeface="Calibri" panose="020F0502020204030204" pitchFamily="34" charset="0"/>
              </a:rPr>
              <a:t>Aguinis</a:t>
            </a:r>
            <a:r>
              <a:rPr lang="en-US" sz="1800" kern="100" dirty="0">
                <a:solidFill>
                  <a:srgbClr val="000000"/>
                </a:solidFill>
                <a:effectLst/>
                <a:ea typeface="Calibri" panose="020F0502020204030204" pitchFamily="34" charset="0"/>
              </a:rPr>
              <a:t>, H., Kraus, S., </a:t>
            </a:r>
            <a:r>
              <a:rPr lang="en-US" sz="1800" kern="100" dirty="0" err="1">
                <a:solidFill>
                  <a:srgbClr val="000000"/>
                </a:solidFill>
                <a:effectLst/>
                <a:ea typeface="Calibri" panose="020F0502020204030204" pitchFamily="34" charset="0"/>
              </a:rPr>
              <a:t>Poček</a:t>
            </a:r>
            <a:r>
              <a:rPr lang="en-US" sz="1800" kern="100" dirty="0">
                <a:solidFill>
                  <a:srgbClr val="000000"/>
                </a:solidFill>
                <a:effectLst/>
                <a:ea typeface="Calibri" panose="020F0502020204030204" pitchFamily="34" charset="0"/>
              </a:rPr>
              <a:t>, J., Meyer, N. and Jensen, S.H., 2023. The why, how, and what of public policy implications of tourism and hospitality research. </a:t>
            </a:r>
            <a:r>
              <a:rPr lang="en-US" sz="1800" i="1" kern="100" dirty="0">
                <a:solidFill>
                  <a:srgbClr val="000000"/>
                </a:solidFill>
                <a:effectLst/>
                <a:ea typeface="Calibri" panose="020F0502020204030204" pitchFamily="34" charset="0"/>
              </a:rPr>
              <a:t>Tourism Management</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97</a:t>
            </a:r>
            <a:r>
              <a:rPr lang="en-US" sz="1800" kern="100" dirty="0">
                <a:solidFill>
                  <a:srgbClr val="000000"/>
                </a:solidFill>
                <a:effectLst/>
                <a:ea typeface="Calibri" panose="020F0502020204030204" pitchFamily="34" charset="0"/>
              </a:rPr>
              <a:t>, p.104720. https://doi.org/10.1016/j.tourman.2023.104720</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Bayar, Y., </a:t>
            </a:r>
            <a:r>
              <a:rPr lang="en-US" sz="1800" kern="100" dirty="0" err="1">
                <a:solidFill>
                  <a:srgbClr val="000000"/>
                </a:solidFill>
                <a:effectLst/>
                <a:ea typeface="Calibri" panose="020F0502020204030204" pitchFamily="34" charset="0"/>
              </a:rPr>
              <a:t>Gavriletea</a:t>
            </a:r>
            <a:r>
              <a:rPr lang="en-US" sz="1800" kern="100" dirty="0">
                <a:solidFill>
                  <a:srgbClr val="000000"/>
                </a:solidFill>
                <a:effectLst/>
                <a:ea typeface="Calibri" panose="020F0502020204030204" pitchFamily="34" charset="0"/>
              </a:rPr>
              <a:t>, M.D., Sauer, S. and </a:t>
            </a:r>
            <a:r>
              <a:rPr lang="en-US" sz="1800" kern="100" dirty="0" err="1">
                <a:solidFill>
                  <a:srgbClr val="000000"/>
                </a:solidFill>
                <a:effectLst/>
                <a:ea typeface="Calibri" panose="020F0502020204030204" pitchFamily="34" charset="0"/>
              </a:rPr>
              <a:t>Paun</a:t>
            </a:r>
            <a:r>
              <a:rPr lang="en-US" sz="1800" kern="100" dirty="0">
                <a:solidFill>
                  <a:srgbClr val="000000"/>
                </a:solidFill>
                <a:effectLst/>
                <a:ea typeface="Calibri" panose="020F0502020204030204" pitchFamily="34" charset="0"/>
              </a:rPr>
              <a:t>, D., 2021. Impact of municipal waste recycling and renewable energy consumption on CO2 emissions across the European Union (EU) member countries. </a:t>
            </a:r>
            <a:r>
              <a:rPr lang="en-US" sz="1800" i="1" kern="100" dirty="0">
                <a:solidFill>
                  <a:srgbClr val="000000"/>
                </a:solidFill>
                <a:effectLst/>
                <a:ea typeface="Calibri" panose="020F0502020204030204" pitchFamily="34" charset="0"/>
              </a:rPr>
              <a:t>Sustainability</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13</a:t>
            </a:r>
            <a:r>
              <a:rPr lang="en-US" sz="1800" kern="100" dirty="0">
                <a:solidFill>
                  <a:srgbClr val="000000"/>
                </a:solidFill>
                <a:effectLst/>
                <a:ea typeface="Calibri" panose="020F0502020204030204" pitchFamily="34" charset="0"/>
              </a:rPr>
              <a:t>(2), p.656. https://doi.org/10.3390/su13020656</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Dube, K., 2021. Sustainable development goals </a:t>
            </a:r>
            <a:r>
              <a:rPr lang="en-US" sz="1800" kern="100" dirty="0" err="1">
                <a:solidFill>
                  <a:srgbClr val="000000"/>
                </a:solidFill>
                <a:effectLst/>
                <a:ea typeface="Calibri" panose="020F0502020204030204" pitchFamily="34" charset="0"/>
              </a:rPr>
              <a:t>localisation</a:t>
            </a:r>
            <a:r>
              <a:rPr lang="en-US" sz="1800" kern="100" dirty="0">
                <a:solidFill>
                  <a:srgbClr val="000000"/>
                </a:solidFill>
                <a:effectLst/>
                <a:ea typeface="Calibri" panose="020F0502020204030204" pitchFamily="34" charset="0"/>
              </a:rPr>
              <a:t> in the hospitality sector in Botswana and Zimbabwe. </a:t>
            </a:r>
            <a:r>
              <a:rPr lang="en-US" sz="1800" i="1" kern="100" dirty="0">
                <a:solidFill>
                  <a:srgbClr val="000000"/>
                </a:solidFill>
                <a:effectLst/>
                <a:ea typeface="Calibri" panose="020F0502020204030204" pitchFamily="34" charset="0"/>
              </a:rPr>
              <a:t>Sustainability</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13</a:t>
            </a:r>
            <a:r>
              <a:rPr lang="en-US" sz="1800" kern="100" dirty="0">
                <a:solidFill>
                  <a:srgbClr val="000000"/>
                </a:solidFill>
                <a:effectLst/>
                <a:ea typeface="Calibri" panose="020F0502020204030204" pitchFamily="34" charset="0"/>
              </a:rPr>
              <a:t>(15), p.8457. https://doi.org/10.3390/su13158457</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González-Rodríguez, M.R., Martín-Samper, R.C., </a:t>
            </a:r>
            <a:r>
              <a:rPr lang="en-US" sz="1800" kern="100" dirty="0" err="1">
                <a:solidFill>
                  <a:srgbClr val="000000"/>
                </a:solidFill>
                <a:effectLst/>
                <a:ea typeface="Calibri" panose="020F0502020204030204" pitchFamily="34" charset="0"/>
              </a:rPr>
              <a:t>Köseoglu</a:t>
            </a:r>
            <a:r>
              <a:rPr lang="en-US" sz="1800" kern="100" dirty="0">
                <a:solidFill>
                  <a:srgbClr val="000000"/>
                </a:solidFill>
                <a:effectLst/>
                <a:ea typeface="Calibri" panose="020F0502020204030204" pitchFamily="34" charset="0"/>
              </a:rPr>
              <a:t>, M.A. and </a:t>
            </a:r>
            <a:r>
              <a:rPr lang="en-US" sz="1800" kern="100" dirty="0" err="1">
                <a:solidFill>
                  <a:srgbClr val="000000"/>
                </a:solidFill>
                <a:effectLst/>
                <a:ea typeface="Calibri" panose="020F0502020204030204" pitchFamily="34" charset="0"/>
              </a:rPr>
              <a:t>Okumus</a:t>
            </a:r>
            <a:r>
              <a:rPr lang="en-US" sz="1800" kern="100" dirty="0">
                <a:solidFill>
                  <a:srgbClr val="000000"/>
                </a:solidFill>
                <a:effectLst/>
                <a:ea typeface="Calibri" panose="020F0502020204030204" pitchFamily="34" charset="0"/>
              </a:rPr>
              <a:t>, F., 2019. Hotels’ corporate social responsibility practices, </a:t>
            </a:r>
            <a:r>
              <a:rPr lang="en-US" sz="1800" kern="100" dirty="0" err="1">
                <a:solidFill>
                  <a:srgbClr val="000000"/>
                </a:solidFill>
                <a:effectLst/>
                <a:ea typeface="Calibri" panose="020F0502020204030204" pitchFamily="34" charset="0"/>
              </a:rPr>
              <a:t>organisational</a:t>
            </a:r>
            <a:r>
              <a:rPr lang="en-US" sz="1800" kern="100" dirty="0">
                <a:solidFill>
                  <a:srgbClr val="000000"/>
                </a:solidFill>
                <a:effectLst/>
                <a:ea typeface="Calibri" panose="020F0502020204030204" pitchFamily="34" charset="0"/>
              </a:rPr>
              <a:t> culture, firm reputation, and performance. </a:t>
            </a:r>
            <a:r>
              <a:rPr lang="en-US" sz="1800" i="1" kern="100" dirty="0">
                <a:solidFill>
                  <a:srgbClr val="000000"/>
                </a:solidFill>
                <a:effectLst/>
                <a:ea typeface="Calibri" panose="020F0502020204030204" pitchFamily="34" charset="0"/>
              </a:rPr>
              <a:t>Journal of sustainable tourism</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27</a:t>
            </a:r>
            <a:r>
              <a:rPr lang="en-US" sz="1800" kern="100" dirty="0">
                <a:solidFill>
                  <a:srgbClr val="000000"/>
                </a:solidFill>
                <a:effectLst/>
                <a:ea typeface="Calibri" panose="020F0502020204030204" pitchFamily="34" charset="0"/>
              </a:rPr>
              <a:t>(3), pp.398-419. https://doi.org/10.1080/09669582.2019.1585441</a:t>
            </a:r>
            <a:endParaRPr lang="en-US" sz="1800" kern="100" dirty="0">
              <a:solidFill>
                <a:srgbClr val="1D2125"/>
              </a:solidFill>
              <a:effectLst/>
              <a:ea typeface="Calibri" panose="020F0502020204030204" pitchFamily="34" charset="0"/>
            </a:endParaRPr>
          </a:p>
        </p:txBody>
      </p:sp>
    </p:spTree>
    <p:extLst>
      <p:ext uri="{BB962C8B-B14F-4D97-AF65-F5344CB8AC3E}">
        <p14:creationId xmlns:p14="http://schemas.microsoft.com/office/powerpoint/2010/main" val="429113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38AD-C667-E85C-AADE-F4A57C6F8D70}"/>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C2CB3139-FAB8-2DC2-0BAF-21AF3E102CE0}"/>
              </a:ext>
            </a:extLst>
          </p:cNvPr>
          <p:cNvSpPr>
            <a:spLocks noGrp="1"/>
          </p:cNvSpPr>
          <p:nvPr>
            <p:ph idx="1"/>
          </p:nvPr>
        </p:nvSpPr>
        <p:spPr/>
        <p:txBody>
          <a:bodyPr>
            <a:normAutofit fontScale="92500" lnSpcReduction="20000"/>
          </a:bodyPr>
          <a:lstStyle/>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Ioannidis, A., Chalvatzis, K.J., </a:t>
            </a:r>
            <a:r>
              <a:rPr lang="en-US" sz="1800" kern="100" dirty="0" err="1">
                <a:solidFill>
                  <a:srgbClr val="000000"/>
                </a:solidFill>
                <a:effectLst/>
                <a:ea typeface="Calibri" panose="020F0502020204030204" pitchFamily="34" charset="0"/>
              </a:rPr>
              <a:t>Leonidou</a:t>
            </a:r>
            <a:r>
              <a:rPr lang="en-US" sz="1800" kern="100" dirty="0">
                <a:solidFill>
                  <a:srgbClr val="000000"/>
                </a:solidFill>
                <a:effectLst/>
                <a:ea typeface="Calibri" panose="020F0502020204030204" pitchFamily="34" charset="0"/>
              </a:rPr>
              <a:t>, L.C. and Feng, Z., 2021. Applying the reduce, reuse, and recycle principle in the hospitality sector: Its antecedents and performance implications. </a:t>
            </a:r>
            <a:r>
              <a:rPr lang="en-US" sz="1800" i="1" kern="100" dirty="0">
                <a:solidFill>
                  <a:srgbClr val="000000"/>
                </a:solidFill>
                <a:effectLst/>
                <a:ea typeface="Calibri" panose="020F0502020204030204" pitchFamily="34" charset="0"/>
              </a:rPr>
              <a:t>Business Strategy and the Environment</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30</a:t>
            </a:r>
            <a:r>
              <a:rPr lang="en-US" sz="1800" kern="100" dirty="0">
                <a:solidFill>
                  <a:srgbClr val="000000"/>
                </a:solidFill>
                <a:effectLst/>
                <a:ea typeface="Calibri" panose="020F0502020204030204" pitchFamily="34" charset="0"/>
              </a:rPr>
              <a:t>(7), pp.3394-3410. https://doi.org/10.1002/bse.2809</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err="1">
                <a:solidFill>
                  <a:srgbClr val="000000"/>
                </a:solidFill>
                <a:effectLst/>
                <a:ea typeface="Calibri" panose="020F0502020204030204" pitchFamily="34" charset="0"/>
              </a:rPr>
              <a:t>Kassim</a:t>
            </a:r>
            <a:r>
              <a:rPr lang="en-US" sz="1800" kern="100" dirty="0">
                <a:solidFill>
                  <a:srgbClr val="000000"/>
                </a:solidFill>
                <a:effectLst/>
                <a:ea typeface="Calibri" panose="020F0502020204030204" pitchFamily="34" charset="0"/>
              </a:rPr>
              <a:t>, MA, 2023. Environmental Sustainability Practices in Hotels: From Attitudes to Implementation Case of Resort Hotels in Bishoftu, Ethiopia. 10.5772/intechopen.109433</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err="1">
                <a:solidFill>
                  <a:srgbClr val="000000"/>
                </a:solidFill>
                <a:effectLst/>
                <a:ea typeface="Calibri" panose="020F0502020204030204" pitchFamily="34" charset="0"/>
              </a:rPr>
              <a:t>Klemi-Stojanov</a:t>
            </a:r>
            <a:r>
              <a:rPr lang="en-US" sz="1800" kern="100" dirty="0">
                <a:solidFill>
                  <a:srgbClr val="000000"/>
                </a:solidFill>
                <a:effectLst/>
                <a:ea typeface="Calibri" panose="020F0502020204030204" pitchFamily="34" charset="0"/>
              </a:rPr>
              <a:t>, S., 2020. The Importance of Sustainability in the Hotel Industry. https://core.ac.uk/download/pdf/323462347.pdf</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err="1">
                <a:solidFill>
                  <a:srgbClr val="000000"/>
                </a:solidFill>
                <a:effectLst/>
                <a:ea typeface="Calibri" panose="020F0502020204030204" pitchFamily="34" charset="0"/>
              </a:rPr>
              <a:t>Madanaguli</a:t>
            </a:r>
            <a:r>
              <a:rPr lang="en-US" sz="1800" kern="100" dirty="0">
                <a:solidFill>
                  <a:srgbClr val="000000"/>
                </a:solidFill>
                <a:effectLst/>
                <a:ea typeface="Calibri" panose="020F0502020204030204" pitchFamily="34" charset="0"/>
              </a:rPr>
              <a:t>, A., Dhir, A., Joseph, R.P., </a:t>
            </a:r>
            <a:r>
              <a:rPr lang="en-US" sz="1800" kern="100" dirty="0" err="1">
                <a:solidFill>
                  <a:srgbClr val="000000"/>
                </a:solidFill>
                <a:effectLst/>
                <a:ea typeface="Calibri" panose="020F0502020204030204" pitchFamily="34" charset="0"/>
              </a:rPr>
              <a:t>Albishri</a:t>
            </a:r>
            <a:r>
              <a:rPr lang="en-US" sz="1800" kern="100" dirty="0">
                <a:solidFill>
                  <a:srgbClr val="000000"/>
                </a:solidFill>
                <a:effectLst/>
                <a:ea typeface="Calibri" panose="020F0502020204030204" pitchFamily="34" charset="0"/>
              </a:rPr>
              <a:t>, N.A. and Srivastava, S., 2023. Environmental sustainability practices and strategies in the rural tourism and hospitality sector: a systematic literature review and suggestions for future research. </a:t>
            </a:r>
            <a:r>
              <a:rPr lang="en-US" sz="1800" i="1" kern="100" dirty="0">
                <a:solidFill>
                  <a:srgbClr val="000000"/>
                </a:solidFill>
                <a:effectLst/>
                <a:ea typeface="Calibri" panose="020F0502020204030204" pitchFamily="34" charset="0"/>
              </a:rPr>
              <a:t>Scandinavian Journal of Hospitality and Tourism</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23</a:t>
            </a:r>
            <a:r>
              <a:rPr lang="en-US" sz="1800" kern="100" dirty="0">
                <a:solidFill>
                  <a:srgbClr val="000000"/>
                </a:solidFill>
                <a:effectLst/>
                <a:ea typeface="Calibri" panose="020F0502020204030204" pitchFamily="34" charset="0"/>
              </a:rPr>
              <a:t>(1), pp.1-28. https://doi.org/10.1080/15022250.2023.2174179</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Moise, M.S., Gil-</a:t>
            </a:r>
            <a:r>
              <a:rPr lang="en-US" sz="1800" kern="100" dirty="0" err="1">
                <a:solidFill>
                  <a:srgbClr val="000000"/>
                </a:solidFill>
                <a:effectLst/>
                <a:ea typeface="Calibri" panose="020F0502020204030204" pitchFamily="34" charset="0"/>
              </a:rPr>
              <a:t>Saura</a:t>
            </a:r>
            <a:r>
              <a:rPr lang="en-US" sz="1800" kern="100" dirty="0">
                <a:solidFill>
                  <a:srgbClr val="000000"/>
                </a:solidFill>
                <a:effectLst/>
                <a:ea typeface="Calibri" panose="020F0502020204030204" pitchFamily="34" charset="0"/>
              </a:rPr>
              <a:t>, I. and Ruiz Molina, M.E., 2021. The importance of green practices for hotel guests: does gender matter? </a:t>
            </a:r>
            <a:r>
              <a:rPr lang="en-US" sz="1800" i="1" kern="100" dirty="0">
                <a:solidFill>
                  <a:srgbClr val="000000"/>
                </a:solidFill>
                <a:effectLst/>
                <a:ea typeface="Calibri" panose="020F0502020204030204" pitchFamily="34" charset="0"/>
              </a:rPr>
              <a:t>Economic research-</a:t>
            </a:r>
            <a:r>
              <a:rPr lang="en-US" sz="1800" i="1" kern="100" dirty="0" err="1">
                <a:solidFill>
                  <a:srgbClr val="000000"/>
                </a:solidFill>
                <a:effectLst/>
                <a:ea typeface="Calibri" panose="020F0502020204030204" pitchFamily="34" charset="0"/>
              </a:rPr>
              <a:t>Ekonomska</a:t>
            </a:r>
            <a:r>
              <a:rPr lang="en-US" sz="1800" i="1" kern="100" dirty="0">
                <a:solidFill>
                  <a:srgbClr val="000000"/>
                </a:solidFill>
                <a:effectLst/>
                <a:ea typeface="Calibri" panose="020F0502020204030204" pitchFamily="34" charset="0"/>
              </a:rPr>
              <a:t> </a:t>
            </a:r>
            <a:r>
              <a:rPr lang="en-US" sz="1800" i="1" kern="100" dirty="0" err="1">
                <a:solidFill>
                  <a:srgbClr val="000000"/>
                </a:solidFill>
                <a:effectLst/>
                <a:ea typeface="Calibri" panose="020F0502020204030204" pitchFamily="34" charset="0"/>
              </a:rPr>
              <a:t>istraživanja</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34</a:t>
            </a:r>
            <a:r>
              <a:rPr lang="en-US" sz="1800" kern="100" dirty="0">
                <a:solidFill>
                  <a:srgbClr val="000000"/>
                </a:solidFill>
                <a:effectLst/>
                <a:ea typeface="Calibri" panose="020F0502020204030204" pitchFamily="34" charset="0"/>
              </a:rPr>
              <a:t>(1), pp.3508-3529. https://doi.org/10.1080/1331677X.2021.1875863</a:t>
            </a:r>
            <a:endParaRPr lang="en-US" sz="1800" kern="100" dirty="0">
              <a:solidFill>
                <a:srgbClr val="1D2125"/>
              </a:solidFill>
              <a:effectLst/>
              <a:ea typeface="Calibri" panose="020F0502020204030204" pitchFamily="34" charset="0"/>
            </a:endParaRPr>
          </a:p>
        </p:txBody>
      </p:sp>
    </p:spTree>
    <p:extLst>
      <p:ext uri="{BB962C8B-B14F-4D97-AF65-F5344CB8AC3E}">
        <p14:creationId xmlns:p14="http://schemas.microsoft.com/office/powerpoint/2010/main" val="3109457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94D0-EAAD-3540-3C9C-EC6DAF9C2358}"/>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6B64F70-A0D0-5DBE-13CA-D62399DC90DB}"/>
              </a:ext>
            </a:extLst>
          </p:cNvPr>
          <p:cNvSpPr>
            <a:spLocks noGrp="1"/>
          </p:cNvSpPr>
          <p:nvPr>
            <p:ph idx="1"/>
          </p:nvPr>
        </p:nvSpPr>
        <p:spPr/>
        <p:txBody>
          <a:bodyPr>
            <a:normAutofit fontScale="92500" lnSpcReduction="20000"/>
          </a:bodyPr>
          <a:lstStyle/>
          <a:p>
            <a:pPr marL="457200" marR="0" indent="-457200">
              <a:lnSpc>
                <a:spcPct val="107000"/>
              </a:lnSpc>
              <a:spcBef>
                <a:spcPts val="0"/>
              </a:spcBef>
              <a:spcAft>
                <a:spcPts val="0"/>
              </a:spcAft>
            </a:pPr>
            <a:r>
              <a:rPr lang="en-US" sz="1800" kern="100" dirty="0" err="1">
                <a:solidFill>
                  <a:srgbClr val="000000"/>
                </a:solidFill>
                <a:effectLst/>
                <a:ea typeface="Calibri" panose="020F0502020204030204" pitchFamily="34" charset="0"/>
              </a:rPr>
              <a:t>Sorell</a:t>
            </a:r>
            <a:r>
              <a:rPr lang="en-US" sz="1800" kern="100" dirty="0">
                <a:solidFill>
                  <a:srgbClr val="000000"/>
                </a:solidFill>
                <a:effectLst/>
                <a:ea typeface="Calibri" panose="020F0502020204030204" pitchFamily="34" charset="0"/>
              </a:rPr>
              <a:t>, E. and </a:t>
            </a:r>
            <a:r>
              <a:rPr lang="en-US" sz="1800" kern="100" dirty="0" err="1">
                <a:solidFill>
                  <a:srgbClr val="000000"/>
                </a:solidFill>
                <a:effectLst/>
                <a:ea typeface="Calibri" panose="020F0502020204030204" pitchFamily="34" charset="0"/>
              </a:rPr>
              <a:t>Bovia</a:t>
            </a:r>
            <a:r>
              <a:rPr lang="en-US" sz="1800" kern="100" dirty="0">
                <a:solidFill>
                  <a:srgbClr val="000000"/>
                </a:solidFill>
                <a:effectLst/>
                <a:ea typeface="Calibri" panose="020F0502020204030204" pitchFamily="34" charset="0"/>
              </a:rPr>
              <a:t>, H., 2021. Sustainability in the hospitality sector. </a:t>
            </a:r>
            <a:r>
              <a:rPr lang="en-US" sz="1800" i="1" kern="100" dirty="0">
                <a:solidFill>
                  <a:srgbClr val="000000"/>
                </a:solidFill>
                <a:effectLst/>
                <a:ea typeface="Calibri" panose="020F0502020204030204" pitchFamily="34" charset="0"/>
              </a:rPr>
              <a:t>Cumming.</a:t>
            </a:r>
            <a:r>
              <a:rPr lang="en-US" sz="1800" kern="100" dirty="0">
                <a:solidFill>
                  <a:srgbClr val="000000"/>
                </a:solidFill>
                <a:effectLst/>
                <a:ea typeface="Calibri" panose="020F0502020204030204" pitchFamily="34" charset="0"/>
              </a:rPr>
              <a:t> Available at &lt;https://www.ahla.com/sites/default/files/Cumming-White-Paper-Sustainability.pdf&gt; [Accessed 25 Oct. 2023]</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Tan, Z., Wu, Y., Gu, Y., Liu, T., Wang, W. and Liu, X., 2022. An overview on implementation of environmental tax and related economic instruments in typical countries. </a:t>
            </a:r>
            <a:r>
              <a:rPr lang="en-US" sz="1800" i="1" kern="100" dirty="0">
                <a:solidFill>
                  <a:srgbClr val="000000"/>
                </a:solidFill>
                <a:effectLst/>
                <a:ea typeface="Calibri" panose="020F0502020204030204" pitchFamily="34" charset="0"/>
              </a:rPr>
              <a:t>Journal of Cleaner Production</a:t>
            </a:r>
            <a:r>
              <a:rPr lang="en-US" sz="1800" kern="100" dirty="0">
                <a:solidFill>
                  <a:srgbClr val="000000"/>
                </a:solidFill>
                <a:effectLst/>
                <a:ea typeface="Calibri" panose="020F0502020204030204" pitchFamily="34" charset="0"/>
              </a:rPr>
              <a:t>, </a:t>
            </a:r>
            <a:r>
              <a:rPr lang="en-US" sz="1800" i="1" kern="100" dirty="0">
                <a:solidFill>
                  <a:srgbClr val="000000"/>
                </a:solidFill>
                <a:effectLst/>
                <a:ea typeface="Calibri" panose="020F0502020204030204" pitchFamily="34" charset="0"/>
              </a:rPr>
              <a:t>330</a:t>
            </a:r>
            <a:r>
              <a:rPr lang="en-US" sz="1800" kern="100" dirty="0">
                <a:solidFill>
                  <a:srgbClr val="000000"/>
                </a:solidFill>
                <a:effectLst/>
                <a:ea typeface="Calibri" panose="020F0502020204030204" pitchFamily="34" charset="0"/>
              </a:rPr>
              <a:t>, p.129688. </a:t>
            </a:r>
            <a:r>
              <a:rPr lang="en-US" sz="1800" u="none" strike="noStrike" kern="100" dirty="0">
                <a:solidFill>
                  <a:srgbClr val="000000"/>
                </a:solidFill>
                <a:effectLst/>
                <a:ea typeface="Calibri" panose="020F0502020204030204" pitchFamily="34" charset="0"/>
              </a:rPr>
              <a:t>https://doi.org/10.1016/j.jclepro.2021.129688</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Tanveer, M.I., </a:t>
            </a:r>
            <a:r>
              <a:rPr lang="en-US" sz="1800" kern="100" dirty="0" err="1">
                <a:solidFill>
                  <a:srgbClr val="000000"/>
                </a:solidFill>
                <a:effectLst/>
                <a:ea typeface="Calibri" panose="020F0502020204030204" pitchFamily="34" charset="0"/>
              </a:rPr>
              <a:t>Yusliza</a:t>
            </a:r>
            <a:r>
              <a:rPr lang="en-US" sz="1800" kern="100" dirty="0">
                <a:solidFill>
                  <a:srgbClr val="000000"/>
                </a:solidFill>
                <a:effectLst/>
                <a:ea typeface="Calibri" panose="020F0502020204030204" pitchFamily="34" charset="0"/>
              </a:rPr>
              <a:t>, M.Y. and Fawehinmi, O., 2023. Green HRM and hospitality industry: challenges and barriers in adopting environmentally friendly practices. </a:t>
            </a:r>
            <a:r>
              <a:rPr lang="en-US" sz="1800" i="1" kern="100" dirty="0">
                <a:solidFill>
                  <a:srgbClr val="000000"/>
                </a:solidFill>
                <a:effectLst/>
                <a:ea typeface="Calibri" panose="020F0502020204030204" pitchFamily="34" charset="0"/>
              </a:rPr>
              <a:t>Journal of Hospitality and Tourism Insights</a:t>
            </a:r>
            <a:r>
              <a:rPr lang="en-US" sz="1800" kern="100" dirty="0">
                <a:solidFill>
                  <a:srgbClr val="000000"/>
                </a:solidFill>
                <a:effectLst/>
                <a:ea typeface="Calibri" panose="020F0502020204030204" pitchFamily="34" charset="0"/>
              </a:rPr>
              <a:t>.</a:t>
            </a:r>
            <a:r>
              <a:rPr lang="en-US" sz="1800" kern="100" dirty="0">
                <a:solidFill>
                  <a:srgbClr val="1D2125"/>
                </a:solidFill>
                <a:effectLst/>
                <a:ea typeface="Calibri" panose="020F0502020204030204" pitchFamily="34" charset="0"/>
              </a:rPr>
              <a:t> </a:t>
            </a:r>
            <a:r>
              <a:rPr lang="en-US" sz="1800" kern="100" dirty="0">
                <a:solidFill>
                  <a:srgbClr val="000000"/>
                </a:solidFill>
                <a:effectLst/>
                <a:ea typeface="Calibri" panose="020F0502020204030204" pitchFamily="34" charset="0"/>
              </a:rPr>
              <a:t>https://doi.org/10.1108/JHTI-08-2022-0389</a:t>
            </a:r>
            <a:endParaRPr lang="en-US" sz="1800" kern="100" dirty="0">
              <a:solidFill>
                <a:srgbClr val="1D2125"/>
              </a:solidFill>
              <a:effectLst/>
              <a:ea typeface="Calibri" panose="020F0502020204030204" pitchFamily="34" charset="0"/>
            </a:endParaRPr>
          </a:p>
          <a:p>
            <a:pPr marL="457200" marR="0" indent="-457200">
              <a:lnSpc>
                <a:spcPct val="107000"/>
              </a:lnSpc>
              <a:spcBef>
                <a:spcPts val="0"/>
              </a:spcBef>
              <a:spcAft>
                <a:spcPts val="0"/>
              </a:spcAft>
            </a:pPr>
            <a:r>
              <a:rPr lang="en-US" sz="1800" kern="100" dirty="0">
                <a:solidFill>
                  <a:srgbClr val="000000"/>
                </a:solidFill>
                <a:effectLst/>
                <a:ea typeface="Calibri" panose="020F0502020204030204" pitchFamily="34" charset="0"/>
              </a:rPr>
              <a:t>United Nations Environment Program (UNEP), n.d. Tourism. https://www.unep.org/explore-topics/resource-efficiency/what-we-do/responsible-industry/tourism</a:t>
            </a:r>
            <a:endParaRPr lang="en-US" sz="1800" kern="100" dirty="0">
              <a:solidFill>
                <a:srgbClr val="1D2125"/>
              </a:solidFill>
              <a:effectLst/>
              <a:ea typeface="Calibri" panose="020F0502020204030204" pitchFamily="34" charset="0"/>
            </a:endParaRPr>
          </a:p>
          <a:p>
            <a:r>
              <a:rPr lang="en-US" sz="1800" dirty="0">
                <a:solidFill>
                  <a:srgbClr val="000000"/>
                </a:solidFill>
                <a:effectLst/>
                <a:ea typeface="Calibri" panose="020F0502020204030204" pitchFamily="34" charset="0"/>
              </a:rPr>
              <a:t>University of Central Florida n.d. Sustainability in hospitality: why it is important and how industry leaders can help. Available at: </a:t>
            </a:r>
            <a:r>
              <a:rPr lang="en-US" sz="1800" u="none" strike="noStrike" dirty="0">
                <a:solidFill>
                  <a:srgbClr val="000000"/>
                </a:solidFill>
                <a:effectLst/>
                <a:ea typeface="Calibri" panose="020F0502020204030204" pitchFamily="34" charset="0"/>
              </a:rPr>
              <a:t>&lt;https://www.ucf.edu/online/hospitality/news/sustainability-in-hospitality-why-it-is-important-and-how-industry-leaders-can-help/</a:t>
            </a:r>
            <a:r>
              <a:rPr lang="en-US" sz="1800" dirty="0">
                <a:solidFill>
                  <a:srgbClr val="000000"/>
                </a:solidFill>
                <a:effectLst/>
                <a:ea typeface="Calibri" panose="020F0502020204030204" pitchFamily="34" charset="0"/>
              </a:rPr>
              <a:t>&gt; [Accessed 25 Oct. 2023]</a:t>
            </a:r>
            <a:endParaRPr lang="en-US" dirty="0"/>
          </a:p>
        </p:txBody>
      </p:sp>
    </p:spTree>
    <p:extLst>
      <p:ext uri="{BB962C8B-B14F-4D97-AF65-F5344CB8AC3E}">
        <p14:creationId xmlns:p14="http://schemas.microsoft.com/office/powerpoint/2010/main" val="35832518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44</TotalTime>
  <Words>2862</Words>
  <Application>Microsoft Macintosh PowerPoint</Application>
  <PresentationFormat>Widescreen</PresentationFormat>
  <Paragraphs>107</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Courier New</vt:lpstr>
      <vt:lpstr>Garamond</vt:lpstr>
      <vt:lpstr>Times New Roman</vt:lpstr>
      <vt:lpstr>Organic</vt:lpstr>
      <vt:lpstr>Sustainability in the  Hospitality Sector</vt:lpstr>
      <vt:lpstr>Introduction</vt:lpstr>
      <vt:lpstr>Overview of Literature: PESTEL</vt:lpstr>
      <vt:lpstr>Economic, Social, and Technological</vt:lpstr>
      <vt:lpstr>Environmental and Legal</vt:lpstr>
      <vt:lpstr>Application to the Hotel and Hospitality Sector</vt:lpstr>
      <vt:lpstr>Cont’d</vt:lpstr>
      <vt:lpstr>Cont’d</vt:lpstr>
      <vt:lpstr>Future Management Options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Hospitality Sector</dc:title>
  <cp:lastModifiedBy>Nineta Florescu</cp:lastModifiedBy>
  <cp:revision>1</cp:revision>
  <dcterms:created xsi:type="dcterms:W3CDTF">2023-11-02T14:47:28Z</dcterms:created>
  <dcterms:modified xsi:type="dcterms:W3CDTF">2023-11-10T11:00:27Z</dcterms:modified>
</cp:coreProperties>
</file>