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6" r:id="rId2"/>
  </p:sldMasterIdLst>
  <p:notesMasterIdLst>
    <p:notesMasterId r:id="rId28"/>
  </p:notesMasterIdLst>
  <p:sldIdLst>
    <p:sldId id="256" r:id="rId3"/>
    <p:sldId id="285" r:id="rId4"/>
    <p:sldId id="290" r:id="rId5"/>
    <p:sldId id="257" r:id="rId6"/>
    <p:sldId id="258" r:id="rId7"/>
    <p:sldId id="259" r:id="rId8"/>
    <p:sldId id="260" r:id="rId9"/>
    <p:sldId id="261" r:id="rId10"/>
    <p:sldId id="266" r:id="rId11"/>
    <p:sldId id="268" r:id="rId12"/>
    <p:sldId id="269" r:id="rId13"/>
    <p:sldId id="270" r:id="rId14"/>
    <p:sldId id="282" r:id="rId15"/>
    <p:sldId id="283" r:id="rId16"/>
    <p:sldId id="284" r:id="rId17"/>
    <p:sldId id="271" r:id="rId18"/>
    <p:sldId id="272" r:id="rId19"/>
    <p:sldId id="273" r:id="rId20"/>
    <p:sldId id="274" r:id="rId21"/>
    <p:sldId id="275" r:id="rId22"/>
    <p:sldId id="276" r:id="rId23"/>
    <p:sldId id="277" r:id="rId24"/>
    <p:sldId id="278" r:id="rId25"/>
    <p:sldId id="281" r:id="rId26"/>
    <p:sldId id="279" r:id="rId27"/>
  </p:sldIdLst>
  <p:sldSz cx="18288000" cy="10287000"/>
  <p:notesSz cx="18288000" cy="10287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27156" autoAdjust="0"/>
  </p:normalViewPr>
  <p:slideViewPr>
    <p:cSldViewPr>
      <p:cViewPr varScale="1">
        <p:scale>
          <a:sx n="10" d="100"/>
          <a:sy n="10" d="100"/>
        </p:scale>
        <p:origin x="2548" y="-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7924800" cy="5159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10358438" y="0"/>
            <a:ext cx="7924800" cy="515938"/>
          </a:xfrm>
          <a:prstGeom prst="rect">
            <a:avLst/>
          </a:prstGeom>
        </p:spPr>
        <p:txBody>
          <a:bodyPr vert="horz" lIns="91440" tIns="45720" rIns="91440" bIns="45720" rtlCol="0"/>
          <a:lstStyle>
            <a:lvl1pPr algn="r">
              <a:defRPr sz="1200"/>
            </a:lvl1pPr>
          </a:lstStyle>
          <a:p>
            <a:fld id="{C4A09006-D8BD-45FB-9955-401369AE80FF}" type="datetimeFigureOut">
              <a:rPr lang="en-GB" smtClean="0"/>
              <a:t>01/01/2026</a:t>
            </a:fld>
            <a:endParaRPr lang="en-GB"/>
          </a:p>
        </p:txBody>
      </p:sp>
      <p:sp>
        <p:nvSpPr>
          <p:cNvPr id="4" name="Slide Image Placeholder 3"/>
          <p:cNvSpPr>
            <a:spLocks noGrp="1" noRot="1" noChangeAspect="1"/>
          </p:cNvSpPr>
          <p:nvPr>
            <p:ph type="sldImg" idx="2"/>
          </p:nvPr>
        </p:nvSpPr>
        <p:spPr>
          <a:xfrm>
            <a:off x="6057900" y="1285875"/>
            <a:ext cx="6172200" cy="347186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828800" y="4951413"/>
            <a:ext cx="14630400" cy="404971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71063"/>
            <a:ext cx="7924800" cy="51593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10358438" y="9771063"/>
            <a:ext cx="7924800" cy="515937"/>
          </a:xfrm>
          <a:prstGeom prst="rect">
            <a:avLst/>
          </a:prstGeom>
        </p:spPr>
        <p:txBody>
          <a:bodyPr vert="horz" lIns="91440" tIns="45720" rIns="91440" bIns="45720" rtlCol="0" anchor="b"/>
          <a:lstStyle>
            <a:lvl1pPr algn="r">
              <a:defRPr sz="1200"/>
            </a:lvl1pPr>
          </a:lstStyle>
          <a:p>
            <a:fld id="{EF584DDD-D84F-44FA-80D0-38D44D68AB7C}" type="slidenum">
              <a:rPr lang="en-GB" smtClean="0"/>
              <a:t>‹#›</a:t>
            </a:fld>
            <a:endParaRPr lang="en-GB"/>
          </a:p>
        </p:txBody>
      </p:sp>
    </p:spTree>
    <p:extLst>
      <p:ext uri="{BB962C8B-B14F-4D97-AF65-F5344CB8AC3E}">
        <p14:creationId xmlns:p14="http://schemas.microsoft.com/office/powerpoint/2010/main" val="999247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oi.org/10.3390/educsci15070847" TargetMode="External"/><Relationship Id="rId2" Type="http://schemas.openxmlformats.org/officeDocument/2006/relationships/slide" Target="../slides/slide20.xml"/><Relationship Id="rId1" Type="http://schemas.openxmlformats.org/officeDocument/2006/relationships/notesMaster" Target="../notesMasters/notesMaster1.xml"/><Relationship Id="rId4" Type="http://schemas.openxmlformats.org/officeDocument/2006/relationships/hyperlink" Target="https://doi.org/10.1016/j.iheduc.2025.101023"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Do it as a group, individually, in smaller groups it doesn’t matter, the idea is to get them thinking about what they did last week. </a:t>
            </a:r>
            <a:r>
              <a:rPr lang="en-GB"/>
              <a:t>I like to use the SMART  Boards if you have one. </a:t>
            </a:r>
          </a:p>
          <a:p>
            <a:endParaRPr lang="en-GB" dirty="0"/>
          </a:p>
        </p:txBody>
      </p:sp>
      <p:sp>
        <p:nvSpPr>
          <p:cNvPr id="4" name="Slide Number Placeholder 3"/>
          <p:cNvSpPr>
            <a:spLocks noGrp="1"/>
          </p:cNvSpPr>
          <p:nvPr>
            <p:ph type="sldNum" sz="quarter" idx="5"/>
          </p:nvPr>
        </p:nvSpPr>
        <p:spPr/>
        <p:txBody>
          <a:bodyPr/>
          <a:lstStyle/>
          <a:p>
            <a:fld id="{EF584DDD-D84F-44FA-80D0-38D44D68AB7C}" type="slidenum">
              <a:rPr lang="en-GB" smtClean="0"/>
              <a:t>3</a:t>
            </a:fld>
            <a:endParaRPr lang="en-GB"/>
          </a:p>
        </p:txBody>
      </p:sp>
    </p:spTree>
    <p:extLst>
      <p:ext uri="{BB962C8B-B14F-4D97-AF65-F5344CB8AC3E}">
        <p14:creationId xmlns:p14="http://schemas.microsoft.com/office/powerpoint/2010/main" val="32374441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anything again with them that they may be unsure of demo or get a student up to help demo it.</a:t>
            </a:r>
          </a:p>
        </p:txBody>
      </p:sp>
      <p:sp>
        <p:nvSpPr>
          <p:cNvPr id="4" name="Slide Number Placeholder 3"/>
          <p:cNvSpPr>
            <a:spLocks noGrp="1"/>
          </p:cNvSpPr>
          <p:nvPr>
            <p:ph type="sldNum" sz="quarter" idx="5"/>
          </p:nvPr>
        </p:nvSpPr>
        <p:spPr/>
        <p:txBody>
          <a:bodyPr/>
          <a:lstStyle/>
          <a:p>
            <a:fld id="{EF584DDD-D84F-44FA-80D0-38D44D68AB7C}" type="slidenum">
              <a:rPr lang="en-GB" smtClean="0"/>
              <a:t>13</a:t>
            </a:fld>
            <a:endParaRPr lang="en-GB"/>
          </a:p>
        </p:txBody>
      </p:sp>
    </p:spTree>
    <p:extLst>
      <p:ext uri="{BB962C8B-B14F-4D97-AF65-F5344CB8AC3E}">
        <p14:creationId xmlns:p14="http://schemas.microsoft.com/office/powerpoint/2010/main" val="3595856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Main Ideas (Key Concepts)</a:t>
            </a:r>
          </a:p>
          <a:p>
            <a:r>
              <a:rPr lang="en-US" dirty="0"/>
              <a:t>Online learning</a:t>
            </a:r>
          </a:p>
          <a:p>
            <a:r>
              <a:rPr lang="en-US" dirty="0"/>
              <a:t>Higher education</a:t>
            </a:r>
          </a:p>
          <a:p>
            <a:r>
              <a:rPr lang="en-US" dirty="0"/>
              <a:t>Students</a:t>
            </a:r>
          </a:p>
          <a:p>
            <a:r>
              <a:rPr lang="en-US" dirty="0"/>
              <a:t>Teaching and learning</a:t>
            </a:r>
          </a:p>
          <a:p>
            <a:r>
              <a:rPr lang="en-US" dirty="0"/>
              <a:t>Digital environment</a:t>
            </a:r>
            <a:br>
              <a:rPr lang="en-US" dirty="0"/>
            </a:br>
            <a:endParaRPr lang="en-US" dirty="0"/>
          </a:p>
          <a:p>
            <a:r>
              <a:rPr lang="en-US" b="1" dirty="0"/>
              <a:t>2. Alternative Words / Synonyms</a:t>
            </a:r>
          </a:p>
          <a:p>
            <a:r>
              <a:rPr lang="en-US" b="1" dirty="0"/>
              <a:t>Online learning</a:t>
            </a:r>
            <a:endParaRPr lang="en-US" dirty="0"/>
          </a:p>
          <a:p>
            <a:r>
              <a:rPr lang="en-US" dirty="0"/>
              <a:t>E-learning</a:t>
            </a:r>
          </a:p>
          <a:p>
            <a:r>
              <a:rPr lang="en-US" dirty="0"/>
              <a:t>Digital learning</a:t>
            </a:r>
          </a:p>
          <a:p>
            <a:r>
              <a:rPr lang="en-US" dirty="0"/>
              <a:t>Virtual learning</a:t>
            </a:r>
          </a:p>
          <a:p>
            <a:r>
              <a:rPr lang="en-US" dirty="0"/>
              <a:t>Remote learning</a:t>
            </a:r>
          </a:p>
          <a:p>
            <a:r>
              <a:rPr lang="en-US" b="1" dirty="0"/>
              <a:t>Higher education</a:t>
            </a:r>
            <a:endParaRPr lang="en-US" dirty="0"/>
          </a:p>
          <a:p>
            <a:r>
              <a:rPr lang="en-US" dirty="0"/>
              <a:t>University</a:t>
            </a:r>
          </a:p>
          <a:p>
            <a:r>
              <a:rPr lang="en-US" dirty="0"/>
              <a:t>Undergraduate study</a:t>
            </a:r>
          </a:p>
          <a:p>
            <a:r>
              <a:rPr lang="en-US" dirty="0"/>
              <a:t>Tertiary education</a:t>
            </a:r>
          </a:p>
          <a:p>
            <a:r>
              <a:rPr lang="en-US" b="1" dirty="0"/>
              <a:t>Students</a:t>
            </a:r>
            <a:endParaRPr lang="en-US" dirty="0"/>
          </a:p>
          <a:p>
            <a:r>
              <a:rPr lang="en-US" dirty="0"/>
              <a:t>University students</a:t>
            </a:r>
          </a:p>
          <a:p>
            <a:r>
              <a:rPr lang="en-US" dirty="0"/>
              <a:t>Undergraduates</a:t>
            </a:r>
          </a:p>
          <a:p>
            <a:r>
              <a:rPr lang="en-US" dirty="0"/>
              <a:t>Adult learners</a:t>
            </a:r>
          </a:p>
          <a:p>
            <a:r>
              <a:rPr lang="en-US" b="1" dirty="0"/>
              <a:t>Teaching and learning</a:t>
            </a:r>
            <a:endParaRPr lang="en-US" dirty="0"/>
          </a:p>
          <a:p>
            <a:r>
              <a:rPr lang="en-US" dirty="0"/>
              <a:t>Pedagogy</a:t>
            </a:r>
          </a:p>
          <a:p>
            <a:r>
              <a:rPr lang="en-US" dirty="0"/>
              <a:t>Teaching methods</a:t>
            </a:r>
          </a:p>
          <a:p>
            <a:r>
              <a:rPr lang="en-US" dirty="0"/>
              <a:t>Learning experience</a:t>
            </a:r>
          </a:p>
          <a:p>
            <a:r>
              <a:rPr lang="en-US" b="1" dirty="0"/>
              <a:t>Digital environment</a:t>
            </a:r>
            <a:endParaRPr lang="en-US" dirty="0"/>
          </a:p>
          <a:p>
            <a:r>
              <a:rPr lang="en-US" dirty="0"/>
              <a:t>Online platforms</a:t>
            </a:r>
          </a:p>
          <a:p>
            <a:r>
              <a:rPr lang="en-US" dirty="0"/>
              <a:t>Learning management systems</a:t>
            </a:r>
          </a:p>
          <a:p>
            <a:r>
              <a:rPr lang="en-US" dirty="0"/>
              <a:t>Educational technology</a:t>
            </a:r>
          </a:p>
          <a:p>
            <a:br>
              <a:rPr lang="en-US" dirty="0"/>
            </a:br>
            <a:endParaRPr lang="en-US" dirty="0"/>
          </a:p>
          <a:p>
            <a:r>
              <a:rPr lang="en-US" b="1" dirty="0"/>
              <a:t>3. Words That Might Not Help (or Are Too Vague)</a:t>
            </a:r>
          </a:p>
          <a:p>
            <a:r>
              <a:rPr lang="en-US" dirty="0"/>
              <a:t>Education (too broad)</a:t>
            </a:r>
          </a:p>
          <a:p>
            <a:r>
              <a:rPr lang="en-US" dirty="0"/>
              <a:t>Learning (too general on its own)</a:t>
            </a:r>
          </a:p>
          <a:p>
            <a:r>
              <a:rPr lang="en-US" dirty="0"/>
              <a:t>Internet (not specific to education)</a:t>
            </a:r>
          </a:p>
          <a:p>
            <a:r>
              <a:rPr lang="en-US" dirty="0"/>
              <a:t>Technology (too wide)</a:t>
            </a:r>
          </a:p>
          <a:p>
            <a:r>
              <a:rPr lang="en-US" dirty="0"/>
              <a:t>School (wrong level)</a:t>
            </a:r>
          </a:p>
          <a:p>
            <a:r>
              <a:rPr lang="en-US" dirty="0"/>
              <a:t>You can explain:</a:t>
            </a:r>
          </a:p>
          <a:p>
            <a:r>
              <a:rPr lang="en-US" dirty="0"/>
              <a:t>“These words aren’t wrong, but on their own they’ll give you thousands of results you don’t need.”</a:t>
            </a:r>
          </a:p>
          <a:p>
            <a:endParaRPr lang="en-GB" dirty="0"/>
          </a:p>
        </p:txBody>
      </p:sp>
      <p:sp>
        <p:nvSpPr>
          <p:cNvPr id="4" name="Slide Number Placeholder 3"/>
          <p:cNvSpPr>
            <a:spLocks noGrp="1"/>
          </p:cNvSpPr>
          <p:nvPr>
            <p:ph type="sldNum" sz="quarter" idx="5"/>
          </p:nvPr>
        </p:nvSpPr>
        <p:spPr/>
        <p:txBody>
          <a:bodyPr/>
          <a:lstStyle/>
          <a:p>
            <a:fld id="{EF584DDD-D84F-44FA-80D0-38D44D68AB7C}" type="slidenum">
              <a:rPr lang="en-GB" smtClean="0"/>
              <a:t>14</a:t>
            </a:fld>
            <a:endParaRPr lang="en-GB"/>
          </a:p>
        </p:txBody>
      </p:sp>
    </p:spTree>
    <p:extLst>
      <p:ext uri="{BB962C8B-B14F-4D97-AF65-F5344CB8AC3E}">
        <p14:creationId xmlns:p14="http://schemas.microsoft.com/office/powerpoint/2010/main" val="3254032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8E3086-1818-944C-5620-E65C824359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739491-040D-CAB5-94F8-7D6BA823E4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BCDAE0-BAFD-C9B8-405A-3969174FE3EE}"/>
              </a:ext>
            </a:extLst>
          </p:cNvPr>
          <p:cNvSpPr>
            <a:spLocks noGrp="1"/>
          </p:cNvSpPr>
          <p:nvPr>
            <p:ph type="body" idx="1"/>
          </p:nvPr>
        </p:nvSpPr>
        <p:spPr/>
        <p:txBody>
          <a:bodyPr/>
          <a:lstStyle/>
          <a:p>
            <a:r>
              <a:rPr lang="en-GB" dirty="0"/>
              <a:t>Highlight </a:t>
            </a:r>
            <a:r>
              <a:rPr lang="en-GB" b="1" dirty="0"/>
              <a:t>key concepts</a:t>
            </a:r>
            <a:r>
              <a:rPr lang="en-GB" dirty="0"/>
              <a:t>:</a:t>
            </a:r>
          </a:p>
          <a:p>
            <a:r>
              <a:rPr lang="en-GB" dirty="0"/>
              <a:t>challenges</a:t>
            </a:r>
          </a:p>
          <a:p>
            <a:r>
              <a:rPr lang="en-GB" dirty="0"/>
              <a:t>opportunities</a:t>
            </a:r>
          </a:p>
          <a:p>
            <a:r>
              <a:rPr lang="en-GB" dirty="0"/>
              <a:t>students</a:t>
            </a:r>
          </a:p>
          <a:p>
            <a:r>
              <a:rPr lang="en-GB" dirty="0"/>
              <a:t>digital era</a:t>
            </a:r>
          </a:p>
          <a:p>
            <a:r>
              <a:rPr lang="en-GB" dirty="0"/>
              <a:t>adaptation / success</a:t>
            </a:r>
          </a:p>
          <a:p>
            <a:r>
              <a:rPr lang="en-GB" dirty="0"/>
              <a:t>Turn concepts into </a:t>
            </a:r>
            <a:r>
              <a:rPr lang="en-GB" b="1" dirty="0"/>
              <a:t>searchable keywords</a:t>
            </a:r>
            <a:r>
              <a:rPr lang="en-GB" dirty="0"/>
              <a:t>:</a:t>
            </a:r>
          </a:p>
          <a:p>
            <a:r>
              <a:rPr lang="en-GB" dirty="0"/>
              <a:t>digital learning</a:t>
            </a:r>
          </a:p>
          <a:p>
            <a:r>
              <a:rPr lang="en-GB" dirty="0"/>
              <a:t>higher education students</a:t>
            </a:r>
          </a:p>
          <a:p>
            <a:r>
              <a:rPr lang="en-GB" dirty="0"/>
              <a:t>online learning challenges</a:t>
            </a:r>
          </a:p>
          <a:p>
            <a:r>
              <a:rPr lang="en-GB" dirty="0"/>
              <a:t>digital skills</a:t>
            </a:r>
          </a:p>
          <a:p>
            <a:r>
              <a:rPr lang="en-GB" dirty="0"/>
              <a:t>academic success</a:t>
            </a:r>
          </a:p>
          <a:p>
            <a:r>
              <a:rPr lang="en-GB" dirty="0"/>
              <a:t>Add </a:t>
            </a:r>
            <a:r>
              <a:rPr lang="en-GB" b="1" dirty="0"/>
              <a:t>alternatives/synonyms</a:t>
            </a:r>
            <a:r>
              <a:rPr lang="en-GB" dirty="0"/>
              <a:t>:</a:t>
            </a:r>
          </a:p>
          <a:p>
            <a:r>
              <a:rPr lang="en-GB" dirty="0"/>
              <a:t>“digital era” → online learning / digital education</a:t>
            </a:r>
          </a:p>
          <a:p>
            <a:r>
              <a:rPr lang="en-GB" dirty="0"/>
              <a:t>“students” → undergraduates / adult learners / university students</a:t>
            </a:r>
          </a:p>
          <a:p>
            <a:endParaRPr lang="en-GB" dirty="0"/>
          </a:p>
        </p:txBody>
      </p:sp>
      <p:sp>
        <p:nvSpPr>
          <p:cNvPr id="4" name="Slide Number Placeholder 3">
            <a:extLst>
              <a:ext uri="{FF2B5EF4-FFF2-40B4-BE49-F238E27FC236}">
                <a16:creationId xmlns:a16="http://schemas.microsoft.com/office/drawing/2014/main" id="{0B518F87-299C-7E74-565D-D7EA8CE8F2F3}"/>
              </a:ext>
            </a:extLst>
          </p:cNvPr>
          <p:cNvSpPr>
            <a:spLocks noGrp="1"/>
          </p:cNvSpPr>
          <p:nvPr>
            <p:ph type="sldNum" sz="quarter" idx="5"/>
          </p:nvPr>
        </p:nvSpPr>
        <p:spPr/>
        <p:txBody>
          <a:bodyPr/>
          <a:lstStyle/>
          <a:p>
            <a:fld id="{EF584DDD-D84F-44FA-80D0-38D44D68AB7C}" type="slidenum">
              <a:rPr lang="en-GB" smtClean="0"/>
              <a:t>15</a:t>
            </a:fld>
            <a:endParaRPr lang="en-GB"/>
          </a:p>
        </p:txBody>
      </p:sp>
    </p:spTree>
    <p:extLst>
      <p:ext uri="{BB962C8B-B14F-4D97-AF65-F5344CB8AC3E}">
        <p14:creationId xmlns:p14="http://schemas.microsoft.com/office/powerpoint/2010/main" val="3249736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&amp; provide 4 Articles for the CRAAP test. You could split them into groups for this. Provide them with the CRAAP Test Answer sheet for them to use to answer. </a:t>
            </a:r>
            <a:br>
              <a:rPr lang="en-GB" dirty="0"/>
            </a:br>
            <a:br>
              <a:rPr lang="en-GB" dirty="0"/>
            </a:br>
            <a:r>
              <a:rPr lang="en-US" b="1" dirty="0"/>
              <a:t>1. </a:t>
            </a:r>
            <a:r>
              <a:rPr lang="en-US" b="1" i="1" dirty="0"/>
              <a:t>Digitalization of Higher Education: Students’ Perspectives</a:t>
            </a:r>
            <a:r>
              <a:rPr lang="en-US" b="1" dirty="0"/>
              <a:t> (2025)</a:t>
            </a:r>
          </a:p>
          <a:p>
            <a:r>
              <a:rPr lang="en-US" b="1" dirty="0"/>
              <a:t>✔ Fit for the assignment</a:t>
            </a:r>
          </a:p>
          <a:p>
            <a:r>
              <a:rPr lang="en-US" b="1" dirty="0"/>
              <a:t>Very strong fit.</a:t>
            </a:r>
            <a:br>
              <a:rPr lang="en-US" dirty="0"/>
            </a:br>
            <a:r>
              <a:rPr lang="en-US" dirty="0"/>
              <a:t>This paper is explicitly:</a:t>
            </a:r>
          </a:p>
          <a:p>
            <a:r>
              <a:rPr lang="en-US" dirty="0"/>
              <a:t>From the </a:t>
            </a:r>
            <a:r>
              <a:rPr lang="en-US" b="1" dirty="0"/>
              <a:t>student perspective</a:t>
            </a:r>
            <a:endParaRPr lang="en-US" dirty="0"/>
          </a:p>
          <a:p>
            <a:r>
              <a:rPr lang="en-US" dirty="0"/>
              <a:t>About </a:t>
            </a:r>
            <a:r>
              <a:rPr lang="en-US" b="1" dirty="0"/>
              <a:t>technology use in HE</a:t>
            </a:r>
            <a:r>
              <a:rPr lang="en-US" dirty="0"/>
              <a:t>, including </a:t>
            </a:r>
            <a:r>
              <a:rPr lang="en-US" b="1" dirty="0"/>
              <a:t>in-person contexts</a:t>
            </a:r>
            <a:endParaRPr lang="en-US" dirty="0"/>
          </a:p>
          <a:p>
            <a:r>
              <a:rPr lang="en-US" dirty="0"/>
              <a:t>Balanced (benefits + gaps)</a:t>
            </a:r>
          </a:p>
          <a:p>
            <a:r>
              <a:rPr lang="en-US" dirty="0"/>
              <a:t>Students can use this to argue:</a:t>
            </a:r>
          </a:p>
          <a:p>
            <a:r>
              <a:rPr lang="en-US" dirty="0"/>
              <a:t>How technology </a:t>
            </a:r>
            <a:r>
              <a:rPr lang="en-US" b="1" dirty="0"/>
              <a:t>supports learning</a:t>
            </a:r>
            <a:r>
              <a:rPr lang="en-US" dirty="0"/>
              <a:t> (access to materials, smartphones, websites)</a:t>
            </a:r>
          </a:p>
          <a:p>
            <a:r>
              <a:rPr lang="en-US" dirty="0"/>
              <a:t>Why </a:t>
            </a:r>
            <a:r>
              <a:rPr lang="en-US" b="1" dirty="0"/>
              <a:t>not all technology is equally useful</a:t>
            </a:r>
            <a:endParaRPr lang="en-US" dirty="0"/>
          </a:p>
          <a:p>
            <a:r>
              <a:rPr lang="en-US" dirty="0"/>
              <a:t>This aligns well with </a:t>
            </a:r>
            <a:r>
              <a:rPr lang="en-US" i="1" dirty="0"/>
              <a:t>“challenges and opportunities for students in the digital era.”</a:t>
            </a:r>
            <a:endParaRPr lang="en-US" dirty="0"/>
          </a:p>
          <a:p>
            <a:r>
              <a:rPr lang="en-US" b="1" dirty="0"/>
              <a:t>✔ Student-friendly summary</a:t>
            </a:r>
          </a:p>
          <a:p>
            <a:r>
              <a:rPr lang="en-US" dirty="0" err="1"/>
              <a:t>Potočan</a:t>
            </a:r>
            <a:r>
              <a:rPr lang="en-US" dirty="0"/>
              <a:t> et al. (2025) explored how higher education students experience digital technologies in their studies. The findings show that students value practical learning supported by digital access to materials through websites, smartphones, and online platforms. However, students rated traditional digital tools such as online videos and digital textbooks less positively. The study suggests that technology can support learning when it is purposeful and aligned with students’ needs, but poorly designed </a:t>
            </a:r>
            <a:r>
              <a:rPr lang="en-US" dirty="0" err="1"/>
              <a:t>digitalisation</a:t>
            </a:r>
            <a:r>
              <a:rPr lang="en-US" dirty="0"/>
              <a:t> can limit its effectiveness.</a:t>
            </a:r>
          </a:p>
          <a:p>
            <a:r>
              <a:rPr lang="en-US" b="1" dirty="0"/>
              <a:t>✔ CRAAP test usability</a:t>
            </a:r>
          </a:p>
          <a:p>
            <a:r>
              <a:rPr lang="en-US" dirty="0"/>
              <a:t>Excellent for CRAAP because:</a:t>
            </a:r>
          </a:p>
          <a:p>
            <a:r>
              <a:rPr lang="en-US" b="1" dirty="0"/>
              <a:t>Currency:</a:t>
            </a:r>
            <a:r>
              <a:rPr lang="en-US" dirty="0"/>
              <a:t> 2025</a:t>
            </a:r>
          </a:p>
          <a:p>
            <a:r>
              <a:rPr lang="en-US" b="1" dirty="0"/>
              <a:t>Authority:</a:t>
            </a:r>
            <a:r>
              <a:rPr lang="en-US" dirty="0"/>
              <a:t> University academics, peer-reviewed journal</a:t>
            </a:r>
          </a:p>
          <a:p>
            <a:r>
              <a:rPr lang="en-US" b="1" dirty="0"/>
              <a:t>Accuracy:</a:t>
            </a:r>
            <a:r>
              <a:rPr lang="en-US" dirty="0"/>
              <a:t> Data-driven, clear methodology</a:t>
            </a:r>
          </a:p>
          <a:p>
            <a:r>
              <a:rPr lang="en-US" b="1" dirty="0"/>
              <a:t>Purpose:</a:t>
            </a:r>
            <a:r>
              <a:rPr lang="en-US" dirty="0"/>
              <a:t> Academic research, not persuasive</a:t>
            </a:r>
          </a:p>
          <a:p>
            <a:r>
              <a:rPr lang="en-US" b="1" dirty="0"/>
              <a:t>Relevance:</a:t>
            </a:r>
            <a:r>
              <a:rPr lang="en-US" dirty="0"/>
              <a:t> Directly linked to HE students</a:t>
            </a:r>
          </a:p>
          <a:p>
            <a:r>
              <a:rPr lang="en-US" dirty="0"/>
              <a:t>Students can still critique:</a:t>
            </a:r>
          </a:p>
          <a:p>
            <a:r>
              <a:rPr lang="en-US" dirty="0"/>
              <a:t>Broad scope</a:t>
            </a:r>
          </a:p>
          <a:p>
            <a:r>
              <a:rPr lang="en-US" dirty="0"/>
              <a:t>Self-reported data</a:t>
            </a:r>
          </a:p>
          <a:p>
            <a:r>
              <a:rPr lang="en-US" dirty="0"/>
              <a:t>Focus on perceived usefulness rather than performance</a:t>
            </a:r>
          </a:p>
          <a:p>
            <a:r>
              <a:rPr lang="en-US" b="1" dirty="0"/>
              <a:t>✔ Full Harvard reference</a:t>
            </a:r>
          </a:p>
          <a:p>
            <a:r>
              <a:rPr lang="en-US" dirty="0" err="1"/>
              <a:t>Potočan</a:t>
            </a:r>
            <a:r>
              <a:rPr lang="en-US" dirty="0"/>
              <a:t>, V., Nedelko, Z. and Rosi, M. (2025) ‘Digitalization of higher education: Students’ perspectives’, </a:t>
            </a:r>
            <a:r>
              <a:rPr lang="en-US" i="1" dirty="0"/>
              <a:t>Education Sciences</a:t>
            </a:r>
            <a:r>
              <a:rPr lang="en-US" dirty="0"/>
              <a:t>, 15(7), p.847. Available at: </a:t>
            </a:r>
            <a:r>
              <a:rPr lang="en-US" dirty="0">
                <a:hlinkClick r:id="rId3"/>
              </a:rPr>
              <a:t>https://doi.org/10.3390/educsci15070847</a:t>
            </a:r>
            <a:r>
              <a:rPr lang="en-US" dirty="0"/>
              <a:t> (Accessed: Day Month Year). </a:t>
            </a:r>
          </a:p>
          <a:p>
            <a:r>
              <a:rPr lang="en-US" dirty="0"/>
              <a:t>Digitalization of Higher </a:t>
            </a:r>
            <a:r>
              <a:rPr lang="en-US" dirty="0" err="1"/>
              <a:t>Educat</a:t>
            </a:r>
            <a:r>
              <a:rPr lang="en-US" dirty="0"/>
              <a:t>…</a:t>
            </a:r>
          </a:p>
          <a:p>
            <a:br>
              <a:rPr lang="en-US" dirty="0"/>
            </a:br>
            <a:endParaRPr lang="en-US" dirty="0"/>
          </a:p>
          <a:p>
            <a:r>
              <a:rPr lang="en-US" b="1" dirty="0"/>
              <a:t>2. </a:t>
            </a:r>
            <a:r>
              <a:rPr lang="en-US" b="1" i="1" dirty="0"/>
              <a:t>The Interplay among Digital Distraction, Self-Regulation of Learning Tendencies, and Motivational Influences</a:t>
            </a:r>
            <a:r>
              <a:rPr lang="en-US" b="1" dirty="0"/>
              <a:t> (2025)</a:t>
            </a:r>
          </a:p>
          <a:p>
            <a:r>
              <a:rPr lang="en-US" b="1" dirty="0"/>
              <a:t>✔ Fit for the assignment</a:t>
            </a:r>
          </a:p>
          <a:p>
            <a:r>
              <a:rPr lang="en-US" b="1" dirty="0"/>
              <a:t>Excellent fit</a:t>
            </a:r>
            <a:r>
              <a:rPr lang="en-US" dirty="0"/>
              <a:t>, particularly for the </a:t>
            </a:r>
            <a:r>
              <a:rPr lang="en-US" b="1" dirty="0"/>
              <a:t>challenge</a:t>
            </a:r>
            <a:r>
              <a:rPr lang="en-US" dirty="0"/>
              <a:t> side.</a:t>
            </a:r>
          </a:p>
          <a:p>
            <a:r>
              <a:rPr lang="en-US" dirty="0"/>
              <a:t>This paper shows:</a:t>
            </a:r>
          </a:p>
          <a:p>
            <a:r>
              <a:rPr lang="en-US" dirty="0"/>
              <a:t>Digital distraction is common </a:t>
            </a:r>
            <a:r>
              <a:rPr lang="en-US" b="1" dirty="0"/>
              <a:t>in physical classrooms</a:t>
            </a:r>
            <a:endParaRPr lang="en-US" dirty="0"/>
          </a:p>
          <a:p>
            <a:r>
              <a:rPr lang="en-US" dirty="0"/>
              <a:t>Even motivated and self-regulated students struggle</a:t>
            </a:r>
          </a:p>
          <a:p>
            <a:r>
              <a:rPr lang="en-US" dirty="0"/>
              <a:t>Motivation and learning environment matter</a:t>
            </a:r>
          </a:p>
          <a:p>
            <a:r>
              <a:rPr lang="en-US" dirty="0"/>
              <a:t>It supports arguments about:</a:t>
            </a:r>
          </a:p>
          <a:p>
            <a:r>
              <a:rPr lang="en-US" dirty="0"/>
              <a:t>Attention</a:t>
            </a:r>
          </a:p>
          <a:p>
            <a:r>
              <a:rPr lang="en-US" dirty="0"/>
              <a:t>Device misuse</a:t>
            </a:r>
          </a:p>
          <a:p>
            <a:r>
              <a:rPr lang="en-US" dirty="0"/>
              <a:t>Why adapting is difficult for students</a:t>
            </a:r>
          </a:p>
          <a:p>
            <a:r>
              <a:rPr lang="en-US" b="1" dirty="0"/>
              <a:t>✔ Student-friendly summary</a:t>
            </a:r>
          </a:p>
          <a:p>
            <a:r>
              <a:rPr lang="en-US" dirty="0"/>
              <a:t>Flanigan et al. (2025) investigated how digital distraction affects university students across different countries. The study found that students frequently misuse mobile devices during in-person classes, even when they are motivated and capable learners. The findings suggest that digital distraction is a widespread challenge in modern classrooms and that motivation and classroom environment play a key role in managing technology use.</a:t>
            </a:r>
          </a:p>
          <a:p>
            <a:r>
              <a:rPr lang="en-US" b="1" dirty="0"/>
              <a:t>✔ CRAAP test usability</a:t>
            </a:r>
          </a:p>
          <a:p>
            <a:r>
              <a:rPr lang="en-US" dirty="0"/>
              <a:t>Very strong CRAAP candidate:</a:t>
            </a:r>
          </a:p>
          <a:p>
            <a:r>
              <a:rPr lang="en-US" b="1" dirty="0"/>
              <a:t>Currency:</a:t>
            </a:r>
            <a:r>
              <a:rPr lang="en-US" dirty="0"/>
              <a:t> 2025</a:t>
            </a:r>
          </a:p>
          <a:p>
            <a:r>
              <a:rPr lang="en-US" b="1" dirty="0"/>
              <a:t>Authority:</a:t>
            </a:r>
            <a:r>
              <a:rPr lang="en-US" dirty="0"/>
              <a:t> Multiple universities, Elsevier journal</a:t>
            </a:r>
          </a:p>
          <a:p>
            <a:r>
              <a:rPr lang="en-US" b="1" dirty="0"/>
              <a:t>Accuracy:</a:t>
            </a:r>
            <a:r>
              <a:rPr lang="en-US" dirty="0"/>
              <a:t> Empirical, statistical analysis</a:t>
            </a:r>
          </a:p>
          <a:p>
            <a:r>
              <a:rPr lang="en-US" b="1" dirty="0"/>
              <a:t>Purpose:</a:t>
            </a:r>
            <a:r>
              <a:rPr lang="en-US" dirty="0"/>
              <a:t> Research-based, not opinion</a:t>
            </a:r>
          </a:p>
          <a:p>
            <a:r>
              <a:rPr lang="en-US" b="1" dirty="0"/>
              <a:t>Relevance:</a:t>
            </a:r>
            <a:r>
              <a:rPr lang="en-US" dirty="0"/>
              <a:t> Directly about student </a:t>
            </a:r>
            <a:r>
              <a:rPr lang="en-US" dirty="0" err="1"/>
              <a:t>behaviour</a:t>
            </a:r>
            <a:r>
              <a:rPr lang="en-US" dirty="0"/>
              <a:t> in classrooms</a:t>
            </a:r>
          </a:p>
          <a:p>
            <a:r>
              <a:rPr lang="en-US" dirty="0"/>
              <a:t>Limitations students can spot:</a:t>
            </a:r>
          </a:p>
          <a:p>
            <a:r>
              <a:rPr lang="en-US" dirty="0"/>
              <a:t>Complex language</a:t>
            </a:r>
          </a:p>
          <a:p>
            <a:r>
              <a:rPr lang="en-US" dirty="0"/>
              <a:t>Focus on psychology may feel abstract</a:t>
            </a:r>
          </a:p>
          <a:p>
            <a:r>
              <a:rPr lang="en-US" dirty="0"/>
              <a:t>Correlational design</a:t>
            </a:r>
          </a:p>
          <a:p>
            <a:r>
              <a:rPr lang="en-US" b="1" dirty="0"/>
              <a:t>✔ Full Harvard reference</a:t>
            </a:r>
          </a:p>
          <a:p>
            <a:r>
              <a:rPr lang="en-US" dirty="0"/>
              <a:t>Flanigan, A.E., Brady, A.C., </a:t>
            </a:r>
            <a:r>
              <a:rPr lang="en-US" dirty="0" err="1"/>
              <a:t>Akcaoglu</a:t>
            </a:r>
            <a:r>
              <a:rPr lang="en-US" dirty="0"/>
              <a:t>, M., Dai, Y., Won, S., Daleiden, B.K. and Hartley, K. (2025) ‘The interplay among digital distraction, self-regulation of learning tendencies, and motivational influences: A transnational investigation’, </a:t>
            </a:r>
            <a:r>
              <a:rPr lang="en-US" i="1" dirty="0"/>
              <a:t>The Internet and Higher Education</a:t>
            </a:r>
            <a:r>
              <a:rPr lang="en-US" dirty="0"/>
              <a:t>, 67, p.101023. Available at: </a:t>
            </a:r>
            <a:r>
              <a:rPr lang="en-US" dirty="0">
                <a:hlinkClick r:id="rId4"/>
              </a:rPr>
              <a:t>https://doi.org/10.1016/j.iheduc.2025.101023</a:t>
            </a:r>
            <a:r>
              <a:rPr lang="en-US" dirty="0"/>
              <a:t> (Accessed: Day Month Year). </a:t>
            </a:r>
          </a:p>
          <a:p>
            <a:r>
              <a:rPr lang="en-US" dirty="0"/>
              <a:t>The interplay among digital dis…</a:t>
            </a:r>
          </a:p>
          <a:p>
            <a:br>
              <a:rPr lang="en-US" dirty="0"/>
            </a:br>
            <a:endParaRPr lang="en-US" dirty="0"/>
          </a:p>
          <a:p>
            <a:r>
              <a:rPr lang="en-US" b="1" dirty="0"/>
              <a:t>3. </a:t>
            </a:r>
            <a:r>
              <a:rPr lang="en-US" b="1" i="1" dirty="0"/>
              <a:t>Digital Distractions in the Classroom Among Students</a:t>
            </a:r>
            <a:r>
              <a:rPr lang="en-US" b="1" dirty="0"/>
              <a:t> (2025 – Preprint)</a:t>
            </a:r>
          </a:p>
          <a:p>
            <a:r>
              <a:rPr lang="en-US" b="1" dirty="0"/>
              <a:t>✔ Fit for the assignment</a:t>
            </a:r>
          </a:p>
          <a:p>
            <a:r>
              <a:rPr lang="en-US" b="1" dirty="0"/>
              <a:t>Good fit</a:t>
            </a:r>
            <a:r>
              <a:rPr lang="en-US" dirty="0"/>
              <a:t>, but </a:t>
            </a:r>
            <a:r>
              <a:rPr lang="en-US" b="1" dirty="0"/>
              <a:t>needs critical handling</a:t>
            </a:r>
            <a:r>
              <a:rPr lang="en-US" dirty="0"/>
              <a:t>.</a:t>
            </a:r>
          </a:p>
          <a:p>
            <a:r>
              <a:rPr lang="en-US" dirty="0"/>
              <a:t>This is very accessible and concrete:</a:t>
            </a:r>
          </a:p>
          <a:p>
            <a:r>
              <a:rPr lang="en-US" dirty="0"/>
              <a:t>Clear statistics</a:t>
            </a:r>
          </a:p>
          <a:p>
            <a:r>
              <a:rPr lang="en-US" dirty="0"/>
              <a:t>Student </a:t>
            </a:r>
            <a:r>
              <a:rPr lang="en-US" dirty="0" err="1"/>
              <a:t>behaviours</a:t>
            </a:r>
            <a:endParaRPr lang="en-US" dirty="0"/>
          </a:p>
          <a:p>
            <a:r>
              <a:rPr lang="en-US" dirty="0"/>
              <a:t>Pros </a:t>
            </a:r>
            <a:r>
              <a:rPr lang="en-US" i="1" dirty="0"/>
              <a:t>and</a:t>
            </a:r>
            <a:r>
              <a:rPr lang="en-US" dirty="0"/>
              <a:t> cons of device use</a:t>
            </a:r>
          </a:p>
          <a:p>
            <a:r>
              <a:rPr lang="en-US" dirty="0"/>
              <a:t>Ideal for:</a:t>
            </a:r>
          </a:p>
          <a:p>
            <a:r>
              <a:rPr lang="en-US" dirty="0"/>
              <a:t>First-year engagement</a:t>
            </a:r>
          </a:p>
          <a:p>
            <a:r>
              <a:rPr lang="en-US" dirty="0" err="1"/>
              <a:t>Practising</a:t>
            </a:r>
            <a:r>
              <a:rPr lang="en-US" dirty="0"/>
              <a:t> evaluation skills</a:t>
            </a:r>
          </a:p>
          <a:p>
            <a:r>
              <a:rPr lang="en-US" b="1" dirty="0"/>
              <a:t>✔ Student-friendly summary</a:t>
            </a:r>
          </a:p>
          <a:p>
            <a:r>
              <a:rPr lang="en-US" dirty="0"/>
              <a:t>Thapa et al. (2025) examined how often students use digital devices for non-academic purposes during classes. The study found that many students use phones and laptops during lessons for activities such as texting and social media, which can reduce attention and distract others. However, students also reported that digital devices help them stay connected and access information, showing that technology has both benefits and challenges in classroom learning.</a:t>
            </a:r>
          </a:p>
          <a:p>
            <a:r>
              <a:rPr lang="en-US" b="1" dirty="0"/>
              <a:t>✔ CRAAP test usability</a:t>
            </a:r>
          </a:p>
          <a:p>
            <a:r>
              <a:rPr lang="en-US" b="1" dirty="0"/>
              <a:t>Excellent for CRAAP activities</a:t>
            </a:r>
            <a:r>
              <a:rPr lang="en-US" dirty="0"/>
              <a:t>, because:</a:t>
            </a:r>
          </a:p>
          <a:p>
            <a:r>
              <a:rPr lang="en-US" b="1" dirty="0"/>
              <a:t>Currency:</a:t>
            </a:r>
            <a:r>
              <a:rPr lang="en-US" dirty="0"/>
              <a:t> 2025</a:t>
            </a:r>
          </a:p>
          <a:p>
            <a:r>
              <a:rPr lang="en-US" b="1" dirty="0"/>
              <a:t>Relevance:</a:t>
            </a:r>
            <a:r>
              <a:rPr lang="en-US" dirty="0"/>
              <a:t> Clear classroom focus</a:t>
            </a:r>
          </a:p>
          <a:p>
            <a:r>
              <a:rPr lang="en-US" b="1" dirty="0"/>
              <a:t>Accuracy:</a:t>
            </a:r>
            <a:r>
              <a:rPr lang="en-US" dirty="0"/>
              <a:t> Quantitative data</a:t>
            </a:r>
          </a:p>
          <a:p>
            <a:r>
              <a:rPr lang="en-US" dirty="0"/>
              <a:t>But students should spot:</a:t>
            </a:r>
          </a:p>
          <a:p>
            <a:r>
              <a:rPr lang="en-US" dirty="0"/>
              <a:t>❌ </a:t>
            </a:r>
            <a:r>
              <a:rPr lang="en-US" b="1" dirty="0"/>
              <a:t>Not peer-reviewed</a:t>
            </a:r>
            <a:endParaRPr lang="en-US" dirty="0"/>
          </a:p>
          <a:p>
            <a:r>
              <a:rPr lang="en-US" dirty="0"/>
              <a:t>Small, convenience sample</a:t>
            </a:r>
          </a:p>
          <a:p>
            <a:r>
              <a:rPr lang="en-US" dirty="0"/>
              <a:t>Early-stage research</a:t>
            </a:r>
          </a:p>
          <a:p>
            <a:r>
              <a:rPr lang="en-US" dirty="0"/>
              <a:t>This makes it </a:t>
            </a:r>
            <a:r>
              <a:rPr lang="en-US" i="1" dirty="0"/>
              <a:t>perfect</a:t>
            </a:r>
            <a:r>
              <a:rPr lang="en-US" dirty="0"/>
              <a:t> for teaching evaluation rather than “perfect sources”.</a:t>
            </a:r>
          </a:p>
          <a:p>
            <a:r>
              <a:rPr lang="en-US" b="1" dirty="0"/>
              <a:t>✔ Full Harvard reference</a:t>
            </a:r>
          </a:p>
          <a:p>
            <a:r>
              <a:rPr lang="en-US" dirty="0"/>
              <a:t>Thapa, P., Sharma, P., Goundar, S., </a:t>
            </a:r>
            <a:r>
              <a:rPr lang="en-US" dirty="0" err="1"/>
              <a:t>Tsirkas</a:t>
            </a:r>
            <a:r>
              <a:rPr lang="en-US" dirty="0"/>
              <a:t>, P., </a:t>
            </a:r>
            <a:r>
              <a:rPr lang="en-US" dirty="0" err="1"/>
              <a:t>Valamontes</a:t>
            </a:r>
            <a:r>
              <a:rPr lang="en-US" dirty="0"/>
              <a:t>, A. and Adamopoulos, I. (2025) </a:t>
            </a:r>
            <a:r>
              <a:rPr lang="en-US" i="1" dirty="0"/>
              <a:t>Digital distractions in the classroom among students: A cross-sectional study</a:t>
            </a:r>
            <a:r>
              <a:rPr lang="en-US" dirty="0"/>
              <a:t>. Preprint. Available at: https://doi.org/10.20944/preprints202502.1931.v1 (Accessed: Day Month Year). </a:t>
            </a:r>
          </a:p>
          <a:p>
            <a:r>
              <a:rPr lang="en-US" dirty="0"/>
              <a:t>Digital distractions in the </a:t>
            </a:r>
            <a:r>
              <a:rPr lang="en-US" dirty="0" err="1"/>
              <a:t>cla</a:t>
            </a:r>
            <a:r>
              <a:rPr lang="en-US" dirty="0"/>
              <a:t>…</a:t>
            </a:r>
          </a:p>
          <a:p>
            <a:br>
              <a:rPr lang="en-US" dirty="0"/>
            </a:br>
            <a:endParaRPr lang="en-US" dirty="0"/>
          </a:p>
          <a:p>
            <a:r>
              <a:rPr lang="en-US" b="1" dirty="0"/>
              <a:t>4. </a:t>
            </a:r>
            <a:r>
              <a:rPr lang="en-US" b="1" i="1" dirty="0"/>
              <a:t>Laptop Multitasking Hinders Classroom Learning</a:t>
            </a:r>
            <a:r>
              <a:rPr lang="en-US" b="1" dirty="0"/>
              <a:t> (Sana et al., 2013)</a:t>
            </a:r>
          </a:p>
          <a:p>
            <a:r>
              <a:rPr lang="en-US" b="1" dirty="0"/>
              <a:t>✔ Fit for the assignment</a:t>
            </a:r>
          </a:p>
          <a:p>
            <a:r>
              <a:rPr lang="en-US" b="1" dirty="0"/>
              <a:t>Conceptually strong but older</a:t>
            </a:r>
            <a:r>
              <a:rPr lang="en-US" dirty="0"/>
              <a:t>.</a:t>
            </a:r>
          </a:p>
          <a:p>
            <a:r>
              <a:rPr lang="en-US" dirty="0"/>
              <a:t>This works well as:</a:t>
            </a:r>
          </a:p>
          <a:p>
            <a:r>
              <a:rPr lang="en-US" dirty="0"/>
              <a:t>Foundational evidence</a:t>
            </a:r>
          </a:p>
          <a:p>
            <a:r>
              <a:rPr lang="en-US" dirty="0"/>
              <a:t>A comparison point with newer studies</a:t>
            </a:r>
          </a:p>
          <a:p>
            <a:r>
              <a:rPr lang="en-US" dirty="0"/>
              <a:t>Students can use it to argue that:</a:t>
            </a:r>
          </a:p>
          <a:p>
            <a:r>
              <a:rPr lang="en-US" dirty="0"/>
              <a:t>The challenge is </a:t>
            </a:r>
            <a:r>
              <a:rPr lang="en-US" b="1" dirty="0"/>
              <a:t>long-standing</a:t>
            </a:r>
            <a:endParaRPr lang="en-US" dirty="0"/>
          </a:p>
          <a:p>
            <a:r>
              <a:rPr lang="en-US" dirty="0"/>
              <a:t>Technology issues didn’t start recently</a:t>
            </a:r>
          </a:p>
          <a:p>
            <a:r>
              <a:rPr lang="en-US" b="1" dirty="0"/>
              <a:t>✔ Student-friendly summary</a:t>
            </a:r>
          </a:p>
          <a:p>
            <a:r>
              <a:rPr lang="en-US" dirty="0"/>
              <a:t>Sana et al. (2013) examined how multitasking on laptops affects learning during lectures. The study found that students who multitasked performed worse on comprehension tests, and that nearby students were also negatively affected. The findings suggest that laptop use in classrooms can distract both users and peers, reducing learning outcomes.</a:t>
            </a:r>
          </a:p>
          <a:p>
            <a:r>
              <a:rPr lang="en-US" b="1" dirty="0"/>
              <a:t>✔ CRAAP test usability</a:t>
            </a:r>
          </a:p>
          <a:p>
            <a:r>
              <a:rPr lang="en-US" dirty="0"/>
              <a:t>Very good for CRAAP discussion:</a:t>
            </a:r>
          </a:p>
          <a:p>
            <a:r>
              <a:rPr lang="en-US" b="1" dirty="0"/>
              <a:t>Authority:</a:t>
            </a:r>
            <a:r>
              <a:rPr lang="en-US" dirty="0"/>
              <a:t> Well-cited, peer-reviewed</a:t>
            </a:r>
          </a:p>
          <a:p>
            <a:r>
              <a:rPr lang="en-US" b="1" dirty="0"/>
              <a:t>Accuracy:</a:t>
            </a:r>
            <a:r>
              <a:rPr lang="en-US" dirty="0"/>
              <a:t> Experimental design</a:t>
            </a:r>
          </a:p>
          <a:p>
            <a:r>
              <a:rPr lang="en-US" dirty="0"/>
              <a:t>But students should identify:</a:t>
            </a:r>
          </a:p>
          <a:p>
            <a:r>
              <a:rPr lang="en-US" dirty="0"/>
              <a:t>❌ Older (2013)</a:t>
            </a:r>
          </a:p>
          <a:p>
            <a:r>
              <a:rPr lang="en-US" dirty="0"/>
              <a:t>Pre-AI / pre-smartphone dominance</a:t>
            </a:r>
          </a:p>
          <a:p>
            <a:r>
              <a:rPr lang="en-US" dirty="0"/>
              <a:t>Simulated classroom</a:t>
            </a:r>
          </a:p>
          <a:p>
            <a:r>
              <a:rPr lang="en-US" dirty="0"/>
              <a:t>This makes it ideal for </a:t>
            </a:r>
            <a:r>
              <a:rPr lang="en-US" i="1" dirty="0"/>
              <a:t>“Would you still use this?”</a:t>
            </a:r>
            <a:r>
              <a:rPr lang="en-US" dirty="0"/>
              <a:t> discussions.</a:t>
            </a:r>
          </a:p>
          <a:p>
            <a:r>
              <a:rPr lang="en-US" b="1" dirty="0"/>
              <a:t>✔ Full Harvard reference</a:t>
            </a:r>
          </a:p>
          <a:p>
            <a:r>
              <a:rPr lang="en-US" dirty="0"/>
              <a:t>Sana, F., Weston, T. and Cepeda, N.J. (2013) ‘Laptop multitasking hinders classroom learning for both users and nearby peers’, </a:t>
            </a:r>
            <a:r>
              <a:rPr lang="en-US" i="1" dirty="0"/>
              <a:t>Computers &amp; Education</a:t>
            </a:r>
            <a:r>
              <a:rPr lang="en-US" dirty="0"/>
              <a:t>, 62, pp.24–31. Available at: https://doi.org/10.1016/j.compedu.2012.10.003 (Accessed: Day Month Year). </a:t>
            </a:r>
          </a:p>
          <a:p>
            <a:r>
              <a:rPr lang="en-US" dirty="0"/>
              <a:t>Laptops in the Classroom</a:t>
            </a:r>
          </a:p>
          <a:p>
            <a:endParaRPr lang="en-GB" dirty="0"/>
          </a:p>
        </p:txBody>
      </p:sp>
      <p:sp>
        <p:nvSpPr>
          <p:cNvPr id="4" name="Slide Number Placeholder 3"/>
          <p:cNvSpPr>
            <a:spLocks noGrp="1"/>
          </p:cNvSpPr>
          <p:nvPr>
            <p:ph type="sldNum" sz="quarter" idx="5"/>
          </p:nvPr>
        </p:nvSpPr>
        <p:spPr/>
        <p:txBody>
          <a:bodyPr/>
          <a:lstStyle/>
          <a:p>
            <a:fld id="{EF584DDD-D84F-44FA-80D0-38D44D68AB7C}" type="slidenum">
              <a:rPr lang="en-GB" smtClean="0"/>
              <a:t>20</a:t>
            </a:fld>
            <a:endParaRPr lang="en-GB"/>
          </a:p>
        </p:txBody>
      </p:sp>
    </p:spTree>
    <p:extLst>
      <p:ext uri="{BB962C8B-B14F-4D97-AF65-F5344CB8AC3E}">
        <p14:creationId xmlns:p14="http://schemas.microsoft.com/office/powerpoint/2010/main" val="4025049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371600" y="3188970"/>
            <a:ext cx="15544800" cy="2160270"/>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subTitle" idx="4"/>
          </p:nvPr>
        </p:nvSpPr>
        <p:spPr>
          <a:xfrm>
            <a:off x="2743200" y="5760720"/>
            <a:ext cx="12801600" cy="2571750"/>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44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2" name="Holder 2"/>
          <p:cNvSpPr>
            <a:spLocks noGrp="1"/>
          </p:cNvSpPr>
          <p:nvPr>
            <p:ph type="ctrTitle"/>
          </p:nvPr>
        </p:nvSpPr>
        <p:spPr>
          <a:xfrm>
            <a:off x="3293745" y="2411425"/>
            <a:ext cx="11089640" cy="1245870"/>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subTitle" idx="4"/>
          </p:nvPr>
        </p:nvSpPr>
        <p:spPr>
          <a:xfrm>
            <a:off x="4532757" y="7512557"/>
            <a:ext cx="9991725" cy="1367154"/>
          </a:xfrm>
          <a:prstGeom prst="rect">
            <a:avLst/>
          </a:prstGeom>
        </p:spPr>
        <p:txBody>
          <a:bodyPr wrap="square" lIns="0" tIns="0" rIns="0" bIns="0">
            <a:spAutoFit/>
          </a:bodyPr>
          <a:lstStyle>
            <a:lvl1pPr>
              <a:defRPr sz="35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03472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sz="35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5889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sz="half" idx="2"/>
          </p:nvPr>
        </p:nvSpPr>
        <p:spPr>
          <a:xfrm>
            <a:off x="914400" y="2366010"/>
            <a:ext cx="7955280" cy="678942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9418320" y="2366010"/>
            <a:ext cx="7955280" cy="678942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430219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7200" b="1"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02670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61283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8.xml"/><Relationship Id="rId7" Type="http://schemas.openxmlformats.org/officeDocument/2006/relationships/image" Target="../media/image1.png"/><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theme" Target="../theme/theme2.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pic>
        <p:nvPicPr>
          <p:cNvPr id="17" name="bg object 17"/>
          <p:cNvPicPr/>
          <p:nvPr/>
        </p:nvPicPr>
        <p:blipFill>
          <a:blip r:embed="rId7" cstate="print"/>
          <a:stretch>
            <a:fillRect/>
          </a:stretch>
        </p:blipFill>
        <p:spPr>
          <a:xfrm>
            <a:off x="-224" y="6172738"/>
            <a:ext cx="4233908" cy="4114800"/>
          </a:xfrm>
          <a:prstGeom prst="rect">
            <a:avLst/>
          </a:prstGeom>
        </p:spPr>
      </p:pic>
      <p:sp>
        <p:nvSpPr>
          <p:cNvPr id="18" name="bg object 18"/>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19" name="bg object 19"/>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pic>
        <p:nvPicPr>
          <p:cNvPr id="20" name="bg object 20"/>
          <p:cNvPicPr/>
          <p:nvPr/>
        </p:nvPicPr>
        <p:blipFill>
          <a:blip r:embed="rId8" cstate="print"/>
          <a:stretch>
            <a:fillRect/>
          </a:stretch>
        </p:blipFill>
        <p:spPr>
          <a:xfrm>
            <a:off x="12649058" y="18761"/>
            <a:ext cx="5634449" cy="5118100"/>
          </a:xfrm>
          <a:prstGeom prst="rect">
            <a:avLst/>
          </a:prstGeom>
        </p:spPr>
      </p:pic>
      <p:sp>
        <p:nvSpPr>
          <p:cNvPr id="2" name="Holder 2"/>
          <p:cNvSpPr>
            <a:spLocks noGrp="1"/>
          </p:cNvSpPr>
          <p:nvPr>
            <p:ph type="title"/>
          </p:nvPr>
        </p:nvSpPr>
        <p:spPr>
          <a:xfrm>
            <a:off x="413105" y="-143560"/>
            <a:ext cx="17461788" cy="2327275"/>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a:xfrm>
            <a:off x="1066165" y="3053842"/>
            <a:ext cx="16155669" cy="6732905"/>
          </a:xfrm>
          <a:prstGeom prst="rect">
            <a:avLst/>
          </a:prstGeom>
        </p:spPr>
        <p:txBody>
          <a:bodyPr wrap="square" lIns="0" tIns="0" rIns="0" bIns="0">
            <a:spAutoFit/>
          </a:bodyPr>
          <a:lstStyle>
            <a:lvl1pPr>
              <a:defRPr sz="44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solidFill>
            <a:srgbClr val="DAD4D1"/>
          </a:solidFill>
        </p:spPr>
        <p:txBody>
          <a:bodyPr wrap="square" lIns="0" tIns="0" rIns="0" bIns="0" rtlCol="0"/>
          <a:lstStyle/>
          <a:p>
            <a:endParaRPr/>
          </a:p>
        </p:txBody>
      </p:sp>
      <p:pic>
        <p:nvPicPr>
          <p:cNvPr id="17" name="bg object 17"/>
          <p:cNvPicPr/>
          <p:nvPr/>
        </p:nvPicPr>
        <p:blipFill>
          <a:blip r:embed="rId7" cstate="print"/>
          <a:stretch>
            <a:fillRect/>
          </a:stretch>
        </p:blipFill>
        <p:spPr>
          <a:xfrm>
            <a:off x="-224" y="6172738"/>
            <a:ext cx="4233908" cy="4114800"/>
          </a:xfrm>
          <a:prstGeom prst="rect">
            <a:avLst/>
          </a:prstGeom>
        </p:spPr>
      </p:pic>
      <p:sp>
        <p:nvSpPr>
          <p:cNvPr id="18" name="bg object 18"/>
          <p:cNvSpPr/>
          <p:nvPr/>
        </p:nvSpPr>
        <p:spPr>
          <a:xfrm>
            <a:off x="-199" y="0"/>
            <a:ext cx="6354445" cy="3336290"/>
          </a:xfrm>
          <a:custGeom>
            <a:avLst/>
            <a:gdLst/>
            <a:ahLst/>
            <a:cxnLst/>
            <a:rect l="l" t="t" r="r" b="b"/>
            <a:pathLst>
              <a:path w="6354445" h="3336290">
                <a:moveTo>
                  <a:pt x="5275320" y="0"/>
                </a:moveTo>
                <a:lnTo>
                  <a:pt x="5248093" y="0"/>
                </a:lnTo>
                <a:lnTo>
                  <a:pt x="5264387" y="42773"/>
                </a:lnTo>
                <a:lnTo>
                  <a:pt x="5280526" y="85677"/>
                </a:lnTo>
                <a:lnTo>
                  <a:pt x="5331488" y="222448"/>
                </a:lnTo>
                <a:lnTo>
                  <a:pt x="5350620" y="273511"/>
                </a:lnTo>
                <a:lnTo>
                  <a:pt x="5369930" y="324503"/>
                </a:lnTo>
                <a:lnTo>
                  <a:pt x="5389469" y="375286"/>
                </a:lnTo>
                <a:lnTo>
                  <a:pt x="5409290" y="425722"/>
                </a:lnTo>
                <a:lnTo>
                  <a:pt x="5429444" y="475674"/>
                </a:lnTo>
                <a:lnTo>
                  <a:pt x="5449984" y="525005"/>
                </a:lnTo>
                <a:lnTo>
                  <a:pt x="5470962" y="573576"/>
                </a:lnTo>
                <a:lnTo>
                  <a:pt x="5492429" y="621252"/>
                </a:lnTo>
                <a:lnTo>
                  <a:pt x="5514437" y="667893"/>
                </a:lnTo>
                <a:lnTo>
                  <a:pt x="5537039" y="713364"/>
                </a:lnTo>
                <a:lnTo>
                  <a:pt x="5560286" y="757525"/>
                </a:lnTo>
                <a:lnTo>
                  <a:pt x="5584231" y="800241"/>
                </a:lnTo>
                <a:lnTo>
                  <a:pt x="5608925" y="841374"/>
                </a:lnTo>
                <a:lnTo>
                  <a:pt x="5634420" y="880785"/>
                </a:lnTo>
                <a:lnTo>
                  <a:pt x="5660768" y="918339"/>
                </a:lnTo>
                <a:lnTo>
                  <a:pt x="5688021" y="953897"/>
                </a:lnTo>
                <a:lnTo>
                  <a:pt x="5726145" y="998292"/>
                </a:lnTo>
                <a:lnTo>
                  <a:pt x="5765475" y="1037985"/>
                </a:lnTo>
                <a:lnTo>
                  <a:pt x="5806039" y="1072982"/>
                </a:lnTo>
                <a:lnTo>
                  <a:pt x="5847861" y="1103291"/>
                </a:lnTo>
                <a:lnTo>
                  <a:pt x="5890967" y="1128918"/>
                </a:lnTo>
                <a:lnTo>
                  <a:pt x="5935385" y="1149871"/>
                </a:lnTo>
                <a:lnTo>
                  <a:pt x="5981139" y="1166155"/>
                </a:lnTo>
                <a:lnTo>
                  <a:pt x="6028256" y="1177778"/>
                </a:lnTo>
                <a:lnTo>
                  <a:pt x="6076760" y="1184747"/>
                </a:lnTo>
                <a:lnTo>
                  <a:pt x="6126679" y="1187069"/>
                </a:lnTo>
                <a:lnTo>
                  <a:pt x="6170088" y="1185407"/>
                </a:lnTo>
                <a:lnTo>
                  <a:pt x="6214533" y="1180424"/>
                </a:lnTo>
                <a:lnTo>
                  <a:pt x="6260045" y="1172118"/>
                </a:lnTo>
                <a:lnTo>
                  <a:pt x="6299384" y="1162303"/>
                </a:lnTo>
                <a:lnTo>
                  <a:pt x="6124520" y="1162303"/>
                </a:lnTo>
                <a:lnTo>
                  <a:pt x="6077171" y="1160087"/>
                </a:lnTo>
                <a:lnTo>
                  <a:pt x="6031247" y="1153425"/>
                </a:lnTo>
                <a:lnTo>
                  <a:pt x="5986686" y="1142299"/>
                </a:lnTo>
                <a:lnTo>
                  <a:pt x="5943429" y="1126691"/>
                </a:lnTo>
                <a:lnTo>
                  <a:pt x="5901413" y="1106582"/>
                </a:lnTo>
                <a:lnTo>
                  <a:pt x="5860579" y="1081955"/>
                </a:lnTo>
                <a:lnTo>
                  <a:pt x="5820865" y="1052791"/>
                </a:lnTo>
                <a:lnTo>
                  <a:pt x="5782210" y="1019072"/>
                </a:lnTo>
                <a:lnTo>
                  <a:pt x="5744553" y="980779"/>
                </a:lnTo>
                <a:lnTo>
                  <a:pt x="5707833" y="937895"/>
                </a:lnTo>
                <a:lnTo>
                  <a:pt x="5681010" y="902884"/>
                </a:lnTo>
                <a:lnTo>
                  <a:pt x="5655057" y="865853"/>
                </a:lnTo>
                <a:lnTo>
                  <a:pt x="5629925" y="826941"/>
                </a:lnTo>
                <a:lnTo>
                  <a:pt x="5605564" y="786286"/>
                </a:lnTo>
                <a:lnTo>
                  <a:pt x="5581923" y="744028"/>
                </a:lnTo>
                <a:lnTo>
                  <a:pt x="5558954" y="700305"/>
                </a:lnTo>
                <a:lnTo>
                  <a:pt x="5536606" y="655256"/>
                </a:lnTo>
                <a:lnTo>
                  <a:pt x="5514831" y="609020"/>
                </a:lnTo>
                <a:lnTo>
                  <a:pt x="5493576" y="561737"/>
                </a:lnTo>
                <a:lnTo>
                  <a:pt x="5472795" y="513546"/>
                </a:lnTo>
                <a:lnTo>
                  <a:pt x="5452435" y="464584"/>
                </a:lnTo>
                <a:lnTo>
                  <a:pt x="5432448" y="414992"/>
                </a:lnTo>
                <a:lnTo>
                  <a:pt x="5412784" y="364908"/>
                </a:lnTo>
                <a:lnTo>
                  <a:pt x="5393392" y="314471"/>
                </a:lnTo>
                <a:lnTo>
                  <a:pt x="5374224" y="263820"/>
                </a:lnTo>
                <a:lnTo>
                  <a:pt x="5355230" y="213094"/>
                </a:lnTo>
                <a:lnTo>
                  <a:pt x="5321259" y="121870"/>
                </a:lnTo>
                <a:lnTo>
                  <a:pt x="5306053" y="81200"/>
                </a:lnTo>
                <a:lnTo>
                  <a:pt x="5290728" y="40507"/>
                </a:lnTo>
                <a:lnTo>
                  <a:pt x="5275320" y="0"/>
                </a:lnTo>
                <a:close/>
              </a:path>
              <a:path w="6354445" h="3336290">
                <a:moveTo>
                  <a:pt x="6348294" y="1120775"/>
                </a:moveTo>
                <a:lnTo>
                  <a:pt x="6301028" y="1135725"/>
                </a:lnTo>
                <a:lnTo>
                  <a:pt x="6255060" y="1147353"/>
                </a:lnTo>
                <a:lnTo>
                  <a:pt x="6210348" y="1155659"/>
                </a:lnTo>
                <a:lnTo>
                  <a:pt x="6166849" y="1160642"/>
                </a:lnTo>
                <a:lnTo>
                  <a:pt x="6124520" y="1162303"/>
                </a:lnTo>
                <a:lnTo>
                  <a:pt x="6299384" y="1162303"/>
                </a:lnTo>
                <a:lnTo>
                  <a:pt x="6306654" y="1160490"/>
                </a:lnTo>
                <a:lnTo>
                  <a:pt x="6354390" y="1145540"/>
                </a:lnTo>
                <a:lnTo>
                  <a:pt x="6354009" y="1137284"/>
                </a:lnTo>
                <a:lnTo>
                  <a:pt x="6348294" y="1120775"/>
                </a:lnTo>
                <a:close/>
              </a:path>
              <a:path w="6354445" h="3336290">
                <a:moveTo>
                  <a:pt x="1696491" y="516381"/>
                </a:moveTo>
                <a:lnTo>
                  <a:pt x="1480359" y="516381"/>
                </a:lnTo>
                <a:lnTo>
                  <a:pt x="1431763" y="529081"/>
                </a:lnTo>
                <a:lnTo>
                  <a:pt x="1385030" y="541781"/>
                </a:lnTo>
                <a:lnTo>
                  <a:pt x="1340112" y="567181"/>
                </a:lnTo>
                <a:lnTo>
                  <a:pt x="1296958" y="579881"/>
                </a:lnTo>
                <a:lnTo>
                  <a:pt x="1213906" y="630681"/>
                </a:lnTo>
                <a:lnTo>
                  <a:pt x="1174298" y="656081"/>
                </a:lnTo>
                <a:lnTo>
                  <a:pt x="1136646" y="681481"/>
                </a:lnTo>
                <a:lnTo>
                  <a:pt x="1100904" y="719581"/>
                </a:lnTo>
                <a:lnTo>
                  <a:pt x="1067025" y="744981"/>
                </a:lnTo>
                <a:lnTo>
                  <a:pt x="1034962" y="783081"/>
                </a:lnTo>
                <a:lnTo>
                  <a:pt x="1004667" y="821181"/>
                </a:lnTo>
                <a:lnTo>
                  <a:pt x="976093" y="871981"/>
                </a:lnTo>
                <a:lnTo>
                  <a:pt x="949194" y="910081"/>
                </a:lnTo>
                <a:lnTo>
                  <a:pt x="928255" y="948181"/>
                </a:lnTo>
                <a:lnTo>
                  <a:pt x="908744" y="998981"/>
                </a:lnTo>
                <a:lnTo>
                  <a:pt x="890583" y="1037081"/>
                </a:lnTo>
                <a:lnTo>
                  <a:pt x="873695" y="1075181"/>
                </a:lnTo>
                <a:lnTo>
                  <a:pt x="858004" y="1125981"/>
                </a:lnTo>
                <a:lnTo>
                  <a:pt x="843433" y="1164081"/>
                </a:lnTo>
                <a:lnTo>
                  <a:pt x="829903" y="1214881"/>
                </a:lnTo>
                <a:lnTo>
                  <a:pt x="817338" y="1265681"/>
                </a:lnTo>
                <a:lnTo>
                  <a:pt x="805661" y="1303781"/>
                </a:lnTo>
                <a:lnTo>
                  <a:pt x="794794" y="1354581"/>
                </a:lnTo>
                <a:lnTo>
                  <a:pt x="784661" y="1405381"/>
                </a:lnTo>
                <a:lnTo>
                  <a:pt x="775184" y="1456181"/>
                </a:lnTo>
                <a:lnTo>
                  <a:pt x="766286" y="1506981"/>
                </a:lnTo>
                <a:lnTo>
                  <a:pt x="757890" y="1557781"/>
                </a:lnTo>
                <a:lnTo>
                  <a:pt x="749919" y="1608581"/>
                </a:lnTo>
                <a:lnTo>
                  <a:pt x="742296" y="1659381"/>
                </a:lnTo>
                <a:lnTo>
                  <a:pt x="734943" y="1710181"/>
                </a:lnTo>
                <a:lnTo>
                  <a:pt x="727784" y="1760981"/>
                </a:lnTo>
                <a:lnTo>
                  <a:pt x="720741" y="1824481"/>
                </a:lnTo>
                <a:lnTo>
                  <a:pt x="707287" y="1926081"/>
                </a:lnTo>
                <a:lnTo>
                  <a:pt x="700768" y="1976881"/>
                </a:lnTo>
                <a:lnTo>
                  <a:pt x="694117" y="2027681"/>
                </a:lnTo>
                <a:lnTo>
                  <a:pt x="687274" y="2078481"/>
                </a:lnTo>
                <a:lnTo>
                  <a:pt x="680176" y="2129281"/>
                </a:lnTo>
                <a:lnTo>
                  <a:pt x="672764" y="2167381"/>
                </a:lnTo>
                <a:lnTo>
                  <a:pt x="664975" y="2218181"/>
                </a:lnTo>
                <a:lnTo>
                  <a:pt x="656749" y="2268981"/>
                </a:lnTo>
                <a:lnTo>
                  <a:pt x="648024" y="2319781"/>
                </a:lnTo>
                <a:lnTo>
                  <a:pt x="638738" y="2370581"/>
                </a:lnTo>
                <a:lnTo>
                  <a:pt x="628831" y="2408681"/>
                </a:lnTo>
                <a:lnTo>
                  <a:pt x="618242" y="2459481"/>
                </a:lnTo>
                <a:lnTo>
                  <a:pt x="606908" y="2510281"/>
                </a:lnTo>
                <a:lnTo>
                  <a:pt x="594769" y="2548381"/>
                </a:lnTo>
                <a:lnTo>
                  <a:pt x="581764" y="2599181"/>
                </a:lnTo>
                <a:lnTo>
                  <a:pt x="567831" y="2649981"/>
                </a:lnTo>
                <a:lnTo>
                  <a:pt x="552909" y="2688081"/>
                </a:lnTo>
                <a:lnTo>
                  <a:pt x="536937" y="2726181"/>
                </a:lnTo>
                <a:lnTo>
                  <a:pt x="519853" y="2776981"/>
                </a:lnTo>
                <a:lnTo>
                  <a:pt x="501596" y="2815081"/>
                </a:lnTo>
                <a:lnTo>
                  <a:pt x="482106" y="2853181"/>
                </a:lnTo>
                <a:lnTo>
                  <a:pt x="461320" y="2891281"/>
                </a:lnTo>
                <a:lnTo>
                  <a:pt x="439177" y="2929381"/>
                </a:lnTo>
                <a:lnTo>
                  <a:pt x="415617" y="2967481"/>
                </a:lnTo>
                <a:lnTo>
                  <a:pt x="390577" y="3005581"/>
                </a:lnTo>
                <a:lnTo>
                  <a:pt x="363997" y="3043681"/>
                </a:lnTo>
                <a:lnTo>
                  <a:pt x="335815" y="3069081"/>
                </a:lnTo>
                <a:lnTo>
                  <a:pt x="305971" y="3107181"/>
                </a:lnTo>
                <a:lnTo>
                  <a:pt x="274402" y="3132581"/>
                </a:lnTo>
                <a:lnTo>
                  <a:pt x="241048" y="3170681"/>
                </a:lnTo>
                <a:lnTo>
                  <a:pt x="205848" y="3196081"/>
                </a:lnTo>
                <a:lnTo>
                  <a:pt x="168739" y="3221481"/>
                </a:lnTo>
                <a:lnTo>
                  <a:pt x="129661" y="3246881"/>
                </a:lnTo>
                <a:lnTo>
                  <a:pt x="88553" y="3272281"/>
                </a:lnTo>
                <a:lnTo>
                  <a:pt x="45353" y="3297681"/>
                </a:lnTo>
                <a:lnTo>
                  <a:pt x="0" y="3310381"/>
                </a:lnTo>
                <a:lnTo>
                  <a:pt x="0" y="3335781"/>
                </a:lnTo>
                <a:lnTo>
                  <a:pt x="18716" y="3335781"/>
                </a:lnTo>
                <a:lnTo>
                  <a:pt x="37148" y="3323081"/>
                </a:lnTo>
                <a:lnTo>
                  <a:pt x="55293" y="3323081"/>
                </a:lnTo>
                <a:lnTo>
                  <a:pt x="73152" y="3310381"/>
                </a:lnTo>
                <a:lnTo>
                  <a:pt x="116298" y="3284981"/>
                </a:lnTo>
                <a:lnTo>
                  <a:pt x="157714" y="3259581"/>
                </a:lnTo>
                <a:lnTo>
                  <a:pt x="197433" y="3234181"/>
                </a:lnTo>
                <a:lnTo>
                  <a:pt x="235488" y="3208781"/>
                </a:lnTo>
                <a:lnTo>
                  <a:pt x="271913" y="3170681"/>
                </a:lnTo>
                <a:lnTo>
                  <a:pt x="306741" y="3145281"/>
                </a:lnTo>
                <a:lnTo>
                  <a:pt x="340005" y="3107181"/>
                </a:lnTo>
                <a:lnTo>
                  <a:pt x="371739" y="3069081"/>
                </a:lnTo>
                <a:lnTo>
                  <a:pt x="401974" y="3030981"/>
                </a:lnTo>
                <a:lnTo>
                  <a:pt x="430745" y="2992881"/>
                </a:lnTo>
                <a:lnTo>
                  <a:pt x="458085" y="2954781"/>
                </a:lnTo>
                <a:lnTo>
                  <a:pt x="481855" y="2916681"/>
                </a:lnTo>
                <a:lnTo>
                  <a:pt x="504099" y="2865881"/>
                </a:lnTo>
                <a:lnTo>
                  <a:pt x="524889" y="2827781"/>
                </a:lnTo>
                <a:lnTo>
                  <a:pt x="544295" y="2776981"/>
                </a:lnTo>
                <a:lnTo>
                  <a:pt x="562390" y="2738881"/>
                </a:lnTo>
                <a:lnTo>
                  <a:pt x="579246" y="2688081"/>
                </a:lnTo>
                <a:lnTo>
                  <a:pt x="594934" y="2637281"/>
                </a:lnTo>
                <a:lnTo>
                  <a:pt x="609526" y="2599181"/>
                </a:lnTo>
                <a:lnTo>
                  <a:pt x="623093" y="2548381"/>
                </a:lnTo>
                <a:lnTo>
                  <a:pt x="635708" y="2497581"/>
                </a:lnTo>
                <a:lnTo>
                  <a:pt x="647442" y="2446781"/>
                </a:lnTo>
                <a:lnTo>
                  <a:pt x="658367" y="2395981"/>
                </a:lnTo>
                <a:lnTo>
                  <a:pt x="668554" y="2345181"/>
                </a:lnTo>
                <a:lnTo>
                  <a:pt x="678076" y="2294381"/>
                </a:lnTo>
                <a:lnTo>
                  <a:pt x="687003" y="2243581"/>
                </a:lnTo>
                <a:lnTo>
                  <a:pt x="695408" y="2192781"/>
                </a:lnTo>
                <a:lnTo>
                  <a:pt x="703362" y="2141981"/>
                </a:lnTo>
                <a:lnTo>
                  <a:pt x="710937" y="2091181"/>
                </a:lnTo>
                <a:lnTo>
                  <a:pt x="718205" y="2040381"/>
                </a:lnTo>
                <a:lnTo>
                  <a:pt x="725238" y="1976881"/>
                </a:lnTo>
                <a:lnTo>
                  <a:pt x="732106" y="1926081"/>
                </a:lnTo>
                <a:lnTo>
                  <a:pt x="745192" y="1824481"/>
                </a:lnTo>
                <a:lnTo>
                  <a:pt x="751544" y="1786381"/>
                </a:lnTo>
                <a:lnTo>
                  <a:pt x="757994" y="1735581"/>
                </a:lnTo>
                <a:lnTo>
                  <a:pt x="764599" y="1684781"/>
                </a:lnTo>
                <a:lnTo>
                  <a:pt x="771417" y="1633981"/>
                </a:lnTo>
                <a:lnTo>
                  <a:pt x="778506" y="1595881"/>
                </a:lnTo>
                <a:lnTo>
                  <a:pt x="785921" y="1545081"/>
                </a:lnTo>
                <a:lnTo>
                  <a:pt x="793722" y="1494281"/>
                </a:lnTo>
                <a:lnTo>
                  <a:pt x="801964" y="1456181"/>
                </a:lnTo>
                <a:lnTo>
                  <a:pt x="810705" y="1405381"/>
                </a:lnTo>
                <a:lnTo>
                  <a:pt x="820003" y="1354581"/>
                </a:lnTo>
                <a:lnTo>
                  <a:pt x="829915" y="1316481"/>
                </a:lnTo>
                <a:lnTo>
                  <a:pt x="840497" y="1278381"/>
                </a:lnTo>
                <a:lnTo>
                  <a:pt x="851807" y="1227581"/>
                </a:lnTo>
                <a:lnTo>
                  <a:pt x="863902" y="1189481"/>
                </a:lnTo>
                <a:lnTo>
                  <a:pt x="876840" y="1151381"/>
                </a:lnTo>
                <a:lnTo>
                  <a:pt x="890678" y="1100581"/>
                </a:lnTo>
                <a:lnTo>
                  <a:pt x="905473" y="1062481"/>
                </a:lnTo>
                <a:lnTo>
                  <a:pt x="921282" y="1024381"/>
                </a:lnTo>
                <a:lnTo>
                  <a:pt x="938163" y="986281"/>
                </a:lnTo>
                <a:lnTo>
                  <a:pt x="956173" y="960881"/>
                </a:lnTo>
                <a:lnTo>
                  <a:pt x="975368" y="922781"/>
                </a:lnTo>
                <a:lnTo>
                  <a:pt x="995807" y="884681"/>
                </a:lnTo>
                <a:lnTo>
                  <a:pt x="1017546" y="846581"/>
                </a:lnTo>
                <a:lnTo>
                  <a:pt x="1040643" y="821181"/>
                </a:lnTo>
                <a:lnTo>
                  <a:pt x="1065155" y="795781"/>
                </a:lnTo>
                <a:lnTo>
                  <a:pt x="1091139" y="757681"/>
                </a:lnTo>
                <a:lnTo>
                  <a:pt x="1147753" y="706881"/>
                </a:lnTo>
                <a:lnTo>
                  <a:pt x="1178497" y="681481"/>
                </a:lnTo>
                <a:lnTo>
                  <a:pt x="1210943" y="656081"/>
                </a:lnTo>
                <a:lnTo>
                  <a:pt x="1245146" y="643381"/>
                </a:lnTo>
                <a:lnTo>
                  <a:pt x="1281166" y="617981"/>
                </a:lnTo>
                <a:lnTo>
                  <a:pt x="1319058" y="605281"/>
                </a:lnTo>
                <a:lnTo>
                  <a:pt x="1358881" y="579881"/>
                </a:lnTo>
                <a:lnTo>
                  <a:pt x="1400691" y="567181"/>
                </a:lnTo>
                <a:lnTo>
                  <a:pt x="1444545" y="554481"/>
                </a:lnTo>
                <a:lnTo>
                  <a:pt x="1490502" y="541781"/>
                </a:lnTo>
                <a:lnTo>
                  <a:pt x="1538617" y="541781"/>
                </a:lnTo>
                <a:lnTo>
                  <a:pt x="1588949" y="529081"/>
                </a:lnTo>
                <a:lnTo>
                  <a:pt x="1641555" y="529081"/>
                </a:lnTo>
                <a:lnTo>
                  <a:pt x="1696491" y="516381"/>
                </a:lnTo>
                <a:close/>
              </a:path>
              <a:path w="6354445" h="3336290">
                <a:moveTo>
                  <a:pt x="3321900" y="783081"/>
                </a:moveTo>
                <a:lnTo>
                  <a:pt x="3073694" y="783081"/>
                </a:lnTo>
                <a:lnTo>
                  <a:pt x="3120208" y="795781"/>
                </a:lnTo>
                <a:lnTo>
                  <a:pt x="3285562" y="795781"/>
                </a:lnTo>
                <a:lnTo>
                  <a:pt x="3321900" y="783081"/>
                </a:lnTo>
                <a:close/>
              </a:path>
              <a:path w="6354445" h="3336290">
                <a:moveTo>
                  <a:pt x="3913450" y="8381"/>
                </a:moveTo>
                <a:lnTo>
                  <a:pt x="3887542" y="8381"/>
                </a:lnTo>
                <a:lnTo>
                  <a:pt x="3875851" y="59181"/>
                </a:lnTo>
                <a:lnTo>
                  <a:pt x="3863767" y="109981"/>
                </a:lnTo>
                <a:lnTo>
                  <a:pt x="3851140" y="160781"/>
                </a:lnTo>
                <a:lnTo>
                  <a:pt x="3837821" y="198881"/>
                </a:lnTo>
                <a:lnTo>
                  <a:pt x="3823661" y="249681"/>
                </a:lnTo>
                <a:lnTo>
                  <a:pt x="3808511" y="300481"/>
                </a:lnTo>
                <a:lnTo>
                  <a:pt x="3792220" y="351281"/>
                </a:lnTo>
                <a:lnTo>
                  <a:pt x="3774641" y="389381"/>
                </a:lnTo>
                <a:lnTo>
                  <a:pt x="3755622" y="427481"/>
                </a:lnTo>
                <a:lnTo>
                  <a:pt x="3735015" y="478281"/>
                </a:lnTo>
                <a:lnTo>
                  <a:pt x="3707124" y="516381"/>
                </a:lnTo>
                <a:lnTo>
                  <a:pt x="3677250" y="567181"/>
                </a:lnTo>
                <a:lnTo>
                  <a:pt x="3645287" y="605281"/>
                </a:lnTo>
                <a:lnTo>
                  <a:pt x="3611126" y="643381"/>
                </a:lnTo>
                <a:lnTo>
                  <a:pt x="3574662" y="668781"/>
                </a:lnTo>
                <a:lnTo>
                  <a:pt x="3535786" y="694181"/>
                </a:lnTo>
                <a:lnTo>
                  <a:pt x="3494391" y="719581"/>
                </a:lnTo>
                <a:lnTo>
                  <a:pt x="3450369" y="732281"/>
                </a:lnTo>
                <a:lnTo>
                  <a:pt x="3403613" y="744981"/>
                </a:lnTo>
                <a:lnTo>
                  <a:pt x="3354015" y="757681"/>
                </a:lnTo>
                <a:lnTo>
                  <a:pt x="3319065" y="757681"/>
                </a:lnTo>
                <a:lnTo>
                  <a:pt x="3283769" y="770381"/>
                </a:lnTo>
                <a:lnTo>
                  <a:pt x="2979488" y="770381"/>
                </a:lnTo>
                <a:lnTo>
                  <a:pt x="3026786" y="783081"/>
                </a:lnTo>
                <a:lnTo>
                  <a:pt x="3357952" y="783081"/>
                </a:lnTo>
                <a:lnTo>
                  <a:pt x="3407302" y="770381"/>
                </a:lnTo>
                <a:lnTo>
                  <a:pt x="3453377" y="757681"/>
                </a:lnTo>
                <a:lnTo>
                  <a:pt x="3496322" y="744981"/>
                </a:lnTo>
                <a:lnTo>
                  <a:pt x="3536286" y="719581"/>
                </a:lnTo>
                <a:lnTo>
                  <a:pt x="3573416" y="706881"/>
                </a:lnTo>
                <a:lnTo>
                  <a:pt x="3607858" y="668781"/>
                </a:lnTo>
                <a:lnTo>
                  <a:pt x="3639760" y="643381"/>
                </a:lnTo>
                <a:lnTo>
                  <a:pt x="3669269" y="617981"/>
                </a:lnTo>
                <a:lnTo>
                  <a:pt x="3696531" y="579881"/>
                </a:lnTo>
                <a:lnTo>
                  <a:pt x="3721694" y="541781"/>
                </a:lnTo>
                <a:lnTo>
                  <a:pt x="3744906" y="503681"/>
                </a:lnTo>
                <a:lnTo>
                  <a:pt x="3766312" y="465581"/>
                </a:lnTo>
                <a:lnTo>
                  <a:pt x="3786060" y="427481"/>
                </a:lnTo>
                <a:lnTo>
                  <a:pt x="3804297" y="389381"/>
                </a:lnTo>
                <a:lnTo>
                  <a:pt x="3821171" y="338581"/>
                </a:lnTo>
                <a:lnTo>
                  <a:pt x="3836827" y="300481"/>
                </a:lnTo>
                <a:lnTo>
                  <a:pt x="3851414" y="249681"/>
                </a:lnTo>
                <a:lnTo>
                  <a:pt x="3865079" y="198881"/>
                </a:lnTo>
                <a:lnTo>
                  <a:pt x="3877967" y="148081"/>
                </a:lnTo>
                <a:lnTo>
                  <a:pt x="3890228" y="109981"/>
                </a:lnTo>
                <a:lnTo>
                  <a:pt x="3902006" y="59181"/>
                </a:lnTo>
                <a:lnTo>
                  <a:pt x="3913450" y="8381"/>
                </a:lnTo>
                <a:close/>
              </a:path>
              <a:path w="6354445" h="3336290">
                <a:moveTo>
                  <a:pt x="2042247" y="516381"/>
                </a:moveTo>
                <a:lnTo>
                  <a:pt x="1835778" y="516381"/>
                </a:lnTo>
                <a:lnTo>
                  <a:pt x="1886686" y="529081"/>
                </a:lnTo>
                <a:lnTo>
                  <a:pt x="1937517" y="529081"/>
                </a:lnTo>
                <a:lnTo>
                  <a:pt x="1988260" y="541781"/>
                </a:lnTo>
                <a:lnTo>
                  <a:pt x="2038902" y="541781"/>
                </a:lnTo>
                <a:lnTo>
                  <a:pt x="2190113" y="579881"/>
                </a:lnTo>
                <a:lnTo>
                  <a:pt x="2240239" y="579881"/>
                </a:lnTo>
                <a:lnTo>
                  <a:pt x="2389624" y="617981"/>
                </a:lnTo>
                <a:lnTo>
                  <a:pt x="2439050" y="643381"/>
                </a:lnTo>
                <a:lnTo>
                  <a:pt x="2931808" y="770381"/>
                </a:lnTo>
                <a:lnTo>
                  <a:pt x="3121822" y="770381"/>
                </a:lnTo>
                <a:lnTo>
                  <a:pt x="3075912" y="757681"/>
                </a:lnTo>
                <a:lnTo>
                  <a:pt x="3029563" y="757681"/>
                </a:lnTo>
                <a:lnTo>
                  <a:pt x="2982786" y="744981"/>
                </a:lnTo>
                <a:lnTo>
                  <a:pt x="2935591" y="744981"/>
                </a:lnTo>
                <a:lnTo>
                  <a:pt x="2395631" y="605281"/>
                </a:lnTo>
                <a:lnTo>
                  <a:pt x="2345681" y="579881"/>
                </a:lnTo>
                <a:lnTo>
                  <a:pt x="2245218" y="554481"/>
                </a:lnTo>
                <a:lnTo>
                  <a:pt x="2194720" y="554481"/>
                </a:lnTo>
                <a:lnTo>
                  <a:pt x="2042247" y="516381"/>
                </a:lnTo>
                <a:close/>
              </a:path>
              <a:path w="6354445" h="3336290">
                <a:moveTo>
                  <a:pt x="1939857" y="503681"/>
                </a:moveTo>
                <a:lnTo>
                  <a:pt x="1583345" y="503681"/>
                </a:lnTo>
                <a:lnTo>
                  <a:pt x="1530870" y="516381"/>
                </a:lnTo>
                <a:lnTo>
                  <a:pt x="1991121" y="516381"/>
                </a:lnTo>
                <a:lnTo>
                  <a:pt x="1939857" y="503681"/>
                </a:lnTo>
                <a:close/>
              </a:path>
              <a:path w="6354445" h="3336290">
                <a:moveTo>
                  <a:pt x="1836945" y="490981"/>
                </a:moveTo>
                <a:lnTo>
                  <a:pt x="1694386" y="490981"/>
                </a:lnTo>
                <a:lnTo>
                  <a:pt x="1637833" y="503681"/>
                </a:lnTo>
                <a:lnTo>
                  <a:pt x="1888463" y="503681"/>
                </a:lnTo>
                <a:lnTo>
                  <a:pt x="1836945" y="490981"/>
                </a:lnTo>
                <a:close/>
              </a:path>
            </a:pathLst>
          </a:custGeom>
          <a:solidFill>
            <a:srgbClr val="B6B1AE"/>
          </a:solidFill>
        </p:spPr>
        <p:txBody>
          <a:bodyPr wrap="square" lIns="0" tIns="0" rIns="0" bIns="0" rtlCol="0"/>
          <a:lstStyle/>
          <a:p>
            <a:endParaRPr/>
          </a:p>
        </p:txBody>
      </p:sp>
      <p:sp>
        <p:nvSpPr>
          <p:cNvPr id="19" name="bg object 19"/>
          <p:cNvSpPr/>
          <p:nvPr/>
        </p:nvSpPr>
        <p:spPr>
          <a:xfrm>
            <a:off x="12632435" y="7669314"/>
            <a:ext cx="5655945" cy="1739900"/>
          </a:xfrm>
          <a:custGeom>
            <a:avLst/>
            <a:gdLst/>
            <a:ahLst/>
            <a:cxnLst/>
            <a:rect l="l" t="t" r="r" b="b"/>
            <a:pathLst>
              <a:path w="5655944" h="1739900">
                <a:moveTo>
                  <a:pt x="13081" y="1498599"/>
                </a:moveTo>
                <a:lnTo>
                  <a:pt x="0" y="1511299"/>
                </a:lnTo>
                <a:lnTo>
                  <a:pt x="49452" y="1549399"/>
                </a:lnTo>
                <a:lnTo>
                  <a:pt x="194161" y="1625599"/>
                </a:lnTo>
                <a:lnTo>
                  <a:pt x="241271" y="1638299"/>
                </a:lnTo>
                <a:lnTo>
                  <a:pt x="287862" y="1663699"/>
                </a:lnTo>
                <a:lnTo>
                  <a:pt x="558030" y="1739899"/>
                </a:lnTo>
                <a:lnTo>
                  <a:pt x="811711" y="1739899"/>
                </a:lnTo>
                <a:lnTo>
                  <a:pt x="862306" y="1727199"/>
                </a:lnTo>
                <a:lnTo>
                  <a:pt x="912434" y="1727199"/>
                </a:lnTo>
                <a:lnTo>
                  <a:pt x="962146" y="1714499"/>
                </a:lnTo>
                <a:lnTo>
                  <a:pt x="583065" y="1714499"/>
                </a:lnTo>
                <a:lnTo>
                  <a:pt x="540104" y="1701799"/>
                </a:lnTo>
                <a:lnTo>
                  <a:pt x="496377" y="1701799"/>
                </a:lnTo>
                <a:lnTo>
                  <a:pt x="360417" y="1663699"/>
                </a:lnTo>
                <a:lnTo>
                  <a:pt x="313447" y="1638299"/>
                </a:lnTo>
                <a:lnTo>
                  <a:pt x="265622" y="1625599"/>
                </a:lnTo>
                <a:lnTo>
                  <a:pt x="167342" y="1574799"/>
                </a:lnTo>
                <a:lnTo>
                  <a:pt x="65436" y="1523999"/>
                </a:lnTo>
                <a:lnTo>
                  <a:pt x="13081" y="1498599"/>
                </a:lnTo>
                <a:close/>
              </a:path>
              <a:path w="5655944" h="1739900">
                <a:moveTo>
                  <a:pt x="3163263" y="12699"/>
                </a:moveTo>
                <a:lnTo>
                  <a:pt x="2854231" y="12699"/>
                </a:lnTo>
                <a:lnTo>
                  <a:pt x="2804525" y="25399"/>
                </a:lnTo>
                <a:lnTo>
                  <a:pt x="2755121" y="50799"/>
                </a:lnTo>
                <a:lnTo>
                  <a:pt x="2705943" y="63499"/>
                </a:lnTo>
                <a:lnTo>
                  <a:pt x="2607945" y="114299"/>
                </a:lnTo>
                <a:lnTo>
                  <a:pt x="2570041" y="139699"/>
                </a:lnTo>
                <a:lnTo>
                  <a:pt x="2532769" y="165099"/>
                </a:lnTo>
                <a:lnTo>
                  <a:pt x="2496086" y="190499"/>
                </a:lnTo>
                <a:lnTo>
                  <a:pt x="2459948" y="215899"/>
                </a:lnTo>
                <a:lnTo>
                  <a:pt x="2424312" y="253999"/>
                </a:lnTo>
                <a:lnTo>
                  <a:pt x="2389137" y="279399"/>
                </a:lnTo>
                <a:lnTo>
                  <a:pt x="2354377" y="317499"/>
                </a:lnTo>
                <a:lnTo>
                  <a:pt x="2319992" y="342899"/>
                </a:lnTo>
                <a:lnTo>
                  <a:pt x="2285937" y="380999"/>
                </a:lnTo>
                <a:lnTo>
                  <a:pt x="2218648" y="457199"/>
                </a:lnTo>
                <a:lnTo>
                  <a:pt x="2086147" y="609599"/>
                </a:lnTo>
                <a:lnTo>
                  <a:pt x="2053204" y="660399"/>
                </a:lnTo>
                <a:lnTo>
                  <a:pt x="1987237" y="736599"/>
                </a:lnTo>
                <a:lnTo>
                  <a:pt x="1954127" y="787399"/>
                </a:lnTo>
                <a:lnTo>
                  <a:pt x="1889951" y="863599"/>
                </a:lnTo>
                <a:lnTo>
                  <a:pt x="1858953" y="901699"/>
                </a:lnTo>
                <a:lnTo>
                  <a:pt x="1827853" y="952499"/>
                </a:lnTo>
                <a:lnTo>
                  <a:pt x="1765232" y="1028699"/>
                </a:lnTo>
                <a:lnTo>
                  <a:pt x="1701864" y="1104899"/>
                </a:lnTo>
                <a:lnTo>
                  <a:pt x="1637522" y="1181099"/>
                </a:lnTo>
                <a:lnTo>
                  <a:pt x="1604916" y="1219199"/>
                </a:lnTo>
                <a:lnTo>
                  <a:pt x="1571982" y="1257299"/>
                </a:lnTo>
                <a:lnTo>
                  <a:pt x="1538692" y="1295399"/>
                </a:lnTo>
                <a:lnTo>
                  <a:pt x="1505018" y="1320799"/>
                </a:lnTo>
                <a:lnTo>
                  <a:pt x="1470932" y="1358899"/>
                </a:lnTo>
                <a:lnTo>
                  <a:pt x="1436405" y="1396999"/>
                </a:lnTo>
                <a:lnTo>
                  <a:pt x="1401410" y="1422399"/>
                </a:lnTo>
                <a:lnTo>
                  <a:pt x="1365918" y="1460499"/>
                </a:lnTo>
                <a:lnTo>
                  <a:pt x="1329901" y="1485899"/>
                </a:lnTo>
                <a:lnTo>
                  <a:pt x="1293332" y="1511299"/>
                </a:lnTo>
                <a:lnTo>
                  <a:pt x="1256181" y="1536699"/>
                </a:lnTo>
                <a:lnTo>
                  <a:pt x="1218420" y="1562099"/>
                </a:lnTo>
                <a:lnTo>
                  <a:pt x="1180022" y="1587499"/>
                </a:lnTo>
                <a:lnTo>
                  <a:pt x="1140959" y="1612899"/>
                </a:lnTo>
                <a:lnTo>
                  <a:pt x="1101201" y="1625599"/>
                </a:lnTo>
                <a:lnTo>
                  <a:pt x="1060722" y="1650999"/>
                </a:lnTo>
                <a:lnTo>
                  <a:pt x="977485" y="1676399"/>
                </a:lnTo>
                <a:lnTo>
                  <a:pt x="846510" y="1714499"/>
                </a:lnTo>
                <a:lnTo>
                  <a:pt x="962146" y="1714499"/>
                </a:lnTo>
                <a:lnTo>
                  <a:pt x="1011493" y="1689099"/>
                </a:lnTo>
                <a:lnTo>
                  <a:pt x="1060527" y="1676399"/>
                </a:lnTo>
                <a:lnTo>
                  <a:pt x="1157858" y="1625599"/>
                </a:lnTo>
                <a:lnTo>
                  <a:pt x="1198997" y="1600199"/>
                </a:lnTo>
                <a:lnTo>
                  <a:pt x="1239407" y="1574799"/>
                </a:lnTo>
                <a:lnTo>
                  <a:pt x="1279120" y="1549399"/>
                </a:lnTo>
                <a:lnTo>
                  <a:pt x="1318166" y="1523999"/>
                </a:lnTo>
                <a:lnTo>
                  <a:pt x="1356574" y="1498599"/>
                </a:lnTo>
                <a:lnTo>
                  <a:pt x="1394374" y="1460499"/>
                </a:lnTo>
                <a:lnTo>
                  <a:pt x="1431597" y="1435099"/>
                </a:lnTo>
                <a:lnTo>
                  <a:pt x="1468272" y="1396999"/>
                </a:lnTo>
                <a:lnTo>
                  <a:pt x="1504428" y="1358899"/>
                </a:lnTo>
                <a:lnTo>
                  <a:pt x="1540097" y="1320799"/>
                </a:lnTo>
                <a:lnTo>
                  <a:pt x="1575307" y="1282699"/>
                </a:lnTo>
                <a:lnTo>
                  <a:pt x="1610090" y="1244599"/>
                </a:lnTo>
                <a:lnTo>
                  <a:pt x="1644474" y="1206499"/>
                </a:lnTo>
                <a:lnTo>
                  <a:pt x="1678489" y="1168399"/>
                </a:lnTo>
                <a:lnTo>
                  <a:pt x="1712166" y="1130299"/>
                </a:lnTo>
                <a:lnTo>
                  <a:pt x="1778625" y="1054099"/>
                </a:lnTo>
                <a:lnTo>
                  <a:pt x="1811466" y="1003299"/>
                </a:lnTo>
                <a:lnTo>
                  <a:pt x="1908795" y="888999"/>
                </a:lnTo>
                <a:lnTo>
                  <a:pt x="1974098" y="800099"/>
                </a:lnTo>
                <a:lnTo>
                  <a:pt x="2007196" y="761999"/>
                </a:lnTo>
                <a:lnTo>
                  <a:pt x="2040269" y="711199"/>
                </a:lnTo>
                <a:lnTo>
                  <a:pt x="2106481" y="634999"/>
                </a:lnTo>
                <a:lnTo>
                  <a:pt x="2139690" y="584199"/>
                </a:lnTo>
                <a:lnTo>
                  <a:pt x="2240150" y="469899"/>
                </a:lnTo>
                <a:lnTo>
                  <a:pt x="2308170" y="393699"/>
                </a:lnTo>
                <a:lnTo>
                  <a:pt x="2342599" y="355599"/>
                </a:lnTo>
                <a:lnTo>
                  <a:pt x="2377355" y="330199"/>
                </a:lnTo>
                <a:lnTo>
                  <a:pt x="2412471" y="292099"/>
                </a:lnTo>
                <a:lnTo>
                  <a:pt x="2447985" y="266699"/>
                </a:lnTo>
                <a:lnTo>
                  <a:pt x="2483930" y="228599"/>
                </a:lnTo>
                <a:lnTo>
                  <a:pt x="2557255" y="177799"/>
                </a:lnTo>
                <a:lnTo>
                  <a:pt x="2594705" y="152399"/>
                </a:lnTo>
                <a:lnTo>
                  <a:pt x="2632728" y="126999"/>
                </a:lnTo>
                <a:lnTo>
                  <a:pt x="2671358" y="114299"/>
                </a:lnTo>
                <a:lnTo>
                  <a:pt x="2710630" y="88899"/>
                </a:lnTo>
                <a:lnTo>
                  <a:pt x="2832652" y="50799"/>
                </a:lnTo>
                <a:lnTo>
                  <a:pt x="2874844" y="38099"/>
                </a:lnTo>
                <a:lnTo>
                  <a:pt x="2917855" y="38099"/>
                </a:lnTo>
                <a:lnTo>
                  <a:pt x="2961719" y="25399"/>
                </a:lnTo>
                <a:lnTo>
                  <a:pt x="3208730" y="25399"/>
                </a:lnTo>
                <a:lnTo>
                  <a:pt x="3163263" y="12699"/>
                </a:lnTo>
                <a:close/>
              </a:path>
              <a:path w="5655944" h="1739900">
                <a:moveTo>
                  <a:pt x="3208730" y="25399"/>
                </a:moveTo>
                <a:lnTo>
                  <a:pt x="3049308" y="25399"/>
                </a:lnTo>
                <a:lnTo>
                  <a:pt x="3092981" y="38099"/>
                </a:lnTo>
                <a:lnTo>
                  <a:pt x="3137520" y="38099"/>
                </a:lnTo>
                <a:lnTo>
                  <a:pt x="3182955" y="50799"/>
                </a:lnTo>
                <a:lnTo>
                  <a:pt x="3324928" y="88899"/>
                </a:lnTo>
                <a:lnTo>
                  <a:pt x="3374242" y="114299"/>
                </a:lnTo>
                <a:lnTo>
                  <a:pt x="3424600" y="139699"/>
                </a:lnTo>
                <a:lnTo>
                  <a:pt x="3476032" y="165099"/>
                </a:lnTo>
                <a:lnTo>
                  <a:pt x="3528568" y="190499"/>
                </a:lnTo>
                <a:lnTo>
                  <a:pt x="3571692" y="228599"/>
                </a:lnTo>
                <a:lnTo>
                  <a:pt x="3613927" y="253999"/>
                </a:lnTo>
                <a:lnTo>
                  <a:pt x="3655324" y="279399"/>
                </a:lnTo>
                <a:lnTo>
                  <a:pt x="3695935" y="317499"/>
                </a:lnTo>
                <a:lnTo>
                  <a:pt x="3735813" y="342899"/>
                </a:lnTo>
                <a:lnTo>
                  <a:pt x="3775008" y="380999"/>
                </a:lnTo>
                <a:lnTo>
                  <a:pt x="3813574" y="406399"/>
                </a:lnTo>
                <a:lnTo>
                  <a:pt x="3851562" y="444499"/>
                </a:lnTo>
                <a:lnTo>
                  <a:pt x="3889024" y="482599"/>
                </a:lnTo>
                <a:lnTo>
                  <a:pt x="3926012" y="520699"/>
                </a:lnTo>
                <a:lnTo>
                  <a:pt x="3962577" y="558799"/>
                </a:lnTo>
                <a:lnTo>
                  <a:pt x="3998772" y="584199"/>
                </a:lnTo>
                <a:lnTo>
                  <a:pt x="4070260" y="660399"/>
                </a:lnTo>
                <a:lnTo>
                  <a:pt x="4142702" y="736599"/>
                </a:lnTo>
                <a:lnTo>
                  <a:pt x="4326511" y="927099"/>
                </a:lnTo>
                <a:lnTo>
                  <a:pt x="4363438" y="952499"/>
                </a:lnTo>
                <a:lnTo>
                  <a:pt x="4400571" y="990599"/>
                </a:lnTo>
                <a:lnTo>
                  <a:pt x="4437973" y="1015999"/>
                </a:lnTo>
                <a:lnTo>
                  <a:pt x="4475710" y="1054099"/>
                </a:lnTo>
                <a:lnTo>
                  <a:pt x="4552442" y="1104899"/>
                </a:lnTo>
                <a:lnTo>
                  <a:pt x="4631283" y="1155699"/>
                </a:lnTo>
                <a:lnTo>
                  <a:pt x="4671656" y="1181099"/>
                </a:lnTo>
                <a:lnTo>
                  <a:pt x="4712748" y="1193799"/>
                </a:lnTo>
                <a:lnTo>
                  <a:pt x="4754626" y="1219199"/>
                </a:lnTo>
                <a:lnTo>
                  <a:pt x="4900644" y="1257299"/>
                </a:lnTo>
                <a:lnTo>
                  <a:pt x="4992307" y="1257299"/>
                </a:lnTo>
                <a:lnTo>
                  <a:pt x="5079837" y="1231899"/>
                </a:lnTo>
                <a:lnTo>
                  <a:pt x="4902057" y="1231899"/>
                </a:lnTo>
                <a:lnTo>
                  <a:pt x="4763897" y="1193799"/>
                </a:lnTo>
                <a:lnTo>
                  <a:pt x="4720388" y="1168399"/>
                </a:lnTo>
                <a:lnTo>
                  <a:pt x="4677683" y="1155699"/>
                </a:lnTo>
                <a:lnTo>
                  <a:pt x="4594397" y="1104899"/>
                </a:lnTo>
                <a:lnTo>
                  <a:pt x="4513466" y="1054099"/>
                </a:lnTo>
                <a:lnTo>
                  <a:pt x="4473704" y="1015999"/>
                </a:lnTo>
                <a:lnTo>
                  <a:pt x="4434316" y="990599"/>
                </a:lnTo>
                <a:lnTo>
                  <a:pt x="4163047" y="723899"/>
                </a:lnTo>
                <a:lnTo>
                  <a:pt x="4088445" y="647699"/>
                </a:lnTo>
                <a:lnTo>
                  <a:pt x="4016488" y="571499"/>
                </a:lnTo>
                <a:lnTo>
                  <a:pt x="3980046" y="533399"/>
                </a:lnTo>
                <a:lnTo>
                  <a:pt x="3943223" y="495299"/>
                </a:lnTo>
                <a:lnTo>
                  <a:pt x="3905962" y="457199"/>
                </a:lnTo>
                <a:lnTo>
                  <a:pt x="3868209" y="431799"/>
                </a:lnTo>
                <a:lnTo>
                  <a:pt x="3829910" y="393699"/>
                </a:lnTo>
                <a:lnTo>
                  <a:pt x="3791009" y="355599"/>
                </a:lnTo>
                <a:lnTo>
                  <a:pt x="3751453" y="330199"/>
                </a:lnTo>
                <a:lnTo>
                  <a:pt x="3711184" y="292099"/>
                </a:lnTo>
                <a:lnTo>
                  <a:pt x="3670150" y="266699"/>
                </a:lnTo>
                <a:lnTo>
                  <a:pt x="3628295" y="228599"/>
                </a:lnTo>
                <a:lnTo>
                  <a:pt x="3585564" y="203199"/>
                </a:lnTo>
                <a:lnTo>
                  <a:pt x="3541903" y="177799"/>
                </a:lnTo>
                <a:lnTo>
                  <a:pt x="3492397" y="139699"/>
                </a:lnTo>
                <a:lnTo>
                  <a:pt x="3443602" y="114299"/>
                </a:lnTo>
                <a:lnTo>
                  <a:pt x="3395473" y="101599"/>
                </a:lnTo>
                <a:lnTo>
                  <a:pt x="3301037" y="50799"/>
                </a:lnTo>
                <a:lnTo>
                  <a:pt x="3208730" y="25399"/>
                </a:lnTo>
                <a:close/>
              </a:path>
              <a:path w="5655944" h="1739900">
                <a:moveTo>
                  <a:pt x="5655691" y="761999"/>
                </a:moveTo>
                <a:lnTo>
                  <a:pt x="5643880" y="774699"/>
                </a:lnTo>
                <a:lnTo>
                  <a:pt x="5608468" y="800099"/>
                </a:lnTo>
                <a:lnTo>
                  <a:pt x="5572806" y="838199"/>
                </a:lnTo>
                <a:lnTo>
                  <a:pt x="5500638" y="914399"/>
                </a:lnTo>
                <a:lnTo>
                  <a:pt x="5427187" y="990599"/>
                </a:lnTo>
                <a:lnTo>
                  <a:pt x="5389922" y="1028699"/>
                </a:lnTo>
                <a:lnTo>
                  <a:pt x="5314196" y="1079499"/>
                </a:lnTo>
                <a:lnTo>
                  <a:pt x="5275687" y="1117599"/>
                </a:lnTo>
                <a:lnTo>
                  <a:pt x="5236718" y="1142999"/>
                </a:lnTo>
                <a:lnTo>
                  <a:pt x="5138913" y="1193799"/>
                </a:lnTo>
                <a:lnTo>
                  <a:pt x="4995197" y="1231899"/>
                </a:lnTo>
                <a:lnTo>
                  <a:pt x="5079837" y="1231899"/>
                </a:lnTo>
                <a:lnTo>
                  <a:pt x="5163997" y="1206499"/>
                </a:lnTo>
                <a:lnTo>
                  <a:pt x="5204935" y="1181099"/>
                </a:lnTo>
                <a:lnTo>
                  <a:pt x="5245175" y="1168399"/>
                </a:lnTo>
                <a:lnTo>
                  <a:pt x="5284768" y="1142999"/>
                </a:lnTo>
                <a:lnTo>
                  <a:pt x="5323760" y="1104899"/>
                </a:lnTo>
                <a:lnTo>
                  <a:pt x="5362201" y="1079499"/>
                </a:lnTo>
                <a:lnTo>
                  <a:pt x="5400139" y="1041399"/>
                </a:lnTo>
                <a:lnTo>
                  <a:pt x="5437622" y="1015999"/>
                </a:lnTo>
                <a:lnTo>
                  <a:pt x="5474699" y="977899"/>
                </a:lnTo>
                <a:lnTo>
                  <a:pt x="5547829" y="901699"/>
                </a:lnTo>
                <a:lnTo>
                  <a:pt x="5655691" y="787399"/>
                </a:lnTo>
                <a:lnTo>
                  <a:pt x="5655691" y="761999"/>
                </a:lnTo>
                <a:close/>
              </a:path>
              <a:path w="5655944" h="1739900">
                <a:moveTo>
                  <a:pt x="3073481" y="0"/>
                </a:moveTo>
                <a:lnTo>
                  <a:pt x="2954872" y="0"/>
                </a:lnTo>
                <a:lnTo>
                  <a:pt x="2904321" y="12699"/>
                </a:lnTo>
                <a:lnTo>
                  <a:pt x="3118196" y="12699"/>
                </a:lnTo>
                <a:lnTo>
                  <a:pt x="3073481" y="0"/>
                </a:lnTo>
                <a:close/>
              </a:path>
            </a:pathLst>
          </a:custGeom>
          <a:solidFill>
            <a:srgbClr val="B6B1AE"/>
          </a:solidFill>
        </p:spPr>
        <p:txBody>
          <a:bodyPr wrap="square" lIns="0" tIns="0" rIns="0" bIns="0" rtlCol="0"/>
          <a:lstStyle/>
          <a:p>
            <a:endParaRPr/>
          </a:p>
        </p:txBody>
      </p:sp>
      <p:pic>
        <p:nvPicPr>
          <p:cNvPr id="20" name="bg object 20"/>
          <p:cNvPicPr/>
          <p:nvPr/>
        </p:nvPicPr>
        <p:blipFill>
          <a:blip r:embed="rId8" cstate="print"/>
          <a:stretch>
            <a:fillRect/>
          </a:stretch>
        </p:blipFill>
        <p:spPr>
          <a:xfrm>
            <a:off x="12649058" y="18761"/>
            <a:ext cx="5634449" cy="5118100"/>
          </a:xfrm>
          <a:prstGeom prst="rect">
            <a:avLst/>
          </a:prstGeom>
        </p:spPr>
      </p:pic>
      <p:sp>
        <p:nvSpPr>
          <p:cNvPr id="2" name="Holder 2"/>
          <p:cNvSpPr>
            <a:spLocks noGrp="1"/>
          </p:cNvSpPr>
          <p:nvPr>
            <p:ph type="title"/>
          </p:nvPr>
        </p:nvSpPr>
        <p:spPr>
          <a:xfrm>
            <a:off x="3342131" y="267664"/>
            <a:ext cx="11603736" cy="1123315"/>
          </a:xfrm>
          <a:prstGeom prst="rect">
            <a:avLst/>
          </a:prstGeom>
        </p:spPr>
        <p:txBody>
          <a:bodyPr wrap="square" lIns="0" tIns="0" rIns="0" bIns="0">
            <a:spAutoFit/>
          </a:bodyPr>
          <a:lstStyle>
            <a:lvl1pPr>
              <a:defRPr sz="7200" b="1" i="0">
                <a:solidFill>
                  <a:schemeClr val="tx1"/>
                </a:solidFill>
                <a:latin typeface="Calibri"/>
                <a:cs typeface="Calibri"/>
              </a:defRPr>
            </a:lvl1pPr>
          </a:lstStyle>
          <a:p>
            <a:endParaRPr/>
          </a:p>
        </p:txBody>
      </p:sp>
      <p:sp>
        <p:nvSpPr>
          <p:cNvPr id="3" name="Holder 3"/>
          <p:cNvSpPr>
            <a:spLocks noGrp="1"/>
          </p:cNvSpPr>
          <p:nvPr>
            <p:ph type="body" idx="1"/>
          </p:nvPr>
        </p:nvSpPr>
        <p:spPr>
          <a:xfrm>
            <a:off x="992505" y="2379091"/>
            <a:ext cx="16302989" cy="6961505"/>
          </a:xfrm>
          <a:prstGeom prst="rect">
            <a:avLst/>
          </a:prstGeom>
        </p:spPr>
        <p:txBody>
          <a:bodyPr wrap="square" lIns="0" tIns="0" rIns="0" bIns="0">
            <a:spAutoFit/>
          </a:bodyPr>
          <a:lstStyle>
            <a:lvl1pPr>
              <a:defRPr sz="35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6217920" y="9566910"/>
            <a:ext cx="5852160" cy="51435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914400" y="9566910"/>
            <a:ext cx="4206240" cy="51435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1/1/2026</a:t>
            </a:fld>
            <a:endParaRPr lang="en-US"/>
          </a:p>
        </p:txBody>
      </p:sp>
      <p:sp>
        <p:nvSpPr>
          <p:cNvPr id="6" name="Holder 6"/>
          <p:cNvSpPr>
            <a:spLocks noGrp="1"/>
          </p:cNvSpPr>
          <p:nvPr>
            <p:ph type="sldNum" sz="quarter" idx="7"/>
          </p:nvPr>
        </p:nvSpPr>
        <p:spPr>
          <a:xfrm>
            <a:off x="13167361" y="9566910"/>
            <a:ext cx="4206240" cy="51435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576545944"/>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5.xml"/><Relationship Id="rId6" Type="http://schemas.openxmlformats.org/officeDocument/2006/relationships/image" Target="../media/image7.pn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080/13614533.2024.2381519" TargetMode="External"/><Relationship Id="rId2" Type="http://schemas.openxmlformats.org/officeDocument/2006/relationships/hyperlink" Target="https://doi.org/10.1080/02615479.2024.244574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8288000" cy="10287000"/>
            <a:chOff x="0" y="0"/>
            <a:chExt cx="18288000" cy="10287000"/>
          </a:xfrm>
        </p:grpSpPr>
        <p:pic>
          <p:nvPicPr>
            <p:cNvPr id="3" name="object 3"/>
            <p:cNvPicPr/>
            <p:nvPr/>
          </p:nvPicPr>
          <p:blipFill>
            <a:blip r:embed="rId2" cstate="print"/>
            <a:stretch>
              <a:fillRect/>
            </a:stretch>
          </p:blipFill>
          <p:spPr>
            <a:xfrm>
              <a:off x="0" y="0"/>
              <a:ext cx="18288000" cy="10287000"/>
            </a:xfrm>
            <a:prstGeom prst="rect">
              <a:avLst/>
            </a:prstGeom>
          </p:spPr>
        </p:pic>
        <p:pic>
          <p:nvPicPr>
            <p:cNvPr id="4" name="object 4"/>
            <p:cNvPicPr/>
            <p:nvPr/>
          </p:nvPicPr>
          <p:blipFill>
            <a:blip r:embed="rId3" cstate="print"/>
            <a:stretch>
              <a:fillRect/>
            </a:stretch>
          </p:blipFill>
          <p:spPr>
            <a:xfrm>
              <a:off x="7084694" y="959866"/>
              <a:ext cx="11203305" cy="9327129"/>
            </a:xfrm>
            <a:prstGeom prst="rect">
              <a:avLst/>
            </a:prstGeom>
          </p:spPr>
        </p:pic>
        <p:pic>
          <p:nvPicPr>
            <p:cNvPr id="5" name="object 5"/>
            <p:cNvPicPr/>
            <p:nvPr/>
          </p:nvPicPr>
          <p:blipFill>
            <a:blip r:embed="rId4" cstate="print"/>
            <a:stretch>
              <a:fillRect/>
            </a:stretch>
          </p:blipFill>
          <p:spPr>
            <a:xfrm>
              <a:off x="7751953" y="1148334"/>
              <a:ext cx="3927094" cy="3911980"/>
            </a:xfrm>
            <a:prstGeom prst="rect">
              <a:avLst/>
            </a:prstGeom>
          </p:spPr>
        </p:pic>
        <p:pic>
          <p:nvPicPr>
            <p:cNvPr id="6" name="object 6"/>
            <p:cNvPicPr/>
            <p:nvPr/>
          </p:nvPicPr>
          <p:blipFill>
            <a:blip r:embed="rId5" cstate="print"/>
            <a:stretch>
              <a:fillRect/>
            </a:stretch>
          </p:blipFill>
          <p:spPr>
            <a:xfrm>
              <a:off x="3527171" y="1191005"/>
              <a:ext cx="10682351" cy="9095990"/>
            </a:xfrm>
            <a:prstGeom prst="rect">
              <a:avLst/>
            </a:prstGeom>
          </p:spPr>
        </p:pic>
        <p:pic>
          <p:nvPicPr>
            <p:cNvPr id="7" name="object 7"/>
            <p:cNvPicPr/>
            <p:nvPr/>
          </p:nvPicPr>
          <p:blipFill>
            <a:blip r:embed="rId6" cstate="print"/>
            <a:stretch>
              <a:fillRect/>
            </a:stretch>
          </p:blipFill>
          <p:spPr>
            <a:xfrm>
              <a:off x="14690788" y="816241"/>
              <a:ext cx="3597211" cy="3824465"/>
            </a:xfrm>
            <a:prstGeom prst="rect">
              <a:avLst/>
            </a:prstGeom>
          </p:spPr>
        </p:pic>
        <p:pic>
          <p:nvPicPr>
            <p:cNvPr id="8" name="object 8"/>
            <p:cNvPicPr/>
            <p:nvPr/>
          </p:nvPicPr>
          <p:blipFill>
            <a:blip r:embed="rId7" cstate="print"/>
            <a:stretch>
              <a:fillRect/>
            </a:stretch>
          </p:blipFill>
          <p:spPr>
            <a:xfrm>
              <a:off x="14692503" y="779780"/>
              <a:ext cx="3595496" cy="3832478"/>
            </a:xfrm>
            <a:prstGeom prst="rect">
              <a:avLst/>
            </a:prstGeom>
          </p:spPr>
        </p:pic>
        <p:pic>
          <p:nvPicPr>
            <p:cNvPr id="9" name="object 9"/>
            <p:cNvPicPr/>
            <p:nvPr/>
          </p:nvPicPr>
          <p:blipFill>
            <a:blip r:embed="rId8" cstate="print"/>
            <a:stretch>
              <a:fillRect/>
            </a:stretch>
          </p:blipFill>
          <p:spPr>
            <a:xfrm>
              <a:off x="14995266" y="7809865"/>
              <a:ext cx="3280669" cy="2475009"/>
            </a:xfrm>
            <a:prstGeom prst="rect">
              <a:avLst/>
            </a:prstGeom>
          </p:spPr>
        </p:pic>
        <p:pic>
          <p:nvPicPr>
            <p:cNvPr id="10" name="object 10"/>
            <p:cNvPicPr/>
            <p:nvPr/>
          </p:nvPicPr>
          <p:blipFill>
            <a:blip r:embed="rId9" cstate="print"/>
            <a:stretch>
              <a:fillRect/>
            </a:stretch>
          </p:blipFill>
          <p:spPr>
            <a:xfrm>
              <a:off x="0" y="9778"/>
              <a:ext cx="18288000" cy="10277217"/>
            </a:xfrm>
            <a:prstGeom prst="rect">
              <a:avLst/>
            </a:prstGeom>
          </p:spPr>
        </p:pic>
        <p:pic>
          <p:nvPicPr>
            <p:cNvPr id="11" name="object 11"/>
            <p:cNvPicPr/>
            <p:nvPr/>
          </p:nvPicPr>
          <p:blipFill>
            <a:blip r:embed="rId10" cstate="print"/>
            <a:stretch>
              <a:fillRect/>
            </a:stretch>
          </p:blipFill>
          <p:spPr>
            <a:xfrm>
              <a:off x="1360042" y="3533902"/>
              <a:ext cx="7411720" cy="2089658"/>
            </a:xfrm>
            <a:prstGeom prst="rect">
              <a:avLst/>
            </a:prstGeom>
          </p:spPr>
        </p:pic>
        <p:pic>
          <p:nvPicPr>
            <p:cNvPr id="12" name="object 12"/>
            <p:cNvPicPr/>
            <p:nvPr/>
          </p:nvPicPr>
          <p:blipFill>
            <a:blip r:embed="rId11" cstate="print"/>
            <a:stretch>
              <a:fillRect/>
            </a:stretch>
          </p:blipFill>
          <p:spPr>
            <a:xfrm>
              <a:off x="1360042" y="4323588"/>
              <a:ext cx="8103870" cy="2944622"/>
            </a:xfrm>
            <a:prstGeom prst="rect">
              <a:avLst/>
            </a:prstGeom>
          </p:spPr>
        </p:pic>
        <p:pic>
          <p:nvPicPr>
            <p:cNvPr id="13" name="object 13"/>
            <p:cNvPicPr/>
            <p:nvPr/>
          </p:nvPicPr>
          <p:blipFill>
            <a:blip r:embed="rId12" cstate="print"/>
            <a:stretch>
              <a:fillRect/>
            </a:stretch>
          </p:blipFill>
          <p:spPr>
            <a:xfrm>
              <a:off x="254812" y="58877"/>
              <a:ext cx="1335278" cy="847648"/>
            </a:xfrm>
            <a:prstGeom prst="rect">
              <a:avLst/>
            </a:prstGeom>
          </p:spPr>
        </p:pic>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86713" y="512191"/>
            <a:ext cx="7538720" cy="1122680"/>
          </a:xfrm>
          <a:prstGeom prst="rect">
            <a:avLst/>
          </a:prstGeom>
        </p:spPr>
        <p:txBody>
          <a:bodyPr vert="horz" wrap="square" lIns="0" tIns="12700" rIns="0" bIns="0" rtlCol="0">
            <a:spAutoFit/>
          </a:bodyPr>
          <a:lstStyle/>
          <a:p>
            <a:pPr marL="12700">
              <a:lnSpc>
                <a:spcPct val="100000"/>
              </a:lnSpc>
              <a:spcBef>
                <a:spcPts val="100"/>
              </a:spcBef>
            </a:pPr>
            <a:r>
              <a:rPr spc="1045" dirty="0"/>
              <a:t>Recap</a:t>
            </a:r>
            <a:r>
              <a:rPr spc="390" dirty="0"/>
              <a:t> </a:t>
            </a:r>
            <a:r>
              <a:rPr spc="1050" dirty="0"/>
              <a:t>(Week</a:t>
            </a:r>
            <a:r>
              <a:rPr spc="420" dirty="0"/>
              <a:t> </a:t>
            </a:r>
            <a:r>
              <a:rPr lang="en-GB" spc="415" dirty="0"/>
              <a:t>1</a:t>
            </a:r>
            <a:r>
              <a:rPr spc="415" dirty="0"/>
              <a:t>)</a:t>
            </a:r>
          </a:p>
        </p:txBody>
      </p:sp>
      <p:sp>
        <p:nvSpPr>
          <p:cNvPr id="3" name="object 3"/>
          <p:cNvSpPr txBox="1"/>
          <p:nvPr/>
        </p:nvSpPr>
        <p:spPr>
          <a:xfrm>
            <a:off x="3810000" y="4457700"/>
            <a:ext cx="16210280" cy="1243930"/>
          </a:xfrm>
          <a:prstGeom prst="rect">
            <a:avLst/>
          </a:prstGeom>
        </p:spPr>
        <p:txBody>
          <a:bodyPr vert="horz" wrap="square" lIns="0" tIns="12700" rIns="0" bIns="0" rtlCol="0">
            <a:spAutoFit/>
          </a:bodyPr>
          <a:lstStyle/>
          <a:p>
            <a:pPr marL="12065" marR="5080" lvl="0" indent="0" defTabSz="914400" eaLnBrk="1" fontAlgn="auto" latinLnBrk="0" hangingPunct="1">
              <a:lnSpc>
                <a:spcPct val="100000"/>
              </a:lnSpc>
              <a:spcBef>
                <a:spcPts val="100"/>
              </a:spcBef>
              <a:spcAft>
                <a:spcPts val="0"/>
              </a:spcAft>
              <a:buClrTx/>
              <a:buSzTx/>
              <a:buFontTx/>
              <a:buNone/>
              <a:tabLst>
                <a:tab pos="584200" algn="l"/>
              </a:tabLst>
              <a:defRPr/>
            </a:pPr>
            <a:r>
              <a:rPr kumimoji="0" lang="en-GB" sz="8000" b="1" i="0" u="none" strike="noStrike" kern="0" cap="none" spc="0" normalizeH="0" baseline="0" noProof="0" dirty="0">
                <a:ln>
                  <a:noFill/>
                </a:ln>
                <a:solidFill>
                  <a:sysClr val="windowText" lastClr="000000"/>
                </a:solidFill>
                <a:effectLst/>
                <a:uLnTx/>
                <a:uFillTx/>
                <a:latin typeface="Calibri"/>
                <a:cs typeface="Calibri"/>
              </a:rPr>
              <a:t>What did we do last week?</a:t>
            </a:r>
            <a:endParaRPr kumimoji="0" sz="8000" b="1" i="0" u="none" strike="noStrike" kern="0" cap="none" spc="0" normalizeH="0" baseline="0" noProof="0" dirty="0">
              <a:ln>
                <a:noFill/>
              </a:ln>
              <a:solidFill>
                <a:sysClr val="windowText" lastClr="000000"/>
              </a:solidFill>
              <a:effectLst/>
              <a:uLnTx/>
              <a:uFillTx/>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E7AF30-530C-D6E4-B4B1-EEB393AD21E6}"/>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370A919E-DA0D-2049-14EE-F2FF07DD7A99}"/>
              </a:ext>
            </a:extLst>
          </p:cNvPr>
          <p:cNvSpPr txBox="1">
            <a:spLocks noGrp="1"/>
          </p:cNvSpPr>
          <p:nvPr>
            <p:ph type="title"/>
          </p:nvPr>
        </p:nvSpPr>
        <p:spPr>
          <a:xfrm>
            <a:off x="1086713" y="512191"/>
            <a:ext cx="7538720" cy="2228815"/>
          </a:xfrm>
          <a:prstGeom prst="rect">
            <a:avLst/>
          </a:prstGeom>
        </p:spPr>
        <p:txBody>
          <a:bodyPr vert="horz" wrap="square" lIns="0" tIns="12700" rIns="0" bIns="0" rtlCol="0">
            <a:spAutoFit/>
          </a:bodyPr>
          <a:lstStyle/>
          <a:p>
            <a:pPr marL="12700">
              <a:lnSpc>
                <a:spcPct val="100000"/>
              </a:lnSpc>
              <a:spcBef>
                <a:spcPts val="100"/>
              </a:spcBef>
            </a:pPr>
            <a:r>
              <a:rPr lang="en-GB" spc="1045" dirty="0"/>
              <a:t>Reflection</a:t>
            </a:r>
            <a:r>
              <a:rPr spc="390" dirty="0"/>
              <a:t> </a:t>
            </a:r>
            <a:r>
              <a:rPr spc="1050" dirty="0"/>
              <a:t>(Week</a:t>
            </a:r>
            <a:r>
              <a:rPr spc="420" dirty="0"/>
              <a:t> </a:t>
            </a:r>
            <a:r>
              <a:rPr lang="en-GB" spc="415" dirty="0"/>
              <a:t>1</a:t>
            </a:r>
            <a:r>
              <a:rPr spc="415" dirty="0"/>
              <a:t>)</a:t>
            </a:r>
          </a:p>
        </p:txBody>
      </p:sp>
      <p:sp>
        <p:nvSpPr>
          <p:cNvPr id="3" name="object 3">
            <a:extLst>
              <a:ext uri="{FF2B5EF4-FFF2-40B4-BE49-F238E27FC236}">
                <a16:creationId xmlns:a16="http://schemas.microsoft.com/office/drawing/2014/main" id="{3334480A-393C-B28F-99DC-F25BF6655D56}"/>
              </a:ext>
            </a:extLst>
          </p:cNvPr>
          <p:cNvSpPr txBox="1"/>
          <p:nvPr/>
        </p:nvSpPr>
        <p:spPr>
          <a:xfrm>
            <a:off x="1086713" y="3390900"/>
            <a:ext cx="16210280" cy="1133644"/>
          </a:xfrm>
          <a:prstGeom prst="rect">
            <a:avLst/>
          </a:prstGeom>
        </p:spPr>
        <p:txBody>
          <a:bodyPr vert="horz" wrap="square" lIns="0" tIns="12700" rIns="0" bIns="0" rtlCol="0">
            <a:spAutoFit/>
          </a:bodyPr>
          <a:lstStyle/>
          <a:p>
            <a:pPr marL="12065" marR="5080" lvl="0" indent="0" defTabSz="914400" eaLnBrk="1" fontAlgn="auto" latinLnBrk="0" hangingPunct="1">
              <a:lnSpc>
                <a:spcPct val="100000"/>
              </a:lnSpc>
              <a:spcBef>
                <a:spcPts val="100"/>
              </a:spcBef>
              <a:spcAft>
                <a:spcPts val="0"/>
              </a:spcAft>
              <a:buClrTx/>
              <a:buSzTx/>
              <a:buFontTx/>
              <a:buNone/>
              <a:tabLst>
                <a:tab pos="584200" algn="l"/>
              </a:tabLst>
              <a:defRPr/>
            </a:pPr>
            <a:r>
              <a:rPr kumimoji="0" lang="en-GB" sz="3600" b="0" i="0" u="none" strike="noStrike" kern="0" cap="none" spc="0" normalizeH="0" baseline="0" noProof="0" dirty="0">
                <a:ln>
                  <a:noFill/>
                </a:ln>
                <a:solidFill>
                  <a:sysClr val="windowText" lastClr="000000"/>
                </a:solidFill>
                <a:effectLst/>
                <a:uLnTx/>
                <a:uFillTx/>
                <a:latin typeface="Calibri"/>
                <a:cs typeface="Calibri"/>
              </a:rPr>
              <a:t>Take 10 minutes to reflect on last week and complete the reflection worksheet. </a:t>
            </a:r>
          </a:p>
          <a:p>
            <a:pPr marL="12065" marR="5080" lvl="0" indent="0" defTabSz="914400" eaLnBrk="1" fontAlgn="auto" latinLnBrk="0" hangingPunct="1">
              <a:lnSpc>
                <a:spcPct val="100000"/>
              </a:lnSpc>
              <a:spcBef>
                <a:spcPts val="100"/>
              </a:spcBef>
              <a:spcAft>
                <a:spcPts val="0"/>
              </a:spcAft>
              <a:buClrTx/>
              <a:buSzTx/>
              <a:buFontTx/>
              <a:buNone/>
              <a:tabLst>
                <a:tab pos="584200" algn="l"/>
              </a:tabLst>
              <a:defRPr/>
            </a:pPr>
            <a:r>
              <a:rPr kumimoji="0" lang="en-GB" sz="3600" b="0" i="0" u="none" strike="noStrike" kern="0" cap="none" spc="0" normalizeH="0" baseline="0" noProof="0" dirty="0">
                <a:ln>
                  <a:noFill/>
                </a:ln>
                <a:solidFill>
                  <a:sysClr val="windowText" lastClr="000000"/>
                </a:solidFill>
                <a:effectLst/>
                <a:uLnTx/>
                <a:uFillTx/>
                <a:latin typeface="Calibri"/>
                <a:cs typeface="Calibri"/>
              </a:rPr>
              <a:t>This will help you in the long term to complete Assignment 2. </a:t>
            </a:r>
            <a:endParaRPr kumimoji="0" sz="3600" b="0" i="0" u="none" strike="noStrike" kern="0" cap="none" spc="0" normalizeH="0" baseline="0" noProof="0" dirty="0">
              <a:ln>
                <a:noFill/>
              </a:ln>
              <a:solidFill>
                <a:sysClr val="windowText" lastClr="000000"/>
              </a:solidFill>
              <a:effectLst/>
              <a:uLnTx/>
              <a:uFillTx/>
              <a:latin typeface="Calibri"/>
              <a:cs typeface="Calibri"/>
            </a:endParaRPr>
          </a:p>
        </p:txBody>
      </p:sp>
    </p:spTree>
    <p:extLst>
      <p:ext uri="{BB962C8B-B14F-4D97-AF65-F5344CB8AC3E}">
        <p14:creationId xmlns:p14="http://schemas.microsoft.com/office/powerpoint/2010/main" val="1430564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54100" y="653618"/>
            <a:ext cx="8882380" cy="986155"/>
          </a:xfrm>
          <a:prstGeom prst="rect">
            <a:avLst/>
          </a:prstGeom>
        </p:spPr>
        <p:txBody>
          <a:bodyPr vert="horz" wrap="square" lIns="0" tIns="12700" rIns="0" bIns="0" rtlCol="0">
            <a:spAutoFit/>
          </a:bodyPr>
          <a:lstStyle/>
          <a:p>
            <a:pPr marL="12700">
              <a:lnSpc>
                <a:spcPct val="100000"/>
              </a:lnSpc>
              <a:spcBef>
                <a:spcPts val="100"/>
              </a:spcBef>
              <a:tabLst>
                <a:tab pos="4196715" algn="l"/>
              </a:tabLst>
            </a:pPr>
            <a:r>
              <a:rPr sz="6300" spc="1015" dirty="0"/>
              <a:t>Learning</a:t>
            </a:r>
            <a:r>
              <a:rPr sz="6300" dirty="0"/>
              <a:t>	</a:t>
            </a:r>
            <a:r>
              <a:rPr sz="6300" spc="905" dirty="0"/>
              <a:t>Objectives</a:t>
            </a:r>
            <a:endParaRPr sz="6300"/>
          </a:p>
        </p:txBody>
      </p:sp>
      <p:sp>
        <p:nvSpPr>
          <p:cNvPr id="3" name="object 3"/>
          <p:cNvSpPr txBox="1"/>
          <p:nvPr/>
        </p:nvSpPr>
        <p:spPr>
          <a:xfrm>
            <a:off x="1011732" y="2092909"/>
            <a:ext cx="15755619" cy="7708900"/>
          </a:xfrm>
          <a:prstGeom prst="rect">
            <a:avLst/>
          </a:prstGeom>
        </p:spPr>
        <p:txBody>
          <a:bodyPr vert="horz" wrap="square" lIns="0" tIns="13335" rIns="0" bIns="0" rtlCol="0">
            <a:spAutoFit/>
          </a:bodyPr>
          <a:lstStyle/>
          <a:p>
            <a:pPr marL="12700">
              <a:lnSpc>
                <a:spcPct val="100000"/>
              </a:lnSpc>
              <a:spcBef>
                <a:spcPts val="105"/>
              </a:spcBef>
            </a:pPr>
            <a:r>
              <a:rPr sz="2600" spc="415" dirty="0">
                <a:latin typeface="Calibri"/>
                <a:cs typeface="Calibri"/>
              </a:rPr>
              <a:t>Upon</a:t>
            </a:r>
            <a:r>
              <a:rPr sz="2600" spc="235" dirty="0">
                <a:latin typeface="Calibri"/>
                <a:cs typeface="Calibri"/>
              </a:rPr>
              <a:t> </a:t>
            </a:r>
            <a:r>
              <a:rPr sz="2600" spc="335" dirty="0">
                <a:latin typeface="Calibri"/>
                <a:cs typeface="Calibri"/>
              </a:rPr>
              <a:t>the</a:t>
            </a:r>
            <a:r>
              <a:rPr sz="2600" spc="240" dirty="0">
                <a:latin typeface="Calibri"/>
                <a:cs typeface="Calibri"/>
              </a:rPr>
              <a:t> </a:t>
            </a:r>
            <a:r>
              <a:rPr sz="2600" spc="365" dirty="0">
                <a:latin typeface="Calibri"/>
                <a:cs typeface="Calibri"/>
              </a:rPr>
              <a:t>completion</a:t>
            </a:r>
            <a:r>
              <a:rPr sz="2600" spc="240" dirty="0">
                <a:latin typeface="Calibri"/>
                <a:cs typeface="Calibri"/>
              </a:rPr>
              <a:t> </a:t>
            </a:r>
            <a:r>
              <a:rPr sz="2600" spc="204" dirty="0">
                <a:latin typeface="Calibri"/>
                <a:cs typeface="Calibri"/>
              </a:rPr>
              <a:t>of</a:t>
            </a:r>
            <a:r>
              <a:rPr sz="2600" spc="235" dirty="0">
                <a:latin typeface="Calibri"/>
                <a:cs typeface="Calibri"/>
              </a:rPr>
              <a:t> </a:t>
            </a:r>
            <a:r>
              <a:rPr sz="2600" spc="285" dirty="0">
                <a:latin typeface="Calibri"/>
                <a:cs typeface="Calibri"/>
              </a:rPr>
              <a:t>this</a:t>
            </a:r>
            <a:r>
              <a:rPr sz="2600" spc="250" dirty="0">
                <a:latin typeface="Calibri"/>
                <a:cs typeface="Calibri"/>
              </a:rPr>
              <a:t> </a:t>
            </a:r>
            <a:r>
              <a:rPr sz="2600" spc="265" dirty="0">
                <a:latin typeface="Calibri"/>
                <a:cs typeface="Calibri"/>
              </a:rPr>
              <a:t>lecture,</a:t>
            </a:r>
            <a:r>
              <a:rPr sz="2600" spc="235" dirty="0">
                <a:latin typeface="Calibri"/>
                <a:cs typeface="Calibri"/>
              </a:rPr>
              <a:t> </a:t>
            </a:r>
            <a:r>
              <a:rPr sz="2600" spc="355" dirty="0">
                <a:latin typeface="Calibri"/>
                <a:cs typeface="Calibri"/>
              </a:rPr>
              <a:t>students</a:t>
            </a:r>
            <a:r>
              <a:rPr sz="2600" spc="240" dirty="0">
                <a:latin typeface="Calibri"/>
                <a:cs typeface="Calibri"/>
              </a:rPr>
              <a:t> </a:t>
            </a:r>
            <a:r>
              <a:rPr sz="2600" spc="355" dirty="0">
                <a:latin typeface="Calibri"/>
                <a:cs typeface="Calibri"/>
              </a:rPr>
              <a:t>should</a:t>
            </a:r>
            <a:r>
              <a:rPr sz="2600" spc="240" dirty="0">
                <a:latin typeface="Calibri"/>
                <a:cs typeface="Calibri"/>
              </a:rPr>
              <a:t> </a:t>
            </a:r>
            <a:r>
              <a:rPr sz="2600" spc="375" dirty="0">
                <a:latin typeface="Calibri"/>
                <a:cs typeface="Calibri"/>
              </a:rPr>
              <a:t>be</a:t>
            </a:r>
            <a:r>
              <a:rPr sz="2600" spc="250" dirty="0">
                <a:latin typeface="Calibri"/>
                <a:cs typeface="Calibri"/>
              </a:rPr>
              <a:t> </a:t>
            </a:r>
            <a:r>
              <a:rPr sz="2600" spc="320" dirty="0">
                <a:latin typeface="Calibri"/>
                <a:cs typeface="Calibri"/>
              </a:rPr>
              <a:t>able</a:t>
            </a:r>
            <a:r>
              <a:rPr sz="2600" spc="250" dirty="0">
                <a:latin typeface="Calibri"/>
                <a:cs typeface="Calibri"/>
              </a:rPr>
              <a:t> </a:t>
            </a:r>
            <a:r>
              <a:rPr sz="2600" spc="110" dirty="0">
                <a:latin typeface="Calibri"/>
                <a:cs typeface="Calibri"/>
              </a:rPr>
              <a:t>to:</a:t>
            </a:r>
            <a:endParaRPr sz="2600">
              <a:latin typeface="Calibri"/>
              <a:cs typeface="Calibri"/>
            </a:endParaRPr>
          </a:p>
          <a:p>
            <a:pPr marL="469265" marR="5715" indent="-457200">
              <a:lnSpc>
                <a:spcPct val="148600"/>
              </a:lnSpc>
              <a:spcBef>
                <a:spcPts val="2380"/>
              </a:spcBef>
              <a:buFont typeface="Arial"/>
              <a:buChar char="•"/>
              <a:tabLst>
                <a:tab pos="469265" algn="l"/>
                <a:tab pos="1109345" algn="l"/>
                <a:tab pos="2670175" algn="l"/>
                <a:tab pos="3486150" algn="l"/>
                <a:tab pos="5422900" algn="l"/>
                <a:tab pos="7198359" algn="l"/>
                <a:tab pos="8890000" algn="l"/>
                <a:tab pos="9705340" algn="l"/>
                <a:tab pos="11313795" algn="l"/>
                <a:tab pos="12722225" algn="l"/>
                <a:tab pos="14630400" algn="l"/>
              </a:tabLst>
            </a:pPr>
            <a:r>
              <a:rPr sz="2800" spc="229" dirty="0">
                <a:latin typeface="Calibri"/>
                <a:cs typeface="Calibri"/>
              </a:rPr>
              <a:t>To</a:t>
            </a:r>
            <a:r>
              <a:rPr sz="2800" dirty="0">
                <a:latin typeface="Calibri"/>
                <a:cs typeface="Calibri"/>
              </a:rPr>
              <a:t>	</a:t>
            </a:r>
            <a:r>
              <a:rPr sz="2800" spc="225" dirty="0">
                <a:latin typeface="Calibri"/>
                <a:cs typeface="Calibri"/>
              </a:rPr>
              <a:t>identify</a:t>
            </a:r>
            <a:r>
              <a:rPr sz="2800" dirty="0">
                <a:latin typeface="Calibri"/>
                <a:cs typeface="Calibri"/>
              </a:rPr>
              <a:t>	</a:t>
            </a:r>
            <a:r>
              <a:rPr sz="2800" spc="275" dirty="0">
                <a:latin typeface="Calibri"/>
                <a:cs typeface="Calibri"/>
              </a:rPr>
              <a:t>the</a:t>
            </a:r>
            <a:r>
              <a:rPr sz="2800" dirty="0">
                <a:latin typeface="Calibri"/>
                <a:cs typeface="Calibri"/>
              </a:rPr>
              <a:t>	</a:t>
            </a:r>
            <a:r>
              <a:rPr sz="2800" spc="260" dirty="0">
                <a:latin typeface="Calibri"/>
                <a:cs typeface="Calibri"/>
              </a:rPr>
              <a:t>resources</a:t>
            </a:r>
            <a:r>
              <a:rPr sz="2800" dirty="0">
                <a:latin typeface="Calibri"/>
                <a:cs typeface="Calibri"/>
              </a:rPr>
              <a:t>	</a:t>
            </a:r>
            <a:r>
              <a:rPr sz="2800" spc="229" dirty="0">
                <a:latin typeface="Calibri"/>
                <a:cs typeface="Calibri"/>
              </a:rPr>
              <a:t>available</a:t>
            </a:r>
            <a:r>
              <a:rPr sz="2800" dirty="0">
                <a:latin typeface="Calibri"/>
                <a:cs typeface="Calibri"/>
              </a:rPr>
              <a:t>	</a:t>
            </a:r>
            <a:r>
              <a:rPr sz="2800" spc="340" dirty="0">
                <a:latin typeface="Calibri"/>
                <a:cs typeface="Calibri"/>
              </a:rPr>
              <a:t>through</a:t>
            </a:r>
            <a:r>
              <a:rPr sz="2800" dirty="0">
                <a:latin typeface="Calibri"/>
                <a:cs typeface="Calibri"/>
              </a:rPr>
              <a:t>	</a:t>
            </a:r>
            <a:r>
              <a:rPr sz="2800" spc="275" dirty="0">
                <a:latin typeface="Calibri"/>
                <a:cs typeface="Calibri"/>
              </a:rPr>
              <a:t>the</a:t>
            </a:r>
            <a:r>
              <a:rPr sz="2800" dirty="0">
                <a:latin typeface="Calibri"/>
                <a:cs typeface="Calibri"/>
              </a:rPr>
              <a:t>	</a:t>
            </a:r>
            <a:r>
              <a:rPr sz="2800" spc="434" dirty="0">
                <a:latin typeface="Calibri"/>
                <a:cs typeface="Calibri"/>
              </a:rPr>
              <a:t>UWTSD</a:t>
            </a:r>
            <a:r>
              <a:rPr sz="2800" dirty="0">
                <a:latin typeface="Calibri"/>
                <a:cs typeface="Calibri"/>
              </a:rPr>
              <a:t>	</a:t>
            </a:r>
            <a:r>
              <a:rPr sz="2800" spc="155" dirty="0">
                <a:latin typeface="Calibri"/>
                <a:cs typeface="Calibri"/>
              </a:rPr>
              <a:t>library,</a:t>
            </a:r>
            <a:r>
              <a:rPr sz="2800" dirty="0">
                <a:latin typeface="Calibri"/>
                <a:cs typeface="Calibri"/>
              </a:rPr>
              <a:t>	</a:t>
            </a:r>
            <a:r>
              <a:rPr sz="2800" spc="315" dirty="0">
                <a:latin typeface="Calibri"/>
                <a:cs typeface="Calibri"/>
              </a:rPr>
              <a:t>including</a:t>
            </a:r>
            <a:r>
              <a:rPr sz="2800" dirty="0">
                <a:latin typeface="Calibri"/>
                <a:cs typeface="Calibri"/>
              </a:rPr>
              <a:t>	</a:t>
            </a:r>
            <a:r>
              <a:rPr sz="2800" spc="254" dirty="0">
                <a:latin typeface="Calibri"/>
                <a:cs typeface="Calibri"/>
              </a:rPr>
              <a:t>online </a:t>
            </a:r>
            <a:r>
              <a:rPr sz="2800" spc="270" dirty="0">
                <a:latin typeface="Calibri"/>
                <a:cs typeface="Calibri"/>
              </a:rPr>
              <a:t>resource</a:t>
            </a:r>
            <a:r>
              <a:rPr sz="2800" spc="120" dirty="0">
                <a:latin typeface="Calibri"/>
                <a:cs typeface="Calibri"/>
              </a:rPr>
              <a:t> </a:t>
            </a:r>
            <a:r>
              <a:rPr sz="2800" spc="135" dirty="0">
                <a:latin typeface="Calibri"/>
                <a:cs typeface="Calibri"/>
              </a:rPr>
              <a:t>lists,</a:t>
            </a:r>
            <a:r>
              <a:rPr sz="2800" spc="90" dirty="0">
                <a:latin typeface="Calibri"/>
                <a:cs typeface="Calibri"/>
              </a:rPr>
              <a:t> </a:t>
            </a:r>
            <a:r>
              <a:rPr sz="2800" spc="204" dirty="0">
                <a:latin typeface="Calibri"/>
                <a:cs typeface="Calibri"/>
              </a:rPr>
              <a:t>library</a:t>
            </a:r>
            <a:r>
              <a:rPr sz="2800" spc="125" dirty="0">
                <a:latin typeface="Calibri"/>
                <a:cs typeface="Calibri"/>
              </a:rPr>
              <a:t> </a:t>
            </a:r>
            <a:r>
              <a:rPr sz="2800" spc="275" dirty="0">
                <a:latin typeface="Calibri"/>
                <a:cs typeface="Calibri"/>
              </a:rPr>
              <a:t>catalogues,</a:t>
            </a:r>
            <a:r>
              <a:rPr sz="2800" spc="125" dirty="0">
                <a:latin typeface="Calibri"/>
                <a:cs typeface="Calibri"/>
              </a:rPr>
              <a:t> </a:t>
            </a:r>
            <a:r>
              <a:rPr sz="2800" spc="370" dirty="0">
                <a:latin typeface="Calibri"/>
                <a:cs typeface="Calibri"/>
              </a:rPr>
              <a:t>and</a:t>
            </a:r>
            <a:r>
              <a:rPr sz="2800" spc="135" dirty="0">
                <a:latin typeface="Calibri"/>
                <a:cs typeface="Calibri"/>
              </a:rPr>
              <a:t> </a:t>
            </a:r>
            <a:r>
              <a:rPr sz="2800" spc="300" dirty="0">
                <a:latin typeface="Calibri"/>
                <a:cs typeface="Calibri"/>
              </a:rPr>
              <a:t>study</a:t>
            </a:r>
            <a:r>
              <a:rPr sz="2800" spc="114" dirty="0">
                <a:latin typeface="Calibri"/>
                <a:cs typeface="Calibri"/>
              </a:rPr>
              <a:t> </a:t>
            </a:r>
            <a:r>
              <a:rPr sz="2800" spc="265" dirty="0">
                <a:latin typeface="Calibri"/>
                <a:cs typeface="Calibri"/>
              </a:rPr>
              <a:t>guides.</a:t>
            </a:r>
            <a:endParaRPr sz="2800">
              <a:latin typeface="Calibri"/>
              <a:cs typeface="Calibri"/>
            </a:endParaRPr>
          </a:p>
          <a:p>
            <a:pPr>
              <a:lnSpc>
                <a:spcPct val="100000"/>
              </a:lnSpc>
              <a:spcBef>
                <a:spcPts val="1595"/>
              </a:spcBef>
              <a:buFont typeface="Arial"/>
              <a:buChar char="•"/>
            </a:pPr>
            <a:endParaRPr sz="2800">
              <a:latin typeface="Calibri"/>
              <a:cs typeface="Calibri"/>
            </a:endParaRPr>
          </a:p>
          <a:p>
            <a:pPr marL="469265" marR="8255" indent="-457200">
              <a:lnSpc>
                <a:spcPct val="148600"/>
              </a:lnSpc>
              <a:spcBef>
                <a:spcPts val="5"/>
              </a:spcBef>
              <a:buFont typeface="Arial"/>
              <a:buChar char="•"/>
              <a:tabLst>
                <a:tab pos="469265" algn="l"/>
                <a:tab pos="1932305" algn="l"/>
                <a:tab pos="2684145" algn="l"/>
                <a:tab pos="4311650" algn="l"/>
                <a:tab pos="5154930" algn="l"/>
                <a:tab pos="7395209" algn="l"/>
                <a:tab pos="7890509" algn="l"/>
                <a:tab pos="9929495" algn="l"/>
                <a:tab pos="12196445" algn="l"/>
                <a:tab pos="13340715" algn="l"/>
                <a:tab pos="14352905" algn="l"/>
                <a:tab pos="15357475" algn="l"/>
              </a:tabLst>
            </a:pPr>
            <a:r>
              <a:rPr sz="2800" spc="290" dirty="0">
                <a:latin typeface="Calibri"/>
                <a:cs typeface="Calibri"/>
              </a:rPr>
              <a:t>Explain</a:t>
            </a:r>
            <a:r>
              <a:rPr sz="2800" dirty="0">
                <a:latin typeface="Calibri"/>
                <a:cs typeface="Calibri"/>
              </a:rPr>
              <a:t>	</a:t>
            </a:r>
            <a:r>
              <a:rPr sz="2800" spc="275" dirty="0">
                <a:latin typeface="Calibri"/>
                <a:cs typeface="Calibri"/>
              </a:rPr>
              <a:t>the</a:t>
            </a:r>
            <a:r>
              <a:rPr sz="2800" dirty="0">
                <a:latin typeface="Calibri"/>
                <a:cs typeface="Calibri"/>
              </a:rPr>
              <a:t>	</a:t>
            </a:r>
            <a:r>
              <a:rPr sz="2800" spc="310" dirty="0">
                <a:latin typeface="Calibri"/>
                <a:cs typeface="Calibri"/>
              </a:rPr>
              <a:t>purpose</a:t>
            </a:r>
            <a:r>
              <a:rPr sz="2800" dirty="0">
                <a:latin typeface="Calibri"/>
                <a:cs typeface="Calibri"/>
              </a:rPr>
              <a:t>	</a:t>
            </a:r>
            <a:r>
              <a:rPr sz="2800" spc="345" dirty="0">
                <a:latin typeface="Calibri"/>
                <a:cs typeface="Calibri"/>
              </a:rPr>
              <a:t>and</a:t>
            </a:r>
            <a:r>
              <a:rPr sz="2800" dirty="0">
                <a:latin typeface="Calibri"/>
                <a:cs typeface="Calibri"/>
              </a:rPr>
              <a:t>	</a:t>
            </a:r>
            <a:r>
              <a:rPr sz="2800" spc="315" dirty="0">
                <a:latin typeface="Calibri"/>
                <a:cs typeface="Calibri"/>
              </a:rPr>
              <a:t>importance</a:t>
            </a:r>
            <a:r>
              <a:rPr sz="2800" dirty="0">
                <a:latin typeface="Calibri"/>
                <a:cs typeface="Calibri"/>
              </a:rPr>
              <a:t>	</a:t>
            </a:r>
            <a:r>
              <a:rPr sz="2800" spc="155" dirty="0">
                <a:latin typeface="Calibri"/>
                <a:cs typeface="Calibri"/>
              </a:rPr>
              <a:t>of</a:t>
            </a:r>
            <a:r>
              <a:rPr sz="2800" dirty="0">
                <a:latin typeface="Calibri"/>
                <a:cs typeface="Calibri"/>
              </a:rPr>
              <a:t>	</a:t>
            </a:r>
            <a:r>
              <a:rPr sz="2800" spc="280" dirty="0">
                <a:latin typeface="Calibri"/>
                <a:cs typeface="Calibri"/>
              </a:rPr>
              <a:t>evaluating</a:t>
            </a:r>
            <a:r>
              <a:rPr sz="2800" dirty="0">
                <a:latin typeface="Calibri"/>
                <a:cs typeface="Calibri"/>
              </a:rPr>
              <a:t>	</a:t>
            </a:r>
            <a:r>
              <a:rPr sz="2800" spc="270" dirty="0">
                <a:latin typeface="Calibri"/>
                <a:cs typeface="Calibri"/>
              </a:rPr>
              <a:t>information</a:t>
            </a:r>
            <a:r>
              <a:rPr sz="2800" dirty="0">
                <a:latin typeface="Calibri"/>
                <a:cs typeface="Calibri"/>
              </a:rPr>
              <a:t>	</a:t>
            </a:r>
            <a:r>
              <a:rPr sz="2800" spc="350" dirty="0">
                <a:latin typeface="Calibri"/>
                <a:cs typeface="Calibri"/>
              </a:rPr>
              <a:t>using</a:t>
            </a:r>
            <a:r>
              <a:rPr sz="2800" dirty="0">
                <a:latin typeface="Calibri"/>
                <a:cs typeface="Calibri"/>
              </a:rPr>
              <a:t>	</a:t>
            </a:r>
            <a:r>
              <a:rPr sz="2800" spc="210" dirty="0">
                <a:latin typeface="Calibri"/>
                <a:cs typeface="Calibri"/>
              </a:rPr>
              <a:t>tools</a:t>
            </a:r>
            <a:r>
              <a:rPr sz="2800" dirty="0">
                <a:latin typeface="Calibri"/>
                <a:cs typeface="Calibri"/>
              </a:rPr>
              <a:t>	</a:t>
            </a:r>
            <a:r>
              <a:rPr sz="2800" spc="345" dirty="0">
                <a:latin typeface="Calibri"/>
                <a:cs typeface="Calibri"/>
              </a:rPr>
              <a:t>such</a:t>
            </a:r>
            <a:r>
              <a:rPr sz="2800" dirty="0">
                <a:latin typeface="Calibri"/>
                <a:cs typeface="Calibri"/>
              </a:rPr>
              <a:t>	</a:t>
            </a:r>
            <a:r>
              <a:rPr sz="2800" spc="245" dirty="0">
                <a:latin typeface="Calibri"/>
                <a:cs typeface="Calibri"/>
              </a:rPr>
              <a:t>as </a:t>
            </a:r>
            <a:r>
              <a:rPr sz="2800" spc="300" dirty="0">
                <a:latin typeface="Calibri"/>
                <a:cs typeface="Calibri"/>
              </a:rPr>
              <a:t>the</a:t>
            </a:r>
            <a:r>
              <a:rPr sz="2800" spc="120" dirty="0">
                <a:latin typeface="Calibri"/>
                <a:cs typeface="Calibri"/>
              </a:rPr>
              <a:t> </a:t>
            </a:r>
            <a:r>
              <a:rPr sz="2800" spc="459" dirty="0">
                <a:latin typeface="Calibri"/>
                <a:cs typeface="Calibri"/>
              </a:rPr>
              <a:t>CRAAP</a:t>
            </a:r>
            <a:r>
              <a:rPr sz="2800" spc="145" dirty="0">
                <a:latin typeface="Calibri"/>
                <a:cs typeface="Calibri"/>
              </a:rPr>
              <a:t> </a:t>
            </a:r>
            <a:r>
              <a:rPr sz="2800" spc="155" dirty="0">
                <a:latin typeface="Calibri"/>
                <a:cs typeface="Calibri"/>
              </a:rPr>
              <a:t>test.</a:t>
            </a:r>
            <a:endParaRPr sz="2800">
              <a:latin typeface="Calibri"/>
              <a:cs typeface="Calibri"/>
            </a:endParaRPr>
          </a:p>
          <a:p>
            <a:pPr>
              <a:lnSpc>
                <a:spcPct val="100000"/>
              </a:lnSpc>
              <a:spcBef>
                <a:spcPts val="1590"/>
              </a:spcBef>
              <a:buFont typeface="Arial"/>
              <a:buChar char="•"/>
            </a:pPr>
            <a:endParaRPr sz="2800">
              <a:latin typeface="Calibri"/>
              <a:cs typeface="Calibri"/>
            </a:endParaRPr>
          </a:p>
          <a:p>
            <a:pPr marL="469265" marR="6350" indent="-457200">
              <a:lnSpc>
                <a:spcPct val="148700"/>
              </a:lnSpc>
              <a:buFont typeface="Arial"/>
              <a:buChar char="•"/>
              <a:tabLst>
                <a:tab pos="469265" algn="l"/>
                <a:tab pos="3019425" algn="l"/>
                <a:tab pos="3968750" algn="l"/>
                <a:tab pos="4508500" algn="l"/>
                <a:tab pos="5767070" algn="l"/>
                <a:tab pos="6633209" algn="l"/>
                <a:tab pos="7977505" algn="l"/>
                <a:tab pos="9899015" algn="l"/>
                <a:tab pos="11870055" algn="l"/>
                <a:tab pos="12895580" algn="l"/>
                <a:tab pos="13450569" algn="l"/>
                <a:tab pos="15049500" algn="l"/>
              </a:tabLst>
            </a:pPr>
            <a:r>
              <a:rPr sz="2800" spc="320" dirty="0">
                <a:latin typeface="Calibri"/>
                <a:cs typeface="Calibri"/>
              </a:rPr>
              <a:t>Demonstrate</a:t>
            </a:r>
            <a:r>
              <a:rPr sz="2800" dirty="0">
                <a:latin typeface="Calibri"/>
                <a:cs typeface="Calibri"/>
              </a:rPr>
              <a:t>	</a:t>
            </a:r>
            <a:r>
              <a:rPr sz="2800" spc="350" dirty="0">
                <a:latin typeface="Calibri"/>
                <a:cs typeface="Calibri"/>
              </a:rPr>
              <a:t>how</a:t>
            </a:r>
            <a:r>
              <a:rPr sz="2800" dirty="0">
                <a:latin typeface="Calibri"/>
                <a:cs typeface="Calibri"/>
              </a:rPr>
              <a:t>	</a:t>
            </a:r>
            <a:r>
              <a:rPr sz="2800" spc="200" dirty="0">
                <a:latin typeface="Calibri"/>
                <a:cs typeface="Calibri"/>
              </a:rPr>
              <a:t>to</a:t>
            </a:r>
            <a:r>
              <a:rPr sz="2800" dirty="0">
                <a:latin typeface="Calibri"/>
                <a:cs typeface="Calibri"/>
              </a:rPr>
              <a:t>	</a:t>
            </a:r>
            <a:r>
              <a:rPr sz="2800" spc="245" dirty="0">
                <a:latin typeface="Calibri"/>
                <a:cs typeface="Calibri"/>
              </a:rPr>
              <a:t>locate</a:t>
            </a:r>
            <a:r>
              <a:rPr sz="2800" dirty="0">
                <a:latin typeface="Calibri"/>
                <a:cs typeface="Calibri"/>
              </a:rPr>
              <a:t>	</a:t>
            </a:r>
            <a:r>
              <a:rPr sz="2800" spc="345" dirty="0">
                <a:latin typeface="Calibri"/>
                <a:cs typeface="Calibri"/>
              </a:rPr>
              <a:t>and</a:t>
            </a:r>
            <a:r>
              <a:rPr sz="2800" dirty="0">
                <a:latin typeface="Calibri"/>
                <a:cs typeface="Calibri"/>
              </a:rPr>
              <a:t>	</a:t>
            </a:r>
            <a:r>
              <a:rPr sz="2800" spc="305" dirty="0">
                <a:latin typeface="Calibri"/>
                <a:cs typeface="Calibri"/>
              </a:rPr>
              <a:t>access</a:t>
            </a:r>
            <a:r>
              <a:rPr sz="2800" dirty="0">
                <a:latin typeface="Calibri"/>
                <a:cs typeface="Calibri"/>
              </a:rPr>
              <a:t>	</a:t>
            </a:r>
            <a:r>
              <a:rPr sz="2800" spc="350" dirty="0">
                <a:latin typeface="Calibri"/>
                <a:cs typeface="Calibri"/>
              </a:rPr>
              <a:t>academic</a:t>
            </a:r>
            <a:r>
              <a:rPr sz="2800" dirty="0">
                <a:latin typeface="Calibri"/>
                <a:cs typeface="Calibri"/>
              </a:rPr>
              <a:t>	</a:t>
            </a:r>
            <a:r>
              <a:rPr sz="2800" spc="220" dirty="0">
                <a:latin typeface="Calibri"/>
                <a:cs typeface="Calibri"/>
              </a:rPr>
              <a:t>resources,</a:t>
            </a:r>
            <a:r>
              <a:rPr sz="2800" dirty="0">
                <a:latin typeface="Calibri"/>
                <a:cs typeface="Calibri"/>
              </a:rPr>
              <a:t>	</a:t>
            </a:r>
            <a:r>
              <a:rPr sz="2800" spc="345" dirty="0">
                <a:latin typeface="Calibri"/>
                <a:cs typeface="Calibri"/>
              </a:rPr>
              <a:t>such</a:t>
            </a:r>
            <a:r>
              <a:rPr sz="2800" dirty="0">
                <a:latin typeface="Calibri"/>
                <a:cs typeface="Calibri"/>
              </a:rPr>
              <a:t>	</a:t>
            </a:r>
            <a:r>
              <a:rPr sz="2800" spc="250" dirty="0">
                <a:latin typeface="Calibri"/>
                <a:cs typeface="Calibri"/>
              </a:rPr>
              <a:t>as</a:t>
            </a:r>
            <a:r>
              <a:rPr sz="2800" dirty="0">
                <a:latin typeface="Calibri"/>
                <a:cs typeface="Calibri"/>
              </a:rPr>
              <a:t>	</a:t>
            </a:r>
            <a:r>
              <a:rPr sz="2800" spc="254" dirty="0">
                <a:latin typeface="Calibri"/>
                <a:cs typeface="Calibri"/>
              </a:rPr>
              <a:t>e-</a:t>
            </a:r>
            <a:r>
              <a:rPr sz="2800" spc="315" dirty="0">
                <a:latin typeface="Calibri"/>
                <a:cs typeface="Calibri"/>
              </a:rPr>
              <a:t>books</a:t>
            </a:r>
            <a:r>
              <a:rPr sz="2800" dirty="0">
                <a:latin typeface="Calibri"/>
                <a:cs typeface="Calibri"/>
              </a:rPr>
              <a:t>	</a:t>
            </a:r>
            <a:r>
              <a:rPr sz="2800" spc="345" dirty="0">
                <a:latin typeface="Calibri"/>
                <a:cs typeface="Calibri"/>
              </a:rPr>
              <a:t>and </a:t>
            </a:r>
            <a:r>
              <a:rPr sz="2800" spc="265" dirty="0">
                <a:latin typeface="Calibri"/>
                <a:cs typeface="Calibri"/>
              </a:rPr>
              <a:t>peer-</a:t>
            </a:r>
            <a:r>
              <a:rPr sz="2800" spc="125" dirty="0">
                <a:latin typeface="Calibri"/>
                <a:cs typeface="Calibri"/>
              </a:rPr>
              <a:t> </a:t>
            </a:r>
            <a:r>
              <a:rPr sz="2800" spc="275" dirty="0">
                <a:latin typeface="Calibri"/>
                <a:cs typeface="Calibri"/>
              </a:rPr>
              <a:t>reviewed</a:t>
            </a:r>
            <a:r>
              <a:rPr sz="2800" spc="130" dirty="0">
                <a:latin typeface="Calibri"/>
                <a:cs typeface="Calibri"/>
              </a:rPr>
              <a:t> </a:t>
            </a:r>
            <a:r>
              <a:rPr sz="2800" spc="210" dirty="0">
                <a:latin typeface="Calibri"/>
                <a:cs typeface="Calibri"/>
              </a:rPr>
              <a:t>journals,</a:t>
            </a:r>
            <a:r>
              <a:rPr sz="2800" spc="100" dirty="0">
                <a:latin typeface="Calibri"/>
                <a:cs typeface="Calibri"/>
              </a:rPr>
              <a:t> </a:t>
            </a:r>
            <a:r>
              <a:rPr sz="2800" spc="355" dirty="0">
                <a:latin typeface="Calibri"/>
                <a:cs typeface="Calibri"/>
              </a:rPr>
              <a:t>using</a:t>
            </a:r>
            <a:r>
              <a:rPr sz="2800" spc="130" dirty="0">
                <a:latin typeface="Calibri"/>
                <a:cs typeface="Calibri"/>
              </a:rPr>
              <a:t> </a:t>
            </a:r>
            <a:r>
              <a:rPr sz="2800" spc="300" dirty="0">
                <a:latin typeface="Calibri"/>
                <a:cs typeface="Calibri"/>
              </a:rPr>
              <a:t>the</a:t>
            </a:r>
            <a:r>
              <a:rPr sz="2800" spc="125" dirty="0">
                <a:latin typeface="Calibri"/>
                <a:cs typeface="Calibri"/>
              </a:rPr>
              <a:t> </a:t>
            </a:r>
            <a:r>
              <a:rPr sz="2800" spc="180" dirty="0">
                <a:latin typeface="Calibri"/>
                <a:cs typeface="Calibri"/>
              </a:rPr>
              <a:t>library's</a:t>
            </a:r>
            <a:r>
              <a:rPr sz="2800" spc="125" dirty="0">
                <a:latin typeface="Calibri"/>
                <a:cs typeface="Calibri"/>
              </a:rPr>
              <a:t> </a:t>
            </a:r>
            <a:r>
              <a:rPr sz="2800" spc="265" dirty="0">
                <a:latin typeface="Calibri"/>
                <a:cs typeface="Calibri"/>
              </a:rPr>
              <a:t>online</a:t>
            </a:r>
            <a:r>
              <a:rPr sz="2800" spc="120" dirty="0">
                <a:latin typeface="Calibri"/>
                <a:cs typeface="Calibri"/>
              </a:rPr>
              <a:t> </a:t>
            </a:r>
            <a:r>
              <a:rPr sz="2800" spc="265" dirty="0">
                <a:latin typeface="Calibri"/>
                <a:cs typeface="Calibri"/>
              </a:rPr>
              <a:t>catalogue.</a:t>
            </a:r>
            <a:endParaRPr sz="2800">
              <a:latin typeface="Calibri"/>
              <a:cs typeface="Calibri"/>
            </a:endParaRPr>
          </a:p>
          <a:p>
            <a:pPr>
              <a:lnSpc>
                <a:spcPct val="100000"/>
              </a:lnSpc>
              <a:spcBef>
                <a:spcPts val="1600"/>
              </a:spcBef>
              <a:buFont typeface="Arial"/>
              <a:buChar char="•"/>
            </a:pPr>
            <a:endParaRPr sz="2800">
              <a:latin typeface="Calibri"/>
              <a:cs typeface="Calibri"/>
            </a:endParaRPr>
          </a:p>
          <a:p>
            <a:pPr marL="469265" marR="5080" indent="-457200">
              <a:lnSpc>
                <a:spcPct val="148600"/>
              </a:lnSpc>
              <a:buFont typeface="Arial"/>
              <a:buChar char="•"/>
              <a:tabLst>
                <a:tab pos="469265" algn="l"/>
                <a:tab pos="2292350" algn="l"/>
                <a:tab pos="3187065" algn="l"/>
                <a:tab pos="4180840" algn="l"/>
                <a:tab pos="5566410" algn="l"/>
                <a:tab pos="7091680" algn="l"/>
                <a:tab pos="7985125" algn="l"/>
                <a:tab pos="9912985" algn="l"/>
                <a:tab pos="11920220" algn="l"/>
                <a:tab pos="13116560" algn="l"/>
                <a:tab pos="14178915" algn="l"/>
              </a:tabLst>
            </a:pPr>
            <a:r>
              <a:rPr sz="2800" spc="310" dirty="0">
                <a:latin typeface="Calibri"/>
                <a:cs typeface="Calibri"/>
              </a:rPr>
              <a:t>Organise</a:t>
            </a:r>
            <a:r>
              <a:rPr sz="2800" dirty="0">
                <a:latin typeface="Calibri"/>
                <a:cs typeface="Calibri"/>
              </a:rPr>
              <a:t>	</a:t>
            </a:r>
            <a:r>
              <a:rPr sz="2800" spc="345" dirty="0">
                <a:latin typeface="Calibri"/>
                <a:cs typeface="Calibri"/>
              </a:rPr>
              <a:t>and</a:t>
            </a:r>
            <a:r>
              <a:rPr sz="2800" dirty="0">
                <a:latin typeface="Calibri"/>
                <a:cs typeface="Calibri"/>
              </a:rPr>
              <a:t>	</a:t>
            </a:r>
            <a:r>
              <a:rPr sz="2800" spc="254" dirty="0">
                <a:latin typeface="Calibri"/>
                <a:cs typeface="Calibri"/>
              </a:rPr>
              <a:t>save</a:t>
            </a:r>
            <a:r>
              <a:rPr sz="2800" dirty="0">
                <a:latin typeface="Calibri"/>
                <a:cs typeface="Calibri"/>
              </a:rPr>
              <a:t>	</a:t>
            </a:r>
            <a:r>
              <a:rPr sz="2800" spc="285" dirty="0">
                <a:latin typeface="Calibri"/>
                <a:cs typeface="Calibri"/>
              </a:rPr>
              <a:t>search</a:t>
            </a:r>
            <a:r>
              <a:rPr sz="2800" dirty="0">
                <a:latin typeface="Calibri"/>
                <a:cs typeface="Calibri"/>
              </a:rPr>
              <a:t>	</a:t>
            </a:r>
            <a:r>
              <a:rPr sz="2800" spc="254" dirty="0">
                <a:latin typeface="Calibri"/>
                <a:cs typeface="Calibri"/>
              </a:rPr>
              <a:t>queries</a:t>
            </a:r>
            <a:r>
              <a:rPr sz="2800" dirty="0">
                <a:latin typeface="Calibri"/>
                <a:cs typeface="Calibri"/>
              </a:rPr>
              <a:t>	</a:t>
            </a:r>
            <a:r>
              <a:rPr sz="2800" spc="345" dirty="0">
                <a:latin typeface="Calibri"/>
                <a:cs typeface="Calibri"/>
              </a:rPr>
              <a:t>and</a:t>
            </a:r>
            <a:r>
              <a:rPr sz="2800" dirty="0">
                <a:latin typeface="Calibri"/>
                <a:cs typeface="Calibri"/>
              </a:rPr>
              <a:t>	</a:t>
            </a:r>
            <a:r>
              <a:rPr sz="2800" spc="260" dirty="0">
                <a:latin typeface="Calibri"/>
                <a:cs typeface="Calibri"/>
              </a:rPr>
              <a:t>resources</a:t>
            </a:r>
            <a:r>
              <a:rPr sz="2800" dirty="0">
                <a:latin typeface="Calibri"/>
                <a:cs typeface="Calibri"/>
              </a:rPr>
              <a:t>	</a:t>
            </a:r>
            <a:r>
              <a:rPr sz="2800" spc="200" dirty="0">
                <a:latin typeface="Calibri"/>
                <a:cs typeface="Calibri"/>
              </a:rPr>
              <a:t>effectively</a:t>
            </a:r>
            <a:r>
              <a:rPr sz="2800" dirty="0">
                <a:latin typeface="Calibri"/>
                <a:cs typeface="Calibri"/>
              </a:rPr>
              <a:t>	</a:t>
            </a:r>
            <a:r>
              <a:rPr sz="2800" spc="335" dirty="0">
                <a:latin typeface="Calibri"/>
                <a:cs typeface="Calibri"/>
              </a:rPr>
              <a:t>using</a:t>
            </a:r>
            <a:r>
              <a:rPr sz="2800" dirty="0">
                <a:latin typeface="Calibri"/>
                <a:cs typeface="Calibri"/>
              </a:rPr>
              <a:t>	</a:t>
            </a:r>
            <a:r>
              <a:rPr sz="2800" spc="215" dirty="0">
                <a:latin typeface="Calibri"/>
                <a:cs typeface="Calibri"/>
              </a:rPr>
              <a:t>tools</a:t>
            </a:r>
            <a:r>
              <a:rPr sz="2800" dirty="0">
                <a:latin typeface="Calibri"/>
                <a:cs typeface="Calibri"/>
              </a:rPr>
              <a:t>	</a:t>
            </a:r>
            <a:r>
              <a:rPr sz="2800" spc="229" dirty="0">
                <a:latin typeface="Calibri"/>
                <a:cs typeface="Calibri"/>
              </a:rPr>
              <a:t>available </a:t>
            </a:r>
            <a:r>
              <a:rPr sz="2800" spc="280" dirty="0">
                <a:latin typeface="Calibri"/>
                <a:cs typeface="Calibri"/>
              </a:rPr>
              <a:t>within</a:t>
            </a:r>
            <a:r>
              <a:rPr sz="2800" spc="114" dirty="0">
                <a:latin typeface="Calibri"/>
                <a:cs typeface="Calibri"/>
              </a:rPr>
              <a:t> </a:t>
            </a:r>
            <a:r>
              <a:rPr sz="2800" spc="229" dirty="0">
                <a:latin typeface="Calibri"/>
                <a:cs typeface="Calibri"/>
              </a:rPr>
              <a:t>their</a:t>
            </a:r>
            <a:r>
              <a:rPr sz="2800" spc="114" dirty="0">
                <a:latin typeface="Calibri"/>
                <a:cs typeface="Calibri"/>
              </a:rPr>
              <a:t> </a:t>
            </a:r>
            <a:r>
              <a:rPr sz="2800" spc="204" dirty="0">
                <a:latin typeface="Calibri"/>
                <a:cs typeface="Calibri"/>
              </a:rPr>
              <a:t>library</a:t>
            </a:r>
            <a:r>
              <a:rPr sz="2800" spc="114" dirty="0">
                <a:latin typeface="Calibri"/>
                <a:cs typeface="Calibri"/>
              </a:rPr>
              <a:t> </a:t>
            </a:r>
            <a:r>
              <a:rPr sz="2800" spc="325" dirty="0">
                <a:latin typeface="Calibri"/>
                <a:cs typeface="Calibri"/>
              </a:rPr>
              <a:t>account</a:t>
            </a:r>
            <a:r>
              <a:rPr sz="2800" spc="135" dirty="0">
                <a:latin typeface="Calibri"/>
                <a:cs typeface="Calibri"/>
              </a:rPr>
              <a:t> </a:t>
            </a:r>
            <a:r>
              <a:rPr sz="2800" spc="165" dirty="0">
                <a:latin typeface="Calibri"/>
                <a:cs typeface="Calibri"/>
              </a:rPr>
              <a:t>for</a:t>
            </a:r>
            <a:r>
              <a:rPr sz="2800" spc="110" dirty="0">
                <a:latin typeface="Calibri"/>
                <a:cs typeface="Calibri"/>
              </a:rPr>
              <a:t> </a:t>
            </a:r>
            <a:r>
              <a:rPr sz="2800" spc="260" dirty="0">
                <a:latin typeface="Calibri"/>
                <a:cs typeface="Calibri"/>
              </a:rPr>
              <a:t>future</a:t>
            </a:r>
            <a:r>
              <a:rPr sz="2800" spc="135" dirty="0">
                <a:latin typeface="Calibri"/>
                <a:cs typeface="Calibri"/>
              </a:rPr>
              <a:t> </a:t>
            </a:r>
            <a:r>
              <a:rPr sz="2800" spc="360" dirty="0">
                <a:latin typeface="Calibri"/>
                <a:cs typeface="Calibri"/>
              </a:rPr>
              <a:t>academic</a:t>
            </a:r>
            <a:r>
              <a:rPr sz="2800" spc="135" dirty="0">
                <a:latin typeface="Calibri"/>
                <a:cs typeface="Calibri"/>
              </a:rPr>
              <a:t> </a:t>
            </a:r>
            <a:r>
              <a:rPr sz="2800" spc="295" dirty="0">
                <a:latin typeface="Calibri"/>
                <a:cs typeface="Calibri"/>
              </a:rPr>
              <a:t>assignments.</a:t>
            </a:r>
            <a:endParaRPr sz="2800">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784729" y="118109"/>
            <a:ext cx="12673965" cy="985519"/>
          </a:xfrm>
          <a:prstGeom prst="rect">
            <a:avLst/>
          </a:prstGeom>
        </p:spPr>
        <p:txBody>
          <a:bodyPr vert="horz" wrap="square" lIns="0" tIns="12700" rIns="0" bIns="0" rtlCol="0">
            <a:spAutoFit/>
          </a:bodyPr>
          <a:lstStyle/>
          <a:p>
            <a:pPr marL="12700">
              <a:lnSpc>
                <a:spcPct val="100000"/>
              </a:lnSpc>
              <a:spcBef>
                <a:spcPts val="100"/>
              </a:spcBef>
              <a:tabLst>
                <a:tab pos="7162165" algn="l"/>
              </a:tabLst>
            </a:pPr>
            <a:r>
              <a:rPr sz="6300" spc="1175" dirty="0"/>
              <a:t>PROFESSIONAL</a:t>
            </a:r>
            <a:r>
              <a:rPr sz="6300" dirty="0"/>
              <a:t>	</a:t>
            </a:r>
            <a:r>
              <a:rPr sz="6300" spc="1180" dirty="0"/>
              <a:t>STANDARDS</a:t>
            </a:r>
            <a:endParaRPr sz="6300"/>
          </a:p>
        </p:txBody>
      </p:sp>
      <p:sp>
        <p:nvSpPr>
          <p:cNvPr id="3" name="object 3"/>
          <p:cNvSpPr txBox="1"/>
          <p:nvPr/>
        </p:nvSpPr>
        <p:spPr>
          <a:xfrm>
            <a:off x="463397" y="1569490"/>
            <a:ext cx="17365345" cy="7654018"/>
          </a:xfrm>
          <a:prstGeom prst="rect">
            <a:avLst/>
          </a:prstGeom>
        </p:spPr>
        <p:txBody>
          <a:bodyPr vert="horz" wrap="square" lIns="0" tIns="219710" rIns="0" bIns="0" rtlCol="0">
            <a:spAutoFit/>
          </a:bodyPr>
          <a:lstStyle/>
          <a:p>
            <a:pPr marL="469265" indent="-456565">
              <a:lnSpc>
                <a:spcPct val="100000"/>
              </a:lnSpc>
              <a:spcBef>
                <a:spcPts val="1730"/>
              </a:spcBef>
              <a:buFont typeface="Arial"/>
              <a:buChar char="•"/>
              <a:tabLst>
                <a:tab pos="469265" algn="l"/>
                <a:tab pos="1837055" algn="l"/>
                <a:tab pos="3054350" algn="l"/>
                <a:tab pos="4028440" algn="l"/>
                <a:tab pos="4598035" algn="l"/>
                <a:tab pos="7323455" algn="l"/>
                <a:tab pos="7863205" algn="l"/>
                <a:tab pos="9396730" algn="l"/>
                <a:tab pos="10804525" algn="l"/>
                <a:tab pos="11612245" algn="l"/>
                <a:tab pos="13287375" algn="l"/>
                <a:tab pos="13857605" algn="l"/>
                <a:tab pos="15465425" algn="l"/>
              </a:tabLst>
            </a:pPr>
            <a:r>
              <a:rPr sz="2800" spc="290" dirty="0">
                <a:latin typeface="Calibri"/>
                <a:cs typeface="Calibri"/>
              </a:rPr>
              <a:t>Please</a:t>
            </a:r>
            <a:r>
              <a:rPr sz="2800" dirty="0">
                <a:latin typeface="Calibri"/>
                <a:cs typeface="Calibri"/>
              </a:rPr>
              <a:t>	</a:t>
            </a:r>
            <a:r>
              <a:rPr sz="2800" spc="415" dirty="0">
                <a:latin typeface="Calibri"/>
                <a:cs typeface="Calibri"/>
              </a:rPr>
              <a:t>make</a:t>
            </a:r>
            <a:r>
              <a:rPr sz="2800" dirty="0">
                <a:latin typeface="Calibri"/>
                <a:cs typeface="Calibri"/>
              </a:rPr>
              <a:t>	</a:t>
            </a:r>
            <a:r>
              <a:rPr sz="2800" spc="254" dirty="0">
                <a:latin typeface="Calibri"/>
                <a:cs typeface="Calibri"/>
              </a:rPr>
              <a:t>sure</a:t>
            </a:r>
            <a:r>
              <a:rPr sz="2800" dirty="0">
                <a:latin typeface="Calibri"/>
                <a:cs typeface="Calibri"/>
              </a:rPr>
              <a:t>	</a:t>
            </a:r>
            <a:r>
              <a:rPr sz="2800" spc="200" dirty="0">
                <a:latin typeface="Calibri"/>
                <a:cs typeface="Calibri"/>
              </a:rPr>
              <a:t>to</a:t>
            </a:r>
            <a:r>
              <a:rPr sz="2800" dirty="0">
                <a:latin typeface="Calibri"/>
                <a:cs typeface="Calibri"/>
              </a:rPr>
              <a:t>	</a:t>
            </a:r>
            <a:r>
              <a:rPr sz="2800" spc="365" dirty="0">
                <a:latin typeface="Calibri"/>
                <a:cs typeface="Calibri"/>
              </a:rPr>
              <a:t>communicate</a:t>
            </a:r>
            <a:r>
              <a:rPr sz="2800" dirty="0">
                <a:latin typeface="Calibri"/>
                <a:cs typeface="Calibri"/>
              </a:rPr>
              <a:t>	</a:t>
            </a:r>
            <a:r>
              <a:rPr sz="2800" spc="235" dirty="0">
                <a:latin typeface="Calibri"/>
                <a:cs typeface="Calibri"/>
              </a:rPr>
              <a:t>in</a:t>
            </a:r>
            <a:r>
              <a:rPr sz="2800" dirty="0">
                <a:latin typeface="Calibri"/>
                <a:cs typeface="Calibri"/>
              </a:rPr>
              <a:t>	</a:t>
            </a:r>
            <a:r>
              <a:rPr sz="2800" spc="335" dirty="0">
                <a:latin typeface="Calibri"/>
                <a:cs typeface="Calibri"/>
              </a:rPr>
              <a:t>English</a:t>
            </a:r>
            <a:r>
              <a:rPr sz="2800" dirty="0">
                <a:latin typeface="Calibri"/>
                <a:cs typeface="Calibri"/>
              </a:rPr>
              <a:t>	</a:t>
            </a:r>
            <a:r>
              <a:rPr sz="2800" spc="335" dirty="0">
                <a:latin typeface="Calibri"/>
                <a:cs typeface="Calibri"/>
              </a:rPr>
              <a:t>during</a:t>
            </a:r>
            <a:r>
              <a:rPr sz="2800" dirty="0">
                <a:latin typeface="Calibri"/>
                <a:cs typeface="Calibri"/>
              </a:rPr>
              <a:t>	</a:t>
            </a:r>
            <a:r>
              <a:rPr sz="2800" spc="245" dirty="0">
                <a:latin typeface="Calibri"/>
                <a:cs typeface="Calibri"/>
              </a:rPr>
              <a:t>our</a:t>
            </a:r>
            <a:r>
              <a:rPr sz="2800" dirty="0">
                <a:latin typeface="Calibri"/>
                <a:cs typeface="Calibri"/>
              </a:rPr>
              <a:t>	</a:t>
            </a:r>
            <a:r>
              <a:rPr sz="2800" spc="254" dirty="0">
                <a:latin typeface="Calibri"/>
                <a:cs typeface="Calibri"/>
              </a:rPr>
              <a:t>sessions</a:t>
            </a:r>
            <a:r>
              <a:rPr sz="2800" dirty="0">
                <a:latin typeface="Calibri"/>
                <a:cs typeface="Calibri"/>
              </a:rPr>
              <a:t>	</a:t>
            </a:r>
            <a:r>
              <a:rPr sz="2800" spc="200" dirty="0">
                <a:latin typeface="Calibri"/>
                <a:cs typeface="Calibri"/>
              </a:rPr>
              <a:t>to</a:t>
            </a:r>
            <a:r>
              <a:rPr sz="2800" dirty="0">
                <a:latin typeface="Calibri"/>
                <a:cs typeface="Calibri"/>
              </a:rPr>
              <a:t>	</a:t>
            </a:r>
            <a:r>
              <a:rPr sz="2800" spc="290" dirty="0">
                <a:latin typeface="Calibri"/>
                <a:cs typeface="Calibri"/>
              </a:rPr>
              <a:t>support</a:t>
            </a:r>
            <a:r>
              <a:rPr sz="2800" dirty="0">
                <a:latin typeface="Calibri"/>
                <a:cs typeface="Calibri"/>
              </a:rPr>
              <a:t>	</a:t>
            </a:r>
            <a:r>
              <a:rPr sz="2800" spc="225" dirty="0">
                <a:latin typeface="Calibri"/>
                <a:cs typeface="Calibri"/>
              </a:rPr>
              <a:t>everyone’s</a:t>
            </a:r>
            <a:endParaRPr sz="2800" dirty="0">
              <a:latin typeface="Calibri"/>
              <a:cs typeface="Calibri"/>
            </a:endParaRPr>
          </a:p>
          <a:p>
            <a:pPr marL="469900">
              <a:lnSpc>
                <a:spcPct val="100000"/>
              </a:lnSpc>
              <a:spcBef>
                <a:spcPts val="1635"/>
              </a:spcBef>
            </a:pPr>
            <a:r>
              <a:rPr sz="2800" spc="300" dirty="0">
                <a:latin typeface="Calibri"/>
                <a:cs typeface="Calibri"/>
              </a:rPr>
              <a:t>learning</a:t>
            </a:r>
            <a:r>
              <a:rPr sz="2800" spc="120" dirty="0">
                <a:latin typeface="Calibri"/>
                <a:cs typeface="Calibri"/>
              </a:rPr>
              <a:t> </a:t>
            </a:r>
            <a:r>
              <a:rPr sz="2800" spc="370" dirty="0">
                <a:latin typeface="Calibri"/>
                <a:cs typeface="Calibri"/>
              </a:rPr>
              <a:t>and</a:t>
            </a:r>
            <a:r>
              <a:rPr sz="2800" spc="125" dirty="0">
                <a:latin typeface="Calibri"/>
                <a:cs typeface="Calibri"/>
              </a:rPr>
              <a:t> </a:t>
            </a:r>
            <a:r>
              <a:rPr sz="2800" spc="280" dirty="0">
                <a:latin typeface="Calibri"/>
                <a:cs typeface="Calibri"/>
              </a:rPr>
              <a:t>development.</a:t>
            </a:r>
            <a:endParaRPr sz="2800" dirty="0">
              <a:latin typeface="Calibri"/>
              <a:cs typeface="Calibri"/>
            </a:endParaRPr>
          </a:p>
          <a:p>
            <a:pPr marL="469900" marR="7620" indent="-457200">
              <a:lnSpc>
                <a:spcPts val="5010"/>
              </a:lnSpc>
              <a:spcBef>
                <a:spcPts val="434"/>
              </a:spcBef>
              <a:buFont typeface="Arial"/>
              <a:buChar char="•"/>
              <a:tabLst>
                <a:tab pos="469900" algn="l"/>
              </a:tabLst>
            </a:pPr>
            <a:r>
              <a:rPr sz="2800" spc="215" dirty="0">
                <a:latin typeface="Calibri"/>
                <a:cs typeface="Calibri"/>
              </a:rPr>
              <a:t>Arrive</a:t>
            </a:r>
            <a:r>
              <a:rPr sz="2800" spc="235" dirty="0">
                <a:latin typeface="Calibri"/>
                <a:cs typeface="Calibri"/>
              </a:rPr>
              <a:t> </a:t>
            </a:r>
            <a:r>
              <a:rPr sz="2800" spc="335" dirty="0">
                <a:latin typeface="Calibri"/>
                <a:cs typeface="Calibri"/>
              </a:rPr>
              <a:t>on</a:t>
            </a:r>
            <a:r>
              <a:rPr sz="2800" spc="240" dirty="0">
                <a:latin typeface="Calibri"/>
                <a:cs typeface="Calibri"/>
              </a:rPr>
              <a:t> </a:t>
            </a:r>
            <a:r>
              <a:rPr sz="2800" spc="325" dirty="0">
                <a:latin typeface="Calibri"/>
                <a:cs typeface="Calibri"/>
              </a:rPr>
              <a:t>time</a:t>
            </a:r>
            <a:r>
              <a:rPr sz="2800" spc="240" dirty="0">
                <a:latin typeface="Calibri"/>
                <a:cs typeface="Calibri"/>
              </a:rPr>
              <a:t> </a:t>
            </a:r>
            <a:r>
              <a:rPr sz="2800" spc="165" dirty="0">
                <a:latin typeface="Calibri"/>
                <a:cs typeface="Calibri"/>
              </a:rPr>
              <a:t>for</a:t>
            </a:r>
            <a:r>
              <a:rPr sz="2800" spc="229" dirty="0">
                <a:latin typeface="Calibri"/>
                <a:cs typeface="Calibri"/>
              </a:rPr>
              <a:t> </a:t>
            </a:r>
            <a:r>
              <a:rPr sz="2800" spc="265" dirty="0">
                <a:latin typeface="Calibri"/>
                <a:cs typeface="Calibri"/>
              </a:rPr>
              <a:t>class</a:t>
            </a:r>
            <a:r>
              <a:rPr lang="en-GB" sz="2800" spc="254" dirty="0">
                <a:latin typeface="Calibri"/>
                <a:cs typeface="Calibri"/>
              </a:rPr>
              <a:t>. </a:t>
            </a:r>
            <a:r>
              <a:rPr sz="2800" u="none" spc="114" dirty="0">
                <a:latin typeface="Calibri"/>
                <a:cs typeface="Calibri"/>
              </a:rPr>
              <a:t>If</a:t>
            </a:r>
            <a:r>
              <a:rPr sz="2800" u="none" spc="245" dirty="0">
                <a:latin typeface="Calibri"/>
                <a:cs typeface="Calibri"/>
              </a:rPr>
              <a:t> </a:t>
            </a:r>
            <a:r>
              <a:rPr sz="2800" u="none" spc="215" dirty="0">
                <a:latin typeface="Calibri"/>
                <a:cs typeface="Calibri"/>
              </a:rPr>
              <a:t>you're</a:t>
            </a:r>
            <a:r>
              <a:rPr sz="2800" u="none" spc="240" dirty="0">
                <a:latin typeface="Calibri"/>
                <a:cs typeface="Calibri"/>
              </a:rPr>
              <a:t> </a:t>
            </a:r>
            <a:r>
              <a:rPr sz="2800" u="none" spc="350" dirty="0">
                <a:latin typeface="Calibri"/>
                <a:cs typeface="Calibri"/>
              </a:rPr>
              <a:t>running</a:t>
            </a:r>
            <a:r>
              <a:rPr sz="2800" u="none" spc="250" dirty="0">
                <a:latin typeface="Calibri"/>
                <a:cs typeface="Calibri"/>
              </a:rPr>
              <a:t> </a:t>
            </a:r>
            <a:r>
              <a:rPr sz="2800" u="none" spc="225" dirty="0">
                <a:latin typeface="Calibri"/>
                <a:cs typeface="Calibri"/>
              </a:rPr>
              <a:t>late</a:t>
            </a:r>
            <a:r>
              <a:rPr sz="2800" u="none" spc="240" dirty="0">
                <a:latin typeface="Calibri"/>
                <a:cs typeface="Calibri"/>
              </a:rPr>
              <a:t> </a:t>
            </a:r>
            <a:r>
              <a:rPr sz="2800" u="none" spc="204" dirty="0">
                <a:latin typeface="Calibri"/>
                <a:cs typeface="Calibri"/>
              </a:rPr>
              <a:t>or</a:t>
            </a:r>
            <a:r>
              <a:rPr sz="2800" u="none" spc="229" dirty="0">
                <a:latin typeface="Calibri"/>
                <a:cs typeface="Calibri"/>
              </a:rPr>
              <a:t> </a:t>
            </a:r>
            <a:r>
              <a:rPr sz="2800" u="none" spc="320" dirty="0">
                <a:latin typeface="Calibri"/>
                <a:cs typeface="Calibri"/>
              </a:rPr>
              <a:t>unable</a:t>
            </a:r>
            <a:r>
              <a:rPr sz="2800" u="none" spc="250" dirty="0">
                <a:latin typeface="Calibri"/>
                <a:cs typeface="Calibri"/>
              </a:rPr>
              <a:t> </a:t>
            </a:r>
            <a:r>
              <a:rPr sz="2800" u="none" spc="225" dirty="0">
                <a:latin typeface="Calibri"/>
                <a:cs typeface="Calibri"/>
              </a:rPr>
              <a:t>to</a:t>
            </a:r>
            <a:r>
              <a:rPr sz="2800" u="none" spc="240" dirty="0">
                <a:latin typeface="Calibri"/>
                <a:cs typeface="Calibri"/>
              </a:rPr>
              <a:t> </a:t>
            </a:r>
            <a:r>
              <a:rPr sz="2800" u="none" spc="245" dirty="0">
                <a:latin typeface="Calibri"/>
                <a:cs typeface="Calibri"/>
              </a:rPr>
              <a:t>attend,</a:t>
            </a:r>
            <a:r>
              <a:rPr sz="2800" u="none" spc="235" dirty="0">
                <a:latin typeface="Calibri"/>
                <a:cs typeface="Calibri"/>
              </a:rPr>
              <a:t> </a:t>
            </a:r>
            <a:r>
              <a:rPr sz="2800" u="none" spc="275" dirty="0">
                <a:latin typeface="Calibri"/>
                <a:cs typeface="Calibri"/>
              </a:rPr>
              <a:t>please</a:t>
            </a:r>
            <a:r>
              <a:rPr sz="2800" u="none" spc="245" dirty="0">
                <a:latin typeface="Calibri"/>
                <a:cs typeface="Calibri"/>
              </a:rPr>
              <a:t> </a:t>
            </a:r>
            <a:r>
              <a:rPr sz="2800" u="none" spc="290" dirty="0">
                <a:latin typeface="Calibri"/>
                <a:cs typeface="Calibri"/>
              </a:rPr>
              <a:t>inform</a:t>
            </a:r>
            <a:r>
              <a:rPr sz="2800" u="none" spc="254" dirty="0">
                <a:latin typeface="Calibri"/>
                <a:cs typeface="Calibri"/>
              </a:rPr>
              <a:t> </a:t>
            </a:r>
            <a:r>
              <a:rPr sz="2800" u="none" spc="470" dirty="0">
                <a:latin typeface="Calibri"/>
                <a:cs typeface="Calibri"/>
              </a:rPr>
              <a:t>me </a:t>
            </a:r>
            <a:r>
              <a:rPr sz="2800" u="none" spc="260" dirty="0">
                <a:latin typeface="Calibri"/>
                <a:cs typeface="Calibri"/>
              </a:rPr>
              <a:t>in</a:t>
            </a:r>
            <a:r>
              <a:rPr sz="2800" u="none" spc="105" dirty="0">
                <a:latin typeface="Calibri"/>
                <a:cs typeface="Calibri"/>
              </a:rPr>
              <a:t> </a:t>
            </a:r>
            <a:r>
              <a:rPr sz="2800" u="none" spc="270" dirty="0">
                <a:latin typeface="Calibri"/>
                <a:cs typeface="Calibri"/>
              </a:rPr>
              <a:t>advance.</a:t>
            </a:r>
            <a:endParaRPr sz="2800" dirty="0">
              <a:latin typeface="Calibri"/>
              <a:cs typeface="Calibri"/>
            </a:endParaRPr>
          </a:p>
          <a:p>
            <a:pPr marL="469265" indent="-456565">
              <a:lnSpc>
                <a:spcPct val="100000"/>
              </a:lnSpc>
              <a:spcBef>
                <a:spcPts val="1185"/>
              </a:spcBef>
              <a:buFont typeface="Arial"/>
              <a:buChar char="•"/>
              <a:tabLst>
                <a:tab pos="469265" algn="l"/>
              </a:tabLst>
            </a:pPr>
            <a:r>
              <a:rPr sz="2800" spc="434" dirty="0">
                <a:latin typeface="Calibri"/>
                <a:cs typeface="Calibri"/>
              </a:rPr>
              <a:t>Be</a:t>
            </a:r>
            <a:r>
              <a:rPr sz="2800" spc="265" dirty="0">
                <a:latin typeface="Calibri"/>
                <a:cs typeface="Calibri"/>
              </a:rPr>
              <a:t> </a:t>
            </a:r>
            <a:r>
              <a:rPr sz="2800" spc="254" dirty="0">
                <a:latin typeface="Calibri"/>
                <a:cs typeface="Calibri"/>
              </a:rPr>
              <a:t>respectful</a:t>
            </a:r>
            <a:r>
              <a:rPr sz="2800" spc="285" dirty="0">
                <a:latin typeface="Calibri"/>
                <a:cs typeface="Calibri"/>
              </a:rPr>
              <a:t> </a:t>
            </a:r>
            <a:r>
              <a:rPr sz="2800" spc="395" dirty="0">
                <a:latin typeface="Calibri"/>
                <a:cs typeface="Calibri"/>
              </a:rPr>
              <a:t>when</a:t>
            </a:r>
            <a:r>
              <a:rPr sz="2800" spc="270" dirty="0">
                <a:latin typeface="Calibri"/>
                <a:cs typeface="Calibri"/>
              </a:rPr>
              <a:t> </a:t>
            </a:r>
            <a:r>
              <a:rPr sz="2800" spc="260" dirty="0">
                <a:latin typeface="Calibri"/>
                <a:cs typeface="Calibri"/>
              </a:rPr>
              <a:t>others</a:t>
            </a:r>
            <a:r>
              <a:rPr sz="2800" spc="280" dirty="0">
                <a:latin typeface="Calibri"/>
                <a:cs typeface="Calibri"/>
              </a:rPr>
              <a:t> </a:t>
            </a:r>
            <a:r>
              <a:rPr sz="2800" spc="240" dirty="0">
                <a:latin typeface="Calibri"/>
                <a:cs typeface="Calibri"/>
              </a:rPr>
              <a:t>are</a:t>
            </a:r>
            <a:r>
              <a:rPr sz="2800" spc="285" dirty="0">
                <a:latin typeface="Calibri"/>
                <a:cs typeface="Calibri"/>
              </a:rPr>
              <a:t> </a:t>
            </a:r>
            <a:r>
              <a:rPr sz="2800" spc="290" dirty="0">
                <a:latin typeface="Calibri"/>
                <a:cs typeface="Calibri"/>
              </a:rPr>
              <a:t>speaking.</a:t>
            </a:r>
            <a:r>
              <a:rPr sz="2800" spc="270" dirty="0">
                <a:latin typeface="Calibri"/>
                <a:cs typeface="Calibri"/>
              </a:rPr>
              <a:t> </a:t>
            </a:r>
            <a:r>
              <a:rPr sz="2800" spc="265" dirty="0">
                <a:latin typeface="Calibri"/>
                <a:cs typeface="Calibri"/>
              </a:rPr>
              <a:t>Allow</a:t>
            </a:r>
            <a:r>
              <a:rPr sz="2800" spc="275" dirty="0">
                <a:latin typeface="Calibri"/>
                <a:cs typeface="Calibri"/>
              </a:rPr>
              <a:t> </a:t>
            </a:r>
            <a:r>
              <a:rPr sz="2800" spc="254" dirty="0">
                <a:latin typeface="Calibri"/>
                <a:cs typeface="Calibri"/>
              </a:rPr>
              <a:t>your</a:t>
            </a:r>
            <a:r>
              <a:rPr sz="2800" spc="260" dirty="0">
                <a:latin typeface="Calibri"/>
                <a:cs typeface="Calibri"/>
              </a:rPr>
              <a:t> </a:t>
            </a:r>
            <a:r>
              <a:rPr sz="2800" spc="280" dirty="0">
                <a:latin typeface="Calibri"/>
                <a:cs typeface="Calibri"/>
              </a:rPr>
              <a:t>peers</a:t>
            </a:r>
            <a:r>
              <a:rPr sz="2800" spc="270" dirty="0">
                <a:latin typeface="Calibri"/>
                <a:cs typeface="Calibri"/>
              </a:rPr>
              <a:t> </a:t>
            </a:r>
            <a:r>
              <a:rPr sz="2800" spc="225" dirty="0">
                <a:latin typeface="Calibri"/>
                <a:cs typeface="Calibri"/>
              </a:rPr>
              <a:t>to</a:t>
            </a:r>
            <a:r>
              <a:rPr sz="2800" spc="260" dirty="0">
                <a:latin typeface="Calibri"/>
                <a:cs typeface="Calibri"/>
              </a:rPr>
              <a:t> </a:t>
            </a:r>
            <a:r>
              <a:rPr sz="2800" spc="280" dirty="0">
                <a:latin typeface="Calibri"/>
                <a:cs typeface="Calibri"/>
              </a:rPr>
              <a:t>share</a:t>
            </a:r>
            <a:r>
              <a:rPr sz="2800" spc="275" dirty="0">
                <a:latin typeface="Calibri"/>
                <a:cs typeface="Calibri"/>
              </a:rPr>
              <a:t> </a:t>
            </a:r>
            <a:r>
              <a:rPr sz="2800" spc="229" dirty="0">
                <a:latin typeface="Calibri"/>
                <a:cs typeface="Calibri"/>
              </a:rPr>
              <a:t>their</a:t>
            </a:r>
            <a:r>
              <a:rPr sz="2800" spc="265" dirty="0">
                <a:latin typeface="Calibri"/>
                <a:cs typeface="Calibri"/>
              </a:rPr>
              <a:t> views</a:t>
            </a:r>
            <a:r>
              <a:rPr sz="2800" spc="275" dirty="0">
                <a:latin typeface="Calibri"/>
                <a:cs typeface="Calibri"/>
              </a:rPr>
              <a:t> </a:t>
            </a:r>
            <a:r>
              <a:rPr sz="2800" spc="370" dirty="0">
                <a:latin typeface="Calibri"/>
                <a:cs typeface="Calibri"/>
              </a:rPr>
              <a:t>and</a:t>
            </a:r>
            <a:r>
              <a:rPr sz="2800" spc="270" dirty="0">
                <a:latin typeface="Calibri"/>
                <a:cs typeface="Calibri"/>
              </a:rPr>
              <a:t> </a:t>
            </a:r>
            <a:r>
              <a:rPr sz="2800" spc="355" dirty="0">
                <a:latin typeface="Calibri"/>
                <a:cs typeface="Calibri"/>
              </a:rPr>
              <a:t>be</a:t>
            </a:r>
            <a:r>
              <a:rPr sz="2800" spc="265" dirty="0">
                <a:latin typeface="Calibri"/>
                <a:cs typeface="Calibri"/>
              </a:rPr>
              <a:t> </a:t>
            </a:r>
            <a:r>
              <a:rPr sz="2800" spc="345" dirty="0">
                <a:latin typeface="Calibri"/>
                <a:cs typeface="Calibri"/>
              </a:rPr>
              <a:t>open</a:t>
            </a:r>
            <a:r>
              <a:rPr sz="2800" spc="280" dirty="0">
                <a:latin typeface="Calibri"/>
                <a:cs typeface="Calibri"/>
              </a:rPr>
              <a:t> </a:t>
            </a:r>
            <a:r>
              <a:rPr sz="2800" spc="200" dirty="0">
                <a:latin typeface="Calibri"/>
                <a:cs typeface="Calibri"/>
              </a:rPr>
              <a:t>to</a:t>
            </a:r>
            <a:endParaRPr sz="2800" dirty="0">
              <a:latin typeface="Calibri"/>
              <a:cs typeface="Calibri"/>
            </a:endParaRPr>
          </a:p>
          <a:p>
            <a:pPr marL="469900">
              <a:lnSpc>
                <a:spcPct val="100000"/>
              </a:lnSpc>
              <a:spcBef>
                <a:spcPts val="1645"/>
              </a:spcBef>
            </a:pPr>
            <a:r>
              <a:rPr sz="2800" spc="220" dirty="0">
                <a:latin typeface="Calibri"/>
                <a:cs typeface="Calibri"/>
              </a:rPr>
              <a:t>different</a:t>
            </a:r>
            <a:r>
              <a:rPr sz="2800" spc="145" dirty="0">
                <a:latin typeface="Calibri"/>
                <a:cs typeface="Calibri"/>
              </a:rPr>
              <a:t> </a:t>
            </a:r>
            <a:r>
              <a:rPr sz="2800" spc="225" dirty="0">
                <a:latin typeface="Calibri"/>
                <a:cs typeface="Calibri"/>
              </a:rPr>
              <a:t>opinions.</a:t>
            </a:r>
            <a:endParaRPr sz="2800" dirty="0">
              <a:latin typeface="Calibri"/>
              <a:cs typeface="Calibri"/>
            </a:endParaRPr>
          </a:p>
          <a:p>
            <a:pPr marL="469900" marR="8255" indent="-457200">
              <a:lnSpc>
                <a:spcPct val="148600"/>
              </a:lnSpc>
              <a:spcBef>
                <a:spcPts val="15"/>
              </a:spcBef>
              <a:buFont typeface="Arial"/>
              <a:buChar char="•"/>
              <a:tabLst>
                <a:tab pos="469900" algn="l"/>
                <a:tab pos="1780539" algn="l"/>
                <a:tab pos="2813685" algn="l"/>
                <a:tab pos="4295140" algn="l"/>
                <a:tab pos="4907915" algn="l"/>
                <a:tab pos="6022340" algn="l"/>
                <a:tab pos="6860540" algn="l"/>
                <a:tab pos="7639050" algn="l"/>
                <a:tab pos="9119235" algn="l"/>
                <a:tab pos="9751695" algn="l"/>
                <a:tab pos="11385550" algn="l"/>
                <a:tab pos="13183869" algn="l"/>
                <a:tab pos="14084300" algn="l"/>
                <a:tab pos="15436215" algn="l"/>
                <a:tab pos="16439515" algn="l"/>
              </a:tabLst>
            </a:pPr>
            <a:r>
              <a:rPr sz="2800" spc="290" dirty="0">
                <a:latin typeface="Calibri"/>
                <a:cs typeface="Calibri"/>
              </a:rPr>
              <a:t>Please</a:t>
            </a:r>
            <a:r>
              <a:rPr sz="2800" dirty="0">
                <a:latin typeface="Calibri"/>
                <a:cs typeface="Calibri"/>
              </a:rPr>
              <a:t>	</a:t>
            </a:r>
            <a:r>
              <a:rPr sz="2800" spc="335" dirty="0">
                <a:latin typeface="Calibri"/>
                <a:cs typeface="Calibri"/>
              </a:rPr>
              <a:t>keep</a:t>
            </a:r>
            <a:r>
              <a:rPr sz="2800" dirty="0">
                <a:latin typeface="Calibri"/>
                <a:cs typeface="Calibri"/>
              </a:rPr>
              <a:t>	</a:t>
            </a:r>
            <a:r>
              <a:rPr sz="2800" spc="335" dirty="0">
                <a:latin typeface="Calibri"/>
                <a:cs typeface="Calibri"/>
              </a:rPr>
              <a:t>phones</a:t>
            </a:r>
            <a:r>
              <a:rPr sz="2800" dirty="0">
                <a:latin typeface="Calibri"/>
                <a:cs typeface="Calibri"/>
              </a:rPr>
              <a:t>	</a:t>
            </a:r>
            <a:r>
              <a:rPr sz="2800" spc="310" dirty="0">
                <a:latin typeface="Calibri"/>
                <a:cs typeface="Calibri"/>
              </a:rPr>
              <a:t>on</a:t>
            </a:r>
            <a:r>
              <a:rPr sz="2800" dirty="0">
                <a:latin typeface="Calibri"/>
                <a:cs typeface="Calibri"/>
              </a:rPr>
              <a:t>	</a:t>
            </a:r>
            <a:r>
              <a:rPr sz="2800" spc="220" dirty="0">
                <a:latin typeface="Calibri"/>
                <a:cs typeface="Calibri"/>
              </a:rPr>
              <a:t>silent</a:t>
            </a:r>
            <a:r>
              <a:rPr sz="2800" dirty="0">
                <a:latin typeface="Calibri"/>
                <a:cs typeface="Calibri"/>
              </a:rPr>
              <a:t>	</a:t>
            </a:r>
            <a:r>
              <a:rPr sz="2800" spc="345" dirty="0">
                <a:latin typeface="Calibri"/>
                <a:cs typeface="Calibri"/>
              </a:rPr>
              <a:t>and</a:t>
            </a:r>
            <a:r>
              <a:rPr sz="2800" dirty="0">
                <a:latin typeface="Calibri"/>
                <a:cs typeface="Calibri"/>
              </a:rPr>
              <a:t>	</a:t>
            </a:r>
            <a:r>
              <a:rPr sz="2800" spc="290" dirty="0">
                <a:latin typeface="Calibri"/>
                <a:cs typeface="Calibri"/>
              </a:rPr>
              <a:t>use</a:t>
            </a:r>
            <a:r>
              <a:rPr sz="2800" dirty="0">
                <a:latin typeface="Calibri"/>
                <a:cs typeface="Calibri"/>
              </a:rPr>
              <a:t>	</a:t>
            </a:r>
            <a:r>
              <a:rPr sz="2800" spc="275" dirty="0">
                <a:latin typeface="Calibri"/>
                <a:cs typeface="Calibri"/>
              </a:rPr>
              <a:t>devices</a:t>
            </a:r>
            <a:r>
              <a:rPr sz="2800" dirty="0">
                <a:latin typeface="Calibri"/>
                <a:cs typeface="Calibri"/>
              </a:rPr>
              <a:t>	</a:t>
            </a:r>
            <a:r>
              <a:rPr sz="2800" spc="140" dirty="0">
                <a:latin typeface="Calibri"/>
                <a:cs typeface="Calibri"/>
              </a:rPr>
              <a:t>for</a:t>
            </a:r>
            <a:r>
              <a:rPr sz="2800" dirty="0">
                <a:latin typeface="Calibri"/>
                <a:cs typeface="Calibri"/>
              </a:rPr>
              <a:t>	</a:t>
            </a:r>
            <a:r>
              <a:rPr sz="2800" spc="290" dirty="0">
                <a:latin typeface="Calibri"/>
                <a:cs typeface="Calibri"/>
              </a:rPr>
              <a:t>learning</a:t>
            </a:r>
            <a:r>
              <a:rPr sz="2800" dirty="0">
                <a:latin typeface="Calibri"/>
                <a:cs typeface="Calibri"/>
              </a:rPr>
              <a:t>	</a:t>
            </a:r>
            <a:r>
              <a:rPr sz="2800" spc="300" dirty="0">
                <a:latin typeface="Calibri"/>
                <a:cs typeface="Calibri"/>
              </a:rPr>
              <a:t>purposes</a:t>
            </a:r>
            <a:r>
              <a:rPr sz="2800" dirty="0">
                <a:latin typeface="Calibri"/>
                <a:cs typeface="Calibri"/>
              </a:rPr>
              <a:t>	</a:t>
            </a:r>
            <a:r>
              <a:rPr sz="2800" spc="240" dirty="0">
                <a:latin typeface="Calibri"/>
                <a:cs typeface="Calibri"/>
              </a:rPr>
              <a:t>only</a:t>
            </a:r>
            <a:r>
              <a:rPr sz="2800" dirty="0">
                <a:latin typeface="Calibri"/>
                <a:cs typeface="Calibri"/>
              </a:rPr>
              <a:t>	</a:t>
            </a:r>
            <a:r>
              <a:rPr sz="2800" spc="340" dirty="0">
                <a:latin typeface="Calibri"/>
                <a:cs typeface="Calibri"/>
              </a:rPr>
              <a:t>during</a:t>
            </a:r>
            <a:r>
              <a:rPr sz="2800" dirty="0">
                <a:latin typeface="Calibri"/>
                <a:cs typeface="Calibri"/>
              </a:rPr>
              <a:t>	</a:t>
            </a:r>
            <a:r>
              <a:rPr sz="2800" spc="254" dirty="0">
                <a:latin typeface="Calibri"/>
                <a:cs typeface="Calibri"/>
              </a:rPr>
              <a:t>class</a:t>
            </a:r>
            <a:r>
              <a:rPr sz="2800" dirty="0">
                <a:latin typeface="Calibri"/>
                <a:cs typeface="Calibri"/>
              </a:rPr>
              <a:t>	</a:t>
            </a:r>
            <a:r>
              <a:rPr sz="2800" spc="229" dirty="0">
                <a:latin typeface="Calibri"/>
                <a:cs typeface="Calibri"/>
              </a:rPr>
              <a:t>time, </a:t>
            </a:r>
            <a:r>
              <a:rPr sz="2800" spc="290" dirty="0">
                <a:latin typeface="Calibri"/>
                <a:cs typeface="Calibri"/>
              </a:rPr>
              <a:t>unless</a:t>
            </a:r>
            <a:r>
              <a:rPr sz="2800" spc="135" dirty="0">
                <a:latin typeface="Calibri"/>
                <a:cs typeface="Calibri"/>
              </a:rPr>
              <a:t> </a:t>
            </a:r>
            <a:r>
              <a:rPr sz="2800" spc="270" dirty="0">
                <a:latin typeface="Calibri"/>
                <a:cs typeface="Calibri"/>
              </a:rPr>
              <a:t>otherwise</a:t>
            </a:r>
            <a:r>
              <a:rPr sz="2800" spc="135" dirty="0">
                <a:latin typeface="Calibri"/>
                <a:cs typeface="Calibri"/>
              </a:rPr>
              <a:t> </a:t>
            </a:r>
            <a:r>
              <a:rPr sz="2800" spc="265" dirty="0">
                <a:latin typeface="Calibri"/>
                <a:cs typeface="Calibri"/>
              </a:rPr>
              <a:t>agreed.</a:t>
            </a:r>
            <a:endParaRPr sz="2800" dirty="0">
              <a:latin typeface="Calibri"/>
              <a:cs typeface="Calibri"/>
            </a:endParaRPr>
          </a:p>
          <a:p>
            <a:pPr marL="469900" marR="7620" indent="-457200">
              <a:lnSpc>
                <a:spcPct val="148900"/>
              </a:lnSpc>
              <a:buFont typeface="Arial"/>
              <a:buChar char="•"/>
              <a:tabLst>
                <a:tab pos="469900" algn="l"/>
              </a:tabLst>
            </a:pPr>
            <a:r>
              <a:rPr sz="2800" spc="365" dirty="0">
                <a:latin typeface="Calibri"/>
                <a:cs typeface="Calibri"/>
              </a:rPr>
              <a:t>Bring</a:t>
            </a:r>
            <a:r>
              <a:rPr sz="2800" spc="370" dirty="0">
                <a:latin typeface="Calibri"/>
                <a:cs typeface="Calibri"/>
              </a:rPr>
              <a:t> </a:t>
            </a:r>
            <a:r>
              <a:rPr sz="2800" spc="320" dirty="0">
                <a:latin typeface="Calibri"/>
                <a:cs typeface="Calibri"/>
              </a:rPr>
              <a:t>any</a:t>
            </a:r>
            <a:r>
              <a:rPr sz="2800" spc="370" dirty="0">
                <a:latin typeface="Calibri"/>
                <a:cs typeface="Calibri"/>
              </a:rPr>
              <a:t> </a:t>
            </a:r>
            <a:r>
              <a:rPr sz="2800" spc="275" dirty="0">
                <a:latin typeface="Calibri"/>
                <a:cs typeface="Calibri"/>
              </a:rPr>
              <a:t>required</a:t>
            </a:r>
            <a:r>
              <a:rPr sz="2800" spc="360" dirty="0">
                <a:latin typeface="Calibri"/>
                <a:cs typeface="Calibri"/>
              </a:rPr>
              <a:t> </a:t>
            </a:r>
            <a:r>
              <a:rPr sz="2800" spc="270" dirty="0">
                <a:latin typeface="Calibri"/>
                <a:cs typeface="Calibri"/>
              </a:rPr>
              <a:t>materials</a:t>
            </a:r>
            <a:r>
              <a:rPr sz="2800" spc="375" dirty="0">
                <a:latin typeface="Calibri"/>
                <a:cs typeface="Calibri"/>
              </a:rPr>
              <a:t> </a:t>
            </a:r>
            <a:r>
              <a:rPr sz="2800" spc="370" dirty="0">
                <a:latin typeface="Calibri"/>
                <a:cs typeface="Calibri"/>
              </a:rPr>
              <a:t>and</a:t>
            </a:r>
            <a:r>
              <a:rPr sz="2800" spc="360" dirty="0">
                <a:latin typeface="Calibri"/>
                <a:cs typeface="Calibri"/>
              </a:rPr>
              <a:t> </a:t>
            </a:r>
            <a:r>
              <a:rPr sz="2800" spc="335" dirty="0">
                <a:latin typeface="Calibri"/>
                <a:cs typeface="Calibri"/>
              </a:rPr>
              <a:t>complete</a:t>
            </a:r>
            <a:r>
              <a:rPr sz="2800" spc="365" dirty="0">
                <a:latin typeface="Calibri"/>
                <a:cs typeface="Calibri"/>
              </a:rPr>
              <a:t> </a:t>
            </a:r>
            <a:r>
              <a:rPr sz="2800" spc="325" dirty="0">
                <a:latin typeface="Calibri"/>
                <a:cs typeface="Calibri"/>
              </a:rPr>
              <a:t>any</a:t>
            </a:r>
            <a:r>
              <a:rPr sz="2800" spc="375" dirty="0">
                <a:latin typeface="Calibri"/>
                <a:cs typeface="Calibri"/>
              </a:rPr>
              <a:t> </a:t>
            </a:r>
            <a:r>
              <a:rPr sz="2800" spc="260" dirty="0">
                <a:latin typeface="Calibri"/>
                <a:cs typeface="Calibri"/>
              </a:rPr>
              <a:t>pre-</a:t>
            </a:r>
            <a:r>
              <a:rPr sz="2800" spc="265" dirty="0">
                <a:latin typeface="Calibri"/>
                <a:cs typeface="Calibri"/>
              </a:rPr>
              <a:t>class</a:t>
            </a:r>
            <a:r>
              <a:rPr sz="2800" spc="370" dirty="0">
                <a:latin typeface="Calibri"/>
                <a:cs typeface="Calibri"/>
              </a:rPr>
              <a:t> </a:t>
            </a:r>
            <a:r>
              <a:rPr sz="2800" spc="310" dirty="0">
                <a:latin typeface="Calibri"/>
                <a:cs typeface="Calibri"/>
              </a:rPr>
              <a:t>work</a:t>
            </a:r>
            <a:r>
              <a:rPr sz="2800" spc="370" dirty="0">
                <a:latin typeface="Calibri"/>
                <a:cs typeface="Calibri"/>
              </a:rPr>
              <a:t> </a:t>
            </a:r>
            <a:r>
              <a:rPr sz="2800" spc="204" dirty="0">
                <a:latin typeface="Calibri"/>
                <a:cs typeface="Calibri"/>
              </a:rPr>
              <a:t>or</a:t>
            </a:r>
            <a:r>
              <a:rPr sz="2800" spc="360" dirty="0">
                <a:latin typeface="Calibri"/>
                <a:cs typeface="Calibri"/>
              </a:rPr>
              <a:t> </a:t>
            </a:r>
            <a:r>
              <a:rPr sz="2800" spc="320" dirty="0">
                <a:latin typeface="Calibri"/>
                <a:cs typeface="Calibri"/>
              </a:rPr>
              <a:t>readings</a:t>
            </a:r>
            <a:r>
              <a:rPr sz="2800" spc="370" dirty="0">
                <a:latin typeface="Calibri"/>
                <a:cs typeface="Calibri"/>
              </a:rPr>
              <a:t> </a:t>
            </a:r>
            <a:r>
              <a:rPr sz="2800" spc="270" dirty="0">
                <a:latin typeface="Calibri"/>
                <a:cs typeface="Calibri"/>
              </a:rPr>
              <a:t>so</a:t>
            </a:r>
            <a:r>
              <a:rPr sz="2800" spc="365" dirty="0">
                <a:latin typeface="Calibri"/>
                <a:cs typeface="Calibri"/>
              </a:rPr>
              <a:t> </a:t>
            </a:r>
            <a:r>
              <a:rPr sz="2800" spc="215" dirty="0">
                <a:latin typeface="Calibri"/>
                <a:cs typeface="Calibri"/>
              </a:rPr>
              <a:t>you're</a:t>
            </a:r>
            <a:r>
              <a:rPr sz="2800" spc="365" dirty="0">
                <a:latin typeface="Calibri"/>
                <a:cs typeface="Calibri"/>
              </a:rPr>
              <a:t> </a:t>
            </a:r>
            <a:r>
              <a:rPr sz="2800" spc="280" dirty="0">
                <a:latin typeface="Calibri"/>
                <a:cs typeface="Calibri"/>
              </a:rPr>
              <a:t>ready</a:t>
            </a:r>
            <a:r>
              <a:rPr sz="2800" spc="355" dirty="0">
                <a:latin typeface="Calibri"/>
                <a:cs typeface="Calibri"/>
              </a:rPr>
              <a:t> </a:t>
            </a:r>
            <a:r>
              <a:rPr sz="2800" spc="150" dirty="0">
                <a:latin typeface="Calibri"/>
                <a:cs typeface="Calibri"/>
              </a:rPr>
              <a:t>to </a:t>
            </a:r>
            <a:r>
              <a:rPr sz="2800" spc="220" dirty="0">
                <a:latin typeface="Calibri"/>
                <a:cs typeface="Calibri"/>
              </a:rPr>
              <a:t>participate.</a:t>
            </a:r>
            <a:endParaRPr sz="2800" dirty="0">
              <a:latin typeface="Calibri"/>
              <a:cs typeface="Calibri"/>
            </a:endParaRPr>
          </a:p>
          <a:p>
            <a:pPr marL="469900" marR="10160" indent="-457200">
              <a:lnSpc>
                <a:spcPts val="5000"/>
              </a:lnSpc>
              <a:spcBef>
                <a:spcPts val="234"/>
              </a:spcBef>
              <a:buFont typeface="Arial"/>
              <a:buChar char="•"/>
              <a:tabLst>
                <a:tab pos="469900" algn="l"/>
                <a:tab pos="1621790" algn="l"/>
                <a:tab pos="4188460" algn="l"/>
                <a:tab pos="5159375" algn="l"/>
                <a:tab pos="6552565" algn="l"/>
                <a:tab pos="7696834" algn="l"/>
                <a:tab pos="9294495" algn="l"/>
                <a:tab pos="10166350" algn="l"/>
                <a:tab pos="11327130" algn="l"/>
                <a:tab pos="14168119" algn="l"/>
                <a:tab pos="15356840" algn="l"/>
                <a:tab pos="17009745" algn="l"/>
              </a:tabLst>
            </a:pPr>
            <a:r>
              <a:rPr sz="2800" spc="335" dirty="0">
                <a:latin typeface="Calibri"/>
                <a:cs typeface="Calibri"/>
              </a:rPr>
              <a:t>Work</a:t>
            </a:r>
            <a:r>
              <a:rPr sz="2800" dirty="0">
                <a:latin typeface="Calibri"/>
                <a:cs typeface="Calibri"/>
              </a:rPr>
              <a:t>	</a:t>
            </a:r>
            <a:r>
              <a:rPr sz="2800" spc="240" dirty="0">
                <a:latin typeface="Calibri"/>
                <a:cs typeface="Calibri"/>
              </a:rPr>
              <a:t>cooperatively</a:t>
            </a:r>
            <a:r>
              <a:rPr sz="2800" dirty="0">
                <a:latin typeface="Calibri"/>
                <a:cs typeface="Calibri"/>
              </a:rPr>
              <a:t>	</a:t>
            </a:r>
            <a:r>
              <a:rPr sz="2800" spc="270" dirty="0">
                <a:latin typeface="Calibri"/>
                <a:cs typeface="Calibri"/>
              </a:rPr>
              <a:t>with</a:t>
            </a:r>
            <a:r>
              <a:rPr sz="2800" dirty="0">
                <a:latin typeface="Calibri"/>
                <a:cs typeface="Calibri"/>
              </a:rPr>
              <a:t>	</a:t>
            </a:r>
            <a:r>
              <a:rPr sz="2800" spc="195" dirty="0">
                <a:latin typeface="Calibri"/>
                <a:cs typeface="Calibri"/>
              </a:rPr>
              <a:t>others,</a:t>
            </a:r>
            <a:r>
              <a:rPr sz="2800" dirty="0">
                <a:latin typeface="Calibri"/>
                <a:cs typeface="Calibri"/>
              </a:rPr>
              <a:t>	</a:t>
            </a:r>
            <a:r>
              <a:rPr sz="2800" spc="220" dirty="0">
                <a:latin typeface="Calibri"/>
                <a:cs typeface="Calibri"/>
              </a:rPr>
              <a:t>listen</a:t>
            </a:r>
            <a:r>
              <a:rPr sz="2800" dirty="0">
                <a:latin typeface="Calibri"/>
                <a:cs typeface="Calibri"/>
              </a:rPr>
              <a:t>	</a:t>
            </a:r>
            <a:r>
              <a:rPr sz="2800" spc="185" dirty="0">
                <a:latin typeface="Calibri"/>
                <a:cs typeface="Calibri"/>
              </a:rPr>
              <a:t>actively,</a:t>
            </a:r>
            <a:r>
              <a:rPr sz="2800" dirty="0">
                <a:latin typeface="Calibri"/>
                <a:cs typeface="Calibri"/>
              </a:rPr>
              <a:t>	</a:t>
            </a:r>
            <a:r>
              <a:rPr sz="2800" spc="345" dirty="0">
                <a:latin typeface="Calibri"/>
                <a:cs typeface="Calibri"/>
              </a:rPr>
              <a:t>and</a:t>
            </a:r>
            <a:r>
              <a:rPr sz="2800" dirty="0">
                <a:latin typeface="Calibri"/>
                <a:cs typeface="Calibri"/>
              </a:rPr>
              <a:t>	</a:t>
            </a:r>
            <a:r>
              <a:rPr sz="2800" spc="265" dirty="0">
                <a:latin typeface="Calibri"/>
                <a:cs typeface="Calibri"/>
              </a:rPr>
              <a:t>share</a:t>
            </a:r>
            <a:r>
              <a:rPr sz="2800" dirty="0">
                <a:latin typeface="Calibri"/>
                <a:cs typeface="Calibri"/>
              </a:rPr>
              <a:t>	</a:t>
            </a:r>
            <a:r>
              <a:rPr sz="2800" spc="220" dirty="0">
                <a:latin typeface="Calibri"/>
                <a:cs typeface="Calibri"/>
              </a:rPr>
              <a:t>responsibilities</a:t>
            </a:r>
            <a:r>
              <a:rPr sz="2800" dirty="0">
                <a:latin typeface="Calibri"/>
                <a:cs typeface="Calibri"/>
              </a:rPr>
              <a:t>	</a:t>
            </a:r>
            <a:r>
              <a:rPr sz="2800" spc="375" dirty="0">
                <a:latin typeface="Calibri"/>
                <a:cs typeface="Calibri"/>
              </a:rPr>
              <a:t>when</a:t>
            </a:r>
            <a:r>
              <a:rPr sz="2800" dirty="0">
                <a:latin typeface="Calibri"/>
                <a:cs typeface="Calibri"/>
              </a:rPr>
              <a:t>	</a:t>
            </a:r>
            <a:r>
              <a:rPr sz="2800" spc="330" dirty="0">
                <a:latin typeface="Calibri"/>
                <a:cs typeface="Calibri"/>
              </a:rPr>
              <a:t>working</a:t>
            </a:r>
            <a:r>
              <a:rPr sz="2800" dirty="0">
                <a:latin typeface="Calibri"/>
                <a:cs typeface="Calibri"/>
              </a:rPr>
              <a:t>	</a:t>
            </a:r>
            <a:r>
              <a:rPr sz="2800" spc="235" dirty="0">
                <a:latin typeface="Calibri"/>
                <a:cs typeface="Calibri"/>
              </a:rPr>
              <a:t>in </a:t>
            </a:r>
            <a:r>
              <a:rPr sz="2800" spc="270" dirty="0">
                <a:latin typeface="Calibri"/>
                <a:cs typeface="Calibri"/>
              </a:rPr>
              <a:t>groups.</a:t>
            </a:r>
            <a:endParaRPr sz="2800" dirty="0">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784729" y="118109"/>
            <a:ext cx="12673965" cy="985519"/>
          </a:xfrm>
          <a:prstGeom prst="rect">
            <a:avLst/>
          </a:prstGeom>
        </p:spPr>
        <p:txBody>
          <a:bodyPr vert="horz" wrap="square" lIns="0" tIns="12700" rIns="0" bIns="0" rtlCol="0">
            <a:spAutoFit/>
          </a:bodyPr>
          <a:lstStyle/>
          <a:p>
            <a:pPr marL="12700">
              <a:lnSpc>
                <a:spcPct val="100000"/>
              </a:lnSpc>
              <a:spcBef>
                <a:spcPts val="100"/>
              </a:spcBef>
              <a:tabLst>
                <a:tab pos="7162165" algn="l"/>
              </a:tabLst>
            </a:pPr>
            <a:r>
              <a:rPr sz="6300" spc="1175" dirty="0"/>
              <a:t>PROFESSIONAL</a:t>
            </a:r>
            <a:r>
              <a:rPr sz="6300" dirty="0"/>
              <a:t>	</a:t>
            </a:r>
            <a:r>
              <a:rPr sz="6300" spc="1180" dirty="0"/>
              <a:t>STANDARDS</a:t>
            </a:r>
            <a:endParaRPr sz="6300"/>
          </a:p>
        </p:txBody>
      </p:sp>
      <p:sp>
        <p:nvSpPr>
          <p:cNvPr id="3" name="object 3"/>
          <p:cNvSpPr txBox="1"/>
          <p:nvPr/>
        </p:nvSpPr>
        <p:spPr>
          <a:xfrm>
            <a:off x="813612" y="2084272"/>
            <a:ext cx="16573500" cy="6168390"/>
          </a:xfrm>
          <a:prstGeom prst="rect">
            <a:avLst/>
          </a:prstGeom>
        </p:spPr>
        <p:txBody>
          <a:bodyPr vert="horz" wrap="square" lIns="0" tIns="12065" rIns="0" bIns="0" rtlCol="0">
            <a:spAutoFit/>
          </a:bodyPr>
          <a:lstStyle/>
          <a:p>
            <a:pPr marL="469265" indent="-456565">
              <a:lnSpc>
                <a:spcPct val="100000"/>
              </a:lnSpc>
              <a:spcBef>
                <a:spcPts val="95"/>
              </a:spcBef>
              <a:buFont typeface="Arial"/>
              <a:buChar char="•"/>
              <a:tabLst>
                <a:tab pos="469265" algn="l"/>
              </a:tabLst>
            </a:pPr>
            <a:r>
              <a:rPr sz="2800" spc="415" dirty="0">
                <a:latin typeface="Calibri"/>
                <a:cs typeface="Calibri"/>
              </a:rPr>
              <a:t>Smoking</a:t>
            </a:r>
            <a:r>
              <a:rPr sz="2800" spc="145" dirty="0">
                <a:latin typeface="Calibri"/>
                <a:cs typeface="Calibri"/>
              </a:rPr>
              <a:t> </a:t>
            </a:r>
            <a:r>
              <a:rPr sz="2800" spc="204" dirty="0">
                <a:latin typeface="Calibri"/>
                <a:cs typeface="Calibri"/>
              </a:rPr>
              <a:t>or</a:t>
            </a:r>
            <a:r>
              <a:rPr sz="2800" spc="110" dirty="0">
                <a:latin typeface="Calibri"/>
                <a:cs typeface="Calibri"/>
              </a:rPr>
              <a:t> </a:t>
            </a:r>
            <a:r>
              <a:rPr sz="2800" spc="340" dirty="0">
                <a:latin typeface="Calibri"/>
                <a:cs typeface="Calibri"/>
              </a:rPr>
              <a:t>vaping</a:t>
            </a:r>
            <a:r>
              <a:rPr sz="2800" spc="120" dirty="0">
                <a:latin typeface="Calibri"/>
                <a:cs typeface="Calibri"/>
              </a:rPr>
              <a:t> </a:t>
            </a:r>
            <a:r>
              <a:rPr sz="2800" spc="190" dirty="0">
                <a:latin typeface="Calibri"/>
                <a:cs typeface="Calibri"/>
              </a:rPr>
              <a:t>is</a:t>
            </a:r>
            <a:r>
              <a:rPr sz="2800" spc="120" dirty="0">
                <a:latin typeface="Calibri"/>
                <a:cs typeface="Calibri"/>
              </a:rPr>
              <a:t> </a:t>
            </a:r>
            <a:r>
              <a:rPr sz="2800" spc="295" dirty="0">
                <a:latin typeface="Calibri"/>
                <a:cs typeface="Calibri"/>
              </a:rPr>
              <a:t>not</a:t>
            </a:r>
            <a:r>
              <a:rPr sz="2800" spc="110" dirty="0">
                <a:latin typeface="Calibri"/>
                <a:cs typeface="Calibri"/>
              </a:rPr>
              <a:t> </a:t>
            </a:r>
            <a:r>
              <a:rPr sz="2800" spc="280" dirty="0">
                <a:latin typeface="Calibri"/>
                <a:cs typeface="Calibri"/>
              </a:rPr>
              <a:t>allowed</a:t>
            </a:r>
            <a:r>
              <a:rPr sz="2800" spc="105" dirty="0">
                <a:latin typeface="Calibri"/>
                <a:cs typeface="Calibri"/>
              </a:rPr>
              <a:t> </a:t>
            </a:r>
            <a:r>
              <a:rPr sz="2800" spc="260" dirty="0">
                <a:latin typeface="Calibri"/>
                <a:cs typeface="Calibri"/>
              </a:rPr>
              <a:t>in</a:t>
            </a:r>
            <a:r>
              <a:rPr sz="2800" spc="120" dirty="0">
                <a:latin typeface="Calibri"/>
                <a:cs typeface="Calibri"/>
              </a:rPr>
              <a:t> </a:t>
            </a:r>
            <a:r>
              <a:rPr sz="2800" spc="200" dirty="0">
                <a:latin typeface="Calibri"/>
                <a:cs typeface="Calibri"/>
              </a:rPr>
              <a:t>class.</a:t>
            </a:r>
            <a:r>
              <a:rPr sz="2800" spc="125" dirty="0">
                <a:latin typeface="Calibri"/>
                <a:cs typeface="Calibri"/>
              </a:rPr>
              <a:t> </a:t>
            </a:r>
            <a:r>
              <a:rPr sz="2800" spc="110" dirty="0">
                <a:latin typeface="Calibri"/>
                <a:cs typeface="Calibri"/>
              </a:rPr>
              <a:t>If</a:t>
            </a:r>
            <a:r>
              <a:rPr sz="2800" spc="120" dirty="0">
                <a:latin typeface="Calibri"/>
                <a:cs typeface="Calibri"/>
              </a:rPr>
              <a:t> </a:t>
            </a:r>
            <a:r>
              <a:rPr sz="2800" spc="305" dirty="0">
                <a:latin typeface="Calibri"/>
                <a:cs typeface="Calibri"/>
              </a:rPr>
              <a:t>you</a:t>
            </a:r>
            <a:r>
              <a:rPr sz="2800" spc="110" dirty="0">
                <a:latin typeface="Calibri"/>
                <a:cs typeface="Calibri"/>
              </a:rPr>
              <a:t> </a:t>
            </a:r>
            <a:r>
              <a:rPr sz="2800" spc="355" dirty="0">
                <a:latin typeface="Calibri"/>
                <a:cs typeface="Calibri"/>
              </a:rPr>
              <a:t>need</a:t>
            </a:r>
            <a:r>
              <a:rPr sz="2800" spc="100" dirty="0">
                <a:latin typeface="Calibri"/>
                <a:cs typeface="Calibri"/>
              </a:rPr>
              <a:t> </a:t>
            </a:r>
            <a:r>
              <a:rPr sz="2800" spc="225" dirty="0">
                <a:latin typeface="Calibri"/>
                <a:cs typeface="Calibri"/>
              </a:rPr>
              <a:t>to</a:t>
            </a:r>
            <a:r>
              <a:rPr sz="2800" spc="100" dirty="0">
                <a:latin typeface="Calibri"/>
                <a:cs typeface="Calibri"/>
              </a:rPr>
              <a:t> </a:t>
            </a:r>
            <a:r>
              <a:rPr sz="2800" spc="225" dirty="0">
                <a:latin typeface="Calibri"/>
                <a:cs typeface="Calibri"/>
              </a:rPr>
              <a:t>vape,</a:t>
            </a:r>
            <a:r>
              <a:rPr sz="2800" spc="114" dirty="0">
                <a:latin typeface="Calibri"/>
                <a:cs typeface="Calibri"/>
              </a:rPr>
              <a:t> </a:t>
            </a:r>
            <a:r>
              <a:rPr sz="2800" spc="280" dirty="0">
                <a:latin typeface="Calibri"/>
                <a:cs typeface="Calibri"/>
              </a:rPr>
              <a:t>please</a:t>
            </a:r>
            <a:r>
              <a:rPr sz="2800" spc="120" dirty="0">
                <a:latin typeface="Calibri"/>
                <a:cs typeface="Calibri"/>
              </a:rPr>
              <a:t> </a:t>
            </a:r>
            <a:r>
              <a:rPr sz="2800" spc="290" dirty="0">
                <a:latin typeface="Calibri"/>
                <a:cs typeface="Calibri"/>
              </a:rPr>
              <a:t>step</a:t>
            </a:r>
            <a:r>
              <a:rPr sz="2800" spc="110" dirty="0">
                <a:latin typeface="Calibri"/>
                <a:cs typeface="Calibri"/>
              </a:rPr>
              <a:t> </a:t>
            </a:r>
            <a:r>
              <a:rPr sz="2800" spc="215" dirty="0">
                <a:latin typeface="Calibri"/>
                <a:cs typeface="Calibri"/>
              </a:rPr>
              <a:t>outside.</a:t>
            </a:r>
            <a:endParaRPr sz="2800">
              <a:latin typeface="Calibri"/>
              <a:cs typeface="Calibri"/>
            </a:endParaRPr>
          </a:p>
          <a:p>
            <a:pPr>
              <a:lnSpc>
                <a:spcPct val="100000"/>
              </a:lnSpc>
              <a:spcBef>
                <a:spcPts val="1580"/>
              </a:spcBef>
              <a:buFont typeface="Arial"/>
              <a:buChar char="•"/>
            </a:pPr>
            <a:endParaRPr sz="2800">
              <a:latin typeface="Calibri"/>
              <a:cs typeface="Calibri"/>
            </a:endParaRPr>
          </a:p>
          <a:p>
            <a:pPr marL="469265" marR="8255" indent="-457200">
              <a:lnSpc>
                <a:spcPct val="148900"/>
              </a:lnSpc>
              <a:buFont typeface="Arial"/>
              <a:buChar char="•"/>
              <a:tabLst>
                <a:tab pos="469265" algn="l"/>
              </a:tabLst>
            </a:pPr>
            <a:r>
              <a:rPr sz="2800" spc="229" dirty="0">
                <a:latin typeface="Calibri"/>
                <a:cs typeface="Calibri"/>
              </a:rPr>
              <a:t>You’re</a:t>
            </a:r>
            <a:r>
              <a:rPr sz="2800" spc="265" dirty="0">
                <a:latin typeface="Calibri"/>
                <a:cs typeface="Calibri"/>
              </a:rPr>
              <a:t> </a:t>
            </a:r>
            <a:r>
              <a:rPr sz="2800" spc="355" dirty="0">
                <a:latin typeface="Calibri"/>
                <a:cs typeface="Calibri"/>
              </a:rPr>
              <a:t>welcome</a:t>
            </a:r>
            <a:r>
              <a:rPr sz="2800" spc="290" dirty="0">
                <a:latin typeface="Calibri"/>
                <a:cs typeface="Calibri"/>
              </a:rPr>
              <a:t> </a:t>
            </a:r>
            <a:r>
              <a:rPr sz="2800" spc="225" dirty="0">
                <a:latin typeface="Calibri"/>
                <a:cs typeface="Calibri"/>
              </a:rPr>
              <a:t>to</a:t>
            </a:r>
            <a:r>
              <a:rPr sz="2800" spc="275" dirty="0">
                <a:latin typeface="Calibri"/>
                <a:cs typeface="Calibri"/>
              </a:rPr>
              <a:t> </a:t>
            </a:r>
            <a:r>
              <a:rPr sz="2800" spc="265" dirty="0">
                <a:latin typeface="Calibri"/>
                <a:cs typeface="Calibri"/>
              </a:rPr>
              <a:t>eat</a:t>
            </a:r>
            <a:r>
              <a:rPr sz="2800" spc="290" dirty="0">
                <a:latin typeface="Calibri"/>
                <a:cs typeface="Calibri"/>
              </a:rPr>
              <a:t> </a:t>
            </a:r>
            <a:r>
              <a:rPr sz="2800" spc="370" dirty="0">
                <a:latin typeface="Calibri"/>
                <a:cs typeface="Calibri"/>
              </a:rPr>
              <a:t>and</a:t>
            </a:r>
            <a:r>
              <a:rPr sz="2800" spc="295" dirty="0">
                <a:latin typeface="Calibri"/>
                <a:cs typeface="Calibri"/>
              </a:rPr>
              <a:t> </a:t>
            </a:r>
            <a:r>
              <a:rPr sz="2800" spc="290" dirty="0">
                <a:latin typeface="Calibri"/>
                <a:cs typeface="Calibri"/>
              </a:rPr>
              <a:t>drink </a:t>
            </a:r>
            <a:r>
              <a:rPr sz="2800" spc="260" dirty="0">
                <a:latin typeface="Calibri"/>
                <a:cs typeface="Calibri"/>
              </a:rPr>
              <a:t>in</a:t>
            </a:r>
            <a:r>
              <a:rPr sz="2800" spc="295" dirty="0">
                <a:latin typeface="Calibri"/>
                <a:cs typeface="Calibri"/>
              </a:rPr>
              <a:t> </a:t>
            </a:r>
            <a:r>
              <a:rPr sz="2800" spc="200" dirty="0">
                <a:latin typeface="Calibri"/>
                <a:cs typeface="Calibri"/>
              </a:rPr>
              <a:t>class,</a:t>
            </a:r>
            <a:r>
              <a:rPr sz="2800" spc="285" dirty="0">
                <a:latin typeface="Calibri"/>
                <a:cs typeface="Calibri"/>
              </a:rPr>
              <a:t> </a:t>
            </a:r>
            <a:r>
              <a:rPr sz="2800" spc="340" dirty="0">
                <a:latin typeface="Calibri"/>
                <a:cs typeface="Calibri"/>
              </a:rPr>
              <a:t>but</a:t>
            </a:r>
            <a:r>
              <a:rPr sz="2800" spc="300" dirty="0">
                <a:latin typeface="Calibri"/>
                <a:cs typeface="Calibri"/>
              </a:rPr>
              <a:t> </a:t>
            </a:r>
            <a:r>
              <a:rPr sz="2800" spc="280" dirty="0">
                <a:latin typeface="Calibri"/>
                <a:cs typeface="Calibri"/>
              </a:rPr>
              <a:t>please</a:t>
            </a:r>
            <a:r>
              <a:rPr sz="2800" spc="305" dirty="0">
                <a:latin typeface="Calibri"/>
                <a:cs typeface="Calibri"/>
              </a:rPr>
              <a:t> </a:t>
            </a:r>
            <a:r>
              <a:rPr sz="2800" spc="425" dirty="0">
                <a:latin typeface="Calibri"/>
                <a:cs typeface="Calibri"/>
              </a:rPr>
              <a:t>make</a:t>
            </a:r>
            <a:r>
              <a:rPr sz="2800" spc="280" dirty="0">
                <a:latin typeface="Calibri"/>
                <a:cs typeface="Calibri"/>
              </a:rPr>
              <a:t> </a:t>
            </a:r>
            <a:r>
              <a:rPr sz="2800" spc="275" dirty="0">
                <a:latin typeface="Calibri"/>
                <a:cs typeface="Calibri"/>
              </a:rPr>
              <a:t>sure</a:t>
            </a:r>
            <a:r>
              <a:rPr sz="2800" spc="290" dirty="0">
                <a:latin typeface="Calibri"/>
                <a:cs typeface="Calibri"/>
              </a:rPr>
              <a:t> </a:t>
            </a:r>
            <a:r>
              <a:rPr sz="2800" spc="225" dirty="0">
                <a:latin typeface="Calibri"/>
                <a:cs typeface="Calibri"/>
              </a:rPr>
              <a:t>to</a:t>
            </a:r>
            <a:r>
              <a:rPr sz="2800" spc="275" dirty="0">
                <a:latin typeface="Calibri"/>
                <a:cs typeface="Calibri"/>
              </a:rPr>
              <a:t> </a:t>
            </a:r>
            <a:r>
              <a:rPr sz="2800" spc="290" dirty="0">
                <a:latin typeface="Calibri"/>
                <a:cs typeface="Calibri"/>
              </a:rPr>
              <a:t>dispose</a:t>
            </a:r>
            <a:r>
              <a:rPr sz="2800" spc="285" dirty="0">
                <a:latin typeface="Calibri"/>
                <a:cs typeface="Calibri"/>
              </a:rPr>
              <a:t> </a:t>
            </a:r>
            <a:r>
              <a:rPr sz="2800" spc="180" dirty="0">
                <a:latin typeface="Calibri"/>
                <a:cs typeface="Calibri"/>
              </a:rPr>
              <a:t>of</a:t>
            </a:r>
            <a:r>
              <a:rPr sz="2800" spc="285" dirty="0">
                <a:latin typeface="Calibri"/>
                <a:cs typeface="Calibri"/>
              </a:rPr>
              <a:t> </a:t>
            </a:r>
            <a:r>
              <a:rPr sz="2800" spc="325" dirty="0">
                <a:latin typeface="Calibri"/>
                <a:cs typeface="Calibri"/>
              </a:rPr>
              <a:t>any</a:t>
            </a:r>
            <a:r>
              <a:rPr sz="2800" spc="295" dirty="0">
                <a:latin typeface="Calibri"/>
                <a:cs typeface="Calibri"/>
              </a:rPr>
              <a:t> rubbish </a:t>
            </a:r>
            <a:r>
              <a:rPr sz="2800" spc="250" dirty="0">
                <a:latin typeface="Calibri"/>
                <a:cs typeface="Calibri"/>
              </a:rPr>
              <a:t>properly—</a:t>
            </a:r>
            <a:r>
              <a:rPr sz="2800" spc="310" dirty="0">
                <a:latin typeface="Calibri"/>
                <a:cs typeface="Calibri"/>
              </a:rPr>
              <a:t>help</a:t>
            </a:r>
            <a:r>
              <a:rPr sz="2800" spc="130" dirty="0">
                <a:latin typeface="Calibri"/>
                <a:cs typeface="Calibri"/>
              </a:rPr>
              <a:t> </a:t>
            </a:r>
            <a:r>
              <a:rPr sz="2800" spc="345" dirty="0">
                <a:latin typeface="Calibri"/>
                <a:cs typeface="Calibri"/>
              </a:rPr>
              <a:t>keep</a:t>
            </a:r>
            <a:r>
              <a:rPr sz="2800" spc="114" dirty="0">
                <a:latin typeface="Calibri"/>
                <a:cs typeface="Calibri"/>
              </a:rPr>
              <a:t> </a:t>
            </a:r>
            <a:r>
              <a:rPr sz="2800" spc="300" dirty="0">
                <a:latin typeface="Calibri"/>
                <a:cs typeface="Calibri"/>
              </a:rPr>
              <a:t>the</a:t>
            </a:r>
            <a:r>
              <a:rPr sz="2800" spc="130" dirty="0">
                <a:latin typeface="Calibri"/>
                <a:cs typeface="Calibri"/>
              </a:rPr>
              <a:t> </a:t>
            </a:r>
            <a:r>
              <a:rPr sz="2800" spc="335" dirty="0">
                <a:latin typeface="Calibri"/>
                <a:cs typeface="Calibri"/>
              </a:rPr>
              <a:t>space</a:t>
            </a:r>
            <a:r>
              <a:rPr sz="2800" spc="114" dirty="0">
                <a:latin typeface="Calibri"/>
                <a:cs typeface="Calibri"/>
              </a:rPr>
              <a:t> </a:t>
            </a:r>
            <a:r>
              <a:rPr sz="2800" spc="300" dirty="0">
                <a:latin typeface="Calibri"/>
                <a:cs typeface="Calibri"/>
              </a:rPr>
              <a:t>clean</a:t>
            </a:r>
            <a:r>
              <a:rPr sz="2800" spc="120" dirty="0">
                <a:latin typeface="Calibri"/>
                <a:cs typeface="Calibri"/>
              </a:rPr>
              <a:t> </a:t>
            </a:r>
            <a:r>
              <a:rPr sz="2800" spc="165" dirty="0">
                <a:latin typeface="Calibri"/>
                <a:cs typeface="Calibri"/>
              </a:rPr>
              <a:t>for</a:t>
            </a:r>
            <a:r>
              <a:rPr sz="2800" spc="110" dirty="0">
                <a:latin typeface="Calibri"/>
                <a:cs typeface="Calibri"/>
              </a:rPr>
              <a:t> </a:t>
            </a:r>
            <a:r>
              <a:rPr sz="2800" spc="220" dirty="0">
                <a:latin typeface="Calibri"/>
                <a:cs typeface="Calibri"/>
              </a:rPr>
              <a:t>everyone.</a:t>
            </a:r>
            <a:endParaRPr sz="2800">
              <a:latin typeface="Calibri"/>
              <a:cs typeface="Calibri"/>
            </a:endParaRPr>
          </a:p>
          <a:p>
            <a:pPr>
              <a:lnSpc>
                <a:spcPct val="100000"/>
              </a:lnSpc>
              <a:spcBef>
                <a:spcPts val="1575"/>
              </a:spcBef>
              <a:buFont typeface="Arial"/>
              <a:buChar char="•"/>
            </a:pPr>
            <a:endParaRPr sz="2800">
              <a:latin typeface="Calibri"/>
              <a:cs typeface="Calibri"/>
            </a:endParaRPr>
          </a:p>
          <a:p>
            <a:pPr marL="469265" marR="8255" indent="-457200">
              <a:lnSpc>
                <a:spcPct val="148900"/>
              </a:lnSpc>
              <a:buFont typeface="Arial"/>
              <a:buChar char="•"/>
              <a:tabLst>
                <a:tab pos="469265" algn="l"/>
                <a:tab pos="2592705" algn="l"/>
                <a:tab pos="3141345" algn="l"/>
                <a:tab pos="4177665" algn="l"/>
                <a:tab pos="6393815" algn="l"/>
                <a:tab pos="7266940" algn="l"/>
                <a:tab pos="9090025" algn="l"/>
                <a:tab pos="10100945" algn="l"/>
                <a:tab pos="11246485" algn="l"/>
                <a:tab pos="11697970" algn="l"/>
                <a:tab pos="13377544" algn="l"/>
                <a:tab pos="14250669" algn="l"/>
                <a:tab pos="15957550" algn="l"/>
              </a:tabLst>
            </a:pPr>
            <a:r>
              <a:rPr sz="2800" spc="285" dirty="0">
                <a:latin typeface="Calibri"/>
                <a:cs typeface="Calibri"/>
              </a:rPr>
              <a:t>Contribute</a:t>
            </a:r>
            <a:r>
              <a:rPr sz="2800" dirty="0">
                <a:latin typeface="Calibri"/>
                <a:cs typeface="Calibri"/>
              </a:rPr>
              <a:t>	</a:t>
            </a:r>
            <a:r>
              <a:rPr sz="2800" spc="200" dirty="0">
                <a:latin typeface="Calibri"/>
                <a:cs typeface="Calibri"/>
              </a:rPr>
              <a:t>to</a:t>
            </a:r>
            <a:r>
              <a:rPr sz="2800" dirty="0">
                <a:latin typeface="Calibri"/>
                <a:cs typeface="Calibri"/>
              </a:rPr>
              <a:t>	</a:t>
            </a:r>
            <a:r>
              <a:rPr sz="2800" spc="254" dirty="0">
                <a:latin typeface="Calibri"/>
                <a:cs typeface="Calibri"/>
              </a:rPr>
              <a:t>class</a:t>
            </a:r>
            <a:r>
              <a:rPr sz="2800" dirty="0">
                <a:latin typeface="Calibri"/>
                <a:cs typeface="Calibri"/>
              </a:rPr>
              <a:t>	</a:t>
            </a:r>
            <a:r>
              <a:rPr sz="2800" spc="280" dirty="0">
                <a:latin typeface="Calibri"/>
                <a:cs typeface="Calibri"/>
              </a:rPr>
              <a:t>discussions</a:t>
            </a:r>
            <a:r>
              <a:rPr sz="2800" dirty="0">
                <a:latin typeface="Calibri"/>
                <a:cs typeface="Calibri"/>
              </a:rPr>
              <a:t>	</a:t>
            </a:r>
            <a:r>
              <a:rPr sz="2800" spc="345" dirty="0">
                <a:latin typeface="Calibri"/>
                <a:cs typeface="Calibri"/>
              </a:rPr>
              <a:t>and</a:t>
            </a:r>
            <a:r>
              <a:rPr sz="2800" dirty="0">
                <a:latin typeface="Calibri"/>
                <a:cs typeface="Calibri"/>
              </a:rPr>
              <a:t>	</a:t>
            </a:r>
            <a:r>
              <a:rPr sz="2800" spc="175" dirty="0">
                <a:latin typeface="Calibri"/>
                <a:cs typeface="Calibri"/>
              </a:rPr>
              <a:t>activities.</a:t>
            </a:r>
            <a:r>
              <a:rPr sz="2800" dirty="0">
                <a:latin typeface="Calibri"/>
                <a:cs typeface="Calibri"/>
              </a:rPr>
              <a:t>	</a:t>
            </a:r>
            <a:r>
              <a:rPr sz="2800" spc="280" dirty="0">
                <a:latin typeface="Calibri"/>
                <a:cs typeface="Calibri"/>
              </a:rPr>
              <a:t>Your</a:t>
            </a:r>
            <a:r>
              <a:rPr sz="2800" dirty="0">
                <a:latin typeface="Calibri"/>
                <a:cs typeface="Calibri"/>
              </a:rPr>
              <a:t>	</a:t>
            </a:r>
            <a:r>
              <a:rPr sz="2800" spc="300" dirty="0">
                <a:latin typeface="Calibri"/>
                <a:cs typeface="Calibri"/>
              </a:rPr>
              <a:t>input</a:t>
            </a:r>
            <a:r>
              <a:rPr sz="2800" dirty="0">
                <a:latin typeface="Calibri"/>
                <a:cs typeface="Calibri"/>
              </a:rPr>
              <a:t>	</a:t>
            </a:r>
            <a:r>
              <a:rPr sz="2800" spc="155" dirty="0">
                <a:latin typeface="Calibri"/>
                <a:cs typeface="Calibri"/>
              </a:rPr>
              <a:t>is</a:t>
            </a:r>
            <a:r>
              <a:rPr sz="2800" dirty="0">
                <a:latin typeface="Calibri"/>
                <a:cs typeface="Calibri"/>
              </a:rPr>
              <a:t>	</a:t>
            </a:r>
            <a:r>
              <a:rPr sz="2800" spc="260" dirty="0">
                <a:latin typeface="Calibri"/>
                <a:cs typeface="Calibri"/>
              </a:rPr>
              <a:t>valuable</a:t>
            </a:r>
            <a:r>
              <a:rPr sz="2800" dirty="0">
                <a:latin typeface="Calibri"/>
                <a:cs typeface="Calibri"/>
              </a:rPr>
              <a:t>	</a:t>
            </a:r>
            <a:r>
              <a:rPr sz="2800" spc="345" dirty="0">
                <a:latin typeface="Calibri"/>
                <a:cs typeface="Calibri"/>
              </a:rPr>
              <a:t>and</a:t>
            </a:r>
            <a:r>
              <a:rPr sz="2800" dirty="0">
                <a:latin typeface="Calibri"/>
                <a:cs typeface="Calibri"/>
              </a:rPr>
              <a:t>	</a:t>
            </a:r>
            <a:r>
              <a:rPr sz="2800" spc="280" dirty="0">
                <a:latin typeface="Calibri"/>
                <a:cs typeface="Calibri"/>
              </a:rPr>
              <a:t>enriches</a:t>
            </a:r>
            <a:r>
              <a:rPr sz="2800" dirty="0">
                <a:latin typeface="Calibri"/>
                <a:cs typeface="Calibri"/>
              </a:rPr>
              <a:t>	</a:t>
            </a:r>
            <a:r>
              <a:rPr sz="2800" spc="275" dirty="0">
                <a:latin typeface="Calibri"/>
                <a:cs typeface="Calibri"/>
              </a:rPr>
              <a:t>the </a:t>
            </a:r>
            <a:r>
              <a:rPr sz="2800" spc="300" dirty="0">
                <a:latin typeface="Calibri"/>
                <a:cs typeface="Calibri"/>
              </a:rPr>
              <a:t>learning</a:t>
            </a:r>
            <a:r>
              <a:rPr sz="2800" spc="125" dirty="0">
                <a:latin typeface="Calibri"/>
                <a:cs typeface="Calibri"/>
              </a:rPr>
              <a:t> </a:t>
            </a:r>
            <a:r>
              <a:rPr sz="2800" spc="285" dirty="0">
                <a:latin typeface="Calibri"/>
                <a:cs typeface="Calibri"/>
              </a:rPr>
              <a:t>experience</a:t>
            </a:r>
            <a:r>
              <a:rPr sz="2800" spc="145" dirty="0">
                <a:latin typeface="Calibri"/>
                <a:cs typeface="Calibri"/>
              </a:rPr>
              <a:t> </a:t>
            </a:r>
            <a:r>
              <a:rPr sz="2800" spc="165" dirty="0">
                <a:latin typeface="Calibri"/>
                <a:cs typeface="Calibri"/>
              </a:rPr>
              <a:t>for</a:t>
            </a:r>
            <a:r>
              <a:rPr sz="2800" spc="105" dirty="0">
                <a:latin typeface="Calibri"/>
                <a:cs typeface="Calibri"/>
              </a:rPr>
              <a:t> </a:t>
            </a:r>
            <a:r>
              <a:rPr sz="2800" spc="80" dirty="0">
                <a:latin typeface="Calibri"/>
                <a:cs typeface="Calibri"/>
              </a:rPr>
              <a:t>all.</a:t>
            </a:r>
            <a:endParaRPr sz="2800">
              <a:latin typeface="Calibri"/>
              <a:cs typeface="Calibri"/>
            </a:endParaRPr>
          </a:p>
          <a:p>
            <a:pPr>
              <a:lnSpc>
                <a:spcPct val="100000"/>
              </a:lnSpc>
              <a:spcBef>
                <a:spcPts val="1580"/>
              </a:spcBef>
              <a:buFont typeface="Arial"/>
              <a:buChar char="•"/>
            </a:pPr>
            <a:endParaRPr sz="2800">
              <a:latin typeface="Calibri"/>
              <a:cs typeface="Calibri"/>
            </a:endParaRPr>
          </a:p>
          <a:p>
            <a:pPr marL="469265" marR="5080" indent="-457200">
              <a:lnSpc>
                <a:spcPct val="148900"/>
              </a:lnSpc>
              <a:buFont typeface="Arial"/>
              <a:buChar char="•"/>
              <a:tabLst>
                <a:tab pos="469265" algn="l"/>
                <a:tab pos="1132205" algn="l"/>
                <a:tab pos="2231390" algn="l"/>
                <a:tab pos="3105150" algn="l"/>
                <a:tab pos="4598670" algn="l"/>
                <a:tab pos="6511290" algn="l"/>
                <a:tab pos="6907530" algn="l"/>
                <a:tab pos="8175625" algn="l"/>
                <a:tab pos="9466580" algn="l"/>
                <a:tab pos="11653520" algn="l"/>
                <a:tab pos="12334875" algn="l"/>
                <a:tab pos="14334490" algn="l"/>
                <a:tab pos="15045055" algn="l"/>
                <a:tab pos="16350615" algn="l"/>
              </a:tabLst>
            </a:pPr>
            <a:r>
              <a:rPr sz="2800" spc="409" dirty="0">
                <a:latin typeface="Calibri"/>
                <a:cs typeface="Calibri"/>
              </a:rPr>
              <a:t>Be</a:t>
            </a:r>
            <a:r>
              <a:rPr sz="2800" dirty="0">
                <a:latin typeface="Calibri"/>
                <a:cs typeface="Calibri"/>
              </a:rPr>
              <a:t>	</a:t>
            </a:r>
            <a:r>
              <a:rPr sz="2800" spc="325" dirty="0">
                <a:latin typeface="Calibri"/>
                <a:cs typeface="Calibri"/>
              </a:rPr>
              <a:t>open</a:t>
            </a:r>
            <a:r>
              <a:rPr sz="2800" dirty="0">
                <a:latin typeface="Calibri"/>
                <a:cs typeface="Calibri"/>
              </a:rPr>
              <a:t>	</a:t>
            </a:r>
            <a:r>
              <a:rPr sz="2800" spc="345" dirty="0">
                <a:latin typeface="Calibri"/>
                <a:cs typeface="Calibri"/>
              </a:rPr>
              <a:t>and</a:t>
            </a:r>
            <a:r>
              <a:rPr sz="2800" dirty="0">
                <a:latin typeface="Calibri"/>
                <a:cs typeface="Calibri"/>
              </a:rPr>
              <a:t>	</a:t>
            </a:r>
            <a:r>
              <a:rPr sz="2800" spc="235" dirty="0">
                <a:latin typeface="Calibri"/>
                <a:cs typeface="Calibri"/>
              </a:rPr>
              <a:t>honest,</a:t>
            </a:r>
            <a:r>
              <a:rPr sz="2800" dirty="0">
                <a:latin typeface="Calibri"/>
                <a:cs typeface="Calibri"/>
              </a:rPr>
              <a:t>	</a:t>
            </a:r>
            <a:r>
              <a:rPr sz="2800" spc="240" dirty="0">
                <a:latin typeface="Calibri"/>
                <a:cs typeface="Calibri"/>
              </a:rPr>
              <a:t>especially</a:t>
            </a:r>
            <a:r>
              <a:rPr sz="2800" dirty="0">
                <a:latin typeface="Calibri"/>
                <a:cs typeface="Calibri"/>
              </a:rPr>
              <a:t>	</a:t>
            </a:r>
            <a:r>
              <a:rPr sz="2800" spc="75" dirty="0">
                <a:latin typeface="Calibri"/>
                <a:cs typeface="Calibri"/>
              </a:rPr>
              <a:t>if</a:t>
            </a:r>
            <a:r>
              <a:rPr sz="2800" dirty="0">
                <a:latin typeface="Calibri"/>
                <a:cs typeface="Calibri"/>
              </a:rPr>
              <a:t>	</a:t>
            </a:r>
            <a:r>
              <a:rPr sz="2800" spc="195" dirty="0">
                <a:latin typeface="Calibri"/>
                <a:cs typeface="Calibri"/>
              </a:rPr>
              <a:t>you’re</a:t>
            </a:r>
            <a:r>
              <a:rPr sz="2800" dirty="0">
                <a:latin typeface="Calibri"/>
                <a:cs typeface="Calibri"/>
              </a:rPr>
              <a:t>	</a:t>
            </a:r>
            <a:r>
              <a:rPr sz="2800" spc="305" dirty="0">
                <a:latin typeface="Calibri"/>
                <a:cs typeface="Calibri"/>
              </a:rPr>
              <a:t>facing</a:t>
            </a:r>
            <a:r>
              <a:rPr sz="2800" dirty="0">
                <a:latin typeface="Calibri"/>
                <a:cs typeface="Calibri"/>
              </a:rPr>
              <a:t>	</a:t>
            </a:r>
            <a:r>
              <a:rPr sz="2800" spc="270" dirty="0">
                <a:latin typeface="Calibri"/>
                <a:cs typeface="Calibri"/>
              </a:rPr>
              <a:t>challenges.</a:t>
            </a:r>
            <a:r>
              <a:rPr sz="2800" dirty="0">
                <a:latin typeface="Calibri"/>
                <a:cs typeface="Calibri"/>
              </a:rPr>
              <a:t>	</a:t>
            </a:r>
            <a:r>
              <a:rPr sz="2800" spc="100" dirty="0">
                <a:latin typeface="Calibri"/>
                <a:cs typeface="Calibri"/>
              </a:rPr>
              <a:t>It’s</a:t>
            </a:r>
            <a:r>
              <a:rPr sz="2800" dirty="0">
                <a:latin typeface="Calibri"/>
                <a:cs typeface="Calibri"/>
              </a:rPr>
              <a:t>	</a:t>
            </a:r>
            <a:r>
              <a:rPr sz="2800" spc="295" dirty="0">
                <a:latin typeface="Calibri"/>
                <a:cs typeface="Calibri"/>
              </a:rPr>
              <a:t>important</a:t>
            </a:r>
            <a:r>
              <a:rPr sz="2800" dirty="0">
                <a:latin typeface="Calibri"/>
                <a:cs typeface="Calibri"/>
              </a:rPr>
              <a:t>	</a:t>
            </a:r>
            <a:r>
              <a:rPr sz="2800" spc="345" dirty="0">
                <a:latin typeface="Calibri"/>
                <a:cs typeface="Calibri"/>
              </a:rPr>
              <a:t>we</a:t>
            </a:r>
            <a:r>
              <a:rPr sz="2800" dirty="0">
                <a:latin typeface="Calibri"/>
                <a:cs typeface="Calibri"/>
              </a:rPr>
              <a:t>	</a:t>
            </a:r>
            <a:r>
              <a:rPr sz="2800" spc="254" dirty="0">
                <a:latin typeface="Calibri"/>
                <a:cs typeface="Calibri"/>
              </a:rPr>
              <a:t>create</a:t>
            </a:r>
            <a:r>
              <a:rPr sz="2800" dirty="0">
                <a:latin typeface="Calibri"/>
                <a:cs typeface="Calibri"/>
              </a:rPr>
              <a:t>	</a:t>
            </a:r>
            <a:r>
              <a:rPr sz="2800" spc="254" dirty="0">
                <a:latin typeface="Calibri"/>
                <a:cs typeface="Calibri"/>
              </a:rPr>
              <a:t>a </a:t>
            </a:r>
            <a:r>
              <a:rPr sz="2800" spc="240" dirty="0">
                <a:latin typeface="Calibri"/>
                <a:cs typeface="Calibri"/>
              </a:rPr>
              <a:t>trusting,</a:t>
            </a:r>
            <a:r>
              <a:rPr sz="2800" spc="140" dirty="0">
                <a:latin typeface="Calibri"/>
                <a:cs typeface="Calibri"/>
              </a:rPr>
              <a:t> </a:t>
            </a:r>
            <a:r>
              <a:rPr sz="2800" spc="280" dirty="0">
                <a:latin typeface="Calibri"/>
                <a:cs typeface="Calibri"/>
              </a:rPr>
              <a:t>supportive</a:t>
            </a:r>
            <a:r>
              <a:rPr sz="2800" spc="125" dirty="0">
                <a:latin typeface="Calibri"/>
                <a:cs typeface="Calibri"/>
              </a:rPr>
              <a:t> </a:t>
            </a:r>
            <a:r>
              <a:rPr sz="2800" spc="320" dirty="0">
                <a:latin typeface="Calibri"/>
                <a:cs typeface="Calibri"/>
              </a:rPr>
              <a:t>environment</a:t>
            </a:r>
            <a:r>
              <a:rPr sz="2800" spc="150" dirty="0">
                <a:latin typeface="Calibri"/>
                <a:cs typeface="Calibri"/>
              </a:rPr>
              <a:t> </a:t>
            </a:r>
            <a:r>
              <a:rPr sz="2800" spc="245" dirty="0">
                <a:latin typeface="Calibri"/>
                <a:cs typeface="Calibri"/>
              </a:rPr>
              <a:t>together.</a:t>
            </a:r>
            <a:endParaRPr sz="2800">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97429" y="2390235"/>
            <a:ext cx="13457555" cy="3385185"/>
          </a:xfrm>
          <a:prstGeom prst="rect">
            <a:avLst/>
          </a:prstGeom>
        </p:spPr>
        <p:txBody>
          <a:bodyPr vert="horz" wrap="square" lIns="0" tIns="781685" rIns="0" bIns="0" rtlCol="0">
            <a:spAutoFit/>
          </a:bodyPr>
          <a:lstStyle/>
          <a:p>
            <a:pPr marL="12700">
              <a:lnSpc>
                <a:spcPct val="100000"/>
              </a:lnSpc>
              <a:spcBef>
                <a:spcPts val="6155"/>
              </a:spcBef>
            </a:pPr>
            <a:r>
              <a:rPr sz="12500" b="0" spc="1660" dirty="0">
                <a:latin typeface="Calibri"/>
                <a:cs typeface="Calibri"/>
              </a:rPr>
              <a:t>Assignment</a:t>
            </a:r>
            <a:r>
              <a:rPr sz="12500" b="0" spc="450" dirty="0">
                <a:latin typeface="Calibri"/>
                <a:cs typeface="Calibri"/>
              </a:rPr>
              <a:t> </a:t>
            </a:r>
            <a:r>
              <a:rPr sz="12500" b="0" spc="1730" dirty="0">
                <a:latin typeface="Calibri"/>
                <a:cs typeface="Calibri"/>
              </a:rPr>
              <a:t>One</a:t>
            </a:r>
            <a:endParaRPr sz="12500">
              <a:latin typeface="Calibri"/>
              <a:cs typeface="Calibri"/>
            </a:endParaRPr>
          </a:p>
          <a:p>
            <a:pPr marL="232410" algn="ctr">
              <a:lnSpc>
                <a:spcPct val="100000"/>
              </a:lnSpc>
              <a:spcBef>
                <a:spcPts val="1555"/>
              </a:spcBef>
            </a:pPr>
            <a:r>
              <a:rPr sz="3200" b="0" spc="425" dirty="0">
                <a:latin typeface="Calibri"/>
                <a:cs typeface="Calibri"/>
              </a:rPr>
              <a:t>Academic</a:t>
            </a:r>
            <a:r>
              <a:rPr sz="3200" b="0" spc="125" dirty="0">
                <a:latin typeface="Calibri"/>
                <a:cs typeface="Calibri"/>
              </a:rPr>
              <a:t> </a:t>
            </a:r>
            <a:r>
              <a:rPr sz="3200" b="0" spc="275" dirty="0">
                <a:latin typeface="Calibri"/>
                <a:cs typeface="Calibri"/>
              </a:rPr>
              <a:t>Skills</a:t>
            </a:r>
            <a:r>
              <a:rPr sz="3200" b="0" spc="100" dirty="0">
                <a:latin typeface="Calibri"/>
                <a:cs typeface="Calibri"/>
              </a:rPr>
              <a:t> </a:t>
            </a:r>
            <a:r>
              <a:rPr sz="3200" b="0" spc="200" dirty="0">
                <a:latin typeface="Calibri"/>
                <a:cs typeface="Calibri"/>
              </a:rPr>
              <a:t>for</a:t>
            </a:r>
            <a:r>
              <a:rPr sz="3200" b="0" spc="130" dirty="0">
                <a:latin typeface="Calibri"/>
                <a:cs typeface="Calibri"/>
              </a:rPr>
              <a:t> </a:t>
            </a:r>
            <a:r>
              <a:rPr sz="3200" b="0" spc="345" dirty="0">
                <a:latin typeface="Calibri"/>
                <a:cs typeface="Calibri"/>
              </a:rPr>
              <a:t>the</a:t>
            </a:r>
            <a:r>
              <a:rPr sz="3200" b="0" spc="105" dirty="0">
                <a:latin typeface="Calibri"/>
                <a:cs typeface="Calibri"/>
              </a:rPr>
              <a:t> </a:t>
            </a:r>
            <a:r>
              <a:rPr sz="3200" b="0" spc="320" dirty="0">
                <a:latin typeface="Calibri"/>
                <a:cs typeface="Calibri"/>
              </a:rPr>
              <a:t>Digital</a:t>
            </a:r>
            <a:r>
              <a:rPr sz="3200" b="0" spc="114" dirty="0">
                <a:latin typeface="Calibri"/>
                <a:cs typeface="Calibri"/>
              </a:rPr>
              <a:t> </a:t>
            </a:r>
            <a:r>
              <a:rPr sz="3200" b="0" spc="365" dirty="0">
                <a:latin typeface="Calibri"/>
                <a:cs typeface="Calibri"/>
              </a:rPr>
              <a:t>Era</a:t>
            </a:r>
            <a:r>
              <a:rPr sz="3200" b="0" spc="105" dirty="0">
                <a:latin typeface="Calibri"/>
                <a:cs typeface="Calibri"/>
              </a:rPr>
              <a:t> </a:t>
            </a:r>
            <a:r>
              <a:rPr sz="3200" b="0" spc="290" dirty="0">
                <a:latin typeface="Calibri"/>
                <a:cs typeface="Calibri"/>
              </a:rPr>
              <a:t>(BMSW4013)</a:t>
            </a:r>
            <a:endParaRPr sz="3200">
              <a:latin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object 20" descr="$PPTXTitle"/>
          <p:cNvSpPr txBox="1">
            <a:spLocks noGrp="1"/>
          </p:cNvSpPr>
          <p:nvPr>
            <p:ph type="title"/>
          </p:nvPr>
        </p:nvSpPr>
        <p:spPr>
          <a:xfrm>
            <a:off x="304800" y="495300"/>
            <a:ext cx="17461788" cy="1529906"/>
          </a:xfrm>
          <a:prstGeom prst="rect">
            <a:avLst/>
          </a:prstGeom>
        </p:spPr>
        <p:txBody>
          <a:bodyPr vert="horz" wrap="square" lIns="0" tIns="417830" rIns="0" bIns="0" rtlCol="0">
            <a:spAutoFit/>
          </a:bodyPr>
          <a:lstStyle/>
          <a:p>
            <a:pPr marL="80645" algn="l">
              <a:lnSpc>
                <a:spcPct val="100000"/>
              </a:lnSpc>
              <a:spcBef>
                <a:spcPts val="3290"/>
              </a:spcBef>
            </a:pPr>
            <a:r>
              <a:rPr sz="3600" spc="1205" dirty="0"/>
              <a:t>Ass</a:t>
            </a:r>
            <a:r>
              <a:rPr lang="en-GB" sz="3600" spc="1205" dirty="0" err="1"/>
              <a:t>ignment</a:t>
            </a:r>
            <a:r>
              <a:rPr lang="en-GB" sz="3600" spc="1205" dirty="0"/>
              <a:t> 1:</a:t>
            </a:r>
            <a:br>
              <a:rPr lang="en-GB" sz="3600" spc="1205" dirty="0"/>
            </a:br>
            <a:r>
              <a:rPr lang="en-GB" sz="3600" spc="1205" dirty="0"/>
              <a:t>Evidence of Learning (E-Portfolio)</a:t>
            </a:r>
            <a:endParaRPr sz="3600" dirty="0"/>
          </a:p>
        </p:txBody>
      </p:sp>
      <p:sp>
        <p:nvSpPr>
          <p:cNvPr id="21" name="object 21"/>
          <p:cNvSpPr txBox="1"/>
          <p:nvPr/>
        </p:nvSpPr>
        <p:spPr>
          <a:xfrm>
            <a:off x="533400" y="2628897"/>
            <a:ext cx="5791200" cy="2008242"/>
          </a:xfrm>
          <a:prstGeom prst="rect">
            <a:avLst/>
          </a:prstGeom>
        </p:spPr>
        <p:txBody>
          <a:bodyPr vert="horz" wrap="square" lIns="0" tIns="12700" rIns="0" bIns="0" rtlCol="0">
            <a:spAutoFit/>
          </a:bodyPr>
          <a:lstStyle/>
          <a:p>
            <a:pPr algn="ctr">
              <a:lnSpc>
                <a:spcPct val="100000"/>
              </a:lnSpc>
              <a:spcBef>
                <a:spcPts val="100"/>
              </a:spcBef>
            </a:pPr>
            <a:r>
              <a:rPr lang="en-GB" sz="3200" b="1" spc="434" dirty="0">
                <a:latin typeface="Calibri"/>
                <a:cs typeface="Calibri"/>
              </a:rPr>
              <a:t>Component 1</a:t>
            </a:r>
          </a:p>
          <a:p>
            <a:pPr algn="l">
              <a:lnSpc>
                <a:spcPct val="100000"/>
              </a:lnSpc>
              <a:spcBef>
                <a:spcPts val="100"/>
              </a:spcBef>
            </a:pPr>
            <a:endParaRPr lang="en-US" sz="3200" dirty="0">
              <a:latin typeface="Calibri"/>
              <a:cs typeface="Calibri"/>
            </a:endParaRPr>
          </a:p>
          <a:p>
            <a:pPr marL="457200" indent="-457200" algn="l">
              <a:lnSpc>
                <a:spcPct val="100000"/>
              </a:lnSpc>
              <a:spcBef>
                <a:spcPts val="100"/>
              </a:spcBef>
              <a:buFont typeface="Arial" panose="020B0604020202020204" pitchFamily="34" charset="0"/>
              <a:buChar char="•"/>
            </a:pPr>
            <a:r>
              <a:rPr lang="en-US" sz="3200" dirty="0">
                <a:latin typeface="Calibri"/>
                <a:cs typeface="Calibri"/>
              </a:rPr>
              <a:t>Development of Academic Skills (500 words)</a:t>
            </a:r>
            <a:endParaRPr sz="3200" dirty="0">
              <a:latin typeface="Calibri"/>
              <a:cs typeface="Calibri"/>
            </a:endParaRPr>
          </a:p>
        </p:txBody>
      </p:sp>
      <p:sp>
        <p:nvSpPr>
          <p:cNvPr id="22" name="object 21">
            <a:extLst>
              <a:ext uri="{FF2B5EF4-FFF2-40B4-BE49-F238E27FC236}">
                <a16:creationId xmlns:a16="http://schemas.microsoft.com/office/drawing/2014/main" id="{30E15DDB-A5EB-D3DF-B9DD-843459A856C5}"/>
              </a:ext>
            </a:extLst>
          </p:cNvPr>
          <p:cNvSpPr txBox="1"/>
          <p:nvPr/>
        </p:nvSpPr>
        <p:spPr>
          <a:xfrm>
            <a:off x="5562600" y="4572000"/>
            <a:ext cx="5638802" cy="2008242"/>
          </a:xfrm>
          <a:prstGeom prst="rect">
            <a:avLst/>
          </a:prstGeom>
        </p:spPr>
        <p:txBody>
          <a:bodyPr vert="horz" wrap="square" lIns="0" tIns="12700" rIns="0" bIns="0" rtlCol="0">
            <a:spAutoFit/>
          </a:bodyPr>
          <a:lstStyle/>
          <a:p>
            <a:pPr algn="ctr">
              <a:lnSpc>
                <a:spcPct val="100000"/>
              </a:lnSpc>
              <a:spcBef>
                <a:spcPts val="100"/>
              </a:spcBef>
            </a:pPr>
            <a:r>
              <a:rPr lang="en-GB" sz="3200" b="1" spc="434" dirty="0">
                <a:latin typeface="Calibri"/>
                <a:cs typeface="Calibri"/>
              </a:rPr>
              <a:t>Component 2</a:t>
            </a:r>
          </a:p>
          <a:p>
            <a:pPr algn="ctr">
              <a:lnSpc>
                <a:spcPct val="100000"/>
              </a:lnSpc>
              <a:spcBef>
                <a:spcPts val="100"/>
              </a:spcBef>
            </a:pPr>
            <a:r>
              <a:rPr lang="en-US" sz="3200" dirty="0">
                <a:latin typeface="Calibri"/>
                <a:cs typeface="Calibri"/>
              </a:rPr>
              <a:t> </a:t>
            </a:r>
          </a:p>
          <a:p>
            <a:pPr marL="457200" indent="-457200" algn="ctr">
              <a:lnSpc>
                <a:spcPct val="100000"/>
              </a:lnSpc>
              <a:spcBef>
                <a:spcPts val="100"/>
              </a:spcBef>
              <a:buFont typeface="Arial" panose="020B0604020202020204" pitchFamily="34" charset="0"/>
              <a:buChar char="•"/>
            </a:pPr>
            <a:r>
              <a:rPr lang="en-US" sz="3200" dirty="0">
                <a:latin typeface="Calibri"/>
                <a:cs typeface="Calibri"/>
              </a:rPr>
              <a:t>Application of Academic Skills (1,000 words)</a:t>
            </a:r>
            <a:endParaRPr sz="3200" dirty="0">
              <a:latin typeface="Calibri"/>
              <a:cs typeface="Calibri"/>
            </a:endParaRPr>
          </a:p>
        </p:txBody>
      </p:sp>
      <p:sp>
        <p:nvSpPr>
          <p:cNvPr id="23" name="object 21">
            <a:extLst>
              <a:ext uri="{FF2B5EF4-FFF2-40B4-BE49-F238E27FC236}">
                <a16:creationId xmlns:a16="http://schemas.microsoft.com/office/drawing/2014/main" id="{B4BC1298-3843-7A09-6B31-D2E4F142125D}"/>
              </a:ext>
            </a:extLst>
          </p:cNvPr>
          <p:cNvSpPr txBox="1"/>
          <p:nvPr/>
        </p:nvSpPr>
        <p:spPr>
          <a:xfrm>
            <a:off x="13030200" y="6362700"/>
            <a:ext cx="3733394" cy="2500685"/>
          </a:xfrm>
          <a:prstGeom prst="rect">
            <a:avLst/>
          </a:prstGeom>
        </p:spPr>
        <p:txBody>
          <a:bodyPr vert="horz" wrap="square" lIns="0" tIns="12700" rIns="0" bIns="0" rtlCol="0">
            <a:spAutoFit/>
          </a:bodyPr>
          <a:lstStyle/>
          <a:p>
            <a:pPr algn="ctr">
              <a:lnSpc>
                <a:spcPct val="100000"/>
              </a:lnSpc>
              <a:spcBef>
                <a:spcPts val="100"/>
              </a:spcBef>
            </a:pPr>
            <a:r>
              <a:rPr lang="en-GB" sz="3200" b="1" spc="434" dirty="0">
                <a:latin typeface="Calibri"/>
                <a:cs typeface="Calibri"/>
              </a:rPr>
              <a:t>Component 3</a:t>
            </a:r>
          </a:p>
          <a:p>
            <a:pPr algn="ctr">
              <a:lnSpc>
                <a:spcPct val="100000"/>
              </a:lnSpc>
              <a:spcBef>
                <a:spcPts val="100"/>
              </a:spcBef>
            </a:pPr>
            <a:endParaRPr lang="en-GB" sz="3200" b="1" spc="434" dirty="0">
              <a:latin typeface="Calibri"/>
              <a:cs typeface="Calibri"/>
            </a:endParaRPr>
          </a:p>
          <a:p>
            <a:pPr algn="ctr">
              <a:lnSpc>
                <a:spcPct val="100000"/>
              </a:lnSpc>
              <a:spcBef>
                <a:spcPts val="100"/>
              </a:spcBef>
            </a:pPr>
            <a:r>
              <a:rPr lang="en-US" sz="3200" dirty="0">
                <a:latin typeface="Calibri"/>
                <a:cs typeface="Calibri"/>
              </a:rPr>
              <a:t>Academic Poster: Communicating Academic Skills</a:t>
            </a:r>
            <a:endParaRPr sz="3200" dirty="0">
              <a:latin typeface="Calibri"/>
              <a:cs typeface="Calibri"/>
            </a:endParaRPr>
          </a:p>
        </p:txBody>
      </p:sp>
      <p:sp>
        <p:nvSpPr>
          <p:cNvPr id="24" name="Oval 23">
            <a:extLst>
              <a:ext uri="{FF2B5EF4-FFF2-40B4-BE49-F238E27FC236}">
                <a16:creationId xmlns:a16="http://schemas.microsoft.com/office/drawing/2014/main" id="{09BA5070-5778-5E8B-A16E-78585A951DDC}"/>
              </a:ext>
            </a:extLst>
          </p:cNvPr>
          <p:cNvSpPr/>
          <p:nvPr/>
        </p:nvSpPr>
        <p:spPr>
          <a:xfrm>
            <a:off x="152400" y="2476500"/>
            <a:ext cx="6629400" cy="2819400"/>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18853343-8FEB-F1FB-B7B9-5A7B86033916}"/>
              </a:ext>
            </a:extLst>
          </p:cNvPr>
          <p:cNvSpPr txBox="1"/>
          <p:nvPr/>
        </p:nvSpPr>
        <p:spPr>
          <a:xfrm>
            <a:off x="298268" y="7618313"/>
            <a:ext cx="9455331" cy="1569660"/>
          </a:xfrm>
          <a:prstGeom prst="rect">
            <a:avLst/>
          </a:prstGeom>
          <a:noFill/>
        </p:spPr>
        <p:txBody>
          <a:bodyPr wrap="square" rtlCol="0">
            <a:spAutoFit/>
          </a:bodyPr>
          <a:lstStyle/>
          <a:p>
            <a:r>
              <a:rPr lang="en-GB" sz="3200" dirty="0">
                <a:latin typeface="+mn-lt"/>
              </a:rPr>
              <a:t>Today’s lecture will focus on helping you with Component 1, Task 1: </a:t>
            </a:r>
            <a:r>
              <a:rPr lang="en-US" sz="3200" dirty="0">
                <a:latin typeface="+mn-lt"/>
              </a:rPr>
              <a:t>Evaluating Academic Sources Using the CRAAP Test (Approx. 250 words)</a:t>
            </a:r>
            <a:endParaRPr lang="en-GB" sz="3200" dirty="0">
              <a:latin typeface="+mn-lt"/>
            </a:endParaRPr>
          </a:p>
        </p:txBody>
      </p:sp>
      <p:cxnSp>
        <p:nvCxnSpPr>
          <p:cNvPr id="28" name="Straight Arrow Connector 27">
            <a:extLst>
              <a:ext uri="{FF2B5EF4-FFF2-40B4-BE49-F238E27FC236}">
                <a16:creationId xmlns:a16="http://schemas.microsoft.com/office/drawing/2014/main" id="{6593A247-7FAC-F52B-EE69-8B2658585BA5}"/>
              </a:ext>
            </a:extLst>
          </p:cNvPr>
          <p:cNvCxnSpPr>
            <a:cxnSpLocks/>
          </p:cNvCxnSpPr>
          <p:nvPr/>
        </p:nvCxnSpPr>
        <p:spPr>
          <a:xfrm flipH="1" flipV="1">
            <a:off x="4495800" y="5228956"/>
            <a:ext cx="590551" cy="2456301"/>
          </a:xfrm>
          <a:prstGeom prst="straightConnector1">
            <a:avLst/>
          </a:prstGeom>
          <a:ln w="76200">
            <a:solidFill>
              <a:srgbClr val="FF0000"/>
            </a:solidFill>
            <a:tailEnd type="triangle"/>
          </a:ln>
        </p:spPr>
        <p:style>
          <a:lnRef idx="3">
            <a:schemeClr val="accent2"/>
          </a:lnRef>
          <a:fillRef idx="0">
            <a:schemeClr val="accent2"/>
          </a:fillRef>
          <a:effectRef idx="2">
            <a:schemeClr val="accent2"/>
          </a:effectRef>
          <a:fontRef idx="minor">
            <a:schemeClr val="tx1"/>
          </a:fontRef>
        </p:style>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792886" y="305815"/>
            <a:ext cx="15590114" cy="2136482"/>
          </a:xfrm>
          <a:prstGeom prst="rect">
            <a:avLst/>
          </a:prstGeom>
        </p:spPr>
        <p:txBody>
          <a:bodyPr vert="horz" wrap="square" lIns="0" tIns="12700" rIns="0" bIns="0" rtlCol="0">
            <a:spAutoFit/>
          </a:bodyPr>
          <a:lstStyle/>
          <a:p>
            <a:pPr marL="12700">
              <a:lnSpc>
                <a:spcPct val="100000"/>
              </a:lnSpc>
              <a:spcBef>
                <a:spcPts val="100"/>
              </a:spcBef>
            </a:pPr>
            <a:r>
              <a:rPr sz="13800" spc="1845" dirty="0"/>
              <a:t>Re</a:t>
            </a:r>
            <a:r>
              <a:rPr lang="en-GB" sz="13800" spc="1845" dirty="0" err="1"/>
              <a:t>ading</a:t>
            </a:r>
            <a:r>
              <a:rPr lang="en-GB" sz="13800" spc="1845" dirty="0"/>
              <a:t> Lists</a:t>
            </a:r>
            <a:r>
              <a:rPr sz="13800" spc="1845" dirty="0"/>
              <a:t>…</a:t>
            </a:r>
            <a:endParaRPr sz="13800" dirty="0"/>
          </a:p>
        </p:txBody>
      </p:sp>
      <p:pic>
        <p:nvPicPr>
          <p:cNvPr id="3" name="object 3"/>
          <p:cNvPicPr/>
          <p:nvPr/>
        </p:nvPicPr>
        <p:blipFill>
          <a:blip r:embed="rId2" cstate="print"/>
          <a:stretch>
            <a:fillRect/>
          </a:stretch>
        </p:blipFill>
        <p:spPr>
          <a:xfrm>
            <a:off x="713231" y="3166872"/>
            <a:ext cx="6639306" cy="5058918"/>
          </a:xfrm>
          <a:prstGeom prst="rect">
            <a:avLst/>
          </a:prstGeom>
        </p:spPr>
      </p:pic>
      <p:pic>
        <p:nvPicPr>
          <p:cNvPr id="4" name="object 4"/>
          <p:cNvPicPr/>
          <p:nvPr/>
        </p:nvPicPr>
        <p:blipFill>
          <a:blip r:embed="rId3" cstate="print"/>
          <a:stretch>
            <a:fillRect/>
          </a:stretch>
        </p:blipFill>
        <p:spPr>
          <a:xfrm>
            <a:off x="7770876" y="2895600"/>
            <a:ext cx="10094214" cy="561517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048308" y="491490"/>
            <a:ext cx="6473825" cy="1122680"/>
          </a:xfrm>
          <a:prstGeom prst="rect">
            <a:avLst/>
          </a:prstGeom>
        </p:spPr>
        <p:txBody>
          <a:bodyPr vert="horz" wrap="square" lIns="0" tIns="12700" rIns="0" bIns="0" rtlCol="0">
            <a:spAutoFit/>
          </a:bodyPr>
          <a:lstStyle/>
          <a:p>
            <a:pPr marL="12700">
              <a:lnSpc>
                <a:spcPct val="100000"/>
              </a:lnSpc>
              <a:spcBef>
                <a:spcPts val="100"/>
              </a:spcBef>
            </a:pPr>
            <a:r>
              <a:rPr spc="1030" dirty="0"/>
              <a:t>Reading</a:t>
            </a:r>
            <a:r>
              <a:rPr spc="430" dirty="0"/>
              <a:t> </a:t>
            </a:r>
            <a:r>
              <a:rPr spc="825" dirty="0"/>
              <a:t>Lists</a:t>
            </a:r>
          </a:p>
        </p:txBody>
      </p:sp>
      <p:sp>
        <p:nvSpPr>
          <p:cNvPr id="3" name="object 3"/>
          <p:cNvSpPr txBox="1"/>
          <p:nvPr/>
        </p:nvSpPr>
        <p:spPr>
          <a:xfrm>
            <a:off x="956868" y="1594561"/>
            <a:ext cx="17197705" cy="8268334"/>
          </a:xfrm>
          <a:prstGeom prst="rect">
            <a:avLst/>
          </a:prstGeom>
        </p:spPr>
        <p:txBody>
          <a:bodyPr vert="horz" wrap="square" lIns="0" tIns="12700" rIns="0" bIns="0" rtlCol="0">
            <a:spAutoFit/>
          </a:bodyPr>
          <a:lstStyle/>
          <a:p>
            <a:pPr marL="104139">
              <a:lnSpc>
                <a:spcPct val="100000"/>
              </a:lnSpc>
              <a:spcBef>
                <a:spcPts val="100"/>
              </a:spcBef>
            </a:pPr>
            <a:r>
              <a:rPr sz="6000" b="1" spc="1035" dirty="0">
                <a:latin typeface="Calibri"/>
                <a:cs typeface="Calibri"/>
              </a:rPr>
              <a:t>Why</a:t>
            </a:r>
            <a:r>
              <a:rPr sz="6000" b="1" spc="340" dirty="0">
                <a:latin typeface="Calibri"/>
                <a:cs typeface="Calibri"/>
              </a:rPr>
              <a:t> </a:t>
            </a:r>
            <a:r>
              <a:rPr sz="6000" b="1" spc="650" dirty="0">
                <a:latin typeface="Calibri"/>
                <a:cs typeface="Calibri"/>
              </a:rPr>
              <a:t>are</a:t>
            </a:r>
            <a:r>
              <a:rPr sz="6000" b="1" spc="340" dirty="0">
                <a:latin typeface="Calibri"/>
                <a:cs typeface="Calibri"/>
              </a:rPr>
              <a:t> </a:t>
            </a:r>
            <a:r>
              <a:rPr sz="6000" b="1" spc="725" dirty="0">
                <a:latin typeface="Calibri"/>
                <a:cs typeface="Calibri"/>
              </a:rPr>
              <a:t>they</a:t>
            </a:r>
            <a:r>
              <a:rPr sz="6000" b="1" spc="340" dirty="0">
                <a:latin typeface="Calibri"/>
                <a:cs typeface="Calibri"/>
              </a:rPr>
              <a:t> </a:t>
            </a:r>
            <a:r>
              <a:rPr sz="6000" b="1" spc="700" dirty="0">
                <a:latin typeface="Calibri"/>
                <a:cs typeface="Calibri"/>
              </a:rPr>
              <a:t>important?</a:t>
            </a:r>
            <a:endParaRPr sz="6000">
              <a:latin typeface="Calibri"/>
              <a:cs typeface="Calibri"/>
            </a:endParaRPr>
          </a:p>
          <a:p>
            <a:pPr marL="469265" indent="-456565">
              <a:lnSpc>
                <a:spcPct val="100000"/>
              </a:lnSpc>
              <a:spcBef>
                <a:spcPts val="4980"/>
              </a:spcBef>
              <a:buFont typeface="Arial"/>
              <a:buChar char="•"/>
              <a:tabLst>
                <a:tab pos="469265" algn="l"/>
              </a:tabLst>
            </a:pPr>
            <a:r>
              <a:rPr sz="2800" b="1" spc="345" dirty="0">
                <a:latin typeface="Calibri"/>
                <a:cs typeface="Calibri"/>
              </a:rPr>
              <a:t>Help</a:t>
            </a:r>
            <a:r>
              <a:rPr sz="2800" b="1" spc="165" dirty="0">
                <a:latin typeface="Calibri"/>
                <a:cs typeface="Calibri"/>
              </a:rPr>
              <a:t> </a:t>
            </a:r>
            <a:r>
              <a:rPr sz="2800" b="1" spc="395" dirty="0">
                <a:latin typeface="Calibri"/>
                <a:cs typeface="Calibri"/>
              </a:rPr>
              <a:t>You</a:t>
            </a:r>
            <a:r>
              <a:rPr sz="2800" b="1" spc="165" dirty="0">
                <a:latin typeface="Calibri"/>
                <a:cs typeface="Calibri"/>
              </a:rPr>
              <a:t> </a:t>
            </a:r>
            <a:r>
              <a:rPr sz="2800" b="1" spc="275" dirty="0">
                <a:latin typeface="Calibri"/>
                <a:cs typeface="Calibri"/>
              </a:rPr>
              <a:t>Learn</a:t>
            </a:r>
            <a:r>
              <a:rPr sz="2800" spc="275" dirty="0">
                <a:latin typeface="Calibri"/>
                <a:cs typeface="Calibri"/>
              </a:rPr>
              <a:t>:</a:t>
            </a:r>
            <a:r>
              <a:rPr sz="2800" spc="105" dirty="0">
                <a:latin typeface="Calibri"/>
                <a:cs typeface="Calibri"/>
              </a:rPr>
              <a:t> </a:t>
            </a:r>
            <a:r>
              <a:rPr sz="2800" spc="295" dirty="0">
                <a:latin typeface="Calibri"/>
                <a:cs typeface="Calibri"/>
              </a:rPr>
              <a:t>They</a:t>
            </a:r>
            <a:r>
              <a:rPr sz="2800" spc="120" dirty="0">
                <a:latin typeface="Calibri"/>
                <a:cs typeface="Calibri"/>
              </a:rPr>
              <a:t> </a:t>
            </a:r>
            <a:r>
              <a:rPr sz="2800" spc="345" dirty="0">
                <a:latin typeface="Calibri"/>
                <a:cs typeface="Calibri"/>
              </a:rPr>
              <a:t>show</a:t>
            </a:r>
            <a:r>
              <a:rPr sz="2800" spc="120" dirty="0">
                <a:latin typeface="Calibri"/>
                <a:cs typeface="Calibri"/>
              </a:rPr>
              <a:t> </a:t>
            </a:r>
            <a:r>
              <a:rPr sz="2800" spc="305" dirty="0">
                <a:latin typeface="Calibri"/>
                <a:cs typeface="Calibri"/>
              </a:rPr>
              <a:t>you</a:t>
            </a:r>
            <a:r>
              <a:rPr sz="2800" spc="114" dirty="0">
                <a:latin typeface="Calibri"/>
                <a:cs typeface="Calibri"/>
              </a:rPr>
              <a:t> </a:t>
            </a:r>
            <a:r>
              <a:rPr sz="2800" spc="300" dirty="0">
                <a:latin typeface="Calibri"/>
                <a:cs typeface="Calibri"/>
              </a:rPr>
              <a:t>the</a:t>
            </a:r>
            <a:r>
              <a:rPr sz="2800" spc="114" dirty="0">
                <a:latin typeface="Calibri"/>
                <a:cs typeface="Calibri"/>
              </a:rPr>
              <a:t> </a:t>
            </a:r>
            <a:r>
              <a:rPr sz="2800" spc="355" dirty="0">
                <a:latin typeface="Calibri"/>
                <a:cs typeface="Calibri"/>
              </a:rPr>
              <a:t>most</a:t>
            </a:r>
            <a:r>
              <a:rPr sz="2800" spc="135" dirty="0">
                <a:latin typeface="Calibri"/>
                <a:cs typeface="Calibri"/>
              </a:rPr>
              <a:t> </a:t>
            </a:r>
            <a:r>
              <a:rPr sz="2800" spc="305" dirty="0">
                <a:latin typeface="Calibri"/>
                <a:cs typeface="Calibri"/>
              </a:rPr>
              <a:t>important</a:t>
            </a:r>
            <a:r>
              <a:rPr sz="2800" spc="130" dirty="0">
                <a:latin typeface="Calibri"/>
                <a:cs typeface="Calibri"/>
              </a:rPr>
              <a:t> </a:t>
            </a:r>
            <a:r>
              <a:rPr sz="2800" spc="270" dirty="0">
                <a:latin typeface="Calibri"/>
                <a:cs typeface="Calibri"/>
              </a:rPr>
              <a:t>resources</a:t>
            </a:r>
            <a:r>
              <a:rPr sz="2800" spc="135" dirty="0">
                <a:latin typeface="Calibri"/>
                <a:cs typeface="Calibri"/>
              </a:rPr>
              <a:t> </a:t>
            </a:r>
            <a:r>
              <a:rPr sz="2800" spc="225" dirty="0">
                <a:latin typeface="Calibri"/>
                <a:cs typeface="Calibri"/>
              </a:rPr>
              <a:t>to</a:t>
            </a:r>
            <a:r>
              <a:rPr sz="2800" spc="105" dirty="0">
                <a:latin typeface="Calibri"/>
                <a:cs typeface="Calibri"/>
              </a:rPr>
              <a:t> </a:t>
            </a:r>
            <a:r>
              <a:rPr sz="2800" spc="190" dirty="0">
                <a:latin typeface="Calibri"/>
                <a:cs typeface="Calibri"/>
              </a:rPr>
              <a:t>review.</a:t>
            </a:r>
            <a:endParaRPr sz="2800">
              <a:latin typeface="Calibri"/>
              <a:cs typeface="Calibri"/>
            </a:endParaRPr>
          </a:p>
          <a:p>
            <a:pPr marL="469265" indent="-456565">
              <a:lnSpc>
                <a:spcPct val="100000"/>
              </a:lnSpc>
              <a:spcBef>
                <a:spcPts val="3360"/>
              </a:spcBef>
              <a:buFont typeface="Arial"/>
              <a:buChar char="•"/>
              <a:tabLst>
                <a:tab pos="469265" algn="l"/>
              </a:tabLst>
            </a:pPr>
            <a:r>
              <a:rPr sz="2800" b="1" spc="380" dirty="0">
                <a:latin typeface="Calibri"/>
                <a:cs typeface="Calibri"/>
              </a:rPr>
              <a:t>Teach</a:t>
            </a:r>
            <a:r>
              <a:rPr sz="2800" b="1" spc="145" dirty="0">
                <a:latin typeface="Calibri"/>
                <a:cs typeface="Calibri"/>
              </a:rPr>
              <a:t> </a:t>
            </a:r>
            <a:r>
              <a:rPr sz="2800" b="1" spc="380" dirty="0">
                <a:latin typeface="Calibri"/>
                <a:cs typeface="Calibri"/>
              </a:rPr>
              <a:t>Basic</a:t>
            </a:r>
            <a:r>
              <a:rPr sz="2800" b="1" spc="150" dirty="0">
                <a:latin typeface="Calibri"/>
                <a:cs typeface="Calibri"/>
              </a:rPr>
              <a:t> </a:t>
            </a:r>
            <a:r>
              <a:rPr sz="2800" b="1" spc="245" dirty="0">
                <a:latin typeface="Calibri"/>
                <a:cs typeface="Calibri"/>
              </a:rPr>
              <a:t>Ideas</a:t>
            </a:r>
            <a:r>
              <a:rPr sz="2800" spc="245" dirty="0">
                <a:latin typeface="Calibri"/>
                <a:cs typeface="Calibri"/>
              </a:rPr>
              <a:t>:</a:t>
            </a:r>
            <a:r>
              <a:rPr sz="2800" spc="110" dirty="0">
                <a:latin typeface="Calibri"/>
                <a:cs typeface="Calibri"/>
              </a:rPr>
              <a:t> </a:t>
            </a:r>
            <a:r>
              <a:rPr sz="2800" spc="300" dirty="0">
                <a:latin typeface="Calibri"/>
                <a:cs typeface="Calibri"/>
              </a:rPr>
              <a:t>They</a:t>
            </a:r>
            <a:r>
              <a:rPr sz="2800" spc="105" dirty="0">
                <a:latin typeface="Calibri"/>
                <a:cs typeface="Calibri"/>
              </a:rPr>
              <a:t> </a:t>
            </a:r>
            <a:r>
              <a:rPr sz="2800" spc="310" dirty="0">
                <a:latin typeface="Calibri"/>
                <a:cs typeface="Calibri"/>
              </a:rPr>
              <a:t>give</a:t>
            </a:r>
            <a:r>
              <a:rPr sz="2800" spc="110" dirty="0">
                <a:latin typeface="Calibri"/>
                <a:cs typeface="Calibri"/>
              </a:rPr>
              <a:t> </a:t>
            </a:r>
            <a:r>
              <a:rPr sz="2800" spc="305" dirty="0">
                <a:latin typeface="Calibri"/>
                <a:cs typeface="Calibri"/>
              </a:rPr>
              <a:t>you</a:t>
            </a:r>
            <a:r>
              <a:rPr sz="2800" spc="110" dirty="0">
                <a:latin typeface="Calibri"/>
                <a:cs typeface="Calibri"/>
              </a:rPr>
              <a:t> </a:t>
            </a:r>
            <a:r>
              <a:rPr sz="2800" spc="305" dirty="0">
                <a:latin typeface="Calibri"/>
                <a:cs typeface="Calibri"/>
              </a:rPr>
              <a:t>the</a:t>
            </a:r>
            <a:r>
              <a:rPr sz="2800" spc="110" dirty="0">
                <a:latin typeface="Calibri"/>
                <a:cs typeface="Calibri"/>
              </a:rPr>
              <a:t> </a:t>
            </a:r>
            <a:r>
              <a:rPr sz="2800" spc="385" dirty="0">
                <a:latin typeface="Calibri"/>
                <a:cs typeface="Calibri"/>
              </a:rPr>
              <a:t>main</a:t>
            </a:r>
            <a:r>
              <a:rPr sz="2800" spc="130" dirty="0">
                <a:latin typeface="Calibri"/>
                <a:cs typeface="Calibri"/>
              </a:rPr>
              <a:t> </a:t>
            </a:r>
            <a:r>
              <a:rPr sz="2800" spc="270" dirty="0">
                <a:latin typeface="Calibri"/>
                <a:cs typeface="Calibri"/>
              </a:rPr>
              <a:t>ideas</a:t>
            </a:r>
            <a:r>
              <a:rPr sz="2800" spc="110" dirty="0">
                <a:latin typeface="Calibri"/>
                <a:cs typeface="Calibri"/>
              </a:rPr>
              <a:t> </a:t>
            </a:r>
            <a:r>
              <a:rPr sz="2800" spc="265" dirty="0">
                <a:latin typeface="Calibri"/>
                <a:cs typeface="Calibri"/>
              </a:rPr>
              <a:t>in</a:t>
            </a:r>
            <a:r>
              <a:rPr sz="2800" spc="110" dirty="0">
                <a:latin typeface="Calibri"/>
                <a:cs typeface="Calibri"/>
              </a:rPr>
              <a:t> </a:t>
            </a:r>
            <a:r>
              <a:rPr sz="2800" spc="254" dirty="0">
                <a:latin typeface="Calibri"/>
                <a:cs typeface="Calibri"/>
              </a:rPr>
              <a:t>your</a:t>
            </a:r>
            <a:r>
              <a:rPr sz="2800" spc="100" dirty="0">
                <a:latin typeface="Calibri"/>
                <a:cs typeface="Calibri"/>
              </a:rPr>
              <a:t> </a:t>
            </a:r>
            <a:r>
              <a:rPr sz="2800" spc="220" dirty="0">
                <a:latin typeface="Calibri"/>
                <a:cs typeface="Calibri"/>
              </a:rPr>
              <a:t>subject.</a:t>
            </a:r>
            <a:endParaRPr sz="2800">
              <a:latin typeface="Calibri"/>
              <a:cs typeface="Calibri"/>
            </a:endParaRPr>
          </a:p>
          <a:p>
            <a:pPr marL="469265" indent="-456565">
              <a:lnSpc>
                <a:spcPct val="100000"/>
              </a:lnSpc>
              <a:spcBef>
                <a:spcPts val="3365"/>
              </a:spcBef>
              <a:buFont typeface="Arial"/>
              <a:buChar char="•"/>
              <a:tabLst>
                <a:tab pos="469265" algn="l"/>
              </a:tabLst>
            </a:pPr>
            <a:r>
              <a:rPr sz="2800" b="1" spc="340" dirty="0">
                <a:latin typeface="Calibri"/>
                <a:cs typeface="Calibri"/>
              </a:rPr>
              <a:t>Make</a:t>
            </a:r>
            <a:r>
              <a:rPr sz="2800" b="1" spc="155" dirty="0">
                <a:latin typeface="Calibri"/>
                <a:cs typeface="Calibri"/>
              </a:rPr>
              <a:t> </a:t>
            </a:r>
            <a:r>
              <a:rPr sz="2800" b="1" spc="395" dirty="0">
                <a:latin typeface="Calibri"/>
                <a:cs typeface="Calibri"/>
              </a:rPr>
              <a:t>You</a:t>
            </a:r>
            <a:r>
              <a:rPr sz="2800" b="1" spc="175" dirty="0">
                <a:latin typeface="Calibri"/>
                <a:cs typeface="Calibri"/>
              </a:rPr>
              <a:t> </a:t>
            </a:r>
            <a:r>
              <a:rPr sz="2800" b="1" spc="270" dirty="0">
                <a:latin typeface="Calibri"/>
                <a:cs typeface="Calibri"/>
              </a:rPr>
              <a:t>Think</a:t>
            </a:r>
            <a:r>
              <a:rPr sz="2800" spc="270" dirty="0">
                <a:latin typeface="Calibri"/>
                <a:cs typeface="Calibri"/>
              </a:rPr>
              <a:t>:</a:t>
            </a:r>
            <a:r>
              <a:rPr sz="2800" spc="105" dirty="0">
                <a:latin typeface="Calibri"/>
                <a:cs typeface="Calibri"/>
              </a:rPr>
              <a:t> </a:t>
            </a:r>
            <a:r>
              <a:rPr sz="2800" spc="295" dirty="0">
                <a:latin typeface="Calibri"/>
                <a:cs typeface="Calibri"/>
              </a:rPr>
              <a:t>They</a:t>
            </a:r>
            <a:r>
              <a:rPr sz="2800" spc="125" dirty="0">
                <a:latin typeface="Calibri"/>
                <a:cs typeface="Calibri"/>
              </a:rPr>
              <a:t> </a:t>
            </a:r>
            <a:r>
              <a:rPr sz="2800" spc="305" dirty="0">
                <a:latin typeface="Calibri"/>
                <a:cs typeface="Calibri"/>
              </a:rPr>
              <a:t>help</a:t>
            </a:r>
            <a:r>
              <a:rPr sz="2800" spc="110" dirty="0">
                <a:latin typeface="Calibri"/>
                <a:cs typeface="Calibri"/>
              </a:rPr>
              <a:t> </a:t>
            </a:r>
            <a:r>
              <a:rPr sz="2800" spc="305" dirty="0">
                <a:latin typeface="Calibri"/>
                <a:cs typeface="Calibri"/>
              </a:rPr>
              <a:t>you</a:t>
            </a:r>
            <a:r>
              <a:rPr sz="2800" spc="120" dirty="0">
                <a:latin typeface="Calibri"/>
                <a:cs typeface="Calibri"/>
              </a:rPr>
              <a:t> </a:t>
            </a:r>
            <a:r>
              <a:rPr sz="2800" spc="325" dirty="0">
                <a:latin typeface="Calibri"/>
                <a:cs typeface="Calibri"/>
              </a:rPr>
              <a:t>understand</a:t>
            </a:r>
            <a:r>
              <a:rPr sz="2800" spc="145" dirty="0">
                <a:latin typeface="Calibri"/>
                <a:cs typeface="Calibri"/>
              </a:rPr>
              <a:t> </a:t>
            </a:r>
            <a:r>
              <a:rPr sz="2800" spc="220" dirty="0">
                <a:latin typeface="Calibri"/>
                <a:cs typeface="Calibri"/>
              </a:rPr>
              <a:t>different</a:t>
            </a:r>
            <a:r>
              <a:rPr sz="2800" spc="125" dirty="0">
                <a:latin typeface="Calibri"/>
                <a:cs typeface="Calibri"/>
              </a:rPr>
              <a:t> </a:t>
            </a:r>
            <a:r>
              <a:rPr sz="2800" spc="270" dirty="0">
                <a:latin typeface="Calibri"/>
                <a:cs typeface="Calibri"/>
              </a:rPr>
              <a:t>points</a:t>
            </a:r>
            <a:r>
              <a:rPr sz="2800" spc="105" dirty="0">
                <a:latin typeface="Calibri"/>
                <a:cs typeface="Calibri"/>
              </a:rPr>
              <a:t> </a:t>
            </a:r>
            <a:r>
              <a:rPr sz="2800" spc="185" dirty="0">
                <a:latin typeface="Calibri"/>
                <a:cs typeface="Calibri"/>
              </a:rPr>
              <a:t>of</a:t>
            </a:r>
            <a:r>
              <a:rPr sz="2800" spc="120" dirty="0">
                <a:latin typeface="Calibri"/>
                <a:cs typeface="Calibri"/>
              </a:rPr>
              <a:t> </a:t>
            </a:r>
            <a:r>
              <a:rPr sz="2800" spc="180" dirty="0">
                <a:latin typeface="Calibri"/>
                <a:cs typeface="Calibri"/>
              </a:rPr>
              <a:t>view.</a:t>
            </a:r>
            <a:endParaRPr sz="2800">
              <a:latin typeface="Calibri"/>
              <a:cs typeface="Calibri"/>
            </a:endParaRPr>
          </a:p>
          <a:p>
            <a:pPr marL="469265" indent="-456565">
              <a:lnSpc>
                <a:spcPct val="100000"/>
              </a:lnSpc>
              <a:spcBef>
                <a:spcPts val="3360"/>
              </a:spcBef>
              <a:buFont typeface="Arial"/>
              <a:buChar char="•"/>
              <a:tabLst>
                <a:tab pos="469265" algn="l"/>
              </a:tabLst>
            </a:pPr>
            <a:r>
              <a:rPr sz="2800" b="1" spc="295" dirty="0">
                <a:latin typeface="Calibri"/>
                <a:cs typeface="Calibri"/>
              </a:rPr>
              <a:t>Give</a:t>
            </a:r>
            <a:r>
              <a:rPr sz="2800" b="1" spc="165" dirty="0">
                <a:latin typeface="Calibri"/>
                <a:cs typeface="Calibri"/>
              </a:rPr>
              <a:t> </a:t>
            </a:r>
            <a:r>
              <a:rPr sz="2800" b="1" spc="395" dirty="0">
                <a:latin typeface="Calibri"/>
                <a:cs typeface="Calibri"/>
              </a:rPr>
              <a:t>You</a:t>
            </a:r>
            <a:r>
              <a:rPr sz="2800" b="1" spc="170" dirty="0">
                <a:latin typeface="Calibri"/>
                <a:cs typeface="Calibri"/>
              </a:rPr>
              <a:t> </a:t>
            </a:r>
            <a:r>
              <a:rPr sz="2800" b="1" spc="355" dirty="0">
                <a:latin typeface="Calibri"/>
                <a:cs typeface="Calibri"/>
              </a:rPr>
              <a:t>Lots</a:t>
            </a:r>
            <a:r>
              <a:rPr sz="2800" b="1" spc="170" dirty="0">
                <a:latin typeface="Calibri"/>
                <a:cs typeface="Calibri"/>
              </a:rPr>
              <a:t> </a:t>
            </a:r>
            <a:r>
              <a:rPr sz="2800" b="1" spc="260" dirty="0">
                <a:latin typeface="Calibri"/>
                <a:cs typeface="Calibri"/>
              </a:rPr>
              <a:t>of</a:t>
            </a:r>
            <a:r>
              <a:rPr sz="2800" b="1" spc="165" dirty="0">
                <a:latin typeface="Calibri"/>
                <a:cs typeface="Calibri"/>
              </a:rPr>
              <a:t> </a:t>
            </a:r>
            <a:r>
              <a:rPr sz="2800" b="1" spc="265" dirty="0">
                <a:latin typeface="Calibri"/>
                <a:cs typeface="Calibri"/>
              </a:rPr>
              <a:t>Information</a:t>
            </a:r>
            <a:r>
              <a:rPr sz="2800" spc="265" dirty="0">
                <a:latin typeface="Calibri"/>
                <a:cs typeface="Calibri"/>
              </a:rPr>
              <a:t>:</a:t>
            </a:r>
            <a:r>
              <a:rPr sz="2800" spc="150" dirty="0">
                <a:latin typeface="Calibri"/>
                <a:cs typeface="Calibri"/>
              </a:rPr>
              <a:t> </a:t>
            </a:r>
            <a:r>
              <a:rPr sz="2800" spc="295" dirty="0">
                <a:latin typeface="Calibri"/>
                <a:cs typeface="Calibri"/>
              </a:rPr>
              <a:t>They</a:t>
            </a:r>
            <a:r>
              <a:rPr sz="2800" spc="105" dirty="0">
                <a:latin typeface="Calibri"/>
                <a:cs typeface="Calibri"/>
              </a:rPr>
              <a:t> </a:t>
            </a:r>
            <a:r>
              <a:rPr sz="2800" spc="295" dirty="0">
                <a:latin typeface="Calibri"/>
                <a:cs typeface="Calibri"/>
              </a:rPr>
              <a:t>include</a:t>
            </a:r>
            <a:r>
              <a:rPr sz="2800" spc="120" dirty="0">
                <a:latin typeface="Calibri"/>
                <a:cs typeface="Calibri"/>
              </a:rPr>
              <a:t> </a:t>
            </a:r>
            <a:r>
              <a:rPr sz="2800" spc="420" dirty="0">
                <a:latin typeface="Calibri"/>
                <a:cs typeface="Calibri"/>
              </a:rPr>
              <a:t>many</a:t>
            </a:r>
            <a:r>
              <a:rPr sz="2800" spc="125" dirty="0">
                <a:latin typeface="Calibri"/>
                <a:cs typeface="Calibri"/>
              </a:rPr>
              <a:t> </a:t>
            </a:r>
            <a:r>
              <a:rPr sz="2800" spc="220" dirty="0">
                <a:latin typeface="Calibri"/>
                <a:cs typeface="Calibri"/>
              </a:rPr>
              <a:t>different</a:t>
            </a:r>
            <a:r>
              <a:rPr sz="2800" spc="125" dirty="0">
                <a:latin typeface="Calibri"/>
                <a:cs typeface="Calibri"/>
              </a:rPr>
              <a:t> </a:t>
            </a:r>
            <a:r>
              <a:rPr sz="2800" spc="235" dirty="0">
                <a:latin typeface="Calibri"/>
                <a:cs typeface="Calibri"/>
              </a:rPr>
              <a:t>resources,</a:t>
            </a:r>
            <a:r>
              <a:rPr sz="2800" spc="130" dirty="0">
                <a:latin typeface="Calibri"/>
                <a:cs typeface="Calibri"/>
              </a:rPr>
              <a:t> </a:t>
            </a:r>
            <a:r>
              <a:rPr sz="2800" spc="270" dirty="0">
                <a:latin typeface="Calibri"/>
                <a:cs typeface="Calibri"/>
              </a:rPr>
              <a:t>so</a:t>
            </a:r>
            <a:r>
              <a:rPr sz="2800" spc="120" dirty="0">
                <a:latin typeface="Calibri"/>
                <a:cs typeface="Calibri"/>
              </a:rPr>
              <a:t> </a:t>
            </a:r>
            <a:r>
              <a:rPr sz="2800" spc="305" dirty="0">
                <a:latin typeface="Calibri"/>
                <a:cs typeface="Calibri"/>
              </a:rPr>
              <a:t>you</a:t>
            </a:r>
            <a:r>
              <a:rPr sz="2800" spc="105" dirty="0">
                <a:latin typeface="Calibri"/>
                <a:cs typeface="Calibri"/>
              </a:rPr>
              <a:t> </a:t>
            </a:r>
            <a:r>
              <a:rPr sz="2800" spc="254" dirty="0">
                <a:latin typeface="Calibri"/>
                <a:cs typeface="Calibri"/>
              </a:rPr>
              <a:t>learn</a:t>
            </a:r>
            <a:r>
              <a:rPr sz="2800" spc="110" dirty="0">
                <a:latin typeface="Calibri"/>
                <a:cs typeface="Calibri"/>
              </a:rPr>
              <a:t> </a:t>
            </a:r>
            <a:r>
              <a:rPr sz="2800" spc="245" dirty="0">
                <a:latin typeface="Calibri"/>
                <a:cs typeface="Calibri"/>
              </a:rPr>
              <a:t>more.</a:t>
            </a:r>
            <a:endParaRPr sz="2800">
              <a:latin typeface="Calibri"/>
              <a:cs typeface="Calibri"/>
            </a:endParaRPr>
          </a:p>
          <a:p>
            <a:pPr marL="469265" indent="-456565">
              <a:lnSpc>
                <a:spcPct val="100000"/>
              </a:lnSpc>
              <a:spcBef>
                <a:spcPts val="3360"/>
              </a:spcBef>
              <a:buFont typeface="Arial"/>
              <a:buChar char="•"/>
              <a:tabLst>
                <a:tab pos="469265" algn="l"/>
              </a:tabLst>
            </a:pPr>
            <a:r>
              <a:rPr sz="2800" b="1" spc="320" dirty="0">
                <a:latin typeface="Calibri"/>
                <a:cs typeface="Calibri"/>
              </a:rPr>
              <a:t>Get</a:t>
            </a:r>
            <a:r>
              <a:rPr sz="2800" b="1" spc="160" dirty="0">
                <a:latin typeface="Calibri"/>
                <a:cs typeface="Calibri"/>
              </a:rPr>
              <a:t> </a:t>
            </a:r>
            <a:r>
              <a:rPr sz="2800" b="1" spc="395" dirty="0">
                <a:latin typeface="Calibri"/>
                <a:cs typeface="Calibri"/>
              </a:rPr>
              <a:t>You</a:t>
            </a:r>
            <a:r>
              <a:rPr sz="2800" b="1" spc="155" dirty="0">
                <a:latin typeface="Calibri"/>
                <a:cs typeface="Calibri"/>
              </a:rPr>
              <a:t> </a:t>
            </a:r>
            <a:r>
              <a:rPr sz="2800" b="1" spc="385" dirty="0">
                <a:latin typeface="Calibri"/>
                <a:cs typeface="Calibri"/>
              </a:rPr>
              <a:t>Ready</a:t>
            </a:r>
            <a:r>
              <a:rPr sz="2800" b="1" spc="160" dirty="0">
                <a:latin typeface="Calibri"/>
                <a:cs typeface="Calibri"/>
              </a:rPr>
              <a:t> </a:t>
            </a:r>
            <a:r>
              <a:rPr sz="2800" b="1" spc="235" dirty="0">
                <a:latin typeface="Calibri"/>
                <a:cs typeface="Calibri"/>
              </a:rPr>
              <a:t>for</a:t>
            </a:r>
            <a:r>
              <a:rPr sz="2800" b="1" spc="190" dirty="0">
                <a:latin typeface="Calibri"/>
                <a:cs typeface="Calibri"/>
              </a:rPr>
              <a:t> </a:t>
            </a:r>
            <a:r>
              <a:rPr sz="2800" b="1" spc="275" dirty="0">
                <a:latin typeface="Calibri"/>
                <a:cs typeface="Calibri"/>
              </a:rPr>
              <a:t>Class</a:t>
            </a:r>
            <a:r>
              <a:rPr sz="2800" spc="275" dirty="0">
                <a:latin typeface="Calibri"/>
                <a:cs typeface="Calibri"/>
              </a:rPr>
              <a:t>:</a:t>
            </a:r>
            <a:r>
              <a:rPr sz="2800" spc="100" dirty="0">
                <a:latin typeface="Calibri"/>
                <a:cs typeface="Calibri"/>
              </a:rPr>
              <a:t> </a:t>
            </a:r>
            <a:r>
              <a:rPr sz="2800" spc="300" dirty="0">
                <a:latin typeface="Calibri"/>
                <a:cs typeface="Calibri"/>
              </a:rPr>
              <a:t>They</a:t>
            </a:r>
            <a:r>
              <a:rPr sz="2800" spc="105" dirty="0">
                <a:latin typeface="Calibri"/>
                <a:cs typeface="Calibri"/>
              </a:rPr>
              <a:t> </a:t>
            </a:r>
            <a:r>
              <a:rPr sz="2800" spc="305" dirty="0">
                <a:latin typeface="Calibri"/>
                <a:cs typeface="Calibri"/>
              </a:rPr>
              <a:t>help</a:t>
            </a:r>
            <a:r>
              <a:rPr sz="2800" spc="110" dirty="0">
                <a:latin typeface="Calibri"/>
                <a:cs typeface="Calibri"/>
              </a:rPr>
              <a:t> </a:t>
            </a:r>
            <a:r>
              <a:rPr sz="2800" spc="305" dirty="0">
                <a:latin typeface="Calibri"/>
                <a:cs typeface="Calibri"/>
              </a:rPr>
              <a:t>you</a:t>
            </a:r>
            <a:r>
              <a:rPr sz="2800" spc="105" dirty="0">
                <a:latin typeface="Calibri"/>
                <a:cs typeface="Calibri"/>
              </a:rPr>
              <a:t> </a:t>
            </a:r>
            <a:r>
              <a:rPr sz="2800" spc="235" dirty="0">
                <a:latin typeface="Calibri"/>
                <a:cs typeface="Calibri"/>
              </a:rPr>
              <a:t>write</a:t>
            </a:r>
            <a:r>
              <a:rPr sz="2800" spc="114" dirty="0">
                <a:latin typeface="Calibri"/>
                <a:cs typeface="Calibri"/>
              </a:rPr>
              <a:t> </a:t>
            </a:r>
            <a:r>
              <a:rPr sz="2800" spc="295" dirty="0">
                <a:latin typeface="Calibri"/>
                <a:cs typeface="Calibri"/>
              </a:rPr>
              <a:t>(and</a:t>
            </a:r>
            <a:r>
              <a:rPr sz="2800" spc="120" dirty="0">
                <a:latin typeface="Calibri"/>
                <a:cs typeface="Calibri"/>
              </a:rPr>
              <a:t> </a:t>
            </a:r>
            <a:r>
              <a:rPr sz="2800" spc="210" dirty="0">
                <a:latin typeface="Calibri"/>
                <a:cs typeface="Calibri"/>
              </a:rPr>
              <a:t>talk)</a:t>
            </a:r>
            <a:r>
              <a:rPr sz="2800" spc="120" dirty="0">
                <a:latin typeface="Calibri"/>
                <a:cs typeface="Calibri"/>
              </a:rPr>
              <a:t> </a:t>
            </a:r>
            <a:r>
              <a:rPr sz="2800" spc="320" dirty="0">
                <a:latin typeface="Calibri"/>
                <a:cs typeface="Calibri"/>
              </a:rPr>
              <a:t>about</a:t>
            </a:r>
            <a:r>
              <a:rPr sz="2800" spc="114" dirty="0">
                <a:latin typeface="Calibri"/>
                <a:cs typeface="Calibri"/>
              </a:rPr>
              <a:t> </a:t>
            </a:r>
            <a:r>
              <a:rPr sz="2800" spc="300" dirty="0">
                <a:latin typeface="Calibri"/>
                <a:cs typeface="Calibri"/>
              </a:rPr>
              <a:t>the</a:t>
            </a:r>
            <a:r>
              <a:rPr sz="2800" spc="120" dirty="0">
                <a:latin typeface="Calibri"/>
                <a:cs typeface="Calibri"/>
              </a:rPr>
              <a:t> </a:t>
            </a:r>
            <a:r>
              <a:rPr sz="2800" spc="229" dirty="0">
                <a:latin typeface="Calibri"/>
                <a:cs typeface="Calibri"/>
              </a:rPr>
              <a:t>subject.</a:t>
            </a:r>
            <a:endParaRPr sz="2800">
              <a:latin typeface="Calibri"/>
              <a:cs typeface="Calibri"/>
            </a:endParaRPr>
          </a:p>
          <a:p>
            <a:pPr marL="469265" indent="-456565">
              <a:lnSpc>
                <a:spcPct val="100000"/>
              </a:lnSpc>
              <a:spcBef>
                <a:spcPts val="3360"/>
              </a:spcBef>
              <a:buFont typeface="Arial"/>
              <a:buChar char="•"/>
              <a:tabLst>
                <a:tab pos="469265" algn="l"/>
              </a:tabLst>
            </a:pPr>
            <a:r>
              <a:rPr sz="2800" b="1" spc="405" dirty="0">
                <a:latin typeface="Calibri"/>
                <a:cs typeface="Calibri"/>
              </a:rPr>
              <a:t>Encourage</a:t>
            </a:r>
            <a:r>
              <a:rPr sz="2800" b="1" spc="185" dirty="0">
                <a:latin typeface="Calibri"/>
                <a:cs typeface="Calibri"/>
              </a:rPr>
              <a:t> </a:t>
            </a:r>
            <a:r>
              <a:rPr sz="2800" b="1" spc="395" dirty="0">
                <a:latin typeface="Calibri"/>
                <a:cs typeface="Calibri"/>
              </a:rPr>
              <a:t>You</a:t>
            </a:r>
            <a:r>
              <a:rPr sz="2800" b="1" spc="150" dirty="0">
                <a:latin typeface="Calibri"/>
                <a:cs typeface="Calibri"/>
              </a:rPr>
              <a:t> </a:t>
            </a:r>
            <a:r>
              <a:rPr sz="2800" b="1" spc="280" dirty="0">
                <a:latin typeface="Calibri"/>
                <a:cs typeface="Calibri"/>
              </a:rPr>
              <a:t>to</a:t>
            </a:r>
            <a:r>
              <a:rPr sz="2800" b="1" spc="165" dirty="0">
                <a:latin typeface="Calibri"/>
                <a:cs typeface="Calibri"/>
              </a:rPr>
              <a:t> </a:t>
            </a:r>
            <a:r>
              <a:rPr sz="2800" b="1" spc="370" dirty="0">
                <a:latin typeface="Calibri"/>
                <a:cs typeface="Calibri"/>
              </a:rPr>
              <a:t>Study</a:t>
            </a:r>
            <a:r>
              <a:rPr sz="2800" b="1" spc="160" dirty="0">
                <a:latin typeface="Calibri"/>
                <a:cs typeface="Calibri"/>
              </a:rPr>
              <a:t> </a:t>
            </a:r>
            <a:r>
              <a:rPr sz="2800" b="1" spc="375" dirty="0">
                <a:latin typeface="Calibri"/>
                <a:cs typeface="Calibri"/>
              </a:rPr>
              <a:t>on</a:t>
            </a:r>
            <a:r>
              <a:rPr sz="2800" b="1" spc="160" dirty="0">
                <a:latin typeface="Calibri"/>
                <a:cs typeface="Calibri"/>
              </a:rPr>
              <a:t> </a:t>
            </a:r>
            <a:r>
              <a:rPr sz="2800" b="1" spc="345" dirty="0">
                <a:latin typeface="Calibri"/>
                <a:cs typeface="Calibri"/>
              </a:rPr>
              <a:t>Your</a:t>
            </a:r>
            <a:r>
              <a:rPr sz="2800" b="1" spc="165" dirty="0">
                <a:latin typeface="Calibri"/>
                <a:cs typeface="Calibri"/>
              </a:rPr>
              <a:t> </a:t>
            </a:r>
            <a:r>
              <a:rPr sz="2800" b="1" spc="315" dirty="0">
                <a:latin typeface="Calibri"/>
                <a:cs typeface="Calibri"/>
              </a:rPr>
              <a:t>Own</a:t>
            </a:r>
            <a:r>
              <a:rPr sz="2800" spc="315" dirty="0">
                <a:latin typeface="Calibri"/>
                <a:cs typeface="Calibri"/>
              </a:rPr>
              <a:t>:</a:t>
            </a:r>
            <a:r>
              <a:rPr sz="2800" spc="100" dirty="0">
                <a:latin typeface="Calibri"/>
                <a:cs typeface="Calibri"/>
              </a:rPr>
              <a:t> </a:t>
            </a:r>
            <a:r>
              <a:rPr sz="2800" spc="295" dirty="0">
                <a:latin typeface="Calibri"/>
                <a:cs typeface="Calibri"/>
              </a:rPr>
              <a:t>They</a:t>
            </a:r>
            <a:r>
              <a:rPr sz="2800" spc="114" dirty="0">
                <a:latin typeface="Calibri"/>
                <a:cs typeface="Calibri"/>
              </a:rPr>
              <a:t> </a:t>
            </a:r>
            <a:r>
              <a:rPr sz="2800" spc="305" dirty="0">
                <a:latin typeface="Calibri"/>
                <a:cs typeface="Calibri"/>
              </a:rPr>
              <a:t>help</a:t>
            </a:r>
            <a:r>
              <a:rPr sz="2800" spc="105" dirty="0">
                <a:latin typeface="Calibri"/>
                <a:cs typeface="Calibri"/>
              </a:rPr>
              <a:t> </a:t>
            </a:r>
            <a:r>
              <a:rPr sz="2800" spc="305" dirty="0">
                <a:latin typeface="Calibri"/>
                <a:cs typeface="Calibri"/>
              </a:rPr>
              <a:t>you</a:t>
            </a:r>
            <a:r>
              <a:rPr sz="2800" spc="110" dirty="0">
                <a:latin typeface="Calibri"/>
                <a:cs typeface="Calibri"/>
              </a:rPr>
              <a:t> </a:t>
            </a:r>
            <a:r>
              <a:rPr sz="2800" spc="254" dirty="0">
                <a:latin typeface="Calibri"/>
                <a:cs typeface="Calibri"/>
              </a:rPr>
              <a:t>learn</a:t>
            </a:r>
            <a:r>
              <a:rPr sz="2800" spc="110" dirty="0">
                <a:latin typeface="Calibri"/>
                <a:cs typeface="Calibri"/>
              </a:rPr>
              <a:t> </a:t>
            </a:r>
            <a:r>
              <a:rPr sz="2800" spc="325" dirty="0">
                <a:latin typeface="Calibri"/>
                <a:cs typeface="Calibri"/>
              </a:rPr>
              <a:t>by</a:t>
            </a:r>
            <a:r>
              <a:rPr sz="2800" spc="105" dirty="0">
                <a:latin typeface="Calibri"/>
                <a:cs typeface="Calibri"/>
              </a:rPr>
              <a:t> </a:t>
            </a:r>
            <a:r>
              <a:rPr sz="2800" spc="220" dirty="0">
                <a:latin typeface="Calibri"/>
                <a:cs typeface="Calibri"/>
              </a:rPr>
              <a:t>yourself</a:t>
            </a:r>
            <a:endParaRPr sz="2800">
              <a:latin typeface="Calibri"/>
              <a:cs typeface="Calibri"/>
            </a:endParaRPr>
          </a:p>
          <a:p>
            <a:pPr marL="469265" indent="-456565">
              <a:lnSpc>
                <a:spcPct val="100000"/>
              </a:lnSpc>
              <a:buFont typeface="Arial"/>
              <a:buChar char="•"/>
              <a:tabLst>
                <a:tab pos="469265" algn="l"/>
              </a:tabLst>
            </a:pPr>
            <a:r>
              <a:rPr sz="2800" b="1" spc="350" dirty="0">
                <a:latin typeface="Calibri"/>
                <a:cs typeface="Calibri"/>
              </a:rPr>
              <a:t>Support</a:t>
            </a:r>
            <a:r>
              <a:rPr sz="2800" b="1" spc="180" dirty="0">
                <a:latin typeface="Calibri"/>
                <a:cs typeface="Calibri"/>
              </a:rPr>
              <a:t> </a:t>
            </a:r>
            <a:r>
              <a:rPr sz="2800" b="1" spc="415" dirty="0">
                <a:latin typeface="Calibri"/>
                <a:cs typeface="Calibri"/>
              </a:rPr>
              <a:t>What</a:t>
            </a:r>
            <a:r>
              <a:rPr sz="2800" b="1" spc="175" dirty="0">
                <a:latin typeface="Calibri"/>
                <a:cs typeface="Calibri"/>
              </a:rPr>
              <a:t> </a:t>
            </a:r>
            <a:r>
              <a:rPr sz="2800" b="1" spc="395" dirty="0">
                <a:latin typeface="Calibri"/>
                <a:cs typeface="Calibri"/>
              </a:rPr>
              <a:t>You</a:t>
            </a:r>
            <a:r>
              <a:rPr sz="2800" b="1" spc="155" dirty="0">
                <a:latin typeface="Calibri"/>
                <a:cs typeface="Calibri"/>
              </a:rPr>
              <a:t> </a:t>
            </a:r>
            <a:r>
              <a:rPr sz="2800" b="1" spc="360" dirty="0">
                <a:latin typeface="Calibri"/>
                <a:cs typeface="Calibri"/>
              </a:rPr>
              <a:t>Learn</a:t>
            </a:r>
            <a:r>
              <a:rPr sz="2800" b="1" spc="175" dirty="0">
                <a:latin typeface="Calibri"/>
                <a:cs typeface="Calibri"/>
              </a:rPr>
              <a:t> </a:t>
            </a:r>
            <a:r>
              <a:rPr sz="2800" b="1" spc="280" dirty="0">
                <a:latin typeface="Calibri"/>
                <a:cs typeface="Calibri"/>
              </a:rPr>
              <a:t>in</a:t>
            </a:r>
            <a:r>
              <a:rPr sz="2800" b="1" spc="160" dirty="0">
                <a:latin typeface="Calibri"/>
                <a:cs typeface="Calibri"/>
              </a:rPr>
              <a:t> </a:t>
            </a:r>
            <a:r>
              <a:rPr sz="2800" b="1" spc="275" dirty="0">
                <a:latin typeface="Calibri"/>
                <a:cs typeface="Calibri"/>
              </a:rPr>
              <a:t>Class</a:t>
            </a:r>
            <a:r>
              <a:rPr sz="2800" spc="275" dirty="0">
                <a:latin typeface="Calibri"/>
                <a:cs typeface="Calibri"/>
              </a:rPr>
              <a:t>:</a:t>
            </a:r>
            <a:r>
              <a:rPr sz="2800" spc="90" dirty="0">
                <a:latin typeface="Calibri"/>
                <a:cs typeface="Calibri"/>
              </a:rPr>
              <a:t> </a:t>
            </a:r>
            <a:r>
              <a:rPr sz="2800" spc="295" dirty="0">
                <a:latin typeface="Calibri"/>
                <a:cs typeface="Calibri"/>
              </a:rPr>
              <a:t>They</a:t>
            </a:r>
            <a:r>
              <a:rPr sz="2800" spc="100" dirty="0">
                <a:latin typeface="Calibri"/>
                <a:cs typeface="Calibri"/>
              </a:rPr>
              <a:t> </a:t>
            </a:r>
            <a:r>
              <a:rPr sz="2800" spc="400" dirty="0">
                <a:latin typeface="Calibri"/>
                <a:cs typeface="Calibri"/>
              </a:rPr>
              <a:t>match</a:t>
            </a:r>
            <a:r>
              <a:rPr sz="2800" spc="135" dirty="0">
                <a:latin typeface="Calibri"/>
                <a:cs typeface="Calibri"/>
              </a:rPr>
              <a:t> </a:t>
            </a:r>
            <a:r>
              <a:rPr sz="2800" spc="345" dirty="0">
                <a:latin typeface="Calibri"/>
                <a:cs typeface="Calibri"/>
              </a:rPr>
              <a:t>what</a:t>
            </a:r>
            <a:r>
              <a:rPr sz="2800" spc="130" dirty="0">
                <a:latin typeface="Calibri"/>
                <a:cs typeface="Calibri"/>
              </a:rPr>
              <a:t> </a:t>
            </a:r>
            <a:r>
              <a:rPr sz="2800" spc="200" dirty="0">
                <a:latin typeface="Calibri"/>
                <a:cs typeface="Calibri"/>
              </a:rPr>
              <a:t>you’re</a:t>
            </a:r>
            <a:r>
              <a:rPr sz="2800" spc="114" dirty="0">
                <a:latin typeface="Calibri"/>
                <a:cs typeface="Calibri"/>
              </a:rPr>
              <a:t> </a:t>
            </a:r>
            <a:r>
              <a:rPr sz="2800" spc="300" dirty="0">
                <a:latin typeface="Calibri"/>
                <a:cs typeface="Calibri"/>
              </a:rPr>
              <a:t>learning</a:t>
            </a:r>
            <a:r>
              <a:rPr sz="2800" spc="125" dirty="0">
                <a:latin typeface="Calibri"/>
                <a:cs typeface="Calibri"/>
              </a:rPr>
              <a:t> </a:t>
            </a:r>
            <a:r>
              <a:rPr sz="2800" spc="260" dirty="0">
                <a:latin typeface="Calibri"/>
                <a:cs typeface="Calibri"/>
              </a:rPr>
              <a:t>in</a:t>
            </a:r>
            <a:r>
              <a:rPr sz="2800" spc="105" dirty="0">
                <a:latin typeface="Calibri"/>
                <a:cs typeface="Calibri"/>
              </a:rPr>
              <a:t> </a:t>
            </a:r>
            <a:r>
              <a:rPr sz="2800" spc="204" dirty="0">
                <a:latin typeface="Calibri"/>
                <a:cs typeface="Calibri"/>
              </a:rPr>
              <a:t>lectures.</a:t>
            </a:r>
            <a:endParaRPr sz="2800">
              <a:latin typeface="Calibri"/>
              <a:cs typeface="Calibri"/>
            </a:endParaRPr>
          </a:p>
          <a:p>
            <a:pPr marL="469265" indent="-456565">
              <a:lnSpc>
                <a:spcPct val="100000"/>
              </a:lnSpc>
              <a:spcBef>
                <a:spcPts val="3365"/>
              </a:spcBef>
              <a:buFont typeface="Arial"/>
              <a:buChar char="•"/>
              <a:tabLst>
                <a:tab pos="469265" algn="l"/>
              </a:tabLst>
            </a:pPr>
            <a:r>
              <a:rPr sz="2800" b="1" spc="430" dirty="0">
                <a:latin typeface="Calibri"/>
                <a:cs typeface="Calibri"/>
              </a:rPr>
              <a:t>Show</a:t>
            </a:r>
            <a:r>
              <a:rPr sz="2800" b="1" spc="175" dirty="0">
                <a:latin typeface="Calibri"/>
                <a:cs typeface="Calibri"/>
              </a:rPr>
              <a:t> </a:t>
            </a:r>
            <a:r>
              <a:rPr sz="2800" b="1" spc="285" dirty="0">
                <a:latin typeface="Calibri"/>
                <a:cs typeface="Calibri"/>
              </a:rPr>
              <a:t>Different</a:t>
            </a:r>
            <a:r>
              <a:rPr sz="2800" b="1" spc="200" dirty="0">
                <a:latin typeface="Calibri"/>
                <a:cs typeface="Calibri"/>
              </a:rPr>
              <a:t> </a:t>
            </a:r>
            <a:r>
              <a:rPr sz="2800" b="1" spc="280" dirty="0">
                <a:latin typeface="Calibri"/>
                <a:cs typeface="Calibri"/>
              </a:rPr>
              <a:t>Opinions</a:t>
            </a:r>
            <a:r>
              <a:rPr sz="2800" spc="280" dirty="0">
                <a:latin typeface="Calibri"/>
                <a:cs typeface="Calibri"/>
              </a:rPr>
              <a:t>:</a:t>
            </a:r>
            <a:r>
              <a:rPr sz="2800" spc="110" dirty="0">
                <a:latin typeface="Calibri"/>
                <a:cs typeface="Calibri"/>
              </a:rPr>
              <a:t> </a:t>
            </a:r>
            <a:r>
              <a:rPr sz="2800" spc="295" dirty="0">
                <a:latin typeface="Calibri"/>
                <a:cs typeface="Calibri"/>
              </a:rPr>
              <a:t>They</a:t>
            </a:r>
            <a:r>
              <a:rPr sz="2800" spc="125" dirty="0">
                <a:latin typeface="Calibri"/>
                <a:cs typeface="Calibri"/>
              </a:rPr>
              <a:t> </a:t>
            </a:r>
            <a:r>
              <a:rPr sz="2800" spc="305" dirty="0">
                <a:latin typeface="Calibri"/>
                <a:cs typeface="Calibri"/>
              </a:rPr>
              <a:t>include</a:t>
            </a:r>
            <a:r>
              <a:rPr sz="2800" spc="114" dirty="0">
                <a:latin typeface="Calibri"/>
                <a:cs typeface="Calibri"/>
              </a:rPr>
              <a:t> </a:t>
            </a:r>
            <a:r>
              <a:rPr sz="2800" spc="275" dirty="0">
                <a:latin typeface="Calibri"/>
                <a:cs typeface="Calibri"/>
              </a:rPr>
              <a:t>ideas</a:t>
            </a:r>
            <a:r>
              <a:rPr sz="2800" spc="120" dirty="0">
                <a:latin typeface="Calibri"/>
                <a:cs typeface="Calibri"/>
              </a:rPr>
              <a:t> </a:t>
            </a:r>
            <a:r>
              <a:rPr sz="2800" spc="300" dirty="0">
                <a:latin typeface="Calibri"/>
                <a:cs typeface="Calibri"/>
              </a:rPr>
              <a:t>from</a:t>
            </a:r>
            <a:r>
              <a:rPr sz="2800" spc="125" dirty="0">
                <a:latin typeface="Calibri"/>
                <a:cs typeface="Calibri"/>
              </a:rPr>
              <a:t> </a:t>
            </a:r>
            <a:r>
              <a:rPr sz="2800" spc="220" dirty="0">
                <a:latin typeface="Calibri"/>
                <a:cs typeface="Calibri"/>
              </a:rPr>
              <a:t>different</a:t>
            </a:r>
            <a:r>
              <a:rPr sz="2800" spc="125" dirty="0">
                <a:latin typeface="Calibri"/>
                <a:cs typeface="Calibri"/>
              </a:rPr>
              <a:t> </a:t>
            </a:r>
            <a:r>
              <a:rPr sz="2800" spc="300" dirty="0">
                <a:latin typeface="Calibri"/>
                <a:cs typeface="Calibri"/>
              </a:rPr>
              <a:t>people</a:t>
            </a:r>
            <a:r>
              <a:rPr sz="2800" spc="125" dirty="0">
                <a:latin typeface="Calibri"/>
                <a:cs typeface="Calibri"/>
              </a:rPr>
              <a:t> </a:t>
            </a:r>
            <a:r>
              <a:rPr sz="2800" spc="370" dirty="0">
                <a:latin typeface="Calibri"/>
                <a:cs typeface="Calibri"/>
              </a:rPr>
              <a:t>and</a:t>
            </a:r>
            <a:r>
              <a:rPr sz="2800" spc="120" dirty="0">
                <a:latin typeface="Calibri"/>
                <a:cs typeface="Calibri"/>
              </a:rPr>
              <a:t> </a:t>
            </a:r>
            <a:r>
              <a:rPr sz="2800" spc="215" dirty="0">
                <a:latin typeface="Calibri"/>
                <a:cs typeface="Calibri"/>
              </a:rPr>
              <a:t>cultures.</a:t>
            </a:r>
            <a:endParaRPr sz="2800">
              <a:latin typeface="Calibri"/>
              <a:cs typeface="Calibri"/>
            </a:endParaRPr>
          </a:p>
          <a:p>
            <a:pPr marR="5080" algn="r">
              <a:lnSpc>
                <a:spcPct val="100000"/>
              </a:lnSpc>
              <a:spcBef>
                <a:spcPts val="2790"/>
              </a:spcBef>
            </a:pPr>
            <a:r>
              <a:rPr sz="2400" spc="185" dirty="0">
                <a:latin typeface="Calibri"/>
                <a:cs typeface="Calibri"/>
              </a:rPr>
              <a:t>(Thorpe,</a:t>
            </a:r>
            <a:r>
              <a:rPr sz="2400" spc="90" dirty="0">
                <a:latin typeface="Calibri"/>
                <a:cs typeface="Calibri"/>
              </a:rPr>
              <a:t> </a:t>
            </a:r>
            <a:r>
              <a:rPr sz="2400" spc="300" dirty="0">
                <a:latin typeface="Calibri"/>
                <a:cs typeface="Calibri"/>
              </a:rPr>
              <a:t>Honey</a:t>
            </a:r>
            <a:r>
              <a:rPr sz="2400" spc="90" dirty="0">
                <a:latin typeface="Calibri"/>
                <a:cs typeface="Calibri"/>
              </a:rPr>
              <a:t> </a:t>
            </a:r>
            <a:r>
              <a:rPr sz="2400" spc="320" dirty="0">
                <a:latin typeface="Calibri"/>
                <a:cs typeface="Calibri"/>
              </a:rPr>
              <a:t>and</a:t>
            </a:r>
            <a:r>
              <a:rPr sz="2400" spc="105" dirty="0">
                <a:latin typeface="Calibri"/>
                <a:cs typeface="Calibri"/>
              </a:rPr>
              <a:t> </a:t>
            </a:r>
            <a:r>
              <a:rPr sz="2400" spc="204" dirty="0">
                <a:latin typeface="Calibri"/>
                <a:cs typeface="Calibri"/>
              </a:rPr>
              <a:t>Wilson,</a:t>
            </a:r>
            <a:r>
              <a:rPr sz="2400" spc="90" dirty="0">
                <a:latin typeface="Calibri"/>
                <a:cs typeface="Calibri"/>
              </a:rPr>
              <a:t> </a:t>
            </a:r>
            <a:r>
              <a:rPr sz="2400" spc="210" dirty="0">
                <a:latin typeface="Calibri"/>
                <a:cs typeface="Calibri"/>
              </a:rPr>
              <a:t>2024)</a:t>
            </a:r>
            <a:endParaRPr sz="2400">
              <a:latin typeface="Calibri"/>
              <a:cs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784910" rIns="0" bIns="0" rtlCol="0">
            <a:spAutoFit/>
          </a:bodyPr>
          <a:lstStyle/>
          <a:p>
            <a:pPr marL="592455">
              <a:lnSpc>
                <a:spcPct val="100000"/>
              </a:lnSpc>
              <a:spcBef>
                <a:spcPts val="100"/>
              </a:spcBef>
            </a:pPr>
            <a:r>
              <a:rPr spc="855" dirty="0"/>
              <a:t>Online</a:t>
            </a:r>
            <a:r>
              <a:rPr spc="409" dirty="0"/>
              <a:t> </a:t>
            </a:r>
            <a:r>
              <a:rPr spc="790" dirty="0"/>
              <a:t>Library</a:t>
            </a:r>
          </a:p>
        </p:txBody>
      </p:sp>
      <p:pic>
        <p:nvPicPr>
          <p:cNvPr id="3" name="object 3"/>
          <p:cNvPicPr/>
          <p:nvPr/>
        </p:nvPicPr>
        <p:blipFill>
          <a:blip r:embed="rId2" cstate="print"/>
          <a:stretch>
            <a:fillRect/>
          </a:stretch>
        </p:blipFill>
        <p:spPr>
          <a:xfrm>
            <a:off x="2066544" y="1917191"/>
            <a:ext cx="14109954" cy="784936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993139" y="628650"/>
            <a:ext cx="6805295" cy="1122680"/>
          </a:xfrm>
          <a:prstGeom prst="rect">
            <a:avLst/>
          </a:prstGeom>
        </p:spPr>
        <p:txBody>
          <a:bodyPr vert="horz" wrap="square" lIns="0" tIns="12700" rIns="0" bIns="0" rtlCol="0">
            <a:spAutoFit/>
          </a:bodyPr>
          <a:lstStyle/>
          <a:p>
            <a:pPr marL="12700">
              <a:lnSpc>
                <a:spcPct val="100000"/>
              </a:lnSpc>
              <a:spcBef>
                <a:spcPts val="100"/>
              </a:spcBef>
            </a:pPr>
            <a:r>
              <a:rPr spc="855" dirty="0"/>
              <a:t>Online</a:t>
            </a:r>
            <a:r>
              <a:rPr spc="409" dirty="0"/>
              <a:t> </a:t>
            </a:r>
            <a:r>
              <a:rPr spc="790" dirty="0"/>
              <a:t>Library</a:t>
            </a:r>
          </a:p>
        </p:txBody>
      </p:sp>
      <p:sp>
        <p:nvSpPr>
          <p:cNvPr id="3" name="object 3"/>
          <p:cNvSpPr txBox="1"/>
          <p:nvPr/>
        </p:nvSpPr>
        <p:spPr>
          <a:xfrm>
            <a:off x="993139" y="1731721"/>
            <a:ext cx="9161145" cy="940435"/>
          </a:xfrm>
          <a:prstGeom prst="rect">
            <a:avLst/>
          </a:prstGeom>
        </p:spPr>
        <p:txBody>
          <a:bodyPr vert="horz" wrap="square" lIns="0" tIns="12700" rIns="0" bIns="0" rtlCol="0">
            <a:spAutoFit/>
          </a:bodyPr>
          <a:lstStyle/>
          <a:p>
            <a:pPr marL="12700">
              <a:lnSpc>
                <a:spcPct val="100000"/>
              </a:lnSpc>
              <a:spcBef>
                <a:spcPts val="100"/>
              </a:spcBef>
            </a:pPr>
            <a:r>
              <a:rPr sz="6000" b="1" spc="1035" dirty="0">
                <a:latin typeface="Calibri"/>
                <a:cs typeface="Calibri"/>
              </a:rPr>
              <a:t>Why</a:t>
            </a:r>
            <a:r>
              <a:rPr sz="6000" b="1" spc="340" dirty="0">
                <a:latin typeface="Calibri"/>
                <a:cs typeface="Calibri"/>
              </a:rPr>
              <a:t> </a:t>
            </a:r>
            <a:r>
              <a:rPr sz="6000" b="1" spc="560" dirty="0">
                <a:latin typeface="Calibri"/>
                <a:cs typeface="Calibri"/>
              </a:rPr>
              <a:t>is</a:t>
            </a:r>
            <a:r>
              <a:rPr sz="6000" b="1" spc="340" dirty="0">
                <a:latin typeface="Calibri"/>
                <a:cs typeface="Calibri"/>
              </a:rPr>
              <a:t> </a:t>
            </a:r>
            <a:r>
              <a:rPr sz="6000" b="1" spc="640" dirty="0">
                <a:latin typeface="Calibri"/>
                <a:cs typeface="Calibri"/>
              </a:rPr>
              <a:t>this</a:t>
            </a:r>
            <a:r>
              <a:rPr sz="6000" b="1" spc="345" dirty="0">
                <a:latin typeface="Calibri"/>
                <a:cs typeface="Calibri"/>
              </a:rPr>
              <a:t> </a:t>
            </a:r>
            <a:r>
              <a:rPr sz="6000" b="1" spc="715" dirty="0">
                <a:latin typeface="Calibri"/>
                <a:cs typeface="Calibri"/>
              </a:rPr>
              <a:t>important?</a:t>
            </a:r>
            <a:endParaRPr sz="6000">
              <a:latin typeface="Calibri"/>
              <a:cs typeface="Calibri"/>
            </a:endParaRPr>
          </a:p>
        </p:txBody>
      </p:sp>
      <p:sp>
        <p:nvSpPr>
          <p:cNvPr id="4" name="object 4"/>
          <p:cNvSpPr txBox="1"/>
          <p:nvPr/>
        </p:nvSpPr>
        <p:spPr>
          <a:xfrm>
            <a:off x="993139" y="2965449"/>
            <a:ext cx="16931005" cy="6856095"/>
          </a:xfrm>
          <a:prstGeom prst="rect">
            <a:avLst/>
          </a:prstGeom>
        </p:spPr>
        <p:txBody>
          <a:bodyPr vert="horz" wrap="square" lIns="0" tIns="12700" rIns="0" bIns="0" rtlCol="0">
            <a:spAutoFit/>
          </a:bodyPr>
          <a:lstStyle/>
          <a:p>
            <a:pPr marL="469900" marR="557530" indent="-457200">
              <a:lnSpc>
                <a:spcPct val="100000"/>
              </a:lnSpc>
              <a:spcBef>
                <a:spcPts val="100"/>
              </a:spcBef>
              <a:buFont typeface="Arial"/>
              <a:buChar char="•"/>
              <a:tabLst>
                <a:tab pos="469900" algn="l"/>
                <a:tab pos="1745614" algn="l"/>
                <a:tab pos="3606165" algn="l"/>
                <a:tab pos="4685665" algn="l"/>
                <a:tab pos="5723255" algn="l"/>
                <a:tab pos="6814820" algn="l"/>
                <a:tab pos="8423910" algn="l"/>
                <a:tab pos="10476865" algn="l"/>
                <a:tab pos="12257405" algn="l"/>
                <a:tab pos="13340715" algn="l"/>
                <a:tab pos="15095219" algn="l"/>
              </a:tabLst>
            </a:pPr>
            <a:r>
              <a:rPr sz="3200" b="1" spc="420" dirty="0">
                <a:latin typeface="Calibri"/>
                <a:cs typeface="Calibri"/>
              </a:rPr>
              <a:t>Easy</a:t>
            </a:r>
            <a:r>
              <a:rPr sz="3200" b="1" dirty="0">
                <a:latin typeface="Calibri"/>
                <a:cs typeface="Calibri"/>
              </a:rPr>
              <a:t>	</a:t>
            </a:r>
            <a:r>
              <a:rPr sz="3200" b="1" spc="360" dirty="0">
                <a:latin typeface="Calibri"/>
                <a:cs typeface="Calibri"/>
              </a:rPr>
              <a:t>Access</a:t>
            </a:r>
            <a:r>
              <a:rPr sz="3200" spc="360" dirty="0">
                <a:latin typeface="Calibri"/>
                <a:cs typeface="Calibri"/>
              </a:rPr>
              <a:t>:</a:t>
            </a:r>
            <a:r>
              <a:rPr sz="3200" dirty="0">
                <a:latin typeface="Calibri"/>
                <a:cs typeface="Calibri"/>
              </a:rPr>
              <a:t>	</a:t>
            </a:r>
            <a:r>
              <a:rPr sz="3200" spc="380" dirty="0">
                <a:latin typeface="Calibri"/>
                <a:cs typeface="Calibri"/>
              </a:rPr>
              <a:t>You</a:t>
            </a:r>
            <a:r>
              <a:rPr sz="3200" dirty="0">
                <a:latin typeface="Calibri"/>
                <a:cs typeface="Calibri"/>
              </a:rPr>
              <a:t>	</a:t>
            </a:r>
            <a:r>
              <a:rPr sz="3200" spc="385" dirty="0">
                <a:latin typeface="Calibri"/>
                <a:cs typeface="Calibri"/>
              </a:rPr>
              <a:t>can</a:t>
            </a:r>
            <a:r>
              <a:rPr sz="3200" dirty="0">
                <a:latin typeface="Calibri"/>
                <a:cs typeface="Calibri"/>
              </a:rPr>
              <a:t>	</a:t>
            </a:r>
            <a:r>
              <a:rPr sz="3200" spc="270" dirty="0">
                <a:latin typeface="Calibri"/>
                <a:cs typeface="Calibri"/>
              </a:rPr>
              <a:t>find</a:t>
            </a:r>
            <a:r>
              <a:rPr sz="3200" dirty="0">
                <a:latin typeface="Calibri"/>
                <a:cs typeface="Calibri"/>
              </a:rPr>
              <a:t>	</a:t>
            </a:r>
            <a:r>
              <a:rPr sz="3200" spc="285" dirty="0">
                <a:latin typeface="Calibri"/>
                <a:cs typeface="Calibri"/>
              </a:rPr>
              <a:t>books,</a:t>
            </a:r>
            <a:r>
              <a:rPr sz="3200" dirty="0">
                <a:latin typeface="Calibri"/>
                <a:cs typeface="Calibri"/>
              </a:rPr>
              <a:t>	</a:t>
            </a:r>
            <a:r>
              <a:rPr sz="3200" spc="310" dirty="0">
                <a:latin typeface="Calibri"/>
                <a:cs typeface="Calibri"/>
              </a:rPr>
              <a:t>research</a:t>
            </a:r>
            <a:r>
              <a:rPr sz="3200" dirty="0">
                <a:latin typeface="Calibri"/>
                <a:cs typeface="Calibri"/>
              </a:rPr>
              <a:t>	</a:t>
            </a:r>
            <a:r>
              <a:rPr sz="3200" spc="275" dirty="0">
                <a:latin typeface="Calibri"/>
                <a:cs typeface="Calibri"/>
              </a:rPr>
              <a:t>papers,</a:t>
            </a:r>
            <a:r>
              <a:rPr sz="3200" dirty="0">
                <a:latin typeface="Calibri"/>
                <a:cs typeface="Calibri"/>
              </a:rPr>
              <a:t>	</a:t>
            </a:r>
            <a:r>
              <a:rPr sz="3200" spc="400" dirty="0">
                <a:latin typeface="Calibri"/>
                <a:cs typeface="Calibri"/>
              </a:rPr>
              <a:t>and</a:t>
            </a:r>
            <a:r>
              <a:rPr sz="3200" dirty="0">
                <a:latin typeface="Calibri"/>
                <a:cs typeface="Calibri"/>
              </a:rPr>
              <a:t>	</a:t>
            </a:r>
            <a:r>
              <a:rPr sz="3200" spc="245" dirty="0">
                <a:latin typeface="Calibri"/>
                <a:cs typeface="Calibri"/>
              </a:rPr>
              <a:t>articles</a:t>
            </a:r>
            <a:r>
              <a:rPr sz="3200" dirty="0">
                <a:latin typeface="Calibri"/>
                <a:cs typeface="Calibri"/>
              </a:rPr>
              <a:t>	</a:t>
            </a:r>
            <a:r>
              <a:rPr sz="3200" spc="290" dirty="0">
                <a:latin typeface="Calibri"/>
                <a:cs typeface="Calibri"/>
              </a:rPr>
              <a:t>online </a:t>
            </a:r>
            <a:r>
              <a:rPr sz="3200" spc="300" dirty="0">
                <a:latin typeface="Calibri"/>
                <a:cs typeface="Calibri"/>
              </a:rPr>
              <a:t>anytime,</a:t>
            </a:r>
            <a:r>
              <a:rPr sz="3200" spc="110" dirty="0">
                <a:latin typeface="Calibri"/>
                <a:cs typeface="Calibri"/>
              </a:rPr>
              <a:t> </a:t>
            </a:r>
            <a:r>
              <a:rPr sz="3200" spc="345" dirty="0">
                <a:latin typeface="Calibri"/>
                <a:cs typeface="Calibri"/>
              </a:rPr>
              <a:t>from</a:t>
            </a:r>
            <a:r>
              <a:rPr sz="3200" spc="150" dirty="0">
                <a:latin typeface="Calibri"/>
                <a:cs typeface="Calibri"/>
              </a:rPr>
              <a:t> </a:t>
            </a:r>
            <a:r>
              <a:rPr sz="3200" spc="295" dirty="0">
                <a:latin typeface="Calibri"/>
                <a:cs typeface="Calibri"/>
              </a:rPr>
              <a:t>anywhere.</a:t>
            </a:r>
            <a:endParaRPr sz="3200">
              <a:latin typeface="Calibri"/>
              <a:cs typeface="Calibri"/>
            </a:endParaRPr>
          </a:p>
          <a:p>
            <a:pPr marL="469265" indent="-456565">
              <a:lnSpc>
                <a:spcPct val="100000"/>
              </a:lnSpc>
              <a:spcBef>
                <a:spcPts val="5"/>
              </a:spcBef>
              <a:buFont typeface="Arial"/>
              <a:buChar char="•"/>
              <a:tabLst>
                <a:tab pos="469265" algn="l"/>
              </a:tabLst>
            </a:pPr>
            <a:r>
              <a:rPr sz="3200" b="1" spc="420" dirty="0">
                <a:latin typeface="Calibri"/>
                <a:cs typeface="Calibri"/>
              </a:rPr>
              <a:t>No</a:t>
            </a:r>
            <a:r>
              <a:rPr sz="3200" b="1" spc="185" dirty="0">
                <a:latin typeface="Calibri"/>
                <a:cs typeface="Calibri"/>
              </a:rPr>
              <a:t> </a:t>
            </a:r>
            <a:r>
              <a:rPr sz="3200" b="1" spc="425" dirty="0">
                <a:latin typeface="Calibri"/>
                <a:cs typeface="Calibri"/>
              </a:rPr>
              <a:t>Time</a:t>
            </a:r>
            <a:r>
              <a:rPr sz="3200" b="1" spc="180" dirty="0">
                <a:latin typeface="Calibri"/>
                <a:cs typeface="Calibri"/>
              </a:rPr>
              <a:t> </a:t>
            </a:r>
            <a:r>
              <a:rPr sz="3200" b="1" spc="305" dirty="0">
                <a:latin typeface="Calibri"/>
                <a:cs typeface="Calibri"/>
              </a:rPr>
              <a:t>Limits</a:t>
            </a:r>
            <a:r>
              <a:rPr sz="3200" spc="305" dirty="0">
                <a:latin typeface="Calibri"/>
                <a:cs typeface="Calibri"/>
              </a:rPr>
              <a:t>:</a:t>
            </a:r>
            <a:r>
              <a:rPr sz="3200" spc="130" dirty="0">
                <a:latin typeface="Calibri"/>
                <a:cs typeface="Calibri"/>
              </a:rPr>
              <a:t> </a:t>
            </a:r>
            <a:r>
              <a:rPr sz="3200" spc="409" dirty="0">
                <a:latin typeface="Calibri"/>
                <a:cs typeface="Calibri"/>
              </a:rPr>
              <a:t>You</a:t>
            </a:r>
            <a:r>
              <a:rPr sz="3200" spc="120" dirty="0">
                <a:latin typeface="Calibri"/>
                <a:cs typeface="Calibri"/>
              </a:rPr>
              <a:t> </a:t>
            </a:r>
            <a:r>
              <a:rPr sz="3200" spc="275" dirty="0">
                <a:latin typeface="Calibri"/>
                <a:cs typeface="Calibri"/>
              </a:rPr>
              <a:t>don’t</a:t>
            </a:r>
            <a:r>
              <a:rPr sz="3200" spc="125" dirty="0">
                <a:latin typeface="Calibri"/>
                <a:cs typeface="Calibri"/>
              </a:rPr>
              <a:t> </a:t>
            </a:r>
            <a:r>
              <a:rPr sz="3200" spc="350" dirty="0">
                <a:latin typeface="Calibri"/>
                <a:cs typeface="Calibri"/>
              </a:rPr>
              <a:t>have</a:t>
            </a:r>
            <a:r>
              <a:rPr sz="3200" spc="100" dirty="0">
                <a:latin typeface="Calibri"/>
                <a:cs typeface="Calibri"/>
              </a:rPr>
              <a:t> </a:t>
            </a:r>
            <a:r>
              <a:rPr sz="3200" spc="254" dirty="0">
                <a:latin typeface="Calibri"/>
                <a:cs typeface="Calibri"/>
              </a:rPr>
              <a:t>to</a:t>
            </a:r>
            <a:r>
              <a:rPr sz="3200" spc="135" dirty="0">
                <a:latin typeface="Calibri"/>
                <a:cs typeface="Calibri"/>
              </a:rPr>
              <a:t> </a:t>
            </a:r>
            <a:r>
              <a:rPr sz="3200" spc="290" dirty="0">
                <a:latin typeface="Calibri"/>
                <a:cs typeface="Calibri"/>
              </a:rPr>
              <a:t>worry</a:t>
            </a:r>
            <a:r>
              <a:rPr sz="3200" spc="125" dirty="0">
                <a:latin typeface="Calibri"/>
                <a:cs typeface="Calibri"/>
              </a:rPr>
              <a:t> </a:t>
            </a:r>
            <a:r>
              <a:rPr sz="3200" spc="365" dirty="0">
                <a:latin typeface="Calibri"/>
                <a:cs typeface="Calibri"/>
              </a:rPr>
              <a:t>about</a:t>
            </a:r>
            <a:r>
              <a:rPr sz="3200" spc="125" dirty="0">
                <a:latin typeface="Calibri"/>
                <a:cs typeface="Calibri"/>
              </a:rPr>
              <a:t> </a:t>
            </a:r>
            <a:r>
              <a:rPr sz="3200" spc="235" dirty="0">
                <a:latin typeface="Calibri"/>
                <a:cs typeface="Calibri"/>
              </a:rPr>
              <a:t>library</a:t>
            </a:r>
            <a:r>
              <a:rPr sz="3200" spc="130" dirty="0">
                <a:latin typeface="Calibri"/>
                <a:cs typeface="Calibri"/>
              </a:rPr>
              <a:t> </a:t>
            </a:r>
            <a:r>
              <a:rPr sz="3200" spc="250" dirty="0">
                <a:latin typeface="Calibri"/>
                <a:cs typeface="Calibri"/>
              </a:rPr>
              <a:t>hours;</a:t>
            </a:r>
            <a:r>
              <a:rPr sz="3200" spc="105" dirty="0">
                <a:latin typeface="Calibri"/>
                <a:cs typeface="Calibri"/>
              </a:rPr>
              <a:t> </a:t>
            </a:r>
            <a:r>
              <a:rPr sz="3200" spc="135" dirty="0">
                <a:latin typeface="Calibri"/>
                <a:cs typeface="Calibri"/>
              </a:rPr>
              <a:t>it’s</a:t>
            </a:r>
            <a:r>
              <a:rPr sz="3200" spc="125" dirty="0">
                <a:latin typeface="Calibri"/>
                <a:cs typeface="Calibri"/>
              </a:rPr>
              <a:t> </a:t>
            </a:r>
            <a:r>
              <a:rPr sz="3200" spc="395" dirty="0">
                <a:latin typeface="Calibri"/>
                <a:cs typeface="Calibri"/>
              </a:rPr>
              <a:t>open</a:t>
            </a:r>
            <a:r>
              <a:rPr sz="3200" spc="120" dirty="0">
                <a:latin typeface="Calibri"/>
                <a:cs typeface="Calibri"/>
              </a:rPr>
              <a:t> </a:t>
            </a:r>
            <a:r>
              <a:rPr sz="3200" spc="110" dirty="0">
                <a:latin typeface="Calibri"/>
                <a:cs typeface="Calibri"/>
              </a:rPr>
              <a:t>24/7.</a:t>
            </a:r>
            <a:endParaRPr sz="3200">
              <a:latin typeface="Calibri"/>
              <a:cs typeface="Calibri"/>
            </a:endParaRPr>
          </a:p>
          <a:p>
            <a:pPr marL="469900" marR="557530" indent="-457200">
              <a:lnSpc>
                <a:spcPct val="100000"/>
              </a:lnSpc>
              <a:buFont typeface="Arial"/>
              <a:buChar char="•"/>
              <a:tabLst>
                <a:tab pos="469900" algn="l"/>
                <a:tab pos="3173095" algn="l"/>
                <a:tab pos="4115435" algn="l"/>
                <a:tab pos="5011420" algn="l"/>
                <a:tab pos="6299200" algn="l"/>
                <a:tab pos="7442200" algn="l"/>
                <a:tab pos="8804910" algn="l"/>
                <a:tab pos="9376410" algn="l"/>
                <a:tab pos="11639550" algn="l"/>
                <a:tab pos="13394055" algn="l"/>
                <a:tab pos="15256510" algn="l"/>
                <a:tab pos="15831185" algn="l"/>
              </a:tabLst>
            </a:pPr>
            <a:r>
              <a:rPr sz="3200" b="1" spc="345" dirty="0">
                <a:latin typeface="Calibri"/>
                <a:cs typeface="Calibri"/>
              </a:rPr>
              <a:t>Convenient</a:t>
            </a:r>
            <a:r>
              <a:rPr sz="3200" spc="345" dirty="0">
                <a:latin typeface="Calibri"/>
                <a:cs typeface="Calibri"/>
              </a:rPr>
              <a:t>:</a:t>
            </a:r>
            <a:r>
              <a:rPr sz="3200" dirty="0">
                <a:latin typeface="Calibri"/>
                <a:cs typeface="Calibri"/>
              </a:rPr>
              <a:t>	</a:t>
            </a:r>
            <a:r>
              <a:rPr sz="3200" spc="385" dirty="0">
                <a:latin typeface="Calibri"/>
                <a:cs typeface="Calibri"/>
              </a:rPr>
              <a:t>You</a:t>
            </a:r>
            <a:r>
              <a:rPr sz="3200" dirty="0">
                <a:latin typeface="Calibri"/>
                <a:cs typeface="Calibri"/>
              </a:rPr>
              <a:t>	</a:t>
            </a:r>
            <a:r>
              <a:rPr sz="3200" spc="385" dirty="0">
                <a:latin typeface="Calibri"/>
                <a:cs typeface="Calibri"/>
              </a:rPr>
              <a:t>can</a:t>
            </a:r>
            <a:r>
              <a:rPr sz="3200" dirty="0">
                <a:latin typeface="Calibri"/>
                <a:cs typeface="Calibri"/>
              </a:rPr>
              <a:t>	</a:t>
            </a:r>
            <a:r>
              <a:rPr sz="3200" spc="330" dirty="0">
                <a:latin typeface="Calibri"/>
                <a:cs typeface="Calibri"/>
              </a:rPr>
              <a:t>study</a:t>
            </a:r>
            <a:r>
              <a:rPr sz="3200" dirty="0">
                <a:latin typeface="Calibri"/>
                <a:cs typeface="Calibri"/>
              </a:rPr>
              <a:t>	</a:t>
            </a:r>
            <a:r>
              <a:rPr sz="3200" spc="325" dirty="0">
                <a:latin typeface="Calibri"/>
                <a:cs typeface="Calibri"/>
              </a:rPr>
              <a:t>from</a:t>
            </a:r>
            <a:r>
              <a:rPr sz="3200" dirty="0">
                <a:latin typeface="Calibri"/>
                <a:cs typeface="Calibri"/>
              </a:rPr>
              <a:t>	</a:t>
            </a:r>
            <a:r>
              <a:rPr sz="3200" spc="465" dirty="0">
                <a:latin typeface="Calibri"/>
                <a:cs typeface="Calibri"/>
              </a:rPr>
              <a:t>home</a:t>
            </a:r>
            <a:r>
              <a:rPr sz="3200" dirty="0">
                <a:latin typeface="Calibri"/>
                <a:cs typeface="Calibri"/>
              </a:rPr>
              <a:t>	</a:t>
            </a:r>
            <a:r>
              <a:rPr sz="3200" spc="210" dirty="0">
                <a:latin typeface="Calibri"/>
                <a:cs typeface="Calibri"/>
              </a:rPr>
              <a:t>or</a:t>
            </a:r>
            <a:r>
              <a:rPr sz="3200" dirty="0">
                <a:latin typeface="Calibri"/>
                <a:cs typeface="Calibri"/>
              </a:rPr>
              <a:t>	</a:t>
            </a:r>
            <a:r>
              <a:rPr sz="3200" spc="295" dirty="0">
                <a:latin typeface="Calibri"/>
                <a:cs typeface="Calibri"/>
              </a:rPr>
              <a:t>anywhere,</a:t>
            </a:r>
            <a:r>
              <a:rPr sz="3200" dirty="0">
                <a:latin typeface="Calibri"/>
                <a:cs typeface="Calibri"/>
              </a:rPr>
              <a:t>	</a:t>
            </a:r>
            <a:r>
              <a:rPr sz="3200" spc="320" dirty="0">
                <a:latin typeface="Calibri"/>
                <a:cs typeface="Calibri"/>
              </a:rPr>
              <a:t>without</a:t>
            </a:r>
            <a:r>
              <a:rPr sz="3200" dirty="0">
                <a:latin typeface="Calibri"/>
                <a:cs typeface="Calibri"/>
              </a:rPr>
              <a:t>	</a:t>
            </a:r>
            <a:r>
              <a:rPr sz="3200" spc="405" dirty="0">
                <a:latin typeface="Calibri"/>
                <a:cs typeface="Calibri"/>
              </a:rPr>
              <a:t>needing</a:t>
            </a:r>
            <a:r>
              <a:rPr sz="3200" dirty="0">
                <a:latin typeface="Calibri"/>
                <a:cs typeface="Calibri"/>
              </a:rPr>
              <a:t>	</a:t>
            </a:r>
            <a:r>
              <a:rPr sz="3200" spc="229" dirty="0">
                <a:latin typeface="Calibri"/>
                <a:cs typeface="Calibri"/>
              </a:rPr>
              <a:t>to</a:t>
            </a:r>
            <a:r>
              <a:rPr sz="3200" dirty="0">
                <a:latin typeface="Calibri"/>
                <a:cs typeface="Calibri"/>
              </a:rPr>
              <a:t>	</a:t>
            </a:r>
            <a:r>
              <a:rPr sz="3200" spc="465" dirty="0">
                <a:latin typeface="Calibri"/>
                <a:cs typeface="Calibri"/>
              </a:rPr>
              <a:t>go </a:t>
            </a:r>
            <a:r>
              <a:rPr sz="3200" spc="254" dirty="0">
                <a:latin typeface="Calibri"/>
                <a:cs typeface="Calibri"/>
              </a:rPr>
              <a:t>to</a:t>
            </a:r>
            <a:r>
              <a:rPr sz="3200" spc="130" dirty="0">
                <a:latin typeface="Calibri"/>
                <a:cs typeface="Calibri"/>
              </a:rPr>
              <a:t> </a:t>
            </a:r>
            <a:r>
              <a:rPr sz="3200" spc="335" dirty="0">
                <a:latin typeface="Calibri"/>
                <a:cs typeface="Calibri"/>
              </a:rPr>
              <a:t>a</a:t>
            </a:r>
            <a:r>
              <a:rPr sz="3200" spc="120" dirty="0">
                <a:latin typeface="Calibri"/>
                <a:cs typeface="Calibri"/>
              </a:rPr>
              <a:t> </a:t>
            </a:r>
            <a:r>
              <a:rPr sz="3200" spc="320" dirty="0">
                <a:latin typeface="Calibri"/>
                <a:cs typeface="Calibri"/>
              </a:rPr>
              <a:t>physical</a:t>
            </a:r>
            <a:r>
              <a:rPr sz="3200" spc="90" dirty="0">
                <a:latin typeface="Calibri"/>
                <a:cs typeface="Calibri"/>
              </a:rPr>
              <a:t> </a:t>
            </a:r>
            <a:r>
              <a:rPr sz="3200" spc="180" dirty="0">
                <a:latin typeface="Calibri"/>
                <a:cs typeface="Calibri"/>
              </a:rPr>
              <a:t>library.</a:t>
            </a:r>
            <a:endParaRPr sz="3200">
              <a:latin typeface="Calibri"/>
              <a:cs typeface="Calibri"/>
            </a:endParaRPr>
          </a:p>
          <a:p>
            <a:pPr marL="469900" marR="556260" indent="-457200">
              <a:lnSpc>
                <a:spcPct val="100000"/>
              </a:lnSpc>
              <a:buFont typeface="Arial"/>
              <a:buChar char="•"/>
              <a:tabLst>
                <a:tab pos="469900" algn="l"/>
              </a:tabLst>
            </a:pPr>
            <a:r>
              <a:rPr sz="3200" b="1" spc="440" dirty="0">
                <a:latin typeface="Calibri"/>
                <a:cs typeface="Calibri"/>
              </a:rPr>
              <a:t>Easy</a:t>
            </a:r>
            <a:r>
              <a:rPr sz="3200" b="1" spc="195" dirty="0">
                <a:latin typeface="Calibri"/>
                <a:cs typeface="Calibri"/>
              </a:rPr>
              <a:t> </a:t>
            </a:r>
            <a:r>
              <a:rPr sz="3200" b="1" spc="335" dirty="0">
                <a:latin typeface="Calibri"/>
                <a:cs typeface="Calibri"/>
              </a:rPr>
              <a:t>Search</a:t>
            </a:r>
            <a:r>
              <a:rPr sz="3200" spc="335" dirty="0">
                <a:latin typeface="Calibri"/>
                <a:cs typeface="Calibri"/>
              </a:rPr>
              <a:t>:</a:t>
            </a:r>
            <a:r>
              <a:rPr sz="3200" spc="165" dirty="0">
                <a:latin typeface="Calibri"/>
                <a:cs typeface="Calibri"/>
              </a:rPr>
              <a:t> </a:t>
            </a:r>
            <a:r>
              <a:rPr sz="3200" spc="135" dirty="0">
                <a:latin typeface="Calibri"/>
                <a:cs typeface="Calibri"/>
              </a:rPr>
              <a:t>It’s</a:t>
            </a:r>
            <a:r>
              <a:rPr sz="3200" spc="170" dirty="0">
                <a:latin typeface="Calibri"/>
                <a:cs typeface="Calibri"/>
              </a:rPr>
              <a:t> </a:t>
            </a:r>
            <a:r>
              <a:rPr sz="3200" spc="370" dirty="0">
                <a:latin typeface="Calibri"/>
                <a:cs typeface="Calibri"/>
              </a:rPr>
              <a:t>simple</a:t>
            </a:r>
            <a:r>
              <a:rPr sz="3200" spc="165" dirty="0">
                <a:latin typeface="Calibri"/>
                <a:cs typeface="Calibri"/>
              </a:rPr>
              <a:t> </a:t>
            </a:r>
            <a:r>
              <a:rPr sz="3200" spc="260" dirty="0">
                <a:latin typeface="Calibri"/>
                <a:cs typeface="Calibri"/>
              </a:rPr>
              <a:t>to</a:t>
            </a:r>
            <a:r>
              <a:rPr sz="3200" spc="165" dirty="0">
                <a:latin typeface="Calibri"/>
                <a:cs typeface="Calibri"/>
              </a:rPr>
              <a:t> </a:t>
            </a:r>
            <a:r>
              <a:rPr sz="3200" spc="295" dirty="0">
                <a:latin typeface="Calibri"/>
                <a:cs typeface="Calibri"/>
              </a:rPr>
              <a:t>find</a:t>
            </a:r>
            <a:r>
              <a:rPr sz="3200" spc="175" dirty="0">
                <a:latin typeface="Calibri"/>
                <a:cs typeface="Calibri"/>
              </a:rPr>
              <a:t> </a:t>
            </a:r>
            <a:r>
              <a:rPr sz="3200" spc="385" dirty="0">
                <a:latin typeface="Calibri"/>
                <a:cs typeface="Calibri"/>
              </a:rPr>
              <a:t>what</a:t>
            </a:r>
            <a:r>
              <a:rPr sz="3200" spc="160" dirty="0">
                <a:latin typeface="Calibri"/>
                <a:cs typeface="Calibri"/>
              </a:rPr>
              <a:t> </a:t>
            </a:r>
            <a:r>
              <a:rPr sz="3200" spc="350" dirty="0">
                <a:latin typeface="Calibri"/>
                <a:cs typeface="Calibri"/>
              </a:rPr>
              <a:t>you</a:t>
            </a:r>
            <a:r>
              <a:rPr sz="3200" spc="175" dirty="0">
                <a:latin typeface="Calibri"/>
                <a:cs typeface="Calibri"/>
              </a:rPr>
              <a:t> </a:t>
            </a:r>
            <a:r>
              <a:rPr sz="3200" spc="295" dirty="0">
                <a:latin typeface="Calibri"/>
                <a:cs typeface="Calibri"/>
              </a:rPr>
              <a:t>need,</a:t>
            </a:r>
            <a:r>
              <a:rPr sz="3200" spc="175" dirty="0">
                <a:latin typeface="Calibri"/>
                <a:cs typeface="Calibri"/>
              </a:rPr>
              <a:t> </a:t>
            </a:r>
            <a:r>
              <a:rPr sz="3200" spc="425" dirty="0">
                <a:latin typeface="Calibri"/>
                <a:cs typeface="Calibri"/>
              </a:rPr>
              <a:t>and</a:t>
            </a:r>
            <a:r>
              <a:rPr sz="3200" spc="170" dirty="0">
                <a:latin typeface="Calibri"/>
                <a:cs typeface="Calibri"/>
              </a:rPr>
              <a:t> </a:t>
            </a:r>
            <a:r>
              <a:rPr sz="3200" spc="310" dirty="0">
                <a:latin typeface="Calibri"/>
                <a:cs typeface="Calibri"/>
              </a:rPr>
              <a:t>there</a:t>
            </a:r>
            <a:r>
              <a:rPr sz="3200" spc="180" dirty="0">
                <a:latin typeface="Calibri"/>
                <a:cs typeface="Calibri"/>
              </a:rPr>
              <a:t> </a:t>
            </a:r>
            <a:r>
              <a:rPr sz="3200" spc="280" dirty="0">
                <a:latin typeface="Calibri"/>
                <a:cs typeface="Calibri"/>
              </a:rPr>
              <a:t>are</a:t>
            </a:r>
            <a:r>
              <a:rPr sz="3200" spc="175" dirty="0">
                <a:latin typeface="Calibri"/>
                <a:cs typeface="Calibri"/>
              </a:rPr>
              <a:t> </a:t>
            </a:r>
            <a:r>
              <a:rPr sz="3200" spc="260" dirty="0">
                <a:latin typeface="Calibri"/>
                <a:cs typeface="Calibri"/>
              </a:rPr>
              <a:t>tools</a:t>
            </a:r>
            <a:r>
              <a:rPr sz="3200" spc="180" dirty="0">
                <a:latin typeface="Calibri"/>
                <a:cs typeface="Calibri"/>
              </a:rPr>
              <a:t> </a:t>
            </a:r>
            <a:r>
              <a:rPr sz="3200" spc="254" dirty="0">
                <a:latin typeface="Calibri"/>
                <a:cs typeface="Calibri"/>
              </a:rPr>
              <a:t>to</a:t>
            </a:r>
            <a:r>
              <a:rPr sz="3200" spc="165" dirty="0">
                <a:latin typeface="Calibri"/>
                <a:cs typeface="Calibri"/>
              </a:rPr>
              <a:t> </a:t>
            </a:r>
            <a:r>
              <a:rPr sz="3200" spc="355" dirty="0">
                <a:latin typeface="Calibri"/>
                <a:cs typeface="Calibri"/>
              </a:rPr>
              <a:t>help</a:t>
            </a:r>
            <a:r>
              <a:rPr sz="3200" spc="175" dirty="0">
                <a:latin typeface="Calibri"/>
                <a:cs typeface="Calibri"/>
              </a:rPr>
              <a:t> </a:t>
            </a:r>
            <a:r>
              <a:rPr sz="3200" spc="320" dirty="0">
                <a:latin typeface="Calibri"/>
                <a:cs typeface="Calibri"/>
              </a:rPr>
              <a:t>you </a:t>
            </a:r>
            <a:r>
              <a:rPr sz="3200" spc="285" dirty="0">
                <a:latin typeface="Calibri"/>
                <a:cs typeface="Calibri"/>
              </a:rPr>
              <a:t>cite</a:t>
            </a:r>
            <a:r>
              <a:rPr sz="3200" spc="105" dirty="0">
                <a:latin typeface="Calibri"/>
                <a:cs typeface="Calibri"/>
              </a:rPr>
              <a:t> </a:t>
            </a:r>
            <a:r>
              <a:rPr sz="3200" spc="270" dirty="0">
                <a:latin typeface="Calibri"/>
                <a:cs typeface="Calibri"/>
              </a:rPr>
              <a:t>sources.</a:t>
            </a:r>
            <a:endParaRPr sz="3200">
              <a:latin typeface="Calibri"/>
              <a:cs typeface="Calibri"/>
            </a:endParaRPr>
          </a:p>
          <a:p>
            <a:pPr marL="469900" marR="558800" indent="-457200">
              <a:lnSpc>
                <a:spcPct val="100000"/>
              </a:lnSpc>
              <a:buFont typeface="Arial"/>
              <a:buChar char="•"/>
              <a:tabLst>
                <a:tab pos="469900" algn="l"/>
              </a:tabLst>
            </a:pPr>
            <a:r>
              <a:rPr sz="3200" b="1" spc="430" dirty="0">
                <a:latin typeface="Calibri"/>
                <a:cs typeface="Calibri"/>
              </a:rPr>
              <a:t>Saves</a:t>
            </a:r>
            <a:r>
              <a:rPr sz="3200" b="1" spc="240" dirty="0">
                <a:latin typeface="Calibri"/>
                <a:cs typeface="Calibri"/>
              </a:rPr>
              <a:t> </a:t>
            </a:r>
            <a:r>
              <a:rPr sz="3200" b="1" spc="275" dirty="0">
                <a:latin typeface="Calibri"/>
                <a:cs typeface="Calibri"/>
              </a:rPr>
              <a:t>Money</a:t>
            </a:r>
            <a:r>
              <a:rPr sz="3200" spc="275" dirty="0">
                <a:latin typeface="Calibri"/>
                <a:cs typeface="Calibri"/>
              </a:rPr>
              <a:t>:</a:t>
            </a:r>
            <a:r>
              <a:rPr sz="3200" spc="250" dirty="0">
                <a:latin typeface="Calibri"/>
                <a:cs typeface="Calibri"/>
              </a:rPr>
              <a:t> </a:t>
            </a:r>
            <a:r>
              <a:rPr sz="3200" spc="409" dirty="0">
                <a:latin typeface="Calibri"/>
                <a:cs typeface="Calibri"/>
              </a:rPr>
              <a:t>You</a:t>
            </a:r>
            <a:r>
              <a:rPr sz="3200" spc="260" dirty="0">
                <a:latin typeface="Calibri"/>
                <a:cs typeface="Calibri"/>
              </a:rPr>
              <a:t> </a:t>
            </a:r>
            <a:r>
              <a:rPr sz="3200" spc="415" dirty="0">
                <a:latin typeface="Calibri"/>
                <a:cs typeface="Calibri"/>
              </a:rPr>
              <a:t>get</a:t>
            </a:r>
            <a:r>
              <a:rPr sz="3200" spc="245" dirty="0">
                <a:latin typeface="Calibri"/>
                <a:cs typeface="Calibri"/>
              </a:rPr>
              <a:t> </a:t>
            </a:r>
            <a:r>
              <a:rPr sz="3200" spc="240" dirty="0">
                <a:latin typeface="Calibri"/>
                <a:cs typeface="Calibri"/>
              </a:rPr>
              <a:t>free</a:t>
            </a:r>
            <a:r>
              <a:rPr sz="3200" spc="275" dirty="0">
                <a:latin typeface="Calibri"/>
                <a:cs typeface="Calibri"/>
              </a:rPr>
              <a:t> </a:t>
            </a:r>
            <a:r>
              <a:rPr sz="3200" spc="360" dirty="0">
                <a:latin typeface="Calibri"/>
                <a:cs typeface="Calibri"/>
              </a:rPr>
              <a:t>access</a:t>
            </a:r>
            <a:r>
              <a:rPr sz="3200" spc="240" dirty="0">
                <a:latin typeface="Calibri"/>
                <a:cs typeface="Calibri"/>
              </a:rPr>
              <a:t> </a:t>
            </a:r>
            <a:r>
              <a:rPr sz="3200" spc="254" dirty="0">
                <a:latin typeface="Calibri"/>
                <a:cs typeface="Calibri"/>
              </a:rPr>
              <a:t>to</a:t>
            </a:r>
            <a:r>
              <a:rPr sz="3200" spc="265" dirty="0">
                <a:latin typeface="Calibri"/>
                <a:cs typeface="Calibri"/>
              </a:rPr>
              <a:t> </a:t>
            </a:r>
            <a:r>
              <a:rPr sz="3200" spc="330" dirty="0">
                <a:latin typeface="Calibri"/>
                <a:cs typeface="Calibri"/>
              </a:rPr>
              <a:t>expensive</a:t>
            </a:r>
            <a:r>
              <a:rPr sz="3200" spc="260" dirty="0">
                <a:latin typeface="Calibri"/>
                <a:cs typeface="Calibri"/>
              </a:rPr>
              <a:t> </a:t>
            </a:r>
            <a:r>
              <a:rPr sz="3200" spc="370" dirty="0">
                <a:latin typeface="Calibri"/>
                <a:cs typeface="Calibri"/>
              </a:rPr>
              <a:t>books</a:t>
            </a:r>
            <a:r>
              <a:rPr sz="3200" spc="260" dirty="0">
                <a:latin typeface="Calibri"/>
                <a:cs typeface="Calibri"/>
              </a:rPr>
              <a:t> </a:t>
            </a:r>
            <a:r>
              <a:rPr sz="3200" spc="425" dirty="0">
                <a:latin typeface="Calibri"/>
                <a:cs typeface="Calibri"/>
              </a:rPr>
              <a:t>and</a:t>
            </a:r>
            <a:r>
              <a:rPr sz="3200" spc="254" dirty="0">
                <a:latin typeface="Calibri"/>
                <a:cs typeface="Calibri"/>
              </a:rPr>
              <a:t> articles</a:t>
            </a:r>
            <a:r>
              <a:rPr sz="3200" spc="250" dirty="0">
                <a:latin typeface="Calibri"/>
                <a:cs typeface="Calibri"/>
              </a:rPr>
              <a:t> </a:t>
            </a:r>
            <a:r>
              <a:rPr sz="3200" spc="310" dirty="0">
                <a:latin typeface="Calibri"/>
                <a:cs typeface="Calibri"/>
              </a:rPr>
              <a:t>that</a:t>
            </a:r>
            <a:r>
              <a:rPr sz="3200" spc="260" dirty="0">
                <a:latin typeface="Calibri"/>
                <a:cs typeface="Calibri"/>
              </a:rPr>
              <a:t> </a:t>
            </a:r>
            <a:r>
              <a:rPr sz="3200" spc="360" dirty="0">
                <a:latin typeface="Calibri"/>
                <a:cs typeface="Calibri"/>
              </a:rPr>
              <a:t>would </a:t>
            </a:r>
            <a:r>
              <a:rPr sz="3200" spc="330" dirty="0">
                <a:latin typeface="Calibri"/>
                <a:cs typeface="Calibri"/>
              </a:rPr>
              <a:t>normally</a:t>
            </a:r>
            <a:r>
              <a:rPr sz="3200" spc="114" dirty="0">
                <a:latin typeface="Calibri"/>
                <a:cs typeface="Calibri"/>
              </a:rPr>
              <a:t> </a:t>
            </a:r>
            <a:r>
              <a:rPr sz="3200" spc="320" dirty="0">
                <a:latin typeface="Calibri"/>
                <a:cs typeface="Calibri"/>
              </a:rPr>
              <a:t>cost</a:t>
            </a:r>
            <a:r>
              <a:rPr sz="3200" spc="110" dirty="0">
                <a:latin typeface="Calibri"/>
                <a:cs typeface="Calibri"/>
              </a:rPr>
              <a:t> </a:t>
            </a:r>
            <a:r>
              <a:rPr sz="3200" spc="335" dirty="0">
                <a:latin typeface="Calibri"/>
                <a:cs typeface="Calibri"/>
              </a:rPr>
              <a:t>a</a:t>
            </a:r>
            <a:r>
              <a:rPr sz="3200" spc="114" dirty="0">
                <a:latin typeface="Calibri"/>
                <a:cs typeface="Calibri"/>
              </a:rPr>
              <a:t> </a:t>
            </a:r>
            <a:r>
              <a:rPr sz="3200" spc="105" dirty="0">
                <a:latin typeface="Calibri"/>
                <a:cs typeface="Calibri"/>
              </a:rPr>
              <a:t>lot.</a:t>
            </a:r>
            <a:endParaRPr sz="3200">
              <a:latin typeface="Calibri"/>
              <a:cs typeface="Calibri"/>
            </a:endParaRPr>
          </a:p>
          <a:p>
            <a:pPr marL="469900" marR="556895" indent="-457200">
              <a:lnSpc>
                <a:spcPct val="100000"/>
              </a:lnSpc>
              <a:spcBef>
                <a:spcPts val="5"/>
              </a:spcBef>
              <a:buFont typeface="Arial"/>
              <a:buChar char="•"/>
              <a:tabLst>
                <a:tab pos="469900" algn="l"/>
                <a:tab pos="2056130" algn="l"/>
                <a:tab pos="4574540" algn="l"/>
                <a:tab pos="5589270" algn="l"/>
                <a:tab pos="6560184" algn="l"/>
                <a:tab pos="8129905" algn="l"/>
                <a:tab pos="10118725" algn="l"/>
                <a:tab pos="11334750" algn="l"/>
                <a:tab pos="13879194" algn="l"/>
                <a:tab pos="14567535" algn="l"/>
                <a:tab pos="15678785" algn="l"/>
              </a:tabLst>
            </a:pPr>
            <a:r>
              <a:rPr sz="3200" b="1" spc="320" dirty="0">
                <a:latin typeface="Calibri"/>
                <a:cs typeface="Calibri"/>
              </a:rPr>
              <a:t>Global</a:t>
            </a:r>
            <a:r>
              <a:rPr sz="3200" b="1" dirty="0">
                <a:latin typeface="Calibri"/>
                <a:cs typeface="Calibri"/>
              </a:rPr>
              <a:t>	</a:t>
            </a:r>
            <a:r>
              <a:rPr sz="3200" b="1" spc="345" dirty="0">
                <a:latin typeface="Calibri"/>
                <a:cs typeface="Calibri"/>
              </a:rPr>
              <a:t>Resources</a:t>
            </a:r>
            <a:r>
              <a:rPr sz="3200" spc="345" dirty="0">
                <a:latin typeface="Calibri"/>
                <a:cs typeface="Calibri"/>
              </a:rPr>
              <a:t>:</a:t>
            </a:r>
            <a:r>
              <a:rPr sz="3200" dirty="0">
                <a:latin typeface="Calibri"/>
                <a:cs typeface="Calibri"/>
              </a:rPr>
              <a:t>	</a:t>
            </a:r>
            <a:r>
              <a:rPr sz="3200" spc="380" dirty="0">
                <a:latin typeface="Calibri"/>
                <a:cs typeface="Calibri"/>
              </a:rPr>
              <a:t>You</a:t>
            </a:r>
            <a:r>
              <a:rPr sz="3200" dirty="0">
                <a:latin typeface="Calibri"/>
                <a:cs typeface="Calibri"/>
              </a:rPr>
              <a:t>	</a:t>
            </a:r>
            <a:r>
              <a:rPr sz="3200" spc="385" dirty="0">
                <a:latin typeface="Calibri"/>
                <a:cs typeface="Calibri"/>
              </a:rPr>
              <a:t>can</a:t>
            </a:r>
            <a:r>
              <a:rPr sz="3200" dirty="0">
                <a:latin typeface="Calibri"/>
                <a:cs typeface="Calibri"/>
              </a:rPr>
              <a:t>	</a:t>
            </a:r>
            <a:r>
              <a:rPr sz="3200" spc="355" dirty="0">
                <a:latin typeface="Calibri"/>
                <a:cs typeface="Calibri"/>
              </a:rPr>
              <a:t>access</a:t>
            </a:r>
            <a:r>
              <a:rPr sz="3200" dirty="0">
                <a:latin typeface="Calibri"/>
                <a:cs typeface="Calibri"/>
              </a:rPr>
              <a:t>	</a:t>
            </a:r>
            <a:r>
              <a:rPr sz="3200" spc="305" dirty="0">
                <a:latin typeface="Calibri"/>
                <a:cs typeface="Calibri"/>
              </a:rPr>
              <a:t>research</a:t>
            </a:r>
            <a:r>
              <a:rPr sz="3200" dirty="0">
                <a:latin typeface="Calibri"/>
                <a:cs typeface="Calibri"/>
              </a:rPr>
              <a:t>	</a:t>
            </a:r>
            <a:r>
              <a:rPr sz="3200" spc="325" dirty="0">
                <a:latin typeface="Calibri"/>
                <a:cs typeface="Calibri"/>
              </a:rPr>
              <a:t>from</a:t>
            </a:r>
            <a:r>
              <a:rPr sz="3200" dirty="0">
                <a:latin typeface="Calibri"/>
                <a:cs typeface="Calibri"/>
              </a:rPr>
              <a:t>	</a:t>
            </a:r>
            <a:r>
              <a:rPr sz="3200" spc="260" dirty="0">
                <a:latin typeface="Calibri"/>
                <a:cs typeface="Calibri"/>
              </a:rPr>
              <a:t>universities</a:t>
            </a:r>
            <a:r>
              <a:rPr sz="3200" dirty="0">
                <a:latin typeface="Calibri"/>
                <a:cs typeface="Calibri"/>
              </a:rPr>
              <a:t>	</a:t>
            </a:r>
            <a:r>
              <a:rPr sz="3200" spc="165" dirty="0">
                <a:latin typeface="Calibri"/>
                <a:cs typeface="Calibri"/>
              </a:rPr>
              <a:t>all</a:t>
            </a:r>
            <a:r>
              <a:rPr sz="3200" dirty="0">
                <a:latin typeface="Calibri"/>
                <a:cs typeface="Calibri"/>
              </a:rPr>
              <a:t>	</a:t>
            </a:r>
            <a:r>
              <a:rPr sz="3200" spc="250" dirty="0">
                <a:latin typeface="Calibri"/>
                <a:cs typeface="Calibri"/>
              </a:rPr>
              <a:t>over</a:t>
            </a:r>
            <a:r>
              <a:rPr sz="3200" dirty="0">
                <a:latin typeface="Calibri"/>
                <a:cs typeface="Calibri"/>
              </a:rPr>
              <a:t>	</a:t>
            </a:r>
            <a:r>
              <a:rPr sz="3200" spc="320" dirty="0">
                <a:latin typeface="Calibri"/>
                <a:cs typeface="Calibri"/>
              </a:rPr>
              <a:t>the </a:t>
            </a:r>
            <a:r>
              <a:rPr sz="3200" spc="225" dirty="0">
                <a:latin typeface="Calibri"/>
                <a:cs typeface="Calibri"/>
              </a:rPr>
              <a:t>world.</a:t>
            </a:r>
            <a:endParaRPr sz="3200">
              <a:latin typeface="Calibri"/>
              <a:cs typeface="Calibri"/>
            </a:endParaRPr>
          </a:p>
          <a:p>
            <a:pPr marL="469265" indent="-456565">
              <a:lnSpc>
                <a:spcPct val="100000"/>
              </a:lnSpc>
              <a:buFont typeface="Arial"/>
              <a:buChar char="•"/>
              <a:tabLst>
                <a:tab pos="469265" algn="l"/>
              </a:tabLst>
            </a:pPr>
            <a:r>
              <a:rPr sz="3200" b="1" spc="430" dirty="0">
                <a:latin typeface="Calibri"/>
                <a:cs typeface="Calibri"/>
              </a:rPr>
              <a:t>Eco-</a:t>
            </a:r>
            <a:r>
              <a:rPr sz="3200" b="1" spc="300" dirty="0">
                <a:latin typeface="Calibri"/>
                <a:cs typeface="Calibri"/>
              </a:rPr>
              <a:t>Friendly</a:t>
            </a:r>
            <a:r>
              <a:rPr sz="3200" spc="300" dirty="0">
                <a:latin typeface="Calibri"/>
                <a:cs typeface="Calibri"/>
              </a:rPr>
              <a:t>:</a:t>
            </a:r>
            <a:r>
              <a:rPr sz="3200" spc="90" dirty="0">
                <a:latin typeface="Calibri"/>
                <a:cs typeface="Calibri"/>
              </a:rPr>
              <a:t> </a:t>
            </a:r>
            <a:r>
              <a:rPr sz="3200" spc="185" dirty="0">
                <a:latin typeface="Calibri"/>
                <a:cs typeface="Calibri"/>
              </a:rPr>
              <a:t>It</a:t>
            </a:r>
            <a:r>
              <a:rPr sz="3200" spc="114" dirty="0">
                <a:latin typeface="Calibri"/>
                <a:cs typeface="Calibri"/>
              </a:rPr>
              <a:t> </a:t>
            </a:r>
            <a:r>
              <a:rPr sz="3200" spc="360" dirty="0">
                <a:latin typeface="Calibri"/>
                <a:cs typeface="Calibri"/>
              </a:rPr>
              <a:t>cuts</a:t>
            </a:r>
            <a:r>
              <a:rPr sz="3200" spc="100" dirty="0">
                <a:latin typeface="Calibri"/>
                <a:cs typeface="Calibri"/>
              </a:rPr>
              <a:t> </a:t>
            </a:r>
            <a:r>
              <a:rPr sz="3200" spc="440" dirty="0">
                <a:latin typeface="Calibri"/>
                <a:cs typeface="Calibri"/>
              </a:rPr>
              <a:t>down</a:t>
            </a:r>
            <a:r>
              <a:rPr sz="3200" spc="120" dirty="0">
                <a:latin typeface="Calibri"/>
                <a:cs typeface="Calibri"/>
              </a:rPr>
              <a:t> </a:t>
            </a:r>
            <a:r>
              <a:rPr sz="3200" spc="385" dirty="0">
                <a:latin typeface="Calibri"/>
                <a:cs typeface="Calibri"/>
              </a:rPr>
              <a:t>on</a:t>
            </a:r>
            <a:r>
              <a:rPr sz="3200" spc="114" dirty="0">
                <a:latin typeface="Calibri"/>
                <a:cs typeface="Calibri"/>
              </a:rPr>
              <a:t> </a:t>
            </a:r>
            <a:r>
              <a:rPr sz="3200" spc="365" dirty="0">
                <a:latin typeface="Calibri"/>
                <a:cs typeface="Calibri"/>
              </a:rPr>
              <a:t>paper</a:t>
            </a:r>
            <a:r>
              <a:rPr sz="3200" spc="130" dirty="0">
                <a:latin typeface="Calibri"/>
                <a:cs typeface="Calibri"/>
              </a:rPr>
              <a:t> </a:t>
            </a:r>
            <a:r>
              <a:rPr sz="3200" spc="365" dirty="0">
                <a:latin typeface="Calibri"/>
                <a:cs typeface="Calibri"/>
              </a:rPr>
              <a:t>use</a:t>
            </a:r>
            <a:r>
              <a:rPr sz="3200" spc="95" dirty="0">
                <a:latin typeface="Calibri"/>
                <a:cs typeface="Calibri"/>
              </a:rPr>
              <a:t> </a:t>
            </a:r>
            <a:r>
              <a:rPr sz="3200" spc="425" dirty="0">
                <a:latin typeface="Calibri"/>
                <a:cs typeface="Calibri"/>
              </a:rPr>
              <a:t>and</a:t>
            </a:r>
            <a:r>
              <a:rPr sz="3200" spc="114" dirty="0">
                <a:latin typeface="Calibri"/>
                <a:cs typeface="Calibri"/>
              </a:rPr>
              <a:t> </a:t>
            </a:r>
            <a:r>
              <a:rPr sz="3200" spc="250" dirty="0">
                <a:latin typeface="Calibri"/>
                <a:cs typeface="Calibri"/>
              </a:rPr>
              <a:t>traveling.</a:t>
            </a:r>
            <a:endParaRPr sz="3200">
              <a:latin typeface="Calibri"/>
              <a:cs typeface="Calibri"/>
            </a:endParaRPr>
          </a:p>
          <a:p>
            <a:pPr>
              <a:lnSpc>
                <a:spcPct val="100000"/>
              </a:lnSpc>
              <a:spcBef>
                <a:spcPts val="905"/>
              </a:spcBef>
            </a:pPr>
            <a:endParaRPr sz="3200">
              <a:latin typeface="Calibri"/>
              <a:cs typeface="Calibri"/>
            </a:endParaRPr>
          </a:p>
          <a:p>
            <a:pPr marR="5080" algn="r">
              <a:lnSpc>
                <a:spcPct val="100000"/>
              </a:lnSpc>
            </a:pPr>
            <a:r>
              <a:rPr sz="2400" spc="220" dirty="0">
                <a:latin typeface="Calibri"/>
                <a:cs typeface="Calibri"/>
              </a:rPr>
              <a:t>Neeraj</a:t>
            </a:r>
            <a:r>
              <a:rPr sz="2400" spc="85" dirty="0">
                <a:latin typeface="Calibri"/>
                <a:cs typeface="Calibri"/>
              </a:rPr>
              <a:t> </a:t>
            </a:r>
            <a:r>
              <a:rPr sz="2400" spc="330" dirty="0">
                <a:latin typeface="Calibri"/>
                <a:cs typeface="Calibri"/>
              </a:rPr>
              <a:t>and</a:t>
            </a:r>
            <a:r>
              <a:rPr sz="2400" spc="105" dirty="0">
                <a:latin typeface="Calibri"/>
                <a:cs typeface="Calibri"/>
              </a:rPr>
              <a:t> </a:t>
            </a:r>
            <a:r>
              <a:rPr sz="2400" spc="260" dirty="0">
                <a:latin typeface="Calibri"/>
                <a:cs typeface="Calibri"/>
              </a:rPr>
              <a:t>Nirmala</a:t>
            </a:r>
            <a:r>
              <a:rPr sz="2400" spc="105" dirty="0">
                <a:latin typeface="Calibri"/>
                <a:cs typeface="Calibri"/>
              </a:rPr>
              <a:t> </a:t>
            </a:r>
            <a:r>
              <a:rPr sz="2400" spc="145" dirty="0">
                <a:latin typeface="Calibri"/>
                <a:cs typeface="Calibri"/>
              </a:rPr>
              <a:t>(2025)</a:t>
            </a:r>
            <a:endParaRPr sz="2400">
              <a:latin typeface="Calibri"/>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786B-CD59-8C27-C8B1-568F7ABC6271}"/>
              </a:ext>
            </a:extLst>
          </p:cNvPr>
          <p:cNvSpPr>
            <a:spLocks noGrp="1"/>
          </p:cNvSpPr>
          <p:nvPr>
            <p:ph type="ctrTitle"/>
          </p:nvPr>
        </p:nvSpPr>
        <p:spPr>
          <a:xfrm>
            <a:off x="9448800" y="2019300"/>
            <a:ext cx="7848600" cy="2215991"/>
          </a:xfrm>
        </p:spPr>
        <p:txBody>
          <a:bodyPr/>
          <a:lstStyle/>
          <a:p>
            <a:r>
              <a:rPr lang="en-US" dirty="0"/>
              <a:t>After the library session, what still feels confusing or difficult?</a:t>
            </a:r>
            <a:endParaRPr lang="en-GB" dirty="0"/>
          </a:p>
        </p:txBody>
      </p:sp>
      <p:pic>
        <p:nvPicPr>
          <p:cNvPr id="4" name="Picture 3">
            <a:extLst>
              <a:ext uri="{FF2B5EF4-FFF2-40B4-BE49-F238E27FC236}">
                <a16:creationId xmlns:a16="http://schemas.microsoft.com/office/drawing/2014/main" id="{A6F7E91B-0327-F4DB-8ACF-A140BF09C8D2}"/>
              </a:ext>
            </a:extLst>
          </p:cNvPr>
          <p:cNvPicPr>
            <a:picLocks noChangeAspect="1"/>
          </p:cNvPicPr>
          <p:nvPr/>
        </p:nvPicPr>
        <p:blipFill>
          <a:blip r:embed="rId3"/>
          <a:stretch>
            <a:fillRect/>
          </a:stretch>
        </p:blipFill>
        <p:spPr>
          <a:xfrm>
            <a:off x="914400" y="1257300"/>
            <a:ext cx="7635789" cy="7467600"/>
          </a:xfrm>
          <a:prstGeom prst="rect">
            <a:avLst/>
          </a:prstGeom>
        </p:spPr>
      </p:pic>
    </p:spTree>
    <p:extLst>
      <p:ext uri="{BB962C8B-B14F-4D97-AF65-F5344CB8AC3E}">
        <p14:creationId xmlns:p14="http://schemas.microsoft.com/office/powerpoint/2010/main" val="2233654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1E90C9-6524-0A03-AB61-8D4BDD55DB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34C038-1653-2075-094A-CE43C489D703}"/>
              </a:ext>
            </a:extLst>
          </p:cNvPr>
          <p:cNvSpPr>
            <a:spLocks noGrp="1"/>
          </p:cNvSpPr>
          <p:nvPr>
            <p:ph type="ctrTitle"/>
          </p:nvPr>
        </p:nvSpPr>
        <p:spPr>
          <a:xfrm>
            <a:off x="304800" y="419100"/>
            <a:ext cx="15544800" cy="1107996"/>
          </a:xfrm>
        </p:spPr>
        <p:txBody>
          <a:bodyPr/>
          <a:lstStyle/>
          <a:p>
            <a:r>
              <a:rPr lang="en-GB" dirty="0"/>
              <a:t>Keyword Research</a:t>
            </a:r>
          </a:p>
        </p:txBody>
      </p:sp>
      <p:sp>
        <p:nvSpPr>
          <p:cNvPr id="3" name="Subtitle 2">
            <a:extLst>
              <a:ext uri="{FF2B5EF4-FFF2-40B4-BE49-F238E27FC236}">
                <a16:creationId xmlns:a16="http://schemas.microsoft.com/office/drawing/2014/main" id="{63015C9E-3877-6B1D-93C5-0CC5AC400D64}"/>
              </a:ext>
            </a:extLst>
          </p:cNvPr>
          <p:cNvSpPr>
            <a:spLocks noGrp="1"/>
          </p:cNvSpPr>
          <p:nvPr>
            <p:ph type="subTitle" idx="4"/>
          </p:nvPr>
        </p:nvSpPr>
        <p:spPr>
          <a:xfrm>
            <a:off x="457200" y="1943100"/>
            <a:ext cx="15392400" cy="7755969"/>
          </a:xfrm>
        </p:spPr>
        <p:txBody>
          <a:bodyPr/>
          <a:lstStyle/>
          <a:p>
            <a:r>
              <a:rPr lang="en-US" sz="3600" dirty="0"/>
              <a:t>Before you search, you need the </a:t>
            </a:r>
            <a:r>
              <a:rPr lang="en-US" sz="3600" b="1" dirty="0"/>
              <a:t>right words</a:t>
            </a:r>
            <a:r>
              <a:rPr lang="en-US" sz="3600" dirty="0"/>
              <a:t>.</a:t>
            </a:r>
            <a:br>
              <a:rPr lang="en-US" sz="3600" dirty="0"/>
            </a:br>
            <a:endParaRPr lang="en-US" sz="3600" dirty="0"/>
          </a:p>
          <a:p>
            <a:r>
              <a:rPr lang="en-US" sz="3600" dirty="0"/>
              <a:t>Good searching starts with </a:t>
            </a:r>
            <a:r>
              <a:rPr lang="en-US" sz="3600" b="1" dirty="0"/>
              <a:t>thinking</a:t>
            </a:r>
            <a:r>
              <a:rPr lang="en-US" sz="3600" dirty="0"/>
              <a:t>, not clicking.</a:t>
            </a:r>
          </a:p>
          <a:p>
            <a:endParaRPr lang="en-US" sz="3600" dirty="0"/>
          </a:p>
          <a:p>
            <a:pPr marL="742950" indent="-742950">
              <a:buFont typeface="+mj-lt"/>
              <a:buAutoNum type="arabicPeriod"/>
            </a:pPr>
            <a:r>
              <a:rPr lang="en-US" sz="3600" dirty="0"/>
              <a:t>What are the key concepts?</a:t>
            </a:r>
          </a:p>
          <a:p>
            <a:pPr marL="742950" indent="-742950">
              <a:buFont typeface="+mj-lt"/>
              <a:buAutoNum type="arabicPeriod"/>
            </a:pPr>
            <a:endParaRPr lang="en-US" sz="3600" dirty="0"/>
          </a:p>
          <a:p>
            <a:pPr marL="742950" indent="-742950">
              <a:buFont typeface="+mj-lt"/>
              <a:buAutoNum type="arabicPeriod"/>
            </a:pPr>
            <a:r>
              <a:rPr lang="en-US" sz="3600" dirty="0"/>
              <a:t>Turn your concepts into searchable words</a:t>
            </a:r>
          </a:p>
          <a:p>
            <a:pPr marL="742950" indent="-742950">
              <a:buFont typeface="+mj-lt"/>
              <a:buAutoNum type="arabicPeriod"/>
            </a:pPr>
            <a:endParaRPr lang="en-US" sz="3600" dirty="0"/>
          </a:p>
          <a:p>
            <a:pPr marL="742950" indent="-742950">
              <a:buFont typeface="+mj-lt"/>
              <a:buAutoNum type="arabicPeriod"/>
            </a:pPr>
            <a:r>
              <a:rPr lang="en-US" sz="3600" dirty="0"/>
              <a:t>What alternative words/synonyms are there?</a:t>
            </a:r>
          </a:p>
          <a:p>
            <a:pPr marL="742950" indent="-742950">
              <a:buFont typeface="+mj-lt"/>
              <a:buAutoNum type="arabicPeriod"/>
            </a:pPr>
            <a:endParaRPr lang="en-US" sz="3600" dirty="0"/>
          </a:p>
          <a:p>
            <a:pPr marL="742950" indent="-742950">
              <a:buFont typeface="+mj-lt"/>
              <a:buAutoNum type="arabicPeriod"/>
            </a:pPr>
            <a:endParaRPr lang="en-US" sz="3600" dirty="0"/>
          </a:p>
          <a:p>
            <a:r>
              <a:rPr lang="en-US" sz="3600" dirty="0"/>
              <a:t>Let’s try together…“Online learning in higher education”</a:t>
            </a:r>
          </a:p>
          <a:p>
            <a:r>
              <a:rPr lang="en-US" sz="3600" dirty="0"/>
              <a:t>What are the main ideas? What alternative words could we try? What words might not help?</a:t>
            </a:r>
            <a:endParaRPr lang="en-GB" sz="3600" dirty="0"/>
          </a:p>
        </p:txBody>
      </p:sp>
    </p:spTree>
    <p:extLst>
      <p:ext uri="{BB962C8B-B14F-4D97-AF65-F5344CB8AC3E}">
        <p14:creationId xmlns:p14="http://schemas.microsoft.com/office/powerpoint/2010/main" val="11214881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425892-EFE5-1E0F-0C8F-819DE9F3F3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BE2006-F7B6-0528-FB6F-59BF23AE9C46}"/>
              </a:ext>
            </a:extLst>
          </p:cNvPr>
          <p:cNvSpPr>
            <a:spLocks noGrp="1"/>
          </p:cNvSpPr>
          <p:nvPr>
            <p:ph type="ctrTitle"/>
          </p:nvPr>
        </p:nvSpPr>
        <p:spPr>
          <a:xfrm>
            <a:off x="304800" y="419100"/>
            <a:ext cx="15544800" cy="1107996"/>
          </a:xfrm>
        </p:spPr>
        <p:txBody>
          <a:bodyPr/>
          <a:lstStyle/>
          <a:p>
            <a:r>
              <a:rPr lang="en-GB" dirty="0"/>
              <a:t>Keyword Research</a:t>
            </a:r>
          </a:p>
        </p:txBody>
      </p:sp>
      <p:sp>
        <p:nvSpPr>
          <p:cNvPr id="3" name="Subtitle 2">
            <a:extLst>
              <a:ext uri="{FF2B5EF4-FFF2-40B4-BE49-F238E27FC236}">
                <a16:creationId xmlns:a16="http://schemas.microsoft.com/office/drawing/2014/main" id="{DCD5E328-ABD9-E0B3-9733-A3FAFB2CAE07}"/>
              </a:ext>
            </a:extLst>
          </p:cNvPr>
          <p:cNvSpPr>
            <a:spLocks noGrp="1"/>
          </p:cNvSpPr>
          <p:nvPr>
            <p:ph type="subTitle" idx="4"/>
          </p:nvPr>
        </p:nvSpPr>
        <p:spPr>
          <a:xfrm>
            <a:off x="457200" y="1943100"/>
            <a:ext cx="15392400" cy="7201972"/>
          </a:xfrm>
        </p:spPr>
        <p:txBody>
          <a:bodyPr/>
          <a:lstStyle/>
          <a:p>
            <a:r>
              <a:rPr lang="en-US" sz="3600" dirty="0"/>
              <a:t>Let’s try with the assignment question</a:t>
            </a:r>
          </a:p>
          <a:p>
            <a:endParaRPr lang="en-US" sz="3600" dirty="0"/>
          </a:p>
          <a:p>
            <a:r>
              <a:rPr lang="en-US" sz="3600" b="1" i="1" dirty="0"/>
              <a:t>“What are the challenges and opportunities for students in the digital era, and how can they adapt to succeed?”</a:t>
            </a:r>
          </a:p>
          <a:p>
            <a:endParaRPr lang="en-US" sz="3600" dirty="0"/>
          </a:p>
          <a:p>
            <a:pPr marL="742950" indent="-742950">
              <a:buFont typeface="+mj-lt"/>
              <a:buAutoNum type="arabicPeriod"/>
            </a:pPr>
            <a:r>
              <a:rPr lang="en-US" sz="3600" dirty="0"/>
              <a:t>What are the key concepts?</a:t>
            </a:r>
          </a:p>
          <a:p>
            <a:pPr marL="742950" indent="-742950">
              <a:buFont typeface="+mj-lt"/>
              <a:buAutoNum type="arabicPeriod"/>
            </a:pPr>
            <a:endParaRPr lang="en-US" sz="3600" dirty="0"/>
          </a:p>
          <a:p>
            <a:pPr marL="742950" indent="-742950">
              <a:buFont typeface="+mj-lt"/>
              <a:buAutoNum type="arabicPeriod"/>
            </a:pPr>
            <a:r>
              <a:rPr lang="en-US" sz="3600" dirty="0"/>
              <a:t>Turn your concepts into searchable words</a:t>
            </a:r>
          </a:p>
          <a:p>
            <a:pPr marL="742950" indent="-742950">
              <a:buFont typeface="+mj-lt"/>
              <a:buAutoNum type="arabicPeriod"/>
            </a:pPr>
            <a:endParaRPr lang="en-US" sz="3600" dirty="0"/>
          </a:p>
          <a:p>
            <a:pPr marL="742950" indent="-742950">
              <a:buFont typeface="+mj-lt"/>
              <a:buAutoNum type="arabicPeriod"/>
            </a:pPr>
            <a:r>
              <a:rPr lang="en-US" sz="3600" dirty="0"/>
              <a:t>What alternative words/synonyms are there?</a:t>
            </a:r>
          </a:p>
          <a:p>
            <a:pPr marL="742950" indent="-742950">
              <a:buFont typeface="+mj-lt"/>
              <a:buAutoNum type="arabicPeriod"/>
            </a:pPr>
            <a:endParaRPr lang="en-US" sz="3600" dirty="0"/>
          </a:p>
          <a:p>
            <a:r>
              <a:rPr lang="en-US" sz="3600" dirty="0"/>
              <a:t>Write down 3-5 key words with as many alternative words as you can for each.</a:t>
            </a:r>
          </a:p>
          <a:p>
            <a:endParaRPr lang="en-US" sz="3600" dirty="0"/>
          </a:p>
        </p:txBody>
      </p:sp>
    </p:spTree>
    <p:extLst>
      <p:ext uri="{BB962C8B-B14F-4D97-AF65-F5344CB8AC3E}">
        <p14:creationId xmlns:p14="http://schemas.microsoft.com/office/powerpoint/2010/main" val="2941559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794562" rIns="0" bIns="0" rtlCol="0">
            <a:spAutoFit/>
          </a:bodyPr>
          <a:lstStyle/>
          <a:p>
            <a:pPr marL="668655">
              <a:lnSpc>
                <a:spcPct val="100000"/>
              </a:lnSpc>
              <a:spcBef>
                <a:spcPts val="100"/>
              </a:spcBef>
            </a:pPr>
            <a:r>
              <a:rPr spc="850" dirty="0"/>
              <a:t>Online</a:t>
            </a:r>
            <a:r>
              <a:rPr spc="385" dirty="0"/>
              <a:t> </a:t>
            </a:r>
            <a:r>
              <a:rPr spc="790" dirty="0"/>
              <a:t>Library</a:t>
            </a:r>
          </a:p>
        </p:txBody>
      </p:sp>
      <p:sp>
        <p:nvSpPr>
          <p:cNvPr id="3" name="object 3"/>
          <p:cNvSpPr txBox="1"/>
          <p:nvPr/>
        </p:nvSpPr>
        <p:spPr>
          <a:xfrm>
            <a:off x="1069339" y="2401264"/>
            <a:ext cx="16227425" cy="6610984"/>
          </a:xfrm>
          <a:prstGeom prst="rect">
            <a:avLst/>
          </a:prstGeom>
        </p:spPr>
        <p:txBody>
          <a:bodyPr vert="horz" wrap="square" lIns="0" tIns="12700" rIns="0" bIns="0" rtlCol="0">
            <a:spAutoFit/>
          </a:bodyPr>
          <a:lstStyle/>
          <a:p>
            <a:pPr marL="12700" marR="5080" algn="just">
              <a:lnSpc>
                <a:spcPct val="100000"/>
              </a:lnSpc>
              <a:spcBef>
                <a:spcPts val="100"/>
              </a:spcBef>
            </a:pPr>
            <a:r>
              <a:rPr sz="5400" spc="254" dirty="0">
                <a:latin typeface="Calibri"/>
                <a:cs typeface="Calibri"/>
              </a:rPr>
              <a:t>I</a:t>
            </a:r>
            <a:r>
              <a:rPr sz="5400" spc="345" dirty="0">
                <a:latin typeface="Calibri"/>
                <a:cs typeface="Calibri"/>
              </a:rPr>
              <a:t> </a:t>
            </a:r>
            <a:r>
              <a:rPr sz="5400" spc="375" dirty="0">
                <a:latin typeface="Calibri"/>
                <a:cs typeface="Calibri"/>
              </a:rPr>
              <a:t>will</a:t>
            </a:r>
            <a:r>
              <a:rPr sz="5400" spc="335" dirty="0">
                <a:latin typeface="Calibri"/>
                <a:cs typeface="Calibri"/>
              </a:rPr>
              <a:t> </a:t>
            </a:r>
            <a:r>
              <a:rPr sz="5400" spc="700" dirty="0">
                <a:latin typeface="Calibri"/>
                <a:cs typeface="Calibri"/>
              </a:rPr>
              <a:t>guide</a:t>
            </a:r>
            <a:r>
              <a:rPr sz="5400" spc="335" dirty="0">
                <a:latin typeface="Calibri"/>
                <a:cs typeface="Calibri"/>
              </a:rPr>
              <a:t> </a:t>
            </a:r>
            <a:r>
              <a:rPr sz="5400" spc="595" dirty="0">
                <a:latin typeface="Calibri"/>
                <a:cs typeface="Calibri"/>
              </a:rPr>
              <a:t>you</a:t>
            </a:r>
            <a:r>
              <a:rPr sz="5400" spc="350" dirty="0">
                <a:latin typeface="Calibri"/>
                <a:cs typeface="Calibri"/>
              </a:rPr>
              <a:t> </a:t>
            </a:r>
            <a:r>
              <a:rPr sz="5400" spc="675" dirty="0">
                <a:latin typeface="Calibri"/>
                <a:cs typeface="Calibri"/>
              </a:rPr>
              <a:t>through</a:t>
            </a:r>
            <a:r>
              <a:rPr sz="5400" spc="335" dirty="0">
                <a:latin typeface="Calibri"/>
                <a:cs typeface="Calibri"/>
              </a:rPr>
              <a:t> </a:t>
            </a:r>
            <a:r>
              <a:rPr sz="5400" spc="585" dirty="0">
                <a:latin typeface="Calibri"/>
                <a:cs typeface="Calibri"/>
              </a:rPr>
              <a:t>the</a:t>
            </a:r>
            <a:r>
              <a:rPr sz="5400" spc="330" dirty="0">
                <a:latin typeface="Calibri"/>
                <a:cs typeface="Calibri"/>
              </a:rPr>
              <a:t> </a:t>
            </a:r>
            <a:r>
              <a:rPr sz="5400" spc="580" dirty="0">
                <a:latin typeface="Calibri"/>
                <a:cs typeface="Calibri"/>
              </a:rPr>
              <a:t>Online</a:t>
            </a:r>
            <a:r>
              <a:rPr sz="5400" spc="360" dirty="0">
                <a:latin typeface="Calibri"/>
                <a:cs typeface="Calibri"/>
              </a:rPr>
              <a:t> </a:t>
            </a:r>
            <a:r>
              <a:rPr sz="5400" spc="495" dirty="0">
                <a:latin typeface="Calibri"/>
                <a:cs typeface="Calibri"/>
              </a:rPr>
              <a:t>Library</a:t>
            </a:r>
            <a:r>
              <a:rPr sz="5400" spc="335" dirty="0">
                <a:latin typeface="Calibri"/>
                <a:cs typeface="Calibri"/>
              </a:rPr>
              <a:t> </a:t>
            </a:r>
            <a:r>
              <a:rPr sz="5400" spc="710" dirty="0">
                <a:latin typeface="Calibri"/>
                <a:cs typeface="Calibri"/>
              </a:rPr>
              <a:t>and </a:t>
            </a:r>
            <a:r>
              <a:rPr sz="5400" spc="615" dirty="0">
                <a:latin typeface="Calibri"/>
                <a:cs typeface="Calibri"/>
              </a:rPr>
              <a:t>demonstrate</a:t>
            </a:r>
            <a:r>
              <a:rPr sz="5400" spc="725" dirty="0">
                <a:latin typeface="Calibri"/>
                <a:cs typeface="Calibri"/>
              </a:rPr>
              <a:t> </a:t>
            </a:r>
            <a:r>
              <a:rPr sz="5400" spc="730" dirty="0">
                <a:latin typeface="Calibri"/>
                <a:cs typeface="Calibri"/>
              </a:rPr>
              <a:t>how </a:t>
            </a:r>
            <a:r>
              <a:rPr sz="5400" spc="440" dirty="0">
                <a:latin typeface="Calibri"/>
                <a:cs typeface="Calibri"/>
              </a:rPr>
              <a:t>to</a:t>
            </a:r>
            <a:r>
              <a:rPr sz="5400" spc="710" dirty="0">
                <a:latin typeface="Calibri"/>
                <a:cs typeface="Calibri"/>
              </a:rPr>
              <a:t> </a:t>
            </a:r>
            <a:r>
              <a:rPr sz="5400" spc="490" dirty="0">
                <a:latin typeface="Calibri"/>
                <a:cs typeface="Calibri"/>
              </a:rPr>
              <a:t>find</a:t>
            </a:r>
            <a:r>
              <a:rPr sz="5400" spc="715" dirty="0">
                <a:latin typeface="Calibri"/>
                <a:cs typeface="Calibri"/>
              </a:rPr>
              <a:t> </a:t>
            </a:r>
            <a:r>
              <a:rPr sz="5400" spc="550" dirty="0">
                <a:latin typeface="Calibri"/>
                <a:cs typeface="Calibri"/>
              </a:rPr>
              <a:t>sources</a:t>
            </a:r>
            <a:r>
              <a:rPr sz="5400" spc="720" dirty="0">
                <a:latin typeface="Calibri"/>
                <a:cs typeface="Calibri"/>
              </a:rPr>
              <a:t> </a:t>
            </a:r>
            <a:r>
              <a:rPr sz="5400" spc="540" dirty="0">
                <a:latin typeface="Calibri"/>
                <a:cs typeface="Calibri"/>
              </a:rPr>
              <a:t>that</a:t>
            </a:r>
            <a:r>
              <a:rPr sz="5400" spc="715" dirty="0">
                <a:latin typeface="Calibri"/>
                <a:cs typeface="Calibri"/>
              </a:rPr>
              <a:t> </a:t>
            </a:r>
            <a:r>
              <a:rPr sz="5400" spc="800" dirty="0">
                <a:latin typeface="Calibri"/>
                <a:cs typeface="Calibri"/>
              </a:rPr>
              <a:t>may</a:t>
            </a:r>
            <a:r>
              <a:rPr sz="5400" spc="755" dirty="0">
                <a:latin typeface="Calibri"/>
                <a:cs typeface="Calibri"/>
              </a:rPr>
              <a:t> </a:t>
            </a:r>
            <a:r>
              <a:rPr sz="5400" spc="640" dirty="0">
                <a:latin typeface="Calibri"/>
                <a:cs typeface="Calibri"/>
              </a:rPr>
              <a:t>be </a:t>
            </a:r>
            <a:r>
              <a:rPr sz="5400" spc="509" dirty="0">
                <a:latin typeface="Calibri"/>
                <a:cs typeface="Calibri"/>
              </a:rPr>
              <a:t>useful</a:t>
            </a:r>
            <a:r>
              <a:rPr sz="5400" spc="200" dirty="0">
                <a:latin typeface="Calibri"/>
                <a:cs typeface="Calibri"/>
              </a:rPr>
              <a:t> </a:t>
            </a:r>
            <a:r>
              <a:rPr sz="5400" spc="315" dirty="0">
                <a:latin typeface="Calibri"/>
                <a:cs typeface="Calibri"/>
              </a:rPr>
              <a:t>for</a:t>
            </a:r>
            <a:r>
              <a:rPr sz="5400" spc="195" dirty="0">
                <a:latin typeface="Calibri"/>
                <a:cs typeface="Calibri"/>
              </a:rPr>
              <a:t> </a:t>
            </a:r>
            <a:r>
              <a:rPr sz="5400" spc="645" dirty="0">
                <a:latin typeface="Calibri"/>
                <a:cs typeface="Calibri"/>
              </a:rPr>
              <a:t>Ass</a:t>
            </a:r>
            <a:r>
              <a:rPr lang="en-GB" sz="5400" spc="645" dirty="0" err="1">
                <a:latin typeface="Calibri"/>
                <a:cs typeface="Calibri"/>
              </a:rPr>
              <a:t>ignment</a:t>
            </a:r>
            <a:r>
              <a:rPr sz="5400" spc="170" dirty="0">
                <a:latin typeface="Calibri"/>
                <a:cs typeface="Calibri"/>
              </a:rPr>
              <a:t> </a:t>
            </a:r>
            <a:r>
              <a:rPr lang="en-GB" sz="5400" spc="495" dirty="0">
                <a:latin typeface="Calibri"/>
                <a:cs typeface="Calibri"/>
              </a:rPr>
              <a:t>1</a:t>
            </a:r>
            <a:r>
              <a:rPr sz="5400" spc="495" dirty="0">
                <a:latin typeface="Calibri"/>
                <a:cs typeface="Calibri"/>
              </a:rPr>
              <a:t>.</a:t>
            </a:r>
            <a:endParaRPr sz="5400" dirty="0">
              <a:latin typeface="Calibri"/>
              <a:cs typeface="Calibri"/>
            </a:endParaRPr>
          </a:p>
          <a:p>
            <a:pPr marL="12700" marR="6985" algn="just">
              <a:lnSpc>
                <a:spcPct val="100000"/>
              </a:lnSpc>
              <a:spcBef>
                <a:spcPts val="6484"/>
              </a:spcBef>
            </a:pPr>
            <a:r>
              <a:rPr sz="5400" spc="440" dirty="0">
                <a:latin typeface="Calibri"/>
                <a:cs typeface="Calibri"/>
              </a:rPr>
              <a:t>Additionally,</a:t>
            </a:r>
            <a:r>
              <a:rPr sz="5400" spc="310" dirty="0">
                <a:latin typeface="Calibri"/>
                <a:cs typeface="Calibri"/>
              </a:rPr>
              <a:t>  </a:t>
            </a:r>
            <a:r>
              <a:rPr sz="5400" spc="254" dirty="0">
                <a:latin typeface="Calibri"/>
                <a:cs typeface="Calibri"/>
              </a:rPr>
              <a:t>I</a:t>
            </a:r>
            <a:r>
              <a:rPr sz="5400" spc="305" dirty="0">
                <a:latin typeface="Calibri"/>
                <a:cs typeface="Calibri"/>
              </a:rPr>
              <a:t>  </a:t>
            </a:r>
            <a:r>
              <a:rPr sz="5400" spc="375" dirty="0">
                <a:latin typeface="Calibri"/>
                <a:cs typeface="Calibri"/>
              </a:rPr>
              <a:t>will</a:t>
            </a:r>
            <a:r>
              <a:rPr sz="5400" spc="305" dirty="0">
                <a:latin typeface="Calibri"/>
                <a:cs typeface="Calibri"/>
              </a:rPr>
              <a:t>  </a:t>
            </a:r>
            <a:r>
              <a:rPr sz="5400" spc="540" dirty="0">
                <a:latin typeface="Calibri"/>
                <a:cs typeface="Calibri"/>
              </a:rPr>
              <a:t>save</a:t>
            </a:r>
            <a:r>
              <a:rPr sz="5400" spc="305" dirty="0">
                <a:latin typeface="Calibri"/>
                <a:cs typeface="Calibri"/>
              </a:rPr>
              <a:t>  </a:t>
            </a:r>
            <a:r>
              <a:rPr sz="5400" spc="555" dirty="0">
                <a:latin typeface="Calibri"/>
                <a:cs typeface="Calibri"/>
              </a:rPr>
              <a:t>these</a:t>
            </a:r>
            <a:r>
              <a:rPr sz="5400" spc="300" dirty="0">
                <a:latin typeface="Calibri"/>
                <a:cs typeface="Calibri"/>
              </a:rPr>
              <a:t>  </a:t>
            </a:r>
            <a:r>
              <a:rPr sz="5400" spc="560" dirty="0">
                <a:latin typeface="Calibri"/>
                <a:cs typeface="Calibri"/>
              </a:rPr>
              <a:t>sources</a:t>
            </a:r>
            <a:r>
              <a:rPr sz="5400" spc="320" dirty="0">
                <a:latin typeface="Calibri"/>
                <a:cs typeface="Calibri"/>
              </a:rPr>
              <a:t>  </a:t>
            </a:r>
            <a:r>
              <a:rPr sz="5400" spc="434" dirty="0">
                <a:latin typeface="Calibri"/>
                <a:cs typeface="Calibri"/>
              </a:rPr>
              <a:t>to</a:t>
            </a:r>
            <a:r>
              <a:rPr sz="5400" spc="305" dirty="0">
                <a:latin typeface="Calibri"/>
                <a:cs typeface="Calibri"/>
              </a:rPr>
              <a:t>  </a:t>
            </a:r>
            <a:r>
              <a:rPr sz="5400" spc="885" dirty="0">
                <a:latin typeface="Calibri"/>
                <a:cs typeface="Calibri"/>
              </a:rPr>
              <a:t>my </a:t>
            </a:r>
            <a:r>
              <a:rPr sz="5400" spc="600" dirty="0">
                <a:latin typeface="Calibri"/>
                <a:cs typeface="Calibri"/>
              </a:rPr>
              <a:t>Online</a:t>
            </a:r>
            <a:r>
              <a:rPr sz="5400" spc="175" dirty="0">
                <a:latin typeface="Calibri"/>
                <a:cs typeface="Calibri"/>
              </a:rPr>
              <a:t> </a:t>
            </a:r>
            <a:r>
              <a:rPr sz="5400" spc="495" dirty="0">
                <a:latin typeface="Calibri"/>
                <a:cs typeface="Calibri"/>
              </a:rPr>
              <a:t>Library</a:t>
            </a:r>
            <a:r>
              <a:rPr sz="5400" spc="185" dirty="0">
                <a:latin typeface="Calibri"/>
                <a:cs typeface="Calibri"/>
              </a:rPr>
              <a:t> </a:t>
            </a:r>
            <a:r>
              <a:rPr sz="5400" spc="530" dirty="0">
                <a:latin typeface="Calibri"/>
                <a:cs typeface="Calibri"/>
              </a:rPr>
              <a:t>account.</a:t>
            </a:r>
            <a:endParaRPr sz="5400" dirty="0">
              <a:latin typeface="Calibri"/>
              <a:cs typeface="Calibri"/>
            </a:endParaRPr>
          </a:p>
          <a:p>
            <a:pPr algn="ctr">
              <a:lnSpc>
                <a:spcPct val="100000"/>
              </a:lnSpc>
              <a:spcBef>
                <a:spcPts val="6484"/>
              </a:spcBef>
            </a:pPr>
            <a:r>
              <a:rPr sz="5400" spc="805" dirty="0">
                <a:latin typeface="Calibri"/>
                <a:cs typeface="Calibri"/>
              </a:rPr>
              <a:t>Why</a:t>
            </a:r>
            <a:r>
              <a:rPr sz="5400" spc="195" dirty="0">
                <a:latin typeface="Calibri"/>
                <a:cs typeface="Calibri"/>
              </a:rPr>
              <a:t> </a:t>
            </a:r>
            <a:r>
              <a:rPr sz="5400" spc="365" dirty="0">
                <a:latin typeface="Calibri"/>
                <a:cs typeface="Calibri"/>
              </a:rPr>
              <a:t>is</a:t>
            </a:r>
            <a:r>
              <a:rPr sz="5400" spc="180" dirty="0">
                <a:latin typeface="Calibri"/>
                <a:cs typeface="Calibri"/>
              </a:rPr>
              <a:t> </a:t>
            </a:r>
            <a:r>
              <a:rPr sz="5400" spc="480" dirty="0">
                <a:latin typeface="Calibri"/>
                <a:cs typeface="Calibri"/>
              </a:rPr>
              <a:t>this</a:t>
            </a:r>
            <a:r>
              <a:rPr sz="5400" spc="195" dirty="0">
                <a:latin typeface="Calibri"/>
                <a:cs typeface="Calibri"/>
              </a:rPr>
              <a:t> </a:t>
            </a:r>
            <a:r>
              <a:rPr sz="5400" spc="520" dirty="0">
                <a:latin typeface="Calibri"/>
                <a:cs typeface="Calibri"/>
              </a:rPr>
              <a:t>useful?</a:t>
            </a:r>
            <a:r>
              <a:rPr sz="5400" spc="180" dirty="0">
                <a:latin typeface="Calibri"/>
                <a:cs typeface="Calibri"/>
              </a:rPr>
              <a:t> </a:t>
            </a:r>
            <a:endParaRPr sz="5400" dirty="0">
              <a:latin typeface="Calibri"/>
              <a:cs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1015237" rIns="0" bIns="0" rtlCol="0">
            <a:spAutoFit/>
          </a:bodyPr>
          <a:lstStyle/>
          <a:p>
            <a:pPr marL="354965">
              <a:lnSpc>
                <a:spcPct val="100000"/>
              </a:lnSpc>
              <a:spcBef>
                <a:spcPts val="100"/>
              </a:spcBef>
            </a:pPr>
            <a:r>
              <a:rPr spc="875" dirty="0"/>
              <a:t>Your</a:t>
            </a:r>
            <a:r>
              <a:rPr spc="415" dirty="0"/>
              <a:t> </a:t>
            </a:r>
            <a:r>
              <a:rPr spc="775" dirty="0"/>
              <a:t>turn…</a:t>
            </a:r>
          </a:p>
        </p:txBody>
      </p:sp>
      <p:sp>
        <p:nvSpPr>
          <p:cNvPr id="3" name="object 3"/>
          <p:cNvSpPr txBox="1"/>
          <p:nvPr/>
        </p:nvSpPr>
        <p:spPr>
          <a:xfrm>
            <a:off x="726440" y="2383663"/>
            <a:ext cx="16386810" cy="4991110"/>
          </a:xfrm>
          <a:prstGeom prst="rect">
            <a:avLst/>
          </a:prstGeom>
        </p:spPr>
        <p:txBody>
          <a:bodyPr vert="horz" wrap="square" lIns="0" tIns="12700" rIns="0" bIns="0" rtlCol="0">
            <a:spAutoFit/>
          </a:bodyPr>
          <a:lstStyle/>
          <a:p>
            <a:pPr marL="3635375" marR="5080" indent="-3179445">
              <a:lnSpc>
                <a:spcPct val="100000"/>
              </a:lnSpc>
              <a:spcBef>
                <a:spcPts val="100"/>
              </a:spcBef>
            </a:pPr>
            <a:r>
              <a:rPr sz="3600" spc="360" dirty="0">
                <a:latin typeface="Calibri"/>
                <a:cs typeface="Calibri"/>
              </a:rPr>
              <a:t>“What</a:t>
            </a:r>
            <a:r>
              <a:rPr sz="3600" spc="130" dirty="0">
                <a:latin typeface="Calibri"/>
                <a:cs typeface="Calibri"/>
              </a:rPr>
              <a:t> </a:t>
            </a:r>
            <a:r>
              <a:rPr sz="3600" spc="315" dirty="0">
                <a:latin typeface="Calibri"/>
                <a:cs typeface="Calibri"/>
              </a:rPr>
              <a:t>are</a:t>
            </a:r>
            <a:r>
              <a:rPr sz="3600" spc="114" dirty="0">
                <a:latin typeface="Calibri"/>
                <a:cs typeface="Calibri"/>
              </a:rPr>
              <a:t> </a:t>
            </a:r>
            <a:r>
              <a:rPr sz="3600" spc="390" dirty="0">
                <a:latin typeface="Calibri"/>
                <a:cs typeface="Calibri"/>
              </a:rPr>
              <a:t>the</a:t>
            </a:r>
            <a:r>
              <a:rPr sz="3600" spc="135" dirty="0">
                <a:latin typeface="Calibri"/>
                <a:cs typeface="Calibri"/>
              </a:rPr>
              <a:t> </a:t>
            </a:r>
            <a:r>
              <a:rPr sz="3600" spc="409" dirty="0">
                <a:latin typeface="Calibri"/>
                <a:cs typeface="Calibri"/>
              </a:rPr>
              <a:t>challenges</a:t>
            </a:r>
            <a:r>
              <a:rPr sz="3600" spc="114" dirty="0">
                <a:latin typeface="Calibri"/>
                <a:cs typeface="Calibri"/>
              </a:rPr>
              <a:t> </a:t>
            </a:r>
            <a:r>
              <a:rPr sz="3600" spc="495" dirty="0">
                <a:latin typeface="Calibri"/>
                <a:cs typeface="Calibri"/>
              </a:rPr>
              <a:t>and</a:t>
            </a:r>
            <a:r>
              <a:rPr sz="3600" spc="114" dirty="0">
                <a:latin typeface="Calibri"/>
                <a:cs typeface="Calibri"/>
              </a:rPr>
              <a:t> </a:t>
            </a:r>
            <a:r>
              <a:rPr sz="3600" spc="355" dirty="0">
                <a:latin typeface="Calibri"/>
                <a:cs typeface="Calibri"/>
              </a:rPr>
              <a:t>opportunities</a:t>
            </a:r>
            <a:r>
              <a:rPr sz="3600" spc="135" dirty="0">
                <a:latin typeface="Calibri"/>
                <a:cs typeface="Calibri"/>
              </a:rPr>
              <a:t> </a:t>
            </a:r>
            <a:r>
              <a:rPr sz="3600" spc="210" dirty="0">
                <a:latin typeface="Calibri"/>
                <a:cs typeface="Calibri"/>
              </a:rPr>
              <a:t>for</a:t>
            </a:r>
            <a:r>
              <a:rPr sz="3600" spc="130" dirty="0">
                <a:latin typeface="Calibri"/>
                <a:cs typeface="Calibri"/>
              </a:rPr>
              <a:t> </a:t>
            </a:r>
            <a:r>
              <a:rPr sz="3600" spc="400" dirty="0">
                <a:latin typeface="Calibri"/>
                <a:cs typeface="Calibri"/>
              </a:rPr>
              <a:t>students</a:t>
            </a:r>
            <a:r>
              <a:rPr sz="3600" spc="135" dirty="0">
                <a:latin typeface="Calibri"/>
                <a:cs typeface="Calibri"/>
              </a:rPr>
              <a:t> </a:t>
            </a:r>
            <a:r>
              <a:rPr sz="3600" spc="335" dirty="0">
                <a:latin typeface="Calibri"/>
                <a:cs typeface="Calibri"/>
              </a:rPr>
              <a:t>in</a:t>
            </a:r>
            <a:r>
              <a:rPr sz="3600" spc="105" dirty="0">
                <a:latin typeface="Calibri"/>
                <a:cs typeface="Calibri"/>
              </a:rPr>
              <a:t> </a:t>
            </a:r>
            <a:r>
              <a:rPr sz="3600" spc="390" dirty="0">
                <a:latin typeface="Calibri"/>
                <a:cs typeface="Calibri"/>
              </a:rPr>
              <a:t>the</a:t>
            </a:r>
            <a:r>
              <a:rPr sz="3600" spc="130" dirty="0">
                <a:latin typeface="Calibri"/>
                <a:cs typeface="Calibri"/>
              </a:rPr>
              <a:t> </a:t>
            </a:r>
            <a:r>
              <a:rPr sz="3600" spc="330" dirty="0">
                <a:latin typeface="Calibri"/>
                <a:cs typeface="Calibri"/>
              </a:rPr>
              <a:t>digital </a:t>
            </a:r>
            <a:r>
              <a:rPr sz="3600" spc="195" dirty="0">
                <a:latin typeface="Calibri"/>
                <a:cs typeface="Calibri"/>
              </a:rPr>
              <a:t>era,</a:t>
            </a:r>
            <a:r>
              <a:rPr sz="3600" spc="130" dirty="0">
                <a:latin typeface="Calibri"/>
                <a:cs typeface="Calibri"/>
              </a:rPr>
              <a:t> </a:t>
            </a:r>
            <a:r>
              <a:rPr sz="3600" spc="495" dirty="0">
                <a:latin typeface="Calibri"/>
                <a:cs typeface="Calibri"/>
              </a:rPr>
              <a:t>and</a:t>
            </a:r>
            <a:r>
              <a:rPr sz="3600" spc="120" dirty="0">
                <a:latin typeface="Calibri"/>
                <a:cs typeface="Calibri"/>
              </a:rPr>
              <a:t> </a:t>
            </a:r>
            <a:r>
              <a:rPr sz="3600" spc="484" dirty="0">
                <a:latin typeface="Calibri"/>
                <a:cs typeface="Calibri"/>
              </a:rPr>
              <a:t>how</a:t>
            </a:r>
            <a:r>
              <a:rPr sz="3600" spc="135" dirty="0">
                <a:latin typeface="Calibri"/>
                <a:cs typeface="Calibri"/>
              </a:rPr>
              <a:t> </a:t>
            </a:r>
            <a:r>
              <a:rPr sz="3600" spc="475" dirty="0">
                <a:latin typeface="Calibri"/>
                <a:cs typeface="Calibri"/>
              </a:rPr>
              <a:t>can</a:t>
            </a:r>
            <a:r>
              <a:rPr sz="3600" spc="135" dirty="0">
                <a:latin typeface="Calibri"/>
                <a:cs typeface="Calibri"/>
              </a:rPr>
              <a:t> </a:t>
            </a:r>
            <a:r>
              <a:rPr sz="3600" spc="370" dirty="0">
                <a:latin typeface="Calibri"/>
                <a:cs typeface="Calibri"/>
              </a:rPr>
              <a:t>they</a:t>
            </a:r>
            <a:r>
              <a:rPr sz="3600" spc="125" dirty="0">
                <a:latin typeface="Calibri"/>
                <a:cs typeface="Calibri"/>
              </a:rPr>
              <a:t> </a:t>
            </a:r>
            <a:r>
              <a:rPr sz="3600" spc="420" dirty="0">
                <a:latin typeface="Calibri"/>
                <a:cs typeface="Calibri"/>
              </a:rPr>
              <a:t>adapt</a:t>
            </a:r>
            <a:r>
              <a:rPr sz="3600" spc="120" dirty="0">
                <a:latin typeface="Calibri"/>
                <a:cs typeface="Calibri"/>
              </a:rPr>
              <a:t> </a:t>
            </a:r>
            <a:r>
              <a:rPr sz="3600" spc="290" dirty="0">
                <a:latin typeface="Calibri"/>
                <a:cs typeface="Calibri"/>
              </a:rPr>
              <a:t>to</a:t>
            </a:r>
            <a:r>
              <a:rPr sz="3600" spc="130" dirty="0">
                <a:latin typeface="Calibri"/>
                <a:cs typeface="Calibri"/>
              </a:rPr>
              <a:t> </a:t>
            </a:r>
            <a:r>
              <a:rPr sz="3600" spc="370" dirty="0">
                <a:latin typeface="Calibri"/>
                <a:cs typeface="Calibri"/>
              </a:rPr>
              <a:t>succeed?”</a:t>
            </a:r>
            <a:endParaRPr sz="3600" dirty="0">
              <a:latin typeface="Calibri"/>
              <a:cs typeface="Calibri"/>
            </a:endParaRPr>
          </a:p>
          <a:p>
            <a:pPr marL="12700">
              <a:lnSpc>
                <a:spcPct val="100000"/>
              </a:lnSpc>
              <a:spcBef>
                <a:spcPts val="4320"/>
              </a:spcBef>
            </a:pPr>
            <a:r>
              <a:rPr sz="3600" b="1" spc="420" dirty="0">
                <a:latin typeface="Calibri"/>
                <a:cs typeface="Calibri"/>
              </a:rPr>
              <a:t>TASK:</a:t>
            </a:r>
            <a:endParaRPr sz="3600" dirty="0">
              <a:latin typeface="Calibri"/>
              <a:cs typeface="Calibri"/>
            </a:endParaRPr>
          </a:p>
          <a:p>
            <a:pPr marL="469265" indent="-456565">
              <a:lnSpc>
                <a:spcPct val="100000"/>
              </a:lnSpc>
              <a:spcBef>
                <a:spcPts val="4320"/>
              </a:spcBef>
              <a:buFont typeface="Arial"/>
              <a:buChar char="•"/>
              <a:tabLst>
                <a:tab pos="469265" algn="l"/>
              </a:tabLst>
            </a:pPr>
            <a:r>
              <a:rPr sz="3600" spc="455" dirty="0">
                <a:latin typeface="Calibri"/>
                <a:cs typeface="Calibri"/>
              </a:rPr>
              <a:t>Using</a:t>
            </a:r>
            <a:r>
              <a:rPr sz="3600" spc="125" dirty="0">
                <a:latin typeface="Calibri"/>
                <a:cs typeface="Calibri"/>
              </a:rPr>
              <a:t> </a:t>
            </a:r>
            <a:r>
              <a:rPr sz="3600" spc="390" dirty="0">
                <a:latin typeface="Calibri"/>
                <a:cs typeface="Calibri"/>
              </a:rPr>
              <a:t>the</a:t>
            </a:r>
            <a:r>
              <a:rPr sz="3600" spc="140" dirty="0">
                <a:latin typeface="Calibri"/>
                <a:cs typeface="Calibri"/>
              </a:rPr>
              <a:t> </a:t>
            </a:r>
            <a:r>
              <a:rPr sz="3600" spc="345" dirty="0">
                <a:latin typeface="Calibri"/>
                <a:cs typeface="Calibri"/>
              </a:rPr>
              <a:t>online</a:t>
            </a:r>
            <a:r>
              <a:rPr sz="3600" spc="135" dirty="0">
                <a:latin typeface="Calibri"/>
                <a:cs typeface="Calibri"/>
              </a:rPr>
              <a:t> </a:t>
            </a:r>
            <a:r>
              <a:rPr sz="3600" spc="215" dirty="0">
                <a:latin typeface="Calibri"/>
                <a:cs typeface="Calibri"/>
              </a:rPr>
              <a:t>library</a:t>
            </a:r>
            <a:r>
              <a:rPr lang="en-GB" sz="3600" spc="215" dirty="0">
                <a:latin typeface="Calibri"/>
                <a:cs typeface="Calibri"/>
              </a:rPr>
              <a:t> and your new list of keywords</a:t>
            </a:r>
            <a:r>
              <a:rPr sz="3600" spc="215" dirty="0">
                <a:latin typeface="Calibri"/>
                <a:cs typeface="Calibri"/>
              </a:rPr>
              <a:t>,</a:t>
            </a:r>
            <a:r>
              <a:rPr sz="3600" spc="100" dirty="0">
                <a:latin typeface="Calibri"/>
                <a:cs typeface="Calibri"/>
              </a:rPr>
              <a:t> </a:t>
            </a:r>
            <a:r>
              <a:rPr sz="3600" spc="325" dirty="0">
                <a:latin typeface="Calibri"/>
                <a:cs typeface="Calibri"/>
              </a:rPr>
              <a:t>locate</a:t>
            </a:r>
            <a:r>
              <a:rPr sz="3600" spc="140" dirty="0">
                <a:latin typeface="Calibri"/>
                <a:cs typeface="Calibri"/>
              </a:rPr>
              <a:t> </a:t>
            </a:r>
            <a:r>
              <a:rPr sz="3600" b="1" u="sng" spc="310" dirty="0">
                <a:uFill>
                  <a:solidFill>
                    <a:srgbClr val="000000"/>
                  </a:solidFill>
                </a:uFill>
                <a:latin typeface="Calibri"/>
                <a:cs typeface="Calibri"/>
              </a:rPr>
              <a:t>5</a:t>
            </a:r>
            <a:r>
              <a:rPr sz="3600" b="1" u="sng" spc="229" dirty="0">
                <a:uFill>
                  <a:solidFill>
                    <a:srgbClr val="000000"/>
                  </a:solidFill>
                </a:uFill>
                <a:latin typeface="Calibri"/>
                <a:cs typeface="Calibri"/>
              </a:rPr>
              <a:t> </a:t>
            </a:r>
            <a:r>
              <a:rPr sz="3600" b="1" u="sng" spc="430" dirty="0">
                <a:uFill>
                  <a:solidFill>
                    <a:srgbClr val="000000"/>
                  </a:solidFill>
                </a:uFill>
                <a:latin typeface="Calibri"/>
                <a:cs typeface="Calibri"/>
              </a:rPr>
              <a:t>resources</a:t>
            </a:r>
            <a:r>
              <a:rPr sz="3600" b="1" u="sng" spc="240" dirty="0">
                <a:uFill>
                  <a:solidFill>
                    <a:srgbClr val="000000"/>
                  </a:solidFill>
                </a:uFill>
                <a:latin typeface="Calibri"/>
                <a:cs typeface="Calibri"/>
              </a:rPr>
              <a:t> </a:t>
            </a:r>
            <a:r>
              <a:rPr sz="3600" u="none" spc="360" dirty="0">
                <a:latin typeface="Calibri"/>
                <a:cs typeface="Calibri"/>
              </a:rPr>
              <a:t>that</a:t>
            </a:r>
            <a:r>
              <a:rPr sz="3600" u="none" spc="140" dirty="0">
                <a:latin typeface="Calibri"/>
                <a:cs typeface="Calibri"/>
              </a:rPr>
              <a:t> </a:t>
            </a:r>
            <a:r>
              <a:rPr sz="3600" u="none" spc="395" dirty="0">
                <a:latin typeface="Calibri"/>
                <a:cs typeface="Calibri"/>
              </a:rPr>
              <a:t>you</a:t>
            </a:r>
            <a:r>
              <a:rPr sz="3600" u="none" spc="140" dirty="0">
                <a:latin typeface="Calibri"/>
                <a:cs typeface="Calibri"/>
              </a:rPr>
              <a:t> </a:t>
            </a:r>
            <a:r>
              <a:rPr sz="3600" u="none" spc="535" dirty="0">
                <a:latin typeface="Calibri"/>
                <a:cs typeface="Calibri"/>
              </a:rPr>
              <a:t>may</a:t>
            </a:r>
            <a:r>
              <a:rPr sz="3600" u="none" spc="135" dirty="0">
                <a:latin typeface="Calibri"/>
                <a:cs typeface="Calibri"/>
              </a:rPr>
              <a:t> </a:t>
            </a:r>
            <a:r>
              <a:rPr sz="3600" u="none" spc="440" dirty="0">
                <a:latin typeface="Calibri"/>
                <a:cs typeface="Calibri"/>
              </a:rPr>
              <a:t>want</a:t>
            </a:r>
            <a:r>
              <a:rPr sz="3600" u="none" spc="140" dirty="0">
                <a:latin typeface="Calibri"/>
                <a:cs typeface="Calibri"/>
              </a:rPr>
              <a:t> </a:t>
            </a:r>
            <a:r>
              <a:rPr sz="3600" u="none" spc="290" dirty="0">
                <a:latin typeface="Calibri"/>
                <a:cs typeface="Calibri"/>
              </a:rPr>
              <a:t>to</a:t>
            </a:r>
            <a:r>
              <a:rPr sz="3600" u="none" spc="145" dirty="0">
                <a:latin typeface="Calibri"/>
                <a:cs typeface="Calibri"/>
              </a:rPr>
              <a:t> </a:t>
            </a:r>
            <a:r>
              <a:rPr sz="3600" u="none" spc="245" dirty="0">
                <a:latin typeface="Calibri"/>
                <a:cs typeface="Calibri"/>
              </a:rPr>
              <a:t>use.</a:t>
            </a:r>
            <a:endParaRPr sz="3600" dirty="0">
              <a:latin typeface="Calibri"/>
              <a:cs typeface="Calibri"/>
            </a:endParaRPr>
          </a:p>
          <a:p>
            <a:pPr marL="469265" indent="-456565">
              <a:lnSpc>
                <a:spcPct val="100000"/>
              </a:lnSpc>
              <a:spcBef>
                <a:spcPts val="4325"/>
              </a:spcBef>
              <a:buFont typeface="Arial"/>
              <a:buChar char="•"/>
              <a:tabLst>
                <a:tab pos="469265" algn="l"/>
              </a:tabLst>
            </a:pPr>
            <a:r>
              <a:rPr sz="3600" spc="405" dirty="0">
                <a:latin typeface="Calibri"/>
                <a:cs typeface="Calibri"/>
              </a:rPr>
              <a:t>Save</a:t>
            </a:r>
            <a:r>
              <a:rPr sz="3600" spc="120" dirty="0">
                <a:latin typeface="Calibri"/>
                <a:cs typeface="Calibri"/>
              </a:rPr>
              <a:t> </a:t>
            </a:r>
            <a:r>
              <a:rPr sz="3600" spc="370" dirty="0">
                <a:latin typeface="Calibri"/>
                <a:cs typeface="Calibri"/>
              </a:rPr>
              <a:t>these</a:t>
            </a:r>
            <a:r>
              <a:rPr sz="3600" spc="145" dirty="0">
                <a:latin typeface="Calibri"/>
                <a:cs typeface="Calibri"/>
              </a:rPr>
              <a:t> </a:t>
            </a:r>
            <a:r>
              <a:rPr sz="3600" spc="290" dirty="0">
                <a:latin typeface="Calibri"/>
                <a:cs typeface="Calibri"/>
              </a:rPr>
              <a:t>to</a:t>
            </a:r>
            <a:r>
              <a:rPr sz="3600" spc="130" dirty="0">
                <a:latin typeface="Calibri"/>
                <a:cs typeface="Calibri"/>
              </a:rPr>
              <a:t> </a:t>
            </a:r>
            <a:r>
              <a:rPr sz="3600" spc="345" dirty="0">
                <a:latin typeface="Calibri"/>
                <a:cs typeface="Calibri"/>
              </a:rPr>
              <a:t>your</a:t>
            </a:r>
            <a:r>
              <a:rPr sz="3600" spc="140" dirty="0">
                <a:latin typeface="Calibri"/>
                <a:cs typeface="Calibri"/>
              </a:rPr>
              <a:t> </a:t>
            </a:r>
            <a:r>
              <a:rPr sz="3600" spc="345" dirty="0">
                <a:latin typeface="Calibri"/>
                <a:cs typeface="Calibri"/>
              </a:rPr>
              <a:t>online</a:t>
            </a:r>
            <a:r>
              <a:rPr sz="3600" spc="135" dirty="0">
                <a:latin typeface="Calibri"/>
                <a:cs typeface="Calibri"/>
              </a:rPr>
              <a:t> </a:t>
            </a:r>
            <a:r>
              <a:rPr sz="3600" spc="265" dirty="0">
                <a:latin typeface="Calibri"/>
                <a:cs typeface="Calibri"/>
              </a:rPr>
              <a:t>library</a:t>
            </a:r>
            <a:r>
              <a:rPr sz="3600" spc="105" dirty="0">
                <a:latin typeface="Calibri"/>
                <a:cs typeface="Calibri"/>
              </a:rPr>
              <a:t> </a:t>
            </a:r>
            <a:r>
              <a:rPr sz="3600" spc="430" dirty="0">
                <a:latin typeface="Calibri"/>
                <a:cs typeface="Calibri"/>
              </a:rPr>
              <a:t>account</a:t>
            </a:r>
            <a:r>
              <a:rPr sz="3600" spc="140" dirty="0">
                <a:latin typeface="Calibri"/>
                <a:cs typeface="Calibri"/>
              </a:rPr>
              <a:t> </a:t>
            </a:r>
            <a:r>
              <a:rPr sz="3600" spc="210" dirty="0">
                <a:latin typeface="Calibri"/>
                <a:cs typeface="Calibri"/>
              </a:rPr>
              <a:t>for</a:t>
            </a:r>
            <a:r>
              <a:rPr sz="3600" spc="145" dirty="0">
                <a:latin typeface="Calibri"/>
                <a:cs typeface="Calibri"/>
              </a:rPr>
              <a:t> </a:t>
            </a:r>
            <a:r>
              <a:rPr sz="3600" spc="360" dirty="0">
                <a:latin typeface="Calibri"/>
                <a:cs typeface="Calibri"/>
              </a:rPr>
              <a:t>easy</a:t>
            </a:r>
            <a:r>
              <a:rPr sz="3600" spc="135" dirty="0">
                <a:latin typeface="Calibri"/>
                <a:cs typeface="Calibri"/>
              </a:rPr>
              <a:t> </a:t>
            </a:r>
            <a:r>
              <a:rPr sz="3600" spc="405" dirty="0">
                <a:latin typeface="Calibri"/>
                <a:cs typeface="Calibri"/>
              </a:rPr>
              <a:t>access</a:t>
            </a:r>
            <a:r>
              <a:rPr sz="3600" spc="135" dirty="0">
                <a:latin typeface="Calibri"/>
                <a:cs typeface="Calibri"/>
              </a:rPr>
              <a:t> </a:t>
            </a:r>
            <a:r>
              <a:rPr sz="3600" spc="190" dirty="0">
                <a:latin typeface="Calibri"/>
                <a:cs typeface="Calibri"/>
              </a:rPr>
              <a:t>later.</a:t>
            </a:r>
            <a:endParaRPr sz="3600" dirty="0">
              <a:latin typeface="Calibri"/>
              <a:cs typeface="Calibri"/>
            </a:endParaRPr>
          </a:p>
        </p:txBody>
      </p:sp>
      <p:sp>
        <p:nvSpPr>
          <p:cNvPr id="4" name="object 4"/>
          <p:cNvSpPr txBox="1"/>
          <p:nvPr/>
        </p:nvSpPr>
        <p:spPr>
          <a:xfrm>
            <a:off x="864209" y="8355330"/>
            <a:ext cx="16558894" cy="1123315"/>
          </a:xfrm>
          <a:prstGeom prst="rect">
            <a:avLst/>
          </a:prstGeom>
        </p:spPr>
        <p:txBody>
          <a:bodyPr vert="horz" wrap="square" lIns="0" tIns="12700" rIns="0" bIns="0" rtlCol="0">
            <a:spAutoFit/>
          </a:bodyPr>
          <a:lstStyle/>
          <a:p>
            <a:pPr marL="1858010" marR="5080" indent="-1845945">
              <a:lnSpc>
                <a:spcPct val="100000"/>
              </a:lnSpc>
              <a:spcBef>
                <a:spcPts val="100"/>
              </a:spcBef>
            </a:pPr>
            <a:r>
              <a:rPr sz="3600" b="1" i="1" spc="290" dirty="0">
                <a:latin typeface="Calibri"/>
                <a:cs typeface="Calibri"/>
              </a:rPr>
              <a:t>Tip:</a:t>
            </a:r>
            <a:r>
              <a:rPr sz="3600" b="1" i="1" spc="210" dirty="0">
                <a:latin typeface="Calibri"/>
                <a:cs typeface="Calibri"/>
              </a:rPr>
              <a:t> </a:t>
            </a:r>
            <a:r>
              <a:rPr sz="3600" i="1" spc="515" dirty="0">
                <a:latin typeface="Calibri"/>
                <a:cs typeface="Calibri"/>
              </a:rPr>
              <a:t>Aim</a:t>
            </a:r>
            <a:r>
              <a:rPr sz="3600" i="1" spc="130" dirty="0">
                <a:latin typeface="Calibri"/>
                <a:cs typeface="Calibri"/>
              </a:rPr>
              <a:t> </a:t>
            </a:r>
            <a:r>
              <a:rPr sz="3600" i="1" spc="320" dirty="0">
                <a:latin typeface="Calibri"/>
                <a:cs typeface="Calibri"/>
              </a:rPr>
              <a:t>to</a:t>
            </a:r>
            <a:r>
              <a:rPr sz="3600" i="1" spc="114" dirty="0">
                <a:latin typeface="Calibri"/>
                <a:cs typeface="Calibri"/>
              </a:rPr>
              <a:t> </a:t>
            </a:r>
            <a:r>
              <a:rPr sz="3600" i="1" spc="350" dirty="0">
                <a:latin typeface="Calibri"/>
                <a:cs typeface="Calibri"/>
              </a:rPr>
              <a:t>find</a:t>
            </a:r>
            <a:r>
              <a:rPr sz="3600" i="1" spc="135" dirty="0">
                <a:latin typeface="Calibri"/>
                <a:cs typeface="Calibri"/>
              </a:rPr>
              <a:t> </a:t>
            </a:r>
            <a:r>
              <a:rPr sz="3600" i="1" spc="570" dirty="0">
                <a:latin typeface="Calibri"/>
                <a:cs typeface="Calibri"/>
              </a:rPr>
              <a:t>a</a:t>
            </a:r>
            <a:r>
              <a:rPr sz="3600" i="1" spc="114" dirty="0">
                <a:latin typeface="Calibri"/>
                <a:cs typeface="Calibri"/>
              </a:rPr>
              <a:t> </a:t>
            </a:r>
            <a:r>
              <a:rPr sz="3600" i="1" spc="484" dirty="0">
                <a:latin typeface="Calibri"/>
                <a:cs typeface="Calibri"/>
              </a:rPr>
              <a:t>mix</a:t>
            </a:r>
            <a:r>
              <a:rPr sz="3600" i="1" spc="130" dirty="0">
                <a:latin typeface="Calibri"/>
                <a:cs typeface="Calibri"/>
              </a:rPr>
              <a:t> </a:t>
            </a:r>
            <a:r>
              <a:rPr sz="3600" i="1" spc="250" dirty="0">
                <a:latin typeface="Calibri"/>
                <a:cs typeface="Calibri"/>
              </a:rPr>
              <a:t>of</a:t>
            </a:r>
            <a:r>
              <a:rPr sz="3600" i="1" spc="135" dirty="0">
                <a:latin typeface="Calibri"/>
                <a:cs typeface="Calibri"/>
              </a:rPr>
              <a:t> </a:t>
            </a:r>
            <a:r>
              <a:rPr sz="3600" i="1" spc="370" dirty="0">
                <a:latin typeface="Calibri"/>
                <a:cs typeface="Calibri"/>
              </a:rPr>
              <a:t>journal</a:t>
            </a:r>
            <a:r>
              <a:rPr sz="3600" i="1" spc="130" dirty="0">
                <a:latin typeface="Calibri"/>
                <a:cs typeface="Calibri"/>
              </a:rPr>
              <a:t> </a:t>
            </a:r>
            <a:r>
              <a:rPr sz="3600" i="1" spc="330" dirty="0">
                <a:latin typeface="Calibri"/>
                <a:cs typeface="Calibri"/>
              </a:rPr>
              <a:t>articles</a:t>
            </a:r>
            <a:r>
              <a:rPr sz="3600" i="1" spc="105" dirty="0">
                <a:latin typeface="Calibri"/>
                <a:cs typeface="Calibri"/>
              </a:rPr>
              <a:t> </a:t>
            </a:r>
            <a:r>
              <a:rPr sz="3600" i="1" spc="570" dirty="0">
                <a:latin typeface="Calibri"/>
                <a:cs typeface="Calibri"/>
              </a:rPr>
              <a:t>and</a:t>
            </a:r>
            <a:r>
              <a:rPr sz="3600" i="1" spc="120" dirty="0">
                <a:latin typeface="Calibri"/>
                <a:cs typeface="Calibri"/>
              </a:rPr>
              <a:t> </a:t>
            </a:r>
            <a:r>
              <a:rPr sz="3600" i="1" spc="335" dirty="0">
                <a:latin typeface="Calibri"/>
                <a:cs typeface="Calibri"/>
              </a:rPr>
              <a:t>books.</a:t>
            </a:r>
            <a:r>
              <a:rPr sz="3600" i="1" spc="145" dirty="0">
                <a:latin typeface="Calibri"/>
                <a:cs typeface="Calibri"/>
              </a:rPr>
              <a:t> </a:t>
            </a:r>
            <a:r>
              <a:rPr sz="3600" i="1" spc="345" dirty="0">
                <a:latin typeface="Calibri"/>
                <a:cs typeface="Calibri"/>
              </a:rPr>
              <a:t>This</a:t>
            </a:r>
            <a:r>
              <a:rPr sz="3600" i="1" spc="114" dirty="0">
                <a:latin typeface="Calibri"/>
                <a:cs typeface="Calibri"/>
              </a:rPr>
              <a:t> </a:t>
            </a:r>
            <a:r>
              <a:rPr sz="3600" i="1" spc="450" dirty="0">
                <a:latin typeface="Calibri"/>
                <a:cs typeface="Calibri"/>
              </a:rPr>
              <a:t>demonstrates</a:t>
            </a:r>
            <a:r>
              <a:rPr sz="3600" i="1" spc="145" dirty="0">
                <a:latin typeface="Calibri"/>
                <a:cs typeface="Calibri"/>
              </a:rPr>
              <a:t> </a:t>
            </a:r>
            <a:r>
              <a:rPr sz="3600" i="1" spc="520" dirty="0">
                <a:latin typeface="Calibri"/>
                <a:cs typeface="Calibri"/>
              </a:rPr>
              <a:t>a </a:t>
            </a:r>
            <a:r>
              <a:rPr sz="3600" i="1" spc="445" dirty="0">
                <a:latin typeface="Calibri"/>
                <a:cs typeface="Calibri"/>
              </a:rPr>
              <a:t>thorough</a:t>
            </a:r>
            <a:r>
              <a:rPr sz="3600" i="1" spc="135" dirty="0">
                <a:latin typeface="Calibri"/>
                <a:cs typeface="Calibri"/>
              </a:rPr>
              <a:t> </a:t>
            </a:r>
            <a:r>
              <a:rPr sz="3600" i="1" spc="505" dirty="0">
                <a:latin typeface="Calibri"/>
                <a:cs typeface="Calibri"/>
              </a:rPr>
              <a:t>approach</a:t>
            </a:r>
            <a:r>
              <a:rPr sz="3600" i="1" spc="125" dirty="0">
                <a:latin typeface="Calibri"/>
                <a:cs typeface="Calibri"/>
              </a:rPr>
              <a:t> </a:t>
            </a:r>
            <a:r>
              <a:rPr sz="3600" i="1" spc="335" dirty="0">
                <a:latin typeface="Calibri"/>
                <a:cs typeface="Calibri"/>
              </a:rPr>
              <a:t>to</a:t>
            </a:r>
            <a:r>
              <a:rPr sz="3600" i="1" spc="140" dirty="0">
                <a:latin typeface="Calibri"/>
                <a:cs typeface="Calibri"/>
              </a:rPr>
              <a:t> </a:t>
            </a:r>
            <a:r>
              <a:rPr sz="3600" i="1" spc="375" dirty="0">
                <a:latin typeface="Calibri"/>
                <a:cs typeface="Calibri"/>
              </a:rPr>
              <a:t>your</a:t>
            </a:r>
            <a:r>
              <a:rPr sz="3600" i="1" spc="140" dirty="0">
                <a:latin typeface="Calibri"/>
                <a:cs typeface="Calibri"/>
              </a:rPr>
              <a:t> </a:t>
            </a:r>
            <a:r>
              <a:rPr sz="3600" i="1" spc="350" dirty="0">
                <a:latin typeface="Calibri"/>
                <a:cs typeface="Calibri"/>
              </a:rPr>
              <a:t>research,</a:t>
            </a:r>
            <a:r>
              <a:rPr sz="3600" i="1" spc="140" dirty="0">
                <a:latin typeface="Calibri"/>
                <a:cs typeface="Calibri"/>
              </a:rPr>
              <a:t> </a:t>
            </a:r>
            <a:r>
              <a:rPr sz="3600" i="1" spc="480" dirty="0">
                <a:latin typeface="Calibri"/>
                <a:cs typeface="Calibri"/>
              </a:rPr>
              <a:t>which</a:t>
            </a:r>
            <a:r>
              <a:rPr sz="3600" i="1" spc="100" dirty="0">
                <a:latin typeface="Calibri"/>
                <a:cs typeface="Calibri"/>
              </a:rPr>
              <a:t> </a:t>
            </a:r>
            <a:r>
              <a:rPr sz="3600" i="1" spc="240" dirty="0">
                <a:latin typeface="Calibri"/>
                <a:cs typeface="Calibri"/>
              </a:rPr>
              <a:t>is</a:t>
            </a:r>
            <a:r>
              <a:rPr sz="3600" i="1" spc="140" dirty="0">
                <a:latin typeface="Calibri"/>
                <a:cs typeface="Calibri"/>
              </a:rPr>
              <a:t> </a:t>
            </a:r>
            <a:r>
              <a:rPr sz="3600" i="1" spc="290" dirty="0">
                <a:latin typeface="Calibri"/>
                <a:cs typeface="Calibri"/>
              </a:rPr>
              <a:t>excellent!</a:t>
            </a:r>
            <a:endParaRPr sz="360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787398" y="1371345"/>
            <a:ext cx="14256385" cy="7067550"/>
          </a:xfrm>
          <a:prstGeom prst="rect">
            <a:avLst/>
          </a:prstGeom>
        </p:spPr>
        <p:txBody>
          <a:bodyPr vert="horz" wrap="square" lIns="0" tIns="12700" rIns="0" bIns="0" rtlCol="0">
            <a:spAutoFit/>
          </a:bodyPr>
          <a:lstStyle/>
          <a:p>
            <a:pPr marL="12700" marR="5080" indent="-635" algn="ctr">
              <a:lnSpc>
                <a:spcPct val="100000"/>
              </a:lnSpc>
              <a:spcBef>
                <a:spcPts val="100"/>
              </a:spcBef>
            </a:pPr>
            <a:r>
              <a:rPr sz="6600" spc="910" dirty="0">
                <a:latin typeface="Calibri"/>
                <a:cs typeface="Calibri"/>
              </a:rPr>
              <a:t>Now</a:t>
            </a:r>
            <a:r>
              <a:rPr sz="6600" spc="245" dirty="0">
                <a:latin typeface="Calibri"/>
                <a:cs typeface="Calibri"/>
              </a:rPr>
              <a:t> </a:t>
            </a:r>
            <a:r>
              <a:rPr sz="6600" spc="660" dirty="0">
                <a:latin typeface="Calibri"/>
                <a:cs typeface="Calibri"/>
              </a:rPr>
              <a:t>that</a:t>
            </a:r>
            <a:r>
              <a:rPr sz="6600" spc="225" dirty="0">
                <a:latin typeface="Calibri"/>
                <a:cs typeface="Calibri"/>
              </a:rPr>
              <a:t> </a:t>
            </a:r>
            <a:r>
              <a:rPr sz="6600" spc="555" dirty="0">
                <a:latin typeface="Calibri"/>
                <a:cs typeface="Calibri"/>
              </a:rPr>
              <a:t>you've</a:t>
            </a:r>
            <a:r>
              <a:rPr sz="6600" spc="250" dirty="0">
                <a:latin typeface="Calibri"/>
                <a:cs typeface="Calibri"/>
              </a:rPr>
              <a:t> </a:t>
            </a:r>
            <a:r>
              <a:rPr sz="6600" spc="760" dirty="0">
                <a:latin typeface="Calibri"/>
                <a:cs typeface="Calibri"/>
              </a:rPr>
              <a:t>found</a:t>
            </a:r>
            <a:r>
              <a:rPr sz="6600" spc="245" dirty="0">
                <a:latin typeface="Calibri"/>
                <a:cs typeface="Calibri"/>
              </a:rPr>
              <a:t> </a:t>
            </a:r>
            <a:r>
              <a:rPr sz="6600" spc="890" dirty="0">
                <a:latin typeface="Calibri"/>
                <a:cs typeface="Calibri"/>
              </a:rPr>
              <a:t>some </a:t>
            </a:r>
            <a:r>
              <a:rPr sz="6600" spc="670" dirty="0">
                <a:latin typeface="Calibri"/>
                <a:cs typeface="Calibri"/>
              </a:rPr>
              <a:t>sources</a:t>
            </a:r>
            <a:r>
              <a:rPr sz="6600" spc="254" dirty="0">
                <a:latin typeface="Calibri"/>
                <a:cs typeface="Calibri"/>
              </a:rPr>
              <a:t> </a:t>
            </a:r>
            <a:r>
              <a:rPr sz="6600" spc="390" dirty="0">
                <a:latin typeface="Calibri"/>
                <a:cs typeface="Calibri"/>
              </a:rPr>
              <a:t>for</a:t>
            </a:r>
            <a:r>
              <a:rPr sz="6600" spc="260" dirty="0">
                <a:latin typeface="Calibri"/>
                <a:cs typeface="Calibri"/>
              </a:rPr>
              <a:t> </a:t>
            </a:r>
            <a:r>
              <a:rPr sz="6600" spc="640" dirty="0">
                <a:latin typeface="Calibri"/>
                <a:cs typeface="Calibri"/>
              </a:rPr>
              <a:t>your</a:t>
            </a:r>
            <a:r>
              <a:rPr sz="6600" spc="254" dirty="0">
                <a:latin typeface="Calibri"/>
                <a:cs typeface="Calibri"/>
              </a:rPr>
              <a:t> </a:t>
            </a:r>
            <a:r>
              <a:rPr sz="6600" spc="730" dirty="0">
                <a:latin typeface="Calibri"/>
                <a:cs typeface="Calibri"/>
              </a:rPr>
              <a:t>assignment,</a:t>
            </a:r>
            <a:r>
              <a:rPr sz="6600" spc="235" dirty="0">
                <a:latin typeface="Calibri"/>
                <a:cs typeface="Calibri"/>
              </a:rPr>
              <a:t> </a:t>
            </a:r>
            <a:r>
              <a:rPr sz="6600" spc="865" dirty="0">
                <a:latin typeface="Calibri"/>
                <a:cs typeface="Calibri"/>
              </a:rPr>
              <a:t>how </a:t>
            </a:r>
            <a:r>
              <a:rPr sz="6600" spc="875" dirty="0">
                <a:latin typeface="Calibri"/>
                <a:cs typeface="Calibri"/>
              </a:rPr>
              <a:t>can</a:t>
            </a:r>
            <a:r>
              <a:rPr sz="6600" spc="245" dirty="0">
                <a:latin typeface="Calibri"/>
                <a:cs typeface="Calibri"/>
              </a:rPr>
              <a:t> </a:t>
            </a:r>
            <a:r>
              <a:rPr sz="6600" spc="880" dirty="0">
                <a:latin typeface="Calibri"/>
                <a:cs typeface="Calibri"/>
              </a:rPr>
              <a:t>we</a:t>
            </a:r>
            <a:r>
              <a:rPr sz="6600" spc="245" dirty="0">
                <a:latin typeface="Calibri"/>
                <a:cs typeface="Calibri"/>
              </a:rPr>
              <a:t> </a:t>
            </a:r>
            <a:r>
              <a:rPr sz="6600" spc="745" dirty="0">
                <a:latin typeface="Calibri"/>
                <a:cs typeface="Calibri"/>
              </a:rPr>
              <a:t>determine</a:t>
            </a:r>
            <a:r>
              <a:rPr sz="6600" spc="245" dirty="0">
                <a:latin typeface="Calibri"/>
                <a:cs typeface="Calibri"/>
              </a:rPr>
              <a:t> </a:t>
            </a:r>
            <a:r>
              <a:rPr sz="6600" spc="825" dirty="0">
                <a:latin typeface="Calibri"/>
                <a:cs typeface="Calibri"/>
              </a:rPr>
              <a:t>which</a:t>
            </a:r>
            <a:r>
              <a:rPr sz="6600" spc="225" dirty="0">
                <a:latin typeface="Calibri"/>
                <a:cs typeface="Calibri"/>
              </a:rPr>
              <a:t> </a:t>
            </a:r>
            <a:r>
              <a:rPr sz="6600" spc="735" dirty="0">
                <a:latin typeface="Calibri"/>
                <a:cs typeface="Calibri"/>
              </a:rPr>
              <a:t>ones</a:t>
            </a:r>
            <a:r>
              <a:rPr sz="6600" spc="245" dirty="0">
                <a:latin typeface="Calibri"/>
                <a:cs typeface="Calibri"/>
              </a:rPr>
              <a:t> </a:t>
            </a:r>
            <a:r>
              <a:rPr sz="6600" spc="555" dirty="0">
                <a:latin typeface="Calibri"/>
                <a:cs typeface="Calibri"/>
              </a:rPr>
              <a:t>are </a:t>
            </a:r>
            <a:r>
              <a:rPr sz="6600" spc="715" dirty="0">
                <a:latin typeface="Calibri"/>
                <a:cs typeface="Calibri"/>
              </a:rPr>
              <a:t>the</a:t>
            </a:r>
            <a:r>
              <a:rPr sz="6600" spc="245" dirty="0">
                <a:latin typeface="Calibri"/>
                <a:cs typeface="Calibri"/>
              </a:rPr>
              <a:t> </a:t>
            </a:r>
            <a:r>
              <a:rPr sz="6600" spc="844" dirty="0">
                <a:latin typeface="Calibri"/>
                <a:cs typeface="Calibri"/>
              </a:rPr>
              <a:t>most</a:t>
            </a:r>
            <a:r>
              <a:rPr sz="6600" spc="210" dirty="0">
                <a:latin typeface="Calibri"/>
                <a:cs typeface="Calibri"/>
              </a:rPr>
              <a:t> </a:t>
            </a:r>
            <a:r>
              <a:rPr sz="6600" spc="525" dirty="0">
                <a:latin typeface="Calibri"/>
                <a:cs typeface="Calibri"/>
              </a:rPr>
              <a:t>reliable</a:t>
            </a:r>
            <a:r>
              <a:rPr sz="6600" spc="245" dirty="0">
                <a:latin typeface="Calibri"/>
                <a:cs typeface="Calibri"/>
              </a:rPr>
              <a:t> </a:t>
            </a:r>
            <a:r>
              <a:rPr sz="6600" spc="905" dirty="0">
                <a:latin typeface="Calibri"/>
                <a:cs typeface="Calibri"/>
              </a:rPr>
              <a:t>and</a:t>
            </a:r>
            <a:r>
              <a:rPr sz="6600" spc="245" dirty="0">
                <a:latin typeface="Calibri"/>
                <a:cs typeface="Calibri"/>
              </a:rPr>
              <a:t> </a:t>
            </a:r>
            <a:r>
              <a:rPr sz="6600" spc="580" dirty="0">
                <a:latin typeface="Calibri"/>
                <a:cs typeface="Calibri"/>
              </a:rPr>
              <a:t>relevant</a:t>
            </a:r>
            <a:r>
              <a:rPr sz="6600" spc="245" dirty="0">
                <a:latin typeface="Calibri"/>
                <a:cs typeface="Calibri"/>
              </a:rPr>
              <a:t> </a:t>
            </a:r>
            <a:r>
              <a:rPr sz="6600" spc="360" dirty="0">
                <a:latin typeface="Calibri"/>
                <a:cs typeface="Calibri"/>
              </a:rPr>
              <a:t>for </a:t>
            </a:r>
            <a:r>
              <a:rPr sz="6600" spc="640" dirty="0">
                <a:latin typeface="Calibri"/>
                <a:cs typeface="Calibri"/>
              </a:rPr>
              <a:t>your</a:t>
            </a:r>
            <a:r>
              <a:rPr sz="6600" spc="240" dirty="0">
                <a:latin typeface="Calibri"/>
                <a:cs typeface="Calibri"/>
              </a:rPr>
              <a:t> </a:t>
            </a:r>
            <a:r>
              <a:rPr sz="6600" spc="660" dirty="0">
                <a:latin typeface="Calibri"/>
                <a:cs typeface="Calibri"/>
              </a:rPr>
              <a:t>research?</a:t>
            </a:r>
            <a:endParaRPr sz="6600">
              <a:latin typeface="Calibri"/>
              <a:cs typeface="Calibri"/>
            </a:endParaRPr>
          </a:p>
          <a:p>
            <a:pPr algn="ctr">
              <a:lnSpc>
                <a:spcPct val="100000"/>
              </a:lnSpc>
              <a:spcBef>
                <a:spcPts val="7925"/>
              </a:spcBef>
            </a:pPr>
            <a:r>
              <a:rPr sz="6600" spc="385" dirty="0">
                <a:latin typeface="Calibri"/>
                <a:cs typeface="Calibri"/>
              </a:rPr>
              <a:t>It</a:t>
            </a:r>
            <a:r>
              <a:rPr sz="6600" spc="220" dirty="0">
                <a:latin typeface="Calibri"/>
                <a:cs typeface="Calibri"/>
              </a:rPr>
              <a:t> </a:t>
            </a:r>
            <a:r>
              <a:rPr sz="6600" spc="875" dirty="0">
                <a:latin typeface="Calibri"/>
                <a:cs typeface="Calibri"/>
              </a:rPr>
              <a:t>can</a:t>
            </a:r>
            <a:r>
              <a:rPr sz="6600" spc="245" dirty="0">
                <a:latin typeface="Calibri"/>
                <a:cs typeface="Calibri"/>
              </a:rPr>
              <a:t> </a:t>
            </a:r>
            <a:r>
              <a:rPr sz="6600" spc="840" dirty="0">
                <a:latin typeface="Calibri"/>
                <a:cs typeface="Calibri"/>
              </a:rPr>
              <a:t>be</a:t>
            </a:r>
            <a:r>
              <a:rPr sz="6600" spc="245" dirty="0">
                <a:latin typeface="Calibri"/>
                <a:cs typeface="Calibri"/>
              </a:rPr>
              <a:t> </a:t>
            </a:r>
            <a:r>
              <a:rPr sz="6600" spc="725" dirty="0">
                <a:latin typeface="Calibri"/>
                <a:cs typeface="Calibri"/>
              </a:rPr>
              <a:t>a</a:t>
            </a:r>
            <a:r>
              <a:rPr sz="6600" spc="245" dirty="0">
                <a:latin typeface="Calibri"/>
                <a:cs typeface="Calibri"/>
              </a:rPr>
              <a:t> </a:t>
            </a:r>
            <a:r>
              <a:rPr sz="6600" spc="620" dirty="0">
                <a:latin typeface="Calibri"/>
                <a:cs typeface="Calibri"/>
              </a:rPr>
              <a:t>‘CRAAP’(Y)</a:t>
            </a:r>
            <a:r>
              <a:rPr sz="6600" spc="245" dirty="0">
                <a:latin typeface="Calibri"/>
                <a:cs typeface="Calibri"/>
              </a:rPr>
              <a:t> </a:t>
            </a:r>
            <a:r>
              <a:rPr sz="6600" spc="590" dirty="0">
                <a:latin typeface="Calibri"/>
                <a:cs typeface="Calibri"/>
              </a:rPr>
              <a:t>situation</a:t>
            </a:r>
            <a:endParaRPr sz="6600">
              <a:latin typeface="Calibri"/>
              <a:cs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850798" y="616711"/>
            <a:ext cx="5722620" cy="1122680"/>
          </a:xfrm>
          <a:prstGeom prst="rect">
            <a:avLst/>
          </a:prstGeom>
        </p:spPr>
        <p:txBody>
          <a:bodyPr vert="horz" wrap="square" lIns="0" tIns="12700" rIns="0" bIns="0" rtlCol="0">
            <a:spAutoFit/>
          </a:bodyPr>
          <a:lstStyle/>
          <a:p>
            <a:pPr marL="12700">
              <a:lnSpc>
                <a:spcPct val="100000"/>
              </a:lnSpc>
              <a:spcBef>
                <a:spcPts val="100"/>
              </a:spcBef>
            </a:pPr>
            <a:r>
              <a:rPr spc="1265" dirty="0"/>
              <a:t>CRAAP</a:t>
            </a:r>
            <a:r>
              <a:rPr spc="409" dirty="0"/>
              <a:t> </a:t>
            </a:r>
            <a:r>
              <a:rPr spc="795" dirty="0"/>
              <a:t>Test</a:t>
            </a:r>
          </a:p>
        </p:txBody>
      </p:sp>
      <p:sp>
        <p:nvSpPr>
          <p:cNvPr id="3" name="object 3"/>
          <p:cNvSpPr txBox="1"/>
          <p:nvPr/>
        </p:nvSpPr>
        <p:spPr>
          <a:xfrm>
            <a:off x="332028" y="1806067"/>
            <a:ext cx="17734915" cy="8158480"/>
          </a:xfrm>
          <a:prstGeom prst="rect">
            <a:avLst/>
          </a:prstGeom>
        </p:spPr>
        <p:txBody>
          <a:bodyPr vert="horz" wrap="square" lIns="0" tIns="12700" rIns="0" bIns="0" rtlCol="0">
            <a:spAutoFit/>
          </a:bodyPr>
          <a:lstStyle/>
          <a:p>
            <a:pPr marL="584200" marR="631825" indent="-571500">
              <a:lnSpc>
                <a:spcPct val="100000"/>
              </a:lnSpc>
              <a:spcBef>
                <a:spcPts val="100"/>
              </a:spcBef>
              <a:buFont typeface="Arial"/>
              <a:buChar char="•"/>
              <a:tabLst>
                <a:tab pos="584200" algn="l"/>
                <a:tab pos="3118485" algn="l"/>
                <a:tab pos="3707129" algn="l"/>
                <a:tab pos="4240530" algn="l"/>
                <a:tab pos="6209030" algn="l"/>
                <a:tab pos="7881620" algn="l"/>
                <a:tab pos="9403715" algn="l"/>
                <a:tab pos="9937115" algn="l"/>
                <a:tab pos="11057890" algn="l"/>
                <a:tab pos="12083415" algn="l"/>
                <a:tab pos="14373860" algn="l"/>
                <a:tab pos="15647035" algn="l"/>
                <a:tab pos="16746855" algn="l"/>
              </a:tabLst>
            </a:pPr>
            <a:r>
              <a:rPr sz="3600" b="1" spc="409" dirty="0">
                <a:latin typeface="Calibri"/>
                <a:cs typeface="Calibri"/>
              </a:rPr>
              <a:t>Currency:</a:t>
            </a:r>
            <a:r>
              <a:rPr sz="3600" b="1" dirty="0">
                <a:latin typeface="Calibri"/>
                <a:cs typeface="Calibri"/>
              </a:rPr>
              <a:t>	</a:t>
            </a:r>
            <a:r>
              <a:rPr sz="3600" spc="229" dirty="0">
                <a:latin typeface="Calibri"/>
                <a:cs typeface="Calibri"/>
              </a:rPr>
              <a:t>Is</a:t>
            </a:r>
            <a:r>
              <a:rPr sz="3600" dirty="0">
                <a:latin typeface="Calibri"/>
                <a:cs typeface="Calibri"/>
              </a:rPr>
              <a:t>	</a:t>
            </a:r>
            <a:r>
              <a:rPr sz="3600" spc="170" dirty="0">
                <a:latin typeface="Calibri"/>
                <a:cs typeface="Calibri"/>
              </a:rPr>
              <a:t>it</a:t>
            </a:r>
            <a:r>
              <a:rPr sz="3600" dirty="0">
                <a:latin typeface="Calibri"/>
                <a:cs typeface="Calibri"/>
              </a:rPr>
              <a:t>	</a:t>
            </a:r>
            <a:r>
              <a:rPr sz="3600" spc="355" dirty="0">
                <a:latin typeface="Calibri"/>
                <a:cs typeface="Calibri"/>
              </a:rPr>
              <a:t>recent?</a:t>
            </a:r>
            <a:r>
              <a:rPr sz="3600" dirty="0">
                <a:latin typeface="Calibri"/>
                <a:cs typeface="Calibri"/>
              </a:rPr>
              <a:t>	</a:t>
            </a:r>
            <a:r>
              <a:rPr sz="3600" spc="495" dirty="0">
                <a:latin typeface="Calibri"/>
                <a:cs typeface="Calibri"/>
              </a:rPr>
              <a:t>Check</a:t>
            </a:r>
            <a:r>
              <a:rPr sz="3600" dirty="0">
                <a:latin typeface="Calibri"/>
                <a:cs typeface="Calibri"/>
              </a:rPr>
              <a:t>	</a:t>
            </a:r>
            <a:r>
              <a:rPr sz="3600" spc="484" dirty="0">
                <a:latin typeface="Calibri"/>
                <a:cs typeface="Calibri"/>
              </a:rPr>
              <a:t>when</a:t>
            </a:r>
            <a:r>
              <a:rPr sz="3600" dirty="0">
                <a:latin typeface="Calibri"/>
                <a:cs typeface="Calibri"/>
              </a:rPr>
              <a:t>	</a:t>
            </a:r>
            <a:r>
              <a:rPr sz="3600" spc="175" dirty="0">
                <a:latin typeface="Calibri"/>
                <a:cs typeface="Calibri"/>
              </a:rPr>
              <a:t>it</a:t>
            </a:r>
            <a:r>
              <a:rPr sz="3600" dirty="0">
                <a:latin typeface="Calibri"/>
                <a:cs typeface="Calibri"/>
              </a:rPr>
              <a:t>	</a:t>
            </a:r>
            <a:r>
              <a:rPr sz="3600" spc="409" dirty="0">
                <a:latin typeface="Calibri"/>
                <a:cs typeface="Calibri"/>
              </a:rPr>
              <a:t>was</a:t>
            </a:r>
            <a:r>
              <a:rPr sz="3600" dirty="0">
                <a:latin typeface="Calibri"/>
                <a:cs typeface="Calibri"/>
              </a:rPr>
              <a:t>	</a:t>
            </a:r>
            <a:r>
              <a:rPr sz="3600" spc="260" dirty="0">
                <a:latin typeface="Calibri"/>
                <a:cs typeface="Calibri"/>
              </a:rPr>
              <a:t>last</a:t>
            </a:r>
            <a:r>
              <a:rPr sz="3600" dirty="0">
                <a:latin typeface="Calibri"/>
                <a:cs typeface="Calibri"/>
              </a:rPr>
              <a:t>	</a:t>
            </a:r>
            <a:r>
              <a:rPr sz="3600" spc="365" dirty="0">
                <a:latin typeface="Calibri"/>
                <a:cs typeface="Calibri"/>
              </a:rPr>
              <a:t>updated.</a:t>
            </a:r>
            <a:r>
              <a:rPr sz="3600" dirty="0">
                <a:latin typeface="Calibri"/>
                <a:cs typeface="Calibri"/>
              </a:rPr>
              <a:t>	</a:t>
            </a:r>
            <a:r>
              <a:rPr sz="3600" spc="484" dirty="0">
                <a:latin typeface="Calibri"/>
                <a:cs typeface="Calibri"/>
              </a:rPr>
              <a:t>New</a:t>
            </a:r>
            <a:r>
              <a:rPr sz="3600" dirty="0">
                <a:latin typeface="Calibri"/>
                <a:cs typeface="Calibri"/>
              </a:rPr>
              <a:t>	</a:t>
            </a:r>
            <a:r>
              <a:rPr sz="3600" spc="265" dirty="0">
                <a:latin typeface="Calibri"/>
                <a:cs typeface="Calibri"/>
              </a:rPr>
              <a:t>info</a:t>
            </a:r>
            <a:r>
              <a:rPr sz="3600" dirty="0">
                <a:latin typeface="Calibri"/>
                <a:cs typeface="Calibri"/>
              </a:rPr>
              <a:t>	</a:t>
            </a:r>
            <a:r>
              <a:rPr sz="3600" spc="204" dirty="0">
                <a:latin typeface="Calibri"/>
                <a:cs typeface="Calibri"/>
              </a:rPr>
              <a:t>is </a:t>
            </a:r>
            <a:r>
              <a:rPr sz="3600" spc="330" dirty="0">
                <a:latin typeface="Calibri"/>
                <a:cs typeface="Calibri"/>
              </a:rPr>
              <a:t>better</a:t>
            </a:r>
            <a:r>
              <a:rPr sz="3600" spc="125" dirty="0">
                <a:latin typeface="Calibri"/>
                <a:cs typeface="Calibri"/>
              </a:rPr>
              <a:t> </a:t>
            </a:r>
            <a:r>
              <a:rPr sz="3600" spc="210" dirty="0">
                <a:latin typeface="Calibri"/>
                <a:cs typeface="Calibri"/>
              </a:rPr>
              <a:t>for</a:t>
            </a:r>
            <a:r>
              <a:rPr sz="3600" spc="145" dirty="0">
                <a:latin typeface="Calibri"/>
                <a:cs typeface="Calibri"/>
              </a:rPr>
              <a:t> </a:t>
            </a:r>
            <a:r>
              <a:rPr sz="3600" spc="495" dirty="0">
                <a:latin typeface="Calibri"/>
                <a:cs typeface="Calibri"/>
              </a:rPr>
              <a:t>some</a:t>
            </a:r>
            <a:r>
              <a:rPr sz="3600" spc="145" dirty="0">
                <a:latin typeface="Calibri"/>
                <a:cs typeface="Calibri"/>
              </a:rPr>
              <a:t> </a:t>
            </a:r>
            <a:r>
              <a:rPr sz="3600" spc="265" dirty="0">
                <a:latin typeface="Calibri"/>
                <a:cs typeface="Calibri"/>
              </a:rPr>
              <a:t>topics.</a:t>
            </a:r>
            <a:endParaRPr sz="3600">
              <a:latin typeface="Calibri"/>
              <a:cs typeface="Calibri"/>
            </a:endParaRPr>
          </a:p>
          <a:p>
            <a:pPr marL="584200" marR="633095" indent="-571500">
              <a:lnSpc>
                <a:spcPct val="100000"/>
              </a:lnSpc>
              <a:spcBef>
                <a:spcPts val="4320"/>
              </a:spcBef>
              <a:buFont typeface="Arial"/>
              <a:buChar char="•"/>
              <a:tabLst>
                <a:tab pos="584200" algn="l"/>
                <a:tab pos="3374390" algn="l"/>
                <a:tab pos="4728210" algn="l"/>
                <a:tab pos="5224780" algn="l"/>
                <a:tab pos="5875655" algn="l"/>
                <a:tab pos="7089140" algn="l"/>
                <a:tab pos="8695055" algn="l"/>
                <a:tab pos="9245600" algn="l"/>
                <a:tab pos="9742170" algn="l"/>
                <a:tab pos="11322685" algn="l"/>
                <a:tab pos="12135485" algn="l"/>
                <a:tab pos="13489940" algn="l"/>
                <a:tab pos="15073630" algn="l"/>
                <a:tab pos="16623665" algn="l"/>
              </a:tabLst>
            </a:pPr>
            <a:r>
              <a:rPr sz="3600" b="1" spc="395" dirty="0">
                <a:latin typeface="Calibri"/>
                <a:cs typeface="Calibri"/>
              </a:rPr>
              <a:t>Relevance:</a:t>
            </a:r>
            <a:r>
              <a:rPr sz="3600" b="1" dirty="0">
                <a:latin typeface="Calibri"/>
                <a:cs typeface="Calibri"/>
              </a:rPr>
              <a:t>	</a:t>
            </a:r>
            <a:r>
              <a:rPr sz="3600" spc="434" dirty="0">
                <a:latin typeface="Calibri"/>
                <a:cs typeface="Calibri"/>
              </a:rPr>
              <a:t>Does</a:t>
            </a:r>
            <a:r>
              <a:rPr sz="3600" dirty="0">
                <a:latin typeface="Calibri"/>
                <a:cs typeface="Calibri"/>
              </a:rPr>
              <a:t>	</a:t>
            </a:r>
            <a:r>
              <a:rPr sz="3600" spc="170" dirty="0">
                <a:latin typeface="Calibri"/>
                <a:cs typeface="Calibri"/>
              </a:rPr>
              <a:t>it</a:t>
            </a:r>
            <a:r>
              <a:rPr sz="3600" dirty="0">
                <a:latin typeface="Calibri"/>
                <a:cs typeface="Calibri"/>
              </a:rPr>
              <a:t>	</a:t>
            </a:r>
            <a:r>
              <a:rPr sz="3600" spc="140" dirty="0">
                <a:latin typeface="Calibri"/>
                <a:cs typeface="Calibri"/>
              </a:rPr>
              <a:t>fit</a:t>
            </a:r>
            <a:r>
              <a:rPr sz="3600" dirty="0">
                <a:latin typeface="Calibri"/>
                <a:cs typeface="Calibri"/>
              </a:rPr>
              <a:t>	</a:t>
            </a:r>
            <a:r>
              <a:rPr sz="3600" spc="320" dirty="0">
                <a:latin typeface="Calibri"/>
                <a:cs typeface="Calibri"/>
              </a:rPr>
              <a:t>your</a:t>
            </a:r>
            <a:r>
              <a:rPr sz="3600" dirty="0">
                <a:latin typeface="Calibri"/>
                <a:cs typeface="Calibri"/>
              </a:rPr>
              <a:t>	</a:t>
            </a:r>
            <a:r>
              <a:rPr sz="3600" spc="345" dirty="0">
                <a:latin typeface="Calibri"/>
                <a:cs typeface="Calibri"/>
              </a:rPr>
              <a:t>topic?</a:t>
            </a:r>
            <a:r>
              <a:rPr sz="3600" dirty="0">
                <a:latin typeface="Calibri"/>
                <a:cs typeface="Calibri"/>
              </a:rPr>
              <a:t>	</a:t>
            </a:r>
            <a:r>
              <a:rPr sz="3600" spc="229" dirty="0">
                <a:latin typeface="Calibri"/>
                <a:cs typeface="Calibri"/>
              </a:rPr>
              <a:t>Is</a:t>
            </a:r>
            <a:r>
              <a:rPr sz="3600" dirty="0">
                <a:latin typeface="Calibri"/>
                <a:cs typeface="Calibri"/>
              </a:rPr>
              <a:t>	</a:t>
            </a:r>
            <a:r>
              <a:rPr sz="3600" spc="170" dirty="0">
                <a:latin typeface="Calibri"/>
                <a:cs typeface="Calibri"/>
              </a:rPr>
              <a:t>it</a:t>
            </a:r>
            <a:r>
              <a:rPr sz="3600" dirty="0">
                <a:latin typeface="Calibri"/>
                <a:cs typeface="Calibri"/>
              </a:rPr>
              <a:t>	</a:t>
            </a:r>
            <a:r>
              <a:rPr sz="3600" spc="325" dirty="0">
                <a:latin typeface="Calibri"/>
                <a:cs typeface="Calibri"/>
              </a:rPr>
              <a:t>useful</a:t>
            </a:r>
            <a:r>
              <a:rPr sz="3600" dirty="0">
                <a:latin typeface="Calibri"/>
                <a:cs typeface="Calibri"/>
              </a:rPr>
              <a:t>	</a:t>
            </a:r>
            <a:r>
              <a:rPr sz="3600" spc="185" dirty="0">
                <a:latin typeface="Calibri"/>
                <a:cs typeface="Calibri"/>
              </a:rPr>
              <a:t>for</a:t>
            </a:r>
            <a:r>
              <a:rPr sz="3600" dirty="0">
                <a:latin typeface="Calibri"/>
                <a:cs typeface="Calibri"/>
              </a:rPr>
              <a:t>	</a:t>
            </a:r>
            <a:r>
              <a:rPr sz="3600" spc="420" dirty="0">
                <a:latin typeface="Calibri"/>
                <a:cs typeface="Calibri"/>
              </a:rPr>
              <a:t>what</a:t>
            </a:r>
            <a:r>
              <a:rPr sz="3600" dirty="0">
                <a:latin typeface="Calibri"/>
                <a:cs typeface="Calibri"/>
              </a:rPr>
              <a:t>	</a:t>
            </a:r>
            <a:r>
              <a:rPr sz="3600" spc="265" dirty="0">
                <a:latin typeface="Calibri"/>
                <a:cs typeface="Calibri"/>
              </a:rPr>
              <a:t>you're</a:t>
            </a:r>
            <a:r>
              <a:rPr sz="3600" dirty="0">
                <a:latin typeface="Calibri"/>
                <a:cs typeface="Calibri"/>
              </a:rPr>
              <a:t>	</a:t>
            </a:r>
            <a:r>
              <a:rPr sz="3600" spc="350" dirty="0">
                <a:latin typeface="Calibri"/>
                <a:cs typeface="Calibri"/>
              </a:rPr>
              <a:t>trying</a:t>
            </a:r>
            <a:r>
              <a:rPr sz="3600" dirty="0">
                <a:latin typeface="Calibri"/>
                <a:cs typeface="Calibri"/>
              </a:rPr>
              <a:t>	</a:t>
            </a:r>
            <a:r>
              <a:rPr sz="3600" spc="270" dirty="0">
                <a:latin typeface="Calibri"/>
                <a:cs typeface="Calibri"/>
              </a:rPr>
              <a:t>to </a:t>
            </a:r>
            <a:r>
              <a:rPr sz="3600" spc="325" dirty="0">
                <a:latin typeface="Calibri"/>
                <a:cs typeface="Calibri"/>
              </a:rPr>
              <a:t>find</a:t>
            </a:r>
            <a:r>
              <a:rPr sz="3600" spc="130" dirty="0">
                <a:latin typeface="Calibri"/>
                <a:cs typeface="Calibri"/>
              </a:rPr>
              <a:t> </a:t>
            </a:r>
            <a:r>
              <a:rPr sz="3600" spc="360" dirty="0">
                <a:latin typeface="Calibri"/>
                <a:cs typeface="Calibri"/>
              </a:rPr>
              <a:t>out?</a:t>
            </a:r>
            <a:endParaRPr sz="3600">
              <a:latin typeface="Calibri"/>
              <a:cs typeface="Calibri"/>
            </a:endParaRPr>
          </a:p>
          <a:p>
            <a:pPr marL="584200" marR="635000" indent="-571500">
              <a:lnSpc>
                <a:spcPct val="100000"/>
              </a:lnSpc>
              <a:spcBef>
                <a:spcPts val="4320"/>
              </a:spcBef>
              <a:buFont typeface="Arial"/>
              <a:buChar char="•"/>
              <a:tabLst>
                <a:tab pos="584200" algn="l"/>
              </a:tabLst>
            </a:pPr>
            <a:r>
              <a:rPr sz="3600" b="1" spc="350" dirty="0">
                <a:latin typeface="Calibri"/>
                <a:cs typeface="Calibri"/>
              </a:rPr>
              <a:t>Authority:</a:t>
            </a:r>
            <a:r>
              <a:rPr sz="3600" b="1" spc="180" dirty="0">
                <a:latin typeface="Calibri"/>
                <a:cs typeface="Calibri"/>
              </a:rPr>
              <a:t> </a:t>
            </a:r>
            <a:r>
              <a:rPr sz="3600" spc="555" dirty="0">
                <a:latin typeface="Calibri"/>
                <a:cs typeface="Calibri"/>
              </a:rPr>
              <a:t>Who</a:t>
            </a:r>
            <a:r>
              <a:rPr sz="3600" spc="200" dirty="0">
                <a:latin typeface="Calibri"/>
                <a:cs typeface="Calibri"/>
              </a:rPr>
              <a:t> </a:t>
            </a:r>
            <a:r>
              <a:rPr sz="3600" spc="345" dirty="0">
                <a:latin typeface="Calibri"/>
                <a:cs typeface="Calibri"/>
              </a:rPr>
              <a:t>wrote</a:t>
            </a:r>
            <a:r>
              <a:rPr sz="3600" spc="195" dirty="0">
                <a:latin typeface="Calibri"/>
                <a:cs typeface="Calibri"/>
              </a:rPr>
              <a:t> </a:t>
            </a:r>
            <a:r>
              <a:rPr sz="3600" spc="254" dirty="0">
                <a:latin typeface="Calibri"/>
                <a:cs typeface="Calibri"/>
              </a:rPr>
              <a:t>it?</a:t>
            </a:r>
            <a:r>
              <a:rPr sz="3600" spc="195" dirty="0">
                <a:latin typeface="Calibri"/>
                <a:cs typeface="Calibri"/>
              </a:rPr>
              <a:t> </a:t>
            </a:r>
            <a:r>
              <a:rPr sz="3600" spc="345" dirty="0">
                <a:latin typeface="Calibri"/>
                <a:cs typeface="Calibri"/>
              </a:rPr>
              <a:t>Are</a:t>
            </a:r>
            <a:r>
              <a:rPr sz="3600" spc="204" dirty="0">
                <a:latin typeface="Calibri"/>
                <a:cs typeface="Calibri"/>
              </a:rPr>
              <a:t> </a:t>
            </a:r>
            <a:r>
              <a:rPr sz="3600" spc="370" dirty="0">
                <a:latin typeface="Calibri"/>
                <a:cs typeface="Calibri"/>
              </a:rPr>
              <a:t>they</a:t>
            </a:r>
            <a:r>
              <a:rPr sz="3600" spc="195" dirty="0">
                <a:latin typeface="Calibri"/>
                <a:cs typeface="Calibri"/>
              </a:rPr>
              <a:t> </a:t>
            </a:r>
            <a:r>
              <a:rPr sz="3600" spc="459" dirty="0">
                <a:latin typeface="Calibri"/>
                <a:cs typeface="Calibri"/>
              </a:rPr>
              <a:t>an</a:t>
            </a:r>
            <a:r>
              <a:rPr sz="3600" spc="204" dirty="0">
                <a:latin typeface="Calibri"/>
                <a:cs typeface="Calibri"/>
              </a:rPr>
              <a:t> </a:t>
            </a:r>
            <a:r>
              <a:rPr sz="3600" spc="350" dirty="0">
                <a:latin typeface="Calibri"/>
                <a:cs typeface="Calibri"/>
              </a:rPr>
              <a:t>expert</a:t>
            </a:r>
            <a:r>
              <a:rPr sz="3600" spc="200" dirty="0">
                <a:latin typeface="Calibri"/>
                <a:cs typeface="Calibri"/>
              </a:rPr>
              <a:t> </a:t>
            </a:r>
            <a:r>
              <a:rPr sz="3600" spc="265" dirty="0">
                <a:latin typeface="Calibri"/>
                <a:cs typeface="Calibri"/>
              </a:rPr>
              <a:t>or</a:t>
            </a:r>
            <a:r>
              <a:rPr sz="3600" spc="190" dirty="0">
                <a:latin typeface="Calibri"/>
                <a:cs typeface="Calibri"/>
              </a:rPr>
              <a:t> </a:t>
            </a:r>
            <a:r>
              <a:rPr sz="3600" spc="440" dirty="0">
                <a:latin typeface="Calibri"/>
                <a:cs typeface="Calibri"/>
              </a:rPr>
              <a:t>do</a:t>
            </a:r>
            <a:r>
              <a:rPr sz="3600" spc="200" dirty="0">
                <a:latin typeface="Calibri"/>
                <a:cs typeface="Calibri"/>
              </a:rPr>
              <a:t> </a:t>
            </a:r>
            <a:r>
              <a:rPr sz="3600" spc="370" dirty="0">
                <a:latin typeface="Calibri"/>
                <a:cs typeface="Calibri"/>
              </a:rPr>
              <a:t>they</a:t>
            </a:r>
            <a:r>
              <a:rPr sz="3600" spc="185" dirty="0">
                <a:latin typeface="Calibri"/>
                <a:cs typeface="Calibri"/>
              </a:rPr>
              <a:t> </a:t>
            </a:r>
            <a:r>
              <a:rPr sz="3600" spc="400" dirty="0">
                <a:latin typeface="Calibri"/>
                <a:cs typeface="Calibri"/>
              </a:rPr>
              <a:t>have</a:t>
            </a:r>
            <a:r>
              <a:rPr sz="3600" spc="204" dirty="0">
                <a:latin typeface="Calibri"/>
                <a:cs typeface="Calibri"/>
              </a:rPr>
              <a:t> </a:t>
            </a:r>
            <a:r>
              <a:rPr sz="3600" spc="365" dirty="0">
                <a:latin typeface="Calibri"/>
                <a:cs typeface="Calibri"/>
              </a:rPr>
              <a:t>experience </a:t>
            </a:r>
            <a:r>
              <a:rPr sz="3600" spc="335" dirty="0">
                <a:latin typeface="Calibri"/>
                <a:cs typeface="Calibri"/>
              </a:rPr>
              <a:t>in</a:t>
            </a:r>
            <a:r>
              <a:rPr sz="3600" spc="114" dirty="0">
                <a:latin typeface="Calibri"/>
                <a:cs typeface="Calibri"/>
              </a:rPr>
              <a:t> </a:t>
            </a:r>
            <a:r>
              <a:rPr sz="3600" spc="315" dirty="0">
                <a:latin typeface="Calibri"/>
                <a:cs typeface="Calibri"/>
              </a:rPr>
              <a:t>this</a:t>
            </a:r>
            <a:r>
              <a:rPr sz="3600" spc="140" dirty="0">
                <a:latin typeface="Calibri"/>
                <a:cs typeface="Calibri"/>
              </a:rPr>
              <a:t> </a:t>
            </a:r>
            <a:r>
              <a:rPr sz="3600" spc="320" dirty="0">
                <a:latin typeface="Calibri"/>
                <a:cs typeface="Calibri"/>
              </a:rPr>
              <a:t>area?</a:t>
            </a:r>
            <a:endParaRPr sz="3600">
              <a:latin typeface="Calibri"/>
              <a:cs typeface="Calibri"/>
            </a:endParaRPr>
          </a:p>
          <a:p>
            <a:pPr marL="584200" marR="634365" indent="-571500">
              <a:lnSpc>
                <a:spcPct val="100000"/>
              </a:lnSpc>
              <a:spcBef>
                <a:spcPts val="4325"/>
              </a:spcBef>
              <a:buFont typeface="Arial"/>
              <a:buChar char="•"/>
              <a:tabLst>
                <a:tab pos="584200" algn="l"/>
                <a:tab pos="3110865" algn="l"/>
                <a:tab pos="3655060" algn="l"/>
                <a:tab pos="4144010" algn="l"/>
                <a:tab pos="5953125" algn="l"/>
                <a:tab pos="7021830" algn="l"/>
                <a:tab pos="8591550" algn="l"/>
                <a:tab pos="9368790" algn="l"/>
                <a:tab pos="10901045" algn="l"/>
                <a:tab pos="12612370" algn="l"/>
                <a:tab pos="13573760" algn="l"/>
                <a:tab pos="14378305" algn="l"/>
                <a:tab pos="16622394" algn="l"/>
              </a:tabLst>
            </a:pPr>
            <a:r>
              <a:rPr sz="3600" b="1" spc="430" dirty="0">
                <a:latin typeface="Calibri"/>
                <a:cs typeface="Calibri"/>
              </a:rPr>
              <a:t>Accuracy:</a:t>
            </a:r>
            <a:r>
              <a:rPr sz="3600" b="1" dirty="0">
                <a:latin typeface="Calibri"/>
                <a:cs typeface="Calibri"/>
              </a:rPr>
              <a:t>	</a:t>
            </a:r>
            <a:r>
              <a:rPr sz="3600" spc="229" dirty="0">
                <a:latin typeface="Calibri"/>
                <a:cs typeface="Calibri"/>
              </a:rPr>
              <a:t>Is</a:t>
            </a:r>
            <a:r>
              <a:rPr sz="3600" dirty="0">
                <a:latin typeface="Calibri"/>
                <a:cs typeface="Calibri"/>
              </a:rPr>
              <a:t>	</a:t>
            </a:r>
            <a:r>
              <a:rPr sz="3600" spc="175" dirty="0">
                <a:latin typeface="Calibri"/>
                <a:cs typeface="Calibri"/>
              </a:rPr>
              <a:t>it</a:t>
            </a:r>
            <a:r>
              <a:rPr sz="3600" dirty="0">
                <a:latin typeface="Calibri"/>
                <a:cs typeface="Calibri"/>
              </a:rPr>
              <a:t>	</a:t>
            </a:r>
            <a:r>
              <a:rPr sz="3600" spc="320" dirty="0">
                <a:latin typeface="Calibri"/>
                <a:cs typeface="Calibri"/>
              </a:rPr>
              <a:t>correct</a:t>
            </a:r>
            <a:r>
              <a:rPr sz="3600" dirty="0">
                <a:latin typeface="Calibri"/>
                <a:cs typeface="Calibri"/>
              </a:rPr>
              <a:t>	</a:t>
            </a:r>
            <a:r>
              <a:rPr sz="3600" spc="465" dirty="0">
                <a:latin typeface="Calibri"/>
                <a:cs typeface="Calibri"/>
              </a:rPr>
              <a:t>and</a:t>
            </a:r>
            <a:r>
              <a:rPr sz="3600" dirty="0">
                <a:latin typeface="Calibri"/>
                <a:cs typeface="Calibri"/>
              </a:rPr>
              <a:t>	</a:t>
            </a:r>
            <a:r>
              <a:rPr sz="3600" spc="425" dirty="0">
                <a:latin typeface="Calibri"/>
                <a:cs typeface="Calibri"/>
              </a:rPr>
              <a:t>based</a:t>
            </a:r>
            <a:r>
              <a:rPr sz="3600" dirty="0">
                <a:latin typeface="Calibri"/>
                <a:cs typeface="Calibri"/>
              </a:rPr>
              <a:t>	</a:t>
            </a:r>
            <a:r>
              <a:rPr sz="3600" spc="405" dirty="0">
                <a:latin typeface="Calibri"/>
                <a:cs typeface="Calibri"/>
              </a:rPr>
              <a:t>on</a:t>
            </a:r>
            <a:r>
              <a:rPr sz="3600" dirty="0">
                <a:latin typeface="Calibri"/>
                <a:cs typeface="Calibri"/>
              </a:rPr>
              <a:t>	</a:t>
            </a:r>
            <a:r>
              <a:rPr sz="3600" spc="320" dirty="0">
                <a:latin typeface="Calibri"/>
                <a:cs typeface="Calibri"/>
              </a:rPr>
              <a:t>facts?</a:t>
            </a:r>
            <a:r>
              <a:rPr sz="3600" dirty="0">
                <a:latin typeface="Calibri"/>
                <a:cs typeface="Calibri"/>
              </a:rPr>
              <a:t>	</a:t>
            </a:r>
            <a:r>
              <a:rPr sz="3600" spc="484" dirty="0">
                <a:latin typeface="Calibri"/>
                <a:cs typeface="Calibri"/>
              </a:rPr>
              <a:t>Watch</a:t>
            </a:r>
            <a:r>
              <a:rPr sz="3600" dirty="0">
                <a:latin typeface="Calibri"/>
                <a:cs typeface="Calibri"/>
              </a:rPr>
              <a:t>	</a:t>
            </a:r>
            <a:r>
              <a:rPr sz="3600" spc="355" dirty="0">
                <a:latin typeface="Calibri"/>
                <a:cs typeface="Calibri"/>
              </a:rPr>
              <a:t>out</a:t>
            </a:r>
            <a:r>
              <a:rPr sz="3600" dirty="0">
                <a:latin typeface="Calibri"/>
                <a:cs typeface="Calibri"/>
              </a:rPr>
              <a:t>	</a:t>
            </a:r>
            <a:r>
              <a:rPr sz="3600" spc="185" dirty="0">
                <a:latin typeface="Calibri"/>
                <a:cs typeface="Calibri"/>
              </a:rPr>
              <a:t>for</a:t>
            </a:r>
            <a:r>
              <a:rPr sz="3600" dirty="0">
                <a:latin typeface="Calibri"/>
                <a:cs typeface="Calibri"/>
              </a:rPr>
              <a:t>	</a:t>
            </a:r>
            <a:r>
              <a:rPr sz="3600" spc="400" dirty="0">
                <a:latin typeface="Calibri"/>
                <a:cs typeface="Calibri"/>
              </a:rPr>
              <a:t>mistakes</a:t>
            </a:r>
            <a:r>
              <a:rPr sz="3600" dirty="0">
                <a:latin typeface="Calibri"/>
                <a:cs typeface="Calibri"/>
              </a:rPr>
              <a:t>	</a:t>
            </a:r>
            <a:r>
              <a:rPr sz="3600" spc="235" dirty="0">
                <a:latin typeface="Calibri"/>
                <a:cs typeface="Calibri"/>
              </a:rPr>
              <a:t>or </a:t>
            </a:r>
            <a:r>
              <a:rPr sz="3600" spc="430" dirty="0">
                <a:latin typeface="Calibri"/>
                <a:cs typeface="Calibri"/>
              </a:rPr>
              <a:t>things</a:t>
            </a:r>
            <a:r>
              <a:rPr sz="3600" spc="135" dirty="0">
                <a:latin typeface="Calibri"/>
                <a:cs typeface="Calibri"/>
              </a:rPr>
              <a:t> </a:t>
            </a:r>
            <a:r>
              <a:rPr sz="3600" spc="360" dirty="0">
                <a:latin typeface="Calibri"/>
                <a:cs typeface="Calibri"/>
              </a:rPr>
              <a:t>that</a:t>
            </a:r>
            <a:r>
              <a:rPr sz="3600" spc="135" dirty="0">
                <a:latin typeface="Calibri"/>
                <a:cs typeface="Calibri"/>
              </a:rPr>
              <a:t> </a:t>
            </a:r>
            <a:r>
              <a:rPr sz="3600" spc="455" dirty="0">
                <a:latin typeface="Calibri"/>
                <a:cs typeface="Calibri"/>
              </a:rPr>
              <a:t>sound</a:t>
            </a:r>
            <a:r>
              <a:rPr sz="3600" spc="135" dirty="0">
                <a:latin typeface="Calibri"/>
                <a:cs typeface="Calibri"/>
              </a:rPr>
              <a:t> </a:t>
            </a:r>
            <a:r>
              <a:rPr sz="3600" spc="365" dirty="0">
                <a:latin typeface="Calibri"/>
                <a:cs typeface="Calibri"/>
              </a:rPr>
              <a:t>wrong.</a:t>
            </a:r>
            <a:endParaRPr sz="3600">
              <a:latin typeface="Calibri"/>
              <a:cs typeface="Calibri"/>
            </a:endParaRPr>
          </a:p>
          <a:p>
            <a:pPr marL="584200" marR="633095" indent="-571500">
              <a:lnSpc>
                <a:spcPct val="100000"/>
              </a:lnSpc>
              <a:spcBef>
                <a:spcPts val="4320"/>
              </a:spcBef>
              <a:buFont typeface="Arial"/>
              <a:buChar char="•"/>
              <a:tabLst>
                <a:tab pos="584200" algn="l"/>
              </a:tabLst>
            </a:pPr>
            <a:r>
              <a:rPr sz="3600" b="1" spc="420" dirty="0">
                <a:latin typeface="Calibri"/>
                <a:cs typeface="Calibri"/>
              </a:rPr>
              <a:t>Purpose:</a:t>
            </a:r>
            <a:r>
              <a:rPr sz="3600" b="1" spc="229" dirty="0">
                <a:latin typeface="Calibri"/>
                <a:cs typeface="Calibri"/>
              </a:rPr>
              <a:t> </a:t>
            </a:r>
            <a:r>
              <a:rPr sz="3600" spc="535" dirty="0">
                <a:latin typeface="Calibri"/>
                <a:cs typeface="Calibri"/>
              </a:rPr>
              <a:t>Why</a:t>
            </a:r>
            <a:r>
              <a:rPr sz="3600" spc="254" dirty="0">
                <a:latin typeface="Calibri"/>
                <a:cs typeface="Calibri"/>
              </a:rPr>
              <a:t> </a:t>
            </a:r>
            <a:r>
              <a:rPr sz="3600" spc="434" dirty="0">
                <a:latin typeface="Calibri"/>
                <a:cs typeface="Calibri"/>
              </a:rPr>
              <a:t>was</a:t>
            </a:r>
            <a:r>
              <a:rPr sz="3600" spc="240" dirty="0">
                <a:latin typeface="Calibri"/>
                <a:cs typeface="Calibri"/>
              </a:rPr>
              <a:t> </a:t>
            </a:r>
            <a:r>
              <a:rPr sz="3600" spc="200" dirty="0">
                <a:latin typeface="Calibri"/>
                <a:cs typeface="Calibri"/>
              </a:rPr>
              <a:t>it</a:t>
            </a:r>
            <a:r>
              <a:rPr sz="3600" spc="229" dirty="0">
                <a:latin typeface="Calibri"/>
                <a:cs typeface="Calibri"/>
              </a:rPr>
              <a:t> </a:t>
            </a:r>
            <a:r>
              <a:rPr sz="3600" spc="335" dirty="0">
                <a:latin typeface="Calibri"/>
                <a:cs typeface="Calibri"/>
              </a:rPr>
              <a:t>written?</a:t>
            </a:r>
            <a:r>
              <a:rPr sz="3600" spc="229" dirty="0">
                <a:latin typeface="Calibri"/>
                <a:cs typeface="Calibri"/>
              </a:rPr>
              <a:t> </a:t>
            </a:r>
            <a:r>
              <a:rPr sz="3600" spc="325" dirty="0">
                <a:latin typeface="Calibri"/>
                <a:cs typeface="Calibri"/>
              </a:rPr>
              <a:t>To</a:t>
            </a:r>
            <a:r>
              <a:rPr sz="3600" spc="240" dirty="0">
                <a:latin typeface="Calibri"/>
                <a:cs typeface="Calibri"/>
              </a:rPr>
              <a:t> </a:t>
            </a:r>
            <a:r>
              <a:rPr sz="3600" spc="305" dirty="0">
                <a:latin typeface="Calibri"/>
                <a:cs typeface="Calibri"/>
              </a:rPr>
              <a:t>inform,</a:t>
            </a:r>
            <a:r>
              <a:rPr sz="3600" spc="250" dirty="0">
                <a:latin typeface="Calibri"/>
                <a:cs typeface="Calibri"/>
              </a:rPr>
              <a:t> </a:t>
            </a:r>
            <a:r>
              <a:rPr sz="3600" spc="290" dirty="0">
                <a:latin typeface="Calibri"/>
                <a:cs typeface="Calibri"/>
              </a:rPr>
              <a:t>entertain,</a:t>
            </a:r>
            <a:r>
              <a:rPr sz="3600" spc="250" dirty="0">
                <a:latin typeface="Calibri"/>
                <a:cs typeface="Calibri"/>
              </a:rPr>
              <a:t> </a:t>
            </a:r>
            <a:r>
              <a:rPr sz="3600" spc="170" dirty="0">
                <a:latin typeface="Calibri"/>
                <a:cs typeface="Calibri"/>
              </a:rPr>
              <a:t>sell,</a:t>
            </a:r>
            <a:r>
              <a:rPr sz="3600" spc="240" dirty="0">
                <a:latin typeface="Calibri"/>
                <a:cs typeface="Calibri"/>
              </a:rPr>
              <a:t> </a:t>
            </a:r>
            <a:r>
              <a:rPr sz="3600" spc="265" dirty="0">
                <a:latin typeface="Calibri"/>
                <a:cs typeface="Calibri"/>
              </a:rPr>
              <a:t>or</a:t>
            </a:r>
            <a:r>
              <a:rPr sz="3600" spc="245" dirty="0">
                <a:latin typeface="Calibri"/>
                <a:cs typeface="Calibri"/>
              </a:rPr>
              <a:t> </a:t>
            </a:r>
            <a:r>
              <a:rPr sz="3600" spc="405" dirty="0">
                <a:latin typeface="Calibri"/>
                <a:cs typeface="Calibri"/>
              </a:rPr>
              <a:t>persuade?</a:t>
            </a:r>
            <a:r>
              <a:rPr sz="3600" spc="240" dirty="0">
                <a:latin typeface="Calibri"/>
                <a:cs typeface="Calibri"/>
              </a:rPr>
              <a:t> </a:t>
            </a:r>
            <a:r>
              <a:rPr sz="3600" spc="530" dirty="0">
                <a:latin typeface="Calibri"/>
                <a:cs typeface="Calibri"/>
              </a:rPr>
              <a:t>Be </a:t>
            </a:r>
            <a:r>
              <a:rPr sz="3600" spc="315" dirty="0">
                <a:latin typeface="Calibri"/>
                <a:cs typeface="Calibri"/>
              </a:rPr>
              <a:t>careful</a:t>
            </a:r>
            <a:r>
              <a:rPr sz="3600" spc="120" dirty="0">
                <a:latin typeface="Calibri"/>
                <a:cs typeface="Calibri"/>
              </a:rPr>
              <a:t> </a:t>
            </a:r>
            <a:r>
              <a:rPr sz="3600" spc="125" dirty="0">
                <a:latin typeface="Calibri"/>
                <a:cs typeface="Calibri"/>
              </a:rPr>
              <a:t>if</a:t>
            </a:r>
            <a:r>
              <a:rPr sz="3600" spc="135" dirty="0">
                <a:latin typeface="Calibri"/>
                <a:cs typeface="Calibri"/>
              </a:rPr>
              <a:t> </a:t>
            </a:r>
            <a:r>
              <a:rPr sz="3600" spc="200" dirty="0">
                <a:latin typeface="Calibri"/>
                <a:cs typeface="Calibri"/>
              </a:rPr>
              <a:t>it</a:t>
            </a:r>
            <a:r>
              <a:rPr sz="3600" spc="120" dirty="0">
                <a:latin typeface="Calibri"/>
                <a:cs typeface="Calibri"/>
              </a:rPr>
              <a:t> </a:t>
            </a:r>
            <a:r>
              <a:rPr sz="3600" spc="480" dirty="0">
                <a:latin typeface="Calibri"/>
                <a:cs typeface="Calibri"/>
              </a:rPr>
              <a:t>seems</a:t>
            </a:r>
            <a:r>
              <a:rPr sz="3600" spc="145" dirty="0">
                <a:latin typeface="Calibri"/>
                <a:cs typeface="Calibri"/>
              </a:rPr>
              <a:t> </a:t>
            </a:r>
            <a:r>
              <a:rPr sz="3600" spc="395" dirty="0">
                <a:latin typeface="Calibri"/>
                <a:cs typeface="Calibri"/>
              </a:rPr>
              <a:t>biased</a:t>
            </a:r>
            <a:r>
              <a:rPr sz="3600" spc="125" dirty="0">
                <a:latin typeface="Calibri"/>
                <a:cs typeface="Calibri"/>
              </a:rPr>
              <a:t> </a:t>
            </a:r>
            <a:r>
              <a:rPr sz="3600" spc="320" dirty="0">
                <a:latin typeface="Calibri"/>
                <a:cs typeface="Calibri"/>
              </a:rPr>
              <a:t>(one-</a:t>
            </a:r>
            <a:r>
              <a:rPr sz="3600" spc="254" dirty="0">
                <a:latin typeface="Calibri"/>
                <a:cs typeface="Calibri"/>
              </a:rPr>
              <a:t>sided).</a:t>
            </a:r>
            <a:endParaRPr sz="3600">
              <a:latin typeface="Calibri"/>
              <a:cs typeface="Calibri"/>
            </a:endParaRPr>
          </a:p>
          <a:p>
            <a:pPr marR="5080" algn="r">
              <a:lnSpc>
                <a:spcPct val="100000"/>
              </a:lnSpc>
              <a:spcBef>
                <a:spcPts val="670"/>
              </a:spcBef>
            </a:pPr>
            <a:r>
              <a:rPr sz="2400" spc="210" dirty="0">
                <a:latin typeface="Calibri"/>
                <a:cs typeface="Calibri"/>
              </a:rPr>
              <a:t>Harris</a:t>
            </a:r>
            <a:r>
              <a:rPr sz="2400" spc="100" dirty="0">
                <a:latin typeface="Calibri"/>
                <a:cs typeface="Calibri"/>
              </a:rPr>
              <a:t> </a:t>
            </a:r>
            <a:r>
              <a:rPr sz="2400" spc="145" dirty="0">
                <a:latin typeface="Calibri"/>
                <a:cs typeface="Calibri"/>
              </a:rPr>
              <a:t>(2022)</a:t>
            </a:r>
            <a:endParaRPr sz="2400">
              <a:latin typeface="Calibri"/>
              <a:cs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458723" rIns="0" bIns="0" rtlCol="0">
            <a:spAutoFit/>
          </a:bodyPr>
          <a:lstStyle/>
          <a:p>
            <a:pPr marL="4200525">
              <a:lnSpc>
                <a:spcPct val="100000"/>
              </a:lnSpc>
              <a:spcBef>
                <a:spcPts val="100"/>
              </a:spcBef>
            </a:pPr>
            <a:r>
              <a:rPr spc="1265" dirty="0"/>
              <a:t>CRAAP</a:t>
            </a:r>
            <a:r>
              <a:rPr spc="415" dirty="0"/>
              <a:t> </a:t>
            </a:r>
            <a:r>
              <a:rPr spc="815" dirty="0"/>
              <a:t>Test</a:t>
            </a:r>
            <a:r>
              <a:rPr spc="415" dirty="0"/>
              <a:t> </a:t>
            </a:r>
            <a:r>
              <a:rPr spc="819" dirty="0"/>
              <a:t>practise</a:t>
            </a:r>
          </a:p>
        </p:txBody>
      </p:sp>
      <p:sp>
        <p:nvSpPr>
          <p:cNvPr id="3" name="object 3"/>
          <p:cNvSpPr txBox="1"/>
          <p:nvPr/>
        </p:nvSpPr>
        <p:spPr>
          <a:xfrm>
            <a:off x="395731" y="2207513"/>
            <a:ext cx="17512030" cy="6137578"/>
          </a:xfrm>
          <a:prstGeom prst="rect">
            <a:avLst/>
          </a:prstGeom>
        </p:spPr>
        <p:txBody>
          <a:bodyPr vert="horz" wrap="square" lIns="0" tIns="12700" rIns="0" bIns="0" rtlCol="0">
            <a:spAutoFit/>
          </a:bodyPr>
          <a:lstStyle/>
          <a:p>
            <a:pPr marL="583565" indent="-570865">
              <a:lnSpc>
                <a:spcPct val="100000"/>
              </a:lnSpc>
              <a:spcBef>
                <a:spcPts val="100"/>
              </a:spcBef>
              <a:buFont typeface="Arial"/>
              <a:buChar char="•"/>
              <a:tabLst>
                <a:tab pos="583565" algn="l"/>
              </a:tabLst>
            </a:pPr>
            <a:r>
              <a:rPr lang="en-GB" sz="4400" spc="585" dirty="0">
                <a:latin typeface="Calibri"/>
                <a:cs typeface="Calibri"/>
              </a:rPr>
              <a:t>Each group with get a journal article.</a:t>
            </a:r>
          </a:p>
          <a:p>
            <a:pPr marL="583565" indent="-570865">
              <a:lnSpc>
                <a:spcPct val="100000"/>
              </a:lnSpc>
              <a:spcBef>
                <a:spcPts val="100"/>
              </a:spcBef>
              <a:buFont typeface="Arial"/>
              <a:buChar char="•"/>
              <a:tabLst>
                <a:tab pos="583565" algn="l"/>
              </a:tabLst>
            </a:pPr>
            <a:endParaRPr lang="en-GB" sz="4400" spc="585" dirty="0">
              <a:latin typeface="Calibri"/>
              <a:cs typeface="Calibri"/>
            </a:endParaRPr>
          </a:p>
          <a:p>
            <a:pPr marL="583565" indent="-570865">
              <a:lnSpc>
                <a:spcPct val="100000"/>
              </a:lnSpc>
              <a:spcBef>
                <a:spcPts val="100"/>
              </a:spcBef>
              <a:buFont typeface="Arial"/>
              <a:buChar char="•"/>
              <a:tabLst>
                <a:tab pos="583565" algn="l"/>
              </a:tabLst>
            </a:pPr>
            <a:r>
              <a:rPr sz="4400" spc="585" dirty="0">
                <a:latin typeface="Calibri"/>
                <a:cs typeface="Calibri"/>
              </a:rPr>
              <a:t>Read</a:t>
            </a:r>
            <a:r>
              <a:rPr sz="4400" spc="160" dirty="0">
                <a:latin typeface="Calibri"/>
                <a:cs typeface="Calibri"/>
              </a:rPr>
              <a:t> </a:t>
            </a:r>
            <a:r>
              <a:rPr sz="4400" spc="475" dirty="0">
                <a:latin typeface="Calibri"/>
                <a:cs typeface="Calibri"/>
              </a:rPr>
              <a:t>the</a:t>
            </a:r>
            <a:r>
              <a:rPr sz="4400" spc="170" dirty="0">
                <a:latin typeface="Calibri"/>
                <a:cs typeface="Calibri"/>
              </a:rPr>
              <a:t> </a:t>
            </a:r>
            <a:r>
              <a:rPr sz="4400" spc="345" dirty="0">
                <a:latin typeface="Calibri"/>
                <a:cs typeface="Calibri"/>
              </a:rPr>
              <a:t>article</a:t>
            </a:r>
            <a:r>
              <a:rPr sz="4400" spc="160" dirty="0">
                <a:latin typeface="Calibri"/>
                <a:cs typeface="Calibri"/>
              </a:rPr>
              <a:t> </a:t>
            </a:r>
            <a:r>
              <a:rPr sz="4400" spc="305" dirty="0">
                <a:latin typeface="Calibri"/>
                <a:cs typeface="Calibri"/>
              </a:rPr>
              <a:t>carefully.</a:t>
            </a:r>
            <a:endParaRPr sz="4400" dirty="0">
              <a:latin typeface="Calibri"/>
              <a:cs typeface="Calibri"/>
            </a:endParaRPr>
          </a:p>
          <a:p>
            <a:pPr marL="584200" marR="5715" indent="-571500" algn="just">
              <a:lnSpc>
                <a:spcPct val="100000"/>
              </a:lnSpc>
              <a:spcBef>
                <a:spcPts val="5284"/>
              </a:spcBef>
              <a:buFont typeface="Arial"/>
              <a:buChar char="•"/>
              <a:tabLst>
                <a:tab pos="584200" algn="l"/>
              </a:tabLst>
            </a:pPr>
            <a:r>
              <a:rPr sz="4400" spc="345" dirty="0">
                <a:latin typeface="Calibri"/>
                <a:cs typeface="Calibri"/>
              </a:rPr>
              <a:t>After</a:t>
            </a:r>
            <a:r>
              <a:rPr sz="4400" spc="405" dirty="0">
                <a:latin typeface="Calibri"/>
                <a:cs typeface="Calibri"/>
              </a:rPr>
              <a:t> </a:t>
            </a:r>
            <a:r>
              <a:rPr sz="4400" spc="484" dirty="0">
                <a:latin typeface="Calibri"/>
                <a:cs typeface="Calibri"/>
              </a:rPr>
              <a:t>you</a:t>
            </a:r>
            <a:r>
              <a:rPr sz="4400" spc="420" dirty="0">
                <a:latin typeface="Calibri"/>
                <a:cs typeface="Calibri"/>
              </a:rPr>
              <a:t> </a:t>
            </a:r>
            <a:r>
              <a:rPr sz="4400" spc="285" dirty="0">
                <a:latin typeface="Calibri"/>
                <a:cs typeface="Calibri"/>
              </a:rPr>
              <a:t>finish,</a:t>
            </a:r>
            <a:r>
              <a:rPr sz="4400" spc="425" dirty="0">
                <a:latin typeface="Calibri"/>
                <a:cs typeface="Calibri"/>
              </a:rPr>
              <a:t> </a:t>
            </a:r>
            <a:r>
              <a:rPr sz="4400" spc="515" dirty="0">
                <a:latin typeface="Calibri"/>
                <a:cs typeface="Calibri"/>
              </a:rPr>
              <a:t>use</a:t>
            </a:r>
            <a:r>
              <a:rPr sz="4400" spc="420" dirty="0">
                <a:latin typeface="Calibri"/>
                <a:cs typeface="Calibri"/>
              </a:rPr>
              <a:t> </a:t>
            </a:r>
            <a:r>
              <a:rPr sz="4400" spc="475" dirty="0">
                <a:latin typeface="Calibri"/>
                <a:cs typeface="Calibri"/>
              </a:rPr>
              <a:t>the</a:t>
            </a:r>
            <a:r>
              <a:rPr sz="4400" spc="425" dirty="0">
                <a:latin typeface="Calibri"/>
                <a:cs typeface="Calibri"/>
              </a:rPr>
              <a:t> </a:t>
            </a:r>
            <a:r>
              <a:rPr sz="4400" spc="725" dirty="0">
                <a:latin typeface="Calibri"/>
                <a:cs typeface="Calibri"/>
              </a:rPr>
              <a:t>CRAAP</a:t>
            </a:r>
            <a:r>
              <a:rPr sz="4400" spc="430" dirty="0">
                <a:latin typeface="Calibri"/>
                <a:cs typeface="Calibri"/>
              </a:rPr>
              <a:t> </a:t>
            </a:r>
            <a:r>
              <a:rPr sz="4400" spc="375" dirty="0">
                <a:latin typeface="Calibri"/>
                <a:cs typeface="Calibri"/>
              </a:rPr>
              <a:t>test</a:t>
            </a:r>
            <a:r>
              <a:rPr sz="4400" spc="425" dirty="0">
                <a:latin typeface="Calibri"/>
                <a:cs typeface="Calibri"/>
              </a:rPr>
              <a:t> </a:t>
            </a:r>
            <a:r>
              <a:rPr sz="4400" spc="355" dirty="0">
                <a:latin typeface="Calibri"/>
                <a:cs typeface="Calibri"/>
              </a:rPr>
              <a:t>to</a:t>
            </a:r>
            <a:r>
              <a:rPr sz="4400" spc="420" dirty="0">
                <a:latin typeface="Calibri"/>
                <a:cs typeface="Calibri"/>
              </a:rPr>
              <a:t> </a:t>
            </a:r>
            <a:r>
              <a:rPr sz="4400" spc="585" dirty="0">
                <a:latin typeface="Calibri"/>
                <a:cs typeface="Calibri"/>
              </a:rPr>
              <a:t>check</a:t>
            </a:r>
            <a:r>
              <a:rPr sz="4400" spc="425" dirty="0">
                <a:latin typeface="Calibri"/>
                <a:cs typeface="Calibri"/>
              </a:rPr>
              <a:t> </a:t>
            </a:r>
            <a:r>
              <a:rPr sz="4400" spc="595" dirty="0">
                <a:latin typeface="Calibri"/>
                <a:cs typeface="Calibri"/>
              </a:rPr>
              <a:t>how</a:t>
            </a:r>
            <a:r>
              <a:rPr sz="4400" spc="405" dirty="0">
                <a:latin typeface="Calibri"/>
                <a:cs typeface="Calibri"/>
              </a:rPr>
              <a:t> </a:t>
            </a:r>
            <a:r>
              <a:rPr sz="4400" spc="610" dirty="0">
                <a:latin typeface="Calibri"/>
                <a:cs typeface="Calibri"/>
              </a:rPr>
              <a:t>good</a:t>
            </a:r>
            <a:r>
              <a:rPr sz="4400" spc="415" dirty="0">
                <a:latin typeface="Calibri"/>
                <a:cs typeface="Calibri"/>
              </a:rPr>
              <a:t> </a:t>
            </a:r>
            <a:r>
              <a:rPr sz="4400" spc="425" dirty="0">
                <a:latin typeface="Calibri"/>
                <a:cs typeface="Calibri"/>
              </a:rPr>
              <a:t>the </a:t>
            </a:r>
            <a:r>
              <a:rPr sz="4400" spc="455" dirty="0">
                <a:latin typeface="Calibri"/>
                <a:cs typeface="Calibri"/>
              </a:rPr>
              <a:t>source</a:t>
            </a:r>
            <a:r>
              <a:rPr sz="4400" spc="70" dirty="0">
                <a:latin typeface="Calibri"/>
                <a:cs typeface="Calibri"/>
              </a:rPr>
              <a:t>  </a:t>
            </a:r>
            <a:r>
              <a:rPr sz="4400" spc="285" dirty="0">
                <a:latin typeface="Calibri"/>
                <a:cs typeface="Calibri"/>
              </a:rPr>
              <a:t>is</a:t>
            </a:r>
            <a:r>
              <a:rPr sz="4400" spc="80" dirty="0">
                <a:latin typeface="Calibri"/>
                <a:cs typeface="Calibri"/>
              </a:rPr>
              <a:t>  </a:t>
            </a:r>
            <a:r>
              <a:rPr sz="4400" spc="515" dirty="0">
                <a:latin typeface="Calibri"/>
                <a:cs typeface="Calibri"/>
              </a:rPr>
              <a:t>by</a:t>
            </a:r>
            <a:r>
              <a:rPr sz="4400" spc="75" dirty="0">
                <a:latin typeface="Calibri"/>
                <a:cs typeface="Calibri"/>
              </a:rPr>
              <a:t>  </a:t>
            </a:r>
            <a:r>
              <a:rPr sz="4400" spc="495" dirty="0">
                <a:latin typeface="Calibri"/>
                <a:cs typeface="Calibri"/>
              </a:rPr>
              <a:t>looking</a:t>
            </a:r>
            <a:r>
              <a:rPr sz="4400" spc="80" dirty="0">
                <a:latin typeface="Calibri"/>
                <a:cs typeface="Calibri"/>
              </a:rPr>
              <a:t>  </a:t>
            </a:r>
            <a:r>
              <a:rPr sz="4400" spc="395" dirty="0">
                <a:latin typeface="Calibri"/>
                <a:cs typeface="Calibri"/>
              </a:rPr>
              <a:t>at</a:t>
            </a:r>
            <a:r>
              <a:rPr sz="4400" spc="70" dirty="0">
                <a:latin typeface="Calibri"/>
                <a:cs typeface="Calibri"/>
              </a:rPr>
              <a:t>  </a:t>
            </a:r>
            <a:r>
              <a:rPr sz="4400" spc="290" dirty="0">
                <a:latin typeface="Calibri"/>
                <a:cs typeface="Calibri"/>
              </a:rPr>
              <a:t>its</a:t>
            </a:r>
            <a:r>
              <a:rPr sz="4400" spc="80" dirty="0">
                <a:latin typeface="Calibri"/>
                <a:cs typeface="Calibri"/>
              </a:rPr>
              <a:t>  </a:t>
            </a:r>
            <a:r>
              <a:rPr sz="4400" spc="430" dirty="0">
                <a:latin typeface="Calibri"/>
                <a:cs typeface="Calibri"/>
              </a:rPr>
              <a:t>Currency,</a:t>
            </a:r>
            <a:r>
              <a:rPr sz="4400" spc="80" dirty="0">
                <a:latin typeface="Calibri"/>
                <a:cs typeface="Calibri"/>
              </a:rPr>
              <a:t>  </a:t>
            </a:r>
            <a:r>
              <a:rPr sz="4400" spc="430" dirty="0">
                <a:latin typeface="Calibri"/>
                <a:cs typeface="Calibri"/>
              </a:rPr>
              <a:t>Relevance,</a:t>
            </a:r>
            <a:r>
              <a:rPr sz="4400" spc="80" dirty="0">
                <a:latin typeface="Calibri"/>
                <a:cs typeface="Calibri"/>
              </a:rPr>
              <a:t>  </a:t>
            </a:r>
            <a:r>
              <a:rPr sz="4400" spc="325" dirty="0">
                <a:latin typeface="Calibri"/>
                <a:cs typeface="Calibri"/>
              </a:rPr>
              <a:t>Authority, </a:t>
            </a:r>
            <a:r>
              <a:rPr sz="4400" spc="445" dirty="0">
                <a:latin typeface="Calibri"/>
                <a:cs typeface="Calibri"/>
              </a:rPr>
              <a:t>Accuracy,</a:t>
            </a:r>
            <a:r>
              <a:rPr sz="4400" spc="140" dirty="0">
                <a:latin typeface="Calibri"/>
                <a:cs typeface="Calibri"/>
              </a:rPr>
              <a:t> </a:t>
            </a:r>
            <a:r>
              <a:rPr sz="4400" spc="605" dirty="0">
                <a:latin typeface="Calibri"/>
                <a:cs typeface="Calibri"/>
              </a:rPr>
              <a:t>and</a:t>
            </a:r>
            <a:r>
              <a:rPr sz="4400" spc="165" dirty="0">
                <a:latin typeface="Calibri"/>
                <a:cs typeface="Calibri"/>
              </a:rPr>
              <a:t> </a:t>
            </a:r>
            <a:r>
              <a:rPr sz="4400" spc="425" dirty="0">
                <a:latin typeface="Calibri"/>
                <a:cs typeface="Calibri"/>
              </a:rPr>
              <a:t>Purpose.</a:t>
            </a:r>
            <a:endParaRPr sz="4400" dirty="0">
              <a:latin typeface="Calibri"/>
              <a:cs typeface="Calibri"/>
            </a:endParaRPr>
          </a:p>
          <a:p>
            <a:pPr marL="583565" indent="-570865">
              <a:lnSpc>
                <a:spcPct val="100000"/>
              </a:lnSpc>
              <a:spcBef>
                <a:spcPts val="5280"/>
              </a:spcBef>
              <a:buFont typeface="Arial"/>
              <a:buChar char="•"/>
              <a:tabLst>
                <a:tab pos="583565" algn="l"/>
              </a:tabLst>
            </a:pPr>
            <a:r>
              <a:rPr sz="4400" spc="680" dirty="0">
                <a:latin typeface="Calibri"/>
                <a:cs typeface="Calibri"/>
              </a:rPr>
              <a:t>Do</a:t>
            </a:r>
            <a:r>
              <a:rPr sz="4400" spc="165" dirty="0">
                <a:latin typeface="Calibri"/>
                <a:cs typeface="Calibri"/>
              </a:rPr>
              <a:t> </a:t>
            </a:r>
            <a:r>
              <a:rPr sz="4400" spc="425" dirty="0">
                <a:latin typeface="Calibri"/>
                <a:cs typeface="Calibri"/>
              </a:rPr>
              <a:t>your</a:t>
            </a:r>
            <a:r>
              <a:rPr sz="4400" spc="165" dirty="0">
                <a:latin typeface="Calibri"/>
                <a:cs typeface="Calibri"/>
              </a:rPr>
              <a:t> </a:t>
            </a:r>
            <a:r>
              <a:rPr sz="4400" spc="459" dirty="0">
                <a:latin typeface="Calibri"/>
                <a:cs typeface="Calibri"/>
              </a:rPr>
              <a:t>best</a:t>
            </a:r>
            <a:r>
              <a:rPr sz="4400" spc="165" dirty="0">
                <a:latin typeface="Calibri"/>
                <a:cs typeface="Calibri"/>
              </a:rPr>
              <a:t> </a:t>
            </a:r>
            <a:r>
              <a:rPr sz="4400" spc="360" dirty="0">
                <a:latin typeface="Calibri"/>
                <a:cs typeface="Calibri"/>
              </a:rPr>
              <a:t>to</a:t>
            </a:r>
            <a:r>
              <a:rPr sz="4400" spc="165" dirty="0">
                <a:latin typeface="Calibri"/>
                <a:cs typeface="Calibri"/>
              </a:rPr>
              <a:t> </a:t>
            </a:r>
            <a:r>
              <a:rPr sz="4400" spc="525" dirty="0">
                <a:latin typeface="Calibri"/>
                <a:cs typeface="Calibri"/>
              </a:rPr>
              <a:t>complete</a:t>
            </a:r>
            <a:r>
              <a:rPr sz="4400" spc="160" dirty="0">
                <a:latin typeface="Calibri"/>
                <a:cs typeface="Calibri"/>
              </a:rPr>
              <a:t> </a:t>
            </a:r>
            <a:r>
              <a:rPr sz="4400" spc="475" dirty="0">
                <a:latin typeface="Calibri"/>
                <a:cs typeface="Calibri"/>
              </a:rPr>
              <a:t>the</a:t>
            </a:r>
            <a:r>
              <a:rPr sz="4400" spc="165" dirty="0">
                <a:latin typeface="Calibri"/>
                <a:cs typeface="Calibri"/>
              </a:rPr>
              <a:t> </a:t>
            </a:r>
            <a:r>
              <a:rPr sz="4400" spc="495" dirty="0">
                <a:latin typeface="Calibri"/>
                <a:cs typeface="Calibri"/>
              </a:rPr>
              <a:t>answer</a:t>
            </a:r>
            <a:r>
              <a:rPr sz="4400" spc="140" dirty="0">
                <a:latin typeface="Calibri"/>
                <a:cs typeface="Calibri"/>
              </a:rPr>
              <a:t> </a:t>
            </a:r>
            <a:r>
              <a:rPr sz="4400" spc="335" dirty="0">
                <a:latin typeface="Calibri"/>
                <a:cs typeface="Calibri"/>
              </a:rPr>
              <a:t>sheet.</a:t>
            </a:r>
            <a:endParaRPr sz="4400" dirty="0">
              <a:latin typeface="Calibri"/>
              <a:cs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423925" rIns="0" bIns="0" rtlCol="0">
            <a:spAutoFit/>
          </a:bodyPr>
          <a:lstStyle/>
          <a:p>
            <a:pPr marL="3175" algn="ctr">
              <a:lnSpc>
                <a:spcPct val="100000"/>
              </a:lnSpc>
              <a:spcBef>
                <a:spcPts val="100"/>
              </a:spcBef>
            </a:pPr>
            <a:r>
              <a:rPr spc="1265" dirty="0"/>
              <a:t>CRAAP</a:t>
            </a:r>
            <a:r>
              <a:rPr spc="415" dirty="0"/>
              <a:t> </a:t>
            </a:r>
            <a:r>
              <a:rPr spc="815" dirty="0"/>
              <a:t>Test</a:t>
            </a:r>
            <a:r>
              <a:rPr spc="415" dirty="0"/>
              <a:t> </a:t>
            </a:r>
            <a:r>
              <a:rPr spc="495" dirty="0"/>
              <a:t>‘test’</a:t>
            </a:r>
          </a:p>
          <a:p>
            <a:pPr marL="3175" algn="ctr">
              <a:lnSpc>
                <a:spcPct val="100000"/>
              </a:lnSpc>
              <a:spcBef>
                <a:spcPts val="110"/>
              </a:spcBef>
            </a:pPr>
            <a:r>
              <a:rPr sz="4800" spc="575" dirty="0"/>
              <a:t>Follow</a:t>
            </a:r>
            <a:r>
              <a:rPr sz="4800" spc="285" dirty="0"/>
              <a:t> </a:t>
            </a:r>
            <a:r>
              <a:rPr sz="4800" spc="720" dirty="0"/>
              <a:t>up</a:t>
            </a:r>
            <a:r>
              <a:rPr sz="4800" spc="270" dirty="0"/>
              <a:t> </a:t>
            </a:r>
            <a:r>
              <a:rPr sz="4800" spc="565" dirty="0"/>
              <a:t>questions</a:t>
            </a:r>
            <a:endParaRPr sz="4800"/>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758825" marR="5080" indent="-744220">
              <a:lnSpc>
                <a:spcPct val="100000"/>
              </a:lnSpc>
              <a:spcBef>
                <a:spcPts val="100"/>
              </a:spcBef>
              <a:buAutoNum type="arabicPeriod"/>
              <a:tabLst>
                <a:tab pos="759460" algn="l"/>
                <a:tab pos="2586990" algn="l"/>
                <a:tab pos="3766185" algn="l"/>
                <a:tab pos="5067935" algn="l"/>
                <a:tab pos="6433820" algn="l"/>
                <a:tab pos="8148320" algn="l"/>
                <a:tab pos="11753215" algn="l"/>
                <a:tab pos="13686790" algn="l"/>
              </a:tabLst>
            </a:pPr>
            <a:r>
              <a:rPr spc="565" dirty="0"/>
              <a:t>What</a:t>
            </a:r>
            <a:r>
              <a:rPr dirty="0"/>
              <a:t>	</a:t>
            </a:r>
            <a:r>
              <a:rPr spc="459" dirty="0"/>
              <a:t>did</a:t>
            </a:r>
            <a:r>
              <a:rPr dirty="0"/>
              <a:t>	</a:t>
            </a:r>
            <a:r>
              <a:rPr spc="459" dirty="0"/>
              <a:t>you</a:t>
            </a:r>
            <a:r>
              <a:rPr dirty="0"/>
              <a:t>	</a:t>
            </a:r>
            <a:r>
              <a:rPr spc="375" dirty="0"/>
              <a:t>find</a:t>
            </a:r>
            <a:r>
              <a:rPr dirty="0"/>
              <a:t>	</a:t>
            </a:r>
            <a:r>
              <a:rPr spc="540" dirty="0"/>
              <a:t>most</a:t>
            </a:r>
            <a:r>
              <a:rPr dirty="0"/>
              <a:t>	</a:t>
            </a:r>
            <a:r>
              <a:rPr spc="525" dirty="0"/>
              <a:t>challenging</a:t>
            </a:r>
            <a:r>
              <a:rPr dirty="0"/>
              <a:t>	</a:t>
            </a:r>
            <a:r>
              <a:rPr spc="495" dirty="0"/>
              <a:t>about</a:t>
            </a:r>
            <a:r>
              <a:rPr dirty="0"/>
              <a:t>	</a:t>
            </a:r>
            <a:r>
              <a:rPr spc="500" dirty="0"/>
              <a:t>applying </a:t>
            </a:r>
            <a:r>
              <a:rPr spc="475" dirty="0"/>
              <a:t>the</a:t>
            </a:r>
            <a:r>
              <a:rPr spc="160" dirty="0"/>
              <a:t> </a:t>
            </a:r>
            <a:r>
              <a:rPr spc="725" dirty="0"/>
              <a:t>CRAAP</a:t>
            </a:r>
            <a:r>
              <a:rPr spc="130" dirty="0"/>
              <a:t> </a:t>
            </a:r>
            <a:r>
              <a:rPr spc="380" dirty="0"/>
              <a:t>test?</a:t>
            </a:r>
          </a:p>
          <a:p>
            <a:pPr marL="2540">
              <a:lnSpc>
                <a:spcPct val="100000"/>
              </a:lnSpc>
              <a:spcBef>
                <a:spcPts val="5195"/>
              </a:spcBef>
              <a:buFont typeface="Calibri"/>
              <a:buAutoNum type="arabicPeriod"/>
            </a:pPr>
            <a:endParaRPr spc="380" dirty="0"/>
          </a:p>
          <a:p>
            <a:pPr marL="758825" marR="5080" indent="-744220">
              <a:lnSpc>
                <a:spcPct val="100000"/>
              </a:lnSpc>
              <a:buAutoNum type="arabicPeriod"/>
              <a:tabLst>
                <a:tab pos="759460" algn="l"/>
                <a:tab pos="2609850" algn="l"/>
                <a:tab pos="4443095" algn="l"/>
                <a:tab pos="5782945" algn="l"/>
                <a:tab pos="8623935" algn="l"/>
                <a:tab pos="9481820" algn="l"/>
                <a:tab pos="11065510" algn="l"/>
                <a:tab pos="14330044" algn="l"/>
                <a:tab pos="15198725" algn="l"/>
              </a:tabLst>
            </a:pPr>
            <a:r>
              <a:rPr spc="495" dirty="0"/>
              <a:t>Were</a:t>
            </a:r>
            <a:r>
              <a:rPr dirty="0"/>
              <a:t>	</a:t>
            </a:r>
            <a:r>
              <a:rPr spc="405" dirty="0"/>
              <a:t>there</a:t>
            </a:r>
            <a:r>
              <a:rPr dirty="0"/>
              <a:t>	</a:t>
            </a:r>
            <a:r>
              <a:rPr spc="484" dirty="0"/>
              <a:t>any</a:t>
            </a:r>
            <a:r>
              <a:rPr dirty="0"/>
              <a:t>	</a:t>
            </a:r>
            <a:r>
              <a:rPr spc="400" dirty="0"/>
              <a:t>surprises</a:t>
            </a:r>
            <a:r>
              <a:rPr dirty="0"/>
              <a:t>	</a:t>
            </a:r>
            <a:r>
              <a:rPr spc="390" dirty="0"/>
              <a:t>in</a:t>
            </a:r>
            <a:r>
              <a:rPr dirty="0"/>
              <a:t>	</a:t>
            </a:r>
            <a:r>
              <a:rPr spc="405" dirty="0"/>
              <a:t>your</a:t>
            </a:r>
            <a:r>
              <a:rPr dirty="0"/>
              <a:t>	</a:t>
            </a:r>
            <a:r>
              <a:rPr spc="400" dirty="0"/>
              <a:t>evaluation</a:t>
            </a:r>
            <a:r>
              <a:rPr dirty="0"/>
              <a:t>	</a:t>
            </a:r>
            <a:r>
              <a:rPr spc="265" dirty="0"/>
              <a:t>of</a:t>
            </a:r>
            <a:r>
              <a:rPr dirty="0"/>
              <a:t>	</a:t>
            </a:r>
            <a:r>
              <a:rPr spc="450" dirty="0"/>
              <a:t>the source?</a:t>
            </a:r>
          </a:p>
          <a:p>
            <a:pPr marL="2540">
              <a:lnSpc>
                <a:spcPct val="100000"/>
              </a:lnSpc>
              <a:spcBef>
                <a:spcPts val="5190"/>
              </a:spcBef>
              <a:buFont typeface="Calibri"/>
              <a:buAutoNum type="arabicPeriod"/>
            </a:pPr>
            <a:endParaRPr spc="450" dirty="0"/>
          </a:p>
          <a:p>
            <a:pPr marL="758825" marR="6985" indent="-744220">
              <a:lnSpc>
                <a:spcPct val="100000"/>
              </a:lnSpc>
              <a:buAutoNum type="arabicPeriod"/>
              <a:tabLst>
                <a:tab pos="759460" algn="l"/>
                <a:tab pos="2560955" algn="l"/>
                <a:tab pos="4815205" algn="l"/>
                <a:tab pos="6351270" algn="l"/>
                <a:tab pos="7844790" algn="l"/>
                <a:tab pos="9293225" algn="l"/>
                <a:tab pos="11807825" algn="l"/>
                <a:tab pos="13377544" algn="l"/>
                <a:tab pos="14412594" algn="l"/>
              </a:tabLst>
            </a:pPr>
            <a:r>
              <a:rPr spc="630" dirty="0"/>
              <a:t>How</a:t>
            </a:r>
            <a:r>
              <a:rPr dirty="0"/>
              <a:t>	</a:t>
            </a:r>
            <a:r>
              <a:rPr spc="500" dirty="0"/>
              <a:t>would</a:t>
            </a:r>
            <a:r>
              <a:rPr dirty="0"/>
              <a:t>	</a:t>
            </a:r>
            <a:r>
              <a:rPr spc="459" dirty="0"/>
              <a:t>you</a:t>
            </a:r>
            <a:r>
              <a:rPr dirty="0"/>
              <a:t>	</a:t>
            </a:r>
            <a:r>
              <a:rPr spc="470" dirty="0"/>
              <a:t>use</a:t>
            </a:r>
            <a:r>
              <a:rPr dirty="0"/>
              <a:t>	</a:t>
            </a:r>
            <a:r>
              <a:rPr spc="450" dirty="0"/>
              <a:t>the</a:t>
            </a:r>
            <a:r>
              <a:rPr dirty="0"/>
              <a:t>	</a:t>
            </a:r>
            <a:r>
              <a:rPr spc="700" dirty="0"/>
              <a:t>CRAAP</a:t>
            </a:r>
            <a:r>
              <a:rPr dirty="0"/>
              <a:t>	</a:t>
            </a:r>
            <a:r>
              <a:rPr spc="350" dirty="0"/>
              <a:t>test</a:t>
            </a:r>
            <a:r>
              <a:rPr dirty="0"/>
              <a:t>	</a:t>
            </a:r>
            <a:r>
              <a:rPr spc="390" dirty="0"/>
              <a:t>in</a:t>
            </a:r>
            <a:r>
              <a:rPr dirty="0"/>
              <a:t>	</a:t>
            </a:r>
            <a:r>
              <a:rPr spc="385" dirty="0"/>
              <a:t>future </a:t>
            </a:r>
            <a:r>
              <a:rPr spc="434" dirty="0"/>
              <a:t>research?</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843778" y="267664"/>
            <a:ext cx="6602730" cy="1123315"/>
          </a:xfrm>
          <a:prstGeom prst="rect">
            <a:avLst/>
          </a:prstGeom>
        </p:spPr>
        <p:txBody>
          <a:bodyPr vert="horz" wrap="square" lIns="0" tIns="12700" rIns="0" bIns="0" rtlCol="0">
            <a:spAutoFit/>
          </a:bodyPr>
          <a:lstStyle/>
          <a:p>
            <a:pPr marL="12700">
              <a:lnSpc>
                <a:spcPct val="100000"/>
              </a:lnSpc>
              <a:spcBef>
                <a:spcPts val="100"/>
              </a:spcBef>
            </a:pPr>
            <a:r>
              <a:rPr spc="1005" dirty="0"/>
              <a:t>Lesson</a:t>
            </a:r>
            <a:r>
              <a:rPr spc="425" dirty="0"/>
              <a:t> </a:t>
            </a:r>
            <a:r>
              <a:rPr spc="1035" dirty="0"/>
              <a:t>Recap</a:t>
            </a:r>
          </a:p>
        </p:txBody>
      </p:sp>
      <p:sp>
        <p:nvSpPr>
          <p:cNvPr id="3" name="object 3"/>
          <p:cNvSpPr txBox="1"/>
          <p:nvPr/>
        </p:nvSpPr>
        <p:spPr>
          <a:xfrm>
            <a:off x="1031239" y="2147443"/>
            <a:ext cx="16015969" cy="7158990"/>
          </a:xfrm>
          <a:prstGeom prst="rect">
            <a:avLst/>
          </a:prstGeom>
        </p:spPr>
        <p:txBody>
          <a:bodyPr vert="horz" wrap="square" lIns="0" tIns="12700" rIns="0" bIns="0" rtlCol="0">
            <a:spAutoFit/>
          </a:bodyPr>
          <a:lstStyle/>
          <a:p>
            <a:pPr marL="12700">
              <a:lnSpc>
                <a:spcPct val="100000"/>
              </a:lnSpc>
              <a:spcBef>
                <a:spcPts val="100"/>
              </a:spcBef>
            </a:pPr>
            <a:r>
              <a:rPr sz="3600" b="1" spc="455" dirty="0">
                <a:latin typeface="Calibri"/>
                <a:cs typeface="Calibri"/>
              </a:rPr>
              <a:t>Today</a:t>
            </a:r>
            <a:r>
              <a:rPr sz="3600" b="1" spc="220" dirty="0">
                <a:latin typeface="Calibri"/>
                <a:cs typeface="Calibri"/>
              </a:rPr>
              <a:t> </a:t>
            </a:r>
            <a:r>
              <a:rPr sz="3600" b="1" spc="560" dirty="0">
                <a:latin typeface="Calibri"/>
                <a:cs typeface="Calibri"/>
              </a:rPr>
              <a:t>we</a:t>
            </a:r>
            <a:r>
              <a:rPr sz="3600" b="1" spc="204" dirty="0">
                <a:latin typeface="Calibri"/>
                <a:cs typeface="Calibri"/>
              </a:rPr>
              <a:t> </a:t>
            </a:r>
            <a:r>
              <a:rPr sz="3600" b="1" spc="380" dirty="0">
                <a:latin typeface="Calibri"/>
                <a:cs typeface="Calibri"/>
              </a:rPr>
              <a:t>covered:</a:t>
            </a:r>
            <a:endParaRPr sz="3600">
              <a:latin typeface="Calibri"/>
              <a:cs typeface="Calibri"/>
            </a:endParaRPr>
          </a:p>
          <a:p>
            <a:pPr marL="584200" marR="1578610" indent="-571500">
              <a:lnSpc>
                <a:spcPct val="100000"/>
              </a:lnSpc>
              <a:spcBef>
                <a:spcPts val="4320"/>
              </a:spcBef>
              <a:buFont typeface="Arial"/>
              <a:buChar char="•"/>
              <a:tabLst>
                <a:tab pos="584200" algn="l"/>
              </a:tabLst>
            </a:pPr>
            <a:r>
              <a:rPr sz="3600" spc="570" dirty="0">
                <a:latin typeface="Calibri"/>
                <a:cs typeface="Calibri"/>
              </a:rPr>
              <a:t>We</a:t>
            </a:r>
            <a:r>
              <a:rPr sz="3600" spc="135" dirty="0">
                <a:latin typeface="Calibri"/>
                <a:cs typeface="Calibri"/>
              </a:rPr>
              <a:t> </a:t>
            </a:r>
            <a:r>
              <a:rPr sz="3600" spc="370" dirty="0">
                <a:latin typeface="Calibri"/>
                <a:cs typeface="Calibri"/>
              </a:rPr>
              <a:t>looked</a:t>
            </a:r>
            <a:r>
              <a:rPr sz="3600" spc="140" dirty="0">
                <a:latin typeface="Calibri"/>
                <a:cs typeface="Calibri"/>
              </a:rPr>
              <a:t> </a:t>
            </a:r>
            <a:r>
              <a:rPr sz="3600" spc="320" dirty="0">
                <a:latin typeface="Calibri"/>
                <a:cs typeface="Calibri"/>
              </a:rPr>
              <a:t>at</a:t>
            </a:r>
            <a:r>
              <a:rPr sz="3600" spc="150" dirty="0">
                <a:latin typeface="Calibri"/>
                <a:cs typeface="Calibri"/>
              </a:rPr>
              <a:t> </a:t>
            </a:r>
            <a:r>
              <a:rPr sz="3600" spc="390" dirty="0">
                <a:latin typeface="Calibri"/>
                <a:cs typeface="Calibri"/>
              </a:rPr>
              <a:t>the</a:t>
            </a:r>
            <a:r>
              <a:rPr sz="3600" spc="140" dirty="0">
                <a:latin typeface="Calibri"/>
                <a:cs typeface="Calibri"/>
              </a:rPr>
              <a:t> </a:t>
            </a:r>
            <a:r>
              <a:rPr sz="3600" spc="285" dirty="0">
                <a:latin typeface="Calibri"/>
                <a:cs typeface="Calibri"/>
              </a:rPr>
              <a:t>tools</a:t>
            </a:r>
            <a:r>
              <a:rPr sz="3600" spc="155" dirty="0">
                <a:latin typeface="Calibri"/>
                <a:cs typeface="Calibri"/>
              </a:rPr>
              <a:t> </a:t>
            </a:r>
            <a:r>
              <a:rPr sz="3600" spc="315" dirty="0">
                <a:latin typeface="Calibri"/>
                <a:cs typeface="Calibri"/>
              </a:rPr>
              <a:t>available</a:t>
            </a:r>
            <a:r>
              <a:rPr sz="3600" spc="110" dirty="0">
                <a:latin typeface="Calibri"/>
                <a:cs typeface="Calibri"/>
              </a:rPr>
              <a:t> </a:t>
            </a:r>
            <a:r>
              <a:rPr sz="3600" spc="455" dirty="0">
                <a:latin typeface="Calibri"/>
                <a:cs typeface="Calibri"/>
              </a:rPr>
              <a:t>through</a:t>
            </a:r>
            <a:r>
              <a:rPr sz="3600" spc="140" dirty="0">
                <a:latin typeface="Calibri"/>
                <a:cs typeface="Calibri"/>
              </a:rPr>
              <a:t> </a:t>
            </a:r>
            <a:r>
              <a:rPr sz="3600" spc="390" dirty="0">
                <a:latin typeface="Calibri"/>
                <a:cs typeface="Calibri"/>
              </a:rPr>
              <a:t>the</a:t>
            </a:r>
            <a:r>
              <a:rPr sz="3600" spc="135" dirty="0">
                <a:latin typeface="Calibri"/>
                <a:cs typeface="Calibri"/>
              </a:rPr>
              <a:t> </a:t>
            </a:r>
            <a:r>
              <a:rPr sz="3600" spc="580" dirty="0">
                <a:latin typeface="Calibri"/>
                <a:cs typeface="Calibri"/>
              </a:rPr>
              <a:t>UWTSD</a:t>
            </a:r>
            <a:r>
              <a:rPr sz="3600" spc="130" dirty="0">
                <a:latin typeface="Calibri"/>
                <a:cs typeface="Calibri"/>
              </a:rPr>
              <a:t> </a:t>
            </a:r>
            <a:r>
              <a:rPr sz="3600" spc="204" dirty="0">
                <a:latin typeface="Calibri"/>
                <a:cs typeface="Calibri"/>
              </a:rPr>
              <a:t>library, </a:t>
            </a:r>
            <a:r>
              <a:rPr sz="3600" spc="425" dirty="0">
                <a:latin typeface="Calibri"/>
                <a:cs typeface="Calibri"/>
              </a:rPr>
              <a:t>including</a:t>
            </a:r>
            <a:r>
              <a:rPr sz="3600" spc="114" dirty="0">
                <a:latin typeface="Calibri"/>
                <a:cs typeface="Calibri"/>
              </a:rPr>
              <a:t> </a:t>
            </a:r>
            <a:r>
              <a:rPr sz="3600" spc="345" dirty="0">
                <a:latin typeface="Calibri"/>
                <a:cs typeface="Calibri"/>
              </a:rPr>
              <a:t>online</a:t>
            </a:r>
            <a:r>
              <a:rPr sz="3600" spc="135" dirty="0">
                <a:latin typeface="Calibri"/>
                <a:cs typeface="Calibri"/>
              </a:rPr>
              <a:t> </a:t>
            </a:r>
            <a:r>
              <a:rPr sz="3600" spc="350" dirty="0">
                <a:latin typeface="Calibri"/>
                <a:cs typeface="Calibri"/>
              </a:rPr>
              <a:t>resource</a:t>
            </a:r>
            <a:r>
              <a:rPr sz="3600" spc="135" dirty="0">
                <a:latin typeface="Calibri"/>
                <a:cs typeface="Calibri"/>
              </a:rPr>
              <a:t> </a:t>
            </a:r>
            <a:r>
              <a:rPr sz="3600" spc="180" dirty="0">
                <a:latin typeface="Calibri"/>
                <a:cs typeface="Calibri"/>
              </a:rPr>
              <a:t>lists,</a:t>
            </a:r>
            <a:r>
              <a:rPr sz="3600" spc="114" dirty="0">
                <a:latin typeface="Calibri"/>
                <a:cs typeface="Calibri"/>
              </a:rPr>
              <a:t> </a:t>
            </a:r>
            <a:r>
              <a:rPr sz="3600" spc="355" dirty="0">
                <a:latin typeface="Calibri"/>
                <a:cs typeface="Calibri"/>
              </a:rPr>
              <a:t>catalogues,</a:t>
            </a:r>
            <a:r>
              <a:rPr sz="3600" spc="150" dirty="0">
                <a:latin typeface="Calibri"/>
                <a:cs typeface="Calibri"/>
              </a:rPr>
              <a:t> </a:t>
            </a:r>
            <a:r>
              <a:rPr sz="3600" spc="495" dirty="0">
                <a:latin typeface="Calibri"/>
                <a:cs typeface="Calibri"/>
              </a:rPr>
              <a:t>and</a:t>
            </a:r>
            <a:r>
              <a:rPr sz="3600" spc="135" dirty="0">
                <a:latin typeface="Calibri"/>
                <a:cs typeface="Calibri"/>
              </a:rPr>
              <a:t> </a:t>
            </a:r>
            <a:r>
              <a:rPr sz="3600" spc="400" dirty="0">
                <a:latin typeface="Calibri"/>
                <a:cs typeface="Calibri"/>
              </a:rPr>
              <a:t>study</a:t>
            </a:r>
            <a:r>
              <a:rPr sz="3600" spc="145" dirty="0">
                <a:latin typeface="Calibri"/>
                <a:cs typeface="Calibri"/>
              </a:rPr>
              <a:t> </a:t>
            </a:r>
            <a:r>
              <a:rPr sz="3600" spc="345" dirty="0">
                <a:latin typeface="Calibri"/>
                <a:cs typeface="Calibri"/>
              </a:rPr>
              <a:t>guides.</a:t>
            </a:r>
            <a:endParaRPr sz="3600">
              <a:latin typeface="Calibri"/>
              <a:cs typeface="Calibri"/>
            </a:endParaRPr>
          </a:p>
          <a:p>
            <a:pPr marL="584200" marR="5080" indent="-571500">
              <a:lnSpc>
                <a:spcPct val="100000"/>
              </a:lnSpc>
              <a:spcBef>
                <a:spcPts val="4320"/>
              </a:spcBef>
              <a:buFont typeface="Arial"/>
              <a:buChar char="•"/>
              <a:tabLst>
                <a:tab pos="584200" algn="l"/>
              </a:tabLst>
            </a:pPr>
            <a:r>
              <a:rPr sz="3600" spc="570" dirty="0">
                <a:latin typeface="Calibri"/>
                <a:cs typeface="Calibri"/>
              </a:rPr>
              <a:t>We</a:t>
            </a:r>
            <a:r>
              <a:rPr sz="3600" spc="130" dirty="0">
                <a:latin typeface="Calibri"/>
                <a:cs typeface="Calibri"/>
              </a:rPr>
              <a:t> </a:t>
            </a:r>
            <a:r>
              <a:rPr sz="3600" spc="375" dirty="0">
                <a:latin typeface="Calibri"/>
                <a:cs typeface="Calibri"/>
              </a:rPr>
              <a:t>explained</a:t>
            </a:r>
            <a:r>
              <a:rPr sz="3600" spc="135" dirty="0">
                <a:latin typeface="Calibri"/>
                <a:cs typeface="Calibri"/>
              </a:rPr>
              <a:t> </a:t>
            </a:r>
            <a:r>
              <a:rPr sz="3600" spc="390" dirty="0">
                <a:latin typeface="Calibri"/>
                <a:cs typeface="Calibri"/>
              </a:rPr>
              <a:t>the</a:t>
            </a:r>
            <a:r>
              <a:rPr sz="3600" spc="130" dirty="0">
                <a:latin typeface="Calibri"/>
                <a:cs typeface="Calibri"/>
              </a:rPr>
              <a:t> </a:t>
            </a:r>
            <a:r>
              <a:rPr sz="3600" spc="420" dirty="0">
                <a:latin typeface="Calibri"/>
                <a:cs typeface="Calibri"/>
              </a:rPr>
              <a:t>importance</a:t>
            </a:r>
            <a:r>
              <a:rPr sz="3600" spc="145" dirty="0">
                <a:latin typeface="Calibri"/>
                <a:cs typeface="Calibri"/>
              </a:rPr>
              <a:t> </a:t>
            </a:r>
            <a:r>
              <a:rPr sz="3600" spc="225" dirty="0">
                <a:latin typeface="Calibri"/>
                <a:cs typeface="Calibri"/>
              </a:rPr>
              <a:t>of</a:t>
            </a:r>
            <a:r>
              <a:rPr sz="3600" spc="130" dirty="0">
                <a:latin typeface="Calibri"/>
                <a:cs typeface="Calibri"/>
              </a:rPr>
              <a:t> </a:t>
            </a:r>
            <a:r>
              <a:rPr sz="3600" spc="385" dirty="0">
                <a:latin typeface="Calibri"/>
                <a:cs typeface="Calibri"/>
              </a:rPr>
              <a:t>evaluating</a:t>
            </a:r>
            <a:r>
              <a:rPr sz="3600" spc="135" dirty="0">
                <a:latin typeface="Calibri"/>
                <a:cs typeface="Calibri"/>
              </a:rPr>
              <a:t> </a:t>
            </a:r>
            <a:r>
              <a:rPr sz="3600" spc="350" dirty="0">
                <a:latin typeface="Calibri"/>
                <a:cs typeface="Calibri"/>
              </a:rPr>
              <a:t>information</a:t>
            </a:r>
            <a:r>
              <a:rPr sz="3600" spc="135" dirty="0">
                <a:latin typeface="Calibri"/>
                <a:cs typeface="Calibri"/>
              </a:rPr>
              <a:t> </a:t>
            </a:r>
            <a:r>
              <a:rPr sz="3600" spc="459" dirty="0">
                <a:latin typeface="Calibri"/>
                <a:cs typeface="Calibri"/>
              </a:rPr>
              <a:t>using</a:t>
            </a:r>
            <a:r>
              <a:rPr sz="3600" spc="130" dirty="0">
                <a:latin typeface="Calibri"/>
                <a:cs typeface="Calibri"/>
              </a:rPr>
              <a:t> </a:t>
            </a:r>
            <a:r>
              <a:rPr sz="3600" spc="275" dirty="0">
                <a:latin typeface="Calibri"/>
                <a:cs typeface="Calibri"/>
              </a:rPr>
              <a:t>tools </a:t>
            </a:r>
            <a:r>
              <a:rPr sz="3600" spc="290" dirty="0">
                <a:latin typeface="Calibri"/>
                <a:cs typeface="Calibri"/>
              </a:rPr>
              <a:t>like</a:t>
            </a:r>
            <a:r>
              <a:rPr sz="3600" spc="120" dirty="0">
                <a:latin typeface="Calibri"/>
                <a:cs typeface="Calibri"/>
              </a:rPr>
              <a:t> </a:t>
            </a:r>
            <a:r>
              <a:rPr sz="3600" spc="390" dirty="0">
                <a:latin typeface="Calibri"/>
                <a:cs typeface="Calibri"/>
              </a:rPr>
              <a:t>the</a:t>
            </a:r>
            <a:r>
              <a:rPr sz="3600" spc="140" dirty="0">
                <a:latin typeface="Calibri"/>
                <a:cs typeface="Calibri"/>
              </a:rPr>
              <a:t> </a:t>
            </a:r>
            <a:r>
              <a:rPr sz="3600" spc="590" dirty="0">
                <a:latin typeface="Calibri"/>
                <a:cs typeface="Calibri"/>
              </a:rPr>
              <a:t>CRAAP</a:t>
            </a:r>
            <a:r>
              <a:rPr sz="3600" spc="140" dirty="0">
                <a:latin typeface="Calibri"/>
                <a:cs typeface="Calibri"/>
              </a:rPr>
              <a:t> </a:t>
            </a:r>
            <a:r>
              <a:rPr sz="3600" spc="210" dirty="0">
                <a:latin typeface="Calibri"/>
                <a:cs typeface="Calibri"/>
              </a:rPr>
              <a:t>test.</a:t>
            </a:r>
            <a:endParaRPr sz="3600">
              <a:latin typeface="Calibri"/>
              <a:cs typeface="Calibri"/>
            </a:endParaRPr>
          </a:p>
          <a:p>
            <a:pPr marL="584200" marR="208279" indent="-571500">
              <a:lnSpc>
                <a:spcPct val="100000"/>
              </a:lnSpc>
              <a:spcBef>
                <a:spcPts val="4325"/>
              </a:spcBef>
              <a:buFont typeface="Arial"/>
              <a:buChar char="•"/>
              <a:tabLst>
                <a:tab pos="584200" algn="l"/>
              </a:tabLst>
            </a:pPr>
            <a:r>
              <a:rPr sz="3600" spc="459" dirty="0">
                <a:latin typeface="Calibri"/>
                <a:cs typeface="Calibri"/>
              </a:rPr>
              <a:t>You</a:t>
            </a:r>
            <a:r>
              <a:rPr sz="3600" spc="150" dirty="0">
                <a:latin typeface="Calibri"/>
                <a:cs typeface="Calibri"/>
              </a:rPr>
              <a:t> </a:t>
            </a:r>
            <a:r>
              <a:rPr sz="3600" spc="365" dirty="0">
                <a:latin typeface="Calibri"/>
                <a:cs typeface="Calibri"/>
              </a:rPr>
              <a:t>learned</a:t>
            </a:r>
            <a:r>
              <a:rPr sz="3600" spc="135" dirty="0">
                <a:latin typeface="Calibri"/>
                <a:cs typeface="Calibri"/>
              </a:rPr>
              <a:t> </a:t>
            </a:r>
            <a:r>
              <a:rPr sz="3600" spc="484" dirty="0">
                <a:latin typeface="Calibri"/>
                <a:cs typeface="Calibri"/>
              </a:rPr>
              <a:t>how</a:t>
            </a:r>
            <a:r>
              <a:rPr sz="3600" spc="150" dirty="0">
                <a:latin typeface="Calibri"/>
                <a:cs typeface="Calibri"/>
              </a:rPr>
              <a:t> </a:t>
            </a:r>
            <a:r>
              <a:rPr sz="3600" spc="290" dirty="0">
                <a:latin typeface="Calibri"/>
                <a:cs typeface="Calibri"/>
              </a:rPr>
              <a:t>to</a:t>
            </a:r>
            <a:r>
              <a:rPr sz="3600" spc="135" dirty="0">
                <a:latin typeface="Calibri"/>
                <a:cs typeface="Calibri"/>
              </a:rPr>
              <a:t> </a:t>
            </a:r>
            <a:r>
              <a:rPr sz="3600" spc="335" dirty="0">
                <a:latin typeface="Calibri"/>
                <a:cs typeface="Calibri"/>
              </a:rPr>
              <a:t>find</a:t>
            </a:r>
            <a:r>
              <a:rPr sz="3600" spc="135" dirty="0">
                <a:latin typeface="Calibri"/>
                <a:cs typeface="Calibri"/>
              </a:rPr>
              <a:t> </a:t>
            </a:r>
            <a:r>
              <a:rPr sz="3600" spc="295" dirty="0">
                <a:latin typeface="Calibri"/>
                <a:cs typeface="Calibri"/>
              </a:rPr>
              <a:t>e-</a:t>
            </a:r>
            <a:r>
              <a:rPr sz="3600" spc="415" dirty="0">
                <a:latin typeface="Calibri"/>
                <a:cs typeface="Calibri"/>
              </a:rPr>
              <a:t>books</a:t>
            </a:r>
            <a:r>
              <a:rPr sz="3600" spc="140" dirty="0">
                <a:latin typeface="Calibri"/>
                <a:cs typeface="Calibri"/>
              </a:rPr>
              <a:t> </a:t>
            </a:r>
            <a:r>
              <a:rPr sz="3600" spc="495" dirty="0">
                <a:latin typeface="Calibri"/>
                <a:cs typeface="Calibri"/>
              </a:rPr>
              <a:t>and</a:t>
            </a:r>
            <a:r>
              <a:rPr sz="3600" spc="135" dirty="0">
                <a:latin typeface="Calibri"/>
                <a:cs typeface="Calibri"/>
              </a:rPr>
              <a:t> </a:t>
            </a:r>
            <a:r>
              <a:rPr sz="3600" spc="345" dirty="0">
                <a:latin typeface="Calibri"/>
                <a:cs typeface="Calibri"/>
              </a:rPr>
              <a:t>peer-</a:t>
            </a:r>
            <a:r>
              <a:rPr sz="3600" spc="355" dirty="0">
                <a:latin typeface="Calibri"/>
                <a:cs typeface="Calibri"/>
              </a:rPr>
              <a:t>reviewed</a:t>
            </a:r>
            <a:r>
              <a:rPr sz="3600" spc="114" dirty="0">
                <a:latin typeface="Calibri"/>
                <a:cs typeface="Calibri"/>
              </a:rPr>
              <a:t> </a:t>
            </a:r>
            <a:r>
              <a:rPr sz="3600" spc="320" dirty="0">
                <a:latin typeface="Calibri"/>
                <a:cs typeface="Calibri"/>
              </a:rPr>
              <a:t>journals</a:t>
            </a:r>
            <a:r>
              <a:rPr sz="3600" spc="140" dirty="0">
                <a:latin typeface="Calibri"/>
                <a:cs typeface="Calibri"/>
              </a:rPr>
              <a:t> </a:t>
            </a:r>
            <a:r>
              <a:rPr sz="3600" spc="450" dirty="0">
                <a:latin typeface="Calibri"/>
                <a:cs typeface="Calibri"/>
              </a:rPr>
              <a:t>using </a:t>
            </a:r>
            <a:r>
              <a:rPr sz="3600" spc="390" dirty="0">
                <a:latin typeface="Calibri"/>
                <a:cs typeface="Calibri"/>
              </a:rPr>
              <a:t>the</a:t>
            </a:r>
            <a:r>
              <a:rPr sz="3600" spc="130" dirty="0">
                <a:latin typeface="Calibri"/>
                <a:cs typeface="Calibri"/>
              </a:rPr>
              <a:t> </a:t>
            </a:r>
            <a:r>
              <a:rPr sz="3600" spc="240" dirty="0">
                <a:latin typeface="Calibri"/>
                <a:cs typeface="Calibri"/>
              </a:rPr>
              <a:t>library's</a:t>
            </a:r>
            <a:r>
              <a:rPr sz="3600" spc="114" dirty="0">
                <a:latin typeface="Calibri"/>
                <a:cs typeface="Calibri"/>
              </a:rPr>
              <a:t> </a:t>
            </a:r>
            <a:r>
              <a:rPr sz="3600" spc="345" dirty="0">
                <a:latin typeface="Calibri"/>
                <a:cs typeface="Calibri"/>
              </a:rPr>
              <a:t>online</a:t>
            </a:r>
            <a:r>
              <a:rPr sz="3600" spc="120" dirty="0">
                <a:latin typeface="Calibri"/>
                <a:cs typeface="Calibri"/>
              </a:rPr>
              <a:t> </a:t>
            </a:r>
            <a:r>
              <a:rPr sz="3600" spc="345" dirty="0">
                <a:latin typeface="Calibri"/>
                <a:cs typeface="Calibri"/>
              </a:rPr>
              <a:t>catalogue.</a:t>
            </a:r>
            <a:endParaRPr sz="3600">
              <a:latin typeface="Calibri"/>
              <a:cs typeface="Calibri"/>
            </a:endParaRPr>
          </a:p>
          <a:p>
            <a:pPr marL="584200" marR="605155" indent="-571500">
              <a:lnSpc>
                <a:spcPct val="100000"/>
              </a:lnSpc>
              <a:spcBef>
                <a:spcPts val="4320"/>
              </a:spcBef>
              <a:buFont typeface="Arial"/>
              <a:buChar char="•"/>
              <a:tabLst>
                <a:tab pos="584200" algn="l"/>
              </a:tabLst>
            </a:pPr>
            <a:r>
              <a:rPr sz="3600" spc="459" dirty="0">
                <a:latin typeface="Calibri"/>
                <a:cs typeface="Calibri"/>
              </a:rPr>
              <a:t>You</a:t>
            </a:r>
            <a:r>
              <a:rPr sz="3600" spc="150" dirty="0">
                <a:latin typeface="Calibri"/>
                <a:cs typeface="Calibri"/>
              </a:rPr>
              <a:t> </a:t>
            </a:r>
            <a:r>
              <a:rPr sz="3600" spc="434" dirty="0">
                <a:latin typeface="Calibri"/>
                <a:cs typeface="Calibri"/>
              </a:rPr>
              <a:t>saw</a:t>
            </a:r>
            <a:r>
              <a:rPr sz="3600" spc="140" dirty="0">
                <a:latin typeface="Calibri"/>
                <a:cs typeface="Calibri"/>
              </a:rPr>
              <a:t> </a:t>
            </a:r>
            <a:r>
              <a:rPr sz="3600" spc="484" dirty="0">
                <a:latin typeface="Calibri"/>
                <a:cs typeface="Calibri"/>
              </a:rPr>
              <a:t>how</a:t>
            </a:r>
            <a:r>
              <a:rPr sz="3600" spc="150" dirty="0">
                <a:latin typeface="Calibri"/>
                <a:cs typeface="Calibri"/>
              </a:rPr>
              <a:t> </a:t>
            </a:r>
            <a:r>
              <a:rPr sz="3600" spc="290" dirty="0">
                <a:latin typeface="Calibri"/>
                <a:cs typeface="Calibri"/>
              </a:rPr>
              <a:t>to</a:t>
            </a:r>
            <a:r>
              <a:rPr sz="3600" spc="140" dirty="0">
                <a:latin typeface="Calibri"/>
                <a:cs typeface="Calibri"/>
              </a:rPr>
              <a:t> </a:t>
            </a:r>
            <a:r>
              <a:rPr sz="3600" spc="355" dirty="0">
                <a:latin typeface="Calibri"/>
                <a:cs typeface="Calibri"/>
              </a:rPr>
              <a:t>save</a:t>
            </a:r>
            <a:r>
              <a:rPr sz="3600" spc="135" dirty="0">
                <a:latin typeface="Calibri"/>
                <a:cs typeface="Calibri"/>
              </a:rPr>
              <a:t> </a:t>
            </a:r>
            <a:r>
              <a:rPr sz="3600" spc="380" dirty="0">
                <a:latin typeface="Calibri"/>
                <a:cs typeface="Calibri"/>
              </a:rPr>
              <a:t>search</a:t>
            </a:r>
            <a:r>
              <a:rPr sz="3600" spc="140" dirty="0">
                <a:latin typeface="Calibri"/>
                <a:cs typeface="Calibri"/>
              </a:rPr>
              <a:t> </a:t>
            </a:r>
            <a:r>
              <a:rPr sz="3600" spc="355" dirty="0">
                <a:latin typeface="Calibri"/>
                <a:cs typeface="Calibri"/>
              </a:rPr>
              <a:t>queries</a:t>
            </a:r>
            <a:r>
              <a:rPr sz="3600" spc="130" dirty="0">
                <a:latin typeface="Calibri"/>
                <a:cs typeface="Calibri"/>
              </a:rPr>
              <a:t> </a:t>
            </a:r>
            <a:r>
              <a:rPr sz="3600" spc="495" dirty="0">
                <a:latin typeface="Calibri"/>
                <a:cs typeface="Calibri"/>
              </a:rPr>
              <a:t>and</a:t>
            </a:r>
            <a:r>
              <a:rPr sz="3600" spc="140" dirty="0">
                <a:latin typeface="Calibri"/>
                <a:cs typeface="Calibri"/>
              </a:rPr>
              <a:t> </a:t>
            </a:r>
            <a:r>
              <a:rPr sz="3600" spc="345" dirty="0">
                <a:latin typeface="Calibri"/>
                <a:cs typeface="Calibri"/>
              </a:rPr>
              <a:t>resources</a:t>
            </a:r>
            <a:r>
              <a:rPr sz="3600" spc="150" dirty="0">
                <a:latin typeface="Calibri"/>
                <a:cs typeface="Calibri"/>
              </a:rPr>
              <a:t> </a:t>
            </a:r>
            <a:r>
              <a:rPr sz="3600" spc="335" dirty="0">
                <a:latin typeface="Calibri"/>
                <a:cs typeface="Calibri"/>
              </a:rPr>
              <a:t>in</a:t>
            </a:r>
            <a:r>
              <a:rPr sz="3600" spc="140" dirty="0">
                <a:latin typeface="Calibri"/>
                <a:cs typeface="Calibri"/>
              </a:rPr>
              <a:t> </a:t>
            </a:r>
            <a:r>
              <a:rPr sz="3600" spc="345" dirty="0">
                <a:latin typeface="Calibri"/>
                <a:cs typeface="Calibri"/>
              </a:rPr>
              <a:t>your</a:t>
            </a:r>
            <a:r>
              <a:rPr sz="3600" spc="135" dirty="0">
                <a:latin typeface="Calibri"/>
                <a:cs typeface="Calibri"/>
              </a:rPr>
              <a:t> </a:t>
            </a:r>
            <a:r>
              <a:rPr sz="3600" spc="260" dirty="0">
                <a:latin typeface="Calibri"/>
                <a:cs typeface="Calibri"/>
              </a:rPr>
              <a:t>library </a:t>
            </a:r>
            <a:r>
              <a:rPr sz="3600" spc="440" dirty="0">
                <a:latin typeface="Calibri"/>
                <a:cs typeface="Calibri"/>
              </a:rPr>
              <a:t>account</a:t>
            </a:r>
            <a:r>
              <a:rPr sz="3600" spc="130" dirty="0">
                <a:latin typeface="Calibri"/>
                <a:cs typeface="Calibri"/>
              </a:rPr>
              <a:t> </a:t>
            </a:r>
            <a:r>
              <a:rPr sz="3600" spc="215" dirty="0">
                <a:latin typeface="Calibri"/>
                <a:cs typeface="Calibri"/>
              </a:rPr>
              <a:t>for</a:t>
            </a:r>
            <a:r>
              <a:rPr sz="3600" spc="135" dirty="0">
                <a:latin typeface="Calibri"/>
                <a:cs typeface="Calibri"/>
              </a:rPr>
              <a:t> </a:t>
            </a:r>
            <a:r>
              <a:rPr sz="3600" spc="330" dirty="0">
                <a:latin typeface="Calibri"/>
                <a:cs typeface="Calibri"/>
              </a:rPr>
              <a:t>future</a:t>
            </a:r>
            <a:r>
              <a:rPr sz="3600" spc="130" dirty="0">
                <a:latin typeface="Calibri"/>
                <a:cs typeface="Calibri"/>
              </a:rPr>
              <a:t> </a:t>
            </a:r>
            <a:r>
              <a:rPr sz="3600" spc="390" dirty="0">
                <a:latin typeface="Calibri"/>
                <a:cs typeface="Calibri"/>
              </a:rPr>
              <a:t>assignments.</a:t>
            </a:r>
            <a:endParaRPr sz="3600">
              <a:latin typeface="Calibri"/>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275714" y="457657"/>
            <a:ext cx="5365115" cy="1123315"/>
          </a:xfrm>
          <a:prstGeom prst="rect">
            <a:avLst/>
          </a:prstGeom>
        </p:spPr>
        <p:txBody>
          <a:bodyPr vert="horz" wrap="square" lIns="0" tIns="12700" rIns="0" bIns="0" rtlCol="0">
            <a:spAutoFit/>
          </a:bodyPr>
          <a:lstStyle/>
          <a:p>
            <a:pPr marL="12700">
              <a:lnSpc>
                <a:spcPct val="100000"/>
              </a:lnSpc>
              <a:spcBef>
                <a:spcPts val="100"/>
              </a:spcBef>
            </a:pPr>
            <a:r>
              <a:rPr lang="en-GB" spc="885" dirty="0"/>
              <a:t>Next</a:t>
            </a:r>
            <a:r>
              <a:rPr lang="en-GB" spc="409" dirty="0"/>
              <a:t> </a:t>
            </a:r>
            <a:r>
              <a:rPr lang="en-GB" spc="1185" dirty="0"/>
              <a:t>Week</a:t>
            </a:r>
            <a:endParaRPr spc="1185" dirty="0"/>
          </a:p>
        </p:txBody>
      </p:sp>
      <p:sp>
        <p:nvSpPr>
          <p:cNvPr id="3" name="object 3"/>
          <p:cNvSpPr txBox="1"/>
          <p:nvPr/>
        </p:nvSpPr>
        <p:spPr>
          <a:xfrm>
            <a:off x="535940" y="1891995"/>
            <a:ext cx="17293590" cy="3679854"/>
          </a:xfrm>
          <a:prstGeom prst="rect">
            <a:avLst/>
          </a:prstGeom>
        </p:spPr>
        <p:txBody>
          <a:bodyPr vert="horz" wrap="square" lIns="0" tIns="12065" rIns="0" bIns="0" rtlCol="0">
            <a:spAutoFit/>
          </a:bodyPr>
          <a:lstStyle/>
          <a:p>
            <a:pPr marL="469900" marR="5080" indent="-457200">
              <a:lnSpc>
                <a:spcPct val="100000"/>
              </a:lnSpc>
              <a:spcBef>
                <a:spcPts val="95"/>
              </a:spcBef>
              <a:buFont typeface="Arial"/>
              <a:buChar char="•"/>
              <a:tabLst>
                <a:tab pos="469900" algn="l"/>
                <a:tab pos="2698115" algn="l"/>
                <a:tab pos="3365500" algn="l"/>
                <a:tab pos="5189855" algn="l"/>
                <a:tab pos="6136640" algn="l"/>
                <a:tab pos="7704455" algn="l"/>
                <a:tab pos="9282430" algn="l"/>
                <a:tab pos="10029190" algn="l"/>
                <a:tab pos="12386945" algn="l"/>
                <a:tab pos="13199110" algn="l"/>
                <a:tab pos="15079980" algn="l"/>
                <a:tab pos="16831310" algn="l"/>
              </a:tabLst>
            </a:pPr>
            <a:r>
              <a:rPr sz="3400" spc="380" dirty="0">
                <a:latin typeface="Calibri"/>
                <a:cs typeface="Calibri"/>
              </a:rPr>
              <a:t>Continue</a:t>
            </a:r>
            <a:r>
              <a:rPr sz="3400" dirty="0">
                <a:latin typeface="Calibri"/>
                <a:cs typeface="Calibri"/>
              </a:rPr>
              <a:t>	</a:t>
            </a:r>
            <a:r>
              <a:rPr sz="3400" spc="254" dirty="0">
                <a:latin typeface="Calibri"/>
                <a:cs typeface="Calibri"/>
              </a:rPr>
              <a:t>to</a:t>
            </a:r>
            <a:r>
              <a:rPr sz="3400" dirty="0">
                <a:latin typeface="Calibri"/>
                <a:cs typeface="Calibri"/>
              </a:rPr>
              <a:t>	</a:t>
            </a:r>
            <a:r>
              <a:rPr sz="3400" spc="295" dirty="0">
                <a:latin typeface="Calibri"/>
                <a:cs typeface="Calibri"/>
              </a:rPr>
              <a:t>explore</a:t>
            </a:r>
            <a:r>
              <a:rPr sz="3400" dirty="0">
                <a:latin typeface="Calibri"/>
                <a:cs typeface="Calibri"/>
              </a:rPr>
              <a:t>	</a:t>
            </a:r>
            <a:r>
              <a:rPr sz="3400" spc="340" dirty="0">
                <a:latin typeface="Calibri"/>
                <a:cs typeface="Calibri"/>
              </a:rPr>
              <a:t>the</a:t>
            </a:r>
            <a:r>
              <a:rPr sz="3400" dirty="0">
                <a:latin typeface="Calibri"/>
                <a:cs typeface="Calibri"/>
              </a:rPr>
              <a:t>	</a:t>
            </a:r>
            <a:r>
              <a:rPr sz="3400" spc="315" dirty="0">
                <a:latin typeface="Calibri"/>
                <a:cs typeface="Calibri"/>
              </a:rPr>
              <a:t>online</a:t>
            </a:r>
            <a:r>
              <a:rPr sz="3400" dirty="0">
                <a:latin typeface="Calibri"/>
                <a:cs typeface="Calibri"/>
              </a:rPr>
              <a:t>	</a:t>
            </a:r>
            <a:r>
              <a:rPr sz="3400" spc="240" dirty="0">
                <a:latin typeface="Calibri"/>
                <a:cs typeface="Calibri"/>
              </a:rPr>
              <a:t>library</a:t>
            </a:r>
            <a:r>
              <a:rPr sz="3400" dirty="0">
                <a:latin typeface="Calibri"/>
                <a:cs typeface="Calibri"/>
              </a:rPr>
              <a:t>	</a:t>
            </a:r>
            <a:r>
              <a:rPr sz="3400" spc="370" dirty="0">
                <a:latin typeface="Calibri"/>
                <a:cs typeface="Calibri"/>
              </a:rPr>
              <a:t>by</a:t>
            </a:r>
            <a:r>
              <a:rPr sz="3400" dirty="0">
                <a:latin typeface="Calibri"/>
                <a:cs typeface="Calibri"/>
              </a:rPr>
              <a:t>	</a:t>
            </a:r>
            <a:r>
              <a:rPr sz="3400" spc="385" dirty="0">
                <a:latin typeface="Calibri"/>
                <a:cs typeface="Calibri"/>
              </a:rPr>
              <a:t>searching</a:t>
            </a:r>
            <a:r>
              <a:rPr sz="3400" dirty="0">
                <a:latin typeface="Calibri"/>
                <a:cs typeface="Calibri"/>
              </a:rPr>
              <a:t>	</a:t>
            </a:r>
            <a:r>
              <a:rPr sz="3400" spc="175" dirty="0">
                <a:latin typeface="Calibri"/>
                <a:cs typeface="Calibri"/>
              </a:rPr>
              <a:t>for</a:t>
            </a:r>
            <a:r>
              <a:rPr sz="3400" dirty="0">
                <a:latin typeface="Calibri"/>
                <a:cs typeface="Calibri"/>
              </a:rPr>
              <a:t>	</a:t>
            </a:r>
            <a:r>
              <a:rPr sz="3400" spc="350" dirty="0">
                <a:latin typeface="Calibri"/>
                <a:cs typeface="Calibri"/>
              </a:rPr>
              <a:t>sources</a:t>
            </a:r>
            <a:r>
              <a:rPr sz="3400" dirty="0">
                <a:latin typeface="Calibri"/>
                <a:cs typeface="Calibri"/>
              </a:rPr>
              <a:t>	</a:t>
            </a:r>
            <a:r>
              <a:rPr sz="3400" spc="295" dirty="0">
                <a:latin typeface="Calibri"/>
                <a:cs typeface="Calibri"/>
              </a:rPr>
              <a:t>related</a:t>
            </a:r>
            <a:r>
              <a:rPr sz="3400" dirty="0">
                <a:latin typeface="Calibri"/>
                <a:cs typeface="Calibri"/>
              </a:rPr>
              <a:t>	</a:t>
            </a:r>
            <a:r>
              <a:rPr sz="3400" spc="275" dirty="0">
                <a:latin typeface="Calibri"/>
                <a:cs typeface="Calibri"/>
              </a:rPr>
              <a:t>to </a:t>
            </a:r>
            <a:r>
              <a:rPr sz="3400" spc="415" dirty="0">
                <a:latin typeface="Calibri"/>
                <a:cs typeface="Calibri"/>
              </a:rPr>
              <a:t>Assessment</a:t>
            </a:r>
            <a:r>
              <a:rPr sz="3400" spc="150" dirty="0">
                <a:latin typeface="Calibri"/>
                <a:cs typeface="Calibri"/>
              </a:rPr>
              <a:t> </a:t>
            </a:r>
            <a:r>
              <a:rPr sz="3400" spc="-330" dirty="0">
                <a:latin typeface="Calibri"/>
                <a:cs typeface="Calibri"/>
              </a:rPr>
              <a:t>1.</a:t>
            </a:r>
            <a:r>
              <a:rPr sz="3400" spc="140" dirty="0">
                <a:latin typeface="Calibri"/>
                <a:cs typeface="Calibri"/>
              </a:rPr>
              <a:t> </a:t>
            </a:r>
            <a:r>
              <a:rPr lang="en-GB" sz="3400" spc="140" dirty="0">
                <a:latin typeface="Calibri"/>
                <a:cs typeface="Calibri"/>
              </a:rPr>
              <a:t> </a:t>
            </a:r>
            <a:r>
              <a:rPr sz="3400" spc="525" dirty="0">
                <a:latin typeface="Calibri"/>
                <a:cs typeface="Calibri"/>
              </a:rPr>
              <a:t>Be</a:t>
            </a:r>
            <a:r>
              <a:rPr sz="3400" spc="130" dirty="0">
                <a:latin typeface="Calibri"/>
                <a:cs typeface="Calibri"/>
              </a:rPr>
              <a:t> </a:t>
            </a:r>
            <a:r>
              <a:rPr sz="3400" spc="330" dirty="0">
                <a:latin typeface="Calibri"/>
                <a:cs typeface="Calibri"/>
              </a:rPr>
              <a:t>sure</a:t>
            </a:r>
            <a:r>
              <a:rPr sz="3400" spc="155" dirty="0">
                <a:latin typeface="Calibri"/>
                <a:cs typeface="Calibri"/>
              </a:rPr>
              <a:t> </a:t>
            </a:r>
            <a:r>
              <a:rPr sz="3400" spc="275" dirty="0">
                <a:latin typeface="Calibri"/>
                <a:cs typeface="Calibri"/>
              </a:rPr>
              <a:t>to</a:t>
            </a:r>
            <a:r>
              <a:rPr sz="3400" spc="114" dirty="0">
                <a:latin typeface="Calibri"/>
                <a:cs typeface="Calibri"/>
              </a:rPr>
              <a:t> </a:t>
            </a:r>
            <a:r>
              <a:rPr sz="3400" spc="335" dirty="0">
                <a:latin typeface="Calibri"/>
                <a:cs typeface="Calibri"/>
              </a:rPr>
              <a:t>save</a:t>
            </a:r>
            <a:r>
              <a:rPr sz="3400" spc="120" dirty="0">
                <a:latin typeface="Calibri"/>
                <a:cs typeface="Calibri"/>
              </a:rPr>
              <a:t> </a:t>
            </a:r>
            <a:r>
              <a:rPr sz="3400" spc="310" dirty="0">
                <a:latin typeface="Calibri"/>
                <a:cs typeface="Calibri"/>
              </a:rPr>
              <a:t>your</a:t>
            </a:r>
            <a:r>
              <a:rPr sz="3400" spc="155" dirty="0">
                <a:latin typeface="Calibri"/>
                <a:cs typeface="Calibri"/>
              </a:rPr>
              <a:t> </a:t>
            </a:r>
            <a:r>
              <a:rPr sz="3400" spc="330" dirty="0">
                <a:latin typeface="Calibri"/>
                <a:cs typeface="Calibri"/>
              </a:rPr>
              <a:t>records</a:t>
            </a:r>
            <a:r>
              <a:rPr sz="3400" spc="145" dirty="0">
                <a:latin typeface="Calibri"/>
                <a:cs typeface="Calibri"/>
              </a:rPr>
              <a:t> </a:t>
            </a:r>
            <a:r>
              <a:rPr sz="3400" spc="465" dirty="0">
                <a:latin typeface="Calibri"/>
                <a:cs typeface="Calibri"/>
              </a:rPr>
              <a:t>and</a:t>
            </a:r>
            <a:r>
              <a:rPr sz="3400" spc="114" dirty="0">
                <a:latin typeface="Calibri"/>
                <a:cs typeface="Calibri"/>
              </a:rPr>
              <a:t> </a:t>
            </a:r>
            <a:r>
              <a:rPr sz="3400" spc="355" dirty="0">
                <a:latin typeface="Calibri"/>
                <a:cs typeface="Calibri"/>
              </a:rPr>
              <a:t>searches</a:t>
            </a:r>
            <a:r>
              <a:rPr sz="3400" spc="145" dirty="0">
                <a:latin typeface="Calibri"/>
                <a:cs typeface="Calibri"/>
              </a:rPr>
              <a:t> </a:t>
            </a:r>
            <a:r>
              <a:rPr sz="3400" spc="200" dirty="0">
                <a:latin typeface="Calibri"/>
                <a:cs typeface="Calibri"/>
              </a:rPr>
              <a:t>for</a:t>
            </a:r>
            <a:r>
              <a:rPr sz="3400" spc="140" dirty="0">
                <a:latin typeface="Calibri"/>
                <a:cs typeface="Calibri"/>
              </a:rPr>
              <a:t> </a:t>
            </a:r>
            <a:r>
              <a:rPr sz="3400" spc="295" dirty="0">
                <a:latin typeface="Calibri"/>
                <a:cs typeface="Calibri"/>
              </a:rPr>
              <a:t>future</a:t>
            </a:r>
            <a:r>
              <a:rPr sz="3400" spc="140" dirty="0">
                <a:latin typeface="Calibri"/>
                <a:cs typeface="Calibri"/>
              </a:rPr>
              <a:t> </a:t>
            </a:r>
            <a:r>
              <a:rPr sz="3400" spc="254" dirty="0">
                <a:latin typeface="Calibri"/>
                <a:cs typeface="Calibri"/>
              </a:rPr>
              <a:t>reference.</a:t>
            </a:r>
            <a:endParaRPr sz="3400" dirty="0">
              <a:latin typeface="Calibri"/>
              <a:cs typeface="Calibri"/>
            </a:endParaRPr>
          </a:p>
          <a:p>
            <a:pPr marL="469900" marR="6985" indent="-457200">
              <a:lnSpc>
                <a:spcPct val="100000"/>
              </a:lnSpc>
              <a:spcBef>
                <a:spcPts val="4085"/>
              </a:spcBef>
              <a:buFont typeface="Arial"/>
              <a:buChar char="•"/>
              <a:tabLst>
                <a:tab pos="469900" algn="l"/>
                <a:tab pos="1338580" algn="l"/>
                <a:tab pos="2449195" algn="l"/>
                <a:tab pos="3851275" algn="l"/>
                <a:tab pos="4592320" algn="l"/>
                <a:tab pos="6642100" algn="l"/>
                <a:tab pos="7239634" algn="l"/>
                <a:tab pos="8432800" algn="l"/>
                <a:tab pos="8840470" algn="l"/>
                <a:tab pos="9610090" algn="l"/>
                <a:tab pos="10178415" algn="l"/>
                <a:tab pos="11991975" algn="l"/>
                <a:tab pos="13450569" algn="l"/>
                <a:tab pos="14066519" algn="l"/>
                <a:tab pos="15334615" algn="l"/>
                <a:tab pos="16040100" algn="l"/>
              </a:tabLst>
            </a:pPr>
            <a:r>
              <a:rPr sz="3400" spc="335" dirty="0">
                <a:latin typeface="Calibri"/>
                <a:cs typeface="Calibri"/>
              </a:rPr>
              <a:t>For</a:t>
            </a:r>
            <a:r>
              <a:rPr sz="3400" dirty="0">
                <a:latin typeface="Calibri"/>
                <a:cs typeface="Calibri"/>
              </a:rPr>
              <a:t>	</a:t>
            </a:r>
            <a:r>
              <a:rPr sz="3400" spc="330" dirty="0">
                <a:latin typeface="Calibri"/>
                <a:cs typeface="Calibri"/>
              </a:rPr>
              <a:t>next</a:t>
            </a:r>
            <a:r>
              <a:rPr sz="3400" dirty="0">
                <a:latin typeface="Calibri"/>
                <a:cs typeface="Calibri"/>
              </a:rPr>
              <a:t>	</a:t>
            </a:r>
            <a:r>
              <a:rPr sz="3400" spc="315" dirty="0">
                <a:latin typeface="Calibri"/>
                <a:cs typeface="Calibri"/>
              </a:rPr>
              <a:t>week,</a:t>
            </a:r>
            <a:r>
              <a:rPr sz="3400" dirty="0">
                <a:latin typeface="Calibri"/>
                <a:cs typeface="Calibri"/>
              </a:rPr>
              <a:t>	</a:t>
            </a:r>
            <a:r>
              <a:rPr sz="3400" spc="135" dirty="0">
                <a:latin typeface="Calibri"/>
                <a:cs typeface="Calibri"/>
              </a:rPr>
              <a:t>it's</a:t>
            </a:r>
            <a:r>
              <a:rPr sz="3400" dirty="0">
                <a:latin typeface="Calibri"/>
                <a:cs typeface="Calibri"/>
              </a:rPr>
              <a:t>	</a:t>
            </a:r>
            <a:r>
              <a:rPr sz="3400" spc="295" dirty="0">
                <a:latin typeface="Calibri"/>
                <a:cs typeface="Calibri"/>
              </a:rPr>
              <a:t>essential</a:t>
            </a:r>
            <a:r>
              <a:rPr sz="3400" dirty="0">
                <a:latin typeface="Calibri"/>
                <a:cs typeface="Calibri"/>
              </a:rPr>
              <a:t>	</a:t>
            </a:r>
            <a:r>
              <a:rPr sz="3400" spc="250" dirty="0">
                <a:latin typeface="Calibri"/>
                <a:cs typeface="Calibri"/>
              </a:rPr>
              <a:t>to</a:t>
            </a:r>
            <a:r>
              <a:rPr sz="3400" dirty="0">
                <a:latin typeface="Calibri"/>
                <a:cs typeface="Calibri"/>
              </a:rPr>
              <a:t>	</a:t>
            </a:r>
            <a:r>
              <a:rPr sz="3400" spc="360" dirty="0">
                <a:latin typeface="Calibri"/>
                <a:cs typeface="Calibri"/>
              </a:rPr>
              <a:t>have</a:t>
            </a:r>
            <a:r>
              <a:rPr sz="3400" dirty="0">
                <a:latin typeface="Calibri"/>
                <a:cs typeface="Calibri"/>
              </a:rPr>
              <a:t>	</a:t>
            </a:r>
            <a:r>
              <a:rPr sz="3400" spc="320" dirty="0">
                <a:latin typeface="Calibri"/>
                <a:cs typeface="Calibri"/>
              </a:rPr>
              <a:t>a</a:t>
            </a:r>
            <a:r>
              <a:rPr sz="3400" dirty="0">
                <a:latin typeface="Calibri"/>
                <a:cs typeface="Calibri"/>
              </a:rPr>
              <a:t>	</a:t>
            </a:r>
            <a:r>
              <a:rPr sz="3400" spc="190" dirty="0">
                <a:latin typeface="Calibri"/>
                <a:cs typeface="Calibri"/>
              </a:rPr>
              <a:t>list</a:t>
            </a:r>
            <a:r>
              <a:rPr sz="3400" dirty="0">
                <a:latin typeface="Calibri"/>
                <a:cs typeface="Calibri"/>
              </a:rPr>
              <a:t>	</a:t>
            </a:r>
            <a:r>
              <a:rPr sz="3400" spc="195" dirty="0">
                <a:latin typeface="Calibri"/>
                <a:cs typeface="Calibri"/>
              </a:rPr>
              <a:t>of</a:t>
            </a:r>
            <a:r>
              <a:rPr sz="3400" dirty="0">
                <a:latin typeface="Calibri"/>
                <a:cs typeface="Calibri"/>
              </a:rPr>
              <a:t>	</a:t>
            </a:r>
            <a:r>
              <a:rPr sz="3400" spc="335" dirty="0">
                <a:latin typeface="Calibri"/>
                <a:cs typeface="Calibri"/>
              </a:rPr>
              <a:t>sources</a:t>
            </a:r>
            <a:r>
              <a:rPr sz="3400" dirty="0">
                <a:latin typeface="Calibri"/>
                <a:cs typeface="Calibri"/>
              </a:rPr>
              <a:t>	</a:t>
            </a:r>
            <a:r>
              <a:rPr sz="3400" spc="250" dirty="0">
                <a:latin typeface="Calibri"/>
                <a:cs typeface="Calibri"/>
              </a:rPr>
              <a:t>ready,</a:t>
            </a:r>
            <a:r>
              <a:rPr sz="3400" dirty="0">
                <a:latin typeface="Calibri"/>
                <a:cs typeface="Calibri"/>
              </a:rPr>
              <a:t>	</a:t>
            </a:r>
            <a:r>
              <a:rPr sz="3400" spc="320" dirty="0">
                <a:latin typeface="Calibri"/>
                <a:cs typeface="Calibri"/>
              </a:rPr>
              <a:t>as</a:t>
            </a:r>
            <a:r>
              <a:rPr sz="3400" dirty="0">
                <a:latin typeface="Calibri"/>
                <a:cs typeface="Calibri"/>
              </a:rPr>
              <a:t>	</a:t>
            </a:r>
            <a:r>
              <a:rPr sz="3400" spc="210" dirty="0">
                <a:latin typeface="Calibri"/>
                <a:cs typeface="Calibri"/>
              </a:rPr>
              <a:t>you'll</a:t>
            </a:r>
            <a:r>
              <a:rPr sz="3400" dirty="0">
                <a:latin typeface="Calibri"/>
                <a:cs typeface="Calibri"/>
              </a:rPr>
              <a:t>	</a:t>
            </a:r>
            <a:r>
              <a:rPr sz="3400" spc="405" dirty="0">
                <a:latin typeface="Calibri"/>
                <a:cs typeface="Calibri"/>
              </a:rPr>
              <a:t>be</a:t>
            </a:r>
            <a:r>
              <a:rPr sz="3400" dirty="0">
                <a:latin typeface="Calibri"/>
                <a:cs typeface="Calibri"/>
              </a:rPr>
              <a:t>	</a:t>
            </a:r>
            <a:r>
              <a:rPr sz="3400" spc="350" dirty="0">
                <a:latin typeface="Calibri"/>
                <a:cs typeface="Calibri"/>
              </a:rPr>
              <a:t>citing </a:t>
            </a:r>
            <a:r>
              <a:rPr sz="3400" spc="490" dirty="0">
                <a:latin typeface="Calibri"/>
                <a:cs typeface="Calibri"/>
              </a:rPr>
              <a:t>them</a:t>
            </a:r>
            <a:r>
              <a:rPr sz="3400" spc="125" dirty="0">
                <a:latin typeface="Calibri"/>
                <a:cs typeface="Calibri"/>
              </a:rPr>
              <a:t> </a:t>
            </a:r>
            <a:r>
              <a:rPr sz="3400" spc="315" dirty="0">
                <a:latin typeface="Calibri"/>
                <a:cs typeface="Calibri"/>
              </a:rPr>
              <a:t>in</a:t>
            </a:r>
            <a:r>
              <a:rPr sz="3400" spc="135" dirty="0">
                <a:latin typeface="Calibri"/>
                <a:cs typeface="Calibri"/>
              </a:rPr>
              <a:t> </a:t>
            </a:r>
            <a:r>
              <a:rPr sz="3400" spc="315" dirty="0">
                <a:latin typeface="Calibri"/>
                <a:cs typeface="Calibri"/>
              </a:rPr>
              <a:t>your</a:t>
            </a:r>
            <a:r>
              <a:rPr sz="3400" spc="140" dirty="0">
                <a:latin typeface="Calibri"/>
                <a:cs typeface="Calibri"/>
              </a:rPr>
              <a:t> </a:t>
            </a:r>
            <a:r>
              <a:rPr sz="3400" spc="385" dirty="0">
                <a:latin typeface="Calibri"/>
                <a:cs typeface="Calibri"/>
              </a:rPr>
              <a:t>work</a:t>
            </a:r>
            <a:r>
              <a:rPr sz="3400" spc="155" dirty="0">
                <a:latin typeface="Calibri"/>
                <a:cs typeface="Calibri"/>
              </a:rPr>
              <a:t> </a:t>
            </a:r>
            <a:r>
              <a:rPr sz="3400" spc="465" dirty="0">
                <a:latin typeface="Calibri"/>
                <a:cs typeface="Calibri"/>
              </a:rPr>
              <a:t>and</a:t>
            </a:r>
            <a:r>
              <a:rPr sz="3400" spc="110" dirty="0">
                <a:latin typeface="Calibri"/>
                <a:cs typeface="Calibri"/>
              </a:rPr>
              <a:t> </a:t>
            </a:r>
            <a:r>
              <a:rPr sz="3400" spc="390" dirty="0">
                <a:latin typeface="Calibri"/>
                <a:cs typeface="Calibri"/>
              </a:rPr>
              <a:t>including</a:t>
            </a:r>
            <a:r>
              <a:rPr sz="3400" spc="140" dirty="0">
                <a:latin typeface="Calibri"/>
                <a:cs typeface="Calibri"/>
              </a:rPr>
              <a:t> </a:t>
            </a:r>
            <a:r>
              <a:rPr sz="3400" spc="490" dirty="0">
                <a:latin typeface="Calibri"/>
                <a:cs typeface="Calibri"/>
              </a:rPr>
              <a:t>them</a:t>
            </a:r>
            <a:r>
              <a:rPr sz="3400" spc="130" dirty="0">
                <a:latin typeface="Calibri"/>
                <a:cs typeface="Calibri"/>
              </a:rPr>
              <a:t> </a:t>
            </a:r>
            <a:r>
              <a:rPr sz="3400" spc="315" dirty="0">
                <a:latin typeface="Calibri"/>
                <a:cs typeface="Calibri"/>
              </a:rPr>
              <a:t>in</a:t>
            </a:r>
            <a:r>
              <a:rPr sz="3400" spc="130" dirty="0">
                <a:latin typeface="Calibri"/>
                <a:cs typeface="Calibri"/>
              </a:rPr>
              <a:t> </a:t>
            </a:r>
            <a:r>
              <a:rPr sz="3400" spc="315" dirty="0">
                <a:latin typeface="Calibri"/>
                <a:cs typeface="Calibri"/>
              </a:rPr>
              <a:t>your</a:t>
            </a:r>
            <a:r>
              <a:rPr sz="3400" spc="145" dirty="0">
                <a:latin typeface="Calibri"/>
                <a:cs typeface="Calibri"/>
              </a:rPr>
              <a:t> </a:t>
            </a:r>
            <a:r>
              <a:rPr sz="3400" spc="315" dirty="0">
                <a:latin typeface="Calibri"/>
                <a:cs typeface="Calibri"/>
              </a:rPr>
              <a:t>reference</a:t>
            </a:r>
            <a:r>
              <a:rPr sz="3400" spc="135" dirty="0">
                <a:latin typeface="Calibri"/>
                <a:cs typeface="Calibri"/>
              </a:rPr>
              <a:t> </a:t>
            </a:r>
            <a:r>
              <a:rPr sz="3400" spc="125" dirty="0">
                <a:latin typeface="Calibri"/>
                <a:cs typeface="Calibri"/>
              </a:rPr>
              <a:t>list.</a:t>
            </a:r>
            <a:endParaRPr sz="3400" dirty="0">
              <a:latin typeface="Calibri"/>
              <a:cs typeface="Calibri"/>
            </a:endParaRPr>
          </a:p>
          <a:p>
            <a:pPr marL="299085" marR="8255" indent="-287020">
              <a:lnSpc>
                <a:spcPct val="100000"/>
              </a:lnSpc>
              <a:spcBef>
                <a:spcPts val="4079"/>
              </a:spcBef>
              <a:buFont typeface="Arial"/>
              <a:buChar char="•"/>
              <a:tabLst>
                <a:tab pos="299085" algn="l"/>
                <a:tab pos="984885" algn="l"/>
                <a:tab pos="2059305" algn="l"/>
                <a:tab pos="3020695" algn="l"/>
                <a:tab pos="4699000" algn="l"/>
                <a:tab pos="8194040" algn="l"/>
                <a:tab pos="8652510" algn="l"/>
                <a:tab pos="9147810" algn="l"/>
                <a:tab pos="11522710" algn="l"/>
                <a:tab pos="12134850" algn="l"/>
                <a:tab pos="14380210" algn="l"/>
                <a:tab pos="15273655" algn="l"/>
              </a:tabLst>
            </a:pPr>
            <a:endParaRPr sz="3400" dirty="0">
              <a:latin typeface="Calibri"/>
              <a:cs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3B9C8-9A97-E105-9337-D63D3BF009C7}"/>
            </a:ext>
          </a:extLst>
        </p:cNvPr>
        <p:cNvGrpSpPr/>
        <p:nvPr/>
      </p:nvGrpSpPr>
      <p:grpSpPr>
        <a:xfrm>
          <a:off x="0" y="0"/>
          <a:ext cx="0" cy="0"/>
          <a:chOff x="0" y="0"/>
          <a:chExt cx="0" cy="0"/>
        </a:xfrm>
      </p:grpSpPr>
      <p:sp>
        <p:nvSpPr>
          <p:cNvPr id="2" name="object 2" descr="$PPTXTitle">
            <a:extLst>
              <a:ext uri="{FF2B5EF4-FFF2-40B4-BE49-F238E27FC236}">
                <a16:creationId xmlns:a16="http://schemas.microsoft.com/office/drawing/2014/main" id="{6F7810C0-A420-26D5-7CBE-3AD4761BB90A}"/>
              </a:ext>
            </a:extLst>
          </p:cNvPr>
          <p:cNvSpPr txBox="1">
            <a:spLocks noGrp="1"/>
          </p:cNvSpPr>
          <p:nvPr>
            <p:ph type="title"/>
          </p:nvPr>
        </p:nvSpPr>
        <p:spPr>
          <a:xfrm>
            <a:off x="381000" y="495300"/>
            <a:ext cx="5365115" cy="1123315"/>
          </a:xfrm>
          <a:prstGeom prst="rect">
            <a:avLst/>
          </a:prstGeom>
        </p:spPr>
        <p:txBody>
          <a:bodyPr vert="horz" wrap="square" lIns="0" tIns="12700" rIns="0" bIns="0" rtlCol="0">
            <a:spAutoFit/>
          </a:bodyPr>
          <a:lstStyle/>
          <a:p>
            <a:pPr marL="12700">
              <a:lnSpc>
                <a:spcPct val="100000"/>
              </a:lnSpc>
              <a:spcBef>
                <a:spcPts val="100"/>
              </a:spcBef>
            </a:pPr>
            <a:r>
              <a:rPr lang="en-GB" spc="885" dirty="0"/>
              <a:t>Tasks</a:t>
            </a:r>
            <a:endParaRPr spc="1185" dirty="0"/>
          </a:p>
        </p:txBody>
      </p:sp>
      <p:sp>
        <p:nvSpPr>
          <p:cNvPr id="3" name="object 3">
            <a:extLst>
              <a:ext uri="{FF2B5EF4-FFF2-40B4-BE49-F238E27FC236}">
                <a16:creationId xmlns:a16="http://schemas.microsoft.com/office/drawing/2014/main" id="{FE7531A6-0591-14DB-01E3-8AA72B720FF6}"/>
              </a:ext>
            </a:extLst>
          </p:cNvPr>
          <p:cNvSpPr txBox="1"/>
          <p:nvPr/>
        </p:nvSpPr>
        <p:spPr>
          <a:xfrm>
            <a:off x="535940" y="1891995"/>
            <a:ext cx="8379460" cy="5521383"/>
          </a:xfrm>
          <a:prstGeom prst="rect">
            <a:avLst/>
          </a:prstGeom>
        </p:spPr>
        <p:txBody>
          <a:bodyPr vert="horz" wrap="square" lIns="0" tIns="12065" rIns="0" bIns="0" rtlCol="0">
            <a:spAutoFit/>
          </a:bodyPr>
          <a:lstStyle/>
          <a:p>
            <a:pPr>
              <a:buNone/>
            </a:pPr>
            <a:r>
              <a:rPr lang="en-US" sz="3600" b="1" dirty="0">
                <a:effectLst/>
                <a:latin typeface="Arial" panose="020B0604020202020204" pitchFamily="34" charset="0"/>
                <a:ea typeface="Arial" panose="020B0604020202020204" pitchFamily="34" charset="0"/>
              </a:rPr>
              <a:t>Task: </a:t>
            </a:r>
            <a:r>
              <a:rPr lang="en-US" sz="3600" dirty="0">
                <a:effectLst/>
                <a:latin typeface="Arial" panose="020B0604020202020204" pitchFamily="34" charset="0"/>
                <a:ea typeface="Arial" panose="020B0604020202020204" pitchFamily="34" charset="0"/>
              </a:rPr>
              <a:t>Complete Referencing: Unit 3 – The</a:t>
            </a:r>
            <a:r>
              <a:rPr lang="en-US" sz="3600" spc="-60"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Basics</a:t>
            </a:r>
            <a:endParaRPr lang="en-GB" sz="3600" dirty="0">
              <a:effectLst/>
              <a:latin typeface="Arial" panose="020B0604020202020204" pitchFamily="34" charset="0"/>
              <a:ea typeface="Arial" panose="020B0604020202020204" pitchFamily="34" charset="0"/>
            </a:endParaRPr>
          </a:p>
          <a:p>
            <a:pPr>
              <a:buNone/>
            </a:pPr>
            <a:r>
              <a:rPr lang="en-US" sz="3600" dirty="0">
                <a:effectLst/>
                <a:latin typeface="Arial" panose="020B0604020202020204" pitchFamily="34" charset="0"/>
                <a:ea typeface="Arial" panose="020B0604020202020204" pitchFamily="34" charset="0"/>
              </a:rPr>
              <a:t> </a:t>
            </a:r>
          </a:p>
          <a:p>
            <a:pPr>
              <a:buNone/>
            </a:pPr>
            <a:endParaRPr lang="en-GB" sz="3600" dirty="0">
              <a:effectLst/>
              <a:latin typeface="Arial" panose="020B0604020202020204" pitchFamily="34" charset="0"/>
              <a:ea typeface="Arial" panose="020B0604020202020204" pitchFamily="34" charset="0"/>
            </a:endParaRPr>
          </a:p>
          <a:p>
            <a:pPr marR="176530">
              <a:buNone/>
            </a:pPr>
            <a:r>
              <a:rPr lang="en-US" sz="3600" b="1" dirty="0">
                <a:effectLst/>
                <a:latin typeface="Arial" panose="020B0604020202020204" pitchFamily="34" charset="0"/>
                <a:ea typeface="Arial" panose="020B0604020202020204" pitchFamily="34" charset="0"/>
              </a:rPr>
              <a:t>Task: </a:t>
            </a:r>
            <a:r>
              <a:rPr lang="en-US" sz="3600" dirty="0">
                <a:effectLst/>
                <a:latin typeface="Arial" panose="020B0604020202020204" pitchFamily="34" charset="0"/>
                <a:ea typeface="Arial" panose="020B0604020202020204" pitchFamily="34" charset="0"/>
              </a:rPr>
              <a:t>Complete Referencing: Unit 2 – Managing</a:t>
            </a:r>
            <a:r>
              <a:rPr lang="en-US" sz="3600" spc="-85" dirty="0">
                <a:effectLst/>
                <a:latin typeface="Arial" panose="020B0604020202020204" pitchFamily="34" charset="0"/>
                <a:ea typeface="Arial" panose="020B0604020202020204" pitchFamily="34" charset="0"/>
              </a:rPr>
              <a:t> </a:t>
            </a:r>
            <a:r>
              <a:rPr lang="en-US" sz="3600" dirty="0">
                <a:effectLst/>
                <a:latin typeface="Arial" panose="020B0604020202020204" pitchFamily="34" charset="0"/>
                <a:ea typeface="Arial" panose="020B0604020202020204" pitchFamily="34" charset="0"/>
              </a:rPr>
              <a:t>Information</a:t>
            </a:r>
          </a:p>
          <a:p>
            <a:pPr marR="176530">
              <a:buNone/>
            </a:pPr>
            <a:endParaRPr lang="en-US" sz="3600" dirty="0">
              <a:latin typeface="Arial" panose="020B0604020202020204" pitchFamily="34" charset="0"/>
              <a:ea typeface="Arial" panose="020B0604020202020204" pitchFamily="34" charset="0"/>
            </a:endParaRPr>
          </a:p>
          <a:p>
            <a:pPr marR="176530">
              <a:buNone/>
            </a:pPr>
            <a:endParaRPr lang="en-US" sz="3600" dirty="0">
              <a:effectLst/>
              <a:latin typeface="Arial" panose="020B0604020202020204" pitchFamily="34" charset="0"/>
              <a:ea typeface="Arial" panose="020B0604020202020204" pitchFamily="34" charset="0"/>
            </a:endParaRPr>
          </a:p>
          <a:p>
            <a:pPr marR="176530">
              <a:buNone/>
            </a:pPr>
            <a:r>
              <a:rPr lang="en-US" sz="3600" dirty="0">
                <a:latin typeface="Arial" panose="020B0604020202020204" pitchFamily="34" charset="0"/>
                <a:ea typeface="Arial" panose="020B0604020202020204" pitchFamily="34" charset="0"/>
              </a:rPr>
              <a:t>I’ll show you where to find this…</a:t>
            </a:r>
            <a:endParaRPr lang="en-GB" sz="3600" dirty="0">
              <a:effectLst/>
              <a:latin typeface="Arial" panose="020B0604020202020204" pitchFamily="34" charset="0"/>
              <a:ea typeface="Arial" panose="020B0604020202020204" pitchFamily="34" charset="0"/>
            </a:endParaRPr>
          </a:p>
          <a:p>
            <a:pPr>
              <a:buNone/>
            </a:pPr>
            <a:endParaRPr sz="3400" dirty="0">
              <a:latin typeface="Calibri"/>
              <a:cs typeface="Calibri"/>
            </a:endParaRPr>
          </a:p>
        </p:txBody>
      </p:sp>
      <p:pic>
        <p:nvPicPr>
          <p:cNvPr id="4" name="Picture 3">
            <a:extLst>
              <a:ext uri="{FF2B5EF4-FFF2-40B4-BE49-F238E27FC236}">
                <a16:creationId xmlns:a16="http://schemas.microsoft.com/office/drawing/2014/main" id="{7EEABCDA-AD61-B911-B855-55AC16B1FE0F}"/>
              </a:ext>
            </a:extLst>
          </p:cNvPr>
          <p:cNvPicPr>
            <a:picLocks noChangeAspect="1"/>
          </p:cNvPicPr>
          <p:nvPr/>
        </p:nvPicPr>
        <p:blipFill>
          <a:blip r:embed="rId2"/>
          <a:stretch>
            <a:fillRect/>
          </a:stretch>
        </p:blipFill>
        <p:spPr>
          <a:xfrm>
            <a:off x="10058400" y="1409700"/>
            <a:ext cx="7995958" cy="7995958"/>
          </a:xfrm>
          <a:prstGeom prst="rect">
            <a:avLst/>
          </a:prstGeom>
        </p:spPr>
      </p:pic>
    </p:spTree>
    <p:extLst>
      <p:ext uri="{BB962C8B-B14F-4D97-AF65-F5344CB8AC3E}">
        <p14:creationId xmlns:p14="http://schemas.microsoft.com/office/powerpoint/2010/main" val="37114522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prstGeom prst="rect">
            <a:avLst/>
          </a:prstGeom>
        </p:spPr>
        <p:txBody>
          <a:bodyPr vert="horz" wrap="square" lIns="0" tIns="985138" rIns="0" bIns="0" rtlCol="0">
            <a:spAutoFit/>
          </a:bodyPr>
          <a:lstStyle/>
          <a:p>
            <a:pPr marL="620395">
              <a:lnSpc>
                <a:spcPct val="100000"/>
              </a:lnSpc>
              <a:spcBef>
                <a:spcPts val="100"/>
              </a:spcBef>
            </a:pPr>
            <a:r>
              <a:rPr spc="905" dirty="0"/>
              <a:t>Reference</a:t>
            </a:r>
            <a:r>
              <a:rPr spc="385" dirty="0"/>
              <a:t> </a:t>
            </a:r>
            <a:r>
              <a:rPr spc="795" dirty="0"/>
              <a:t>List</a:t>
            </a:r>
          </a:p>
        </p:txBody>
      </p:sp>
      <p:sp>
        <p:nvSpPr>
          <p:cNvPr id="3" name="object 3"/>
          <p:cNvSpPr txBox="1"/>
          <p:nvPr/>
        </p:nvSpPr>
        <p:spPr>
          <a:xfrm>
            <a:off x="993139" y="2413456"/>
            <a:ext cx="16379825" cy="5392420"/>
          </a:xfrm>
          <a:prstGeom prst="rect">
            <a:avLst/>
          </a:prstGeom>
        </p:spPr>
        <p:txBody>
          <a:bodyPr vert="horz" wrap="square" lIns="0" tIns="13335" rIns="0" bIns="0" rtlCol="0">
            <a:spAutoFit/>
          </a:bodyPr>
          <a:lstStyle/>
          <a:p>
            <a:pPr marL="469265" indent="-456565">
              <a:lnSpc>
                <a:spcPct val="100000"/>
              </a:lnSpc>
              <a:spcBef>
                <a:spcPts val="105"/>
              </a:spcBef>
              <a:buFont typeface="Arial"/>
              <a:buChar char="•"/>
              <a:tabLst>
                <a:tab pos="469265" algn="l"/>
              </a:tabLst>
            </a:pPr>
            <a:r>
              <a:rPr sz="3200" spc="210" dirty="0">
                <a:latin typeface="Calibri"/>
                <a:cs typeface="Calibri"/>
              </a:rPr>
              <a:t>Cottrell,</a:t>
            </a:r>
            <a:r>
              <a:rPr sz="3200" spc="150" dirty="0">
                <a:latin typeface="Calibri"/>
                <a:cs typeface="Calibri"/>
              </a:rPr>
              <a:t> </a:t>
            </a:r>
            <a:r>
              <a:rPr sz="3200" spc="170" dirty="0">
                <a:latin typeface="Calibri"/>
                <a:cs typeface="Calibri"/>
              </a:rPr>
              <a:t>S.</a:t>
            </a:r>
            <a:r>
              <a:rPr sz="3200" spc="110" dirty="0">
                <a:latin typeface="Calibri"/>
                <a:cs typeface="Calibri"/>
              </a:rPr>
              <a:t> (2019)</a:t>
            </a:r>
            <a:r>
              <a:rPr sz="3200" spc="80" dirty="0">
                <a:latin typeface="Calibri"/>
                <a:cs typeface="Calibri"/>
              </a:rPr>
              <a:t> </a:t>
            </a:r>
            <a:r>
              <a:rPr sz="3200" i="1" spc="390" dirty="0">
                <a:latin typeface="Calibri"/>
                <a:cs typeface="Calibri"/>
              </a:rPr>
              <a:t>The</a:t>
            </a:r>
            <a:r>
              <a:rPr sz="3200" i="1" spc="125" dirty="0">
                <a:latin typeface="Calibri"/>
                <a:cs typeface="Calibri"/>
              </a:rPr>
              <a:t> </a:t>
            </a:r>
            <a:r>
              <a:rPr sz="3200" i="1" spc="365" dirty="0">
                <a:latin typeface="Calibri"/>
                <a:cs typeface="Calibri"/>
              </a:rPr>
              <a:t>study</a:t>
            </a:r>
            <a:r>
              <a:rPr sz="3200" i="1" spc="120" dirty="0">
                <a:latin typeface="Calibri"/>
                <a:cs typeface="Calibri"/>
              </a:rPr>
              <a:t> </a:t>
            </a:r>
            <a:r>
              <a:rPr sz="3200" i="1" spc="229" dirty="0">
                <a:latin typeface="Calibri"/>
                <a:cs typeface="Calibri"/>
              </a:rPr>
              <a:t>skills</a:t>
            </a:r>
            <a:r>
              <a:rPr sz="3200" i="1" spc="105" dirty="0">
                <a:latin typeface="Calibri"/>
                <a:cs typeface="Calibri"/>
              </a:rPr>
              <a:t> </a:t>
            </a:r>
            <a:r>
              <a:rPr sz="3200" i="1" spc="400" dirty="0">
                <a:latin typeface="Calibri"/>
                <a:cs typeface="Calibri"/>
              </a:rPr>
              <a:t>handbook</a:t>
            </a:r>
            <a:r>
              <a:rPr sz="3200" spc="400" dirty="0">
                <a:latin typeface="Calibri"/>
                <a:cs typeface="Calibri"/>
              </a:rPr>
              <a:t>.</a:t>
            </a:r>
            <a:r>
              <a:rPr sz="3200" spc="120" dirty="0">
                <a:latin typeface="Calibri"/>
                <a:cs typeface="Calibri"/>
              </a:rPr>
              <a:t> </a:t>
            </a:r>
            <a:r>
              <a:rPr sz="3200" spc="280" dirty="0">
                <a:latin typeface="Calibri"/>
                <a:cs typeface="Calibri"/>
              </a:rPr>
              <a:t>5th</a:t>
            </a:r>
            <a:r>
              <a:rPr sz="3200" spc="120" dirty="0">
                <a:latin typeface="Calibri"/>
                <a:cs typeface="Calibri"/>
              </a:rPr>
              <a:t> </a:t>
            </a:r>
            <a:r>
              <a:rPr sz="3200" spc="285" dirty="0">
                <a:latin typeface="Calibri"/>
                <a:cs typeface="Calibri"/>
              </a:rPr>
              <a:t>edn.</a:t>
            </a:r>
            <a:r>
              <a:rPr sz="3200" spc="120" dirty="0">
                <a:latin typeface="Calibri"/>
                <a:cs typeface="Calibri"/>
              </a:rPr>
              <a:t> </a:t>
            </a:r>
            <a:r>
              <a:rPr sz="3200" spc="340" dirty="0">
                <a:latin typeface="Calibri"/>
                <a:cs typeface="Calibri"/>
              </a:rPr>
              <a:t>London:</a:t>
            </a:r>
            <a:r>
              <a:rPr sz="3200" spc="120" dirty="0">
                <a:latin typeface="Calibri"/>
                <a:cs typeface="Calibri"/>
              </a:rPr>
              <a:t> </a:t>
            </a:r>
            <a:r>
              <a:rPr sz="3200" spc="465" dirty="0">
                <a:latin typeface="Calibri"/>
                <a:cs typeface="Calibri"/>
              </a:rPr>
              <a:t>Red</a:t>
            </a:r>
            <a:r>
              <a:rPr sz="3200" spc="130" dirty="0">
                <a:latin typeface="Calibri"/>
                <a:cs typeface="Calibri"/>
              </a:rPr>
              <a:t> </a:t>
            </a:r>
            <a:r>
              <a:rPr sz="3200" spc="335" dirty="0">
                <a:latin typeface="Calibri"/>
                <a:cs typeface="Calibri"/>
              </a:rPr>
              <a:t>Globe</a:t>
            </a:r>
            <a:r>
              <a:rPr sz="3200" spc="135" dirty="0">
                <a:latin typeface="Calibri"/>
                <a:cs typeface="Calibri"/>
              </a:rPr>
              <a:t> </a:t>
            </a:r>
            <a:r>
              <a:rPr sz="3200" spc="260" dirty="0">
                <a:latin typeface="Calibri"/>
                <a:cs typeface="Calibri"/>
              </a:rPr>
              <a:t>Press.</a:t>
            </a:r>
            <a:endParaRPr sz="3200">
              <a:latin typeface="Calibri"/>
              <a:cs typeface="Calibri"/>
            </a:endParaRPr>
          </a:p>
          <a:p>
            <a:pPr marL="469265" indent="-456565">
              <a:lnSpc>
                <a:spcPct val="100000"/>
              </a:lnSpc>
              <a:spcBef>
                <a:spcPts val="3844"/>
              </a:spcBef>
              <a:buFont typeface="Arial"/>
              <a:buChar char="•"/>
              <a:tabLst>
                <a:tab pos="469265" algn="l"/>
                <a:tab pos="1955800" algn="l"/>
                <a:tab pos="2477135" algn="l"/>
                <a:tab pos="3896995" algn="l"/>
                <a:tab pos="6350000" algn="l"/>
                <a:tab pos="8998585" algn="l"/>
                <a:tab pos="10328910" algn="l"/>
                <a:tab pos="11211560" algn="l"/>
                <a:tab pos="12868275" algn="l"/>
                <a:tab pos="13994765" algn="l"/>
                <a:tab pos="14481175" algn="l"/>
              </a:tabLst>
            </a:pPr>
            <a:r>
              <a:rPr sz="3200" spc="204" dirty="0">
                <a:latin typeface="Calibri"/>
                <a:cs typeface="Calibri"/>
              </a:rPr>
              <a:t>Harris,</a:t>
            </a:r>
            <a:r>
              <a:rPr sz="3200" dirty="0">
                <a:latin typeface="Calibri"/>
                <a:cs typeface="Calibri"/>
              </a:rPr>
              <a:t>	</a:t>
            </a:r>
            <a:r>
              <a:rPr sz="3200" spc="165" dirty="0">
                <a:latin typeface="Calibri"/>
                <a:cs typeface="Calibri"/>
              </a:rPr>
              <a:t>L.</a:t>
            </a:r>
            <a:r>
              <a:rPr sz="3200" dirty="0">
                <a:latin typeface="Calibri"/>
                <a:cs typeface="Calibri"/>
              </a:rPr>
              <a:t>	</a:t>
            </a:r>
            <a:r>
              <a:rPr sz="3200" spc="180" dirty="0">
                <a:latin typeface="Calibri"/>
                <a:cs typeface="Calibri"/>
              </a:rPr>
              <a:t>(2022)</a:t>
            </a:r>
            <a:r>
              <a:rPr sz="3200" dirty="0">
                <a:latin typeface="Calibri"/>
                <a:cs typeface="Calibri"/>
              </a:rPr>
              <a:t>	</a:t>
            </a:r>
            <a:r>
              <a:rPr sz="3200" i="1" spc="375" dirty="0">
                <a:latin typeface="Calibri"/>
                <a:cs typeface="Calibri"/>
              </a:rPr>
              <a:t>Evaluating</a:t>
            </a:r>
            <a:r>
              <a:rPr sz="3200" i="1" dirty="0">
                <a:latin typeface="Calibri"/>
                <a:cs typeface="Calibri"/>
              </a:rPr>
              <a:t>	</a:t>
            </a:r>
            <a:r>
              <a:rPr sz="3200" i="1" spc="345" dirty="0">
                <a:latin typeface="Calibri"/>
                <a:cs typeface="Calibri"/>
              </a:rPr>
              <a:t>information</a:t>
            </a:r>
            <a:r>
              <a:rPr sz="3200" i="1" dirty="0">
                <a:latin typeface="Calibri"/>
                <a:cs typeface="Calibri"/>
              </a:rPr>
              <a:t>	</a:t>
            </a:r>
            <a:r>
              <a:rPr sz="3200" i="1" spc="390" dirty="0">
                <a:latin typeface="Calibri"/>
                <a:cs typeface="Calibri"/>
              </a:rPr>
              <a:t>using</a:t>
            </a:r>
            <a:r>
              <a:rPr sz="3200" i="1" dirty="0">
                <a:latin typeface="Calibri"/>
                <a:cs typeface="Calibri"/>
              </a:rPr>
              <a:t>	</a:t>
            </a:r>
            <a:r>
              <a:rPr sz="3200" i="1" spc="355" dirty="0">
                <a:latin typeface="Calibri"/>
                <a:cs typeface="Calibri"/>
              </a:rPr>
              <a:t>the</a:t>
            </a:r>
            <a:r>
              <a:rPr sz="3200" i="1" dirty="0">
                <a:latin typeface="Calibri"/>
                <a:cs typeface="Calibri"/>
              </a:rPr>
              <a:t>	</a:t>
            </a:r>
            <a:r>
              <a:rPr sz="3200" i="1" spc="530" dirty="0">
                <a:latin typeface="Calibri"/>
                <a:cs typeface="Calibri"/>
              </a:rPr>
              <a:t>CRAAP</a:t>
            </a:r>
            <a:r>
              <a:rPr sz="3200" i="1" dirty="0">
                <a:latin typeface="Calibri"/>
                <a:cs typeface="Calibri"/>
              </a:rPr>
              <a:t>	</a:t>
            </a:r>
            <a:r>
              <a:rPr sz="3200" i="1" spc="185" dirty="0">
                <a:latin typeface="Calibri"/>
                <a:cs typeface="Calibri"/>
              </a:rPr>
              <a:t>Test:</a:t>
            </a:r>
            <a:r>
              <a:rPr sz="3200" i="1" dirty="0">
                <a:latin typeface="Calibri"/>
                <a:cs typeface="Calibri"/>
              </a:rPr>
              <a:t>	</a:t>
            </a:r>
            <a:r>
              <a:rPr sz="3200" i="1" spc="390" dirty="0">
                <a:latin typeface="Calibri"/>
                <a:cs typeface="Calibri"/>
              </a:rPr>
              <a:t>A</a:t>
            </a:r>
            <a:r>
              <a:rPr sz="3200" i="1" dirty="0">
                <a:latin typeface="Calibri"/>
                <a:cs typeface="Calibri"/>
              </a:rPr>
              <a:t>	</a:t>
            </a:r>
            <a:r>
              <a:rPr sz="3200" i="1" spc="305" dirty="0">
                <a:latin typeface="Calibri"/>
                <a:cs typeface="Calibri"/>
              </a:rPr>
              <a:t>student’s</a:t>
            </a:r>
            <a:endParaRPr sz="3200">
              <a:latin typeface="Calibri"/>
              <a:cs typeface="Calibri"/>
            </a:endParaRPr>
          </a:p>
          <a:p>
            <a:pPr marL="469900">
              <a:lnSpc>
                <a:spcPct val="100000"/>
              </a:lnSpc>
            </a:pPr>
            <a:r>
              <a:rPr sz="3200" i="1" spc="415" dirty="0">
                <a:latin typeface="Calibri"/>
                <a:cs typeface="Calibri"/>
              </a:rPr>
              <a:t>guide</a:t>
            </a:r>
            <a:r>
              <a:rPr sz="3200" i="1" spc="130" dirty="0">
                <a:latin typeface="Calibri"/>
                <a:cs typeface="Calibri"/>
              </a:rPr>
              <a:t> </a:t>
            </a:r>
            <a:r>
              <a:rPr sz="3200" i="1" spc="295" dirty="0">
                <a:latin typeface="Calibri"/>
                <a:cs typeface="Calibri"/>
              </a:rPr>
              <a:t>to</a:t>
            </a:r>
            <a:r>
              <a:rPr sz="3200" i="1" spc="140" dirty="0">
                <a:latin typeface="Calibri"/>
                <a:cs typeface="Calibri"/>
              </a:rPr>
              <a:t> </a:t>
            </a:r>
            <a:r>
              <a:rPr sz="3200" i="1" spc="270" dirty="0">
                <a:latin typeface="Calibri"/>
                <a:cs typeface="Calibri"/>
              </a:rPr>
              <a:t>critical</a:t>
            </a:r>
            <a:r>
              <a:rPr sz="3200" i="1" spc="125" dirty="0">
                <a:latin typeface="Calibri"/>
                <a:cs typeface="Calibri"/>
              </a:rPr>
              <a:t> </a:t>
            </a:r>
            <a:r>
              <a:rPr sz="3200" i="1" spc="315" dirty="0">
                <a:latin typeface="Calibri"/>
                <a:cs typeface="Calibri"/>
              </a:rPr>
              <a:t>research</a:t>
            </a:r>
            <a:r>
              <a:rPr sz="3200" spc="315" dirty="0">
                <a:latin typeface="Calibri"/>
                <a:cs typeface="Calibri"/>
              </a:rPr>
              <a:t>.</a:t>
            </a:r>
            <a:r>
              <a:rPr sz="3200" spc="125" dirty="0">
                <a:latin typeface="Calibri"/>
                <a:cs typeface="Calibri"/>
              </a:rPr>
              <a:t> </a:t>
            </a:r>
            <a:r>
              <a:rPr sz="3200" spc="335" dirty="0">
                <a:latin typeface="Calibri"/>
                <a:cs typeface="Calibri"/>
              </a:rPr>
              <a:t>London:</a:t>
            </a:r>
            <a:r>
              <a:rPr sz="3200" spc="140" dirty="0">
                <a:latin typeface="Calibri"/>
                <a:cs typeface="Calibri"/>
              </a:rPr>
              <a:t> </a:t>
            </a:r>
            <a:r>
              <a:rPr sz="3200" spc="375" dirty="0">
                <a:latin typeface="Calibri"/>
                <a:cs typeface="Calibri"/>
              </a:rPr>
              <a:t>StudyWise</a:t>
            </a:r>
            <a:r>
              <a:rPr sz="3200" spc="100" dirty="0">
                <a:latin typeface="Calibri"/>
                <a:cs typeface="Calibri"/>
              </a:rPr>
              <a:t> </a:t>
            </a:r>
            <a:r>
              <a:rPr sz="3200" spc="290" dirty="0">
                <a:latin typeface="Calibri"/>
                <a:cs typeface="Calibri"/>
              </a:rPr>
              <a:t>Publications.</a:t>
            </a:r>
            <a:endParaRPr sz="3200">
              <a:latin typeface="Calibri"/>
              <a:cs typeface="Calibri"/>
            </a:endParaRPr>
          </a:p>
          <a:p>
            <a:pPr marL="469900" marR="6350" indent="-457200" algn="just">
              <a:lnSpc>
                <a:spcPct val="100000"/>
              </a:lnSpc>
              <a:spcBef>
                <a:spcPts val="3840"/>
              </a:spcBef>
              <a:buFont typeface="Arial"/>
              <a:buChar char="•"/>
              <a:tabLst>
                <a:tab pos="469900" algn="l"/>
                <a:tab pos="3205480" algn="l"/>
                <a:tab pos="5822315" algn="l"/>
                <a:tab pos="9545955" algn="l"/>
                <a:tab pos="12519660" algn="l"/>
                <a:tab pos="15869285" algn="l"/>
              </a:tabLst>
            </a:pPr>
            <a:r>
              <a:rPr sz="3200" spc="240" dirty="0">
                <a:latin typeface="Calibri"/>
                <a:cs typeface="Calibri"/>
              </a:rPr>
              <a:t>Neeraj,</a:t>
            </a:r>
            <a:r>
              <a:rPr sz="3200" spc="225" dirty="0">
                <a:latin typeface="Calibri"/>
                <a:cs typeface="Calibri"/>
              </a:rPr>
              <a:t> </a:t>
            </a:r>
            <a:r>
              <a:rPr sz="3200" spc="114" dirty="0">
                <a:latin typeface="Calibri"/>
                <a:cs typeface="Calibri"/>
              </a:rPr>
              <a:t>M.S.</a:t>
            </a:r>
            <a:r>
              <a:rPr sz="3200" spc="229" dirty="0">
                <a:latin typeface="Calibri"/>
                <a:cs typeface="Calibri"/>
              </a:rPr>
              <a:t> </a:t>
            </a:r>
            <a:r>
              <a:rPr sz="3200" spc="415" dirty="0">
                <a:latin typeface="Calibri"/>
                <a:cs typeface="Calibri"/>
              </a:rPr>
              <a:t>and</a:t>
            </a:r>
            <a:r>
              <a:rPr sz="3200" spc="229" dirty="0">
                <a:latin typeface="Calibri"/>
                <a:cs typeface="Calibri"/>
              </a:rPr>
              <a:t> </a:t>
            </a:r>
            <a:r>
              <a:rPr sz="3200" spc="285" dirty="0">
                <a:latin typeface="Calibri"/>
                <a:cs typeface="Calibri"/>
              </a:rPr>
              <a:t>Nirmala,</a:t>
            </a:r>
            <a:r>
              <a:rPr sz="3200" spc="235" dirty="0">
                <a:latin typeface="Calibri"/>
                <a:cs typeface="Calibri"/>
              </a:rPr>
              <a:t> </a:t>
            </a:r>
            <a:r>
              <a:rPr sz="3200" spc="250" dirty="0">
                <a:latin typeface="Calibri"/>
                <a:cs typeface="Calibri"/>
              </a:rPr>
              <a:t>B.P.</a:t>
            </a:r>
            <a:r>
              <a:rPr sz="3200" spc="229" dirty="0">
                <a:latin typeface="Calibri"/>
                <a:cs typeface="Calibri"/>
              </a:rPr>
              <a:t> </a:t>
            </a:r>
            <a:r>
              <a:rPr sz="3200" spc="190" dirty="0">
                <a:latin typeface="Calibri"/>
                <a:cs typeface="Calibri"/>
              </a:rPr>
              <a:t>(2025)</a:t>
            </a:r>
            <a:r>
              <a:rPr sz="3200" spc="210" dirty="0">
                <a:latin typeface="Calibri"/>
                <a:cs typeface="Calibri"/>
              </a:rPr>
              <a:t> </a:t>
            </a:r>
            <a:r>
              <a:rPr sz="3200" spc="235" dirty="0">
                <a:latin typeface="Calibri"/>
                <a:cs typeface="Calibri"/>
              </a:rPr>
              <a:t>‘The</a:t>
            </a:r>
            <a:r>
              <a:rPr sz="3200" spc="225" dirty="0">
                <a:latin typeface="Calibri"/>
                <a:cs typeface="Calibri"/>
              </a:rPr>
              <a:t> </a:t>
            </a:r>
            <a:r>
              <a:rPr sz="3200" spc="229" dirty="0">
                <a:latin typeface="Calibri"/>
                <a:cs typeface="Calibri"/>
              </a:rPr>
              <a:t>role</a:t>
            </a:r>
            <a:r>
              <a:rPr sz="3200" spc="220" dirty="0">
                <a:latin typeface="Calibri"/>
                <a:cs typeface="Calibri"/>
              </a:rPr>
              <a:t> </a:t>
            </a:r>
            <a:r>
              <a:rPr sz="3200" spc="204" dirty="0">
                <a:latin typeface="Calibri"/>
                <a:cs typeface="Calibri"/>
              </a:rPr>
              <a:t>of</a:t>
            </a:r>
            <a:r>
              <a:rPr sz="3200" spc="240" dirty="0">
                <a:latin typeface="Calibri"/>
                <a:cs typeface="Calibri"/>
              </a:rPr>
              <a:t> </a:t>
            </a:r>
            <a:r>
              <a:rPr sz="3200" spc="295" dirty="0">
                <a:latin typeface="Calibri"/>
                <a:cs typeface="Calibri"/>
              </a:rPr>
              <a:t>digital</a:t>
            </a:r>
            <a:r>
              <a:rPr sz="3200" spc="229" dirty="0">
                <a:latin typeface="Calibri"/>
                <a:cs typeface="Calibri"/>
              </a:rPr>
              <a:t> </a:t>
            </a:r>
            <a:r>
              <a:rPr sz="3200" spc="245" dirty="0">
                <a:latin typeface="Calibri"/>
                <a:cs typeface="Calibri"/>
              </a:rPr>
              <a:t>libraries</a:t>
            </a:r>
            <a:r>
              <a:rPr sz="3200" spc="220" dirty="0">
                <a:latin typeface="Calibri"/>
                <a:cs typeface="Calibri"/>
              </a:rPr>
              <a:t> </a:t>
            </a:r>
            <a:r>
              <a:rPr sz="3200" spc="425" dirty="0">
                <a:latin typeface="Calibri"/>
                <a:cs typeface="Calibri"/>
              </a:rPr>
              <a:t>and</a:t>
            </a:r>
            <a:r>
              <a:rPr sz="3200" spc="229" dirty="0">
                <a:latin typeface="Calibri"/>
                <a:cs typeface="Calibri"/>
              </a:rPr>
              <a:t> </a:t>
            </a:r>
            <a:r>
              <a:rPr sz="3200" spc="434" dirty="0">
                <a:latin typeface="Calibri"/>
                <a:cs typeface="Calibri"/>
              </a:rPr>
              <a:t>emerging </a:t>
            </a:r>
            <a:r>
              <a:rPr sz="3200" spc="340" dirty="0">
                <a:latin typeface="Calibri"/>
                <a:cs typeface="Calibri"/>
              </a:rPr>
              <a:t>technologies</a:t>
            </a:r>
            <a:r>
              <a:rPr sz="3200" spc="465" dirty="0">
                <a:latin typeface="Calibri"/>
                <a:cs typeface="Calibri"/>
              </a:rPr>
              <a:t> </a:t>
            </a:r>
            <a:r>
              <a:rPr sz="3200" spc="290" dirty="0">
                <a:latin typeface="Calibri"/>
                <a:cs typeface="Calibri"/>
              </a:rPr>
              <a:t>in</a:t>
            </a:r>
            <a:r>
              <a:rPr sz="3200" spc="470" dirty="0">
                <a:latin typeface="Calibri"/>
                <a:cs typeface="Calibri"/>
              </a:rPr>
              <a:t> </a:t>
            </a:r>
            <a:r>
              <a:rPr sz="3200" spc="415" dirty="0">
                <a:latin typeface="Calibri"/>
                <a:cs typeface="Calibri"/>
              </a:rPr>
              <a:t>enhancing</a:t>
            </a:r>
            <a:r>
              <a:rPr sz="3200" spc="450" dirty="0">
                <a:latin typeface="Calibri"/>
                <a:cs typeface="Calibri"/>
              </a:rPr>
              <a:t> </a:t>
            </a:r>
            <a:r>
              <a:rPr sz="3200" spc="270" dirty="0">
                <a:latin typeface="Calibri"/>
                <a:cs typeface="Calibri"/>
              </a:rPr>
              <a:t>social</a:t>
            </a:r>
            <a:r>
              <a:rPr sz="3200" spc="459" dirty="0">
                <a:latin typeface="Calibri"/>
                <a:cs typeface="Calibri"/>
              </a:rPr>
              <a:t> </a:t>
            </a:r>
            <a:r>
              <a:rPr sz="3200" spc="365" dirty="0">
                <a:latin typeface="Calibri"/>
                <a:cs typeface="Calibri"/>
              </a:rPr>
              <a:t>work</a:t>
            </a:r>
            <a:r>
              <a:rPr sz="3200" spc="459" dirty="0">
                <a:latin typeface="Calibri"/>
                <a:cs typeface="Calibri"/>
              </a:rPr>
              <a:t> </a:t>
            </a:r>
            <a:r>
              <a:rPr sz="3200" spc="300" dirty="0">
                <a:latin typeface="Calibri"/>
                <a:cs typeface="Calibri"/>
              </a:rPr>
              <a:t>education:</a:t>
            </a:r>
            <a:r>
              <a:rPr sz="3200" spc="450" dirty="0">
                <a:latin typeface="Calibri"/>
                <a:cs typeface="Calibri"/>
              </a:rPr>
              <a:t> </a:t>
            </a:r>
            <a:r>
              <a:rPr sz="3200" spc="335" dirty="0">
                <a:latin typeface="Calibri"/>
                <a:cs typeface="Calibri"/>
              </a:rPr>
              <a:t>a</a:t>
            </a:r>
            <a:r>
              <a:rPr sz="3200" spc="459" dirty="0">
                <a:latin typeface="Calibri"/>
                <a:cs typeface="Calibri"/>
              </a:rPr>
              <a:t> </a:t>
            </a:r>
            <a:r>
              <a:rPr sz="3200" spc="370" dirty="0">
                <a:latin typeface="Calibri"/>
                <a:cs typeface="Calibri"/>
              </a:rPr>
              <a:t>comprehensive</a:t>
            </a:r>
            <a:r>
              <a:rPr sz="3200" spc="459" dirty="0">
                <a:latin typeface="Calibri"/>
                <a:cs typeface="Calibri"/>
              </a:rPr>
              <a:t> </a:t>
            </a:r>
            <a:r>
              <a:rPr sz="3200" spc="185" dirty="0">
                <a:latin typeface="Calibri"/>
                <a:cs typeface="Calibri"/>
              </a:rPr>
              <a:t>analysis’, </a:t>
            </a:r>
            <a:r>
              <a:rPr sz="3200" i="1" spc="330" dirty="0">
                <a:latin typeface="Calibri"/>
                <a:cs typeface="Calibri"/>
              </a:rPr>
              <a:t>Social</a:t>
            </a:r>
            <a:r>
              <a:rPr sz="3200" i="1" dirty="0">
                <a:latin typeface="Calibri"/>
                <a:cs typeface="Calibri"/>
              </a:rPr>
              <a:t>	</a:t>
            </a:r>
            <a:r>
              <a:rPr sz="3200" i="1" spc="400" dirty="0">
                <a:latin typeface="Calibri"/>
                <a:cs typeface="Calibri"/>
              </a:rPr>
              <a:t>Work</a:t>
            </a:r>
            <a:r>
              <a:rPr sz="3200" i="1" dirty="0">
                <a:latin typeface="Calibri"/>
                <a:cs typeface="Calibri"/>
              </a:rPr>
              <a:t>	</a:t>
            </a:r>
            <a:r>
              <a:rPr sz="3200" i="1" spc="350" dirty="0">
                <a:latin typeface="Calibri"/>
                <a:cs typeface="Calibri"/>
              </a:rPr>
              <a:t>Education</a:t>
            </a:r>
            <a:r>
              <a:rPr sz="3200" spc="350" dirty="0">
                <a:latin typeface="Calibri"/>
                <a:cs typeface="Calibri"/>
              </a:rPr>
              <a:t>,</a:t>
            </a:r>
            <a:r>
              <a:rPr sz="3200" dirty="0">
                <a:latin typeface="Calibri"/>
                <a:cs typeface="Calibri"/>
              </a:rPr>
              <a:t>	</a:t>
            </a:r>
            <a:r>
              <a:rPr sz="3200" spc="65" dirty="0">
                <a:latin typeface="Calibri"/>
                <a:cs typeface="Calibri"/>
              </a:rPr>
              <a:t>pp.1–</a:t>
            </a:r>
            <a:r>
              <a:rPr sz="3200" spc="-25" dirty="0">
                <a:latin typeface="Calibri"/>
                <a:cs typeface="Calibri"/>
              </a:rPr>
              <a:t>16.</a:t>
            </a:r>
            <a:r>
              <a:rPr sz="3200" dirty="0">
                <a:latin typeface="Calibri"/>
                <a:cs typeface="Calibri"/>
              </a:rPr>
              <a:t>	</a:t>
            </a:r>
            <a:r>
              <a:rPr sz="3200" spc="275" dirty="0">
                <a:latin typeface="Calibri"/>
                <a:cs typeface="Calibri"/>
              </a:rPr>
              <a:t>Available</a:t>
            </a:r>
            <a:r>
              <a:rPr sz="3200" dirty="0">
                <a:latin typeface="Calibri"/>
                <a:cs typeface="Calibri"/>
              </a:rPr>
              <a:t>	</a:t>
            </a:r>
            <a:r>
              <a:rPr sz="3200" spc="105" dirty="0">
                <a:latin typeface="Calibri"/>
                <a:cs typeface="Calibri"/>
              </a:rPr>
              <a:t>at: </a:t>
            </a:r>
            <a:r>
              <a:rPr sz="3200" u="sng" spc="185" dirty="0">
                <a:solidFill>
                  <a:srgbClr val="0000FF"/>
                </a:solidFill>
                <a:uFill>
                  <a:solidFill>
                    <a:srgbClr val="0000FF"/>
                  </a:solidFill>
                </a:uFill>
                <a:latin typeface="Calibri"/>
                <a:cs typeface="Calibri"/>
                <a:hlinkClick r:id="rId2"/>
              </a:rPr>
              <a:t>https://doi.org/10.1080/02615479.2024.2445740</a:t>
            </a:r>
            <a:endParaRPr sz="3200">
              <a:latin typeface="Calibri"/>
              <a:cs typeface="Calibri"/>
            </a:endParaRPr>
          </a:p>
          <a:p>
            <a:pPr marL="469265" indent="-456565">
              <a:lnSpc>
                <a:spcPct val="100000"/>
              </a:lnSpc>
              <a:spcBef>
                <a:spcPts val="3844"/>
              </a:spcBef>
              <a:buFont typeface="Arial"/>
              <a:buChar char="•"/>
              <a:tabLst>
                <a:tab pos="469265" algn="l"/>
              </a:tabLst>
            </a:pPr>
            <a:r>
              <a:rPr sz="3200" spc="270" dirty="0">
                <a:latin typeface="Calibri"/>
                <a:cs typeface="Calibri"/>
              </a:rPr>
              <a:t>Thorpe,</a:t>
            </a:r>
            <a:r>
              <a:rPr sz="3200" spc="135" dirty="0">
                <a:latin typeface="Calibri"/>
                <a:cs typeface="Calibri"/>
              </a:rPr>
              <a:t> </a:t>
            </a:r>
            <a:r>
              <a:rPr sz="3200" spc="100" dirty="0">
                <a:latin typeface="Calibri"/>
                <a:cs typeface="Calibri"/>
              </a:rPr>
              <a:t>C.,</a:t>
            </a:r>
            <a:r>
              <a:rPr sz="3200" spc="130" dirty="0">
                <a:latin typeface="Calibri"/>
                <a:cs typeface="Calibri"/>
              </a:rPr>
              <a:t> </a:t>
            </a:r>
            <a:r>
              <a:rPr sz="3200" spc="310" dirty="0">
                <a:latin typeface="Calibri"/>
                <a:cs typeface="Calibri"/>
              </a:rPr>
              <a:t>Honey,</a:t>
            </a:r>
            <a:r>
              <a:rPr sz="3200" spc="145" dirty="0">
                <a:latin typeface="Calibri"/>
                <a:cs typeface="Calibri"/>
              </a:rPr>
              <a:t> </a:t>
            </a:r>
            <a:r>
              <a:rPr sz="3200" spc="55" dirty="0">
                <a:latin typeface="Calibri"/>
                <a:cs typeface="Calibri"/>
              </a:rPr>
              <a:t>T.</a:t>
            </a:r>
            <a:r>
              <a:rPr sz="3200" spc="130" dirty="0">
                <a:latin typeface="Calibri"/>
                <a:cs typeface="Calibri"/>
              </a:rPr>
              <a:t> </a:t>
            </a:r>
            <a:r>
              <a:rPr sz="3200" spc="425" dirty="0">
                <a:latin typeface="Calibri"/>
                <a:cs typeface="Calibri"/>
              </a:rPr>
              <a:t>and</a:t>
            </a:r>
            <a:r>
              <a:rPr sz="3200" spc="125" dirty="0">
                <a:latin typeface="Calibri"/>
                <a:cs typeface="Calibri"/>
              </a:rPr>
              <a:t> </a:t>
            </a:r>
            <a:r>
              <a:rPr sz="3200" spc="265" dirty="0">
                <a:latin typeface="Calibri"/>
                <a:cs typeface="Calibri"/>
              </a:rPr>
              <a:t>Wilson,</a:t>
            </a:r>
            <a:r>
              <a:rPr sz="3200" spc="125" dirty="0">
                <a:latin typeface="Calibri"/>
                <a:cs typeface="Calibri"/>
              </a:rPr>
              <a:t> </a:t>
            </a:r>
            <a:r>
              <a:rPr sz="3200" spc="215" dirty="0">
                <a:latin typeface="Calibri"/>
                <a:cs typeface="Calibri"/>
              </a:rPr>
              <a:t>E.</a:t>
            </a:r>
            <a:r>
              <a:rPr sz="3200" spc="130" dirty="0">
                <a:latin typeface="Calibri"/>
                <a:cs typeface="Calibri"/>
              </a:rPr>
              <a:t> </a:t>
            </a:r>
            <a:r>
              <a:rPr sz="3200" spc="245" dirty="0">
                <a:latin typeface="Calibri"/>
                <a:cs typeface="Calibri"/>
              </a:rPr>
              <a:t>(2024)</a:t>
            </a:r>
            <a:r>
              <a:rPr sz="3200" spc="120" dirty="0">
                <a:latin typeface="Calibri"/>
                <a:cs typeface="Calibri"/>
              </a:rPr>
              <a:t> </a:t>
            </a:r>
            <a:r>
              <a:rPr sz="3200" spc="355" dirty="0">
                <a:latin typeface="Calibri"/>
                <a:cs typeface="Calibri"/>
              </a:rPr>
              <a:t>‘Reading</a:t>
            </a:r>
            <a:r>
              <a:rPr sz="3200" spc="125" dirty="0">
                <a:latin typeface="Calibri"/>
                <a:cs typeface="Calibri"/>
              </a:rPr>
              <a:t> </a:t>
            </a:r>
            <a:r>
              <a:rPr sz="3200" spc="210" dirty="0">
                <a:latin typeface="Calibri"/>
                <a:cs typeface="Calibri"/>
              </a:rPr>
              <a:t>lists</a:t>
            </a:r>
            <a:r>
              <a:rPr sz="3200" spc="125" dirty="0">
                <a:latin typeface="Calibri"/>
                <a:cs typeface="Calibri"/>
              </a:rPr>
              <a:t> </a:t>
            </a:r>
            <a:r>
              <a:rPr sz="3200" spc="335" dirty="0">
                <a:latin typeface="Calibri"/>
                <a:cs typeface="Calibri"/>
              </a:rPr>
              <a:t>as</a:t>
            </a:r>
            <a:r>
              <a:rPr sz="3200" spc="120" dirty="0">
                <a:latin typeface="Calibri"/>
                <a:cs typeface="Calibri"/>
              </a:rPr>
              <a:t> </a:t>
            </a:r>
            <a:r>
              <a:rPr sz="3200" spc="320" dirty="0">
                <a:latin typeface="Calibri"/>
                <a:cs typeface="Calibri"/>
              </a:rPr>
              <a:t>enablers</a:t>
            </a:r>
            <a:r>
              <a:rPr sz="3200" spc="145" dirty="0">
                <a:latin typeface="Calibri"/>
                <a:cs typeface="Calibri"/>
              </a:rPr>
              <a:t> </a:t>
            </a:r>
            <a:r>
              <a:rPr sz="3200" spc="210" dirty="0">
                <a:latin typeface="Calibri"/>
                <a:cs typeface="Calibri"/>
              </a:rPr>
              <a:t>of</a:t>
            </a:r>
            <a:r>
              <a:rPr sz="3200" spc="145" dirty="0">
                <a:latin typeface="Calibri"/>
                <a:cs typeface="Calibri"/>
              </a:rPr>
              <a:t> </a:t>
            </a:r>
            <a:r>
              <a:rPr sz="3200" spc="325" dirty="0">
                <a:latin typeface="Calibri"/>
                <a:cs typeface="Calibri"/>
              </a:rPr>
              <a:t>learning</a:t>
            </a:r>
            <a:endParaRPr sz="3200">
              <a:latin typeface="Calibri"/>
              <a:cs typeface="Calibri"/>
            </a:endParaRPr>
          </a:p>
        </p:txBody>
      </p:sp>
      <p:sp>
        <p:nvSpPr>
          <p:cNvPr id="4" name="object 4"/>
          <p:cNvSpPr txBox="1"/>
          <p:nvPr/>
        </p:nvSpPr>
        <p:spPr>
          <a:xfrm>
            <a:off x="1450339" y="8266938"/>
            <a:ext cx="13644880" cy="513715"/>
          </a:xfrm>
          <a:prstGeom prst="rect">
            <a:avLst/>
          </a:prstGeom>
        </p:spPr>
        <p:txBody>
          <a:bodyPr vert="horz" wrap="square" lIns="0" tIns="12700" rIns="0" bIns="0" rtlCol="0">
            <a:spAutoFit/>
          </a:bodyPr>
          <a:lstStyle/>
          <a:p>
            <a:pPr marL="12700">
              <a:lnSpc>
                <a:spcPct val="100000"/>
              </a:lnSpc>
              <a:spcBef>
                <a:spcPts val="100"/>
              </a:spcBef>
              <a:tabLst>
                <a:tab pos="4629150" algn="l"/>
                <a:tab pos="7529195" algn="l"/>
                <a:tab pos="11789410" algn="l"/>
              </a:tabLst>
            </a:pPr>
            <a:r>
              <a:rPr sz="3200" i="1" spc="310" dirty="0">
                <a:latin typeface="Calibri"/>
                <a:cs typeface="Calibri"/>
              </a:rPr>
              <a:t>Librarianship</a:t>
            </a:r>
            <a:r>
              <a:rPr sz="3200" spc="310" dirty="0">
                <a:latin typeface="Calibri"/>
                <a:cs typeface="Calibri"/>
              </a:rPr>
              <a:t>,</a:t>
            </a:r>
            <a:r>
              <a:rPr sz="3200" dirty="0">
                <a:latin typeface="Calibri"/>
                <a:cs typeface="Calibri"/>
              </a:rPr>
              <a:t>	</a:t>
            </a:r>
            <a:r>
              <a:rPr sz="3200" spc="175" dirty="0">
                <a:latin typeface="Calibri"/>
                <a:cs typeface="Calibri"/>
              </a:rPr>
              <a:t>30(4),</a:t>
            </a:r>
            <a:r>
              <a:rPr sz="3200" dirty="0">
                <a:latin typeface="Calibri"/>
                <a:cs typeface="Calibri"/>
              </a:rPr>
              <a:t>	</a:t>
            </a:r>
            <a:r>
              <a:rPr sz="3200" spc="250" dirty="0">
                <a:latin typeface="Calibri"/>
                <a:cs typeface="Calibri"/>
              </a:rPr>
              <a:t>pp.390–</a:t>
            </a:r>
            <a:r>
              <a:rPr sz="3200" spc="300" dirty="0">
                <a:latin typeface="Calibri"/>
                <a:cs typeface="Calibri"/>
              </a:rPr>
              <a:t>404.</a:t>
            </a:r>
            <a:r>
              <a:rPr sz="3200" dirty="0">
                <a:latin typeface="Calibri"/>
                <a:cs typeface="Calibri"/>
              </a:rPr>
              <a:t>	</a:t>
            </a:r>
            <a:r>
              <a:rPr sz="3200" spc="275" dirty="0">
                <a:latin typeface="Calibri"/>
                <a:cs typeface="Calibri"/>
              </a:rPr>
              <a:t>Available</a:t>
            </a:r>
            <a:endParaRPr sz="3200">
              <a:latin typeface="Calibri"/>
              <a:cs typeface="Calibri"/>
            </a:endParaRPr>
          </a:p>
        </p:txBody>
      </p:sp>
      <p:sp>
        <p:nvSpPr>
          <p:cNvPr id="5" name="object 5"/>
          <p:cNvSpPr txBox="1"/>
          <p:nvPr/>
        </p:nvSpPr>
        <p:spPr>
          <a:xfrm>
            <a:off x="1450339" y="7779257"/>
            <a:ext cx="15922625" cy="1001394"/>
          </a:xfrm>
          <a:prstGeom prst="rect">
            <a:avLst/>
          </a:prstGeom>
        </p:spPr>
        <p:txBody>
          <a:bodyPr vert="horz" wrap="square" lIns="0" tIns="12700" rIns="0" bIns="0" rtlCol="0">
            <a:spAutoFit/>
          </a:bodyPr>
          <a:lstStyle/>
          <a:p>
            <a:pPr marR="5080" algn="r">
              <a:lnSpc>
                <a:spcPct val="100000"/>
              </a:lnSpc>
              <a:spcBef>
                <a:spcPts val="100"/>
              </a:spcBef>
              <a:tabLst>
                <a:tab pos="775335" algn="l"/>
                <a:tab pos="1682114" algn="l"/>
                <a:tab pos="4232275" algn="l"/>
                <a:tab pos="5737860" algn="l"/>
                <a:tab pos="7948295" algn="l"/>
                <a:tab pos="9830435" algn="l"/>
                <a:tab pos="11156315" algn="l"/>
                <a:tab pos="13021944" algn="l"/>
                <a:tab pos="13806805" algn="l"/>
              </a:tabLst>
            </a:pPr>
            <a:r>
              <a:rPr sz="3200" spc="265" dirty="0">
                <a:latin typeface="Calibri"/>
                <a:cs typeface="Calibri"/>
              </a:rPr>
              <a:t>in</a:t>
            </a:r>
            <a:r>
              <a:rPr sz="3200" dirty="0">
                <a:latin typeface="Calibri"/>
                <a:cs typeface="Calibri"/>
              </a:rPr>
              <a:t>	</a:t>
            </a:r>
            <a:r>
              <a:rPr sz="3200" spc="380" dirty="0">
                <a:latin typeface="Calibri"/>
                <a:cs typeface="Calibri"/>
              </a:rPr>
              <a:t>an</a:t>
            </a:r>
            <a:r>
              <a:rPr sz="3200" dirty="0">
                <a:latin typeface="Calibri"/>
                <a:cs typeface="Calibri"/>
              </a:rPr>
              <a:t>	</a:t>
            </a:r>
            <a:r>
              <a:rPr sz="3200" spc="360" dirty="0">
                <a:latin typeface="Calibri"/>
                <a:cs typeface="Calibri"/>
              </a:rPr>
              <a:t>immersive</a:t>
            </a:r>
            <a:r>
              <a:rPr sz="3200" dirty="0">
                <a:latin typeface="Calibri"/>
                <a:cs typeface="Calibri"/>
              </a:rPr>
              <a:t>	</a:t>
            </a:r>
            <a:r>
              <a:rPr sz="3200" spc="345" dirty="0">
                <a:latin typeface="Calibri"/>
                <a:cs typeface="Calibri"/>
              </a:rPr>
              <a:t>block</a:t>
            </a:r>
            <a:r>
              <a:rPr sz="3200" dirty="0">
                <a:latin typeface="Calibri"/>
                <a:cs typeface="Calibri"/>
              </a:rPr>
              <a:t>	</a:t>
            </a:r>
            <a:r>
              <a:rPr sz="3200" spc="370" dirty="0">
                <a:latin typeface="Calibri"/>
                <a:cs typeface="Calibri"/>
              </a:rPr>
              <a:t>teaching</a:t>
            </a:r>
            <a:r>
              <a:rPr sz="3200" dirty="0">
                <a:latin typeface="Calibri"/>
                <a:cs typeface="Calibri"/>
              </a:rPr>
              <a:t>	</a:t>
            </a:r>
            <a:r>
              <a:rPr sz="3200" spc="245" dirty="0">
                <a:latin typeface="Calibri"/>
                <a:cs typeface="Calibri"/>
              </a:rPr>
              <a:t>model’,</a:t>
            </a:r>
            <a:r>
              <a:rPr sz="3200" dirty="0">
                <a:latin typeface="Calibri"/>
                <a:cs typeface="Calibri"/>
              </a:rPr>
              <a:t>	</a:t>
            </a:r>
            <a:r>
              <a:rPr sz="3200" i="1" spc="459" dirty="0">
                <a:latin typeface="Calibri"/>
                <a:cs typeface="Calibri"/>
              </a:rPr>
              <a:t>New</a:t>
            </a:r>
            <a:r>
              <a:rPr sz="3200" i="1" dirty="0">
                <a:latin typeface="Calibri"/>
                <a:cs typeface="Calibri"/>
              </a:rPr>
              <a:t>	</a:t>
            </a:r>
            <a:r>
              <a:rPr sz="3200" i="1" spc="370" dirty="0">
                <a:latin typeface="Calibri"/>
                <a:cs typeface="Calibri"/>
              </a:rPr>
              <a:t>Review</a:t>
            </a:r>
            <a:r>
              <a:rPr sz="3200" i="1" dirty="0">
                <a:latin typeface="Calibri"/>
                <a:cs typeface="Calibri"/>
              </a:rPr>
              <a:t>	</a:t>
            </a:r>
            <a:r>
              <a:rPr sz="3200" i="1" spc="204" dirty="0">
                <a:latin typeface="Calibri"/>
                <a:cs typeface="Calibri"/>
              </a:rPr>
              <a:t>of</a:t>
            </a:r>
            <a:r>
              <a:rPr sz="3200" i="1" dirty="0">
                <a:latin typeface="Calibri"/>
                <a:cs typeface="Calibri"/>
              </a:rPr>
              <a:t>	</a:t>
            </a:r>
            <a:r>
              <a:rPr sz="3200" i="1" spc="455" dirty="0">
                <a:latin typeface="Calibri"/>
                <a:cs typeface="Calibri"/>
              </a:rPr>
              <a:t>Academic</a:t>
            </a:r>
            <a:endParaRPr sz="3200">
              <a:latin typeface="Calibri"/>
              <a:cs typeface="Calibri"/>
            </a:endParaRPr>
          </a:p>
          <a:p>
            <a:pPr marR="6985" algn="r">
              <a:lnSpc>
                <a:spcPct val="100000"/>
              </a:lnSpc>
              <a:spcBef>
                <a:spcPts val="5"/>
              </a:spcBef>
            </a:pPr>
            <a:r>
              <a:rPr sz="3200" spc="100" dirty="0">
                <a:latin typeface="Calibri"/>
                <a:cs typeface="Calibri"/>
              </a:rPr>
              <a:t>at:</a:t>
            </a:r>
            <a:endParaRPr sz="3200">
              <a:latin typeface="Calibri"/>
              <a:cs typeface="Calibri"/>
            </a:endParaRPr>
          </a:p>
        </p:txBody>
      </p:sp>
      <p:sp>
        <p:nvSpPr>
          <p:cNvPr id="6" name="object 6"/>
          <p:cNvSpPr txBox="1"/>
          <p:nvPr/>
        </p:nvSpPr>
        <p:spPr>
          <a:xfrm>
            <a:off x="1450339" y="8754567"/>
            <a:ext cx="8992235" cy="513715"/>
          </a:xfrm>
          <a:prstGeom prst="rect">
            <a:avLst/>
          </a:prstGeom>
        </p:spPr>
        <p:txBody>
          <a:bodyPr vert="horz" wrap="square" lIns="0" tIns="12700" rIns="0" bIns="0" rtlCol="0">
            <a:spAutoFit/>
          </a:bodyPr>
          <a:lstStyle/>
          <a:p>
            <a:pPr marL="12700">
              <a:lnSpc>
                <a:spcPct val="100000"/>
              </a:lnSpc>
              <a:spcBef>
                <a:spcPts val="100"/>
              </a:spcBef>
            </a:pPr>
            <a:r>
              <a:rPr sz="3200" u="sng" spc="105" dirty="0">
                <a:solidFill>
                  <a:srgbClr val="0000FF"/>
                </a:solidFill>
                <a:uFill>
                  <a:solidFill>
                    <a:srgbClr val="0000FF"/>
                  </a:solidFill>
                </a:uFill>
                <a:latin typeface="Calibri"/>
                <a:cs typeface="Calibri"/>
                <a:hlinkClick r:id="rId3"/>
              </a:rPr>
              <a:t>https://doi.org/10.1080/13614533.2024.2381519</a:t>
            </a:r>
            <a:endParaRPr sz="3200">
              <a:latin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2831</TotalTime>
  <Words>3170</Words>
  <Application>Microsoft Office PowerPoint</Application>
  <PresentationFormat>Custom</PresentationFormat>
  <Paragraphs>316</Paragraphs>
  <Slides>25</Slides>
  <Notes>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25</vt:i4>
      </vt:variant>
    </vt:vector>
  </HeadingPairs>
  <TitlesOfParts>
    <vt:vector size="30" baseType="lpstr">
      <vt:lpstr>Aptos</vt:lpstr>
      <vt:lpstr>Arial</vt:lpstr>
      <vt:lpstr>Calibri</vt:lpstr>
      <vt:lpstr>Office Theme</vt:lpstr>
      <vt:lpstr>1_Office Theme</vt:lpstr>
      <vt:lpstr>PowerPoint Presentation</vt:lpstr>
      <vt:lpstr>Recap (Week 1)</vt:lpstr>
      <vt:lpstr>Reflection (Week 1)</vt:lpstr>
      <vt:lpstr>Learning Objectives</vt:lpstr>
      <vt:lpstr>PROFESSIONAL STANDARDS</vt:lpstr>
      <vt:lpstr>PROFESSIONAL STANDARDS</vt:lpstr>
      <vt:lpstr>Assignment One Academic Skills for the Digital Era (BMSW4013)</vt:lpstr>
      <vt:lpstr>Assignment 1: Evidence of Learning (E-Portfolio)</vt:lpstr>
      <vt:lpstr>Reading Lists…</vt:lpstr>
      <vt:lpstr>Reading Lists</vt:lpstr>
      <vt:lpstr>Online Library</vt:lpstr>
      <vt:lpstr>Online Library</vt:lpstr>
      <vt:lpstr>After the library session, what still feels confusing or difficult?</vt:lpstr>
      <vt:lpstr>Keyword Research</vt:lpstr>
      <vt:lpstr>Keyword Research</vt:lpstr>
      <vt:lpstr>Online Library</vt:lpstr>
      <vt:lpstr>Your turn…</vt:lpstr>
      <vt:lpstr>PowerPoint Presentation</vt:lpstr>
      <vt:lpstr>CRAAP Test</vt:lpstr>
      <vt:lpstr>CRAAP Test practise</vt:lpstr>
      <vt:lpstr>CRAAP Test ‘test’ Follow up questions</vt:lpstr>
      <vt:lpstr>Lesson Recap</vt:lpstr>
      <vt:lpstr>Next Week</vt:lpstr>
      <vt:lpstr>Tasks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9e897ece-092f-4cfa-a87f-643891437d1d.pdf</dc:title>
  <dc:creator>Scott James</dc:creator>
  <cp:lastModifiedBy>Ffion Cumberpatch</cp:lastModifiedBy>
  <cp:revision>3</cp:revision>
  <dcterms:created xsi:type="dcterms:W3CDTF">2025-12-30T09:37:43Z</dcterms:created>
  <dcterms:modified xsi:type="dcterms:W3CDTF">2026-01-01T11:56:56Z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2025-10-06T00:00:00Z</vt:filetime>
  </property>
  <property fmtid="{D5CDD505-2E9C-101B-9397-08002B2CF9AE}" pid="3" name="Creator">
    <vt:lpwstr>Microsoft® PowerPoint® for Microsoft 365</vt:lpwstr>
  </property>
  <property fmtid="{D5CDD505-2E9C-101B-9397-08002B2CF9AE}" pid="4" name="LastSaved">
    <vt:filetime>2025-12-30T00:00:00Z</vt:filetime>
  </property>
  <property fmtid="{D5CDD505-2E9C-101B-9397-08002B2CF9AE}" pid="5" name="Producer">
    <vt:lpwstr>Microsoft® PowerPoint® for Microsoft 365</vt:lpwstr>
  </property>
</Properties>
</file>