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A80ADBE-EEB6-4CA7-825E-CE4A0066BB85}" type="datetimeFigureOut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4BFBDE0-E4F5-4918-B9F3-152A019A8A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3280631-14A6-4887-8D1C-077FDD66E27D}" type="datetimeFigureOut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259C35F-8AE6-4B63-9300-F84A958680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2B3E9-C0BD-46BB-9366-BCDD3F5DAE80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A0A84-C26A-460E-93C6-3641BD7BDF4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C903C-9E30-495F-AE8F-C66A4BAAFFCB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3814A-4C2B-4A31-854E-529FFC8A4C4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BA5AE-8A57-4FD0-A157-939B062CB5E0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2E178-86A2-4D39-AA1F-2C05887F70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8B07A-2F15-4BEB-A9A8-5B6EE806B138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A09F7-0810-4157-A44D-60A77BE0E8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2EA19-60E3-4BF4-866A-291FB47F5126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18208-F1E2-43EB-8DE5-1CF5DBA564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57C81-F06E-4E08-AD0F-0C2D4BC41478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2C10F-EB6B-426E-8CFA-63C59B0147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A43488-FE9F-4095-9997-30B4F6776C42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13835-37DB-4CC5-AE21-844D7D683F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3D4F3-F444-4948-B09C-F763E775B5FC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49EBB-6F92-43B8-8E20-71A8B8E556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50D6E-2091-4951-A9E9-176CA6C19AC8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FD03F-2282-4F03-A8AE-A8C9E71515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7BA1A-CA21-4DC4-B645-FE1E07D6EB3D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6151F-0365-431E-B7E5-A85559B0F8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609A5-D458-40AB-BAD6-3F2CFE79A27E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FB12B-0B88-49DE-AFD5-00079BB6C9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E4155D3-472A-49CE-A0DA-196B684EF191}" type="datetime1">
              <a:rPr lang="en-GB"/>
              <a:pPr>
                <a:defRPr/>
              </a:pPr>
              <a:t>18/02/2013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52B2A73-4C3B-4ECE-93D3-B0DED08E82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5" r:id="rId2"/>
    <p:sldLayoutId id="2147483684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5" r:id="rId9"/>
    <p:sldLayoutId id="2147483681" r:id="rId10"/>
    <p:sldLayoutId id="2147483682" r:id="rId11"/>
  </p:sldLayoutIdLst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 smtClean="0"/>
              <a:t>Summary of the 5 Hypotheses proposed by Steven Krashen</a:t>
            </a:r>
            <a:endParaRPr lang="en-GB" sz="4000" dirty="0"/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endParaRPr lang="en-GB" dirty="0" smtClean="0"/>
          </a:p>
          <a:p>
            <a:pPr marR="0"/>
            <a:r>
              <a:rPr lang="en-GB" sz="2000" dirty="0" smtClean="0"/>
              <a:t>CSTF4010 </a:t>
            </a:r>
            <a:r>
              <a:rPr lang="en-GB" sz="2000" dirty="0" smtClean="0"/>
              <a:t>: TEFL </a:t>
            </a:r>
            <a:r>
              <a:rPr lang="en-GB" sz="2000" dirty="0" smtClean="0"/>
              <a:t> theory </a:t>
            </a:r>
            <a:r>
              <a:rPr lang="en-GB" sz="2000" dirty="0" smtClean="0"/>
              <a:t>and </a:t>
            </a:r>
            <a:r>
              <a:rPr lang="en-GB" sz="2000" dirty="0" smtClean="0"/>
              <a:t>methodology module</a:t>
            </a:r>
            <a:endParaRPr lang="en-GB" sz="2000" dirty="0" smtClean="0"/>
          </a:p>
          <a:p>
            <a:pPr marR="0"/>
            <a:r>
              <a:rPr lang="en-GB" sz="2000" dirty="0" smtClean="0"/>
              <a:t>Session (4) – Friday 22/02/2013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F4857A-6E7D-4F5A-80D7-0D73C1A7898B}" type="slidenum">
              <a:rPr lang="en-GB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Krashen’s 5 hypotheses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The Acquisition/Learning Hypothesis</a:t>
            </a:r>
          </a:p>
          <a:p>
            <a:r>
              <a:rPr lang="en-GB" smtClean="0"/>
              <a:t>The Affective Filter Hypothesis</a:t>
            </a:r>
          </a:p>
          <a:p>
            <a:r>
              <a:rPr lang="en-GB" smtClean="0"/>
              <a:t>The Input Hypothesis</a:t>
            </a:r>
          </a:p>
          <a:p>
            <a:r>
              <a:rPr lang="en-GB" smtClean="0"/>
              <a:t>The Monitor Hypothesis</a:t>
            </a:r>
          </a:p>
          <a:p>
            <a:r>
              <a:rPr lang="en-GB" smtClean="0"/>
              <a:t>The Natural Order Hypothesis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54FA35-C2C5-4608-ABEE-0BC1E0CCEC00}" type="slidenum">
              <a:rPr lang="en-GB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 smtClean="0"/>
              <a:t> </a:t>
            </a:r>
            <a:r>
              <a:rPr lang="en-GB" sz="4000" dirty="0" smtClean="0"/>
              <a:t>(1)The Acquisition/Learning Hypothesis</a:t>
            </a:r>
            <a:endParaRPr lang="en-GB" sz="4000" dirty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Language learning</a:t>
            </a:r>
          </a:p>
          <a:p>
            <a:pPr lvl="1"/>
            <a:r>
              <a:rPr lang="en-GB" smtClean="0"/>
              <a:t>Learning is a conscious process</a:t>
            </a:r>
          </a:p>
          <a:p>
            <a:pPr lvl="1"/>
            <a:r>
              <a:rPr lang="en-GB" smtClean="0"/>
              <a:t>Learning involves understanding many rules</a:t>
            </a:r>
          </a:p>
          <a:p>
            <a:pPr lvl="1"/>
            <a:r>
              <a:rPr lang="en-GB" smtClean="0"/>
              <a:t>Learning involves error correction</a:t>
            </a:r>
          </a:p>
          <a:p>
            <a:r>
              <a:rPr lang="en-GB" smtClean="0"/>
              <a:t> Language acquisition</a:t>
            </a:r>
          </a:p>
          <a:p>
            <a:pPr lvl="1"/>
            <a:r>
              <a:rPr lang="en-GB" smtClean="0"/>
              <a:t>Acquisition is a subconscious process</a:t>
            </a:r>
          </a:p>
          <a:p>
            <a:pPr lvl="1"/>
            <a:r>
              <a:rPr lang="en-GB" smtClean="0"/>
              <a:t>Parallels L1 development in children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D16012-2CBB-40DE-A1E7-BAE6FFD37A11}" type="slidenum">
              <a:rPr lang="en-GB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/>
              <a:t>(2)The Affective Filter Hypothesis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mtClean="0"/>
              <a:t>If Ss are relaxed they are ready for language acquisition</a:t>
            </a:r>
          </a:p>
          <a:p>
            <a:pPr lvl="2"/>
            <a:r>
              <a:rPr lang="en-GB" smtClean="0"/>
              <a:t>Affective filter up 	= mental block/barrier created and 			   input does not reach LAD</a:t>
            </a:r>
          </a:p>
          <a:p>
            <a:pPr lvl="2"/>
            <a:r>
              <a:rPr lang="en-GB" smtClean="0"/>
              <a:t>Affective filter down 	= relaxed, receptive student and input 			   reaches LAD </a:t>
            </a:r>
            <a:r>
              <a:rPr lang="en-GB" sz="1400" smtClean="0"/>
              <a:t>(Language Acquisition Device)</a:t>
            </a:r>
          </a:p>
          <a:p>
            <a:pPr lvl="1"/>
            <a:r>
              <a:rPr lang="en-GB" smtClean="0"/>
              <a:t>AFH recognises 3 kinds of attitudinal/affective viable </a:t>
            </a:r>
          </a:p>
          <a:p>
            <a:pPr lvl="2"/>
            <a:r>
              <a:rPr lang="en-GB" smtClean="0"/>
              <a:t>Motivation	Self-confidence		Anxiety</a:t>
            </a:r>
          </a:p>
          <a:p>
            <a:pPr lvl="1"/>
            <a:r>
              <a:rPr lang="en-GB" smtClean="0"/>
              <a:t>Practitioners focus on 2 factors in the classroom</a:t>
            </a:r>
          </a:p>
          <a:p>
            <a:pPr lvl="2"/>
            <a:r>
              <a:rPr lang="en-GB" smtClean="0"/>
              <a:t>Supplying good comprehensible input (intake)</a:t>
            </a:r>
          </a:p>
          <a:p>
            <a:pPr lvl="2"/>
            <a:r>
              <a:rPr lang="en-GB" smtClean="0"/>
              <a:t>Lowering the affective filter</a:t>
            </a:r>
          </a:p>
          <a:p>
            <a:pPr lvl="2"/>
            <a:endParaRPr lang="en-GB" smtClean="0"/>
          </a:p>
          <a:p>
            <a:pPr lvl="2"/>
            <a:endParaRPr lang="en-GB" smtClean="0"/>
          </a:p>
          <a:p>
            <a:pPr lvl="2"/>
            <a:endParaRPr lang="en-GB" smtClean="0"/>
          </a:p>
          <a:p>
            <a:pPr lvl="2"/>
            <a:endParaRPr lang="en-GB" smtClean="0"/>
          </a:p>
          <a:p>
            <a:pPr lvl="2"/>
            <a:endParaRPr lang="en-GB" smtClean="0"/>
          </a:p>
          <a:p>
            <a:pPr lvl="1"/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E7AC4A-0FEF-4F09-B438-A6447808AD53}" type="slidenum">
              <a:rPr lang="en-GB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/>
              <a:t>(3)The Input Hypothesis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mtClean="0"/>
              <a:t>We acquire language by understanding input</a:t>
            </a:r>
          </a:p>
          <a:p>
            <a:pPr lvl="1"/>
            <a:r>
              <a:rPr lang="en-GB" smtClean="0"/>
              <a:t>Comprehensible input vital (aka intake)</a:t>
            </a:r>
          </a:p>
          <a:p>
            <a:pPr lvl="1"/>
            <a:r>
              <a:rPr lang="en-GB" smtClean="0"/>
              <a:t>Listening &amp; Reading paramount</a:t>
            </a:r>
          </a:p>
          <a:p>
            <a:pPr lvl="3"/>
            <a:r>
              <a:rPr lang="en-GB" smtClean="0"/>
              <a:t>At a level just over current level</a:t>
            </a:r>
          </a:p>
          <a:p>
            <a:pPr lvl="3"/>
            <a:r>
              <a:rPr lang="en-GB" smtClean="0"/>
              <a:t>Speaking/writing emerge with time</a:t>
            </a:r>
          </a:p>
          <a:p>
            <a:pPr lvl="1"/>
            <a:r>
              <a:rPr lang="en-GB" smtClean="0"/>
              <a:t>Possibly the most important of the 5</a:t>
            </a:r>
          </a:p>
          <a:p>
            <a:pPr lvl="1"/>
            <a:r>
              <a:rPr lang="en-GB" smtClean="0"/>
              <a:t>Importance of </a:t>
            </a:r>
            <a:r>
              <a:rPr lang="en-GB" i="1" smtClean="0"/>
              <a:t>caretaker </a:t>
            </a:r>
            <a:r>
              <a:rPr lang="en-GB" smtClean="0"/>
              <a:t>language recognised</a:t>
            </a:r>
          </a:p>
          <a:p>
            <a:pPr lvl="3"/>
            <a:r>
              <a:rPr lang="en-GB" smtClean="0"/>
              <a:t>A structural net cast around child’s current level</a:t>
            </a:r>
          </a:p>
          <a:p>
            <a:pPr lvl="3"/>
            <a:r>
              <a:rPr lang="en-GB" smtClean="0"/>
              <a:t>He/she moves to i+ 1 	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3D4C61-B01B-4DE2-8B65-C12A4BF6706A}" type="slidenum">
              <a:rPr lang="en-GB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/>
              <a:t>(4)The Monitor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389120"/>
          </a:xfrm>
        </p:spPr>
        <p:txBody>
          <a:bodyPr>
            <a:normAutofit/>
          </a:bodyPr>
          <a:lstStyle/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Adults have 2 independent systems for developing second language (L2) ability</a:t>
            </a:r>
          </a:p>
          <a:p>
            <a:pPr marL="1188720" lvl="3" indent="-210312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smtClean="0"/>
              <a:t>Subconscious language acquisition</a:t>
            </a:r>
          </a:p>
          <a:p>
            <a:pPr marL="1188720" lvl="3" indent="-210312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smtClean="0"/>
              <a:t>Conscious language learning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Conscious learning limited in function</a:t>
            </a:r>
          </a:p>
          <a:p>
            <a:pPr marL="1188720" lvl="3" indent="-210312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smtClean="0"/>
              <a:t>Performer uses as a MONITOR (editor) only</a:t>
            </a:r>
          </a:p>
          <a:p>
            <a:pPr marL="1188720" lvl="3" indent="-210312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smtClean="0"/>
              <a:t>To use MONITOR successfully, performer must…</a:t>
            </a:r>
          </a:p>
          <a:p>
            <a:pPr lvl="5">
              <a:defRPr/>
            </a:pPr>
            <a:r>
              <a:rPr lang="en-GB" dirty="0" smtClean="0"/>
              <a:t>…focus on form</a:t>
            </a:r>
          </a:p>
          <a:p>
            <a:pPr lvl="5">
              <a:defRPr/>
            </a:pPr>
            <a:r>
              <a:rPr lang="en-GB" dirty="0" smtClean="0"/>
              <a:t>…know the rules</a:t>
            </a:r>
          </a:p>
          <a:p>
            <a:pPr lvl="5">
              <a:defRPr/>
            </a:pPr>
            <a:r>
              <a:rPr lang="en-GB" dirty="0" smtClean="0"/>
              <a:t>…have sufficient time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Optimum usage of MONITOR essential</a:t>
            </a:r>
          </a:p>
          <a:p>
            <a:pPr marL="1188720" lvl="3" indent="-210312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2C9BFB-D7ED-4B68-86D5-429B33CA49C3}" type="slidenum">
              <a:rPr lang="en-GB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/>
              <a:t>(5)The Natural Order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389120"/>
          </a:xfrm>
        </p:spPr>
        <p:txBody>
          <a:bodyPr>
            <a:normAutofit/>
          </a:bodyPr>
          <a:lstStyle/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Grammatical structures acquired in a predictable order:</a:t>
            </a:r>
          </a:p>
          <a:p>
            <a:pPr marL="1188720" lvl="3" indent="-210312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smtClean="0">
                <a:solidFill>
                  <a:srgbClr val="FF0000"/>
                </a:solidFill>
              </a:rPr>
              <a:t>Roger Brown (1973) </a:t>
            </a:r>
            <a:r>
              <a:rPr lang="en-GB" dirty="0" smtClean="0"/>
              <a:t>stated children tend to acquire certain function words relatively easy  and others quite late</a:t>
            </a:r>
          </a:p>
          <a:p>
            <a:pPr marL="1188720" lvl="3" indent="-210312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smtClean="0"/>
              <a:t>Adults show  a natural order of grammatical morphemes (but only under certain conditions)</a:t>
            </a:r>
          </a:p>
          <a:p>
            <a:pPr marL="1188720" lvl="3" indent="-210312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smtClean="0">
                <a:solidFill>
                  <a:srgbClr val="FF0000"/>
                </a:solidFill>
              </a:rPr>
              <a:t>Dulay &amp; Burt (1974b) </a:t>
            </a:r>
            <a:r>
              <a:rPr lang="en-GB" dirty="0" smtClean="0"/>
              <a:t>produced a table for ranking morpheme acquisition order for children (5-8 years)</a:t>
            </a:r>
          </a:p>
          <a:p>
            <a:pPr lvl="8">
              <a:defRPr/>
            </a:pPr>
            <a:r>
              <a:rPr lang="en-GB" b="1" dirty="0" smtClean="0">
                <a:solidFill>
                  <a:srgbClr val="FF0000"/>
                </a:solidFill>
              </a:rPr>
              <a:t>See table on page 31 of extract (2) in your TEFL READER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Thus we acquire language in a predictable order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5E73C5-A685-4B9B-9376-789199074B0C}" type="slidenum">
              <a:rPr lang="en-GB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93</TotalTime>
  <Words>306</Words>
  <Application>Microsoft Office PowerPoint</Application>
  <PresentationFormat>On-screen Show (4:3)</PresentationFormat>
  <Paragraphs>66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Constantia</vt:lpstr>
      <vt:lpstr>Arial</vt:lpstr>
      <vt:lpstr>Calibri</vt:lpstr>
      <vt:lpstr>Wingdings 2</vt:lpstr>
      <vt:lpstr>Flow</vt:lpstr>
      <vt:lpstr>Summary of the 5 Hypotheses proposed by Steven Krashen</vt:lpstr>
      <vt:lpstr>Krashen’s 5 hypotheses</vt:lpstr>
      <vt:lpstr>    (1)The Acquisition/Learning Hypothesis</vt:lpstr>
      <vt:lpstr>(2)The Affective Filter Hypothesis</vt:lpstr>
      <vt:lpstr>(3)The Input Hypothesis</vt:lpstr>
      <vt:lpstr>(4)The Monitor Hypothesis</vt:lpstr>
      <vt:lpstr>(5)The Natural Order Hypothesis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Summary of the 5 Hypotheses proposed by Steven Krashen</dc:title>
  <dc:creator>ss-dw</dc:creator>
  <cp:lastModifiedBy>ss-dw</cp:lastModifiedBy>
  <cp:revision>35</cp:revision>
  <dcterms:created xsi:type="dcterms:W3CDTF">2013-02-18T09:23:27Z</dcterms:created>
  <dcterms:modified xsi:type="dcterms:W3CDTF">2013-02-18T10:57:03Z</dcterms:modified>
</cp:coreProperties>
</file>