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4"/>
  </p:notesMasterIdLst>
  <p:sldIdLst>
    <p:sldId id="278" r:id="rId2"/>
    <p:sldId id="279" r:id="rId3"/>
    <p:sldId id="280" r:id="rId4"/>
    <p:sldId id="283" r:id="rId5"/>
    <p:sldId id="284" r:id="rId6"/>
    <p:sldId id="294" r:id="rId7"/>
    <p:sldId id="282" r:id="rId8"/>
    <p:sldId id="290" r:id="rId9"/>
    <p:sldId id="292" r:id="rId10"/>
    <p:sldId id="295" r:id="rId11"/>
    <p:sldId id="293" r:id="rId12"/>
    <p:sldId id="296" r:id="rId13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106087-6720-400F-B1D9-D72E7FBE3FFD}" v="2" dt="2023-05-23T19:53:30.247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09" autoAdjust="0"/>
  </p:normalViewPr>
  <p:slideViewPr>
    <p:cSldViewPr snapToGrid="0" snapToObjects="1">
      <p:cViewPr varScale="1">
        <p:scale>
          <a:sx n="91" d="100"/>
          <a:sy n="91" d="100"/>
        </p:scale>
        <p:origin x="76" y="160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calin" userId="6170f1684efe0d94" providerId="LiveId" clId="{AE106087-6720-400F-B1D9-D72E7FBE3FFD}"/>
    <pc:docChg chg="modSld">
      <pc:chgData name="mihaela calin" userId="6170f1684efe0d94" providerId="LiveId" clId="{AE106087-6720-400F-B1D9-D72E7FBE3FFD}" dt="2023-05-23T20:11:23.753" v="2962" actId="20577"/>
      <pc:docMkLst>
        <pc:docMk/>
      </pc:docMkLst>
      <pc:sldChg chg="modSp mod">
        <pc:chgData name="mihaela calin" userId="6170f1684efe0d94" providerId="LiveId" clId="{AE106087-6720-400F-B1D9-D72E7FBE3FFD}" dt="2023-05-23T20:11:23.753" v="2962" actId="20577"/>
        <pc:sldMkLst>
          <pc:docMk/>
          <pc:sldMk cId="2131568492" sldId="278"/>
        </pc:sldMkLst>
        <pc:spChg chg="mod">
          <ac:chgData name="mihaela calin" userId="6170f1684efe0d94" providerId="LiveId" clId="{AE106087-6720-400F-B1D9-D72E7FBE3FFD}" dt="2023-05-23T20:11:23.753" v="2962" actId="20577"/>
          <ac:spMkLst>
            <pc:docMk/>
            <pc:sldMk cId="2131568492" sldId="278"/>
            <ac:spMk id="4" creationId="{60DD9B49-C962-4750-BF64-42D3036D0202}"/>
          </ac:spMkLst>
        </pc:spChg>
      </pc:sldChg>
      <pc:sldChg chg="modNotesTx">
        <pc:chgData name="mihaela calin" userId="6170f1684efe0d94" providerId="LiveId" clId="{AE106087-6720-400F-B1D9-D72E7FBE3FFD}" dt="2023-05-23T19:48:51.164" v="589" actId="20577"/>
        <pc:sldMkLst>
          <pc:docMk/>
          <pc:sldMk cId="979622006" sldId="280"/>
        </pc:sldMkLst>
      </pc:sldChg>
      <pc:sldChg chg="modNotesTx">
        <pc:chgData name="mihaela calin" userId="6170f1684efe0d94" providerId="LiveId" clId="{AE106087-6720-400F-B1D9-D72E7FBE3FFD}" dt="2023-05-23T19:52:10.465" v="2532" actId="20577"/>
        <pc:sldMkLst>
          <pc:docMk/>
          <pc:sldMk cId="685681062" sldId="282"/>
        </pc:sldMkLst>
      </pc:sldChg>
      <pc:sldChg chg="modNotesTx">
        <pc:chgData name="mihaela calin" userId="6170f1684efe0d94" providerId="LiveId" clId="{AE106087-6720-400F-B1D9-D72E7FBE3FFD}" dt="2023-05-23T19:49:25.499" v="1172" actId="20577"/>
        <pc:sldMkLst>
          <pc:docMk/>
          <pc:sldMk cId="2903841477" sldId="283"/>
        </pc:sldMkLst>
      </pc:sldChg>
      <pc:sldChg chg="modNotesTx">
        <pc:chgData name="mihaela calin" userId="6170f1684efe0d94" providerId="LiveId" clId="{AE106087-6720-400F-B1D9-D72E7FBE3FFD}" dt="2023-05-23T19:50:01.755" v="1538" actId="20577"/>
        <pc:sldMkLst>
          <pc:docMk/>
          <pc:sldMk cId="2886474736" sldId="284"/>
        </pc:sldMkLst>
      </pc:sldChg>
      <pc:sldChg chg="modNotesTx">
        <pc:chgData name="mihaela calin" userId="6170f1684efe0d94" providerId="LiveId" clId="{AE106087-6720-400F-B1D9-D72E7FBE3FFD}" dt="2023-05-23T19:52:37.302" v="2943" actId="20577"/>
        <pc:sldMkLst>
          <pc:docMk/>
          <pc:sldMk cId="3170280394" sldId="290"/>
        </pc:sldMkLst>
      </pc:sldChg>
      <pc:sldChg chg="modNotesTx">
        <pc:chgData name="mihaela calin" userId="6170f1684efe0d94" providerId="LiveId" clId="{AE106087-6720-400F-B1D9-D72E7FBE3FFD}" dt="2023-05-23T19:53:15.025" v="2944" actId="20577"/>
        <pc:sldMkLst>
          <pc:docMk/>
          <pc:sldMk cId="94818171" sldId="292"/>
        </pc:sldMkLst>
      </pc:sldChg>
      <pc:sldChg chg="modNotesTx">
        <pc:chgData name="mihaela calin" userId="6170f1684efe0d94" providerId="LiveId" clId="{AE106087-6720-400F-B1D9-D72E7FBE3FFD}" dt="2023-05-23T19:53:34.846" v="2946" actId="20577"/>
        <pc:sldMkLst>
          <pc:docMk/>
          <pc:sldMk cId="1003962426" sldId="293"/>
        </pc:sldMkLst>
      </pc:sldChg>
      <pc:sldChg chg="modNotesTx">
        <pc:chgData name="mihaela calin" userId="6170f1684efe0d94" providerId="LiveId" clId="{AE106087-6720-400F-B1D9-D72E7FBE3FFD}" dt="2023-05-23T19:51:30.153" v="2036" actId="20577"/>
        <pc:sldMkLst>
          <pc:docMk/>
          <pc:sldMk cId="3849732042" sldId="294"/>
        </pc:sldMkLst>
      </pc:sldChg>
      <pc:sldChg chg="modNotesTx">
        <pc:chgData name="mihaela calin" userId="6170f1684efe0d94" providerId="LiveId" clId="{AE106087-6720-400F-B1D9-D72E7FBE3FFD}" dt="2023-05-23T19:53:24.012" v="2945" actId="20577"/>
        <pc:sldMkLst>
          <pc:docMk/>
          <pc:sldMk cId="787877599" sldId="29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3146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7574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8421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4544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774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963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5914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5374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493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12816" y="490137"/>
            <a:ext cx="5385816" cy="591172"/>
          </a:xfrm>
        </p:spPr>
        <p:txBody>
          <a:bodyPr/>
          <a:lstStyle/>
          <a:p>
            <a:r>
              <a:rPr lang="en-US" sz="2400" dirty="0"/>
              <a:t>PRESENTATION 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3801" y="1434288"/>
            <a:ext cx="5603845" cy="828079"/>
          </a:xfrm>
          <a:solidFill>
            <a:schemeClr val="bg1">
              <a:lumMod val="90000"/>
            </a:schemeClr>
          </a:solidFill>
        </p:spPr>
        <p:txBody>
          <a:bodyPr/>
          <a:lstStyle/>
          <a:p>
            <a:r>
              <a:rPr lang="en-US" dirty="0"/>
              <a:t>The Role and Importance of Hospitality &amp; Guest Services within the Hotel Industry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DD9B49-C962-4750-BF64-42D3036D0202}"/>
              </a:ext>
            </a:extLst>
          </p:cNvPr>
          <p:cNvSpPr txBox="1"/>
          <p:nvPr/>
        </p:nvSpPr>
        <p:spPr>
          <a:xfrm>
            <a:off x="4236233" y="5633702"/>
            <a:ext cx="568773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Module Name: Hospitality and Guest Services</a:t>
            </a:r>
          </a:p>
          <a:p>
            <a:r>
              <a:rPr lang="en-US" sz="2000" dirty="0">
                <a:solidFill>
                  <a:schemeClr val="bg1"/>
                </a:solidFill>
              </a:rPr>
              <a:t>Module Code: BMIH4003 </a:t>
            </a:r>
          </a:p>
          <a:p>
            <a:r>
              <a:rPr lang="en-US" sz="2000" dirty="0">
                <a:solidFill>
                  <a:schemeClr val="bg1"/>
                </a:solidFill>
              </a:rPr>
              <a:t>Student Id</a:t>
            </a:r>
            <a:r>
              <a:rPr lang="en-US" sz="2000">
                <a:solidFill>
                  <a:schemeClr val="bg1"/>
                </a:solidFill>
              </a:rPr>
              <a:t>:  2226828-Mihaela </a:t>
            </a:r>
            <a:r>
              <a:rPr lang="en-US" sz="2000" dirty="0">
                <a:solidFill>
                  <a:schemeClr val="bg1"/>
                </a:solidFill>
              </a:rPr>
              <a:t>Calin</a:t>
            </a:r>
          </a:p>
          <a:p>
            <a:r>
              <a:rPr lang="en-US" sz="2000" dirty="0">
                <a:solidFill>
                  <a:schemeClr val="bg1"/>
                </a:solidFill>
              </a:rPr>
              <a:t>Tutor: Charlotte Joyner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262D9C-DC82-48A7-A5A4-151590D7B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867" y="2838836"/>
            <a:ext cx="3283934" cy="154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4368" y="492602"/>
            <a:ext cx="1973426" cy="768096"/>
          </a:xfrm>
        </p:spPr>
        <p:txBody>
          <a:bodyPr/>
          <a:lstStyle/>
          <a:p>
            <a:r>
              <a:rPr lang="en-US" sz="2400" dirty="0">
                <a:latin typeface="Arial Black" panose="020B0604020202020204" pitchFamily="34" charset="0"/>
                <a:ea typeface="Arial Regular" pitchFamily="34" charset="-122"/>
                <a:cs typeface="Arial Black" panose="020B0604020202020204" pitchFamily="34" charset="0"/>
              </a:rPr>
              <a:t>Content </a:t>
            </a:r>
            <a:endParaRPr lang="en-US" sz="2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890" y="1041677"/>
            <a:ext cx="8954429" cy="5524443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Summary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Hotel Indigo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 Main consumers of Hotel Indigo.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chemeClr val="accent6"/>
                </a:solidFill>
                <a:cs typeface="Arial Black" panose="020B0604020202020204" pitchFamily="34" charset="0"/>
              </a:rPr>
              <a:t>General Guest services and facilities provided by Hotel  Indigo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Services and facilities based on consumers’ needs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Need for Considering the Role &amp; Function of guest services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Importance of hospitality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Ways by which hotels meet guest expectations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US" sz="2000" dirty="0"/>
              <a:t>Conclusion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sz="2400" dirty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b="1" dirty="0">
              <a:latin typeface="Arial Black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sz="24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dirty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1992" y="449314"/>
            <a:ext cx="3350731" cy="768096"/>
          </a:xfrm>
        </p:spPr>
        <p:txBody>
          <a:bodyPr/>
          <a:lstStyle/>
          <a:p>
            <a:pPr algn="ctr"/>
            <a:r>
              <a:rPr lang="en-US" sz="2800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7908" y="1343619"/>
            <a:ext cx="7860569" cy="3589108"/>
          </a:xfrm>
        </p:spPr>
        <p:txBody>
          <a:bodyPr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/>
              <a:t>Hospitality industry is quite large as it provides different types of services including food, accommodation, event planning, hotels, tourism, travel agency, and restaurant.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/>
              <a:t>Guest service is one of the functions of this hospitality industry inside the hotel service.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/>
              <a:t>InterContinental Hotels Group companies have been chosen for this task and Hotel Indigo has been chosen as a hotel brand under this company.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800" dirty="0"/>
              <a:t> Different guest services, the importance of hospitality, the brand’s main consumers, and other related topic have been discussed throughout the presentation.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BD1040-656F-4746-8807-77A110040C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58" y="2105635"/>
            <a:ext cx="3954550" cy="191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5542-D540-B766-0FA1-10DE2ED04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552" y="316992"/>
            <a:ext cx="10671048" cy="768096"/>
          </a:xfrm>
        </p:spPr>
        <p:txBody>
          <a:bodyPr/>
          <a:lstStyle/>
          <a:p>
            <a:r>
              <a:rPr lang="en-US" sz="2800" b="1" dirty="0">
                <a:solidFill>
                  <a:schemeClr val="accent6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Hotel Indigo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248427F-DD59-46D3-9AEF-B0E67886404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47630" y="2007477"/>
            <a:ext cx="5371164" cy="304799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AD41C1F-B883-4EBC-B040-9285484AA35E}"/>
              </a:ext>
            </a:extLst>
          </p:cNvPr>
          <p:cNvSpPr txBox="1"/>
          <p:nvPr/>
        </p:nvSpPr>
        <p:spPr>
          <a:xfrm>
            <a:off x="5927835" y="1765738"/>
            <a:ext cx="600140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000" dirty="0"/>
              <a:t>It is a boutique hotel brand established back in the year 2004 by InterContinental Hotels Group.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000" dirty="0"/>
              <a:t> Its mission is “True Hospitality for everyone”.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000" dirty="0"/>
              <a:t>It is located in suburban, urban, and resort areas around the globe.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000" dirty="0"/>
              <a:t>It has more than one hundred hotels that are operating and in the development process (Hotel Indigo, 2023).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000" dirty="0"/>
              <a:t>It provides personalized services to guests.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000" dirty="0"/>
              <a:t>It facilitates different services including a gym, bar, free Wi-Fi, meeting place, restaurant, parking lot, and many more.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841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B311B-3177-0658-3585-6639F26A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690" y="592779"/>
            <a:ext cx="10671048" cy="602138"/>
          </a:xfrm>
        </p:spPr>
        <p:txBody>
          <a:bodyPr/>
          <a:lstStyle/>
          <a:p>
            <a:r>
              <a:rPr lang="en-US" sz="2800" dirty="0">
                <a:latin typeface="Arial Black" panose="020B0604020202020204" pitchFamily="34" charset="0"/>
                <a:cs typeface="Arial Black" panose="020B0604020202020204" pitchFamily="34" charset="0"/>
              </a:rPr>
              <a:t>Main Consumers of hotel indigo  </a:t>
            </a:r>
            <a:endParaRPr lang="en-US" sz="2800" b="1" dirty="0">
              <a:solidFill>
                <a:schemeClr val="accent6"/>
              </a:solidFill>
              <a:latin typeface="Arial Black" panose="020B0604020202020204" pitchFamily="34" charset="0"/>
              <a:cs typeface="Arial Black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4E15896-A4E4-4552-AA99-1015A23890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46" y="2011744"/>
            <a:ext cx="3610479" cy="237205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D34118-8F55-4883-82A6-E77B5C85B0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0760" y="2011744"/>
            <a:ext cx="3610479" cy="237205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6902A50-686B-4EA0-8BD4-59B35B72F0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2675" y="2011744"/>
            <a:ext cx="3610479" cy="237205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4903332-2718-4AB8-BB86-6B9BF9F9E4C9}"/>
              </a:ext>
            </a:extLst>
          </p:cNvPr>
          <p:cNvSpPr/>
          <p:nvPr/>
        </p:nvSpPr>
        <p:spPr>
          <a:xfrm>
            <a:off x="493986" y="4806489"/>
            <a:ext cx="2974428" cy="7882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Business Travelers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CC01C8-4542-4974-AB72-650E75C335AD}"/>
              </a:ext>
            </a:extLst>
          </p:cNvPr>
          <p:cNvSpPr/>
          <p:nvPr/>
        </p:nvSpPr>
        <p:spPr>
          <a:xfrm>
            <a:off x="4682357" y="4806489"/>
            <a:ext cx="2974428" cy="7882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Leisure Travelers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DA0E98-EFE7-46F1-95CB-7887FBE62D02}"/>
              </a:ext>
            </a:extLst>
          </p:cNvPr>
          <p:cNvSpPr/>
          <p:nvPr/>
        </p:nvSpPr>
        <p:spPr>
          <a:xfrm>
            <a:off x="8660700" y="4834758"/>
            <a:ext cx="2974428" cy="7882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Families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86474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5542-D540-B766-0FA1-10DE2ED04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552" y="316992"/>
            <a:ext cx="10671048" cy="1080884"/>
          </a:xfrm>
        </p:spPr>
        <p:txBody>
          <a:bodyPr/>
          <a:lstStyle/>
          <a:p>
            <a:r>
              <a:rPr lang="en-US" sz="2800" b="1" dirty="0">
                <a:solidFill>
                  <a:schemeClr val="accent6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General Guest services and facilities provided by Hotel  Indigo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954C8B-39FE-4D54-95B4-C31181622505}"/>
              </a:ext>
            </a:extLst>
          </p:cNvPr>
          <p:cNvSpPr txBox="1"/>
          <p:nvPr/>
        </p:nvSpPr>
        <p:spPr>
          <a:xfrm>
            <a:off x="529458" y="1460148"/>
            <a:ext cx="111330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Front desk: </a:t>
            </a:r>
            <a:r>
              <a:rPr lang="en-US" dirty="0"/>
              <a:t>Front desk helps to check in and inquire about any information.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Concierge: </a:t>
            </a:r>
            <a:r>
              <a:rPr lang="en-US" dirty="0"/>
              <a:t>Arranging transportation for guests, booking tickets, doing reservations for dinner.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Laundry: </a:t>
            </a:r>
            <a:r>
              <a:rPr lang="en-US" dirty="0"/>
              <a:t>Washing and drying the guest’s clothes.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Housekeeping: </a:t>
            </a:r>
            <a:r>
              <a:rPr lang="en-US" dirty="0"/>
              <a:t>Cleaning guest rooms, providing new towels, and so others.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Valet parking: </a:t>
            </a:r>
            <a:r>
              <a:rPr lang="en-US" dirty="0"/>
              <a:t>Facilities to park the cars of guests (Hotel Indigo, 2023).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Fitness center: </a:t>
            </a:r>
            <a:r>
              <a:rPr lang="en-US" dirty="0"/>
              <a:t>Gym to do workouts by guests.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Restaurants: </a:t>
            </a:r>
            <a:r>
              <a:rPr lang="en-US" dirty="0"/>
              <a:t>Available on-site restaurants for guest to have their food.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Bar</a:t>
            </a:r>
            <a:r>
              <a:rPr lang="en-US" dirty="0"/>
              <a:t>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Free Wi-Fi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b="1" dirty="0"/>
              <a:t>Meeting space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72FD09C-EF7A-417A-9EDC-67E62BE54C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59" y="4987401"/>
            <a:ext cx="2341359" cy="13301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9F25DCB-BC20-4B09-AFAD-0381748DD3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298" y="4983892"/>
            <a:ext cx="2341359" cy="13301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AEA16CE-A84C-47E1-B0D7-FD0ECCD1E9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8637" y="4990910"/>
            <a:ext cx="2341359" cy="132667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2B94C37-EBEE-4239-B001-600B74015E8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67345" y="4983892"/>
            <a:ext cx="2341358" cy="132667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40E43C7-53E5-41A5-9261-B73C01C135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36052" y="4949659"/>
            <a:ext cx="2341359" cy="1360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732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551" y="299298"/>
            <a:ext cx="8420063" cy="882731"/>
          </a:xfrm>
        </p:spPr>
        <p:txBody>
          <a:bodyPr/>
          <a:lstStyle/>
          <a:p>
            <a:pPr algn="ctr"/>
            <a:r>
              <a:rPr lang="en-US" sz="2800" dirty="0"/>
              <a:t>Services and facilities based on consumers’ needs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B5D45A-CF13-4B1C-89EB-7D3502F2F1AB}"/>
              </a:ext>
            </a:extLst>
          </p:cNvPr>
          <p:cNvSpPr txBox="1"/>
          <p:nvPr/>
        </p:nvSpPr>
        <p:spPr>
          <a:xfrm>
            <a:off x="557560" y="3278962"/>
            <a:ext cx="32561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Business Guest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Meeting space.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Concierge.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Complimentary breakfast.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 Wake-up service.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US" sz="2400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EA3B5C-AF7E-4759-961D-7128F95D5109}"/>
              </a:ext>
            </a:extLst>
          </p:cNvPr>
          <p:cNvSpPr txBox="1"/>
          <p:nvPr/>
        </p:nvSpPr>
        <p:spPr>
          <a:xfrm>
            <a:off x="4248615" y="2268697"/>
            <a:ext cx="4118516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Leisure Guest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Lounge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Pool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Spa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Bike rentals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Hiking trails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Tennis courts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Theatre tickets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 Pet-friendly rooms (Hotel Indigo, 2023).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Non-smoking rooms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Accessible room for disabled guests.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Pet sitting. </a:t>
            </a:r>
          </a:p>
          <a:p>
            <a:r>
              <a:rPr lang="en-US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6CB109-7B50-408B-AF26-1E2143773CA0}"/>
              </a:ext>
            </a:extLst>
          </p:cNvPr>
          <p:cNvSpPr txBox="1"/>
          <p:nvPr/>
        </p:nvSpPr>
        <p:spPr>
          <a:xfrm>
            <a:off x="8802030" y="3278962"/>
            <a:ext cx="3256156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Families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Family-friendly room.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Baby sitting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Play areas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Children’s activities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dirty="0"/>
              <a:t>Cribs and high chairs</a:t>
            </a:r>
          </a:p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309B0-6209-D3D0-9D5E-308B9F6E7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5272" y="340336"/>
            <a:ext cx="7565879" cy="1008962"/>
          </a:xfrm>
        </p:spPr>
        <p:txBody>
          <a:bodyPr/>
          <a:lstStyle/>
          <a:p>
            <a:pPr algn="ctr"/>
            <a:r>
              <a:rPr lang="en-US" sz="2800" dirty="0"/>
              <a:t>Need for Considering the Role &amp; Function of guest services </a:t>
            </a:r>
            <a:br>
              <a:rPr lang="en-US" dirty="0"/>
            </a:br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C1E7B2-14C8-430E-8669-E65DCDB20EA7}"/>
              </a:ext>
            </a:extLst>
          </p:cNvPr>
          <p:cNvSpPr txBox="1"/>
          <p:nvPr/>
        </p:nvSpPr>
        <p:spPr>
          <a:xfrm>
            <a:off x="5140713" y="2646431"/>
            <a:ext cx="688030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Welcoming and greeting guests in a proper way.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Checking guests in and out and keeping data for any need.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Helping and assisting the guest when they have any questions (</a:t>
            </a:r>
            <a:r>
              <a:rPr lang="en-US" sz="2000" dirty="0" err="1"/>
              <a:t>Heppell</a:t>
            </a:r>
            <a:r>
              <a:rPr lang="en-US" sz="2000" dirty="0"/>
              <a:t>, 2015).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Trying to resolve the complaints of guests and giving them the best services.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Creating a positive and healthy atmosphere for guests.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90952AF-F95E-4285-AE99-42290A8869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5" y="2505058"/>
            <a:ext cx="4869000" cy="2665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280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551688"/>
            <a:ext cx="6766560" cy="686097"/>
          </a:xfrm>
        </p:spPr>
        <p:txBody>
          <a:bodyPr/>
          <a:lstStyle/>
          <a:p>
            <a:pPr algn="ctr"/>
            <a:r>
              <a:rPr lang="en-US" sz="2800" dirty="0"/>
              <a:t>Importance of Hospitality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349" y="1814712"/>
            <a:ext cx="7679845" cy="3228575"/>
          </a:xfrm>
        </p:spPr>
        <p:txBody>
          <a:bodyPr/>
          <a:lstStyle/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Helps to make people feel valued and welcomed.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Helps to show respect and gratitude towards guests and other customers.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Improves the relationship and maximizes mutual understanding.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Creates a sense of community where everyone helps each other (Walker, 2013). 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Helps to build business relationships and makes the bondage stronger.</a:t>
            </a:r>
          </a:p>
          <a:p>
            <a:pPr marL="285750" indent="-285750" algn="just">
              <a:buFont typeface="Wingdings" panose="05000000000000000000" pitchFamily="2" charset="2"/>
              <a:buChar char="§"/>
            </a:pPr>
            <a:r>
              <a:rPr lang="en-US" sz="2000" dirty="0"/>
              <a:t>Helps to develop the mentality of giving others the best and becoming kind and patient.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C16F120-AEA0-4750-87A0-E4A541AB6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2543" y="1907894"/>
            <a:ext cx="3969457" cy="2625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335D000-5143-427A-9BDC-0F96F2D9996C}"/>
              </a:ext>
            </a:extLst>
          </p:cNvPr>
          <p:cNvSpPr txBox="1">
            <a:spLocks/>
          </p:cNvSpPr>
          <p:nvPr/>
        </p:nvSpPr>
        <p:spPr>
          <a:xfrm>
            <a:off x="1774568" y="524106"/>
            <a:ext cx="9356542" cy="115972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 cap="all" baseline="0">
                <a:solidFill>
                  <a:schemeClr val="accent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/>
              <a:t>Ways by which hotels meet guest expectations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85ADB8-3997-4586-8E6C-930ADB7B1D93}"/>
              </a:ext>
            </a:extLst>
          </p:cNvPr>
          <p:cNvSpPr txBox="1"/>
          <p:nvPr/>
        </p:nvSpPr>
        <p:spPr>
          <a:xfrm>
            <a:off x="4750419" y="2375210"/>
            <a:ext cx="6623825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By treating guests in a friendly manner and responding to their questions politely.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Proving staff assistance to carry guest luggage and take them to their rooms.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Keeping the room neat and clean and ensuring hygiene and other safety issues (Ali et al., 2021).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Proving facilities like free Wi-Fi, bar, meeting rooms, pet-friendly rooms, and so others.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/>
              <a:t>Giving value to the guest’s demand and making sure they are feeling comfortable.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E3C8854-65F4-43B9-B8B0-55CE432128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568" y="2564780"/>
            <a:ext cx="3996731" cy="2645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8775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5911" y="211873"/>
            <a:ext cx="4317715" cy="925550"/>
          </a:xfrm>
        </p:spPr>
        <p:txBody>
          <a:bodyPr/>
          <a:lstStyle/>
          <a:p>
            <a:pPr algn="ctr"/>
            <a:r>
              <a:rPr lang="en-US" sz="2800" dirty="0"/>
              <a:t>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FD38C7-2252-471F-A8C4-FAC139D510F3}"/>
              </a:ext>
            </a:extLst>
          </p:cNvPr>
          <p:cNvSpPr txBox="1"/>
          <p:nvPr/>
        </p:nvSpPr>
        <p:spPr>
          <a:xfrm>
            <a:off x="735979" y="1739590"/>
            <a:ext cx="111846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Hospitality and guest service are connected to each other.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more the customers are happy with the hotel services the more the progress of this hospitality industry.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Hotel Indigo is providing both general services and consumer-wise services to its guests (Wood, 2015).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role and functions of guest service are highly required to understand to provide the best service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importance of hospitality and meeting guest expectations effectively is also an essential part of this industry to grow more. </a:t>
            </a:r>
          </a:p>
        </p:txBody>
      </p: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5911" y="211873"/>
            <a:ext cx="4317715" cy="925550"/>
          </a:xfrm>
        </p:spPr>
        <p:txBody>
          <a:bodyPr/>
          <a:lstStyle/>
          <a:p>
            <a:pPr algn="ctr"/>
            <a:r>
              <a:rPr lang="en-US" sz="2800" dirty="0"/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50DF9-0EC4-4CBA-BA85-0136B7F37377}"/>
              </a:ext>
            </a:extLst>
          </p:cNvPr>
          <p:cNvSpPr txBox="1"/>
          <p:nvPr/>
        </p:nvSpPr>
        <p:spPr>
          <a:xfrm>
            <a:off x="559287" y="1137423"/>
            <a:ext cx="11420839" cy="53269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Al-</a:t>
            </a:r>
            <a:r>
              <a:rPr lang="en-US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Ababneh</a:t>
            </a: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M.M., 2017. Service quality in the hospitality industry.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SSRN 3633089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Ali, B.J., </a:t>
            </a:r>
            <a:r>
              <a:rPr lang="en-US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Gardi</a:t>
            </a: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Jabbar Othman, B., Ali Ahmed, S., Burhan Ismael, N., Abdalla Hamza, P., Mahmood Aziz, H., Sabir, B.Y., </a:t>
            </a:r>
            <a:r>
              <a:rPr lang="en-US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Sorguli</a:t>
            </a: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and Anwar, G., 2021. Hotel service quality: The impact of service quality on customer satisfaction in hospitality.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Ali, BJ, </a:t>
            </a:r>
            <a:r>
              <a:rPr lang="en-US" sz="14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Gardi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Othman, BJ, Ahmed, SA, Ismael, NB, Hamza, PA, Aziz, HM, Sabir, BY, Anwar, G., 2021. Hotel Service Quality: The Impact of Service Quality on Customer Satisfaction in Hospitality. International Journal of Engineering, Business, and Management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pp.14-28.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Brotherton, B. ed., 2000.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Introduction to the UK Hospitality industry: a comparative approach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Routledge.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Heppell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2015. Five Star Service: How to Deliver Exceptional Customer Service, Pearson, London.</a:t>
            </a:r>
          </a:p>
          <a:p>
            <a:pPr marL="342900" marR="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 Indigo, 2023.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Hotel Indigo by IHG: Boutique Hotels Worldwide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IHG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https://www.hotelindigo.com/ (Accessed: 22 May 2023).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Mmutle</a:t>
            </a: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T. and </a:t>
            </a:r>
            <a:r>
              <a:rPr lang="en-US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Shonhe</a:t>
            </a: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L., 2017. Customers’ perception of service quality and its impact on reputation in the hospitality industry.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African Journal of Hospitality, Tourism and Leisure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pp.1-25.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Nobar</a:t>
            </a: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H.B.K. and </a:t>
            </a:r>
            <a:r>
              <a:rPr lang="en-US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Rostamzadeh</a:t>
            </a: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2018. The impact of customer satisfaction, customer experience and customer loyalty on brand power: empirical evidence from hotel industry.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Business Economics and Management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pp.417-430.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Walker, J., 2013. Introduction to Hospitality Management, Pearson, London.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Wood, R.C., 2015. Hospitality Management: a brief introduction, Sage, London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arabicPeriod"/>
            </a:pP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Zhu, H., </a:t>
            </a:r>
            <a:r>
              <a:rPr lang="en-US" sz="1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Lyu</a:t>
            </a:r>
            <a:r>
              <a:rPr lang="en-US" sz="1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Deng, X. and Ye, Y., 2017. Workplace ostracism and proactive customer service performance: A conservation of resources perspective.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64</a:t>
            </a:r>
            <a:r>
              <a:rPr lang="en-US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pp.62-72.</a:t>
            </a:r>
          </a:p>
        </p:txBody>
      </p:sp>
    </p:spTree>
    <p:extLst>
      <p:ext uri="{BB962C8B-B14F-4D97-AF65-F5344CB8AC3E}">
        <p14:creationId xmlns:p14="http://schemas.microsoft.com/office/powerpoint/2010/main" val="7313303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{E3A491D4-DCC4-48A5-BD05-EEB6B63C4EA7}tf78438558_win32</Template>
  <TotalTime>223</TotalTime>
  <Words>1187</Words>
  <Application>Microsoft Office PowerPoint</Application>
  <PresentationFormat>Widescreen</PresentationFormat>
  <Paragraphs>112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Black</vt:lpstr>
      <vt:lpstr>Calibri</vt:lpstr>
      <vt:lpstr>Sabon Next LT</vt:lpstr>
      <vt:lpstr>Times New Roman</vt:lpstr>
      <vt:lpstr>Wingdings</vt:lpstr>
      <vt:lpstr>Office Theme</vt:lpstr>
      <vt:lpstr>PRESENTATION on</vt:lpstr>
      <vt:lpstr>Content </vt:lpstr>
      <vt:lpstr>Summary </vt:lpstr>
      <vt:lpstr>Hotel Indigo </vt:lpstr>
      <vt:lpstr>Main Consumers of hotel indigo  </vt:lpstr>
      <vt:lpstr>General Guest services and facilities provided by Hotel  Indigo </vt:lpstr>
      <vt:lpstr>Services and facilities based on consumers’ needs</vt:lpstr>
      <vt:lpstr>Need for Considering the Role &amp; Function of guest services  </vt:lpstr>
      <vt:lpstr>Importance of Hospitality  </vt:lpstr>
      <vt:lpstr>PowerPoint Presentation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subject/>
  <dc:creator>Lenovo</dc:creator>
  <cp:lastModifiedBy>mihaela calin</cp:lastModifiedBy>
  <cp:revision>17</cp:revision>
  <dcterms:created xsi:type="dcterms:W3CDTF">2023-05-22T06:09:11Z</dcterms:created>
  <dcterms:modified xsi:type="dcterms:W3CDTF">2023-05-23T20:11:26Z</dcterms:modified>
</cp:coreProperties>
</file>