
<file path=[Content_Types].xml><?xml version="1.0" encoding="utf-8"?>
<Types xmlns="http://schemas.openxmlformats.org/package/2006/content-types">
  <Default Extension="jpeg" ContentType="image/jpeg"/>
  <Default Extension="jp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4"/>
  </p:sldMasterIdLst>
  <p:notesMasterIdLst>
    <p:notesMasterId r:id="rId31"/>
  </p:notesMasterIdLst>
  <p:handoutMasterIdLst>
    <p:handoutMasterId r:id="rId32"/>
  </p:handoutMasterIdLst>
  <p:sldIdLst>
    <p:sldId id="256" r:id="rId5"/>
    <p:sldId id="315" r:id="rId6"/>
    <p:sldId id="319" r:id="rId7"/>
    <p:sldId id="328" r:id="rId8"/>
    <p:sldId id="320" r:id="rId9"/>
    <p:sldId id="321" r:id="rId10"/>
    <p:sldId id="331" r:id="rId11"/>
    <p:sldId id="322" r:id="rId12"/>
    <p:sldId id="340" r:id="rId13"/>
    <p:sldId id="341" r:id="rId14"/>
    <p:sldId id="324" r:id="rId15"/>
    <p:sldId id="332" r:id="rId16"/>
    <p:sldId id="333" r:id="rId17"/>
    <p:sldId id="339" r:id="rId18"/>
    <p:sldId id="334" r:id="rId19"/>
    <p:sldId id="338" r:id="rId20"/>
    <p:sldId id="335" r:id="rId21"/>
    <p:sldId id="325" r:id="rId22"/>
    <p:sldId id="326" r:id="rId23"/>
    <p:sldId id="299" r:id="rId24"/>
    <p:sldId id="295" r:id="rId25"/>
    <p:sldId id="327" r:id="rId26"/>
    <p:sldId id="314" r:id="rId27"/>
    <p:sldId id="274" r:id="rId28"/>
    <p:sldId id="330" r:id="rId29"/>
    <p:sldId id="393" r:id="rId30"/>
  </p:sldIdLst>
  <p:sldSz cx="9144000" cy="6858000" type="screen4x3"/>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 uri="{2D200454-40CA-4A62-9FC3-DE9A4176ACB9}">
      <p15:notesGuideLst xmlns:p15="http://schemas.microsoft.com/office/powerpoint/2012/main">
        <p15:guide id="1" orient="horz" pos="2880">
          <p15:clr>
            <a:srgbClr val="A4A3A4"/>
          </p15:clr>
        </p15:guide>
        <p15:guide id="2" pos="2160">
          <p15:clr>
            <a:srgbClr val="A4A3A4"/>
          </p15:clr>
        </p15:guide>
      </p15:notes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FFCC00"/>
  </p:clrMru>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p:restoredLeft sz="27294"/>
    <p:restoredTop sz="85049"/>
  </p:normalViewPr>
  <p:slideViewPr>
    <p:cSldViewPr>
      <p:cViewPr varScale="1">
        <p:scale>
          <a:sx n="88" d="100"/>
          <a:sy n="88" d="100"/>
        </p:scale>
        <p:origin x="1184" y="192"/>
      </p:cViewPr>
      <p:guideLst>
        <p:guide orient="horz" pos="2160"/>
        <p:guide pos="2880"/>
      </p:guideLst>
    </p:cSldViewPr>
  </p:slideViewPr>
  <p:notesTextViewPr>
    <p:cViewPr>
      <p:scale>
        <a:sx n="1" d="1"/>
        <a:sy n="1" d="1"/>
      </p:scale>
      <p:origin x="0" y="0"/>
    </p:cViewPr>
  </p:notesTextViewPr>
  <p:notesViewPr>
    <p:cSldViewPr>
      <p:cViewPr varScale="1">
        <p:scale>
          <a:sx n="83" d="100"/>
          <a:sy n="83" d="100"/>
        </p:scale>
        <p:origin x="-2166" y="-78"/>
      </p:cViewPr>
      <p:guideLst>
        <p:guide orient="horz" pos="2880"/>
        <p:guide pos="2160"/>
      </p:guideLst>
    </p:cSldViewPr>
  </p:notes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9.xml"/><Relationship Id="rId18" Type="http://schemas.openxmlformats.org/officeDocument/2006/relationships/slide" Target="slides/slide14.xml"/><Relationship Id="rId26" Type="http://schemas.openxmlformats.org/officeDocument/2006/relationships/slide" Target="slides/slide22.xml"/><Relationship Id="rId3" Type="http://schemas.openxmlformats.org/officeDocument/2006/relationships/customXml" Target="../customXml/item3.xml"/><Relationship Id="rId21" Type="http://schemas.openxmlformats.org/officeDocument/2006/relationships/slide" Target="slides/slide17.xml"/><Relationship Id="rId34" Type="http://schemas.openxmlformats.org/officeDocument/2006/relationships/viewProps" Target="viewProps.xml"/><Relationship Id="rId7" Type="http://schemas.openxmlformats.org/officeDocument/2006/relationships/slide" Target="slides/slide3.xml"/><Relationship Id="rId12" Type="http://schemas.openxmlformats.org/officeDocument/2006/relationships/slide" Target="slides/slide8.xml"/><Relationship Id="rId17" Type="http://schemas.openxmlformats.org/officeDocument/2006/relationships/slide" Target="slides/slide13.xml"/><Relationship Id="rId25" Type="http://schemas.openxmlformats.org/officeDocument/2006/relationships/slide" Target="slides/slide21.xml"/><Relationship Id="rId33" Type="http://schemas.openxmlformats.org/officeDocument/2006/relationships/presProps" Target="presProps.xml"/><Relationship Id="rId2" Type="http://schemas.openxmlformats.org/officeDocument/2006/relationships/customXml" Target="../customXml/item2.xml"/><Relationship Id="rId16" Type="http://schemas.openxmlformats.org/officeDocument/2006/relationships/slide" Target="slides/slide12.xml"/><Relationship Id="rId20" Type="http://schemas.openxmlformats.org/officeDocument/2006/relationships/slide" Target="slides/slide16.xml"/><Relationship Id="rId29" Type="http://schemas.openxmlformats.org/officeDocument/2006/relationships/slide" Target="slides/slide25.xml"/><Relationship Id="rId1" Type="http://schemas.openxmlformats.org/officeDocument/2006/relationships/customXml" Target="../customXml/item1.xml"/><Relationship Id="rId6" Type="http://schemas.openxmlformats.org/officeDocument/2006/relationships/slide" Target="slides/slide2.xml"/><Relationship Id="rId11" Type="http://schemas.openxmlformats.org/officeDocument/2006/relationships/slide" Target="slides/slide7.xml"/><Relationship Id="rId24" Type="http://schemas.openxmlformats.org/officeDocument/2006/relationships/slide" Target="slides/slide20.xml"/><Relationship Id="rId32" Type="http://schemas.openxmlformats.org/officeDocument/2006/relationships/handoutMaster" Target="handoutMasters/handoutMaster1.xml"/><Relationship Id="rId5" Type="http://schemas.openxmlformats.org/officeDocument/2006/relationships/slide" Target="slides/slide1.xml"/><Relationship Id="rId15" Type="http://schemas.openxmlformats.org/officeDocument/2006/relationships/slide" Target="slides/slide11.xml"/><Relationship Id="rId23" Type="http://schemas.openxmlformats.org/officeDocument/2006/relationships/slide" Target="slides/slide19.xml"/><Relationship Id="rId28" Type="http://schemas.openxmlformats.org/officeDocument/2006/relationships/slide" Target="slides/slide24.xml"/><Relationship Id="rId36" Type="http://schemas.openxmlformats.org/officeDocument/2006/relationships/tableStyles" Target="tableStyles.xml"/><Relationship Id="rId10" Type="http://schemas.openxmlformats.org/officeDocument/2006/relationships/slide" Target="slides/slide6.xml"/><Relationship Id="rId19" Type="http://schemas.openxmlformats.org/officeDocument/2006/relationships/slide" Target="slides/slide15.xml"/><Relationship Id="rId31" Type="http://schemas.openxmlformats.org/officeDocument/2006/relationships/notesMaster" Target="notesMasters/notesMaster1.xml"/><Relationship Id="rId4" Type="http://schemas.openxmlformats.org/officeDocument/2006/relationships/slideMaster" Target="slideMasters/slideMaster1.xml"/><Relationship Id="rId9" Type="http://schemas.openxmlformats.org/officeDocument/2006/relationships/slide" Target="slides/slide5.xml"/><Relationship Id="rId14" Type="http://schemas.openxmlformats.org/officeDocument/2006/relationships/slide" Target="slides/slide10.xml"/><Relationship Id="rId22" Type="http://schemas.openxmlformats.org/officeDocument/2006/relationships/slide" Target="slides/slide18.xml"/><Relationship Id="rId27" Type="http://schemas.openxmlformats.org/officeDocument/2006/relationships/slide" Target="slides/slide23.xml"/><Relationship Id="rId30" Type="http://schemas.openxmlformats.org/officeDocument/2006/relationships/slide" Target="slides/slide26.xml"/><Relationship Id="rId35" Type="http://schemas.openxmlformats.org/officeDocument/2006/relationships/theme" Target="theme/theme1.xml"/><Relationship Id="rId8" Type="http://schemas.openxmlformats.org/officeDocument/2006/relationships/slide" Target="slides/slide4.xml"/></Relationships>
</file>

<file path=ppt/handoutMasters/_rels/handoutMaster1.xml.rels><?xml version="1.0" encoding="UTF-8" standalone="yes"?>
<Relationships xmlns="http://schemas.openxmlformats.org/package/2006/relationships"><Relationship Id="rId1" Type="http://schemas.openxmlformats.org/officeDocument/2006/relationships/theme" Target="../theme/theme3.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7200"/>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sz="quarter" idx="1"/>
          </p:nvPr>
        </p:nvSpPr>
        <p:spPr>
          <a:xfrm>
            <a:off x="3884613" y="0"/>
            <a:ext cx="2971800" cy="457200"/>
          </a:xfrm>
          <a:prstGeom prst="rect">
            <a:avLst/>
          </a:prstGeom>
        </p:spPr>
        <p:txBody>
          <a:bodyPr vert="horz" lIns="91440" tIns="45720" rIns="91440" bIns="45720" rtlCol="0"/>
          <a:lstStyle>
            <a:lvl1pPr algn="r">
              <a:defRPr sz="1200"/>
            </a:lvl1pPr>
          </a:lstStyle>
          <a:p>
            <a:fld id="{96D292DE-8B7A-4254-AA83-74C1F4DD4AF0}" type="datetimeFigureOut">
              <a:rPr lang="en-GB" smtClean="0"/>
              <a:t>28/03/2021</a:t>
            </a:fld>
            <a:endParaRPr lang="en-GB"/>
          </a:p>
        </p:txBody>
      </p:sp>
      <p:sp>
        <p:nvSpPr>
          <p:cNvPr id="4" name="Footer Placeholder 3"/>
          <p:cNvSpPr>
            <a:spLocks noGrp="1"/>
          </p:cNvSpPr>
          <p:nvPr>
            <p:ph type="ftr" sz="quarter" idx="2"/>
          </p:nvPr>
        </p:nvSpPr>
        <p:spPr>
          <a:xfrm>
            <a:off x="0" y="8685213"/>
            <a:ext cx="2971800" cy="457200"/>
          </a:xfrm>
          <a:prstGeom prst="rect">
            <a:avLst/>
          </a:prstGeom>
        </p:spPr>
        <p:txBody>
          <a:bodyPr vert="horz" lIns="91440" tIns="45720" rIns="91440" bIns="45720" rtlCol="0" anchor="b"/>
          <a:lstStyle>
            <a:lvl1pPr algn="l">
              <a:defRPr sz="1200"/>
            </a:lvl1pPr>
          </a:lstStyle>
          <a:p>
            <a:endParaRPr lang="en-GB"/>
          </a:p>
        </p:txBody>
      </p:sp>
      <p:sp>
        <p:nvSpPr>
          <p:cNvPr id="5" name="Slide Number Placeholder 4"/>
          <p:cNvSpPr>
            <a:spLocks noGrp="1"/>
          </p:cNvSpPr>
          <p:nvPr>
            <p:ph type="sldNum" sz="quarter" idx="3"/>
          </p:nvPr>
        </p:nvSpPr>
        <p:spPr>
          <a:xfrm>
            <a:off x="3884613" y="8685213"/>
            <a:ext cx="2971800" cy="457200"/>
          </a:xfrm>
          <a:prstGeom prst="rect">
            <a:avLst/>
          </a:prstGeom>
        </p:spPr>
        <p:txBody>
          <a:bodyPr vert="horz" lIns="91440" tIns="45720" rIns="91440" bIns="45720" rtlCol="0" anchor="b"/>
          <a:lstStyle>
            <a:lvl1pPr algn="r">
              <a:defRPr sz="1200"/>
            </a:lvl1pPr>
          </a:lstStyle>
          <a:p>
            <a:fld id="{A3C3D8D3-17FF-4C88-A759-00DBF3A84646}" type="slidenum">
              <a:rPr lang="en-GB" smtClean="0"/>
              <a:t>‹#›</a:t>
            </a:fld>
            <a:endParaRPr lang="en-GB"/>
          </a:p>
        </p:txBody>
      </p:sp>
    </p:spTree>
    <p:extLst>
      <p:ext uri="{BB962C8B-B14F-4D97-AF65-F5344CB8AC3E}">
        <p14:creationId xmlns:p14="http://schemas.microsoft.com/office/powerpoint/2010/main" val="2906335072"/>
      </p:ext>
    </p:extLst>
  </p:cSld>
  <p:clrMap bg1="lt1" tx1="dk1" bg2="lt2" tx2="dk2" accent1="accent1" accent2="accent2" accent3="accent3" accent4="accent4" accent5="accent5" accent6="accent6" hlink="hlink" folHlink="folHlink"/>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7200"/>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idx="1"/>
          </p:nvPr>
        </p:nvSpPr>
        <p:spPr>
          <a:xfrm>
            <a:off x="3884613" y="0"/>
            <a:ext cx="2971800" cy="457200"/>
          </a:xfrm>
          <a:prstGeom prst="rect">
            <a:avLst/>
          </a:prstGeom>
        </p:spPr>
        <p:txBody>
          <a:bodyPr vert="horz" lIns="91440" tIns="45720" rIns="91440" bIns="45720" rtlCol="0"/>
          <a:lstStyle>
            <a:lvl1pPr algn="r">
              <a:defRPr sz="1200"/>
            </a:lvl1pPr>
          </a:lstStyle>
          <a:p>
            <a:fld id="{42C52AA0-F73F-F045-97A6-855AB18EE645}" type="datetimeFigureOut">
              <a:rPr lang="en-US" smtClean="0"/>
              <a:t>3/28/21</a:t>
            </a:fld>
            <a:endParaRPr lang="en-US"/>
          </a:p>
        </p:txBody>
      </p:sp>
      <p:sp>
        <p:nvSpPr>
          <p:cNvPr id="4" name="Slide Image Placeholder 3"/>
          <p:cNvSpPr>
            <a:spLocks noGrp="1" noRot="1" noChangeAspect="1"/>
          </p:cNvSpPr>
          <p:nvPr>
            <p:ph type="sldImg" idx="2"/>
          </p:nvPr>
        </p:nvSpPr>
        <p:spPr>
          <a:xfrm>
            <a:off x="1143000" y="685800"/>
            <a:ext cx="4572000" cy="3429000"/>
          </a:xfrm>
          <a:prstGeom prst="rect">
            <a:avLst/>
          </a:prstGeom>
          <a:noFill/>
          <a:ln w="12700">
            <a:solidFill>
              <a:prstClr val="black"/>
            </a:solidFill>
          </a:ln>
        </p:spPr>
        <p:txBody>
          <a:bodyPr vert="horz" lIns="91440" tIns="45720" rIns="91440" bIns="45720" rtlCol="0" anchor="ctr"/>
          <a:lstStyle/>
          <a:p>
            <a:endParaRPr lang="en-US"/>
          </a:p>
        </p:txBody>
      </p:sp>
      <p:sp>
        <p:nvSpPr>
          <p:cNvPr id="5" name="Notes Placeholder 4"/>
          <p:cNvSpPr>
            <a:spLocks noGrp="1"/>
          </p:cNvSpPr>
          <p:nvPr>
            <p:ph type="body" sz="quarter" idx="3"/>
          </p:nvPr>
        </p:nvSpPr>
        <p:spPr>
          <a:xfrm>
            <a:off x="685800" y="4343400"/>
            <a:ext cx="5486400" cy="4114800"/>
          </a:xfrm>
          <a:prstGeom prst="rect">
            <a:avLst/>
          </a:prstGeom>
        </p:spPr>
        <p:txBody>
          <a:bodyPr vert="horz" lIns="91440" tIns="45720" rIns="91440" bIns="45720" rtlCol="0"/>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6" name="Footer Placeholder 5"/>
          <p:cNvSpPr>
            <a:spLocks noGrp="1"/>
          </p:cNvSpPr>
          <p:nvPr>
            <p:ph type="ftr" sz="quarter" idx="4"/>
          </p:nvPr>
        </p:nvSpPr>
        <p:spPr>
          <a:xfrm>
            <a:off x="0" y="8685213"/>
            <a:ext cx="2971800" cy="457200"/>
          </a:xfrm>
          <a:prstGeom prst="rect">
            <a:avLst/>
          </a:prstGeom>
        </p:spPr>
        <p:txBody>
          <a:bodyPr vert="horz" lIns="91440" tIns="45720" rIns="91440" bIns="45720" rtlCol="0" anchor="b"/>
          <a:lstStyle>
            <a:lvl1pPr algn="l">
              <a:defRPr sz="1200"/>
            </a:lvl1pPr>
          </a:lstStyle>
          <a:p>
            <a:endParaRPr lang="en-US"/>
          </a:p>
        </p:txBody>
      </p:sp>
      <p:sp>
        <p:nvSpPr>
          <p:cNvPr id="7" name="Slide Number Placeholder 6"/>
          <p:cNvSpPr>
            <a:spLocks noGrp="1"/>
          </p:cNvSpPr>
          <p:nvPr>
            <p:ph type="sldNum" sz="quarter" idx="5"/>
          </p:nvPr>
        </p:nvSpPr>
        <p:spPr>
          <a:xfrm>
            <a:off x="3884613" y="8685213"/>
            <a:ext cx="2971800" cy="457200"/>
          </a:xfrm>
          <a:prstGeom prst="rect">
            <a:avLst/>
          </a:prstGeom>
        </p:spPr>
        <p:txBody>
          <a:bodyPr vert="horz" lIns="91440" tIns="45720" rIns="91440" bIns="45720" rtlCol="0" anchor="b"/>
          <a:lstStyle>
            <a:lvl1pPr algn="r">
              <a:defRPr sz="1200"/>
            </a:lvl1pPr>
          </a:lstStyle>
          <a:p>
            <a:fld id="{6936E1E2-17D2-5E4C-B96D-EEDAC0EF77DB}" type="slidenum">
              <a:rPr lang="en-US" smtClean="0"/>
              <a:t>‹#›</a:t>
            </a:fld>
            <a:endParaRPr lang="en-US"/>
          </a:p>
        </p:txBody>
      </p:sp>
    </p:spTree>
    <p:extLst>
      <p:ext uri="{BB962C8B-B14F-4D97-AF65-F5344CB8AC3E}">
        <p14:creationId xmlns:p14="http://schemas.microsoft.com/office/powerpoint/2010/main" val="2420248085"/>
      </p:ext>
    </p:extLst>
  </p:cSld>
  <p:clrMap bg1="lt1" tx1="dk1" bg2="lt2" tx2="dk2" accent1="accent1" accent2="accent2" accent3="accent3" accent4="accent4" accent5="accent5" accent6="accent6" hlink="hlink" folHlink="folHlink"/>
  <p:notesStyle>
    <a:lvl1pPr marL="0" algn="l" defTabSz="457200" rtl="0" eaLnBrk="1" latinLnBrk="0" hangingPunct="1">
      <a:defRPr sz="1200" kern="1200">
        <a:solidFill>
          <a:schemeClr val="tx1"/>
        </a:solidFill>
        <a:latin typeface="+mn-lt"/>
        <a:ea typeface="+mn-ea"/>
        <a:cs typeface="+mn-cs"/>
      </a:defRPr>
    </a:lvl1pPr>
    <a:lvl2pPr marL="457200" algn="l" defTabSz="457200" rtl="0" eaLnBrk="1" latinLnBrk="0" hangingPunct="1">
      <a:defRPr sz="1200" kern="1200">
        <a:solidFill>
          <a:schemeClr val="tx1"/>
        </a:solidFill>
        <a:latin typeface="+mn-lt"/>
        <a:ea typeface="+mn-ea"/>
        <a:cs typeface="+mn-cs"/>
      </a:defRPr>
    </a:lvl2pPr>
    <a:lvl3pPr marL="914400" algn="l" defTabSz="457200" rtl="0" eaLnBrk="1" latinLnBrk="0" hangingPunct="1">
      <a:defRPr sz="1200" kern="1200">
        <a:solidFill>
          <a:schemeClr val="tx1"/>
        </a:solidFill>
        <a:latin typeface="+mn-lt"/>
        <a:ea typeface="+mn-ea"/>
        <a:cs typeface="+mn-cs"/>
      </a:defRPr>
    </a:lvl3pPr>
    <a:lvl4pPr marL="1371600" algn="l" defTabSz="457200" rtl="0" eaLnBrk="1" latinLnBrk="0" hangingPunct="1">
      <a:defRPr sz="1200" kern="1200">
        <a:solidFill>
          <a:schemeClr val="tx1"/>
        </a:solidFill>
        <a:latin typeface="+mn-lt"/>
        <a:ea typeface="+mn-ea"/>
        <a:cs typeface="+mn-cs"/>
      </a:defRPr>
    </a:lvl4pPr>
    <a:lvl5pPr marL="1828800" algn="l" defTabSz="457200" rtl="0" eaLnBrk="1" latinLnBrk="0" hangingPunct="1">
      <a:defRPr sz="1200" kern="1200">
        <a:solidFill>
          <a:schemeClr val="tx1"/>
        </a:solidFill>
        <a:latin typeface="+mn-lt"/>
        <a:ea typeface="+mn-ea"/>
        <a:cs typeface="+mn-cs"/>
      </a:defRPr>
    </a:lvl5pPr>
    <a:lvl6pPr marL="2286000" algn="l" defTabSz="457200" rtl="0" eaLnBrk="1" latinLnBrk="0" hangingPunct="1">
      <a:defRPr sz="1200" kern="1200">
        <a:solidFill>
          <a:schemeClr val="tx1"/>
        </a:solidFill>
        <a:latin typeface="+mn-lt"/>
        <a:ea typeface="+mn-ea"/>
        <a:cs typeface="+mn-cs"/>
      </a:defRPr>
    </a:lvl6pPr>
    <a:lvl7pPr marL="2743200" algn="l" defTabSz="457200" rtl="0" eaLnBrk="1" latinLnBrk="0" hangingPunct="1">
      <a:defRPr sz="1200" kern="1200">
        <a:solidFill>
          <a:schemeClr val="tx1"/>
        </a:solidFill>
        <a:latin typeface="+mn-lt"/>
        <a:ea typeface="+mn-ea"/>
        <a:cs typeface="+mn-cs"/>
      </a:defRPr>
    </a:lvl7pPr>
    <a:lvl8pPr marL="3200400" algn="l" defTabSz="457200" rtl="0" eaLnBrk="1" latinLnBrk="0" hangingPunct="1">
      <a:defRPr sz="1200" kern="1200">
        <a:solidFill>
          <a:schemeClr val="tx1"/>
        </a:solidFill>
        <a:latin typeface="+mn-lt"/>
        <a:ea typeface="+mn-ea"/>
        <a:cs typeface="+mn-cs"/>
      </a:defRPr>
    </a:lvl8pPr>
    <a:lvl9pPr marL="3657600" algn="l" defTabSz="4572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20.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21.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23.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24.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5842" name="Slide Image Placeholder 1">
            <a:extLst>
              <a:ext uri="{FF2B5EF4-FFF2-40B4-BE49-F238E27FC236}">
                <a16:creationId xmlns:a16="http://schemas.microsoft.com/office/drawing/2014/main" id="{F4B96860-502C-454D-9214-F84E15D7E877}"/>
              </a:ext>
            </a:extLst>
          </p:cNvPr>
          <p:cNvSpPr>
            <a:spLocks noGrp="1" noRot="1" noChangeAspect="1" noTextEdit="1"/>
          </p:cNvSpPr>
          <p:nvPr>
            <p:ph type="sldImg"/>
          </p:nvPr>
        </p:nvSpPr>
        <p:spPr>
          <a:ln/>
        </p:spPr>
      </p:sp>
      <p:sp>
        <p:nvSpPr>
          <p:cNvPr id="35843" name="Notes Placeholder 2">
            <a:extLst>
              <a:ext uri="{FF2B5EF4-FFF2-40B4-BE49-F238E27FC236}">
                <a16:creationId xmlns:a16="http://schemas.microsoft.com/office/drawing/2014/main" id="{B00EB98F-C706-4299-84A5-E830CE0ED062}"/>
              </a:ext>
            </a:extLst>
          </p:cNvPr>
          <p:cNvSpPr>
            <a:spLocks noGrp="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US" altLang="en-US">
              <a:ea typeface="ＭＳ Ｐゴシック" panose="020B0600070205080204" pitchFamily="34" charset="-128"/>
            </a:endParaRPr>
          </a:p>
        </p:txBody>
      </p:sp>
      <p:sp>
        <p:nvSpPr>
          <p:cNvPr id="35844" name="Slide Number Placeholder 3">
            <a:extLst>
              <a:ext uri="{FF2B5EF4-FFF2-40B4-BE49-F238E27FC236}">
                <a16:creationId xmlns:a16="http://schemas.microsoft.com/office/drawing/2014/main" id="{46A531E7-ED25-4937-B6B5-256E12BD2691}"/>
              </a:ext>
            </a:extLst>
          </p:cNvPr>
          <p:cNvSpPr>
            <a:spLocks noGrp="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lgn="r" eaLnBrk="0" hangingPunct="0">
              <a:defRPr>
                <a:solidFill>
                  <a:schemeClr val="tx1"/>
                </a:solidFill>
                <a:latin typeface="Arial" panose="020B0604020202020204" pitchFamily="34" charset="0"/>
                <a:ea typeface="ＭＳ Ｐゴシック" panose="020B0600070205080204" pitchFamily="34" charset="-128"/>
              </a:defRPr>
            </a:lvl1pPr>
            <a:lvl2pPr marL="742950" indent="-285750" algn="r" eaLnBrk="0" hangingPunct="0">
              <a:defRPr>
                <a:solidFill>
                  <a:schemeClr val="tx1"/>
                </a:solidFill>
                <a:latin typeface="Arial" panose="020B0604020202020204" pitchFamily="34" charset="0"/>
                <a:ea typeface="ＭＳ Ｐゴシック" panose="020B0600070205080204" pitchFamily="34" charset="-128"/>
              </a:defRPr>
            </a:lvl2pPr>
            <a:lvl3pPr marL="1143000" indent="-228600" algn="r" eaLnBrk="0" hangingPunct="0">
              <a:defRPr>
                <a:solidFill>
                  <a:schemeClr val="tx1"/>
                </a:solidFill>
                <a:latin typeface="Arial" panose="020B0604020202020204" pitchFamily="34" charset="0"/>
                <a:ea typeface="ＭＳ Ｐゴシック" panose="020B0600070205080204" pitchFamily="34" charset="-128"/>
              </a:defRPr>
            </a:lvl3pPr>
            <a:lvl4pPr marL="1600200" indent="-228600" algn="r" eaLnBrk="0" hangingPunct="0">
              <a:defRPr>
                <a:solidFill>
                  <a:schemeClr val="tx1"/>
                </a:solidFill>
                <a:latin typeface="Arial" panose="020B0604020202020204" pitchFamily="34" charset="0"/>
                <a:ea typeface="ＭＳ Ｐゴシック" panose="020B0600070205080204" pitchFamily="34" charset="-128"/>
              </a:defRPr>
            </a:lvl4pPr>
            <a:lvl5pPr marL="2057400" indent="-228600" algn="r" eaLnBrk="0" hangingPunct="0">
              <a:defRPr>
                <a:solidFill>
                  <a:schemeClr val="tx1"/>
                </a:solidFill>
                <a:latin typeface="Arial" panose="020B0604020202020204" pitchFamily="34" charset="0"/>
                <a:ea typeface="ＭＳ Ｐゴシック" panose="020B0600070205080204" pitchFamily="34" charset="-128"/>
              </a:defRPr>
            </a:lvl5pPr>
            <a:lvl6pPr marL="2514600" indent="-228600" algn="r" eaLnBrk="0" fontAlgn="base" hangingPunct="0">
              <a:spcBef>
                <a:spcPct val="0"/>
              </a:spcBef>
              <a:spcAft>
                <a:spcPct val="0"/>
              </a:spcAft>
              <a:defRPr>
                <a:solidFill>
                  <a:schemeClr val="tx1"/>
                </a:solidFill>
                <a:latin typeface="Arial" panose="020B0604020202020204" pitchFamily="34" charset="0"/>
                <a:ea typeface="ＭＳ Ｐゴシック" panose="020B0600070205080204" pitchFamily="34" charset="-128"/>
              </a:defRPr>
            </a:lvl6pPr>
            <a:lvl7pPr marL="2971800" indent="-228600" algn="r" eaLnBrk="0" fontAlgn="base" hangingPunct="0">
              <a:spcBef>
                <a:spcPct val="0"/>
              </a:spcBef>
              <a:spcAft>
                <a:spcPct val="0"/>
              </a:spcAft>
              <a:defRPr>
                <a:solidFill>
                  <a:schemeClr val="tx1"/>
                </a:solidFill>
                <a:latin typeface="Arial" panose="020B0604020202020204" pitchFamily="34" charset="0"/>
                <a:ea typeface="ＭＳ Ｐゴシック" panose="020B0600070205080204" pitchFamily="34" charset="-128"/>
              </a:defRPr>
            </a:lvl7pPr>
            <a:lvl8pPr marL="3429000" indent="-228600" algn="r" eaLnBrk="0" fontAlgn="base" hangingPunct="0">
              <a:spcBef>
                <a:spcPct val="0"/>
              </a:spcBef>
              <a:spcAft>
                <a:spcPct val="0"/>
              </a:spcAft>
              <a:defRPr>
                <a:solidFill>
                  <a:schemeClr val="tx1"/>
                </a:solidFill>
                <a:latin typeface="Arial" panose="020B0604020202020204" pitchFamily="34" charset="0"/>
                <a:ea typeface="ＭＳ Ｐゴシック" panose="020B0600070205080204" pitchFamily="34" charset="-128"/>
              </a:defRPr>
            </a:lvl8pPr>
            <a:lvl9pPr marL="3886200" indent="-228600" algn="r" eaLnBrk="0" fontAlgn="base" hangingPunct="0">
              <a:spcBef>
                <a:spcPct val="0"/>
              </a:spcBef>
              <a:spcAft>
                <a:spcPct val="0"/>
              </a:spcAft>
              <a:defRPr>
                <a:solidFill>
                  <a:schemeClr val="tx1"/>
                </a:solidFill>
                <a:latin typeface="Arial" panose="020B0604020202020204" pitchFamily="34" charset="0"/>
                <a:ea typeface="ＭＳ Ｐゴシック" panose="020B0600070205080204" pitchFamily="34" charset="-128"/>
              </a:defRPr>
            </a:lvl9pPr>
          </a:lstStyle>
          <a:p>
            <a:pPr eaLnBrk="1" hangingPunct="1"/>
            <a:fld id="{7BD3F0B8-D543-4790-8A4C-99251BE813CD}" type="slidenum">
              <a:rPr lang="en-GB" altLang="en-US">
                <a:latin typeface="Times New Roman" panose="02020603050405020304" pitchFamily="18" charset="0"/>
              </a:rPr>
              <a:pPr eaLnBrk="1" hangingPunct="1"/>
              <a:t>2</a:t>
            </a:fld>
            <a:endParaRPr lang="en-GB" altLang="en-US">
              <a:latin typeface="Times New Roman" panose="02020603050405020304" pitchFamily="18" charset="0"/>
            </a:endParaRPr>
          </a:p>
        </p:txBody>
      </p:sp>
    </p:spTree>
    <p:extLst>
      <p:ext uri="{BB962C8B-B14F-4D97-AF65-F5344CB8AC3E}">
        <p14:creationId xmlns:p14="http://schemas.microsoft.com/office/powerpoint/2010/main" val="36536886"/>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pPr>
              <a:defRPr/>
            </a:pPr>
            <a:fld id="{DA2BE987-B97B-4596-8850-7D0D470244D6}" type="slidenum">
              <a:rPr lang="en-GB" smtClean="0"/>
              <a:pPr>
                <a:defRPr/>
              </a:pPr>
              <a:t>8</a:t>
            </a:fld>
            <a:endParaRPr lang="en-GB"/>
          </a:p>
        </p:txBody>
      </p:sp>
    </p:spTree>
    <p:extLst>
      <p:ext uri="{BB962C8B-B14F-4D97-AF65-F5344CB8AC3E}">
        <p14:creationId xmlns:p14="http://schemas.microsoft.com/office/powerpoint/2010/main" val="3726879534"/>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Even numbers = 10 +1/2 = 5.5e and 6e result </a:t>
            </a:r>
          </a:p>
          <a:p>
            <a:endParaRPr lang="en-GB" dirty="0"/>
          </a:p>
          <a:p>
            <a:r>
              <a:rPr lang="en-GB" dirty="0"/>
              <a:t>That gives 5 +6 /2 = 5.5 hours</a:t>
            </a:r>
          </a:p>
          <a:p>
            <a:endParaRPr lang="en-GB" dirty="0"/>
          </a:p>
        </p:txBody>
      </p:sp>
      <p:sp>
        <p:nvSpPr>
          <p:cNvPr id="4" name="Slide Number Placeholder 3"/>
          <p:cNvSpPr>
            <a:spLocks noGrp="1"/>
          </p:cNvSpPr>
          <p:nvPr>
            <p:ph type="sldNum" sz="quarter" idx="10"/>
          </p:nvPr>
        </p:nvSpPr>
        <p:spPr/>
        <p:txBody>
          <a:bodyPr/>
          <a:lstStyle/>
          <a:p>
            <a:pPr>
              <a:defRPr/>
            </a:pPr>
            <a:fld id="{DA2BE987-B97B-4596-8850-7D0D470244D6}" type="slidenum">
              <a:rPr lang="en-GB" smtClean="0"/>
              <a:pPr>
                <a:defRPr/>
              </a:pPr>
              <a:t>12</a:t>
            </a:fld>
            <a:endParaRPr lang="en-GB"/>
          </a:p>
        </p:txBody>
      </p:sp>
    </p:spTree>
    <p:extLst>
      <p:ext uri="{BB962C8B-B14F-4D97-AF65-F5344CB8AC3E}">
        <p14:creationId xmlns:p14="http://schemas.microsoft.com/office/powerpoint/2010/main" val="1424370026"/>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Mode is 4, as 4 hours has been reported the most</a:t>
            </a:r>
          </a:p>
        </p:txBody>
      </p:sp>
      <p:sp>
        <p:nvSpPr>
          <p:cNvPr id="4" name="Slide Number Placeholder 3"/>
          <p:cNvSpPr>
            <a:spLocks noGrp="1"/>
          </p:cNvSpPr>
          <p:nvPr>
            <p:ph type="sldNum" sz="quarter" idx="10"/>
          </p:nvPr>
        </p:nvSpPr>
        <p:spPr/>
        <p:txBody>
          <a:bodyPr/>
          <a:lstStyle/>
          <a:p>
            <a:pPr>
              <a:defRPr/>
            </a:pPr>
            <a:fld id="{DA2BE987-B97B-4596-8850-7D0D470244D6}" type="slidenum">
              <a:rPr lang="en-GB" smtClean="0"/>
              <a:pPr>
                <a:defRPr/>
              </a:pPr>
              <a:t>15</a:t>
            </a:fld>
            <a:endParaRPr lang="en-GB"/>
          </a:p>
        </p:txBody>
      </p:sp>
    </p:spTree>
    <p:extLst>
      <p:ext uri="{BB962C8B-B14F-4D97-AF65-F5344CB8AC3E}">
        <p14:creationId xmlns:p14="http://schemas.microsoft.com/office/powerpoint/2010/main" val="4198518972"/>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The sum of all hours reported dived by the number of reports gives</a:t>
            </a:r>
          </a:p>
          <a:p>
            <a:endParaRPr lang="en-GB" dirty="0"/>
          </a:p>
          <a:p>
            <a:r>
              <a:rPr lang="en-GB" dirty="0"/>
              <a:t>3=4=4=4=5=6=7=7=9=17= 66 / 10 = 6.6 hours</a:t>
            </a:r>
          </a:p>
        </p:txBody>
      </p:sp>
      <p:sp>
        <p:nvSpPr>
          <p:cNvPr id="4" name="Slide Number Placeholder 3"/>
          <p:cNvSpPr>
            <a:spLocks noGrp="1"/>
          </p:cNvSpPr>
          <p:nvPr>
            <p:ph type="sldNum" sz="quarter" idx="10"/>
          </p:nvPr>
        </p:nvSpPr>
        <p:spPr/>
        <p:txBody>
          <a:bodyPr/>
          <a:lstStyle/>
          <a:p>
            <a:pPr>
              <a:defRPr/>
            </a:pPr>
            <a:fld id="{DA2BE987-B97B-4596-8850-7D0D470244D6}" type="slidenum">
              <a:rPr lang="en-GB" smtClean="0"/>
              <a:pPr>
                <a:defRPr/>
              </a:pPr>
              <a:t>17</a:t>
            </a:fld>
            <a:endParaRPr lang="en-GB"/>
          </a:p>
        </p:txBody>
      </p:sp>
    </p:spTree>
    <p:extLst>
      <p:ext uri="{BB962C8B-B14F-4D97-AF65-F5344CB8AC3E}">
        <p14:creationId xmlns:p14="http://schemas.microsoft.com/office/powerpoint/2010/main" val="1452250035"/>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endParaRPr lang="en-GB"/>
          </a:p>
        </p:txBody>
      </p:sp>
      <p:sp>
        <p:nvSpPr>
          <p:cNvPr id="4" name="Slide Number Placeholder 3"/>
          <p:cNvSpPr>
            <a:spLocks noGrp="1"/>
          </p:cNvSpPr>
          <p:nvPr>
            <p:ph type="sldNum" sz="quarter" idx="10"/>
          </p:nvPr>
        </p:nvSpPr>
        <p:spPr/>
        <p:txBody>
          <a:bodyPr/>
          <a:lstStyle/>
          <a:p>
            <a:pPr>
              <a:defRPr/>
            </a:pPr>
            <a:fld id="{DA2BE987-B97B-4596-8850-7D0D470244D6}" type="slidenum">
              <a:rPr lang="en-GB" smtClean="0"/>
              <a:pPr>
                <a:defRPr/>
              </a:pPr>
              <a:t>20</a:t>
            </a:fld>
            <a:endParaRPr lang="en-GB"/>
          </a:p>
        </p:txBody>
      </p:sp>
    </p:spTree>
    <p:extLst>
      <p:ext uri="{BB962C8B-B14F-4D97-AF65-F5344CB8AC3E}">
        <p14:creationId xmlns:p14="http://schemas.microsoft.com/office/powerpoint/2010/main" val="3747074060"/>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endParaRPr lang="en-GB"/>
          </a:p>
        </p:txBody>
      </p:sp>
      <p:sp>
        <p:nvSpPr>
          <p:cNvPr id="4" name="Slide Number Placeholder 3"/>
          <p:cNvSpPr>
            <a:spLocks noGrp="1"/>
          </p:cNvSpPr>
          <p:nvPr>
            <p:ph type="sldNum" sz="quarter" idx="10"/>
          </p:nvPr>
        </p:nvSpPr>
        <p:spPr/>
        <p:txBody>
          <a:bodyPr/>
          <a:lstStyle/>
          <a:p>
            <a:pPr>
              <a:defRPr/>
            </a:pPr>
            <a:fld id="{DA2BE987-B97B-4596-8850-7D0D470244D6}" type="slidenum">
              <a:rPr lang="en-GB" smtClean="0"/>
              <a:pPr>
                <a:defRPr/>
              </a:pPr>
              <a:t>21</a:t>
            </a:fld>
            <a:endParaRPr lang="en-GB"/>
          </a:p>
        </p:txBody>
      </p:sp>
    </p:spTree>
    <p:extLst>
      <p:ext uri="{BB962C8B-B14F-4D97-AF65-F5344CB8AC3E}">
        <p14:creationId xmlns:p14="http://schemas.microsoft.com/office/powerpoint/2010/main" val="3188526366"/>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endParaRPr lang="en-GB"/>
          </a:p>
        </p:txBody>
      </p:sp>
      <p:sp>
        <p:nvSpPr>
          <p:cNvPr id="4" name="Slide Number Placeholder 3"/>
          <p:cNvSpPr>
            <a:spLocks noGrp="1"/>
          </p:cNvSpPr>
          <p:nvPr>
            <p:ph type="sldNum" sz="quarter" idx="10"/>
          </p:nvPr>
        </p:nvSpPr>
        <p:spPr/>
        <p:txBody>
          <a:bodyPr/>
          <a:lstStyle/>
          <a:p>
            <a:pPr>
              <a:defRPr/>
            </a:pPr>
            <a:fld id="{DA2BE987-B97B-4596-8850-7D0D470244D6}" type="slidenum">
              <a:rPr lang="en-GB" smtClean="0"/>
              <a:pPr>
                <a:defRPr/>
              </a:pPr>
              <a:t>23</a:t>
            </a:fld>
            <a:endParaRPr lang="en-GB"/>
          </a:p>
        </p:txBody>
      </p:sp>
    </p:spTree>
    <p:extLst>
      <p:ext uri="{BB962C8B-B14F-4D97-AF65-F5344CB8AC3E}">
        <p14:creationId xmlns:p14="http://schemas.microsoft.com/office/powerpoint/2010/main" val="2530474290"/>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5058" name="Rectangle 7"/>
          <p:cNvSpPr>
            <a:spLocks noGrp="1" noChangeArrowheads="1"/>
          </p:cNvSpPr>
          <p:nvPr>
            <p:ph type="sldNum" sz="quarter" idx="5"/>
          </p:nvPr>
        </p:nvSpPr>
        <p:spPr>
          <a:noFill/>
        </p:spPr>
        <p:txBody>
          <a:bodyPr/>
          <a:lstStyle/>
          <a:p>
            <a:fld id="{24134EAB-F45F-48E0-93A8-59FE054D858A}" type="slidenum">
              <a:rPr lang="en-GB"/>
              <a:pPr/>
              <a:t>24</a:t>
            </a:fld>
            <a:endParaRPr lang="en-GB"/>
          </a:p>
        </p:txBody>
      </p:sp>
      <p:sp>
        <p:nvSpPr>
          <p:cNvPr id="45059" name="Rectangle 2"/>
          <p:cNvSpPr>
            <a:spLocks noGrp="1" noRot="1" noChangeAspect="1" noChangeArrowheads="1" noTextEdit="1"/>
          </p:cNvSpPr>
          <p:nvPr>
            <p:ph type="sldImg"/>
          </p:nvPr>
        </p:nvSpPr>
        <p:spPr>
          <a:ln/>
        </p:spPr>
      </p:sp>
      <p:sp>
        <p:nvSpPr>
          <p:cNvPr id="45060" name="Rectangle 3"/>
          <p:cNvSpPr>
            <a:spLocks noGrp="1" noChangeArrowheads="1"/>
          </p:cNvSpPr>
          <p:nvPr>
            <p:ph type="body" idx="1"/>
          </p:nvPr>
        </p:nvSpPr>
        <p:spPr>
          <a:noFill/>
          <a:ln/>
        </p:spPr>
        <p:txBody>
          <a:bodyPr/>
          <a:lstStyle/>
          <a:p>
            <a:pPr eaLnBrk="1" hangingPunct="1"/>
            <a:endParaRPr lang="en-US">
              <a:latin typeface="Times New Roman" charset="0"/>
            </a:endParaRPr>
          </a:p>
        </p:txBody>
      </p:sp>
    </p:spTree>
    <p:extLst>
      <p:ext uri="{BB962C8B-B14F-4D97-AF65-F5344CB8AC3E}">
        <p14:creationId xmlns:p14="http://schemas.microsoft.com/office/powerpoint/2010/main" val="3806943311"/>
      </p:ext>
    </p:extLst>
  </p:cSld>
  <p:clrMapOvr>
    <a:masterClrMapping/>
  </p:clrMapOvr>
</p:notes>
</file>

<file path=ppt/slideLayouts/_rels/slideLayout1.xml.rels><?xml version="1.0" encoding="UTF-8" standalone="yes"?>
<Relationships xmlns="http://schemas.openxmlformats.org/package/2006/relationships"><Relationship Id="rId2" Type="http://schemas.openxmlformats.org/officeDocument/2006/relationships/image" Target="../media/image2.jp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2" name="Title 1"/>
          <p:cNvSpPr>
            <a:spLocks noGrp="1"/>
          </p:cNvSpPr>
          <p:nvPr>
            <p:ph type="ctrTitle"/>
          </p:nvPr>
        </p:nvSpPr>
        <p:spPr>
          <a:xfrm>
            <a:off x="683568" y="1988840"/>
            <a:ext cx="7772400" cy="1470025"/>
          </a:xfrm>
        </p:spPr>
        <p:txBody>
          <a:bodyPr/>
          <a:lstStyle/>
          <a:p>
            <a:r>
              <a:rPr lang="en-US"/>
              <a:t>Click to edit Master title style</a:t>
            </a:r>
            <a:endParaRPr lang="en-GB"/>
          </a:p>
        </p:txBody>
      </p:sp>
      <p:sp>
        <p:nvSpPr>
          <p:cNvPr id="3" name="Subtitle 2"/>
          <p:cNvSpPr>
            <a:spLocks noGrp="1"/>
          </p:cNvSpPr>
          <p:nvPr>
            <p:ph type="subTitle" idx="1"/>
          </p:nvPr>
        </p:nvSpPr>
        <p:spPr>
          <a:xfrm>
            <a:off x="1369368" y="3744615"/>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GB"/>
          </a:p>
        </p:txBody>
      </p:sp>
      <p:sp>
        <p:nvSpPr>
          <p:cNvPr id="4" name="Date Placeholder 3"/>
          <p:cNvSpPr>
            <a:spLocks noGrp="1"/>
          </p:cNvSpPr>
          <p:nvPr>
            <p:ph type="dt" sz="half" idx="10"/>
          </p:nvPr>
        </p:nvSpPr>
        <p:spPr>
          <a:xfrm>
            <a:off x="395536" y="6525344"/>
            <a:ext cx="971128" cy="218522"/>
          </a:xfrm>
        </p:spPr>
        <p:txBody>
          <a:bodyPr/>
          <a:lstStyle/>
          <a:p>
            <a:fld id="{9C64F3F4-CE19-49F8-9EF4-FF4EE52031C2}" type="datetimeFigureOut">
              <a:rPr lang="en-GB" smtClean="0"/>
              <a:t>28/03/2021</a:t>
            </a:fld>
            <a:endParaRPr lang="en-GB"/>
          </a:p>
        </p:txBody>
      </p:sp>
      <p:sp>
        <p:nvSpPr>
          <p:cNvPr id="5" name="Footer Placeholder 4"/>
          <p:cNvSpPr>
            <a:spLocks noGrp="1"/>
          </p:cNvSpPr>
          <p:nvPr>
            <p:ph type="ftr" sz="quarter" idx="11"/>
          </p:nvPr>
        </p:nvSpPr>
        <p:spPr>
          <a:xfrm>
            <a:off x="4139952" y="6381328"/>
            <a:ext cx="2895600" cy="365125"/>
          </a:xfrm>
          <a:prstGeom prst="rect">
            <a:avLst/>
          </a:prstGeom>
        </p:spPr>
        <p:txBody>
          <a:bodyPr/>
          <a:lstStyle/>
          <a:p>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75880645"/>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a:xfrm>
            <a:off x="457200" y="1600201"/>
            <a:ext cx="8229600" cy="391703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9C64F3F4-CE19-49F8-9EF4-FF4EE52031C2}" type="datetimeFigureOut">
              <a:rPr lang="en-GB" smtClean="0"/>
              <a:t>28/03/2021</a:t>
            </a:fld>
            <a:endParaRPr lang="en-GB"/>
          </a:p>
        </p:txBody>
      </p:sp>
      <p:sp>
        <p:nvSpPr>
          <p:cNvPr id="5" name="Footer Placeholder 4"/>
          <p:cNvSpPr>
            <a:spLocks noGrp="1"/>
          </p:cNvSpPr>
          <p:nvPr>
            <p:ph type="ftr" sz="quarter" idx="11"/>
          </p:nvPr>
        </p:nvSpPr>
        <p:spPr>
          <a:xfrm>
            <a:off x="3131840" y="6461780"/>
            <a:ext cx="2895600" cy="365125"/>
          </a:xfrm>
          <a:prstGeom prst="rect">
            <a:avLst/>
          </a:prstGeom>
        </p:spPr>
        <p:txBody>
          <a:bodyPr/>
          <a:lstStyle/>
          <a:p>
            <a:endParaRPr lang="en-GB" dirty="0"/>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1861903015"/>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683568" y="3993083"/>
            <a:ext cx="7772400" cy="1362075"/>
          </a:xfrm>
        </p:spPr>
        <p:txBody>
          <a:bodyPr anchor="t"/>
          <a:lstStyle>
            <a:lvl1pPr algn="l">
              <a:defRPr sz="4000" b="1" cap="all"/>
            </a:lvl1pPr>
          </a:lstStyle>
          <a:p>
            <a:r>
              <a:rPr lang="en-US"/>
              <a:t>Click to edit Master title style</a:t>
            </a:r>
            <a:endParaRPr lang="en-GB"/>
          </a:p>
        </p:txBody>
      </p:sp>
      <p:sp>
        <p:nvSpPr>
          <p:cNvPr id="3" name="Text Placeholder 2"/>
          <p:cNvSpPr>
            <a:spLocks noGrp="1"/>
          </p:cNvSpPr>
          <p:nvPr>
            <p:ph type="body" idx="1"/>
          </p:nvPr>
        </p:nvSpPr>
        <p:spPr>
          <a:xfrm>
            <a:off x="683568" y="2492896"/>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9C64F3F4-CE19-49F8-9EF4-FF4EE52031C2}" type="datetimeFigureOut">
              <a:rPr lang="en-GB" smtClean="0"/>
              <a:t>28/03/2021</a:t>
            </a:fld>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181350662"/>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sz="half" idx="1"/>
          </p:nvPr>
        </p:nvSpPr>
        <p:spPr>
          <a:xfrm>
            <a:off x="457200" y="1600201"/>
            <a:ext cx="40386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p:cNvSpPr>
            <a:spLocks noGrp="1"/>
          </p:cNvSpPr>
          <p:nvPr>
            <p:ph sz="half" idx="2"/>
          </p:nvPr>
        </p:nvSpPr>
        <p:spPr>
          <a:xfrm>
            <a:off x="4648200" y="1600201"/>
            <a:ext cx="40386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p:cNvSpPr>
            <a:spLocks noGrp="1"/>
          </p:cNvSpPr>
          <p:nvPr>
            <p:ph type="dt" sz="half" idx="10"/>
          </p:nvPr>
        </p:nvSpPr>
        <p:spPr/>
        <p:txBody>
          <a:bodyPr/>
          <a:lstStyle/>
          <a:p>
            <a:fld id="{9C64F3F4-CE19-49F8-9EF4-FF4EE52031C2}" type="datetimeFigureOut">
              <a:rPr lang="en-GB" smtClean="0"/>
              <a:t>28/03/2021</a:t>
            </a:fld>
            <a:endParaRPr lang="en-GB"/>
          </a:p>
        </p:txBody>
      </p:sp>
      <p:sp>
        <p:nvSpPr>
          <p:cNvPr id="7" name="Slide Number Placeholder 6"/>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408740811"/>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GB"/>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457200" y="2174875"/>
            <a:ext cx="4040188"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4645025" y="2174875"/>
            <a:ext cx="4041775"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p:cNvSpPr>
            <a:spLocks noGrp="1"/>
          </p:cNvSpPr>
          <p:nvPr>
            <p:ph type="dt" sz="half" idx="10"/>
          </p:nvPr>
        </p:nvSpPr>
        <p:spPr/>
        <p:txBody>
          <a:bodyPr/>
          <a:lstStyle/>
          <a:p>
            <a:fld id="{9C64F3F4-CE19-49F8-9EF4-FF4EE52031C2}" type="datetimeFigureOut">
              <a:rPr lang="en-GB" smtClean="0"/>
              <a:t>28/03/2021</a:t>
            </a:fld>
            <a:endParaRPr lang="en-GB"/>
          </a:p>
        </p:txBody>
      </p:sp>
      <p:sp>
        <p:nvSpPr>
          <p:cNvPr id="9" name="Slide Number Placeholder 8"/>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3044404830"/>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Date Placeholder 2"/>
          <p:cNvSpPr>
            <a:spLocks noGrp="1"/>
          </p:cNvSpPr>
          <p:nvPr>
            <p:ph type="dt" sz="half" idx="10"/>
          </p:nvPr>
        </p:nvSpPr>
        <p:spPr/>
        <p:txBody>
          <a:bodyPr/>
          <a:lstStyle/>
          <a:p>
            <a:fld id="{9C64F3F4-CE19-49F8-9EF4-FF4EE52031C2}" type="datetimeFigureOut">
              <a:rPr lang="en-GB" smtClean="0"/>
              <a:t>28/03/2021</a:t>
            </a:fld>
            <a:endParaRPr lang="en-GB"/>
          </a:p>
        </p:txBody>
      </p:sp>
      <p:sp>
        <p:nvSpPr>
          <p:cNvPr id="5" name="Slide Number Placeholder 4"/>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1293505104"/>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9C64F3F4-CE19-49F8-9EF4-FF4EE52031C2}" type="datetimeFigureOut">
              <a:rPr lang="en-GB" smtClean="0"/>
              <a:t>28/03/2021</a:t>
            </a:fld>
            <a:endParaRPr lang="en-GB"/>
          </a:p>
        </p:txBody>
      </p:sp>
      <p:sp>
        <p:nvSpPr>
          <p:cNvPr id="4" name="Slide Number Placeholder 3"/>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31099650"/>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a:t>Click to edit Master title style</a:t>
            </a:r>
            <a:endParaRPr lang="en-GB"/>
          </a:p>
        </p:txBody>
      </p:sp>
      <p:sp>
        <p:nvSpPr>
          <p:cNvPr id="3" name="Content Placeholder 2"/>
          <p:cNvSpPr>
            <a:spLocks noGrp="1"/>
          </p:cNvSpPr>
          <p:nvPr>
            <p:ph idx="1"/>
          </p:nvPr>
        </p:nvSpPr>
        <p:spPr>
          <a:xfrm>
            <a:off x="3575050" y="273050"/>
            <a:ext cx="5111750" cy="517217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p:cNvSpPr>
            <a:spLocks noGrp="1"/>
          </p:cNvSpPr>
          <p:nvPr>
            <p:ph type="body" sz="half" idx="2"/>
          </p:nvPr>
        </p:nvSpPr>
        <p:spPr>
          <a:xfrm>
            <a:off x="457200" y="1435100"/>
            <a:ext cx="3008313" cy="4029891"/>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9C64F3F4-CE19-49F8-9EF4-FF4EE52031C2}" type="datetimeFigureOut">
              <a:rPr lang="en-GB" smtClean="0"/>
              <a:t>28/03/2021</a:t>
            </a:fld>
            <a:endParaRPr lang="en-GB"/>
          </a:p>
        </p:txBody>
      </p:sp>
      <p:sp>
        <p:nvSpPr>
          <p:cNvPr id="7" name="Slide Number Placeholder 6"/>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403223369"/>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509120"/>
            <a:ext cx="5486400" cy="566738"/>
          </a:xfrm>
        </p:spPr>
        <p:txBody>
          <a:bodyPr anchor="b"/>
          <a:lstStyle>
            <a:lvl1pPr algn="l">
              <a:defRPr sz="2000" b="1"/>
            </a:lvl1pPr>
          </a:lstStyle>
          <a:p>
            <a:r>
              <a:rPr lang="en-US"/>
              <a:t>Click to edit Master title style</a:t>
            </a:r>
            <a:endParaRPr lang="en-GB" dirty="0"/>
          </a:p>
        </p:txBody>
      </p:sp>
      <p:sp>
        <p:nvSpPr>
          <p:cNvPr id="3" name="Picture Placeholder 2"/>
          <p:cNvSpPr>
            <a:spLocks noGrp="1"/>
          </p:cNvSpPr>
          <p:nvPr>
            <p:ph type="pic" idx="1"/>
          </p:nvPr>
        </p:nvSpPr>
        <p:spPr>
          <a:xfrm>
            <a:off x="1792288" y="612775"/>
            <a:ext cx="5486400" cy="3824337"/>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GB"/>
          </a:p>
        </p:txBody>
      </p:sp>
      <p:sp>
        <p:nvSpPr>
          <p:cNvPr id="4" name="Text Placeholder 3"/>
          <p:cNvSpPr>
            <a:spLocks noGrp="1"/>
          </p:cNvSpPr>
          <p:nvPr>
            <p:ph type="body" sz="half" idx="2"/>
          </p:nvPr>
        </p:nvSpPr>
        <p:spPr>
          <a:xfrm>
            <a:off x="1792288" y="5157192"/>
            <a:ext cx="5486400" cy="432048"/>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9C64F3F4-CE19-49F8-9EF4-FF4EE52031C2}" type="datetimeFigureOut">
              <a:rPr lang="en-GB" smtClean="0"/>
              <a:t>28/03/2021</a:t>
            </a:fld>
            <a:endParaRPr lang="en-GB"/>
          </a:p>
        </p:txBody>
      </p:sp>
      <p:sp>
        <p:nvSpPr>
          <p:cNvPr id="7" name="Slide Number Placeholder 6"/>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536763344"/>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9C64F3F4-CE19-49F8-9EF4-FF4EE52031C2}" type="datetimeFigureOut">
              <a:rPr lang="en-GB" smtClean="0"/>
              <a:t>28/03/2021</a:t>
            </a:fld>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885291963"/>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9"/>
            <a:ext cx="2057400" cy="5242594"/>
          </a:xfrm>
        </p:spPr>
        <p:txBody>
          <a:bodyPr vert="eaVert"/>
          <a:lstStyle/>
          <a:p>
            <a:r>
              <a:rPr lang="en-US"/>
              <a:t>Click to edit Master title style</a:t>
            </a:r>
            <a:endParaRPr lang="en-GB"/>
          </a:p>
        </p:txBody>
      </p:sp>
      <p:sp>
        <p:nvSpPr>
          <p:cNvPr id="3" name="Vertical Text Placeholder 2"/>
          <p:cNvSpPr>
            <a:spLocks noGrp="1"/>
          </p:cNvSpPr>
          <p:nvPr>
            <p:ph type="body" orient="vert" idx="1"/>
          </p:nvPr>
        </p:nvSpPr>
        <p:spPr>
          <a:xfrm>
            <a:off x="457200" y="274639"/>
            <a:ext cx="6019800" cy="5242594"/>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9C64F3F4-CE19-49F8-9EF4-FF4EE52031C2}" type="datetimeFigureOut">
              <a:rPr lang="en-GB" smtClean="0"/>
              <a:t>28/03/2021</a:t>
            </a:fld>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691687140"/>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type="obj">
  <p:cSld name="1_Title and Content">
    <p:spTree>
      <p:nvGrpSpPr>
        <p:cNvPr id="1" name=""/>
        <p:cNvGrpSpPr/>
        <p:nvPr/>
      </p:nvGrpSpPr>
      <p:grpSpPr>
        <a:xfrm>
          <a:off x="0" y="0"/>
          <a:ext cx="0" cy="0"/>
          <a:chOff x="0" y="0"/>
          <a:chExt cx="0" cy="0"/>
        </a:xfrm>
      </p:grpSpPr>
      <p:sp>
        <p:nvSpPr>
          <p:cNvPr id="2" name="Title 1"/>
          <p:cNvSpPr>
            <a:spLocks noGrp="1"/>
          </p:cNvSpPr>
          <p:nvPr>
            <p:ph type="title"/>
          </p:nvPr>
        </p:nvSpPr>
        <p:spPr>
          <a:xfrm>
            <a:off x="609600" y="274638"/>
            <a:ext cx="7924800" cy="1143000"/>
          </a:xfrm>
        </p:spPr>
        <p:txBody>
          <a:bodyPr/>
          <a:lstStyle/>
          <a:p>
            <a:r>
              <a:rPr lang="en-US"/>
              <a:t>Click to edit Master title style</a:t>
            </a:r>
            <a:endParaRPr lang="en-US" dirty="0"/>
          </a:p>
        </p:txBody>
      </p:sp>
      <p:sp>
        <p:nvSpPr>
          <p:cNvPr id="4" name="Date Placeholder 3"/>
          <p:cNvSpPr>
            <a:spLocks noGrp="1"/>
          </p:cNvSpPr>
          <p:nvPr>
            <p:ph type="dt" sz="half" idx="10"/>
          </p:nvPr>
        </p:nvSpPr>
        <p:spPr/>
        <p:txBody>
          <a:bodyPr/>
          <a:lstStyle/>
          <a:p>
            <a:pPr>
              <a:defRPr/>
            </a:pPr>
            <a:endParaRPr lang="en-GB"/>
          </a:p>
        </p:txBody>
      </p:sp>
      <p:sp>
        <p:nvSpPr>
          <p:cNvPr id="5" name="Footer Placeholder 4"/>
          <p:cNvSpPr>
            <a:spLocks noGrp="1"/>
          </p:cNvSpPr>
          <p:nvPr>
            <p:ph type="ftr" sz="quarter" idx="11"/>
          </p:nvPr>
        </p:nvSpPr>
        <p:spPr/>
        <p:txBody>
          <a:bodyPr/>
          <a:lstStyle/>
          <a:p>
            <a:pPr>
              <a:defRPr/>
            </a:pPr>
            <a:r>
              <a:rPr lang="en-GB"/>
              <a:t>January 22, 2002</a:t>
            </a:r>
          </a:p>
        </p:txBody>
      </p:sp>
      <p:sp>
        <p:nvSpPr>
          <p:cNvPr id="6" name="Slide Number Placeholder 5"/>
          <p:cNvSpPr>
            <a:spLocks noGrp="1"/>
          </p:cNvSpPr>
          <p:nvPr>
            <p:ph type="sldNum" sz="quarter" idx="12"/>
          </p:nvPr>
        </p:nvSpPr>
        <p:spPr/>
        <p:txBody>
          <a:bodyPr/>
          <a:lstStyle/>
          <a:p>
            <a:pPr>
              <a:defRPr/>
            </a:pPr>
            <a:fld id="{EF45E962-0D18-4164-9078-7A85919163E6}" type="slidenum">
              <a:rPr lang="en-GB" smtClean="0"/>
              <a:pPr>
                <a:defRPr/>
              </a:pPr>
              <a:t>‹#›</a:t>
            </a:fld>
            <a:endParaRPr lang="en-GB"/>
          </a:p>
        </p:txBody>
      </p:sp>
      <p:sp>
        <p:nvSpPr>
          <p:cNvPr id="8" name="Content Placeholder 7"/>
          <p:cNvSpPr>
            <a:spLocks noGrp="1"/>
          </p:cNvSpPr>
          <p:nvPr>
            <p:ph sz="quarter" idx="13"/>
          </p:nvPr>
        </p:nvSpPr>
        <p:spPr>
          <a:xfrm>
            <a:off x="609600" y="1600200"/>
            <a:ext cx="7924800" cy="4114800"/>
          </a:xfrm>
        </p:spPr>
        <p:txBody>
          <a:bodyPr/>
          <a:lstStyle>
            <a:lvl2pPr>
              <a:defRPr>
                <a:solidFill>
                  <a:schemeClr val="bg1"/>
                </a:solidFill>
              </a:defRPr>
            </a:lvl2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Tree>
    <p:extLst>
      <p:ext uri="{BB962C8B-B14F-4D97-AF65-F5344CB8AC3E}">
        <p14:creationId xmlns:p14="http://schemas.microsoft.com/office/powerpoint/2010/main" val="2817038539"/>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theme" Target="../theme/theme1.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image" Target="../media/image1.jpg"/></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blipFill dpi="0" rotWithShape="1">
          <a:blip r:embed="rId14">
            <a:lum/>
          </a:blip>
          <a:srcRect/>
          <a:stretch>
            <a:fillRect/>
          </a:stretch>
        </a:blipFill>
        <a:effectLst/>
      </p:bgPr>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p:cNvSpPr>
            <a:spLocks noGrp="1"/>
          </p:cNvSpPr>
          <p:nvPr>
            <p:ph type="body" idx="1"/>
          </p:nvPr>
        </p:nvSpPr>
        <p:spPr>
          <a:xfrm>
            <a:off x="457200" y="1600201"/>
            <a:ext cx="8229600" cy="3917032"/>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dirty="0"/>
          </a:p>
        </p:txBody>
      </p:sp>
      <p:sp>
        <p:nvSpPr>
          <p:cNvPr id="4" name="Date Placeholder 3"/>
          <p:cNvSpPr>
            <a:spLocks noGrp="1"/>
          </p:cNvSpPr>
          <p:nvPr>
            <p:ph type="dt" sz="half" idx="2"/>
          </p:nvPr>
        </p:nvSpPr>
        <p:spPr>
          <a:xfrm>
            <a:off x="251520" y="6525344"/>
            <a:ext cx="971128" cy="218522"/>
          </a:xfrm>
          <a:prstGeom prst="rect">
            <a:avLst/>
          </a:prstGeom>
        </p:spPr>
        <p:txBody>
          <a:bodyPr vert="horz" lIns="91440" tIns="45720" rIns="91440" bIns="45720" rtlCol="0" anchor="ctr"/>
          <a:lstStyle>
            <a:lvl1pPr algn="ctr">
              <a:defRPr sz="1050">
                <a:solidFill>
                  <a:schemeClr val="tx1">
                    <a:tint val="75000"/>
                  </a:schemeClr>
                </a:solidFill>
              </a:defRPr>
            </a:lvl1pPr>
          </a:lstStyle>
          <a:p>
            <a:fld id="{9C64F3F4-CE19-49F8-9EF4-FF4EE52031C2}" type="datetimeFigureOut">
              <a:rPr lang="en-GB" smtClean="0"/>
              <a:pPr/>
              <a:t>28/03/2021</a:t>
            </a:fld>
            <a:endParaRPr lang="en-GB" dirty="0"/>
          </a:p>
        </p:txBody>
      </p:sp>
      <p:sp>
        <p:nvSpPr>
          <p:cNvPr id="6" name="Slide Number Placeholder 5"/>
          <p:cNvSpPr>
            <a:spLocks noGrp="1"/>
          </p:cNvSpPr>
          <p:nvPr>
            <p:ph type="sldNum" sz="quarter" idx="4"/>
          </p:nvPr>
        </p:nvSpPr>
        <p:spPr>
          <a:xfrm>
            <a:off x="7956376" y="6380972"/>
            <a:ext cx="730424" cy="340503"/>
          </a:xfrm>
          <a:prstGeom prst="rect">
            <a:avLst/>
          </a:prstGeom>
        </p:spPr>
        <p:txBody>
          <a:bodyPr vert="horz" lIns="91440" tIns="45720" rIns="91440" bIns="45720" rtlCol="0" anchor="ctr"/>
          <a:lstStyle>
            <a:lvl1pPr algn="r">
              <a:defRPr sz="1200">
                <a:solidFill>
                  <a:schemeClr val="tx1">
                    <a:tint val="75000"/>
                  </a:schemeClr>
                </a:solidFill>
              </a:defRPr>
            </a:lvl1pPr>
          </a:lstStyle>
          <a:p>
            <a:fld id="{AC82685A-BD3A-4230-8D85-804689F67293}" type="slidenum">
              <a:rPr lang="en-GB" smtClean="0"/>
              <a:t>‹#›</a:t>
            </a:fld>
            <a:endParaRPr lang="en-GB" dirty="0"/>
          </a:p>
        </p:txBody>
      </p:sp>
    </p:spTree>
    <p:extLst>
      <p:ext uri="{BB962C8B-B14F-4D97-AF65-F5344CB8AC3E}">
        <p14:creationId xmlns:p14="http://schemas.microsoft.com/office/powerpoint/2010/main" val="637017333"/>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 id="2147483660" r:id="rId12"/>
  </p:sldLayoutIdLst>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6.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1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1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1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1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12.xml"/></Relationships>
</file>

<file path=ppt/slides/_rels/slide8.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12.xml"/></Relationships>
</file>

<file path=ppt/slides/_rels/slide9.xml.rels><?xml version="1.0" encoding="UTF-8" standalone="yes"?>
<Relationships xmlns="http://schemas.openxmlformats.org/package/2006/relationships"><Relationship Id="rId2" Type="http://schemas.openxmlformats.org/officeDocument/2006/relationships/image" Target="../media/image3.jpeg"/><Relationship Id="rId1" Type="http://schemas.openxmlformats.org/officeDocument/2006/relationships/slideLayout" Target="../slideLayouts/slideLayout12.xml"/></Relationships>
</file>

<file path=ppt/slides/_rels/slide10.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Layout" Target="../slideLayouts/slideLayout1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12.xml"/></Relationships>
</file>

<file path=ppt/slides/_rels/slide12.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notesSlide" Target="../notesSlides/notesSlide3.xml"/><Relationship Id="rId1" Type="http://schemas.openxmlformats.org/officeDocument/2006/relationships/slideLayout" Target="../slideLayouts/slideLayout12.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12.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12.xml"/></Relationships>
</file>

<file path=ppt/slides/_rels/slide15.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12.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12.xml"/></Relationships>
</file>

<file path=ppt/slides/_rels/slide17.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notesSlide" Target="../notesSlides/notesSlide5.xml"/><Relationship Id="rId1" Type="http://schemas.openxmlformats.org/officeDocument/2006/relationships/slideLayout" Target="../slideLayouts/slideLayout12.xml"/><Relationship Id="rId4" Type="http://schemas.openxmlformats.org/officeDocument/2006/relationships/image" Target="../media/image7.png"/></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12.xml"/></Relationships>
</file>

<file path=ppt/slides/_rels/slide19.xml.rels><?xml version="1.0" encoding="UTF-8" standalone="yes"?>
<Relationships xmlns="http://schemas.openxmlformats.org/package/2006/relationships"><Relationship Id="rId1" Type="http://schemas.openxmlformats.org/officeDocument/2006/relationships/slideLayout" Target="../slideLayouts/slideLayout12.xml"/></Relationships>
</file>

<file path=ppt/slides/_rels/slide20.xml.rels><?xml version="1.0" encoding="UTF-8" standalone="yes"?>
<Relationships xmlns="http://schemas.openxmlformats.org/package/2006/relationships"><Relationship Id="rId2" Type="http://schemas.openxmlformats.org/officeDocument/2006/relationships/notesSlide" Target="../notesSlides/notesSlide6.xml"/><Relationship Id="rId1" Type="http://schemas.openxmlformats.org/officeDocument/2006/relationships/slideLayout" Target="../slideLayouts/slideLayout12.xml"/></Relationships>
</file>

<file path=ppt/slides/_rels/slide21.xml.rels><?xml version="1.0" encoding="UTF-8" standalone="yes"?>
<Relationships xmlns="http://schemas.openxmlformats.org/package/2006/relationships"><Relationship Id="rId2" Type="http://schemas.openxmlformats.org/officeDocument/2006/relationships/notesSlide" Target="../notesSlides/notesSlide7.xml"/><Relationship Id="rId1" Type="http://schemas.openxmlformats.org/officeDocument/2006/relationships/slideLayout" Target="../slideLayouts/slideLayout12.xml"/></Relationships>
</file>

<file path=ppt/slides/_rels/slide22.xml.rels><?xml version="1.0" encoding="UTF-8" standalone="yes"?>
<Relationships xmlns="http://schemas.openxmlformats.org/package/2006/relationships"><Relationship Id="rId1" Type="http://schemas.openxmlformats.org/officeDocument/2006/relationships/slideLayout" Target="../slideLayouts/slideLayout12.xml"/></Relationships>
</file>

<file path=ppt/slides/_rels/slide23.xml.rels><?xml version="1.0" encoding="UTF-8" standalone="yes"?>
<Relationships xmlns="http://schemas.openxmlformats.org/package/2006/relationships"><Relationship Id="rId2" Type="http://schemas.openxmlformats.org/officeDocument/2006/relationships/notesSlide" Target="../notesSlides/notesSlide8.xml"/><Relationship Id="rId1" Type="http://schemas.openxmlformats.org/officeDocument/2006/relationships/slideLayout" Target="../slideLayouts/slideLayout12.xml"/></Relationships>
</file>

<file path=ppt/slides/_rels/slide24.xml.rels><?xml version="1.0" encoding="UTF-8" standalone="yes"?>
<Relationships xmlns="http://schemas.openxmlformats.org/package/2006/relationships"><Relationship Id="rId2" Type="http://schemas.openxmlformats.org/officeDocument/2006/relationships/notesSlide" Target="../notesSlides/notesSlide9.xml"/><Relationship Id="rId1" Type="http://schemas.openxmlformats.org/officeDocument/2006/relationships/slideLayout" Target="../slideLayouts/slideLayout12.xml"/></Relationships>
</file>

<file path=ppt/slides/_rels/slide25.xml.rels><?xml version="1.0" encoding="UTF-8" standalone="yes"?>
<Relationships xmlns="http://schemas.openxmlformats.org/package/2006/relationships"><Relationship Id="rId1" Type="http://schemas.openxmlformats.org/officeDocument/2006/relationships/slideLayout" Target="../slideLayouts/slideLayout12.xml"/></Relationships>
</file>

<file path=ppt/slides/_rels/slide26.xml.rels><?xml version="1.0" encoding="UTF-8" standalone="yes"?>
<Relationships xmlns="http://schemas.openxmlformats.org/package/2006/relationships"><Relationship Id="rId1" Type="http://schemas.openxmlformats.org/officeDocument/2006/relationships/slideLayout" Target="../slideLayouts/slideLayout1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a:xfrm>
            <a:off x="755576" y="1340768"/>
            <a:ext cx="7992888" cy="1470025"/>
          </a:xfrm>
        </p:spPr>
        <p:txBody>
          <a:bodyPr>
            <a:normAutofit fontScale="90000"/>
          </a:bodyPr>
          <a:lstStyle/>
          <a:p>
            <a:pPr marL="0" indent="0"/>
            <a:r>
              <a:rPr lang="en-GB" altLang="en-US" b="1" dirty="0">
                <a:solidFill>
                  <a:srgbClr val="FFCC00"/>
                </a:solidFill>
              </a:rPr>
              <a:t>Digital Skills and Research Methods (DSR – </a:t>
            </a:r>
            <a:r>
              <a:rPr lang="en-GB" altLang="en-US" b="1" dirty="0" err="1">
                <a:solidFill>
                  <a:srgbClr val="FFCC00"/>
                </a:solidFill>
              </a:rPr>
              <a:t>H&amp;Sc</a:t>
            </a:r>
            <a:r>
              <a:rPr lang="en-GB" altLang="en-US" b="1" dirty="0">
                <a:solidFill>
                  <a:srgbClr val="FFCC00"/>
                </a:solidFill>
              </a:rPr>
              <a:t>)</a:t>
            </a:r>
            <a:br>
              <a:rPr lang="en-GB" altLang="en-US" b="1" dirty="0">
                <a:solidFill>
                  <a:srgbClr val="FFCC00"/>
                </a:solidFill>
              </a:rPr>
            </a:br>
            <a:r>
              <a:rPr lang="en-GB" altLang="en-US" b="1" dirty="0">
                <a:solidFill>
                  <a:srgbClr val="FFCC00"/>
                </a:solidFill>
              </a:rPr>
              <a:t>BMSW 4003</a:t>
            </a:r>
          </a:p>
        </p:txBody>
      </p:sp>
      <p:sp>
        <p:nvSpPr>
          <p:cNvPr id="3" name="Title 1">
            <a:extLst>
              <a:ext uri="{FF2B5EF4-FFF2-40B4-BE49-F238E27FC236}">
                <a16:creationId xmlns:a16="http://schemas.microsoft.com/office/drawing/2014/main" id="{8F1FDA89-5FBB-4CC3-B6AB-BC0969476989}"/>
              </a:ext>
            </a:extLst>
          </p:cNvPr>
          <p:cNvSpPr txBox="1">
            <a:spLocks/>
          </p:cNvSpPr>
          <p:nvPr/>
        </p:nvSpPr>
        <p:spPr>
          <a:xfrm>
            <a:off x="4538892" y="3789040"/>
            <a:ext cx="4353587" cy="1005835"/>
          </a:xfrm>
          <a:prstGeom prst="rect">
            <a:avLst/>
          </a:prstGeom>
        </p:spPr>
        <p:txBody>
          <a:bodyPr vert="horz" lIns="91440" tIns="45720" rIns="91440" bIns="45720" rtlCol="0" anchor="ctr">
            <a:normAutofit fontScale="92500"/>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r>
              <a:rPr lang="en-GB" sz="2400" b="1" dirty="0"/>
              <a:t>Week 7: Session 2:</a:t>
            </a:r>
          </a:p>
          <a:p>
            <a:pPr algn="ctr"/>
            <a:r>
              <a:rPr lang="en-GB" sz="2400" b="1" dirty="0"/>
              <a:t> Data Analysis and Presentation</a:t>
            </a:r>
          </a:p>
        </p:txBody>
      </p:sp>
    </p:spTree>
    <p:extLst>
      <p:ext uri="{BB962C8B-B14F-4D97-AF65-F5344CB8AC3E}">
        <p14:creationId xmlns:p14="http://schemas.microsoft.com/office/powerpoint/2010/main" val="3408955283"/>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1266" name="Rectangle 13">
            <a:extLst>
              <a:ext uri="{FF2B5EF4-FFF2-40B4-BE49-F238E27FC236}">
                <a16:creationId xmlns:a16="http://schemas.microsoft.com/office/drawing/2014/main" id="{8EA1E799-F92A-4E45-96FB-056D02E85D56}"/>
              </a:ext>
            </a:extLst>
          </p:cNvPr>
          <p:cNvSpPr>
            <a:spLocks noGrp="1" noChangeArrowheads="1"/>
          </p:cNvSpPr>
          <p:nvPr>
            <p:ph type="sldNum" sz="quarter" idx="12"/>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lgn="r" eaLnBrk="0" hangingPunct="0">
              <a:defRPr>
                <a:solidFill>
                  <a:schemeClr val="tx1"/>
                </a:solidFill>
                <a:latin typeface="Arial" panose="020B0604020202020204" pitchFamily="34" charset="0"/>
                <a:ea typeface="ＭＳ Ｐゴシック" panose="020B0600070205080204" pitchFamily="34" charset="-128"/>
              </a:defRPr>
            </a:lvl1pPr>
            <a:lvl2pPr marL="742950" indent="-285750" algn="r" eaLnBrk="0" hangingPunct="0">
              <a:defRPr>
                <a:solidFill>
                  <a:schemeClr val="tx1"/>
                </a:solidFill>
                <a:latin typeface="Arial" panose="020B0604020202020204" pitchFamily="34" charset="0"/>
                <a:ea typeface="ＭＳ Ｐゴシック" panose="020B0600070205080204" pitchFamily="34" charset="-128"/>
              </a:defRPr>
            </a:lvl2pPr>
            <a:lvl3pPr marL="1143000" indent="-228600" algn="r" eaLnBrk="0" hangingPunct="0">
              <a:defRPr>
                <a:solidFill>
                  <a:schemeClr val="tx1"/>
                </a:solidFill>
                <a:latin typeface="Arial" panose="020B0604020202020204" pitchFamily="34" charset="0"/>
                <a:ea typeface="ＭＳ Ｐゴシック" panose="020B0600070205080204" pitchFamily="34" charset="-128"/>
              </a:defRPr>
            </a:lvl3pPr>
            <a:lvl4pPr marL="1600200" indent="-228600" algn="r" eaLnBrk="0" hangingPunct="0">
              <a:defRPr>
                <a:solidFill>
                  <a:schemeClr val="tx1"/>
                </a:solidFill>
                <a:latin typeface="Arial" panose="020B0604020202020204" pitchFamily="34" charset="0"/>
                <a:ea typeface="ＭＳ Ｐゴシック" panose="020B0600070205080204" pitchFamily="34" charset="-128"/>
              </a:defRPr>
            </a:lvl4pPr>
            <a:lvl5pPr marL="2057400" indent="-228600" algn="r" eaLnBrk="0" hangingPunct="0">
              <a:defRPr>
                <a:solidFill>
                  <a:schemeClr val="tx1"/>
                </a:solidFill>
                <a:latin typeface="Arial" panose="020B0604020202020204" pitchFamily="34" charset="0"/>
                <a:ea typeface="ＭＳ Ｐゴシック" panose="020B0600070205080204" pitchFamily="34" charset="-128"/>
              </a:defRPr>
            </a:lvl5pPr>
            <a:lvl6pPr marL="2514600" indent="-228600" algn="r" eaLnBrk="0" fontAlgn="base" hangingPunct="0">
              <a:spcBef>
                <a:spcPct val="0"/>
              </a:spcBef>
              <a:spcAft>
                <a:spcPct val="0"/>
              </a:spcAft>
              <a:defRPr>
                <a:solidFill>
                  <a:schemeClr val="tx1"/>
                </a:solidFill>
                <a:latin typeface="Arial" panose="020B0604020202020204" pitchFamily="34" charset="0"/>
                <a:ea typeface="ＭＳ Ｐゴシック" panose="020B0600070205080204" pitchFamily="34" charset="-128"/>
              </a:defRPr>
            </a:lvl6pPr>
            <a:lvl7pPr marL="2971800" indent="-228600" algn="r" eaLnBrk="0" fontAlgn="base" hangingPunct="0">
              <a:spcBef>
                <a:spcPct val="0"/>
              </a:spcBef>
              <a:spcAft>
                <a:spcPct val="0"/>
              </a:spcAft>
              <a:defRPr>
                <a:solidFill>
                  <a:schemeClr val="tx1"/>
                </a:solidFill>
                <a:latin typeface="Arial" panose="020B0604020202020204" pitchFamily="34" charset="0"/>
                <a:ea typeface="ＭＳ Ｐゴシック" panose="020B0600070205080204" pitchFamily="34" charset="-128"/>
              </a:defRPr>
            </a:lvl7pPr>
            <a:lvl8pPr marL="3429000" indent="-228600" algn="r" eaLnBrk="0" fontAlgn="base" hangingPunct="0">
              <a:spcBef>
                <a:spcPct val="0"/>
              </a:spcBef>
              <a:spcAft>
                <a:spcPct val="0"/>
              </a:spcAft>
              <a:defRPr>
                <a:solidFill>
                  <a:schemeClr val="tx1"/>
                </a:solidFill>
                <a:latin typeface="Arial" panose="020B0604020202020204" pitchFamily="34" charset="0"/>
                <a:ea typeface="ＭＳ Ｐゴシック" panose="020B0600070205080204" pitchFamily="34" charset="-128"/>
              </a:defRPr>
            </a:lvl8pPr>
            <a:lvl9pPr marL="3886200" indent="-228600" algn="r" eaLnBrk="0" fontAlgn="base" hangingPunct="0">
              <a:spcBef>
                <a:spcPct val="0"/>
              </a:spcBef>
              <a:spcAft>
                <a:spcPct val="0"/>
              </a:spcAft>
              <a:defRPr>
                <a:solidFill>
                  <a:schemeClr val="tx1"/>
                </a:solidFill>
                <a:latin typeface="Arial" panose="020B0604020202020204" pitchFamily="34" charset="0"/>
                <a:ea typeface="ＭＳ Ｐゴシック" panose="020B0600070205080204" pitchFamily="34" charset="-128"/>
              </a:defRPr>
            </a:lvl9pPr>
          </a:lstStyle>
          <a:p>
            <a:pPr eaLnBrk="1" hangingPunct="1"/>
            <a:fld id="{2A900B68-6015-4E77-A5AA-217C9DE2E519}" type="slidenum">
              <a:rPr lang="en-GB" altLang="en-US"/>
              <a:pPr eaLnBrk="1" hangingPunct="1"/>
              <a:t>2</a:t>
            </a:fld>
            <a:endParaRPr lang="en-GB" altLang="en-US"/>
          </a:p>
        </p:txBody>
      </p:sp>
      <p:sp>
        <p:nvSpPr>
          <p:cNvPr id="5123" name="Title 1">
            <a:extLst>
              <a:ext uri="{FF2B5EF4-FFF2-40B4-BE49-F238E27FC236}">
                <a16:creationId xmlns:a16="http://schemas.microsoft.com/office/drawing/2014/main" id="{1D6C6B8E-42AE-4ABD-A425-9A42C4F39F4A}"/>
              </a:ext>
            </a:extLst>
          </p:cNvPr>
          <p:cNvSpPr>
            <a:spLocks noGrp="1"/>
          </p:cNvSpPr>
          <p:nvPr>
            <p:ph type="title"/>
          </p:nvPr>
        </p:nvSpPr>
        <p:spPr/>
        <p:txBody>
          <a:bodyPr/>
          <a:lstStyle/>
          <a:p>
            <a:pPr algn="ctr" fontAlgn="auto">
              <a:spcAft>
                <a:spcPts val="0"/>
              </a:spcAft>
              <a:defRPr/>
            </a:pPr>
            <a:r>
              <a:rPr lang="en-GB" b="1" dirty="0">
                <a:latin typeface="Calibri" pitchFamily="34" charset="0"/>
              </a:rPr>
              <a:t>Learning outcomes</a:t>
            </a:r>
          </a:p>
        </p:txBody>
      </p:sp>
      <p:sp>
        <p:nvSpPr>
          <p:cNvPr id="6" name="Content Placeholder 2">
            <a:extLst>
              <a:ext uri="{FF2B5EF4-FFF2-40B4-BE49-F238E27FC236}">
                <a16:creationId xmlns:a16="http://schemas.microsoft.com/office/drawing/2014/main" id="{5FF22A31-006E-3A4D-8881-753EC89D46A3}"/>
              </a:ext>
            </a:extLst>
          </p:cNvPr>
          <p:cNvSpPr txBox="1">
            <a:spLocks/>
          </p:cNvSpPr>
          <p:nvPr/>
        </p:nvSpPr>
        <p:spPr>
          <a:xfrm>
            <a:off x="609600" y="1484784"/>
            <a:ext cx="7924800" cy="3456384"/>
          </a:xfrm>
          <a:prstGeom prst="rect">
            <a:avLst/>
          </a:prstGeom>
        </p:spPr>
        <p:txBody>
          <a:bodyPr>
            <a:normAutofit fontScale="85000" lnSpcReduction="20000"/>
          </a:bodyPr>
          <a:lst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a:lstStyle>
          <a:p>
            <a:pPr marL="0" indent="0">
              <a:buNone/>
            </a:pPr>
            <a:r>
              <a:rPr lang="en-GB" sz="2700" dirty="0"/>
              <a:t>At the end of this session, student will aware of -  </a:t>
            </a:r>
          </a:p>
          <a:p>
            <a:r>
              <a:rPr lang="en-GB" sz="2700" dirty="0"/>
              <a:t>Definition of data analysis</a:t>
            </a:r>
          </a:p>
          <a:p>
            <a:r>
              <a:rPr lang="en-GB" sz="2700" dirty="0"/>
              <a:t>Steps to Data analysis </a:t>
            </a:r>
          </a:p>
          <a:p>
            <a:r>
              <a:rPr lang="en-GB" sz="2700" dirty="0"/>
              <a:t>Kinds of Data Analysis</a:t>
            </a:r>
          </a:p>
          <a:p>
            <a:r>
              <a:rPr lang="en-GB" sz="2700" dirty="0"/>
              <a:t>Descriptive data analysis</a:t>
            </a:r>
          </a:p>
          <a:p>
            <a:pPr lvl="1"/>
            <a:r>
              <a:rPr lang="en-GB" sz="2400" dirty="0"/>
              <a:t>Frequency distribution</a:t>
            </a:r>
          </a:p>
          <a:p>
            <a:pPr lvl="1"/>
            <a:r>
              <a:rPr lang="en-GB" sz="2400" dirty="0"/>
              <a:t>Central tendency measures</a:t>
            </a:r>
          </a:p>
          <a:p>
            <a:pPr lvl="1"/>
            <a:r>
              <a:rPr lang="en-GB" sz="2400" dirty="0"/>
              <a:t>Variability measures</a:t>
            </a:r>
          </a:p>
          <a:p>
            <a:r>
              <a:rPr lang="en-GB" sz="2700" dirty="0"/>
              <a:t>Inferential data analysis</a:t>
            </a:r>
          </a:p>
          <a:p>
            <a:r>
              <a:rPr lang="en-GB" sz="2700" dirty="0"/>
              <a:t>Steps how to analyse your data</a:t>
            </a:r>
          </a:p>
          <a:p>
            <a:pPr lvl="1"/>
            <a:endParaRPr lang="en-GB" sz="2700" dirty="0"/>
          </a:p>
          <a:p>
            <a:pPr lvl="1"/>
            <a:endParaRPr lang="en-GB" sz="2700" dirty="0"/>
          </a:p>
        </p:txBody>
      </p:sp>
    </p:spTree>
    <p:extLst>
      <p:ext uri="{BB962C8B-B14F-4D97-AF65-F5344CB8AC3E}">
        <p14:creationId xmlns:p14="http://schemas.microsoft.com/office/powerpoint/2010/main" val="2959100486"/>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958C9F7-62E1-4283-82C8-78F8A3D89487}"/>
              </a:ext>
            </a:extLst>
          </p:cNvPr>
          <p:cNvSpPr>
            <a:spLocks noGrp="1"/>
          </p:cNvSpPr>
          <p:nvPr>
            <p:ph type="title"/>
          </p:nvPr>
        </p:nvSpPr>
        <p:spPr>
          <a:xfrm>
            <a:off x="609600" y="274638"/>
            <a:ext cx="7924800" cy="706090"/>
          </a:xfrm>
        </p:spPr>
        <p:txBody>
          <a:bodyPr/>
          <a:lstStyle/>
          <a:p>
            <a:pPr algn="ctr"/>
            <a:r>
              <a:rPr lang="en-GB" sz="4000" b="1" cap="none" dirty="0"/>
              <a:t>Data analysis</a:t>
            </a:r>
          </a:p>
        </p:txBody>
      </p:sp>
      <p:sp>
        <p:nvSpPr>
          <p:cNvPr id="3" name="Content Placeholder 2">
            <a:extLst>
              <a:ext uri="{FF2B5EF4-FFF2-40B4-BE49-F238E27FC236}">
                <a16:creationId xmlns:a16="http://schemas.microsoft.com/office/drawing/2014/main" id="{C91E1466-DD28-D248-A34A-1A7CDC48D890}"/>
              </a:ext>
            </a:extLst>
          </p:cNvPr>
          <p:cNvSpPr>
            <a:spLocks noGrp="1"/>
          </p:cNvSpPr>
          <p:nvPr>
            <p:ph sz="quarter" idx="13"/>
          </p:nvPr>
        </p:nvSpPr>
        <p:spPr>
          <a:xfrm>
            <a:off x="609600" y="1052736"/>
            <a:ext cx="7924800" cy="4433664"/>
          </a:xfrm>
        </p:spPr>
        <p:txBody>
          <a:bodyPr>
            <a:normAutofit fontScale="85000" lnSpcReduction="20000"/>
          </a:bodyPr>
          <a:lstStyle/>
          <a:p>
            <a:pPr marL="0" indent="0" algn="just">
              <a:buNone/>
            </a:pPr>
            <a:r>
              <a:rPr lang="en-US" sz="2400" b="1" dirty="0"/>
              <a:t>Data Analysis: </a:t>
            </a:r>
          </a:p>
          <a:p>
            <a:pPr algn="just"/>
            <a:r>
              <a:rPr lang="en-US" sz="2600" dirty="0"/>
              <a:t>Data analysis is the process of developing answers to questions through the examination and interpretation of collected data</a:t>
            </a:r>
          </a:p>
          <a:p>
            <a:pPr marL="0" indent="0" algn="just">
              <a:buNone/>
            </a:pPr>
            <a:endParaRPr lang="en-US" sz="2600" dirty="0"/>
          </a:p>
          <a:p>
            <a:pPr algn="just"/>
            <a:r>
              <a:rPr lang="en-US" sz="2600" dirty="0"/>
              <a:t>Data analysis is essential for understanding results from surveys, administrative sources and pilot studies, for providing information on data gaps, for designing and redesigning surveys, for planning new statistical activities and for formulating quality objectives</a:t>
            </a:r>
          </a:p>
          <a:p>
            <a:pPr marL="0" indent="0" algn="just">
              <a:buNone/>
            </a:pPr>
            <a:endParaRPr lang="en-US" sz="2400" dirty="0"/>
          </a:p>
          <a:p>
            <a:pPr marL="0" indent="0" algn="just">
              <a:buNone/>
            </a:pPr>
            <a:r>
              <a:rPr lang="en-US" sz="2400" b="1" dirty="0"/>
              <a:t>Purpose of Data Analysis: </a:t>
            </a:r>
          </a:p>
          <a:p>
            <a:pPr marL="0" indent="0" algn="just">
              <a:buNone/>
            </a:pPr>
            <a:r>
              <a:rPr lang="en-US" sz="2600" dirty="0"/>
              <a:t>The purpose of data analysis is to answer the research question(s) and to help determine the trends and relationships among the variables</a:t>
            </a:r>
          </a:p>
          <a:p>
            <a:pPr marL="0" indent="0" algn="just">
              <a:buNone/>
            </a:pPr>
            <a:endParaRPr lang="en-US" sz="2400" dirty="0"/>
          </a:p>
          <a:p>
            <a:pPr algn="just"/>
            <a:endParaRPr lang="en-US" sz="2400" dirty="0"/>
          </a:p>
        </p:txBody>
      </p:sp>
    </p:spTree>
    <p:extLst>
      <p:ext uri="{BB962C8B-B14F-4D97-AF65-F5344CB8AC3E}">
        <p14:creationId xmlns:p14="http://schemas.microsoft.com/office/powerpoint/2010/main" val="651072910"/>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D5A8346-58E5-4DCC-99DD-85CC8ABC4BA6}"/>
              </a:ext>
            </a:extLst>
          </p:cNvPr>
          <p:cNvSpPr>
            <a:spLocks noGrp="1"/>
          </p:cNvSpPr>
          <p:nvPr>
            <p:ph type="title"/>
          </p:nvPr>
        </p:nvSpPr>
        <p:spPr>
          <a:xfrm>
            <a:off x="609600" y="274638"/>
            <a:ext cx="7924800" cy="868362"/>
          </a:xfrm>
        </p:spPr>
        <p:txBody>
          <a:bodyPr/>
          <a:lstStyle/>
          <a:p>
            <a:r>
              <a:rPr lang="en-GB" sz="4000" b="1" cap="none" dirty="0"/>
              <a:t>Steps of Data Analysis</a:t>
            </a:r>
          </a:p>
        </p:txBody>
      </p:sp>
      <p:sp>
        <p:nvSpPr>
          <p:cNvPr id="4" name="Rectangle 3">
            <a:extLst>
              <a:ext uri="{FF2B5EF4-FFF2-40B4-BE49-F238E27FC236}">
                <a16:creationId xmlns:a16="http://schemas.microsoft.com/office/drawing/2014/main" id="{9623B1F0-A79D-EB43-ADC4-DB6FDF8A6447}"/>
              </a:ext>
            </a:extLst>
          </p:cNvPr>
          <p:cNvSpPr/>
          <p:nvPr/>
        </p:nvSpPr>
        <p:spPr>
          <a:xfrm>
            <a:off x="827584" y="1556792"/>
            <a:ext cx="7706816" cy="3416320"/>
          </a:xfrm>
          <a:prstGeom prst="rect">
            <a:avLst/>
          </a:prstGeom>
        </p:spPr>
        <p:txBody>
          <a:bodyPr wrap="square">
            <a:spAutoFit/>
          </a:bodyPr>
          <a:lstStyle/>
          <a:p>
            <a:pPr algn="just"/>
            <a:r>
              <a:rPr lang="en-US" sz="2400" b="1" dirty="0"/>
              <a:t>The basic steps in the data analysis (analytic) process consist of: </a:t>
            </a:r>
          </a:p>
          <a:p>
            <a:pPr algn="just"/>
            <a:endParaRPr lang="en-US" sz="2400" b="1" dirty="0"/>
          </a:p>
          <a:p>
            <a:pPr algn="just">
              <a:buFontTx/>
              <a:buChar char="-"/>
            </a:pPr>
            <a:r>
              <a:rPr lang="en-US" sz="2400" dirty="0"/>
              <a:t>Identifying issues </a:t>
            </a:r>
          </a:p>
          <a:p>
            <a:pPr algn="just">
              <a:buFontTx/>
              <a:buChar char="-"/>
            </a:pPr>
            <a:r>
              <a:rPr lang="en-US" sz="2400" dirty="0"/>
              <a:t>Determining the availability of suitable data </a:t>
            </a:r>
          </a:p>
          <a:p>
            <a:pPr algn="just">
              <a:buFontTx/>
              <a:buChar char="-"/>
            </a:pPr>
            <a:r>
              <a:rPr lang="en-US" sz="2400" dirty="0"/>
              <a:t>Deciding on which methods are appropriate for answering the questions of interest </a:t>
            </a:r>
          </a:p>
          <a:p>
            <a:pPr algn="just">
              <a:buFontTx/>
              <a:buChar char="-"/>
            </a:pPr>
            <a:r>
              <a:rPr lang="en-US" sz="2400" dirty="0"/>
              <a:t>Applying the methods and </a:t>
            </a:r>
          </a:p>
          <a:p>
            <a:pPr algn="just">
              <a:buFontTx/>
              <a:buChar char="-"/>
            </a:pPr>
            <a:r>
              <a:rPr lang="en-US" sz="2400" dirty="0"/>
              <a:t>Evaluating, summarizing and communicating the results</a:t>
            </a:r>
          </a:p>
        </p:txBody>
      </p:sp>
    </p:spTree>
    <p:extLst>
      <p:ext uri="{BB962C8B-B14F-4D97-AF65-F5344CB8AC3E}">
        <p14:creationId xmlns:p14="http://schemas.microsoft.com/office/powerpoint/2010/main" val="698230882"/>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6CBD087-FF43-4DD7-90A3-05755800A4E5}"/>
              </a:ext>
            </a:extLst>
          </p:cNvPr>
          <p:cNvSpPr>
            <a:spLocks noGrp="1"/>
          </p:cNvSpPr>
          <p:nvPr>
            <p:ph type="title"/>
          </p:nvPr>
        </p:nvSpPr>
        <p:spPr>
          <a:xfrm>
            <a:off x="609600" y="692696"/>
            <a:ext cx="7924800" cy="778098"/>
          </a:xfrm>
        </p:spPr>
        <p:txBody>
          <a:bodyPr/>
          <a:lstStyle/>
          <a:p>
            <a:pPr algn="ctr"/>
            <a:r>
              <a:rPr lang="en-GB" sz="4000" b="1" cap="none" dirty="0"/>
              <a:t>Types of Data </a:t>
            </a:r>
            <a:r>
              <a:rPr lang="en-GB" sz="4000" b="1" dirty="0"/>
              <a:t>A</a:t>
            </a:r>
            <a:r>
              <a:rPr lang="en-GB" sz="4000" b="1" cap="none" dirty="0"/>
              <a:t>nalysis</a:t>
            </a:r>
          </a:p>
        </p:txBody>
      </p:sp>
      <p:sp>
        <p:nvSpPr>
          <p:cNvPr id="5" name="Title 1">
            <a:extLst>
              <a:ext uri="{FF2B5EF4-FFF2-40B4-BE49-F238E27FC236}">
                <a16:creationId xmlns:a16="http://schemas.microsoft.com/office/drawing/2014/main" id="{5E47D6D5-8900-413A-BB7A-6937338F939E}"/>
              </a:ext>
            </a:extLst>
          </p:cNvPr>
          <p:cNvSpPr txBox="1">
            <a:spLocks/>
          </p:cNvSpPr>
          <p:nvPr/>
        </p:nvSpPr>
        <p:spPr>
          <a:xfrm>
            <a:off x="755576" y="2420888"/>
            <a:ext cx="7924800" cy="1296144"/>
          </a:xfrm>
          <a:prstGeom prst="rect">
            <a:avLst/>
          </a:prstGeom>
        </p:spPr>
        <p:txBody>
          <a:bodyPr vert="horz" lIns="91440" tIns="45720" rIns="91440" bIns="45720" rtlCol="0" anchor="b" anchorCtr="0">
            <a:noAutofit/>
          </a:bodyPr>
          <a:lstStyle>
            <a:lvl1pPr algn="l" defTabSz="914400" rtl="0" eaLnBrk="1" latinLnBrk="0" hangingPunct="1">
              <a:spcBef>
                <a:spcPct val="0"/>
              </a:spcBef>
              <a:buNone/>
              <a:defRPr sz="3000" kern="1200" cap="all" spc="50" baseline="0">
                <a:solidFill>
                  <a:schemeClr val="tx1"/>
                </a:solidFill>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a:lstStyle>
          <a:p>
            <a:pPr marL="914400" indent="-914400" algn="ctr" fontAlgn="auto">
              <a:spcAft>
                <a:spcPts val="0"/>
              </a:spcAft>
              <a:buAutoNum type="arabicPeriod"/>
            </a:pPr>
            <a:r>
              <a:rPr lang="en-GB" sz="4000" b="1" spc="30" dirty="0">
                <a:ea typeface="+mn-ea"/>
                <a:cs typeface="+mn-cs"/>
              </a:rPr>
              <a:t>Descriptive analysis</a:t>
            </a:r>
          </a:p>
          <a:p>
            <a:pPr marL="914400" indent="-914400" algn="ctr" fontAlgn="auto">
              <a:spcAft>
                <a:spcPts val="0"/>
              </a:spcAft>
              <a:buAutoNum type="arabicPeriod"/>
            </a:pPr>
            <a:endParaRPr lang="en-GB" sz="4000" spc="30" dirty="0">
              <a:ea typeface="+mn-ea"/>
              <a:cs typeface="+mn-cs"/>
            </a:endParaRPr>
          </a:p>
          <a:p>
            <a:pPr marL="914400" indent="-914400" algn="ctr" fontAlgn="auto">
              <a:spcAft>
                <a:spcPts val="0"/>
              </a:spcAft>
              <a:buAutoNum type="arabicPeriod"/>
            </a:pPr>
            <a:r>
              <a:rPr lang="en-GB" sz="4000" spc="30" dirty="0">
                <a:ea typeface="+mn-ea"/>
                <a:cs typeface="+mn-cs"/>
              </a:rPr>
              <a:t> </a:t>
            </a:r>
            <a:r>
              <a:rPr lang="en-GB" sz="4000" b="1" spc="30" dirty="0">
                <a:ea typeface="+mn-ea"/>
                <a:cs typeface="+mn-cs"/>
              </a:rPr>
              <a:t>Inferential analysis</a:t>
            </a:r>
          </a:p>
        </p:txBody>
      </p:sp>
    </p:spTree>
    <p:extLst>
      <p:ext uri="{BB962C8B-B14F-4D97-AF65-F5344CB8AC3E}">
        <p14:creationId xmlns:p14="http://schemas.microsoft.com/office/powerpoint/2010/main" val="391721203"/>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3F19F57-D78E-4514-B23E-2D7CA885F5E3}"/>
              </a:ext>
            </a:extLst>
          </p:cNvPr>
          <p:cNvSpPr>
            <a:spLocks noGrp="1"/>
          </p:cNvSpPr>
          <p:nvPr>
            <p:ph type="title"/>
          </p:nvPr>
        </p:nvSpPr>
        <p:spPr>
          <a:xfrm>
            <a:off x="609600" y="210344"/>
            <a:ext cx="7924800" cy="908720"/>
          </a:xfrm>
        </p:spPr>
        <p:txBody>
          <a:bodyPr/>
          <a:lstStyle/>
          <a:p>
            <a:pPr algn="ctr"/>
            <a:r>
              <a:rPr lang="en-GB" sz="3200" b="1" cap="none" dirty="0"/>
              <a:t>Descriptive analysis</a:t>
            </a:r>
          </a:p>
        </p:txBody>
      </p:sp>
      <p:sp>
        <p:nvSpPr>
          <p:cNvPr id="3" name="Content Placeholder 2">
            <a:extLst>
              <a:ext uri="{FF2B5EF4-FFF2-40B4-BE49-F238E27FC236}">
                <a16:creationId xmlns:a16="http://schemas.microsoft.com/office/drawing/2014/main" id="{16B9D397-2D3F-4429-9C57-B56E2ACB90C1}"/>
              </a:ext>
            </a:extLst>
          </p:cNvPr>
          <p:cNvSpPr>
            <a:spLocks noGrp="1"/>
          </p:cNvSpPr>
          <p:nvPr>
            <p:ph sz="quarter" idx="13"/>
          </p:nvPr>
        </p:nvSpPr>
        <p:spPr>
          <a:xfrm>
            <a:off x="584572" y="1196752"/>
            <a:ext cx="7924800" cy="4536504"/>
          </a:xfrm>
        </p:spPr>
        <p:txBody>
          <a:bodyPr>
            <a:noAutofit/>
          </a:bodyPr>
          <a:lstStyle/>
          <a:p>
            <a:pPr algn="just"/>
            <a:r>
              <a:rPr lang="en-US" sz="3000" dirty="0"/>
              <a:t>The purpose of descriptive statistics is to summarize or display data so we can quickly obtain an overview</a:t>
            </a:r>
          </a:p>
          <a:p>
            <a:pPr algn="just"/>
            <a:endParaRPr lang="en-US" sz="3000" dirty="0"/>
          </a:p>
          <a:p>
            <a:pPr algn="just"/>
            <a:r>
              <a:rPr lang="en-GB" sz="3000" dirty="0"/>
              <a:t>Refers to the </a:t>
            </a:r>
            <a:r>
              <a:rPr lang="en-GB" sz="3000" i="1" dirty="0"/>
              <a:t>description</a:t>
            </a:r>
            <a:r>
              <a:rPr lang="en-GB" sz="3000" dirty="0"/>
              <a:t> of the data from a particular sample</a:t>
            </a:r>
          </a:p>
          <a:p>
            <a:pPr algn="just"/>
            <a:endParaRPr lang="en-GB" sz="3000" dirty="0"/>
          </a:p>
          <a:p>
            <a:pPr algn="just"/>
            <a:r>
              <a:rPr lang="en-GB" sz="3000" dirty="0"/>
              <a:t>Hence the </a:t>
            </a:r>
            <a:r>
              <a:rPr lang="en-GB" sz="3000" i="1" dirty="0"/>
              <a:t>conclusion</a:t>
            </a:r>
            <a:r>
              <a:rPr lang="en-GB" sz="3000" dirty="0"/>
              <a:t> must refer only to the sample</a:t>
            </a:r>
          </a:p>
        </p:txBody>
      </p:sp>
    </p:spTree>
    <p:extLst>
      <p:ext uri="{BB962C8B-B14F-4D97-AF65-F5344CB8AC3E}">
        <p14:creationId xmlns:p14="http://schemas.microsoft.com/office/powerpoint/2010/main" val="2346645885"/>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C99CBFA-3545-4676-B74A-C5DAD85B197C}"/>
              </a:ext>
            </a:extLst>
          </p:cNvPr>
          <p:cNvSpPr>
            <a:spLocks noGrp="1"/>
          </p:cNvSpPr>
          <p:nvPr>
            <p:ph type="title"/>
          </p:nvPr>
        </p:nvSpPr>
        <p:spPr/>
        <p:txBody>
          <a:bodyPr/>
          <a:lstStyle/>
          <a:p>
            <a:pPr algn="ctr"/>
            <a:r>
              <a:rPr lang="en-GB" sz="3300" b="1" cap="none" dirty="0"/>
              <a:t>Classification of Descriptive </a:t>
            </a:r>
            <a:r>
              <a:rPr lang="en-GB" sz="3300" b="1" dirty="0"/>
              <a:t>A</a:t>
            </a:r>
            <a:r>
              <a:rPr lang="en-GB" sz="3300" b="1" cap="none" dirty="0"/>
              <a:t>nalysis</a:t>
            </a:r>
            <a:endParaRPr lang="en-GB" sz="3300" b="1" dirty="0"/>
          </a:p>
        </p:txBody>
      </p:sp>
      <p:sp>
        <p:nvSpPr>
          <p:cNvPr id="3" name="Content Placeholder 2">
            <a:extLst>
              <a:ext uri="{FF2B5EF4-FFF2-40B4-BE49-F238E27FC236}">
                <a16:creationId xmlns:a16="http://schemas.microsoft.com/office/drawing/2014/main" id="{CCC807A2-7783-4E80-9743-56DD78B20C04}"/>
              </a:ext>
            </a:extLst>
          </p:cNvPr>
          <p:cNvSpPr>
            <a:spLocks noGrp="1"/>
          </p:cNvSpPr>
          <p:nvPr>
            <p:ph sz="quarter" idx="13"/>
          </p:nvPr>
        </p:nvSpPr>
        <p:spPr>
          <a:xfrm>
            <a:off x="934616" y="1268760"/>
            <a:ext cx="7274768" cy="4114800"/>
          </a:xfrm>
        </p:spPr>
        <p:txBody>
          <a:bodyPr>
            <a:normAutofit/>
          </a:bodyPr>
          <a:lstStyle/>
          <a:p>
            <a:endParaRPr lang="en-GB" sz="3000" dirty="0"/>
          </a:p>
          <a:p>
            <a:endParaRPr lang="en-GB" sz="3000" dirty="0"/>
          </a:p>
          <a:p>
            <a:pPr marL="514350" indent="-514350">
              <a:buAutoNum type="alphaUcPeriod"/>
            </a:pPr>
            <a:r>
              <a:rPr lang="en-GB" sz="3000" dirty="0"/>
              <a:t>Frequency Distribution</a:t>
            </a:r>
          </a:p>
          <a:p>
            <a:pPr marL="514350" indent="-514350">
              <a:buAutoNum type="alphaUcPeriod"/>
            </a:pPr>
            <a:r>
              <a:rPr lang="en-GB" sz="3000" dirty="0"/>
              <a:t>Measure of Central Tendency</a:t>
            </a:r>
          </a:p>
          <a:p>
            <a:pPr marL="514350" indent="-514350">
              <a:buAutoNum type="alphaUcPeriod"/>
            </a:pPr>
            <a:r>
              <a:rPr lang="en-GB" sz="3000" dirty="0"/>
              <a:t>Measure of Variability</a:t>
            </a:r>
          </a:p>
          <a:p>
            <a:endParaRPr lang="en-GB" sz="3000" dirty="0"/>
          </a:p>
          <a:p>
            <a:endParaRPr lang="en-GB" sz="3000" dirty="0"/>
          </a:p>
          <a:p>
            <a:endParaRPr lang="en-GB" sz="3000" dirty="0"/>
          </a:p>
        </p:txBody>
      </p:sp>
    </p:spTree>
    <p:extLst>
      <p:ext uri="{BB962C8B-B14F-4D97-AF65-F5344CB8AC3E}">
        <p14:creationId xmlns:p14="http://schemas.microsoft.com/office/powerpoint/2010/main" val="2398537904"/>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1606839-06B9-45D1-8E7A-7DB67972CF91}"/>
              </a:ext>
            </a:extLst>
          </p:cNvPr>
          <p:cNvSpPr>
            <a:spLocks noGrp="1"/>
          </p:cNvSpPr>
          <p:nvPr>
            <p:ph type="title"/>
          </p:nvPr>
        </p:nvSpPr>
        <p:spPr>
          <a:xfrm>
            <a:off x="609600" y="188640"/>
            <a:ext cx="7924800" cy="648072"/>
          </a:xfrm>
        </p:spPr>
        <p:txBody>
          <a:bodyPr/>
          <a:lstStyle/>
          <a:p>
            <a:pPr algn="ctr"/>
            <a:r>
              <a:rPr lang="en-GB" sz="3200" b="1" cap="none" dirty="0"/>
              <a:t>Classification of a Descriptive </a:t>
            </a:r>
            <a:r>
              <a:rPr lang="en-GB" sz="3200" b="1" dirty="0"/>
              <a:t>A</a:t>
            </a:r>
            <a:r>
              <a:rPr lang="en-GB" sz="3200" b="1" cap="none" dirty="0"/>
              <a:t>nalysis</a:t>
            </a:r>
          </a:p>
        </p:txBody>
      </p:sp>
      <p:sp>
        <p:nvSpPr>
          <p:cNvPr id="3" name="Content Placeholder 2">
            <a:extLst>
              <a:ext uri="{FF2B5EF4-FFF2-40B4-BE49-F238E27FC236}">
                <a16:creationId xmlns:a16="http://schemas.microsoft.com/office/drawing/2014/main" id="{C064C233-8F3E-4161-997E-765AAC0C35F7}"/>
              </a:ext>
            </a:extLst>
          </p:cNvPr>
          <p:cNvSpPr>
            <a:spLocks noGrp="1"/>
          </p:cNvSpPr>
          <p:nvPr>
            <p:ph sz="quarter" idx="13"/>
          </p:nvPr>
        </p:nvSpPr>
        <p:spPr>
          <a:xfrm>
            <a:off x="588516" y="1066912"/>
            <a:ext cx="7924800" cy="4724176"/>
          </a:xfrm>
        </p:spPr>
        <p:txBody>
          <a:bodyPr>
            <a:noAutofit/>
          </a:bodyPr>
          <a:lstStyle/>
          <a:p>
            <a:pPr marL="457200" indent="-457200" algn="just">
              <a:buFont typeface="+mj-lt"/>
              <a:buAutoNum type="alphaUcPeriod"/>
            </a:pPr>
            <a:r>
              <a:rPr lang="en-GB" sz="2700" b="1" dirty="0"/>
              <a:t>Frequency Distribution</a:t>
            </a:r>
          </a:p>
          <a:p>
            <a:pPr lvl="1" algn="just"/>
            <a:r>
              <a:rPr lang="en-GB" sz="2700" dirty="0">
                <a:solidFill>
                  <a:schemeClr val="tx1"/>
                </a:solidFill>
              </a:rPr>
              <a:t>A systematic arrangement of numeric values from the lowest to the highest or highest lowest</a:t>
            </a:r>
          </a:p>
          <a:p>
            <a:pPr lvl="1" algn="just"/>
            <a:endParaRPr lang="en-GB" sz="2700" dirty="0">
              <a:solidFill>
                <a:schemeClr val="tx1"/>
              </a:solidFill>
            </a:endParaRPr>
          </a:p>
          <a:p>
            <a:pPr lvl="1" algn="just"/>
            <a:r>
              <a:rPr lang="en-GB" sz="2700" dirty="0">
                <a:solidFill>
                  <a:schemeClr val="tx1"/>
                </a:solidFill>
              </a:rPr>
              <a:t>Formula: ∑f = N</a:t>
            </a:r>
          </a:p>
          <a:p>
            <a:pPr marL="857250" lvl="2" indent="0" algn="just">
              <a:buNone/>
            </a:pPr>
            <a:r>
              <a:rPr lang="en-GB" sz="2700" dirty="0"/>
              <a:t>Where:</a:t>
            </a:r>
          </a:p>
          <a:p>
            <a:pPr lvl="2" algn="just"/>
            <a:r>
              <a:rPr lang="en-GB" sz="2700" dirty="0"/>
              <a:t>∑ : sum of</a:t>
            </a:r>
          </a:p>
          <a:p>
            <a:pPr lvl="2" algn="just"/>
            <a:r>
              <a:rPr lang="en-GB" sz="2700" dirty="0"/>
              <a:t>F= frequency</a:t>
            </a:r>
          </a:p>
          <a:p>
            <a:pPr lvl="2" algn="just"/>
            <a:r>
              <a:rPr lang="en-GB" sz="2700" dirty="0"/>
              <a:t>N= sample size</a:t>
            </a:r>
          </a:p>
          <a:p>
            <a:pPr algn="just"/>
            <a:endParaRPr lang="en-GB" sz="2700" dirty="0"/>
          </a:p>
          <a:p>
            <a:pPr algn="just"/>
            <a:endParaRPr lang="en-GB" sz="2700" dirty="0"/>
          </a:p>
        </p:txBody>
      </p:sp>
    </p:spTree>
    <p:extLst>
      <p:ext uri="{BB962C8B-B14F-4D97-AF65-F5344CB8AC3E}">
        <p14:creationId xmlns:p14="http://schemas.microsoft.com/office/powerpoint/2010/main" val="680891039"/>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609600" y="274638"/>
            <a:ext cx="7924800" cy="793874"/>
          </a:xfrm>
        </p:spPr>
        <p:txBody>
          <a:bodyPr/>
          <a:lstStyle/>
          <a:p>
            <a:r>
              <a:rPr lang="en-GB" b="1" dirty="0"/>
              <a:t>Frequency Distribution</a:t>
            </a:r>
          </a:p>
        </p:txBody>
      </p:sp>
      <p:sp>
        <p:nvSpPr>
          <p:cNvPr id="3" name="Content Placeholder 2"/>
          <p:cNvSpPr>
            <a:spLocks noGrp="1"/>
          </p:cNvSpPr>
          <p:nvPr>
            <p:ph sz="quarter" idx="13"/>
          </p:nvPr>
        </p:nvSpPr>
        <p:spPr>
          <a:xfrm>
            <a:off x="609600" y="1371600"/>
            <a:ext cx="7924800" cy="4114800"/>
          </a:xfrm>
        </p:spPr>
        <p:txBody>
          <a:bodyPr>
            <a:normAutofit/>
          </a:bodyPr>
          <a:lstStyle/>
          <a:p>
            <a:r>
              <a:rPr lang="en-US" altLang="en-US" sz="2400" dirty="0">
                <a:latin typeface="Calibri" panose="020F0502020204030204" pitchFamily="34" charset="0"/>
              </a:rPr>
              <a:t>The calls made in a month of 30 days</a:t>
            </a:r>
            <a:br>
              <a:rPr lang="en-US" altLang="en-US" sz="2000" dirty="0">
                <a:latin typeface="Calibri" panose="020F0502020204030204" pitchFamily="34" charset="0"/>
              </a:rPr>
            </a:br>
            <a:r>
              <a:rPr lang="en-US" altLang="en-US" sz="2000" dirty="0">
                <a:latin typeface="Calibri" panose="020F0502020204030204" pitchFamily="34" charset="0"/>
              </a:rPr>
              <a:t>            </a:t>
            </a:r>
          </a:p>
          <a:p>
            <a:pPr>
              <a:buFont typeface="Wingdings" panose="05000000000000000000" pitchFamily="2" charset="2"/>
              <a:buNone/>
            </a:pPr>
            <a:r>
              <a:rPr lang="en-US" altLang="en-US" sz="2000" dirty="0">
                <a:latin typeface="Calibri" panose="020F0502020204030204" pitchFamily="34" charset="0"/>
              </a:rPr>
              <a:t>				</a:t>
            </a:r>
            <a:r>
              <a:rPr lang="en-US" altLang="en-US" sz="2000" u="sng" dirty="0">
                <a:latin typeface="Calibri" panose="020F0502020204030204" pitchFamily="34" charset="0"/>
              </a:rPr>
              <a:t> </a:t>
            </a:r>
            <a:r>
              <a:rPr lang="en-US" altLang="en-US" sz="2400" u="sng" dirty="0">
                <a:latin typeface="Calibri" panose="020F0502020204030204" pitchFamily="34" charset="0"/>
              </a:rPr>
              <a:t>Calls made per day</a:t>
            </a:r>
          </a:p>
          <a:p>
            <a:endParaRPr lang="en-GB" sz="2000" dirty="0"/>
          </a:p>
        </p:txBody>
      </p:sp>
      <p:pic>
        <p:nvPicPr>
          <p:cNvPr id="4" name="Picture 3" descr="Screen shot 2011-10-09 at 12.39.02.jpg"/>
          <p:cNvPicPr>
            <a:picLocks noChangeAspect="1"/>
          </p:cNvPicPr>
          <p:nvPr/>
        </p:nvPicPr>
        <p:blipFill>
          <a:blip r:embed="rId2">
            <a:extLst>
              <a:ext uri="{28A0092B-C50C-407E-A947-70E740481C1C}">
                <a14:useLocalDpi xmlns:a14="http://schemas.microsoft.com/office/drawing/2010/main" val="0"/>
              </a:ext>
            </a:extLst>
          </a:blip>
          <a:srcRect/>
          <a:stretch>
            <a:fillRect/>
          </a:stretch>
        </p:blipFill>
        <p:spPr bwMode="auto">
          <a:xfrm>
            <a:off x="1236109" y="2514600"/>
            <a:ext cx="6671781" cy="266871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extLst>
      <p:ext uri="{BB962C8B-B14F-4D97-AF65-F5344CB8AC3E}">
        <p14:creationId xmlns:p14="http://schemas.microsoft.com/office/powerpoint/2010/main" val="4132616103"/>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Content Placeholder 3"/>
          <p:cNvPicPr>
            <a:picLocks noGrp="1" noChangeAspect="1"/>
          </p:cNvPicPr>
          <p:nvPr>
            <p:ph sz="quarter" idx="13"/>
          </p:nvPr>
        </p:nvPicPr>
        <p:blipFill>
          <a:blip r:embed="rId2"/>
          <a:stretch>
            <a:fillRect/>
          </a:stretch>
        </p:blipFill>
        <p:spPr>
          <a:xfrm>
            <a:off x="5763446" y="1417638"/>
            <a:ext cx="3163753" cy="4099594"/>
          </a:xfrm>
          <a:prstGeom prst="rect">
            <a:avLst/>
          </a:prstGeom>
        </p:spPr>
      </p:pic>
      <p:sp>
        <p:nvSpPr>
          <p:cNvPr id="5" name="Rectangle 4"/>
          <p:cNvSpPr/>
          <p:nvPr/>
        </p:nvSpPr>
        <p:spPr>
          <a:xfrm>
            <a:off x="4945256" y="3828365"/>
            <a:ext cx="4001415" cy="369332"/>
          </a:xfrm>
          <a:prstGeom prst="rect">
            <a:avLst/>
          </a:prstGeom>
        </p:spPr>
        <p:txBody>
          <a:bodyPr wrap="none">
            <a:spAutoFit/>
          </a:bodyPr>
          <a:lstStyle/>
          <a:p>
            <a:pPr>
              <a:buFont typeface="Wingdings" panose="05000000000000000000" pitchFamily="2" charset="2"/>
              <a:buNone/>
            </a:pPr>
            <a:r>
              <a:rPr lang="en-GB" altLang="en-US" dirty="0">
                <a:solidFill>
                  <a:schemeClr val="bg1"/>
                </a:solidFill>
                <a:latin typeface="Calibri" panose="020F0502020204030204" pitchFamily="34" charset="0"/>
              </a:rPr>
              <a:t>Calls per day		No. of days</a:t>
            </a:r>
          </a:p>
        </p:txBody>
      </p:sp>
      <p:sp>
        <p:nvSpPr>
          <p:cNvPr id="7" name="Rectangle 6"/>
          <p:cNvSpPr/>
          <p:nvPr/>
        </p:nvSpPr>
        <p:spPr>
          <a:xfrm>
            <a:off x="395536" y="1197620"/>
            <a:ext cx="5526360" cy="4462760"/>
          </a:xfrm>
          <a:prstGeom prst="rect">
            <a:avLst/>
          </a:prstGeom>
        </p:spPr>
        <p:txBody>
          <a:bodyPr wrap="square">
            <a:spAutoFit/>
          </a:bodyPr>
          <a:lstStyle/>
          <a:p>
            <a:pPr algn="l"/>
            <a:r>
              <a:rPr lang="en-US" altLang="en-US" sz="2000" b="1" dirty="0">
                <a:latin typeface="Calibri" panose="020F0502020204030204" pitchFamily="34" charset="0"/>
              </a:rPr>
              <a:t>Frequency Distribution Rules:</a:t>
            </a:r>
          </a:p>
          <a:p>
            <a:pPr lvl="1" algn="l"/>
            <a:r>
              <a:rPr lang="en-US" altLang="en-US" sz="2400" dirty="0"/>
              <a:t>Classes of equal size</a:t>
            </a:r>
          </a:p>
          <a:p>
            <a:pPr lvl="1" algn="l"/>
            <a:r>
              <a:rPr lang="en-US" altLang="en-US" sz="2400" dirty="0"/>
              <a:t>Classes should not overlap</a:t>
            </a:r>
          </a:p>
          <a:p>
            <a:pPr lvl="2" algn="l"/>
            <a:r>
              <a:rPr lang="en-US" altLang="en-US" sz="2400" dirty="0"/>
              <a:t>Not 3-5 and 5-7</a:t>
            </a:r>
          </a:p>
          <a:p>
            <a:pPr lvl="2" algn="l"/>
            <a:r>
              <a:rPr lang="en-US" altLang="en-US" sz="2400" dirty="0"/>
              <a:t>3-5 and 6-8 instead</a:t>
            </a:r>
          </a:p>
          <a:p>
            <a:pPr lvl="1" algn="l"/>
            <a:r>
              <a:rPr lang="en-US" altLang="en-US" sz="2400" dirty="0"/>
              <a:t>Try to have no fewer than 5 classes and no more than 15 classes</a:t>
            </a:r>
          </a:p>
          <a:p>
            <a:pPr lvl="2" algn="l"/>
            <a:r>
              <a:rPr lang="en-US" altLang="en-US" sz="2400" dirty="0"/>
              <a:t>Too few or too many can hide true characteristics</a:t>
            </a:r>
          </a:p>
          <a:p>
            <a:pPr lvl="1" algn="l"/>
            <a:r>
              <a:rPr lang="en-US" altLang="en-US" sz="2400" dirty="0"/>
              <a:t>Avoid open ended classes i.e. 15+</a:t>
            </a:r>
          </a:p>
          <a:p>
            <a:pPr lvl="1" algn="l"/>
            <a:r>
              <a:rPr lang="en-US" altLang="en-US" sz="2400" dirty="0"/>
              <a:t>Include all the values of data tables in a class</a:t>
            </a:r>
          </a:p>
        </p:txBody>
      </p:sp>
      <p:sp>
        <p:nvSpPr>
          <p:cNvPr id="6" name="Title 1">
            <a:extLst>
              <a:ext uri="{FF2B5EF4-FFF2-40B4-BE49-F238E27FC236}">
                <a16:creationId xmlns:a16="http://schemas.microsoft.com/office/drawing/2014/main" id="{CF4F8CDE-0ECB-A04F-BD79-DC7CC2714037}"/>
              </a:ext>
            </a:extLst>
          </p:cNvPr>
          <p:cNvSpPr>
            <a:spLocks noGrp="1"/>
          </p:cNvSpPr>
          <p:nvPr>
            <p:ph type="title"/>
          </p:nvPr>
        </p:nvSpPr>
        <p:spPr>
          <a:xfrm>
            <a:off x="609600" y="274638"/>
            <a:ext cx="7924800" cy="779834"/>
          </a:xfrm>
        </p:spPr>
        <p:txBody>
          <a:bodyPr/>
          <a:lstStyle/>
          <a:p>
            <a:r>
              <a:rPr lang="en-GB" b="1" dirty="0"/>
              <a:t>Frequency Distribution</a:t>
            </a:r>
          </a:p>
        </p:txBody>
      </p:sp>
    </p:spTree>
    <p:extLst>
      <p:ext uri="{BB962C8B-B14F-4D97-AF65-F5344CB8AC3E}">
        <p14:creationId xmlns:p14="http://schemas.microsoft.com/office/powerpoint/2010/main" val="2197103898"/>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B96E6C9-01E8-4C79-BC89-99C45E5B1C03}"/>
              </a:ext>
            </a:extLst>
          </p:cNvPr>
          <p:cNvSpPr>
            <a:spLocks noGrp="1"/>
          </p:cNvSpPr>
          <p:nvPr>
            <p:ph type="title"/>
          </p:nvPr>
        </p:nvSpPr>
        <p:spPr>
          <a:xfrm>
            <a:off x="609600" y="85428"/>
            <a:ext cx="7924800" cy="864096"/>
          </a:xfrm>
        </p:spPr>
        <p:txBody>
          <a:bodyPr/>
          <a:lstStyle/>
          <a:p>
            <a:pPr algn="ctr"/>
            <a:r>
              <a:rPr lang="en-GB" sz="3200" b="1" cap="none" dirty="0"/>
              <a:t>Classification of a Descriptive </a:t>
            </a:r>
            <a:r>
              <a:rPr lang="en-GB" sz="3200" b="1" dirty="0"/>
              <a:t>A</a:t>
            </a:r>
            <a:r>
              <a:rPr lang="en-GB" sz="3200" b="1" cap="none" dirty="0"/>
              <a:t>nalysis</a:t>
            </a:r>
          </a:p>
        </p:txBody>
      </p:sp>
      <p:sp>
        <p:nvSpPr>
          <p:cNvPr id="3" name="Content Placeholder 2">
            <a:extLst>
              <a:ext uri="{FF2B5EF4-FFF2-40B4-BE49-F238E27FC236}">
                <a16:creationId xmlns:a16="http://schemas.microsoft.com/office/drawing/2014/main" id="{708CC9D4-3B67-4758-9D5E-9B6521750444}"/>
              </a:ext>
            </a:extLst>
          </p:cNvPr>
          <p:cNvSpPr>
            <a:spLocks noGrp="1"/>
          </p:cNvSpPr>
          <p:nvPr>
            <p:ph sz="quarter" idx="13"/>
          </p:nvPr>
        </p:nvSpPr>
        <p:spPr>
          <a:xfrm>
            <a:off x="476300" y="980729"/>
            <a:ext cx="8058100" cy="4680520"/>
          </a:xfrm>
        </p:spPr>
        <p:txBody>
          <a:bodyPr>
            <a:noAutofit/>
          </a:bodyPr>
          <a:lstStyle/>
          <a:p>
            <a:pPr marL="457200" indent="-457200" algn="just">
              <a:buFont typeface="+mj-lt"/>
              <a:buAutoNum type="alphaUcPeriod" startAt="2"/>
            </a:pPr>
            <a:r>
              <a:rPr lang="en-GB" sz="2400" b="1" dirty="0"/>
              <a:t>Measure of Central Tendency</a:t>
            </a:r>
          </a:p>
          <a:p>
            <a:pPr lvl="1" algn="just"/>
            <a:r>
              <a:rPr lang="en-GB" sz="2400" dirty="0">
                <a:solidFill>
                  <a:schemeClr val="tx1"/>
                </a:solidFill>
              </a:rPr>
              <a:t>A statistical index that describes the average of the set values</a:t>
            </a:r>
          </a:p>
          <a:p>
            <a:pPr lvl="1" algn="just"/>
            <a:endParaRPr lang="en-GB" sz="2400" dirty="0">
              <a:solidFill>
                <a:schemeClr val="tx1"/>
              </a:solidFill>
            </a:endParaRPr>
          </a:p>
          <a:p>
            <a:pPr marL="57150" indent="0" algn="just">
              <a:buNone/>
            </a:pPr>
            <a:r>
              <a:rPr lang="en-GB" sz="2400" dirty="0"/>
              <a:t>Kinds of Averages</a:t>
            </a:r>
          </a:p>
          <a:p>
            <a:pPr marL="800100" lvl="1" indent="-342900" algn="just">
              <a:buFont typeface="+mj-lt"/>
              <a:buAutoNum type="arabicPeriod"/>
            </a:pPr>
            <a:r>
              <a:rPr lang="en-GB" sz="2400" b="1" dirty="0">
                <a:solidFill>
                  <a:schemeClr val="tx1"/>
                </a:solidFill>
              </a:rPr>
              <a:t>Mode</a:t>
            </a:r>
            <a:r>
              <a:rPr lang="en-GB" sz="2400" dirty="0">
                <a:solidFill>
                  <a:schemeClr val="tx1"/>
                </a:solidFill>
              </a:rPr>
              <a:t> – a numeric value in a distribution that occurs most frequently</a:t>
            </a:r>
          </a:p>
          <a:p>
            <a:pPr marL="800100" lvl="1" indent="-342900" algn="just">
              <a:buFont typeface="+mj-lt"/>
              <a:buAutoNum type="arabicPeriod"/>
            </a:pPr>
            <a:r>
              <a:rPr lang="en-GB" sz="2400" b="1" dirty="0">
                <a:solidFill>
                  <a:schemeClr val="tx1"/>
                </a:solidFill>
              </a:rPr>
              <a:t>Median</a:t>
            </a:r>
            <a:r>
              <a:rPr lang="en-GB" sz="2400" dirty="0">
                <a:solidFill>
                  <a:schemeClr val="tx1"/>
                </a:solidFill>
              </a:rPr>
              <a:t> – an index of average position in a distribution of numbers</a:t>
            </a:r>
          </a:p>
          <a:p>
            <a:pPr marL="800100" lvl="1" indent="-342900" algn="just">
              <a:buFont typeface="+mj-lt"/>
              <a:buAutoNum type="arabicPeriod"/>
            </a:pPr>
            <a:r>
              <a:rPr lang="en-GB" sz="2400" b="1" dirty="0">
                <a:solidFill>
                  <a:schemeClr val="tx1"/>
                </a:solidFill>
              </a:rPr>
              <a:t>Mean</a:t>
            </a:r>
            <a:r>
              <a:rPr lang="en-GB" sz="2400" dirty="0">
                <a:solidFill>
                  <a:schemeClr val="tx1"/>
                </a:solidFill>
              </a:rPr>
              <a:t> -  the point the score scale that is equal to the sum of the scores divided by the total number of scores</a:t>
            </a:r>
          </a:p>
          <a:p>
            <a:pPr algn="just"/>
            <a:endParaRPr lang="en-GB" sz="2400" dirty="0"/>
          </a:p>
          <a:p>
            <a:pPr algn="just"/>
            <a:endParaRPr lang="en-GB" sz="2400" dirty="0"/>
          </a:p>
          <a:p>
            <a:pPr algn="just"/>
            <a:endParaRPr lang="en-GB" sz="2400" dirty="0"/>
          </a:p>
        </p:txBody>
      </p:sp>
    </p:spTree>
    <p:extLst>
      <p:ext uri="{BB962C8B-B14F-4D97-AF65-F5344CB8AC3E}">
        <p14:creationId xmlns:p14="http://schemas.microsoft.com/office/powerpoint/2010/main" val="4171566070"/>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A769571-A03F-4D03-A015-E858928B9BA3}"/>
              </a:ext>
            </a:extLst>
          </p:cNvPr>
          <p:cNvSpPr>
            <a:spLocks noGrp="1"/>
          </p:cNvSpPr>
          <p:nvPr>
            <p:ph type="title"/>
          </p:nvPr>
        </p:nvSpPr>
        <p:spPr>
          <a:xfrm>
            <a:off x="609600" y="274638"/>
            <a:ext cx="7924800" cy="634082"/>
          </a:xfrm>
        </p:spPr>
        <p:txBody>
          <a:bodyPr/>
          <a:lstStyle/>
          <a:p>
            <a:r>
              <a:rPr lang="en-GB" sz="3200" b="1" cap="none" dirty="0"/>
              <a:t>An exercise – </a:t>
            </a:r>
            <a:r>
              <a:rPr lang="en-GB" sz="3200" b="1" dirty="0"/>
              <a:t>T</a:t>
            </a:r>
            <a:r>
              <a:rPr lang="en-GB" sz="3200" b="1" cap="none" dirty="0"/>
              <a:t>he Median</a:t>
            </a:r>
          </a:p>
        </p:txBody>
      </p:sp>
      <mc:AlternateContent xmlns:mc="http://schemas.openxmlformats.org/markup-compatibility/2006" xmlns:a14="http://schemas.microsoft.com/office/drawing/2010/main">
        <mc:Choice Requires="a14">
          <p:sp>
            <p:nvSpPr>
              <p:cNvPr id="3" name="Content Placeholder 2">
                <a:extLst>
                  <a:ext uri="{FF2B5EF4-FFF2-40B4-BE49-F238E27FC236}">
                    <a16:creationId xmlns:a16="http://schemas.microsoft.com/office/drawing/2014/main" id="{C276DE93-A86C-40EE-AFA9-E463C848035A}"/>
                  </a:ext>
                </a:extLst>
              </p:cNvPr>
              <p:cNvSpPr>
                <a:spLocks noGrp="1"/>
              </p:cNvSpPr>
              <p:nvPr>
                <p:ph sz="quarter" idx="13"/>
              </p:nvPr>
            </p:nvSpPr>
            <p:spPr>
              <a:xfrm>
                <a:off x="609600" y="890464"/>
                <a:ext cx="8066856" cy="4914800"/>
              </a:xfrm>
            </p:spPr>
            <p:txBody>
              <a:bodyPr>
                <a:normAutofit lnSpcReduction="10000"/>
              </a:bodyPr>
              <a:lstStyle/>
              <a:p>
                <a:pPr marL="214313" indent="-214313">
                  <a:lnSpc>
                    <a:spcPct val="150000"/>
                  </a:lnSpc>
                  <a:spcBef>
                    <a:spcPts val="500"/>
                  </a:spcBef>
                  <a:buFont typeface="Calibri" pitchFamily="34" charset="0"/>
                  <a:buChar char="•"/>
                </a:pPr>
                <a:r>
                  <a:rPr lang="en-US" sz="2400" dirty="0">
                    <a:solidFill>
                      <a:schemeClr val="tx1"/>
                    </a:solidFill>
                  </a:rPr>
                  <a:t>10 students were asked how many hours they spent online in a week</a:t>
                </a:r>
              </a:p>
              <a:p>
                <a:pPr marL="214313" indent="-214313">
                  <a:lnSpc>
                    <a:spcPct val="150000"/>
                  </a:lnSpc>
                  <a:spcBef>
                    <a:spcPts val="500"/>
                  </a:spcBef>
                  <a:buFont typeface="Calibri" pitchFamily="34" charset="0"/>
                  <a:buChar char="•"/>
                </a:pPr>
                <a:r>
                  <a:rPr lang="en-US" sz="2400" dirty="0">
                    <a:solidFill>
                      <a:schemeClr val="tx1"/>
                    </a:solidFill>
                  </a:rPr>
                  <a:t> The answers were: 3 7 4 9 5 4 6 17 4 7 </a:t>
                </a:r>
              </a:p>
              <a:p>
                <a:pPr marL="214313" indent="-214313">
                  <a:lnSpc>
                    <a:spcPct val="150000"/>
                  </a:lnSpc>
                  <a:spcBef>
                    <a:spcPts val="500"/>
                  </a:spcBef>
                  <a:buFont typeface="Calibri" pitchFamily="34" charset="0"/>
                  <a:buChar char="•"/>
                </a:pPr>
                <a:r>
                  <a:rPr lang="en-US" sz="2400" dirty="0">
                    <a:solidFill>
                      <a:schemeClr val="tx1"/>
                    </a:solidFill>
                  </a:rPr>
                  <a:t>Rearrange these into ascending order:</a:t>
                </a:r>
              </a:p>
              <a:p>
                <a:pPr marL="214313" indent="-214313">
                  <a:lnSpc>
                    <a:spcPct val="150000"/>
                  </a:lnSpc>
                  <a:spcBef>
                    <a:spcPts val="500"/>
                  </a:spcBef>
                </a:pPr>
                <a:r>
                  <a:rPr lang="en-US" sz="2400" b="1" dirty="0">
                    <a:solidFill>
                      <a:schemeClr val="tx1"/>
                    </a:solidFill>
                  </a:rPr>
                  <a:t>3 4 4 4 5 6 7 7 9 17 </a:t>
                </a:r>
              </a:p>
              <a:p>
                <a:pPr marL="214313" indent="-214313">
                  <a:lnSpc>
                    <a:spcPct val="150000"/>
                  </a:lnSpc>
                  <a:spcBef>
                    <a:spcPts val="500"/>
                  </a:spcBef>
                </a:pPr>
                <a:r>
                  <a:rPr lang="en-US" sz="2400" dirty="0">
                    <a:solidFill>
                      <a:schemeClr val="tx1"/>
                    </a:solidFill>
                  </a:rPr>
                  <a:t>What is the median?    </a:t>
                </a:r>
              </a:p>
              <a:p>
                <a:pPr marL="214313" indent="-214313">
                  <a:lnSpc>
                    <a:spcPct val="150000"/>
                  </a:lnSpc>
                  <a:spcBef>
                    <a:spcPts val="500"/>
                  </a:spcBef>
                </a:pPr>
                <a:r>
                  <a:rPr lang="en-US" sz="2400" dirty="0">
                    <a:solidFill>
                      <a:schemeClr val="tx1"/>
                    </a:solidFill>
                  </a:rPr>
                  <a:t>Pick the </a:t>
                </a:r>
                <a14:m>
                  <m:oMath xmlns:m="http://schemas.openxmlformats.org/officeDocument/2006/math">
                    <m:d>
                      <m:dPr>
                        <m:ctrlPr>
                          <a:rPr lang="en-US" sz="2400" i="1" smtClean="0">
                            <a:solidFill>
                              <a:schemeClr val="tx1"/>
                            </a:solidFill>
                            <a:latin typeface="Cambria Math" panose="02040503050406030204" pitchFamily="18" charset="0"/>
                          </a:rPr>
                        </m:ctrlPr>
                      </m:dPr>
                      <m:e>
                        <m:f>
                          <m:fPr>
                            <m:ctrlPr>
                              <a:rPr lang="en-US" sz="2400" i="1">
                                <a:solidFill>
                                  <a:schemeClr val="tx1"/>
                                </a:solidFill>
                                <a:latin typeface="Cambria Math" panose="02040503050406030204" pitchFamily="18" charset="0"/>
                              </a:rPr>
                            </m:ctrlPr>
                          </m:fPr>
                          <m:num>
                            <m:r>
                              <a:rPr lang="en-GB" sz="2400" i="1">
                                <a:solidFill>
                                  <a:schemeClr val="tx1"/>
                                </a:solidFill>
                                <a:latin typeface="Cambria Math" panose="02040503050406030204" pitchFamily="18" charset="0"/>
                              </a:rPr>
                              <m:t>𝑁</m:t>
                            </m:r>
                            <m:r>
                              <a:rPr lang="en-GB" sz="2400" i="1">
                                <a:solidFill>
                                  <a:schemeClr val="tx1"/>
                                </a:solidFill>
                                <a:latin typeface="Cambria Math" panose="02040503050406030204" pitchFamily="18" charset="0"/>
                              </a:rPr>
                              <m:t>+1</m:t>
                            </m:r>
                          </m:num>
                          <m:den>
                            <m:r>
                              <a:rPr lang="en-GB" sz="2400" i="1">
                                <a:solidFill>
                                  <a:schemeClr val="tx1"/>
                                </a:solidFill>
                                <a:latin typeface="Cambria Math" panose="02040503050406030204" pitchFamily="18" charset="0"/>
                              </a:rPr>
                              <m:t>2</m:t>
                            </m:r>
                          </m:den>
                        </m:f>
                      </m:e>
                    </m:d>
                    <m:r>
                      <m:rPr>
                        <m:sty m:val="p"/>
                      </m:rPr>
                      <a:rPr lang="en-GB" sz="2400" b="0" i="0" baseline="30000" smtClean="0">
                        <a:solidFill>
                          <a:schemeClr val="tx1"/>
                        </a:solidFill>
                        <a:latin typeface="Cambria Math" panose="02040503050406030204" pitchFamily="18" charset="0"/>
                      </a:rPr>
                      <m:t>th</m:t>
                    </m:r>
                  </m:oMath>
                </a14:m>
                <a:r>
                  <a:rPr lang="en-GB" sz="2400" b="0" dirty="0">
                    <a:solidFill>
                      <a:schemeClr val="tx1"/>
                    </a:solidFill>
                  </a:rPr>
                  <a:t> item, where N is the total number of items in the lis</a:t>
                </a:r>
                <a:r>
                  <a:rPr lang="en-GB" sz="2400" dirty="0">
                    <a:solidFill>
                      <a:schemeClr val="tx1"/>
                    </a:solidFill>
                  </a:rPr>
                  <a:t>t.  There are 10 elements in the given list.</a:t>
                </a:r>
                <a:endParaRPr lang="en-GB" sz="2400" b="0" dirty="0">
                  <a:solidFill>
                    <a:schemeClr val="tx1"/>
                  </a:solidFill>
                </a:endParaRPr>
              </a:p>
              <a:p>
                <a:pPr marL="214313" indent="-214313">
                  <a:lnSpc>
                    <a:spcPct val="150000"/>
                  </a:lnSpc>
                  <a:spcBef>
                    <a:spcPts val="500"/>
                  </a:spcBef>
                </a:pPr>
                <a:endParaRPr lang="en-GB" sz="2400" dirty="0">
                  <a:solidFill>
                    <a:schemeClr val="tx1"/>
                  </a:solidFill>
                </a:endParaRPr>
              </a:p>
            </p:txBody>
          </p:sp>
        </mc:Choice>
        <mc:Fallback xmlns="">
          <p:sp>
            <p:nvSpPr>
              <p:cNvPr id="3" name="Content Placeholder 2">
                <a:extLst>
                  <a:ext uri="{FF2B5EF4-FFF2-40B4-BE49-F238E27FC236}">
                    <a16:creationId xmlns:a16="http://schemas.microsoft.com/office/drawing/2014/main" id="{C276DE93-A86C-40EE-AFA9-E463C848035A}"/>
                  </a:ext>
                </a:extLst>
              </p:cNvPr>
              <p:cNvSpPr>
                <a:spLocks noGrp="1" noRot="1" noChangeAspect="1" noMove="1" noResize="1" noEditPoints="1" noAdjustHandles="1" noChangeArrowheads="1" noChangeShapeType="1" noTextEdit="1"/>
              </p:cNvSpPr>
              <p:nvPr>
                <p:ph sz="quarter" idx="13"/>
              </p:nvPr>
            </p:nvSpPr>
            <p:spPr>
              <a:xfrm>
                <a:off x="609600" y="890464"/>
                <a:ext cx="8066856" cy="4914800"/>
              </a:xfrm>
              <a:blipFill>
                <a:blip r:embed="rId3"/>
                <a:stretch>
                  <a:fillRect l="-1260" r="-1890"/>
                </a:stretch>
              </a:blipFill>
            </p:spPr>
            <p:txBody>
              <a:bodyPr/>
              <a:lstStyle/>
              <a:p>
                <a:r>
                  <a:rPr lang="en-US">
                    <a:noFill/>
                  </a:rPr>
                  <a:t> </a:t>
                </a:r>
              </a:p>
            </p:txBody>
          </p:sp>
        </mc:Fallback>
      </mc:AlternateContent>
    </p:spTree>
    <p:extLst>
      <p:ext uri="{BB962C8B-B14F-4D97-AF65-F5344CB8AC3E}">
        <p14:creationId xmlns:p14="http://schemas.microsoft.com/office/powerpoint/2010/main" val="2182539492"/>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01092176-43C6-4911-93A8-E76E4CD8E3AA}"/>
              </a:ext>
            </a:extLst>
          </p:cNvPr>
          <p:cNvSpPr>
            <a:spLocks noGrp="1"/>
          </p:cNvSpPr>
          <p:nvPr>
            <p:ph sz="quarter" idx="13"/>
          </p:nvPr>
        </p:nvSpPr>
        <p:spPr>
          <a:xfrm>
            <a:off x="609600" y="1142746"/>
            <a:ext cx="7924800" cy="4572508"/>
          </a:xfrm>
        </p:spPr>
        <p:txBody>
          <a:bodyPr>
            <a:noAutofit/>
          </a:bodyPr>
          <a:lstStyle/>
          <a:p>
            <a:pPr marL="300038" indent="-300038" algn="just">
              <a:lnSpc>
                <a:spcPct val="150000"/>
              </a:lnSpc>
              <a:spcBef>
                <a:spcPts val="600"/>
              </a:spcBef>
              <a:buFont typeface="Calibri" pitchFamily="34" charset="0"/>
              <a:buChar char="•"/>
            </a:pPr>
            <a:r>
              <a:rPr lang="en-US" sz="2400" dirty="0"/>
              <a:t>Because we have an even number of data, 11/2 which is 5.5. So, the median is the average of the 5</a:t>
            </a:r>
            <a:r>
              <a:rPr lang="en-US" sz="2400" baseline="30000" dirty="0"/>
              <a:t>th</a:t>
            </a:r>
            <a:r>
              <a:rPr lang="en-US" sz="2400" dirty="0"/>
              <a:t> and 6</a:t>
            </a:r>
            <a:r>
              <a:rPr lang="en-US" sz="2400" baseline="30000" dirty="0"/>
              <a:t>th</a:t>
            </a:r>
            <a:r>
              <a:rPr lang="en-US" sz="2400" dirty="0"/>
              <a:t> element from the list(the values 5 and 6) which is 5.5 hours per week.</a:t>
            </a:r>
          </a:p>
          <a:p>
            <a:pPr marL="300038" indent="-300038" algn="just">
              <a:lnSpc>
                <a:spcPct val="150000"/>
              </a:lnSpc>
              <a:spcBef>
                <a:spcPts val="600"/>
              </a:spcBef>
              <a:buFont typeface="Calibri" pitchFamily="34" charset="0"/>
              <a:buChar char="•"/>
            </a:pPr>
            <a:r>
              <a:rPr lang="en-US" sz="2400" dirty="0"/>
              <a:t>If we had an odd number of data, the median would simply be the middle element of the list.  It’s the value in the data set for which half the observations are higher and half are lower</a:t>
            </a:r>
          </a:p>
          <a:p>
            <a:pPr algn="just"/>
            <a:endParaRPr lang="en-GB" sz="2400" dirty="0"/>
          </a:p>
        </p:txBody>
      </p:sp>
      <p:sp>
        <p:nvSpPr>
          <p:cNvPr id="4" name="Title 1">
            <a:extLst>
              <a:ext uri="{FF2B5EF4-FFF2-40B4-BE49-F238E27FC236}">
                <a16:creationId xmlns:a16="http://schemas.microsoft.com/office/drawing/2014/main" id="{9795DB48-398B-4F4B-ABDD-F5D6F5B5D19B}"/>
              </a:ext>
            </a:extLst>
          </p:cNvPr>
          <p:cNvSpPr>
            <a:spLocks noGrp="1"/>
          </p:cNvSpPr>
          <p:nvPr>
            <p:ph type="title"/>
          </p:nvPr>
        </p:nvSpPr>
        <p:spPr>
          <a:xfrm>
            <a:off x="609600" y="274638"/>
            <a:ext cx="7924800" cy="634082"/>
          </a:xfrm>
        </p:spPr>
        <p:txBody>
          <a:bodyPr/>
          <a:lstStyle/>
          <a:p>
            <a:r>
              <a:rPr lang="en-GB" sz="3200" b="1" cap="none" dirty="0"/>
              <a:t>Median Continued..</a:t>
            </a:r>
          </a:p>
        </p:txBody>
      </p:sp>
    </p:spTree>
    <p:extLst>
      <p:ext uri="{BB962C8B-B14F-4D97-AF65-F5344CB8AC3E}">
        <p14:creationId xmlns:p14="http://schemas.microsoft.com/office/powerpoint/2010/main" val="4039905927"/>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b="1" dirty="0"/>
              <a:t>MODE</a:t>
            </a:r>
          </a:p>
        </p:txBody>
      </p:sp>
      <p:sp>
        <p:nvSpPr>
          <p:cNvPr id="3" name="Content Placeholder 2"/>
          <p:cNvSpPr>
            <a:spLocks noGrp="1"/>
          </p:cNvSpPr>
          <p:nvPr>
            <p:ph sz="quarter" idx="13"/>
          </p:nvPr>
        </p:nvSpPr>
        <p:spPr>
          <a:xfrm>
            <a:off x="609600" y="1700808"/>
            <a:ext cx="7924800" cy="2448272"/>
          </a:xfrm>
        </p:spPr>
        <p:txBody>
          <a:bodyPr>
            <a:normAutofit/>
          </a:bodyPr>
          <a:lstStyle/>
          <a:p>
            <a:r>
              <a:rPr lang="en-GB" altLang="en-US" sz="2400" dirty="0"/>
              <a:t>Mode is the most common number</a:t>
            </a:r>
          </a:p>
          <a:p>
            <a:r>
              <a:rPr lang="en-GB" altLang="en-US" sz="2400" dirty="0"/>
              <a:t>Put the numbers in order</a:t>
            </a:r>
          </a:p>
          <a:p>
            <a:r>
              <a:rPr lang="en-GB" altLang="en-US" sz="2400" dirty="0"/>
              <a:t>Choose the number that appears the most frequently.</a:t>
            </a:r>
          </a:p>
          <a:p>
            <a:r>
              <a:rPr lang="en-GB" altLang="en-US" sz="2400" dirty="0"/>
              <a:t>Sometimes there may be more than one mode.</a:t>
            </a:r>
          </a:p>
          <a:p>
            <a:pPr marL="0" indent="0">
              <a:buNone/>
            </a:pPr>
            <a:endParaRPr lang="en-GB" sz="2400" dirty="0"/>
          </a:p>
        </p:txBody>
      </p:sp>
    </p:spTree>
    <p:extLst>
      <p:ext uri="{BB962C8B-B14F-4D97-AF65-F5344CB8AC3E}">
        <p14:creationId xmlns:p14="http://schemas.microsoft.com/office/powerpoint/2010/main" val="2868932834"/>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BA1A54F-515E-45B7-8035-937A47F46CE1}"/>
              </a:ext>
            </a:extLst>
          </p:cNvPr>
          <p:cNvSpPr>
            <a:spLocks noGrp="1"/>
          </p:cNvSpPr>
          <p:nvPr>
            <p:ph type="title"/>
          </p:nvPr>
        </p:nvSpPr>
        <p:spPr>
          <a:xfrm>
            <a:off x="609600" y="274638"/>
            <a:ext cx="7924800" cy="634082"/>
          </a:xfrm>
        </p:spPr>
        <p:txBody>
          <a:bodyPr>
            <a:normAutofit fontScale="90000"/>
          </a:bodyPr>
          <a:lstStyle/>
          <a:p>
            <a:r>
              <a:rPr lang="en-GB" b="1" cap="none" dirty="0"/>
              <a:t>An exercise – The Mode</a:t>
            </a:r>
            <a:endParaRPr lang="en-GB" b="1" dirty="0"/>
          </a:p>
        </p:txBody>
      </p:sp>
      <p:sp>
        <p:nvSpPr>
          <p:cNvPr id="3" name="Content Placeholder 2">
            <a:extLst>
              <a:ext uri="{FF2B5EF4-FFF2-40B4-BE49-F238E27FC236}">
                <a16:creationId xmlns:a16="http://schemas.microsoft.com/office/drawing/2014/main" id="{AF05376A-7A85-4D83-A9BA-7B3015968B9F}"/>
              </a:ext>
            </a:extLst>
          </p:cNvPr>
          <p:cNvSpPr>
            <a:spLocks noGrp="1"/>
          </p:cNvSpPr>
          <p:nvPr>
            <p:ph sz="quarter" idx="13"/>
          </p:nvPr>
        </p:nvSpPr>
        <p:spPr>
          <a:xfrm>
            <a:off x="609600" y="1052736"/>
            <a:ext cx="7924800" cy="4662264"/>
          </a:xfrm>
        </p:spPr>
        <p:txBody>
          <a:bodyPr>
            <a:noAutofit/>
          </a:bodyPr>
          <a:lstStyle/>
          <a:p>
            <a:pPr marL="214313" indent="-214313" algn="just">
              <a:lnSpc>
                <a:spcPct val="150000"/>
              </a:lnSpc>
              <a:spcBef>
                <a:spcPts val="500"/>
              </a:spcBef>
              <a:buFont typeface="Calibri" pitchFamily="34" charset="0"/>
              <a:buChar char="•"/>
            </a:pPr>
            <a:r>
              <a:rPr lang="en-US" sz="2400" dirty="0"/>
              <a:t>10 students were asked how many hours they spent online in a week</a:t>
            </a:r>
          </a:p>
          <a:p>
            <a:pPr marL="214313" indent="-214313" algn="just">
              <a:lnSpc>
                <a:spcPct val="150000"/>
              </a:lnSpc>
              <a:spcBef>
                <a:spcPts val="500"/>
              </a:spcBef>
              <a:buFont typeface="Calibri" pitchFamily="34" charset="0"/>
              <a:buChar char="•"/>
            </a:pPr>
            <a:r>
              <a:rPr lang="en-US" sz="2400" dirty="0"/>
              <a:t> The answers were: 3 7 4 9 5 4 6 17 4 7 </a:t>
            </a:r>
          </a:p>
          <a:p>
            <a:pPr marL="214313" indent="-214313" algn="just">
              <a:lnSpc>
                <a:spcPct val="150000"/>
              </a:lnSpc>
              <a:spcBef>
                <a:spcPts val="500"/>
              </a:spcBef>
              <a:buFont typeface="Calibri" pitchFamily="34" charset="0"/>
              <a:buChar char="•"/>
            </a:pPr>
            <a:r>
              <a:rPr lang="en-US" sz="2400" dirty="0"/>
              <a:t>Rearrange these into ascending order:</a:t>
            </a:r>
          </a:p>
          <a:p>
            <a:pPr marL="214313" indent="-214313" algn="just">
              <a:lnSpc>
                <a:spcPct val="150000"/>
              </a:lnSpc>
              <a:spcBef>
                <a:spcPts val="500"/>
              </a:spcBef>
            </a:pPr>
            <a:r>
              <a:rPr lang="en-US" sz="2400" b="1" dirty="0"/>
              <a:t>3 4 4 4 5 6 7 7 9 17 </a:t>
            </a:r>
          </a:p>
          <a:p>
            <a:pPr marL="214313" indent="-214313" algn="just">
              <a:lnSpc>
                <a:spcPct val="150000"/>
              </a:lnSpc>
              <a:spcBef>
                <a:spcPts val="500"/>
              </a:spcBef>
            </a:pPr>
            <a:r>
              <a:rPr lang="en-US" sz="2400" dirty="0"/>
              <a:t>What is the mode?</a:t>
            </a:r>
          </a:p>
          <a:p>
            <a:pPr marL="214313" indent="-214313" algn="just">
              <a:lnSpc>
                <a:spcPct val="150000"/>
              </a:lnSpc>
              <a:spcBef>
                <a:spcPts val="500"/>
              </a:spcBef>
            </a:pPr>
            <a:r>
              <a:rPr lang="en-US" sz="2400" dirty="0"/>
              <a:t>Mode is : 4</a:t>
            </a:r>
          </a:p>
          <a:p>
            <a:pPr algn="just"/>
            <a:endParaRPr lang="en-GB" sz="2400" dirty="0"/>
          </a:p>
        </p:txBody>
      </p:sp>
    </p:spTree>
    <p:extLst>
      <p:ext uri="{BB962C8B-B14F-4D97-AF65-F5344CB8AC3E}">
        <p14:creationId xmlns:p14="http://schemas.microsoft.com/office/powerpoint/2010/main" val="3193613867"/>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b="1" dirty="0"/>
              <a:t>Mean</a:t>
            </a:r>
          </a:p>
        </p:txBody>
      </p:sp>
      <p:sp>
        <p:nvSpPr>
          <p:cNvPr id="3" name="Content Placeholder 2"/>
          <p:cNvSpPr>
            <a:spLocks noGrp="1"/>
          </p:cNvSpPr>
          <p:nvPr>
            <p:ph sz="quarter" idx="13"/>
          </p:nvPr>
        </p:nvSpPr>
        <p:spPr>
          <a:xfrm>
            <a:off x="609600" y="1268760"/>
            <a:ext cx="7924800" cy="4114800"/>
          </a:xfrm>
        </p:spPr>
        <p:txBody>
          <a:bodyPr>
            <a:normAutofit fontScale="92500" lnSpcReduction="10000"/>
          </a:bodyPr>
          <a:lstStyle/>
          <a:p>
            <a:pPr algn="just"/>
            <a:r>
              <a:rPr lang="en-GB" altLang="en-US" sz="2600" dirty="0"/>
              <a:t>Average often means the ‘mean’</a:t>
            </a:r>
          </a:p>
          <a:p>
            <a:pPr algn="just"/>
            <a:r>
              <a:rPr lang="en-GB" altLang="en-US" sz="2600" dirty="0"/>
              <a:t>Mean = total of the numbers divided by how many numbers.</a:t>
            </a:r>
          </a:p>
          <a:p>
            <a:pPr marL="214313" indent="-214313" algn="just">
              <a:lnSpc>
                <a:spcPct val="150000"/>
              </a:lnSpc>
              <a:spcBef>
                <a:spcPts val="500"/>
              </a:spcBef>
              <a:buFont typeface="Calibri" pitchFamily="34" charset="0"/>
              <a:buChar char="•"/>
            </a:pPr>
            <a:r>
              <a:rPr lang="en-US" sz="2600" dirty="0"/>
              <a:t>10 students were asked how many hours they spent online in a week</a:t>
            </a:r>
          </a:p>
          <a:p>
            <a:pPr marL="214313" indent="-214313" algn="just">
              <a:lnSpc>
                <a:spcPct val="150000"/>
              </a:lnSpc>
              <a:spcBef>
                <a:spcPts val="500"/>
              </a:spcBef>
              <a:buFont typeface="Calibri" pitchFamily="34" charset="0"/>
              <a:buChar char="•"/>
            </a:pPr>
            <a:r>
              <a:rPr lang="en-US" sz="2600" dirty="0"/>
              <a:t> The answers were: 3 7 4 9 5 4 6 17 4 7 </a:t>
            </a:r>
          </a:p>
          <a:p>
            <a:pPr marL="214313" indent="-214313" algn="just">
              <a:lnSpc>
                <a:spcPct val="150000"/>
              </a:lnSpc>
              <a:spcBef>
                <a:spcPts val="500"/>
              </a:spcBef>
            </a:pPr>
            <a:r>
              <a:rPr lang="en-US" sz="2600" dirty="0"/>
              <a:t>What is the mean?</a:t>
            </a:r>
          </a:p>
          <a:p>
            <a:pPr marL="0" indent="0" algn="just">
              <a:buNone/>
            </a:pPr>
            <a:endParaRPr lang="en-GB" altLang="en-US" sz="2000" dirty="0"/>
          </a:p>
          <a:p>
            <a:pPr marL="0" indent="0" algn="just">
              <a:buNone/>
            </a:pPr>
            <a:r>
              <a:rPr lang="en-GB" sz="2600" dirty="0"/>
              <a:t>Average number of hours spent online is : 6.6 hours</a:t>
            </a:r>
          </a:p>
        </p:txBody>
      </p:sp>
    </p:spTree>
    <p:extLst>
      <p:ext uri="{BB962C8B-B14F-4D97-AF65-F5344CB8AC3E}">
        <p14:creationId xmlns:p14="http://schemas.microsoft.com/office/powerpoint/2010/main" val="3898137051"/>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BA1A54F-515E-45B7-8035-937A47F46CE1}"/>
              </a:ext>
            </a:extLst>
          </p:cNvPr>
          <p:cNvSpPr>
            <a:spLocks noGrp="1"/>
          </p:cNvSpPr>
          <p:nvPr>
            <p:ph type="title"/>
          </p:nvPr>
        </p:nvSpPr>
        <p:spPr>
          <a:xfrm>
            <a:off x="635124" y="315633"/>
            <a:ext cx="7924800" cy="634082"/>
          </a:xfrm>
        </p:spPr>
        <p:txBody>
          <a:bodyPr>
            <a:normAutofit/>
          </a:bodyPr>
          <a:lstStyle/>
          <a:p>
            <a:r>
              <a:rPr lang="en-GB" sz="3200" b="1" cap="none" dirty="0"/>
              <a:t>The Mean of a Frequency Distribution </a:t>
            </a:r>
            <a:endParaRPr lang="en-GB" sz="3200" b="1" dirty="0"/>
          </a:p>
        </p:txBody>
      </p:sp>
      <mc:AlternateContent xmlns:mc="http://schemas.openxmlformats.org/markup-compatibility/2006" xmlns:a14="http://schemas.microsoft.com/office/drawing/2010/main">
        <mc:Choice Requires="a14">
          <p:sp>
            <p:nvSpPr>
              <p:cNvPr id="3" name="Content Placeholder 2">
                <a:extLst>
                  <a:ext uri="{FF2B5EF4-FFF2-40B4-BE49-F238E27FC236}">
                    <a16:creationId xmlns:a16="http://schemas.microsoft.com/office/drawing/2014/main" id="{AF05376A-7A85-4D83-A9BA-7B3015968B9F}"/>
                  </a:ext>
                </a:extLst>
              </p:cNvPr>
              <p:cNvSpPr>
                <a:spLocks noGrp="1"/>
              </p:cNvSpPr>
              <p:nvPr>
                <p:ph sz="quarter" idx="13"/>
              </p:nvPr>
            </p:nvSpPr>
            <p:spPr>
              <a:xfrm>
                <a:off x="609600" y="1052736"/>
                <a:ext cx="8167512" cy="5040560"/>
              </a:xfrm>
            </p:spPr>
            <p:txBody>
              <a:bodyPr>
                <a:noAutofit/>
              </a:bodyPr>
              <a:lstStyle/>
              <a:p>
                <a:r>
                  <a:rPr lang="en-US" altLang="en-US" sz="2000" dirty="0">
                    <a:solidFill>
                      <a:schemeClr val="tx1"/>
                    </a:solidFill>
                  </a:rPr>
                  <a:t>To calculate the mean of this distribution, we first need to determine the midpoint of each class: </a:t>
                </a:r>
              </a:p>
              <a:p>
                <a:r>
                  <a:rPr lang="en-US" altLang="en-US" sz="2000" dirty="0">
                    <a:solidFill>
                      <a:schemeClr val="tx1"/>
                    </a:solidFill>
                  </a:rPr>
                  <a:t>Class midpoint = </a:t>
                </a:r>
                <a:r>
                  <a:rPr lang="en-US" altLang="en-US" sz="2000" u="sng" dirty="0">
                    <a:solidFill>
                      <a:schemeClr val="tx1"/>
                    </a:solidFill>
                  </a:rPr>
                  <a:t>Lower Value + Upper Value</a:t>
                </a:r>
              </a:p>
              <a:p>
                <a:pPr>
                  <a:buNone/>
                </a:pPr>
                <a:r>
                  <a:rPr lang="en-US" altLang="en-US" sz="2000" dirty="0">
                    <a:solidFill>
                      <a:schemeClr val="tx1"/>
                    </a:solidFill>
                  </a:rPr>
                  <a:t>				        2</a:t>
                </a:r>
              </a:p>
              <a:p>
                <a:pPr>
                  <a:buNone/>
                </a:pPr>
                <a:endParaRPr lang="en-US" altLang="en-US" sz="1800" dirty="0">
                  <a:solidFill>
                    <a:schemeClr val="tx1"/>
                  </a:solidFill>
                  <a:latin typeface="Calibri" panose="020F0502020204030204" pitchFamily="34" charset="0"/>
                </a:endParaRPr>
              </a:p>
              <a:p>
                <a:pPr>
                  <a:buNone/>
                </a:pPr>
                <a:endParaRPr lang="en-US" altLang="en-US" sz="1800" dirty="0">
                  <a:solidFill>
                    <a:schemeClr val="tx1"/>
                  </a:solidFill>
                  <a:latin typeface="Calibri" panose="020F0502020204030204" pitchFamily="34" charset="0"/>
                </a:endParaRPr>
              </a:p>
              <a:p>
                <a:pPr>
                  <a:buNone/>
                </a:pPr>
                <a:endParaRPr lang="en-US" altLang="en-US" sz="1800" dirty="0">
                  <a:solidFill>
                    <a:schemeClr val="tx1"/>
                  </a:solidFill>
                  <a:latin typeface="Calibri" panose="020F0502020204030204" pitchFamily="34" charset="0"/>
                </a:endParaRPr>
              </a:p>
              <a:p>
                <a:pPr>
                  <a:buNone/>
                </a:pPr>
                <a:endParaRPr lang="en-US" altLang="en-US" sz="1800" dirty="0">
                  <a:solidFill>
                    <a:schemeClr val="tx1"/>
                  </a:solidFill>
                  <a:latin typeface="Calibri" panose="020F0502020204030204" pitchFamily="34" charset="0"/>
                </a:endParaRPr>
              </a:p>
              <a:p>
                <a:pPr>
                  <a:buNone/>
                </a:pPr>
                <a:endParaRPr lang="en-US" altLang="en-US" sz="1800" dirty="0">
                  <a:solidFill>
                    <a:schemeClr val="tx1"/>
                  </a:solidFill>
                  <a:latin typeface="Calibri" panose="020F0502020204030204" pitchFamily="34" charset="0"/>
                </a:endParaRPr>
              </a:p>
              <a:p>
                <a:pPr>
                  <a:buNone/>
                </a:pPr>
                <a:endParaRPr lang="en-US" altLang="en-US" sz="1800" dirty="0">
                  <a:solidFill>
                    <a:schemeClr val="tx1"/>
                  </a:solidFill>
                  <a:latin typeface="Calibri" panose="020F0502020204030204" pitchFamily="34" charset="0"/>
                </a:endParaRPr>
              </a:p>
              <a:p>
                <a:pPr>
                  <a:buNone/>
                </a:pPr>
                <a:endParaRPr lang="en-US" altLang="en-US" sz="1800" dirty="0">
                  <a:solidFill>
                    <a:schemeClr val="tx1"/>
                  </a:solidFill>
                  <a:latin typeface="Calibri" panose="020F0502020204030204" pitchFamily="34" charset="0"/>
                </a:endParaRPr>
              </a:p>
              <a:p>
                <a:pPr>
                  <a:buNone/>
                </a:pPr>
                <a:r>
                  <a:rPr lang="en-US" altLang="en-US" sz="1800" dirty="0">
                    <a:solidFill>
                      <a:schemeClr val="tx1"/>
                    </a:solidFill>
                  </a:rPr>
                  <a:t>Mean Formula is =</a:t>
                </a:r>
                <a:r>
                  <a:rPr lang="en-US" altLang="en-US" sz="2800" dirty="0">
                    <a:solidFill>
                      <a:schemeClr val="tx1"/>
                    </a:solidFill>
                  </a:rPr>
                  <a:t> </a:t>
                </a:r>
                <a14:m>
                  <m:oMath xmlns:m="http://schemas.openxmlformats.org/officeDocument/2006/math">
                    <m:f>
                      <m:fPr>
                        <m:ctrlPr>
                          <a:rPr lang="en-US" altLang="en-US" sz="2800" i="1" dirty="0" smtClean="0">
                            <a:solidFill>
                              <a:schemeClr val="tx1"/>
                            </a:solidFill>
                            <a:latin typeface="Cambria Math" panose="02040503050406030204" pitchFamily="18" charset="0"/>
                          </a:rPr>
                        </m:ctrlPr>
                      </m:fPr>
                      <m:num>
                        <m:r>
                          <a:rPr lang="en-US" altLang="en-US" sz="2800" i="1" dirty="0">
                            <a:solidFill>
                              <a:schemeClr val="tx1"/>
                            </a:solidFill>
                            <a:latin typeface="Cambria Math" panose="02040503050406030204" pitchFamily="18" charset="0"/>
                          </a:rPr>
                          <m:t>∑(</m:t>
                        </m:r>
                        <m:r>
                          <a:rPr lang="en-US" altLang="en-US" sz="2800" i="1" dirty="0" err="1">
                            <a:solidFill>
                              <a:schemeClr val="tx1"/>
                            </a:solidFill>
                            <a:latin typeface="Cambria Math" panose="02040503050406030204" pitchFamily="18" charset="0"/>
                          </a:rPr>
                          <m:t>𝑓𝑥</m:t>
                        </m:r>
                        <m:r>
                          <a:rPr lang="en-US" altLang="en-US" sz="2800" i="1" dirty="0">
                            <a:solidFill>
                              <a:schemeClr val="tx1"/>
                            </a:solidFill>
                            <a:latin typeface="Cambria Math" panose="02040503050406030204" pitchFamily="18" charset="0"/>
                          </a:rPr>
                          <m:t>)</m:t>
                        </m:r>
                      </m:num>
                      <m:den>
                        <m:r>
                          <a:rPr lang="en-US" altLang="en-US" sz="2800" i="1" dirty="0">
                            <a:solidFill>
                              <a:schemeClr val="tx1"/>
                            </a:solidFill>
                            <a:latin typeface="Cambria Math" panose="02040503050406030204" pitchFamily="18" charset="0"/>
                          </a:rPr>
                          <m:t>𝑁</m:t>
                        </m:r>
                        <m:r>
                          <m:rPr>
                            <m:nor/>
                          </m:rPr>
                          <a:rPr lang="en-US" altLang="en-US" sz="2800" dirty="0">
                            <a:solidFill>
                              <a:schemeClr val="tx1"/>
                            </a:solidFill>
                          </a:rPr>
                          <m:t> </m:t>
                        </m:r>
                      </m:den>
                    </m:f>
                  </m:oMath>
                </a14:m>
                <a:r>
                  <a:rPr lang="en-GB" sz="2800" dirty="0">
                    <a:solidFill>
                      <a:schemeClr val="tx1"/>
                    </a:solidFill>
                  </a:rPr>
                  <a:t>    </a:t>
                </a:r>
                <a:r>
                  <a:rPr lang="en-US" altLang="en-US" sz="2400" dirty="0">
                    <a:solidFill>
                      <a:schemeClr val="tx1"/>
                    </a:solidFill>
                  </a:rPr>
                  <a:t>Mean = 137/30 = 4.6 calls</a:t>
                </a:r>
              </a:p>
              <a:p>
                <a:pPr>
                  <a:buNone/>
                </a:pPr>
                <a:endParaRPr lang="en-GB" sz="2800" dirty="0">
                  <a:solidFill>
                    <a:schemeClr val="tx1"/>
                  </a:solidFill>
                </a:endParaRPr>
              </a:p>
            </p:txBody>
          </p:sp>
        </mc:Choice>
        <mc:Fallback xmlns="">
          <p:sp>
            <p:nvSpPr>
              <p:cNvPr id="3" name="Content Placeholder 2">
                <a:extLst>
                  <a:ext uri="{FF2B5EF4-FFF2-40B4-BE49-F238E27FC236}">
                    <a16:creationId xmlns:a16="http://schemas.microsoft.com/office/drawing/2014/main" id="{AF05376A-7A85-4D83-A9BA-7B3015968B9F}"/>
                  </a:ext>
                </a:extLst>
              </p:cNvPr>
              <p:cNvSpPr>
                <a:spLocks noGrp="1" noRot="1" noChangeAspect="1" noMove="1" noResize="1" noEditPoints="1" noAdjustHandles="1" noChangeArrowheads="1" noChangeShapeType="1" noTextEdit="1"/>
              </p:cNvSpPr>
              <p:nvPr>
                <p:ph sz="quarter" idx="13"/>
              </p:nvPr>
            </p:nvSpPr>
            <p:spPr>
              <a:xfrm>
                <a:off x="609600" y="1052736"/>
                <a:ext cx="8167512" cy="5040560"/>
              </a:xfrm>
              <a:blipFill>
                <a:blip r:embed="rId3"/>
                <a:stretch>
                  <a:fillRect l="-622" t="-503"/>
                </a:stretch>
              </a:blipFill>
            </p:spPr>
            <p:txBody>
              <a:bodyPr/>
              <a:lstStyle/>
              <a:p>
                <a:r>
                  <a:rPr lang="en-US">
                    <a:noFill/>
                  </a:rPr>
                  <a:t> </a:t>
                </a:r>
              </a:p>
            </p:txBody>
          </p:sp>
        </mc:Fallback>
      </mc:AlternateContent>
      <p:pic>
        <p:nvPicPr>
          <p:cNvPr id="4" name="Picture 3"/>
          <p:cNvPicPr>
            <a:picLocks noChangeAspect="1"/>
          </p:cNvPicPr>
          <p:nvPr/>
        </p:nvPicPr>
        <p:blipFill>
          <a:blip r:embed="rId4"/>
          <a:stretch>
            <a:fillRect/>
          </a:stretch>
        </p:blipFill>
        <p:spPr>
          <a:xfrm>
            <a:off x="584572" y="2249379"/>
            <a:ext cx="7860160" cy="2547773"/>
          </a:xfrm>
          <a:prstGeom prst="rect">
            <a:avLst/>
          </a:prstGeom>
        </p:spPr>
      </p:pic>
    </p:spTree>
    <p:extLst>
      <p:ext uri="{BB962C8B-B14F-4D97-AF65-F5344CB8AC3E}">
        <p14:creationId xmlns:p14="http://schemas.microsoft.com/office/powerpoint/2010/main" val="1684152351"/>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4C4B3F9D-CCDB-4AC4-B788-B7ABEC8720D8}"/>
              </a:ext>
            </a:extLst>
          </p:cNvPr>
          <p:cNvSpPr>
            <a:spLocks noGrp="1"/>
          </p:cNvSpPr>
          <p:nvPr>
            <p:ph sz="quarter" idx="13"/>
          </p:nvPr>
        </p:nvSpPr>
        <p:spPr>
          <a:xfrm>
            <a:off x="609600" y="1196752"/>
            <a:ext cx="7924800" cy="3816424"/>
          </a:xfrm>
        </p:spPr>
        <p:txBody>
          <a:bodyPr>
            <a:normAutofit/>
          </a:bodyPr>
          <a:lstStyle/>
          <a:p>
            <a:pPr marL="0" indent="0">
              <a:buNone/>
            </a:pPr>
            <a:r>
              <a:rPr lang="en-GB" sz="2400" b="1" dirty="0"/>
              <a:t>C. Measure of Variability:</a:t>
            </a:r>
          </a:p>
          <a:p>
            <a:pPr lvl="1"/>
            <a:r>
              <a:rPr lang="en-GB" sz="2400" dirty="0">
                <a:solidFill>
                  <a:schemeClr val="tx1"/>
                </a:solidFill>
              </a:rPr>
              <a:t>Statistics that concern the degree to which the scores in a distribution are different or similar to each other</a:t>
            </a:r>
          </a:p>
          <a:p>
            <a:endParaRPr lang="en-GB" sz="2400" dirty="0"/>
          </a:p>
          <a:p>
            <a:r>
              <a:rPr lang="en-GB" sz="2400" dirty="0"/>
              <a:t>Two commonly used measures</a:t>
            </a:r>
          </a:p>
          <a:p>
            <a:pPr lvl="1"/>
            <a:r>
              <a:rPr lang="en-GB" sz="2400" dirty="0">
                <a:solidFill>
                  <a:schemeClr val="tx1"/>
                </a:solidFill>
              </a:rPr>
              <a:t>Range</a:t>
            </a:r>
          </a:p>
          <a:p>
            <a:pPr lvl="1"/>
            <a:r>
              <a:rPr lang="en-GB" sz="2400" dirty="0">
                <a:solidFill>
                  <a:schemeClr val="tx1"/>
                </a:solidFill>
              </a:rPr>
              <a:t>Standard deviation</a:t>
            </a:r>
          </a:p>
        </p:txBody>
      </p:sp>
      <p:sp>
        <p:nvSpPr>
          <p:cNvPr id="2" name="Title 1">
            <a:extLst>
              <a:ext uri="{FF2B5EF4-FFF2-40B4-BE49-F238E27FC236}">
                <a16:creationId xmlns:a16="http://schemas.microsoft.com/office/drawing/2014/main" id="{FFEF599F-063A-4395-9BF5-9F8959537733}"/>
              </a:ext>
            </a:extLst>
          </p:cNvPr>
          <p:cNvSpPr>
            <a:spLocks noGrp="1"/>
          </p:cNvSpPr>
          <p:nvPr>
            <p:ph type="title"/>
          </p:nvPr>
        </p:nvSpPr>
        <p:spPr>
          <a:xfrm>
            <a:off x="584940" y="152053"/>
            <a:ext cx="7924800" cy="908720"/>
          </a:xfrm>
        </p:spPr>
        <p:txBody>
          <a:bodyPr/>
          <a:lstStyle/>
          <a:p>
            <a:pPr algn="ctr"/>
            <a:r>
              <a:rPr lang="en-GB" sz="3200" b="1" cap="none" dirty="0"/>
              <a:t>Classification of a Descriptive </a:t>
            </a:r>
            <a:r>
              <a:rPr lang="en-GB" sz="3200" b="1" dirty="0"/>
              <a:t>A</a:t>
            </a:r>
            <a:r>
              <a:rPr lang="en-GB" sz="3200" b="1" cap="none" dirty="0"/>
              <a:t>nalysis</a:t>
            </a:r>
          </a:p>
        </p:txBody>
      </p:sp>
    </p:spTree>
    <p:extLst>
      <p:ext uri="{BB962C8B-B14F-4D97-AF65-F5344CB8AC3E}">
        <p14:creationId xmlns:p14="http://schemas.microsoft.com/office/powerpoint/2010/main" val="2530860703"/>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77310A3-AA6E-4865-8ADD-97EDFE8F8EFE}"/>
              </a:ext>
            </a:extLst>
          </p:cNvPr>
          <p:cNvSpPr>
            <a:spLocks noGrp="1"/>
          </p:cNvSpPr>
          <p:nvPr>
            <p:ph type="title"/>
          </p:nvPr>
        </p:nvSpPr>
        <p:spPr>
          <a:xfrm>
            <a:off x="609600" y="116632"/>
            <a:ext cx="7924800" cy="922114"/>
          </a:xfrm>
        </p:spPr>
        <p:txBody>
          <a:bodyPr>
            <a:noAutofit/>
          </a:bodyPr>
          <a:lstStyle/>
          <a:p>
            <a:pPr algn="ctr"/>
            <a:r>
              <a:rPr lang="en-GB" sz="3200" b="1" cap="none" dirty="0"/>
              <a:t>Two commonly used measures</a:t>
            </a:r>
            <a:br>
              <a:rPr lang="en-GB" sz="3200" b="1" cap="none" dirty="0"/>
            </a:br>
            <a:r>
              <a:rPr lang="en-GB" sz="3200" b="1" cap="none" dirty="0"/>
              <a:t>for variability</a:t>
            </a:r>
          </a:p>
        </p:txBody>
      </p:sp>
      <p:sp>
        <p:nvSpPr>
          <p:cNvPr id="3" name="Content Placeholder 2">
            <a:extLst>
              <a:ext uri="{FF2B5EF4-FFF2-40B4-BE49-F238E27FC236}">
                <a16:creationId xmlns:a16="http://schemas.microsoft.com/office/drawing/2014/main" id="{C864D29A-557E-467D-B98C-1F879A1891F9}"/>
              </a:ext>
            </a:extLst>
          </p:cNvPr>
          <p:cNvSpPr>
            <a:spLocks noGrp="1"/>
          </p:cNvSpPr>
          <p:nvPr>
            <p:ph sz="quarter" idx="13"/>
          </p:nvPr>
        </p:nvSpPr>
        <p:spPr>
          <a:xfrm>
            <a:off x="609600" y="908720"/>
            <a:ext cx="7778824" cy="5256584"/>
          </a:xfrm>
        </p:spPr>
        <p:txBody>
          <a:bodyPr>
            <a:noAutofit/>
          </a:bodyPr>
          <a:lstStyle/>
          <a:p>
            <a:pPr marL="514350" indent="-514350" algn="just">
              <a:buFont typeface="+mj-lt"/>
              <a:buAutoNum type="romanUcPeriod"/>
            </a:pPr>
            <a:r>
              <a:rPr lang="en-GB" sz="2600" b="1" dirty="0"/>
              <a:t>Range</a:t>
            </a:r>
          </a:p>
          <a:p>
            <a:pPr lvl="1" algn="just"/>
            <a:r>
              <a:rPr lang="en-GB" sz="2600" dirty="0">
                <a:solidFill>
                  <a:schemeClr val="tx1"/>
                </a:solidFill>
              </a:rPr>
              <a:t>The distance between the highest score and the lowest score in a distribution</a:t>
            </a:r>
          </a:p>
          <a:p>
            <a:pPr lvl="1" algn="just"/>
            <a:r>
              <a:rPr lang="en-GB" sz="2600" dirty="0">
                <a:solidFill>
                  <a:schemeClr val="tx1"/>
                </a:solidFill>
              </a:rPr>
              <a:t>Example: the range for learning center A 500 (750 – 250) and the range for learning center B is about 300 (650 – 350)</a:t>
            </a:r>
          </a:p>
          <a:p>
            <a:pPr lvl="1" algn="just"/>
            <a:endParaRPr lang="en-GB" sz="2600" dirty="0">
              <a:solidFill>
                <a:schemeClr val="tx1"/>
              </a:solidFill>
            </a:endParaRPr>
          </a:p>
          <a:p>
            <a:pPr marL="457200" indent="-457200" algn="just">
              <a:buFont typeface="+mj-lt"/>
              <a:buAutoNum type="romanUcPeriod"/>
            </a:pPr>
            <a:r>
              <a:rPr lang="en-GB" sz="2600" b="1" dirty="0"/>
              <a:t>Standard Deviation</a:t>
            </a:r>
          </a:p>
          <a:p>
            <a:pPr lvl="1" algn="just"/>
            <a:r>
              <a:rPr lang="en-GB" sz="2600" dirty="0">
                <a:solidFill>
                  <a:schemeClr val="tx1"/>
                </a:solidFill>
              </a:rPr>
              <a:t>The most commonly used measure of variability that indicates the average to which the </a:t>
            </a:r>
            <a:r>
              <a:rPr lang="en-GB" sz="2600" u="sng" dirty="0">
                <a:solidFill>
                  <a:schemeClr val="tx1"/>
                </a:solidFill>
              </a:rPr>
              <a:t>scores deviate from the mean</a:t>
            </a:r>
          </a:p>
          <a:p>
            <a:pPr algn="just"/>
            <a:endParaRPr lang="en-GB" sz="2600" dirty="0"/>
          </a:p>
          <a:p>
            <a:pPr algn="just"/>
            <a:endParaRPr lang="en-GB" sz="2600" dirty="0"/>
          </a:p>
        </p:txBody>
      </p:sp>
    </p:spTree>
    <p:extLst>
      <p:ext uri="{BB962C8B-B14F-4D97-AF65-F5344CB8AC3E}">
        <p14:creationId xmlns:p14="http://schemas.microsoft.com/office/powerpoint/2010/main" val="2099144606"/>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122" name="Title 1"/>
          <p:cNvSpPr>
            <a:spLocks noGrp="1"/>
          </p:cNvSpPr>
          <p:nvPr>
            <p:ph type="title"/>
          </p:nvPr>
        </p:nvSpPr>
        <p:spPr>
          <a:xfrm>
            <a:off x="609600" y="259023"/>
            <a:ext cx="7924800" cy="634082"/>
          </a:xfrm>
        </p:spPr>
        <p:txBody>
          <a:bodyPr>
            <a:normAutofit fontScale="90000"/>
          </a:bodyPr>
          <a:lstStyle/>
          <a:p>
            <a:pPr algn="ctr" fontAlgn="auto">
              <a:spcAft>
                <a:spcPts val="0"/>
              </a:spcAft>
              <a:defRPr/>
            </a:pPr>
            <a:r>
              <a:rPr lang="en-GB" b="1" cap="none" dirty="0"/>
              <a:t>Descriptive Statistics</a:t>
            </a:r>
          </a:p>
        </p:txBody>
      </p:sp>
      <p:sp>
        <p:nvSpPr>
          <p:cNvPr id="23555" name="Content Placeholder 2"/>
          <p:cNvSpPr>
            <a:spLocks noGrp="1"/>
          </p:cNvSpPr>
          <p:nvPr>
            <p:ph sz="quarter" idx="13"/>
          </p:nvPr>
        </p:nvSpPr>
        <p:spPr>
          <a:xfrm>
            <a:off x="611560" y="980728"/>
            <a:ext cx="7848872" cy="5472608"/>
          </a:xfrm>
        </p:spPr>
        <p:txBody>
          <a:bodyPr>
            <a:noAutofit/>
          </a:bodyPr>
          <a:lstStyle/>
          <a:p>
            <a:pPr marL="525463" indent="-457200" algn="just">
              <a:lnSpc>
                <a:spcPct val="150000"/>
              </a:lnSpc>
            </a:pPr>
            <a:r>
              <a:rPr lang="en-US" sz="2400" dirty="0"/>
              <a:t>The Beatles released 12 albums between 1963 and 1969: this is descriptive as it is based on the entire population (all the albums released in that time frame)</a:t>
            </a:r>
          </a:p>
          <a:p>
            <a:pPr marL="68263" indent="0" algn="just">
              <a:lnSpc>
                <a:spcPct val="150000"/>
              </a:lnSpc>
              <a:buNone/>
            </a:pPr>
            <a:endParaRPr lang="en-US" sz="2400" dirty="0"/>
          </a:p>
          <a:p>
            <a:pPr marL="525463" indent="-457200" algn="just">
              <a:lnSpc>
                <a:spcPct val="150000"/>
              </a:lnSpc>
            </a:pPr>
            <a:r>
              <a:rPr lang="en-US" sz="2400" dirty="0"/>
              <a:t>The average A level grades for incoming students to Carmarthen Campus in 2011 was CCD: this is also based on the entire population - all incoming students to that campus in that time frame.</a:t>
            </a:r>
          </a:p>
          <a:p>
            <a:pPr marL="68263" indent="0" algn="just">
              <a:buNone/>
            </a:pPr>
            <a:endParaRPr lang="en-US" sz="2400" dirty="0">
              <a:latin typeface="Calibri" pitchFamily="34" charset="0"/>
            </a:endParaRPr>
          </a:p>
        </p:txBody>
      </p:sp>
    </p:spTree>
    <p:extLst>
      <p:ext uri="{BB962C8B-B14F-4D97-AF65-F5344CB8AC3E}">
        <p14:creationId xmlns:p14="http://schemas.microsoft.com/office/powerpoint/2010/main" val="24995212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23555">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23555">
                                            <p:txEl>
                                              <p:pRg st="2" end="2"/>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3555" grpId="0" build="p"/>
    </p:bldLst>
  </p:timing>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122" name="Title 1"/>
          <p:cNvSpPr>
            <a:spLocks noGrp="1"/>
          </p:cNvSpPr>
          <p:nvPr>
            <p:ph type="title"/>
          </p:nvPr>
        </p:nvSpPr>
        <p:spPr>
          <a:xfrm>
            <a:off x="457200" y="284431"/>
            <a:ext cx="8229600" cy="634082"/>
          </a:xfrm>
        </p:spPr>
        <p:txBody>
          <a:bodyPr>
            <a:noAutofit/>
          </a:bodyPr>
          <a:lstStyle/>
          <a:p>
            <a:pPr algn="ctr" fontAlgn="auto">
              <a:spcAft>
                <a:spcPts val="0"/>
              </a:spcAft>
              <a:defRPr/>
            </a:pPr>
            <a:r>
              <a:rPr lang="en-US" sz="3200" b="1" cap="none" dirty="0"/>
              <a:t>Inferential</a:t>
            </a:r>
            <a:r>
              <a:rPr lang="en-US" sz="3200" b="1" dirty="0"/>
              <a:t> </a:t>
            </a:r>
            <a:r>
              <a:rPr lang="en-GB" sz="3200" b="1" cap="none" dirty="0"/>
              <a:t>Statistics</a:t>
            </a:r>
          </a:p>
        </p:txBody>
      </p:sp>
      <p:sp>
        <p:nvSpPr>
          <p:cNvPr id="13314" name="Content Placeholder 2"/>
          <p:cNvSpPr>
            <a:spLocks noGrp="1"/>
          </p:cNvSpPr>
          <p:nvPr>
            <p:ph sz="quarter" idx="13"/>
          </p:nvPr>
        </p:nvSpPr>
        <p:spPr>
          <a:xfrm>
            <a:off x="431304" y="1088231"/>
            <a:ext cx="8229600" cy="4681537"/>
          </a:xfrm>
        </p:spPr>
        <p:txBody>
          <a:bodyPr>
            <a:normAutofit/>
          </a:bodyPr>
          <a:lstStyle/>
          <a:p>
            <a:pPr algn="just">
              <a:lnSpc>
                <a:spcPct val="150000"/>
              </a:lnSpc>
            </a:pPr>
            <a:r>
              <a:rPr lang="en-US" sz="2800" dirty="0"/>
              <a:t>Inferential statistics uses variety of tests to allow us to make claims or form conclusions about a population based on a sample of data from that population.</a:t>
            </a:r>
          </a:p>
          <a:p>
            <a:pPr marL="457200" lvl="1" indent="0" algn="just">
              <a:buNone/>
            </a:pPr>
            <a:endParaRPr lang="en-US" sz="2400" dirty="0">
              <a:solidFill>
                <a:schemeClr val="tx1"/>
              </a:solidFill>
              <a:latin typeface="Calibri" pitchFamily="34" charset="0"/>
            </a:endParaRPr>
          </a:p>
          <a:p>
            <a:pPr algn="just"/>
            <a:r>
              <a:rPr lang="en-US" sz="2800" dirty="0"/>
              <a:t>Regards the level of significance</a:t>
            </a:r>
          </a:p>
        </p:txBody>
      </p:sp>
    </p:spTree>
    <p:extLst>
      <p:ext uri="{BB962C8B-B14F-4D97-AF65-F5344CB8AC3E}">
        <p14:creationId xmlns:p14="http://schemas.microsoft.com/office/powerpoint/2010/main" val="2549786137"/>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FD90C92-9AFB-4F72-9C27-3BDF6D030306}"/>
              </a:ext>
            </a:extLst>
          </p:cNvPr>
          <p:cNvSpPr>
            <a:spLocks noGrp="1"/>
          </p:cNvSpPr>
          <p:nvPr>
            <p:ph type="title"/>
          </p:nvPr>
        </p:nvSpPr>
        <p:spPr>
          <a:xfrm>
            <a:off x="597024" y="188640"/>
            <a:ext cx="7924800" cy="648072"/>
          </a:xfrm>
        </p:spPr>
        <p:txBody>
          <a:bodyPr/>
          <a:lstStyle/>
          <a:p>
            <a:pPr algn="ctr">
              <a:defRPr/>
            </a:pPr>
            <a:r>
              <a:rPr lang="en-GB" sz="3200" b="1" cap="none" dirty="0"/>
              <a:t>Level of significance</a:t>
            </a:r>
          </a:p>
        </p:txBody>
      </p:sp>
      <p:sp>
        <p:nvSpPr>
          <p:cNvPr id="3" name="Content Placeholder 2">
            <a:extLst>
              <a:ext uri="{FF2B5EF4-FFF2-40B4-BE49-F238E27FC236}">
                <a16:creationId xmlns:a16="http://schemas.microsoft.com/office/drawing/2014/main" id="{ACC15F2D-E1D2-43CE-81FC-A8413BECB455}"/>
              </a:ext>
            </a:extLst>
          </p:cNvPr>
          <p:cNvSpPr>
            <a:spLocks noGrp="1"/>
          </p:cNvSpPr>
          <p:nvPr>
            <p:ph sz="quarter" idx="13"/>
          </p:nvPr>
        </p:nvSpPr>
        <p:spPr>
          <a:xfrm>
            <a:off x="609600" y="1052736"/>
            <a:ext cx="7912224" cy="4392488"/>
          </a:xfrm>
        </p:spPr>
        <p:txBody>
          <a:bodyPr>
            <a:noAutofit/>
          </a:bodyPr>
          <a:lstStyle/>
          <a:p>
            <a:pPr algn="just"/>
            <a:r>
              <a:rPr lang="en-GB" sz="2600" dirty="0"/>
              <a:t>Is an important factor in determining the representativeness of the sample population and the degree to which the chance affects the findings</a:t>
            </a:r>
          </a:p>
          <a:p>
            <a:pPr algn="just"/>
            <a:endParaRPr lang="en-GB" sz="2600" dirty="0"/>
          </a:p>
          <a:p>
            <a:pPr algn="just"/>
            <a:r>
              <a:rPr lang="en-GB" sz="2600" dirty="0"/>
              <a:t>The level of significance is a numerical value selected before the data collection to indicate the probability of erroneous findings being accepted as true</a:t>
            </a:r>
          </a:p>
          <a:p>
            <a:pPr algn="just"/>
            <a:r>
              <a:rPr lang="en-GB" sz="2600" dirty="0"/>
              <a:t>This value is represented typically as 0.01 (99%) or 0.05 (95%)</a:t>
            </a:r>
          </a:p>
          <a:p>
            <a:pPr algn="just"/>
            <a:endParaRPr lang="en-GB" sz="2600" dirty="0"/>
          </a:p>
          <a:p>
            <a:pPr algn="just"/>
            <a:endParaRPr lang="en-GB" sz="2600" dirty="0"/>
          </a:p>
        </p:txBody>
      </p:sp>
    </p:spTree>
    <p:extLst>
      <p:ext uri="{BB962C8B-B14F-4D97-AF65-F5344CB8AC3E}">
        <p14:creationId xmlns:p14="http://schemas.microsoft.com/office/powerpoint/2010/main" val="3086758393"/>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122" name="Title 1"/>
          <p:cNvSpPr>
            <a:spLocks noGrp="1"/>
          </p:cNvSpPr>
          <p:nvPr>
            <p:ph type="title"/>
          </p:nvPr>
        </p:nvSpPr>
        <p:spPr>
          <a:xfrm>
            <a:off x="467544" y="324036"/>
            <a:ext cx="8280920" cy="504056"/>
          </a:xfrm>
        </p:spPr>
        <p:txBody>
          <a:bodyPr>
            <a:noAutofit/>
          </a:bodyPr>
          <a:lstStyle/>
          <a:p>
            <a:pPr algn="ctr">
              <a:defRPr/>
            </a:pPr>
            <a:r>
              <a:rPr lang="en-US" sz="3200" b="1" cap="none" dirty="0"/>
              <a:t>Inferential Statistics</a:t>
            </a:r>
            <a:endParaRPr lang="en-GB" sz="3200" b="1" cap="none" dirty="0"/>
          </a:p>
        </p:txBody>
      </p:sp>
      <p:sp>
        <p:nvSpPr>
          <p:cNvPr id="23555" name="Content Placeholder 2"/>
          <p:cNvSpPr>
            <a:spLocks noGrp="1"/>
          </p:cNvSpPr>
          <p:nvPr>
            <p:ph sz="quarter" idx="13"/>
          </p:nvPr>
        </p:nvSpPr>
        <p:spPr>
          <a:xfrm>
            <a:off x="467544" y="908720"/>
            <a:ext cx="8208912" cy="4752528"/>
          </a:xfrm>
        </p:spPr>
        <p:txBody>
          <a:bodyPr lIns="46800" rIns="46800">
            <a:noAutofit/>
          </a:bodyPr>
          <a:lstStyle/>
          <a:p>
            <a:pPr marL="411163" algn="just">
              <a:lnSpc>
                <a:spcPct val="160000"/>
              </a:lnSpc>
            </a:pPr>
            <a:r>
              <a:rPr lang="en-US" sz="2400" dirty="0"/>
              <a:t>Seventy-three percent of Asian American households in the United States own a computer.</a:t>
            </a:r>
          </a:p>
          <a:p>
            <a:pPr marL="411163" algn="just">
              <a:lnSpc>
                <a:spcPct val="160000"/>
              </a:lnSpc>
            </a:pPr>
            <a:r>
              <a:rPr lang="en-US" sz="2400" dirty="0"/>
              <a:t>Households with children under the age of 18 are more likely to have access to the internet (62 percent) than households with no children (53 percent).</a:t>
            </a:r>
          </a:p>
          <a:p>
            <a:pPr marL="411163" algn="just">
              <a:lnSpc>
                <a:spcPct val="160000"/>
              </a:lnSpc>
            </a:pPr>
            <a:r>
              <a:rPr lang="en-US" sz="2400" dirty="0"/>
              <a:t>It is not feasible (practical or possible) to survey all these people individually so a ‘sample’ must be used to obtain this information.</a:t>
            </a:r>
          </a:p>
        </p:txBody>
      </p:sp>
    </p:spTree>
    <p:extLst>
      <p:ext uri="{BB962C8B-B14F-4D97-AF65-F5344CB8AC3E}">
        <p14:creationId xmlns:p14="http://schemas.microsoft.com/office/powerpoint/2010/main" val="346025662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23555">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23555">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23555">
                                            <p:txEl>
                                              <p:pRg st="2" end="2"/>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3555" grpId="0" build="p"/>
    </p:bldLst>
  </p:timing>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146" name="AutoShape 2"/>
          <p:cNvSpPr>
            <a:spLocks noGrp="1" noChangeArrowheads="1"/>
          </p:cNvSpPr>
          <p:nvPr>
            <p:ph type="title"/>
          </p:nvPr>
        </p:nvSpPr>
        <p:spPr>
          <a:xfrm>
            <a:off x="683568" y="188640"/>
            <a:ext cx="8136904" cy="1008112"/>
          </a:xfrm>
        </p:spPr>
        <p:txBody>
          <a:bodyPr>
            <a:noAutofit/>
          </a:bodyPr>
          <a:lstStyle/>
          <a:p>
            <a:pPr algn="ctr" fontAlgn="auto">
              <a:spcAft>
                <a:spcPts val="0"/>
              </a:spcAft>
              <a:defRPr/>
            </a:pPr>
            <a:r>
              <a:rPr lang="en-GB" sz="3200" b="1" cap="none" dirty="0"/>
              <a:t>Once you have collected data, what do you do?</a:t>
            </a:r>
          </a:p>
        </p:txBody>
      </p:sp>
      <p:sp>
        <p:nvSpPr>
          <p:cNvPr id="8" name="AutoShape 2">
            <a:extLst>
              <a:ext uri="{FF2B5EF4-FFF2-40B4-BE49-F238E27FC236}">
                <a16:creationId xmlns:a16="http://schemas.microsoft.com/office/drawing/2014/main" id="{1C526622-8673-4F32-BAAF-FC320E54BBBC}"/>
              </a:ext>
            </a:extLst>
          </p:cNvPr>
          <p:cNvSpPr txBox="1">
            <a:spLocks noChangeArrowheads="1"/>
          </p:cNvSpPr>
          <p:nvPr/>
        </p:nvSpPr>
        <p:spPr>
          <a:xfrm>
            <a:off x="683320" y="1458910"/>
            <a:ext cx="7772400" cy="3940180"/>
          </a:xfrm>
          <a:prstGeom prst="rect">
            <a:avLst/>
          </a:prstGeom>
        </p:spPr>
        <p:txBody>
          <a:bodyPr vert="horz" lIns="91440" tIns="45720" rIns="91440" bIns="45720" rtlCol="0" anchor="b" anchorCtr="0">
            <a:noAutofit/>
          </a:bodyPr>
          <a:lstStyle>
            <a:lvl1pPr algn="l" defTabSz="914400" rtl="0" eaLnBrk="1" latinLnBrk="0" hangingPunct="1">
              <a:spcBef>
                <a:spcPct val="0"/>
              </a:spcBef>
              <a:buNone/>
              <a:defRPr sz="3000" kern="1200" cap="all" spc="50" baseline="0">
                <a:solidFill>
                  <a:schemeClr val="tx1"/>
                </a:solidFill>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a:lstStyle>
          <a:p>
            <a:pPr algn="just" fontAlgn="auto">
              <a:spcAft>
                <a:spcPts val="0"/>
              </a:spcAft>
              <a:defRPr/>
            </a:pPr>
            <a:endParaRPr lang="en-GB" cap="none" dirty="0"/>
          </a:p>
          <a:p>
            <a:pPr algn="just" fontAlgn="auto">
              <a:spcAft>
                <a:spcPts val="0"/>
              </a:spcAft>
              <a:defRPr/>
            </a:pPr>
            <a:r>
              <a:rPr lang="en-GB" cap="none" dirty="0"/>
              <a:t>Analyse your data and present in different forms e.g</a:t>
            </a:r>
            <a:r>
              <a:rPr lang="en-GB" sz="3200" cap="none" dirty="0"/>
              <a:t>.</a:t>
            </a:r>
          </a:p>
          <a:p>
            <a:pPr algn="just" fontAlgn="auto">
              <a:spcAft>
                <a:spcPts val="0"/>
              </a:spcAft>
              <a:defRPr/>
            </a:pPr>
            <a:endParaRPr lang="en-GB" sz="3200" cap="none" dirty="0">
              <a:solidFill>
                <a:schemeClr val="tx2">
                  <a:satMod val="200000"/>
                </a:schemeClr>
              </a:solidFill>
            </a:endParaRPr>
          </a:p>
          <a:p>
            <a:pPr marL="514350" indent="-514350" algn="just" fontAlgn="auto">
              <a:spcAft>
                <a:spcPts val="0"/>
              </a:spcAft>
              <a:buAutoNum type="arabicPeriod"/>
              <a:defRPr/>
            </a:pPr>
            <a:r>
              <a:rPr lang="en-GB" b="1" cap="none" dirty="0"/>
              <a:t>Narrative or textual form</a:t>
            </a:r>
          </a:p>
          <a:p>
            <a:pPr marL="971550" lvl="1" indent="-514350" algn="just" fontAlgn="auto">
              <a:spcAft>
                <a:spcPts val="0"/>
              </a:spcAft>
              <a:buFont typeface="Arial" panose="020B0604020202020204" pitchFamily="34" charset="0"/>
              <a:buChar char="•"/>
              <a:defRPr/>
            </a:pPr>
            <a:r>
              <a:rPr lang="en-GB" sz="2200" cap="none" dirty="0">
                <a:solidFill>
                  <a:schemeClr val="tx1"/>
                </a:solidFill>
              </a:rPr>
              <a:t>This is composed of summary of findings, direct quotations and implications</a:t>
            </a:r>
          </a:p>
          <a:p>
            <a:pPr lvl="1" algn="just" fontAlgn="auto">
              <a:spcAft>
                <a:spcPts val="0"/>
              </a:spcAft>
              <a:defRPr/>
            </a:pPr>
            <a:endParaRPr lang="en-GB" sz="2200" cap="none" dirty="0">
              <a:solidFill>
                <a:schemeClr val="tx1"/>
              </a:solidFill>
            </a:endParaRPr>
          </a:p>
          <a:p>
            <a:pPr marL="514350" indent="-514350" algn="just" fontAlgn="auto">
              <a:spcAft>
                <a:spcPts val="0"/>
              </a:spcAft>
              <a:buFont typeface="+mj-lt"/>
              <a:buAutoNum type="arabicPeriod"/>
              <a:defRPr/>
            </a:pPr>
            <a:r>
              <a:rPr lang="en-GB" b="1" cap="none" dirty="0"/>
              <a:t>Tables</a:t>
            </a:r>
          </a:p>
          <a:p>
            <a:pPr marL="971550" lvl="1" indent="-514350" algn="just" fontAlgn="auto">
              <a:spcAft>
                <a:spcPts val="0"/>
              </a:spcAft>
              <a:buFont typeface="Arial" panose="020B0604020202020204" pitchFamily="34" charset="0"/>
              <a:buChar char="•"/>
              <a:defRPr/>
            </a:pPr>
            <a:r>
              <a:rPr lang="en-GB" sz="2200" dirty="0">
                <a:solidFill>
                  <a:schemeClr val="tx1"/>
                </a:solidFill>
              </a:rPr>
              <a:t>Tables are used to present a clear and organized</a:t>
            </a:r>
            <a:r>
              <a:rPr lang="en-GB" sz="2200" dirty="0">
                <a:solidFill>
                  <a:schemeClr val="tx2">
                    <a:satMod val="200000"/>
                  </a:schemeClr>
                </a:solidFill>
              </a:rPr>
              <a:t> </a:t>
            </a:r>
            <a:r>
              <a:rPr lang="en-GB" sz="2200" dirty="0">
                <a:solidFill>
                  <a:schemeClr val="tx1"/>
                </a:solidFill>
              </a:rPr>
              <a:t>data</a:t>
            </a:r>
          </a:p>
          <a:p>
            <a:pPr marL="971550" lvl="1" indent="-514350" algn="just" fontAlgn="auto">
              <a:spcAft>
                <a:spcPts val="0"/>
              </a:spcAft>
              <a:buFont typeface="Arial" panose="020B0604020202020204" pitchFamily="34" charset="0"/>
              <a:buChar char="•"/>
              <a:defRPr/>
            </a:pPr>
            <a:r>
              <a:rPr lang="en-GB" sz="2200" cap="none" dirty="0">
                <a:solidFill>
                  <a:schemeClr val="tx1"/>
                </a:solidFill>
              </a:rPr>
              <a:t>This utilized for easy analysis and interpretation of data</a:t>
            </a:r>
          </a:p>
        </p:txBody>
      </p:sp>
    </p:spTree>
    <p:extLst>
      <p:ext uri="{BB962C8B-B14F-4D97-AF65-F5344CB8AC3E}">
        <p14:creationId xmlns:p14="http://schemas.microsoft.com/office/powerpoint/2010/main" val="2091149668"/>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5DE492A-AF1E-459A-8BDF-7A99DCD0B5D8}"/>
              </a:ext>
            </a:extLst>
          </p:cNvPr>
          <p:cNvSpPr>
            <a:spLocks noGrp="1"/>
          </p:cNvSpPr>
          <p:nvPr>
            <p:ph type="title"/>
          </p:nvPr>
        </p:nvSpPr>
        <p:spPr>
          <a:xfrm>
            <a:off x="588764" y="295052"/>
            <a:ext cx="7924800" cy="908720"/>
          </a:xfrm>
        </p:spPr>
        <p:txBody>
          <a:bodyPr/>
          <a:lstStyle/>
          <a:p>
            <a:r>
              <a:rPr lang="en-GB" sz="4000" b="1" cap="none" dirty="0"/>
              <a:t>References</a:t>
            </a:r>
          </a:p>
        </p:txBody>
      </p:sp>
      <p:sp>
        <p:nvSpPr>
          <p:cNvPr id="3" name="Content Placeholder 2">
            <a:extLst>
              <a:ext uri="{FF2B5EF4-FFF2-40B4-BE49-F238E27FC236}">
                <a16:creationId xmlns:a16="http://schemas.microsoft.com/office/drawing/2014/main" id="{A325D1E3-C5C5-443B-BA97-5EBBDD96DE21}"/>
              </a:ext>
            </a:extLst>
          </p:cNvPr>
          <p:cNvSpPr>
            <a:spLocks noGrp="1"/>
          </p:cNvSpPr>
          <p:nvPr>
            <p:ph sz="quarter" idx="13"/>
          </p:nvPr>
        </p:nvSpPr>
        <p:spPr>
          <a:xfrm>
            <a:off x="588764" y="980728"/>
            <a:ext cx="7924800" cy="4114800"/>
          </a:xfrm>
        </p:spPr>
        <p:txBody>
          <a:bodyPr>
            <a:noAutofit/>
          </a:bodyPr>
          <a:lstStyle/>
          <a:p>
            <a:pPr algn="just"/>
            <a:r>
              <a:rPr lang="en-GB" sz="2000" dirty="0"/>
              <a:t>Binder, D.A. and Roberts, G. R. (2003). "Design-based methods for estimating model parameters."  In Analysis of Survey Data. R.L. Chambers and C.J. Skinner (eds.) Chichester. Wiley. p. 29-48</a:t>
            </a:r>
          </a:p>
          <a:p>
            <a:pPr algn="just"/>
            <a:r>
              <a:rPr lang="en-GB" sz="2000" dirty="0"/>
              <a:t>Chambers, R.L. and Skinner C. J. (eds.) (2003). Analysis of Survey Data. Chichester. Wiley. 398 p.</a:t>
            </a:r>
          </a:p>
          <a:p>
            <a:pPr algn="just"/>
            <a:r>
              <a:rPr lang="en-GB" sz="2000" dirty="0"/>
              <a:t>Korn, E.L. and </a:t>
            </a:r>
            <a:r>
              <a:rPr lang="en-GB" sz="2000" dirty="0" err="1"/>
              <a:t>Graubard</a:t>
            </a:r>
            <a:r>
              <a:rPr lang="en-GB" sz="2000" dirty="0"/>
              <a:t>, B. I. (1999). Analysis of Health Surveys. New York. Wiley. 408 p.</a:t>
            </a:r>
          </a:p>
          <a:p>
            <a:pPr algn="just"/>
            <a:r>
              <a:rPr lang="en-GB" sz="2000" dirty="0" err="1"/>
              <a:t>Hoyles</a:t>
            </a:r>
            <a:r>
              <a:rPr lang="en-GB" sz="2000" dirty="0"/>
              <a:t>, C., </a:t>
            </a:r>
            <a:r>
              <a:rPr lang="en-GB" sz="2000" dirty="0" err="1"/>
              <a:t>Noss</a:t>
            </a:r>
            <a:r>
              <a:rPr lang="en-GB" sz="2000" dirty="0"/>
              <a:t>, R., Kent, P. &amp; Bakker, A. (2010) Improving Mathematics at Work The Need for Techno-Mathematical Literacies, Abingdon, Oxon: </a:t>
            </a:r>
            <a:r>
              <a:rPr lang="en-GB" sz="2000" dirty="0" err="1"/>
              <a:t>Routledg</a:t>
            </a:r>
            <a:endParaRPr lang="en-US" altLang="en-US" sz="2000" dirty="0"/>
          </a:p>
          <a:p>
            <a:pPr algn="just"/>
            <a:r>
              <a:rPr lang="en-GB" sz="2000" dirty="0"/>
              <a:t>Creswell, J. W. (2003). </a:t>
            </a:r>
            <a:r>
              <a:rPr lang="en-GB" sz="2000" i="1" dirty="0"/>
              <a:t>Qualitative Inquiry &amp; Research Design: Choosing Among Five Approaches. </a:t>
            </a:r>
            <a:r>
              <a:rPr lang="en-GB" sz="2000" dirty="0"/>
              <a:t>London, Sage Publications Ltd. </a:t>
            </a:r>
            <a:r>
              <a:rPr lang="en-GB" sz="2000" dirty="0" err="1"/>
              <a:t>Edn</a:t>
            </a:r>
            <a:r>
              <a:rPr lang="en-GB" sz="2000" dirty="0"/>
              <a:t>. 3. </a:t>
            </a:r>
          </a:p>
          <a:p>
            <a:pPr algn="just"/>
            <a:r>
              <a:rPr lang="en-GB" sz="2000" dirty="0"/>
              <a:t>Skinner, C.K., Holt D. and Smith, T.M.F. (1989). Analysis of Complex Surveys. Chichester. Wiley. 328 p.</a:t>
            </a:r>
          </a:p>
        </p:txBody>
      </p:sp>
    </p:spTree>
    <p:extLst>
      <p:ext uri="{BB962C8B-B14F-4D97-AF65-F5344CB8AC3E}">
        <p14:creationId xmlns:p14="http://schemas.microsoft.com/office/powerpoint/2010/main" val="3519762244"/>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5DE492A-AF1E-459A-8BDF-7A99DCD0B5D8}"/>
              </a:ext>
            </a:extLst>
          </p:cNvPr>
          <p:cNvSpPr>
            <a:spLocks noGrp="1"/>
          </p:cNvSpPr>
          <p:nvPr>
            <p:ph type="title"/>
          </p:nvPr>
        </p:nvSpPr>
        <p:spPr>
          <a:xfrm>
            <a:off x="609600" y="2420888"/>
            <a:ext cx="7924800" cy="908720"/>
          </a:xfrm>
        </p:spPr>
        <p:txBody>
          <a:bodyPr/>
          <a:lstStyle/>
          <a:p>
            <a:r>
              <a:rPr lang="en-GB" sz="4000" b="1" cap="none" dirty="0">
                <a:solidFill>
                  <a:srgbClr val="FF0000"/>
                </a:solidFill>
              </a:rPr>
              <a:t>Any Questions?</a:t>
            </a:r>
          </a:p>
        </p:txBody>
      </p:sp>
    </p:spTree>
    <p:extLst>
      <p:ext uri="{BB962C8B-B14F-4D97-AF65-F5344CB8AC3E}">
        <p14:creationId xmlns:p14="http://schemas.microsoft.com/office/powerpoint/2010/main" val="4152389401"/>
      </p:ext>
    </p:extLst>
  </p:cSld>
  <p:clrMapOvr>
    <a:masterClrMapping/>
  </p:clrMapOvr>
</p:sld>
</file>

<file path=ppt/theme/theme1.xml><?xml version="1.0" encoding="utf-8"?>
<a:theme xmlns:a="http://schemas.openxmlformats.org/drawingml/2006/main" name="20140311PresentationUWTSDTemplate">
  <a:themeElements>
    <a:clrScheme name="Custom 1">
      <a:dk1>
        <a:sysClr val="windowText" lastClr="000000"/>
      </a:dk1>
      <a:lt1>
        <a:sysClr val="window" lastClr="FFFFFF"/>
      </a:lt1>
      <a:dk2>
        <a:srgbClr val="1F497D"/>
      </a:dk2>
      <a:lt2>
        <a:srgbClr val="EEECE1"/>
      </a:lt2>
      <a:accent1>
        <a:srgbClr val="00B0F0"/>
      </a:accent1>
      <a:accent2>
        <a:srgbClr val="FFFF00"/>
      </a:accent2>
      <a:accent3>
        <a:srgbClr val="9BBB59"/>
      </a:accent3>
      <a:accent4>
        <a:srgbClr val="8064A2"/>
      </a:accent4>
      <a:accent5>
        <a:srgbClr val="4BACC6"/>
      </a:accent5>
      <a:accent6>
        <a:srgbClr val="F79646"/>
      </a:accent6>
      <a:hlink>
        <a:srgbClr val="0000FF"/>
      </a:hlink>
      <a:folHlink>
        <a:srgbClr val="800080"/>
      </a:folHlink>
    </a:clrScheme>
    <a:fontScheme name="UWTSD">
      <a:majorFont>
        <a:latin typeface="Myriad Pro"/>
        <a:ea typeface=""/>
        <a:cs typeface=""/>
      </a:majorFont>
      <a:minorFont>
        <a:latin typeface="Myriad Pro"/>
        <a:ea typeface=""/>
        <a:cs typeface=""/>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30000"/>
              </a:schemeClr>
            </a:gs>
            <a:gs pos="100000">
              <a:schemeClr val="phClr">
                <a:tint val="50000"/>
                <a:shade val="100000"/>
                <a:satMod val="350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spDef>
      <a:spPr/>
      <a:bodyPr/>
      <a:lstStyle/>
      <a:style>
        <a:lnRef idx="1">
          <a:schemeClr val="accent1"/>
        </a:lnRef>
        <a:fillRef idx="3">
          <a:schemeClr val="accent1"/>
        </a:fillRef>
        <a:effectRef idx="2">
          <a:schemeClr val="accent1"/>
        </a:effectRef>
        <a:fontRef idx="minor">
          <a:schemeClr val="lt1"/>
        </a:fontRef>
      </a:style>
    </a:spDef>
    <a:lnDef>
      <a:spPr/>
      <a:bodyPr/>
      <a:lstStyle/>
      <a:style>
        <a:lnRef idx="2">
          <a:schemeClr val="accent1"/>
        </a:lnRef>
        <a:fillRef idx="0">
          <a:schemeClr val="accent1"/>
        </a:fillRef>
        <a:effectRef idx="1">
          <a:schemeClr val="accent1"/>
        </a:effectRef>
        <a:fontRef idx="minor">
          <a:schemeClr val="tx1"/>
        </a:fontRef>
      </a:style>
    </a:lnDef>
  </a:objectDefaults>
  <a:extraClrSchemeLst/>
</a:theme>
</file>

<file path=ppt/theme/theme3.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mso-contentType ?>
<FormTemplates xmlns="http://schemas.microsoft.com/sharepoint/v3/contenttype/forms">
  <Display>DocumentLibraryForm</Display>
  <Edit>DocumentLibraryForm</Edit>
  <New>DocumentLibraryForm</New>
</FormTemplates>
</file>

<file path=customXml/item2.xml><?xml version="1.0" encoding="utf-8"?>
<ct:contentTypeSchema xmlns:ct="http://schemas.microsoft.com/office/2006/metadata/contentType" xmlns:ma="http://schemas.microsoft.com/office/2006/metadata/properties/metaAttributes" ct:_="" ma:_="" ma:contentTypeName="Document" ma:contentTypeID="0x010100E9765FB2FDA7984FA87112E26C884F14" ma:contentTypeVersion="2" ma:contentTypeDescription="Create a new document." ma:contentTypeScope="" ma:versionID="a99b5ab61f45874ac4021837dd475404">
  <xsd:schema xmlns:xsd="http://www.w3.org/2001/XMLSchema" xmlns:xs="http://www.w3.org/2001/XMLSchema" xmlns:p="http://schemas.microsoft.com/office/2006/metadata/properties" xmlns:ns2="303dbf9b-b85b-46a0-94f1-894078c07ecd" targetNamespace="http://schemas.microsoft.com/office/2006/metadata/properties" ma:root="true" ma:fieldsID="c4d360f611fb76bcade101f689d84229" ns2:_="">
    <xsd:import namespace="303dbf9b-b85b-46a0-94f1-894078c07ecd"/>
    <xsd:element name="properties">
      <xsd:complexType>
        <xsd:sequence>
          <xsd:element name="documentManagement">
            <xsd:complexType>
              <xsd:all>
                <xsd:element ref="ns2:SharedWithUsers" minOccurs="0"/>
                <xsd:element ref="ns2:SharedWithDetails"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303dbf9b-b85b-46a0-94f1-894078c07ecd" elementFormDefault="qualified">
    <xsd:import namespace="http://schemas.microsoft.com/office/2006/documentManagement/types"/>
    <xsd:import namespace="http://schemas.microsoft.com/office/infopath/2007/PartnerControls"/>
    <xsd:element name="SharedWithUsers" ma:index="8" nillable="true" ma:displayName="Shared With" ma:description=""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9" nillable="true" ma:displayName="Shared With Details" ma:description="" ma:internalName="SharedWithDetails" ma:readOnly="true">
      <xsd:simpleType>
        <xsd:restriction base="dms:Note">
          <xsd:maxLength value="255"/>
        </xsd:restriction>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3.xml><?xml version="1.0" encoding="utf-8"?>
<p:properties xmlns:p="http://schemas.microsoft.com/office/2006/metadata/properties" xmlns:xsi="http://www.w3.org/2001/XMLSchema-instance" xmlns:pc="http://schemas.microsoft.com/office/infopath/2007/PartnerControls">
  <documentManagement>
    <SharedWithUsers xmlns="303dbf9b-b85b-46a0-94f1-894078c07ecd">
      <UserInfo>
        <DisplayName>Alison Harding</DisplayName>
        <AccountId>352</AccountId>
        <AccountType/>
      </UserInfo>
      <UserInfo>
        <DisplayName>Rachel Bendall</DisplayName>
        <AccountId>2520</AccountId>
        <AccountType/>
      </UserInfo>
      <UserInfo>
        <DisplayName>Ruth Groff</DisplayName>
        <AccountId>2266</AccountId>
        <AccountType/>
      </UserInfo>
    </SharedWithUsers>
  </documentManagement>
</p:properties>
</file>

<file path=customXml/itemProps1.xml><?xml version="1.0" encoding="utf-8"?>
<ds:datastoreItem xmlns:ds="http://schemas.openxmlformats.org/officeDocument/2006/customXml" ds:itemID="{D081439C-114A-4151-B03A-0408F1ADA968}">
  <ds:schemaRefs>
    <ds:schemaRef ds:uri="http://schemas.microsoft.com/sharepoint/v3/contenttype/forms"/>
  </ds:schemaRefs>
</ds:datastoreItem>
</file>

<file path=customXml/itemProps2.xml><?xml version="1.0" encoding="utf-8"?>
<ds:datastoreItem xmlns:ds="http://schemas.openxmlformats.org/officeDocument/2006/customXml" ds:itemID="{F5B0EF21-CA5D-4A60-A3B8-014B63530527}">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303dbf9b-b85b-46a0-94f1-894078c07ecd"/>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customXml/itemProps3.xml><?xml version="1.0" encoding="utf-8"?>
<ds:datastoreItem xmlns:ds="http://schemas.openxmlformats.org/officeDocument/2006/customXml" ds:itemID="{65FC5585-51CA-4C4C-9028-AEC8FAD67B8B}">
  <ds:schemaRefs>
    <ds:schemaRef ds:uri="303dbf9b-b85b-46a0-94f1-894078c07ecd"/>
    <ds:schemaRef ds:uri="http://schemas.microsoft.com/office/2006/documentManagement/types"/>
    <ds:schemaRef ds:uri="http://purl.org/dc/terms/"/>
    <ds:schemaRef ds:uri="http://schemas.openxmlformats.org/package/2006/metadata/core-properties"/>
    <ds:schemaRef ds:uri="http://purl.org/dc/dcmitype/"/>
    <ds:schemaRef ds:uri="http://schemas.microsoft.com/office/infopath/2007/PartnerControls"/>
    <ds:schemaRef ds:uri="http://purl.org/dc/elements/1.1/"/>
    <ds:schemaRef ds:uri="http://schemas.microsoft.com/office/2006/metadata/properties"/>
    <ds:schemaRef ds:uri="http://www.w3.org/XML/1998/namespace"/>
  </ds:schemaRefs>
</ds:datastoreItem>
</file>

<file path=docProps/app.xml><?xml version="1.0" encoding="utf-8"?>
<Properties xmlns="http://schemas.openxmlformats.org/officeDocument/2006/extended-properties" xmlns:vt="http://schemas.openxmlformats.org/officeDocument/2006/docPropsVTypes">
  <Template>20140311PresentationUWTSDTemplate</Template>
  <TotalTime>41634</TotalTime>
  <Words>1534</Words>
  <Application>Microsoft Macintosh PowerPoint</Application>
  <PresentationFormat>On-screen Show (4:3)</PresentationFormat>
  <Paragraphs>187</Paragraphs>
  <Slides>26</Slides>
  <Notes>9</Notes>
  <HiddenSlides>0</HiddenSlides>
  <MMClips>0</MMClips>
  <ScaleCrop>false</ScaleCrop>
  <HeadingPairs>
    <vt:vector size="6" baseType="variant">
      <vt:variant>
        <vt:lpstr>Fonts Used</vt:lpstr>
      </vt:variant>
      <vt:variant>
        <vt:i4>6</vt:i4>
      </vt:variant>
      <vt:variant>
        <vt:lpstr>Theme</vt:lpstr>
      </vt:variant>
      <vt:variant>
        <vt:i4>1</vt:i4>
      </vt:variant>
      <vt:variant>
        <vt:lpstr>Slide Titles</vt:lpstr>
      </vt:variant>
      <vt:variant>
        <vt:i4>26</vt:i4>
      </vt:variant>
    </vt:vector>
  </HeadingPairs>
  <TitlesOfParts>
    <vt:vector size="33" baseType="lpstr">
      <vt:lpstr>Arial</vt:lpstr>
      <vt:lpstr>Calibri</vt:lpstr>
      <vt:lpstr>Cambria Math</vt:lpstr>
      <vt:lpstr>Myriad Pro</vt:lpstr>
      <vt:lpstr>Times New Roman</vt:lpstr>
      <vt:lpstr>Wingdings</vt:lpstr>
      <vt:lpstr>20140311PresentationUWTSDTemplate</vt:lpstr>
      <vt:lpstr>Digital Skills and Research Methods (DSR – H&amp;Sc) BMSW 4003</vt:lpstr>
      <vt:lpstr>Learning outcomes</vt:lpstr>
      <vt:lpstr>Data analysis</vt:lpstr>
      <vt:lpstr>Steps of Data Analysis</vt:lpstr>
      <vt:lpstr>Types of Data Analysis</vt:lpstr>
      <vt:lpstr>Descriptive analysis</vt:lpstr>
      <vt:lpstr>Classification of Descriptive Analysis</vt:lpstr>
      <vt:lpstr>Classification of a Descriptive Analysis</vt:lpstr>
      <vt:lpstr>Frequency Distribution</vt:lpstr>
      <vt:lpstr>Frequency Distribution</vt:lpstr>
      <vt:lpstr>Classification of a Descriptive Analysis</vt:lpstr>
      <vt:lpstr>An exercise – The Median</vt:lpstr>
      <vt:lpstr>Median Continued..</vt:lpstr>
      <vt:lpstr>MODE</vt:lpstr>
      <vt:lpstr>An exercise – The Mode</vt:lpstr>
      <vt:lpstr>Mean</vt:lpstr>
      <vt:lpstr>The Mean of a Frequency Distribution </vt:lpstr>
      <vt:lpstr>Classification of a Descriptive Analysis</vt:lpstr>
      <vt:lpstr>Two commonly used measures for variability</vt:lpstr>
      <vt:lpstr>Descriptive Statistics</vt:lpstr>
      <vt:lpstr>Inferential Statistics</vt:lpstr>
      <vt:lpstr>Level of significance</vt:lpstr>
      <vt:lpstr>Inferential Statistics</vt:lpstr>
      <vt:lpstr>Once you have collected data, what do you do?</vt:lpstr>
      <vt:lpstr>References</vt:lpstr>
      <vt:lpstr>Any Questions?</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Swanson, Mike</dc:creator>
  <cp:lastModifiedBy>Anupam Mazumdar</cp:lastModifiedBy>
  <cp:revision>271</cp:revision>
  <dcterms:created xsi:type="dcterms:W3CDTF">2015-04-14T15:21:28Z</dcterms:created>
  <dcterms:modified xsi:type="dcterms:W3CDTF">2021-03-28T21:34:56Z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0x010100E9765FB2FDA7984FA87112E26C884F14</vt:lpwstr>
  </property>
</Properties>
</file>