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3" r:id="rId8"/>
    <p:sldId id="264" r:id="rId9"/>
    <p:sldId id="260"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2" d="100"/>
          <a:sy n="102" d="100"/>
        </p:scale>
        <p:origin x="114"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EAA50D-C287-4F14-9C06-D853EB8E5DE5}"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4008902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EAA50D-C287-4F14-9C06-D853EB8E5DE5}"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2827117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EAA50D-C287-4F14-9C06-D853EB8E5DE5}"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2234833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EAA50D-C287-4F14-9C06-D853EB8E5DE5}"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3234811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EAA50D-C287-4F14-9C06-D853EB8E5DE5}" type="datetimeFigureOut">
              <a:rPr lang="en-GB" smtClean="0"/>
              <a:t>12/10/2022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1148504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EAA50D-C287-4F14-9C06-D853EB8E5DE5}" type="datetimeFigureOut">
              <a:rPr lang="en-GB" smtClean="0"/>
              <a:t>12/10/2022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3177203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EAA50D-C287-4F14-9C06-D853EB8E5DE5}" type="datetimeFigureOut">
              <a:rPr lang="en-GB" smtClean="0"/>
              <a:t>12/10/2022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2665305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EAA50D-C287-4F14-9C06-D853EB8E5DE5}"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1975480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EAA50D-C287-4F14-9C06-D853EB8E5DE5}"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4093334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EAA50D-C287-4F14-9C06-D853EB8E5DE5}"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90742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EAA50D-C287-4F14-9C06-D853EB8E5DE5}"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3961844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EAA50D-C287-4F14-9C06-D853EB8E5DE5}"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A868A-EE40-4448-8F22-11BFC6B96237}"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281709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EAA50D-C287-4F14-9C06-D853EB8E5DE5}"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10462859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EEAA50D-C287-4F14-9C06-D853EB8E5DE5}" type="datetimeFigureOut">
              <a:rPr lang="en-GB" smtClean="0"/>
              <a:t>12/10/2022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1689983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EEAA50D-C287-4F14-9C06-D853EB8E5DE5}" type="datetimeFigureOut">
              <a:rPr lang="en-GB" smtClean="0"/>
              <a:t>12/10/2022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37562349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EAA50D-C287-4F14-9C06-D853EB8E5DE5}"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35635438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EAA50D-C287-4F14-9C06-D853EB8E5DE5}"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A868A-EE40-4448-8F22-11BFC6B96237}" type="slidenum">
              <a:rPr lang="en-GB" smtClean="0"/>
              <a:t>‹#›</a:t>
            </a:fld>
            <a:endParaRPr lang="en-GB"/>
          </a:p>
        </p:txBody>
      </p:sp>
    </p:spTree>
    <p:extLst>
      <p:ext uri="{BB962C8B-B14F-4D97-AF65-F5344CB8AC3E}">
        <p14:creationId xmlns:p14="http://schemas.microsoft.com/office/powerpoint/2010/main" val="2335438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EEAA50D-C287-4F14-9C06-D853EB8E5DE5}" type="datetimeFigureOut">
              <a:rPr lang="en-GB" smtClean="0"/>
              <a:t>12/10/2022</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92A868A-EE40-4448-8F22-11BFC6B96237}" type="slidenum">
              <a:rPr lang="en-GB" smtClean="0"/>
              <a:t>‹#›</a:t>
            </a:fld>
            <a:endParaRPr lang="en-GB"/>
          </a:p>
        </p:txBody>
      </p:sp>
    </p:spTree>
    <p:extLst>
      <p:ext uri="{BB962C8B-B14F-4D97-AF65-F5344CB8AC3E}">
        <p14:creationId xmlns:p14="http://schemas.microsoft.com/office/powerpoint/2010/main" val="399496444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8.jpg"/><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15.jpeg"/><Relationship Id="rId5" Type="http://schemas.openxmlformats.org/officeDocument/2006/relationships/image" Target="../media/image3.png"/><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18.jpg"/><Relationship Id="rId5" Type="http://schemas.openxmlformats.org/officeDocument/2006/relationships/image" Target="../media/image3.png"/><Relationship Id="rId4" Type="http://schemas.openxmlformats.org/officeDocument/2006/relationships/image" Target="../media/image17.jpg"/></Relationships>
</file>

<file path=ppt/slides/_rels/slide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21.jpg"/><Relationship Id="rId4" Type="http://schemas.openxmlformats.org/officeDocument/2006/relationships/image" Target="../media/image20.jpg"/></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32618-59E8-5D88-411F-F5A9B39230C6}"/>
              </a:ext>
            </a:extLst>
          </p:cNvPr>
          <p:cNvSpPr>
            <a:spLocks noGrp="1"/>
          </p:cNvSpPr>
          <p:nvPr>
            <p:ph type="ctrTitle"/>
          </p:nvPr>
        </p:nvSpPr>
        <p:spPr/>
        <p:txBody>
          <a:bodyPr/>
          <a:lstStyle/>
          <a:p>
            <a:r>
              <a:rPr lang="en-GB" dirty="0"/>
              <a:t>Pre-Conquest Contact</a:t>
            </a:r>
          </a:p>
        </p:txBody>
      </p:sp>
      <p:sp>
        <p:nvSpPr>
          <p:cNvPr id="3" name="Subtitle 2">
            <a:extLst>
              <a:ext uri="{FF2B5EF4-FFF2-40B4-BE49-F238E27FC236}">
                <a16:creationId xmlns:a16="http://schemas.microsoft.com/office/drawing/2014/main" id="{A17AA40A-8BDF-0A4A-1D3B-9BFB9F862F95}"/>
              </a:ext>
            </a:extLst>
          </p:cNvPr>
          <p:cNvSpPr>
            <a:spLocks noGrp="1"/>
          </p:cNvSpPr>
          <p:nvPr>
            <p:ph type="subTitle" idx="1"/>
          </p:nvPr>
        </p:nvSpPr>
        <p:spPr/>
        <p:txBody>
          <a:bodyPr/>
          <a:lstStyle/>
          <a:p>
            <a:r>
              <a:rPr lang="en-GB" dirty="0"/>
              <a:t>Roman Britain – Natalie Boyd</a:t>
            </a:r>
          </a:p>
        </p:txBody>
      </p:sp>
    </p:spTree>
    <p:extLst>
      <p:ext uri="{BB962C8B-B14F-4D97-AF65-F5344CB8AC3E}">
        <p14:creationId xmlns:p14="http://schemas.microsoft.com/office/powerpoint/2010/main" val="3665421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02A03-C511-9468-7956-2CCD07022D6B}"/>
              </a:ext>
            </a:extLst>
          </p:cNvPr>
          <p:cNvSpPr>
            <a:spLocks noGrp="1"/>
          </p:cNvSpPr>
          <p:nvPr>
            <p:ph type="title"/>
          </p:nvPr>
        </p:nvSpPr>
        <p:spPr/>
        <p:txBody>
          <a:bodyPr/>
          <a:lstStyle/>
          <a:p>
            <a:r>
              <a:rPr lang="en-GB" dirty="0" err="1"/>
              <a:t>Pytheas</a:t>
            </a:r>
            <a:r>
              <a:rPr lang="en-GB" dirty="0"/>
              <a:t> the Greek (</a:t>
            </a:r>
            <a:r>
              <a:rPr lang="en-GB" dirty="0" err="1"/>
              <a:t>Massalian</a:t>
            </a:r>
            <a:r>
              <a:rPr lang="en-GB" dirty="0"/>
              <a:t>)</a:t>
            </a:r>
          </a:p>
        </p:txBody>
      </p:sp>
      <p:pic>
        <p:nvPicPr>
          <p:cNvPr id="6" name="Picture Placeholder 5" descr="A statue of a person">
            <a:extLst>
              <a:ext uri="{FF2B5EF4-FFF2-40B4-BE49-F238E27FC236}">
                <a16:creationId xmlns:a16="http://schemas.microsoft.com/office/drawing/2014/main" id="{97288F02-2B5C-069A-5698-F953ABCD994E}"/>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3177" b="3177"/>
          <a:stretch>
            <a:fillRect/>
          </a:stretch>
        </p:blipFill>
        <p:spPr/>
      </p:pic>
      <p:sp>
        <p:nvSpPr>
          <p:cNvPr id="4" name="Text Placeholder 3">
            <a:extLst>
              <a:ext uri="{FF2B5EF4-FFF2-40B4-BE49-F238E27FC236}">
                <a16:creationId xmlns:a16="http://schemas.microsoft.com/office/drawing/2014/main" id="{7823EB68-66CA-D53E-9D24-58E0E615ECFE}"/>
              </a:ext>
            </a:extLst>
          </p:cNvPr>
          <p:cNvSpPr>
            <a:spLocks noGrp="1"/>
          </p:cNvSpPr>
          <p:nvPr>
            <p:ph type="body" sz="half" idx="2"/>
          </p:nvPr>
        </p:nvSpPr>
        <p:spPr/>
        <p:txBody>
          <a:bodyPr/>
          <a:lstStyle/>
          <a:p>
            <a:r>
              <a:rPr lang="en-GB" dirty="0"/>
              <a:t>‘World of growing tension where Greeks, Etruscans, Romans and Carthaginians were competing, with increasing ferocity, for economic and political mastery’ (Cunliffe 2001).</a:t>
            </a:r>
          </a:p>
          <a:p>
            <a:r>
              <a:rPr lang="en-GB" dirty="0"/>
              <a:t>Knew that ocean north of Europe gave tin, amber and gold.</a:t>
            </a:r>
          </a:p>
          <a:p>
            <a:r>
              <a:rPr lang="en-GB" dirty="0"/>
              <a:t>Published ‘On the Ocean’ c.320BC about his travels to Britain.</a:t>
            </a:r>
          </a:p>
          <a:p>
            <a:r>
              <a:rPr lang="en-GB" i="1" dirty="0" err="1"/>
              <a:t>Bretannik</a:t>
            </a:r>
            <a:r>
              <a:rPr lang="en-GB" b="0" i="1" dirty="0" err="1">
                <a:solidFill>
                  <a:schemeClr val="tx1"/>
                </a:solidFill>
                <a:effectLst/>
              </a:rPr>
              <a:t>ē</a:t>
            </a:r>
            <a:r>
              <a:rPr lang="en-GB" b="0" i="1" dirty="0">
                <a:solidFill>
                  <a:schemeClr val="tx1"/>
                </a:solidFill>
                <a:effectLst/>
              </a:rPr>
              <a:t> – </a:t>
            </a:r>
            <a:r>
              <a:rPr lang="en-GB" b="0" dirty="0">
                <a:solidFill>
                  <a:schemeClr val="tx1"/>
                </a:solidFill>
                <a:effectLst/>
              </a:rPr>
              <a:t>likely same root as </a:t>
            </a:r>
            <a:r>
              <a:rPr lang="en-GB" b="0" i="1" dirty="0">
                <a:solidFill>
                  <a:schemeClr val="tx1"/>
                </a:solidFill>
                <a:effectLst/>
              </a:rPr>
              <a:t>Ynys </a:t>
            </a:r>
            <a:r>
              <a:rPr lang="en-GB" b="0" i="1" dirty="0" err="1">
                <a:solidFill>
                  <a:schemeClr val="tx1"/>
                </a:solidFill>
                <a:effectLst/>
              </a:rPr>
              <a:t>Prydein</a:t>
            </a:r>
            <a:r>
              <a:rPr lang="en-GB" b="0" dirty="0">
                <a:solidFill>
                  <a:schemeClr val="tx1"/>
                </a:solidFill>
                <a:effectLst/>
              </a:rPr>
              <a:t> – ‘People of forms’.</a:t>
            </a:r>
          </a:p>
          <a:p>
            <a:r>
              <a:rPr lang="en-GB" i="1" dirty="0" err="1">
                <a:solidFill>
                  <a:schemeClr val="tx1"/>
                </a:solidFill>
                <a:effectLst/>
              </a:rPr>
              <a:t>Kantion</a:t>
            </a:r>
            <a:r>
              <a:rPr lang="en-GB" i="1" dirty="0">
                <a:solidFill>
                  <a:schemeClr val="tx1"/>
                </a:solidFill>
                <a:effectLst/>
              </a:rPr>
              <a:t> </a:t>
            </a:r>
            <a:r>
              <a:rPr lang="en-GB" dirty="0">
                <a:solidFill>
                  <a:schemeClr val="tx1"/>
                </a:solidFill>
                <a:effectLst/>
              </a:rPr>
              <a:t>Kent, </a:t>
            </a:r>
            <a:r>
              <a:rPr lang="en-GB" i="1" dirty="0" err="1">
                <a:solidFill>
                  <a:schemeClr val="tx1"/>
                </a:solidFill>
                <a:effectLst/>
              </a:rPr>
              <a:t>Belerion</a:t>
            </a:r>
            <a:r>
              <a:rPr lang="en-GB" i="1" dirty="0">
                <a:solidFill>
                  <a:schemeClr val="tx1"/>
                </a:solidFill>
                <a:effectLst/>
              </a:rPr>
              <a:t> </a:t>
            </a:r>
            <a:r>
              <a:rPr lang="en-GB" dirty="0">
                <a:solidFill>
                  <a:schemeClr val="tx1"/>
                </a:solidFill>
                <a:effectLst/>
              </a:rPr>
              <a:t>Cornwall, </a:t>
            </a:r>
            <a:r>
              <a:rPr lang="en-GB" i="1" dirty="0" err="1">
                <a:solidFill>
                  <a:schemeClr val="tx1"/>
                </a:solidFill>
                <a:effectLst/>
              </a:rPr>
              <a:t>Orkas</a:t>
            </a:r>
            <a:r>
              <a:rPr lang="en-GB" dirty="0">
                <a:solidFill>
                  <a:schemeClr val="tx1"/>
                </a:solidFill>
                <a:effectLst/>
              </a:rPr>
              <a:t> The Orkney Islands</a:t>
            </a:r>
            <a:endParaRPr lang="en-GB" i="1" dirty="0"/>
          </a:p>
        </p:txBody>
      </p:sp>
    </p:spTree>
    <p:extLst>
      <p:ext uri="{BB962C8B-B14F-4D97-AF65-F5344CB8AC3E}">
        <p14:creationId xmlns:p14="http://schemas.microsoft.com/office/powerpoint/2010/main" val="3525035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7E0E6-5D7B-4A9B-B9C6-6FBC91D63F4A}"/>
              </a:ext>
            </a:extLst>
          </p:cNvPr>
          <p:cNvSpPr>
            <a:spLocks noGrp="1"/>
          </p:cNvSpPr>
          <p:nvPr>
            <p:ph type="title"/>
          </p:nvPr>
        </p:nvSpPr>
        <p:spPr>
          <a:xfrm>
            <a:off x="913796" y="609600"/>
            <a:ext cx="5168052" cy="1117600"/>
          </a:xfrm>
        </p:spPr>
        <p:txBody>
          <a:bodyPr vert="horz" lIns="91440" tIns="45720" rIns="91440" bIns="45720" rtlCol="0" anchor="ctr">
            <a:normAutofit/>
          </a:bodyPr>
          <a:lstStyle/>
          <a:p>
            <a:r>
              <a:rPr lang="en-US" sz="4000"/>
              <a:t>Early Sources</a:t>
            </a:r>
          </a:p>
        </p:txBody>
      </p:sp>
      <p:sp>
        <p:nvSpPr>
          <p:cNvPr id="4" name="Text Placeholder 3">
            <a:extLst>
              <a:ext uri="{FF2B5EF4-FFF2-40B4-BE49-F238E27FC236}">
                <a16:creationId xmlns:a16="http://schemas.microsoft.com/office/drawing/2014/main" id="{DB59082E-3C47-DBDA-C80C-F4636F7939B5}"/>
              </a:ext>
            </a:extLst>
          </p:cNvPr>
          <p:cNvSpPr>
            <a:spLocks noGrp="1"/>
          </p:cNvSpPr>
          <p:nvPr>
            <p:ph type="body" sz="half" idx="2"/>
          </p:nvPr>
        </p:nvSpPr>
        <p:spPr>
          <a:xfrm>
            <a:off x="913796" y="1828800"/>
            <a:ext cx="5168052" cy="3962400"/>
          </a:xfrm>
        </p:spPr>
        <p:txBody>
          <a:bodyPr vert="horz" lIns="91440" tIns="45720" rIns="91440" bIns="45720" rtlCol="0" anchor="t">
            <a:normAutofit/>
          </a:bodyPr>
          <a:lstStyle/>
          <a:p>
            <a:pPr algn="l"/>
            <a:r>
              <a:rPr lang="en-US"/>
              <a:t>Diodorus Siculus – Greek Historian writing between c.60 and 30BC.</a:t>
            </a:r>
          </a:p>
          <a:p>
            <a:pPr algn="l"/>
            <a:r>
              <a:rPr lang="en-US"/>
              <a:t>Strabo – Greek Geographer, Philosopher and Historian born c.63BC.</a:t>
            </a:r>
          </a:p>
          <a:p>
            <a:pPr algn="l"/>
            <a:r>
              <a:rPr lang="en-US"/>
              <a:t>Both describe triangular shape. </a:t>
            </a:r>
          </a:p>
          <a:p>
            <a:pPr algn="l"/>
            <a:r>
              <a:rPr lang="en-US"/>
              <a:t>‘primitive’, ‘simple’, ‘original’ inhabitants. </a:t>
            </a:r>
          </a:p>
          <a:p>
            <a:pPr algn="l"/>
            <a:r>
              <a:rPr lang="en-US" i="1"/>
              <a:t>‘The whole race… is war-mad, high spirited and quick to battle, but otherwise straightforward and not of evil character. And so when they are stirred up they assemble in their bands for battle quite openly and without forethought’ </a:t>
            </a:r>
            <a:r>
              <a:rPr lang="en-US"/>
              <a:t>Strabo on the Celts</a:t>
            </a:r>
            <a:r>
              <a:rPr lang="en-US" i="1"/>
              <a:t>. </a:t>
            </a:r>
          </a:p>
        </p:txBody>
      </p:sp>
      <p:pic>
        <p:nvPicPr>
          <p:cNvPr id="13" name="Picture 12">
            <a:extLst>
              <a:ext uri="{FF2B5EF4-FFF2-40B4-BE49-F238E27FC236}">
                <a16:creationId xmlns:a16="http://schemas.microsoft.com/office/drawing/2014/main" id="{F15A1844-5CB8-438B-B90E-EF2A51CF87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6586695" y="1"/>
            <a:ext cx="5605305" cy="6858000"/>
          </a:xfrm>
          <a:prstGeom prst="rect">
            <a:avLst/>
          </a:prstGeom>
        </p:spPr>
      </p:pic>
      <p:pic>
        <p:nvPicPr>
          <p:cNvPr id="6" name="Picture Placeholder 5" descr="A picture containing text, book&#10;&#10;Description automatically generated">
            <a:extLst>
              <a:ext uri="{FF2B5EF4-FFF2-40B4-BE49-F238E27FC236}">
                <a16:creationId xmlns:a16="http://schemas.microsoft.com/office/drawing/2014/main" id="{E041D79B-E8E8-B7BA-0978-04D842571C6B}"/>
              </a:ext>
            </a:extLst>
          </p:cNvPr>
          <p:cNvPicPr>
            <a:picLocks noGrp="1" noChangeAspect="1"/>
          </p:cNvPicPr>
          <p:nvPr>
            <p:ph type="pic" idx="1"/>
          </p:nvPr>
        </p:nvPicPr>
        <p:blipFill>
          <a:blip r:embed="rId4">
            <a:extLst>
              <a:ext uri="{28A0092B-C50C-407E-A947-70E740481C1C}">
                <a14:useLocalDpi xmlns:a14="http://schemas.microsoft.com/office/drawing/2010/main" val="0"/>
              </a:ext>
            </a:extLst>
          </a:blip>
          <a:srcRect l="9737" r="9737"/>
          <a:stretch>
            <a:fillRect/>
          </a:stretch>
        </p:blipFill>
        <p:spPr>
          <a:xfrm>
            <a:off x="8366901" y="609601"/>
            <a:ext cx="1670651" cy="2507158"/>
          </a:xfrm>
          <a:prstGeom prst="rect">
            <a:avLst/>
          </a:prstGeom>
        </p:spPr>
      </p:pic>
      <p:pic>
        <p:nvPicPr>
          <p:cNvPr id="8" name="Picture 7" descr="A person with a beard">
            <a:extLst>
              <a:ext uri="{FF2B5EF4-FFF2-40B4-BE49-F238E27FC236}">
                <a16:creationId xmlns:a16="http://schemas.microsoft.com/office/drawing/2014/main" id="{A2DE5565-BB6C-62BC-7810-4878F1B7A0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95612" y="3277626"/>
            <a:ext cx="2413229" cy="2507158"/>
          </a:xfrm>
          <a:prstGeom prst="rect">
            <a:avLst/>
          </a:prstGeom>
        </p:spPr>
      </p:pic>
    </p:spTree>
    <p:extLst>
      <p:ext uri="{BB962C8B-B14F-4D97-AF65-F5344CB8AC3E}">
        <p14:creationId xmlns:p14="http://schemas.microsoft.com/office/powerpoint/2010/main" val="235562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F604F-EF81-4A60-B091-E78145AD63A6}"/>
              </a:ext>
            </a:extLst>
          </p:cNvPr>
          <p:cNvSpPr>
            <a:spLocks noGrp="1"/>
          </p:cNvSpPr>
          <p:nvPr>
            <p:ph type="title"/>
          </p:nvPr>
        </p:nvSpPr>
        <p:spPr>
          <a:xfrm>
            <a:off x="913795" y="609600"/>
            <a:ext cx="10353762" cy="970450"/>
          </a:xfrm>
        </p:spPr>
        <p:txBody>
          <a:bodyPr vert="horz" lIns="91440" tIns="45720" rIns="91440" bIns="45720" rtlCol="0" anchor="ctr">
            <a:normAutofit/>
          </a:bodyPr>
          <a:lstStyle/>
          <a:p>
            <a:r>
              <a:rPr lang="en-US" sz="4000" dirty="0"/>
              <a:t>Cornish tin trade</a:t>
            </a:r>
          </a:p>
        </p:txBody>
      </p:sp>
      <p:sp>
        <p:nvSpPr>
          <p:cNvPr id="4" name="Text Placeholder 3">
            <a:extLst>
              <a:ext uri="{FF2B5EF4-FFF2-40B4-BE49-F238E27FC236}">
                <a16:creationId xmlns:a16="http://schemas.microsoft.com/office/drawing/2014/main" id="{D8E57304-C667-0EE8-F8DD-6BE100E241C8}"/>
              </a:ext>
            </a:extLst>
          </p:cNvPr>
          <p:cNvSpPr>
            <a:spLocks noGrp="1"/>
          </p:cNvSpPr>
          <p:nvPr>
            <p:ph type="body" sz="half" idx="2"/>
          </p:nvPr>
        </p:nvSpPr>
        <p:spPr>
          <a:xfrm>
            <a:off x="913795" y="1732449"/>
            <a:ext cx="5546272" cy="4058751"/>
          </a:xfrm>
        </p:spPr>
        <p:txBody>
          <a:bodyPr vert="horz" lIns="91440" tIns="45720" rIns="91440" bIns="45720" rtlCol="0" anchor="ctr">
            <a:normAutofit/>
          </a:bodyPr>
          <a:lstStyle/>
          <a:p>
            <a:pPr algn="l"/>
            <a:r>
              <a:rPr lang="en-US" dirty="0"/>
              <a:t>According to </a:t>
            </a:r>
            <a:r>
              <a:rPr lang="en-US" dirty="0" err="1"/>
              <a:t>Diodorus</a:t>
            </a:r>
            <a:r>
              <a:rPr lang="en-US" dirty="0"/>
              <a:t>, the people of Cornwall were ‘</a:t>
            </a:r>
            <a:r>
              <a:rPr lang="en-GB" i="1" dirty="0">
                <a:solidFill>
                  <a:schemeClr val="tx1"/>
                </a:solidFill>
                <a:effectLst/>
              </a:rPr>
              <a:t>especially fond of strangers, and on account of their trade with the merchants they have a more civilized manner of living</a:t>
            </a:r>
            <a:r>
              <a:rPr lang="en-US" i="1" dirty="0">
                <a:solidFill>
                  <a:schemeClr val="tx1"/>
                </a:solidFill>
                <a:effectLst/>
              </a:rPr>
              <a:t>’.</a:t>
            </a:r>
          </a:p>
          <a:p>
            <a:pPr algn="l"/>
            <a:r>
              <a:rPr lang="en-US" dirty="0">
                <a:solidFill>
                  <a:schemeClr val="tx1"/>
                </a:solidFill>
                <a:effectLst/>
              </a:rPr>
              <a:t>For many years, the Cornish had been mining tin ore, smelting it, working it into ‘knuckle bones’ and carrying to </a:t>
            </a:r>
            <a:r>
              <a:rPr lang="en-US" dirty="0" err="1">
                <a:solidFill>
                  <a:schemeClr val="tx1"/>
                </a:solidFill>
                <a:effectLst/>
              </a:rPr>
              <a:t>Ictis</a:t>
            </a:r>
            <a:r>
              <a:rPr lang="en-US" dirty="0">
                <a:solidFill>
                  <a:schemeClr val="tx1"/>
                </a:solidFill>
                <a:effectLst/>
              </a:rPr>
              <a:t> before trading it.</a:t>
            </a:r>
          </a:p>
          <a:p>
            <a:pPr algn="l"/>
            <a:r>
              <a:rPr lang="en-US" dirty="0">
                <a:solidFill>
                  <a:schemeClr val="tx1"/>
                </a:solidFill>
                <a:effectLst/>
              </a:rPr>
              <a:t>Records of ancient coins and artefacts found in </a:t>
            </a:r>
            <a:r>
              <a:rPr lang="en-US" dirty="0" err="1">
                <a:solidFill>
                  <a:schemeClr val="tx1"/>
                </a:solidFill>
                <a:effectLst/>
              </a:rPr>
              <a:t>streamworks</a:t>
            </a:r>
            <a:r>
              <a:rPr lang="en-US" dirty="0">
                <a:solidFill>
                  <a:schemeClr val="tx1"/>
                </a:solidFill>
                <a:effectLst/>
              </a:rPr>
              <a:t> and mines.</a:t>
            </a:r>
          </a:p>
          <a:p>
            <a:pPr algn="l"/>
            <a:endParaRPr lang="en-US" dirty="0">
              <a:solidFill>
                <a:schemeClr val="tx1"/>
              </a:solidFill>
            </a:endParaRPr>
          </a:p>
        </p:txBody>
      </p:sp>
      <p:pic>
        <p:nvPicPr>
          <p:cNvPr id="11" name="Picture 10">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6" name="Picture Placeholder 5" descr="A picture containing indoor&#10;&#10;Description automatically generated">
            <a:extLst>
              <a:ext uri="{FF2B5EF4-FFF2-40B4-BE49-F238E27FC236}">
                <a16:creationId xmlns:a16="http://schemas.microsoft.com/office/drawing/2014/main" id="{FD0B6CD1-8403-7C00-0C54-B8B12AB47C0C}"/>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l="6412"/>
          <a:stretch/>
        </p:blipFill>
        <p:spPr>
          <a:xfrm>
            <a:off x="7066560" y="2132822"/>
            <a:ext cx="4065464" cy="3258006"/>
          </a:xfrm>
          <a:prstGeom prst="rect">
            <a:avLst/>
          </a:prstGeom>
        </p:spPr>
      </p:pic>
    </p:spTree>
    <p:extLst>
      <p:ext uri="{BB962C8B-B14F-4D97-AF65-F5344CB8AC3E}">
        <p14:creationId xmlns:p14="http://schemas.microsoft.com/office/powerpoint/2010/main" val="1586524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7DB35-FE48-EC2C-04C7-B513113198C9}"/>
              </a:ext>
            </a:extLst>
          </p:cNvPr>
          <p:cNvSpPr>
            <a:spLocks noGrp="1"/>
          </p:cNvSpPr>
          <p:nvPr>
            <p:ph type="title"/>
          </p:nvPr>
        </p:nvSpPr>
        <p:spPr>
          <a:xfrm>
            <a:off x="913795" y="609600"/>
            <a:ext cx="5978072" cy="970450"/>
          </a:xfrm>
        </p:spPr>
        <p:txBody>
          <a:bodyPr vert="horz" lIns="91440" tIns="45720" rIns="91440" bIns="45720" rtlCol="0" anchor="ctr">
            <a:normAutofit/>
          </a:bodyPr>
          <a:lstStyle/>
          <a:p>
            <a:r>
              <a:rPr lang="en-US" sz="4000"/>
              <a:t>Trade in the Late Iron Age</a:t>
            </a:r>
          </a:p>
        </p:txBody>
      </p:sp>
      <p:sp>
        <p:nvSpPr>
          <p:cNvPr id="4" name="Text Placeholder 3">
            <a:extLst>
              <a:ext uri="{FF2B5EF4-FFF2-40B4-BE49-F238E27FC236}">
                <a16:creationId xmlns:a16="http://schemas.microsoft.com/office/drawing/2014/main" id="{4E0DD87D-E3A9-06CF-67FE-BD674E88C5B5}"/>
              </a:ext>
            </a:extLst>
          </p:cNvPr>
          <p:cNvSpPr>
            <a:spLocks noGrp="1"/>
          </p:cNvSpPr>
          <p:nvPr>
            <p:ph type="body" sz="half" idx="2"/>
          </p:nvPr>
        </p:nvSpPr>
        <p:spPr>
          <a:xfrm>
            <a:off x="913795" y="1828801"/>
            <a:ext cx="5978072" cy="3866048"/>
          </a:xfrm>
        </p:spPr>
        <p:txBody>
          <a:bodyPr vert="horz" lIns="91440" tIns="45720" rIns="91440" bIns="45720" rtlCol="0" anchor="ctr">
            <a:normAutofit/>
          </a:bodyPr>
          <a:lstStyle/>
          <a:p>
            <a:pPr algn="l">
              <a:buClr>
                <a:srgbClr val="917855"/>
              </a:buClr>
            </a:pPr>
            <a:r>
              <a:rPr lang="en-US"/>
              <a:t>South/South-Central Britain linked into trade networks via Brittany and SW Gaul.</a:t>
            </a:r>
          </a:p>
          <a:p>
            <a:pPr algn="l">
              <a:buClr>
                <a:srgbClr val="917855"/>
              </a:buClr>
            </a:pPr>
            <a:r>
              <a:rPr lang="en-US"/>
              <a:t>Hengistbury Head an important trading site. Trading worked iron, silver and bronze for figs, glass, tools and lots of wine!</a:t>
            </a:r>
          </a:p>
          <a:p>
            <a:pPr algn="l">
              <a:buClr>
                <a:srgbClr val="917855"/>
              </a:buClr>
            </a:pPr>
            <a:r>
              <a:rPr lang="en-US"/>
              <a:t>Prior to Caesar’s conquest of Gaul, the south-east appears to have had strong trade links with the Gallo-Belgic peoples.</a:t>
            </a:r>
          </a:p>
          <a:p>
            <a:pPr algn="l">
              <a:buClr>
                <a:srgbClr val="917855"/>
              </a:buClr>
            </a:pPr>
            <a:r>
              <a:rPr lang="en-US"/>
              <a:t>After Caesar’s conquest, trade with the continent thrived with imports of wine, olive oil, pottery.</a:t>
            </a:r>
          </a:p>
          <a:p>
            <a:pPr algn="l">
              <a:buClr>
                <a:srgbClr val="917855"/>
              </a:buClr>
            </a:pPr>
            <a:r>
              <a:rPr lang="en-US"/>
              <a:t>Strabo includes lists of British imports including ivory chains and necklaces, amber gems, glass vessels.</a:t>
            </a:r>
          </a:p>
          <a:p>
            <a:pPr algn="l">
              <a:buClr>
                <a:srgbClr val="917855"/>
              </a:buClr>
            </a:pPr>
            <a:r>
              <a:rPr lang="en-US"/>
              <a:t>British exports included grain, cattle, gold, silver, iron, hides, slaves, and hunting dogs.</a:t>
            </a:r>
          </a:p>
        </p:txBody>
      </p:sp>
      <p:pic>
        <p:nvPicPr>
          <p:cNvPr id="13" name="Picture 10">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6" name="Picture Placeholder 5" descr="A picture containing indoor&#10;&#10;Description automatically generated">
            <a:extLst>
              <a:ext uri="{FF2B5EF4-FFF2-40B4-BE49-F238E27FC236}">
                <a16:creationId xmlns:a16="http://schemas.microsoft.com/office/drawing/2014/main" id="{50A65F64-01AA-EC4E-2755-CDE9CA75965D}"/>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l="4877" r="16037" b="-3"/>
          <a:stretch/>
        </p:blipFill>
        <p:spPr>
          <a:xfrm>
            <a:off x="7552945" y="643465"/>
            <a:ext cx="3995592" cy="5103372"/>
          </a:xfrm>
          <a:prstGeom prst="rect">
            <a:avLst/>
          </a:prstGeom>
        </p:spPr>
      </p:pic>
    </p:spTree>
    <p:extLst>
      <p:ext uri="{BB962C8B-B14F-4D97-AF65-F5344CB8AC3E}">
        <p14:creationId xmlns:p14="http://schemas.microsoft.com/office/powerpoint/2010/main" val="613426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3C6A3-45A6-4865-F85D-8E403637194A}"/>
              </a:ext>
            </a:extLst>
          </p:cNvPr>
          <p:cNvSpPr>
            <a:spLocks noGrp="1"/>
          </p:cNvSpPr>
          <p:nvPr>
            <p:ph type="title"/>
          </p:nvPr>
        </p:nvSpPr>
        <p:spPr>
          <a:xfrm>
            <a:off x="913795" y="609600"/>
            <a:ext cx="10353762" cy="970450"/>
          </a:xfrm>
        </p:spPr>
        <p:txBody>
          <a:bodyPr vert="horz" lIns="91440" tIns="45720" rIns="91440" bIns="45720" rtlCol="0" anchor="ctr">
            <a:normAutofit/>
          </a:bodyPr>
          <a:lstStyle/>
          <a:p>
            <a:r>
              <a:rPr lang="en-US" sz="4000"/>
              <a:t>Oppida</a:t>
            </a:r>
          </a:p>
        </p:txBody>
      </p:sp>
      <p:sp>
        <p:nvSpPr>
          <p:cNvPr id="4" name="Text Placeholder 3">
            <a:extLst>
              <a:ext uri="{FF2B5EF4-FFF2-40B4-BE49-F238E27FC236}">
                <a16:creationId xmlns:a16="http://schemas.microsoft.com/office/drawing/2014/main" id="{92594D26-E9B7-7578-4C76-984AC52D17BD}"/>
              </a:ext>
            </a:extLst>
          </p:cNvPr>
          <p:cNvSpPr>
            <a:spLocks noGrp="1"/>
          </p:cNvSpPr>
          <p:nvPr>
            <p:ph type="body" sz="half" idx="2"/>
          </p:nvPr>
        </p:nvSpPr>
        <p:spPr>
          <a:xfrm>
            <a:off x="913795" y="1732449"/>
            <a:ext cx="5546272" cy="4058751"/>
          </a:xfrm>
        </p:spPr>
        <p:txBody>
          <a:bodyPr vert="horz" lIns="91440" tIns="45720" rIns="91440" bIns="45720" rtlCol="0" anchor="ctr">
            <a:normAutofit/>
          </a:bodyPr>
          <a:lstStyle/>
          <a:p>
            <a:pPr algn="l">
              <a:buClr>
                <a:srgbClr val="83853D"/>
              </a:buClr>
            </a:pPr>
            <a:r>
              <a:rPr lang="en-US" dirty="0"/>
              <a:t>A type of defended site that appears in the late Iron Age in Britain.</a:t>
            </a:r>
          </a:p>
          <a:p>
            <a:pPr algn="l">
              <a:buClr>
                <a:srgbClr val="83853D"/>
              </a:buClr>
            </a:pPr>
            <a:r>
              <a:rPr lang="en-US" dirty="0"/>
              <a:t>Extensive systems of massive linear banks and ditches, thought to be the strongholds of tribal elites. Larger than hillforts such as Maiden Castle.</a:t>
            </a:r>
          </a:p>
          <a:p>
            <a:pPr algn="l">
              <a:buClr>
                <a:srgbClr val="83853D"/>
              </a:buClr>
            </a:pPr>
            <a:r>
              <a:rPr lang="en-US" dirty="0"/>
              <a:t>Examples include </a:t>
            </a:r>
            <a:r>
              <a:rPr lang="en-US" dirty="0" err="1"/>
              <a:t>Camulodunum</a:t>
            </a:r>
            <a:r>
              <a:rPr lang="en-US" dirty="0"/>
              <a:t> (Colchester), Chichester Entrenchments, </a:t>
            </a:r>
            <a:r>
              <a:rPr lang="en-US" dirty="0" err="1"/>
              <a:t>Silchester</a:t>
            </a:r>
            <a:r>
              <a:rPr lang="en-US" dirty="0"/>
              <a:t> and </a:t>
            </a:r>
            <a:r>
              <a:rPr lang="en-US" dirty="0" err="1"/>
              <a:t>Verlamion</a:t>
            </a:r>
            <a:r>
              <a:rPr lang="en-US" dirty="0"/>
              <a:t>/Verulamium (St. Albans).</a:t>
            </a:r>
          </a:p>
        </p:txBody>
      </p:sp>
      <p:pic>
        <p:nvPicPr>
          <p:cNvPr id="11" name="Picture 10">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6" name="Picture Placeholder 5" descr="A picture containing food">
            <a:extLst>
              <a:ext uri="{FF2B5EF4-FFF2-40B4-BE49-F238E27FC236}">
                <a16:creationId xmlns:a16="http://schemas.microsoft.com/office/drawing/2014/main" id="{B94A3503-252E-2471-9D10-F14C61513F9E}"/>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l="11788" r="10532" b="-3"/>
          <a:stretch/>
        </p:blipFill>
        <p:spPr>
          <a:xfrm>
            <a:off x="7066560" y="2132822"/>
            <a:ext cx="4065464" cy="3258006"/>
          </a:xfrm>
          <a:prstGeom prst="rect">
            <a:avLst/>
          </a:prstGeom>
        </p:spPr>
      </p:pic>
    </p:spTree>
    <p:extLst>
      <p:ext uri="{BB962C8B-B14F-4D97-AF65-F5344CB8AC3E}">
        <p14:creationId xmlns:p14="http://schemas.microsoft.com/office/powerpoint/2010/main" val="1746903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4138-DF90-BACB-B4CF-03990A5AD7B9}"/>
              </a:ext>
            </a:extLst>
          </p:cNvPr>
          <p:cNvSpPr>
            <a:spLocks noGrp="1"/>
          </p:cNvSpPr>
          <p:nvPr>
            <p:ph type="title"/>
          </p:nvPr>
        </p:nvSpPr>
        <p:spPr>
          <a:xfrm>
            <a:off x="5146160" y="609599"/>
            <a:ext cx="5978072" cy="1104901"/>
          </a:xfrm>
        </p:spPr>
        <p:txBody>
          <a:bodyPr vert="horz" lIns="91440" tIns="45720" rIns="91440" bIns="45720" rtlCol="0" anchor="ctr">
            <a:normAutofit/>
          </a:bodyPr>
          <a:lstStyle/>
          <a:p>
            <a:r>
              <a:rPr lang="en-US" sz="3700"/>
              <a:t>Case Study - Camulodunum</a:t>
            </a:r>
          </a:p>
        </p:txBody>
      </p:sp>
      <p:pic>
        <p:nvPicPr>
          <p:cNvPr id="8" name="Picture 7" descr="A picture containing coin, porcelain&#10;&#10;Description automatically generated">
            <a:extLst>
              <a:ext uri="{FF2B5EF4-FFF2-40B4-BE49-F238E27FC236}">
                <a16:creationId xmlns:a16="http://schemas.microsoft.com/office/drawing/2014/main" id="{0A1A6686-7AB8-767E-30B0-85AF70CB1554}"/>
              </a:ext>
            </a:extLst>
          </p:cNvPr>
          <p:cNvPicPr>
            <a:picLocks noChangeAspect="1"/>
          </p:cNvPicPr>
          <p:nvPr/>
        </p:nvPicPr>
        <p:blipFill rotWithShape="1">
          <a:blip r:embed="rId3">
            <a:extLst>
              <a:ext uri="{28A0092B-C50C-407E-A947-70E740481C1C}">
                <a14:useLocalDpi xmlns:a14="http://schemas.microsoft.com/office/drawing/2010/main" val="0"/>
              </a:ext>
            </a:extLst>
          </a:blip>
          <a:srcRect t="24385" b="25171"/>
          <a:stretch/>
        </p:blipFill>
        <p:spPr>
          <a:xfrm>
            <a:off x="20" y="10"/>
            <a:ext cx="4571629" cy="2225030"/>
          </a:xfrm>
          <a:prstGeom prst="rect">
            <a:avLst/>
          </a:prstGeom>
        </p:spPr>
      </p:pic>
      <p:pic>
        <p:nvPicPr>
          <p:cNvPr id="10" name="Picture 9" descr="A group of people walking on a grassy hill">
            <a:extLst>
              <a:ext uri="{FF2B5EF4-FFF2-40B4-BE49-F238E27FC236}">
                <a16:creationId xmlns:a16="http://schemas.microsoft.com/office/drawing/2014/main" id="{080E10EE-909E-F78C-3FDE-1D7117E6A0FE}"/>
              </a:ext>
            </a:extLst>
          </p:cNvPr>
          <p:cNvPicPr>
            <a:picLocks noChangeAspect="1"/>
          </p:cNvPicPr>
          <p:nvPr/>
        </p:nvPicPr>
        <p:blipFill rotWithShape="1">
          <a:blip r:embed="rId4">
            <a:extLst>
              <a:ext uri="{28A0092B-C50C-407E-A947-70E740481C1C}">
                <a14:useLocalDpi xmlns:a14="http://schemas.microsoft.com/office/drawing/2010/main" val="0"/>
              </a:ext>
            </a:extLst>
          </a:blip>
          <a:srcRect r="4463" b="3"/>
          <a:stretch/>
        </p:blipFill>
        <p:spPr>
          <a:xfrm>
            <a:off x="20" y="4632959"/>
            <a:ext cx="4571629" cy="2225041"/>
          </a:xfrm>
          <a:prstGeom prst="rect">
            <a:avLst/>
          </a:prstGeom>
        </p:spPr>
      </p:pic>
      <p:pic>
        <p:nvPicPr>
          <p:cNvPr id="21" name="Picture 14">
            <a:extLst>
              <a:ext uri="{FF2B5EF4-FFF2-40B4-BE49-F238E27FC236}">
                <a16:creationId xmlns:a16="http://schemas.microsoft.com/office/drawing/2014/main" id="{0D78F8DF-3E28-42C3-B1C8-5A591036A6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6" name="Picture Placeholder 5" descr="A picture containing indoor&#10;&#10;Description automatically generated">
            <a:extLst>
              <a:ext uri="{FF2B5EF4-FFF2-40B4-BE49-F238E27FC236}">
                <a16:creationId xmlns:a16="http://schemas.microsoft.com/office/drawing/2014/main" id="{8BC56700-C1E2-8348-575F-C55100AFC806}"/>
              </a:ext>
            </a:extLst>
          </p:cNvPr>
          <p:cNvPicPr>
            <a:picLocks noGrp="1" noChangeAspect="1"/>
          </p:cNvPicPr>
          <p:nvPr>
            <p:ph type="pic" idx="1"/>
          </p:nvPr>
        </p:nvPicPr>
        <p:blipFill rotWithShape="1">
          <a:blip r:embed="rId6">
            <a:extLst>
              <a:ext uri="{28A0092B-C50C-407E-A947-70E740481C1C}">
                <a14:useLocalDpi xmlns:a14="http://schemas.microsoft.com/office/drawing/2010/main" val="0"/>
              </a:ext>
            </a:extLst>
          </a:blip>
          <a:srcRect l="1378" r="2" b="2"/>
          <a:stretch/>
        </p:blipFill>
        <p:spPr>
          <a:xfrm>
            <a:off x="20" y="2316481"/>
            <a:ext cx="4571629" cy="2225040"/>
          </a:xfrm>
          <a:prstGeom prst="rect">
            <a:avLst/>
          </a:prstGeom>
        </p:spPr>
      </p:pic>
      <p:sp>
        <p:nvSpPr>
          <p:cNvPr id="4" name="Text Placeholder 3">
            <a:extLst>
              <a:ext uri="{FF2B5EF4-FFF2-40B4-BE49-F238E27FC236}">
                <a16:creationId xmlns:a16="http://schemas.microsoft.com/office/drawing/2014/main" id="{5D63F049-C223-F516-79AB-6E70A0825A16}"/>
              </a:ext>
            </a:extLst>
          </p:cNvPr>
          <p:cNvSpPr>
            <a:spLocks noGrp="1"/>
          </p:cNvSpPr>
          <p:nvPr>
            <p:ph type="body" sz="half" idx="2"/>
          </p:nvPr>
        </p:nvSpPr>
        <p:spPr>
          <a:xfrm>
            <a:off x="5146160" y="1828801"/>
            <a:ext cx="5978072" cy="3866048"/>
          </a:xfrm>
        </p:spPr>
        <p:txBody>
          <a:bodyPr vert="horz" lIns="91440" tIns="45720" rIns="91440" bIns="45720" rtlCol="0" anchor="ctr">
            <a:normAutofit fontScale="92500" lnSpcReduction="20000"/>
          </a:bodyPr>
          <a:lstStyle/>
          <a:p>
            <a:pPr algn="l">
              <a:buClr>
                <a:srgbClr val="D1D875"/>
              </a:buClr>
            </a:pPr>
            <a:r>
              <a:rPr lang="en-US" dirty="0" err="1"/>
              <a:t>Addedomarus</a:t>
            </a:r>
            <a:r>
              <a:rPr lang="en-US" dirty="0"/>
              <a:t>, king of the </a:t>
            </a:r>
            <a:r>
              <a:rPr lang="en-US" dirty="0" err="1"/>
              <a:t>Trinovantes</a:t>
            </a:r>
            <a:r>
              <a:rPr lang="en-US" dirty="0"/>
              <a:t>, moved capital to </a:t>
            </a:r>
            <a:r>
              <a:rPr lang="en-US" dirty="0" err="1"/>
              <a:t>Camulodunum</a:t>
            </a:r>
            <a:r>
              <a:rPr lang="en-US" dirty="0"/>
              <a:t> c.25BC (coin evidence).</a:t>
            </a:r>
          </a:p>
          <a:p>
            <a:pPr algn="l">
              <a:buClr>
                <a:srgbClr val="D1D875"/>
              </a:buClr>
            </a:pPr>
            <a:r>
              <a:rPr lang="en-US" dirty="0"/>
              <a:t>Likely </a:t>
            </a:r>
            <a:r>
              <a:rPr lang="en-US" dirty="0" err="1"/>
              <a:t>Addedomarus</a:t>
            </a:r>
            <a:r>
              <a:rPr lang="en-US" dirty="0"/>
              <a:t> buried in </a:t>
            </a:r>
            <a:r>
              <a:rPr lang="en-US" dirty="0" err="1"/>
              <a:t>Lexden</a:t>
            </a:r>
            <a:r>
              <a:rPr lang="en-US" dirty="0"/>
              <a:t> Tumulus around 10-15BC, one of many pre-Roman graves in the area.</a:t>
            </a:r>
          </a:p>
          <a:p>
            <a:pPr algn="l">
              <a:buClr>
                <a:srgbClr val="D1D875"/>
              </a:buClr>
            </a:pPr>
            <a:r>
              <a:rPr lang="en-US" dirty="0"/>
              <a:t>Included objects of Celtic and Roman origin: bronze figurines, chain mail suit, silverwork, goldwork, Augustus medallion.</a:t>
            </a:r>
          </a:p>
          <a:p>
            <a:pPr algn="l">
              <a:buClr>
                <a:srgbClr val="D1D875"/>
              </a:buClr>
            </a:pPr>
            <a:r>
              <a:rPr lang="en-US" dirty="0"/>
              <a:t>Contact with Rome increasing. Elites sending their children for education.</a:t>
            </a:r>
          </a:p>
          <a:p>
            <a:pPr algn="l">
              <a:buClr>
                <a:srgbClr val="D1D875"/>
              </a:buClr>
            </a:pPr>
            <a:r>
              <a:rPr lang="en-US" dirty="0" err="1"/>
              <a:t>Addedomarus</a:t>
            </a:r>
            <a:r>
              <a:rPr lang="en-US" dirty="0"/>
              <a:t>’ son sought protection in Rome.</a:t>
            </a:r>
          </a:p>
          <a:p>
            <a:pPr algn="l">
              <a:buClr>
                <a:srgbClr val="D1D875"/>
              </a:buClr>
            </a:pPr>
            <a:r>
              <a:rPr lang="en-US" dirty="0"/>
              <a:t>Embassies were sent to Rome and Augustus.</a:t>
            </a:r>
          </a:p>
          <a:p>
            <a:pPr algn="l">
              <a:buClr>
                <a:srgbClr val="D1D875"/>
              </a:buClr>
            </a:pPr>
            <a:r>
              <a:rPr lang="en-US" dirty="0" err="1"/>
              <a:t>Cunobelin</a:t>
            </a:r>
            <a:r>
              <a:rPr lang="en-US" dirty="0"/>
              <a:t> became leader of </a:t>
            </a:r>
            <a:r>
              <a:rPr lang="en-US" dirty="0" err="1"/>
              <a:t>Catuvellauni</a:t>
            </a:r>
            <a:r>
              <a:rPr lang="en-US" dirty="0"/>
              <a:t> c.9AD, coins marked CAMU.</a:t>
            </a:r>
          </a:p>
          <a:p>
            <a:pPr algn="l">
              <a:buClr>
                <a:srgbClr val="D1D875"/>
              </a:buClr>
            </a:pPr>
            <a:r>
              <a:rPr lang="en-US" dirty="0"/>
              <a:t>Roman historian Suetonius named him ‘King of the Britons’.</a:t>
            </a:r>
          </a:p>
          <a:p>
            <a:pPr algn="l">
              <a:buClr>
                <a:srgbClr val="D1D875"/>
              </a:buClr>
            </a:pPr>
            <a:r>
              <a:rPr lang="en-US" dirty="0"/>
              <a:t>Reigned for around 30 years and appears to have lived a luxurious life with strong Roman trade links.</a:t>
            </a:r>
          </a:p>
        </p:txBody>
      </p:sp>
    </p:spTree>
    <p:extLst>
      <p:ext uri="{BB962C8B-B14F-4D97-AF65-F5344CB8AC3E}">
        <p14:creationId xmlns:p14="http://schemas.microsoft.com/office/powerpoint/2010/main" val="204192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75AE8-E6F4-933C-3D34-13A3E5C30990}"/>
              </a:ext>
            </a:extLst>
          </p:cNvPr>
          <p:cNvSpPr>
            <a:spLocks noGrp="1"/>
          </p:cNvSpPr>
          <p:nvPr>
            <p:ph type="title"/>
          </p:nvPr>
        </p:nvSpPr>
        <p:spPr>
          <a:xfrm>
            <a:off x="5146160" y="609599"/>
            <a:ext cx="5978072" cy="1104901"/>
          </a:xfrm>
        </p:spPr>
        <p:txBody>
          <a:bodyPr vert="horz" lIns="91440" tIns="45720" rIns="91440" bIns="45720" rtlCol="0" anchor="ctr">
            <a:normAutofit/>
          </a:bodyPr>
          <a:lstStyle/>
          <a:p>
            <a:r>
              <a:rPr lang="en-US" sz="4000"/>
              <a:t>Case Study - Verlamion</a:t>
            </a:r>
          </a:p>
        </p:txBody>
      </p:sp>
      <p:pic>
        <p:nvPicPr>
          <p:cNvPr id="8" name="Picture 7" descr="A picture containing object, coin">
            <a:extLst>
              <a:ext uri="{FF2B5EF4-FFF2-40B4-BE49-F238E27FC236}">
                <a16:creationId xmlns:a16="http://schemas.microsoft.com/office/drawing/2014/main" id="{4FC09719-DB23-3C15-846D-CB7D263BB8CD}"/>
              </a:ext>
            </a:extLst>
          </p:cNvPr>
          <p:cNvPicPr>
            <a:picLocks noChangeAspect="1"/>
          </p:cNvPicPr>
          <p:nvPr/>
        </p:nvPicPr>
        <p:blipFill rotWithShape="1">
          <a:blip r:embed="rId3">
            <a:extLst>
              <a:ext uri="{28A0092B-C50C-407E-A947-70E740481C1C}">
                <a14:useLocalDpi xmlns:a14="http://schemas.microsoft.com/office/drawing/2010/main" val="0"/>
              </a:ext>
            </a:extLst>
          </a:blip>
          <a:srcRect r="-1" b="2659"/>
          <a:stretch/>
        </p:blipFill>
        <p:spPr>
          <a:xfrm>
            <a:off x="48800" y="2306667"/>
            <a:ext cx="4571629" cy="2225030"/>
          </a:xfrm>
          <a:prstGeom prst="rect">
            <a:avLst/>
          </a:prstGeom>
        </p:spPr>
      </p:pic>
      <p:pic>
        <p:nvPicPr>
          <p:cNvPr id="10" name="Picture 9" descr="A picture containing crowd&#10;&#10;Description automatically generated">
            <a:extLst>
              <a:ext uri="{FF2B5EF4-FFF2-40B4-BE49-F238E27FC236}">
                <a16:creationId xmlns:a16="http://schemas.microsoft.com/office/drawing/2014/main" id="{A5EF1473-CDAB-90E2-37B4-4EE3727C6FFA}"/>
              </a:ext>
            </a:extLst>
          </p:cNvPr>
          <p:cNvPicPr>
            <a:picLocks noChangeAspect="1"/>
          </p:cNvPicPr>
          <p:nvPr/>
        </p:nvPicPr>
        <p:blipFill rotWithShape="1">
          <a:blip r:embed="rId4">
            <a:extLst>
              <a:ext uri="{28A0092B-C50C-407E-A947-70E740481C1C}">
                <a14:useLocalDpi xmlns:a14="http://schemas.microsoft.com/office/drawing/2010/main" val="0"/>
              </a:ext>
            </a:extLst>
          </a:blip>
          <a:srcRect t="33199" r="-1" b="5771"/>
          <a:stretch/>
        </p:blipFill>
        <p:spPr>
          <a:xfrm>
            <a:off x="48802" y="4582329"/>
            <a:ext cx="4571629" cy="2225040"/>
          </a:xfrm>
          <a:prstGeom prst="rect">
            <a:avLst/>
          </a:prstGeom>
        </p:spPr>
      </p:pic>
      <p:pic>
        <p:nvPicPr>
          <p:cNvPr id="20" name="Picture 19">
            <a:extLst>
              <a:ext uri="{FF2B5EF4-FFF2-40B4-BE49-F238E27FC236}">
                <a16:creationId xmlns:a16="http://schemas.microsoft.com/office/drawing/2014/main" id="{0D78F8DF-3E28-42C3-B1C8-5A591036A6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6" name="Picture Placeholder 5" descr="A picture containing nature, highland&#10;&#10;Description automatically generated">
            <a:extLst>
              <a:ext uri="{FF2B5EF4-FFF2-40B4-BE49-F238E27FC236}">
                <a16:creationId xmlns:a16="http://schemas.microsoft.com/office/drawing/2014/main" id="{3D7BCD2B-C0A3-9FFC-CE85-BBEFB0A9D00C}"/>
              </a:ext>
            </a:extLst>
          </p:cNvPr>
          <p:cNvPicPr>
            <a:picLocks noGrp="1" noChangeAspect="1"/>
          </p:cNvPicPr>
          <p:nvPr>
            <p:ph type="pic" idx="1"/>
          </p:nvPr>
        </p:nvPicPr>
        <p:blipFill rotWithShape="1">
          <a:blip r:embed="rId6">
            <a:extLst>
              <a:ext uri="{28A0092B-C50C-407E-A947-70E740481C1C}">
                <a14:useLocalDpi xmlns:a14="http://schemas.microsoft.com/office/drawing/2010/main" val="0"/>
              </a:ext>
            </a:extLst>
          </a:blip>
          <a:srcRect t="35393" r="3" b="5827"/>
          <a:stretch/>
        </p:blipFill>
        <p:spPr>
          <a:xfrm>
            <a:off x="48800" y="49528"/>
            <a:ext cx="4571629" cy="2225041"/>
          </a:xfrm>
          <a:prstGeom prst="rect">
            <a:avLst/>
          </a:prstGeom>
        </p:spPr>
      </p:pic>
      <p:sp>
        <p:nvSpPr>
          <p:cNvPr id="4" name="Text Placeholder 3">
            <a:extLst>
              <a:ext uri="{FF2B5EF4-FFF2-40B4-BE49-F238E27FC236}">
                <a16:creationId xmlns:a16="http://schemas.microsoft.com/office/drawing/2014/main" id="{8C77CC3C-ABD5-20AE-6ECA-DE7565B8F205}"/>
              </a:ext>
            </a:extLst>
          </p:cNvPr>
          <p:cNvSpPr>
            <a:spLocks noGrp="1"/>
          </p:cNvSpPr>
          <p:nvPr>
            <p:ph type="body" sz="half" idx="2"/>
          </p:nvPr>
        </p:nvSpPr>
        <p:spPr>
          <a:xfrm>
            <a:off x="5146160" y="1828801"/>
            <a:ext cx="5978072" cy="3866048"/>
          </a:xfrm>
        </p:spPr>
        <p:txBody>
          <a:bodyPr vert="horz" lIns="91440" tIns="45720" rIns="91440" bIns="45720" rtlCol="0" anchor="ctr">
            <a:normAutofit/>
          </a:bodyPr>
          <a:lstStyle/>
          <a:p>
            <a:pPr algn="l">
              <a:buClr>
                <a:srgbClr val="9B7D4B"/>
              </a:buClr>
            </a:pPr>
            <a:r>
              <a:rPr lang="en-US" dirty="0"/>
              <a:t>Tribal capital for the </a:t>
            </a:r>
            <a:r>
              <a:rPr lang="en-US" dirty="0" err="1"/>
              <a:t>Catevellauni</a:t>
            </a:r>
            <a:r>
              <a:rPr lang="en-US" dirty="0"/>
              <a:t> c.25-5BC.</a:t>
            </a:r>
          </a:p>
          <a:p>
            <a:pPr algn="l">
              <a:buClr>
                <a:srgbClr val="9B7D4B"/>
              </a:buClr>
            </a:pPr>
            <a:r>
              <a:rPr lang="en-US" dirty="0"/>
              <a:t>Coins minted here for </a:t>
            </a:r>
            <a:r>
              <a:rPr lang="en-US" dirty="0" err="1"/>
              <a:t>Tascovanus</a:t>
            </a:r>
            <a:r>
              <a:rPr lang="en-US" dirty="0"/>
              <a:t> c.10BC and his son, </a:t>
            </a:r>
            <a:r>
              <a:rPr lang="en-US" dirty="0" err="1"/>
              <a:t>Cunobelin</a:t>
            </a:r>
            <a:r>
              <a:rPr lang="en-US" dirty="0"/>
              <a:t>.</a:t>
            </a:r>
          </a:p>
          <a:p>
            <a:pPr algn="l">
              <a:buClr>
                <a:srgbClr val="9B7D4B"/>
              </a:buClr>
            </a:pPr>
            <a:r>
              <a:rPr lang="en-US" dirty="0"/>
              <a:t>Folly Lane cremation, high status burial, c.50AD.</a:t>
            </a:r>
          </a:p>
          <a:p>
            <a:pPr algn="l">
              <a:buClr>
                <a:srgbClr val="9B7D4B"/>
              </a:buClr>
            </a:pPr>
            <a:r>
              <a:rPr lang="en-US" dirty="0"/>
              <a:t>Large enclosure marked by a ditch with rich grave goods – chieftain.</a:t>
            </a:r>
          </a:p>
          <a:p>
            <a:pPr algn="l">
              <a:buClr>
                <a:srgbClr val="9B7D4B"/>
              </a:buClr>
            </a:pPr>
            <a:r>
              <a:rPr lang="en-US" dirty="0"/>
              <a:t>Post-dates conquest, but clear continuation of Iron Age practices.</a:t>
            </a:r>
          </a:p>
          <a:p>
            <a:pPr algn="l">
              <a:buClr>
                <a:srgbClr val="9B7D4B"/>
              </a:buClr>
            </a:pPr>
            <a:r>
              <a:rPr lang="en-US" dirty="0"/>
              <a:t>Close ties with Rome, but appears to have remained unchanged until </a:t>
            </a:r>
            <a:r>
              <a:rPr lang="en-US" dirty="0" err="1"/>
              <a:t>Bouddican</a:t>
            </a:r>
            <a:r>
              <a:rPr lang="en-US" dirty="0"/>
              <a:t> </a:t>
            </a:r>
            <a:r>
              <a:rPr lang="en-US" dirty="0" err="1"/>
              <a:t>Rebellian</a:t>
            </a:r>
            <a:r>
              <a:rPr lang="en-US" dirty="0"/>
              <a:t> of 61AD.</a:t>
            </a:r>
          </a:p>
          <a:p>
            <a:pPr algn="l">
              <a:buClr>
                <a:srgbClr val="9B7D4B"/>
              </a:buClr>
            </a:pPr>
            <a:endParaRPr lang="en-US" dirty="0"/>
          </a:p>
        </p:txBody>
      </p:sp>
    </p:spTree>
    <p:extLst>
      <p:ext uri="{BB962C8B-B14F-4D97-AF65-F5344CB8AC3E}">
        <p14:creationId xmlns:p14="http://schemas.microsoft.com/office/powerpoint/2010/main" val="81896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12AAE-D9CE-682B-E2D1-12187FBA919C}"/>
              </a:ext>
            </a:extLst>
          </p:cNvPr>
          <p:cNvSpPr>
            <a:spLocks noGrp="1"/>
          </p:cNvSpPr>
          <p:nvPr>
            <p:ph type="title"/>
          </p:nvPr>
        </p:nvSpPr>
        <p:spPr>
          <a:xfrm>
            <a:off x="913795" y="609600"/>
            <a:ext cx="6003053" cy="1373310"/>
          </a:xfrm>
        </p:spPr>
        <p:txBody>
          <a:bodyPr vert="horz" lIns="91440" tIns="45720" rIns="91440" bIns="45720" rtlCol="0" anchor="ctr">
            <a:normAutofit/>
          </a:bodyPr>
          <a:lstStyle/>
          <a:p>
            <a:r>
              <a:rPr lang="en-US" sz="4000" dirty="0"/>
              <a:t>Coin Hoards</a:t>
            </a:r>
          </a:p>
        </p:txBody>
      </p:sp>
      <p:sp>
        <p:nvSpPr>
          <p:cNvPr id="4" name="Text Placeholder 3">
            <a:extLst>
              <a:ext uri="{FF2B5EF4-FFF2-40B4-BE49-F238E27FC236}">
                <a16:creationId xmlns:a16="http://schemas.microsoft.com/office/drawing/2014/main" id="{371170D8-A6C9-8540-A6D9-B757DCB90CDB}"/>
              </a:ext>
            </a:extLst>
          </p:cNvPr>
          <p:cNvSpPr>
            <a:spLocks noGrp="1"/>
          </p:cNvSpPr>
          <p:nvPr>
            <p:ph type="body" sz="half" idx="2"/>
          </p:nvPr>
        </p:nvSpPr>
        <p:spPr>
          <a:xfrm>
            <a:off x="913795" y="2074985"/>
            <a:ext cx="6003053" cy="3716215"/>
          </a:xfrm>
        </p:spPr>
        <p:txBody>
          <a:bodyPr vert="horz" lIns="91440" tIns="45720" rIns="91440" bIns="45720" rtlCol="0" anchor="t">
            <a:normAutofit/>
          </a:bodyPr>
          <a:lstStyle/>
          <a:p>
            <a:pPr algn="l">
              <a:buClr>
                <a:srgbClr val="887149"/>
              </a:buClr>
            </a:pPr>
            <a:r>
              <a:rPr lang="en-US" dirty="0"/>
              <a:t>Iron Age coins are poorly understood.</a:t>
            </a:r>
          </a:p>
          <a:p>
            <a:pPr algn="l">
              <a:buClr>
                <a:srgbClr val="887149"/>
              </a:buClr>
            </a:pPr>
            <a:r>
              <a:rPr lang="en-US" dirty="0"/>
              <a:t>Combine aspects of money – standardized weight, metal – with iconography.</a:t>
            </a:r>
          </a:p>
          <a:p>
            <a:pPr algn="l">
              <a:buClr>
                <a:srgbClr val="887149"/>
              </a:buClr>
            </a:pPr>
            <a:r>
              <a:rPr lang="en-US" dirty="0"/>
              <a:t>Hoards indicate careful deposits, possibly part of ‘sacrificial’ economy.</a:t>
            </a:r>
          </a:p>
          <a:p>
            <a:pPr algn="l">
              <a:buClr>
                <a:srgbClr val="887149"/>
              </a:buClr>
            </a:pPr>
            <a:r>
              <a:rPr lang="en-US" dirty="0"/>
              <a:t>Coins first appear in Iron Age, a period of social change. Also evidence in technology and material culture.</a:t>
            </a:r>
          </a:p>
          <a:p>
            <a:pPr algn="l">
              <a:buClr>
                <a:srgbClr val="887149"/>
              </a:buClr>
            </a:pPr>
            <a:r>
              <a:rPr lang="en-US" dirty="0"/>
              <a:t>Gold staters from Continental Europe, bronze </a:t>
            </a:r>
            <a:r>
              <a:rPr lang="en-US" dirty="0" err="1"/>
              <a:t>potins</a:t>
            </a:r>
            <a:r>
              <a:rPr lang="en-US" dirty="0"/>
              <a:t> appear to be influenced by Roman coins.</a:t>
            </a:r>
          </a:p>
          <a:p>
            <a:pPr algn="l">
              <a:buClr>
                <a:srgbClr val="887149"/>
              </a:buClr>
            </a:pPr>
            <a:r>
              <a:rPr lang="en-US" dirty="0"/>
              <a:t>Hoards appear to increase as speed of change increases through the Roman period.</a:t>
            </a:r>
          </a:p>
        </p:txBody>
      </p:sp>
      <p:sp>
        <p:nvSpPr>
          <p:cNvPr id="15" name="Rectangle 14">
            <a:extLst>
              <a:ext uri="{FF2B5EF4-FFF2-40B4-BE49-F238E27FC236}">
                <a16:creationId xmlns:a16="http://schemas.microsoft.com/office/drawing/2014/main" id="{604CD510-02D6-4E6B-8CC5-E085B5EB2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4847" y="651436"/>
            <a:ext cx="4225365" cy="5095402"/>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pile of coins and a rock&#10;&#10;Description automatically generated with low confidence">
            <a:extLst>
              <a:ext uri="{FF2B5EF4-FFF2-40B4-BE49-F238E27FC236}">
                <a16:creationId xmlns:a16="http://schemas.microsoft.com/office/drawing/2014/main" id="{C129FC7B-1B2D-FF83-541C-9519BF27C25D}"/>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r="2976" b="-3"/>
          <a:stretch/>
        </p:blipFill>
        <p:spPr>
          <a:xfrm>
            <a:off x="7547785" y="812302"/>
            <a:ext cx="3933513" cy="2815479"/>
          </a:xfrm>
          <a:prstGeom prst="rect">
            <a:avLst/>
          </a:prstGeom>
        </p:spPr>
      </p:pic>
      <p:pic>
        <p:nvPicPr>
          <p:cNvPr id="8" name="Picture 7" descr="A picture containing coin, object&#10;&#10;Description automatically generated">
            <a:extLst>
              <a:ext uri="{FF2B5EF4-FFF2-40B4-BE49-F238E27FC236}">
                <a16:creationId xmlns:a16="http://schemas.microsoft.com/office/drawing/2014/main" id="{262C1B69-CDA2-B495-6B17-7F43E4CB9541}"/>
              </a:ext>
            </a:extLst>
          </p:cNvPr>
          <p:cNvPicPr>
            <a:picLocks noChangeAspect="1"/>
          </p:cNvPicPr>
          <p:nvPr/>
        </p:nvPicPr>
        <p:blipFill rotWithShape="1">
          <a:blip r:embed="rId4">
            <a:extLst>
              <a:ext uri="{28A0092B-C50C-407E-A947-70E740481C1C}">
                <a14:useLocalDpi xmlns:a14="http://schemas.microsoft.com/office/drawing/2010/main" val="0"/>
              </a:ext>
            </a:extLst>
          </a:blip>
          <a:srcRect l="7343" r="653" b="-3"/>
          <a:stretch/>
        </p:blipFill>
        <p:spPr>
          <a:xfrm>
            <a:off x="7586660" y="3778683"/>
            <a:ext cx="1847448" cy="1817254"/>
          </a:xfrm>
          <a:prstGeom prst="rect">
            <a:avLst/>
          </a:prstGeom>
        </p:spPr>
      </p:pic>
      <p:pic>
        <p:nvPicPr>
          <p:cNvPr id="10" name="Picture 9" descr="A picture containing object, coin">
            <a:extLst>
              <a:ext uri="{FF2B5EF4-FFF2-40B4-BE49-F238E27FC236}">
                <a16:creationId xmlns:a16="http://schemas.microsoft.com/office/drawing/2014/main" id="{3CC00B27-3F56-E56A-DA90-6FD441C83E47}"/>
              </a:ext>
            </a:extLst>
          </p:cNvPr>
          <p:cNvPicPr>
            <a:picLocks noChangeAspect="1"/>
          </p:cNvPicPr>
          <p:nvPr/>
        </p:nvPicPr>
        <p:blipFill rotWithShape="1">
          <a:blip r:embed="rId5">
            <a:extLst>
              <a:ext uri="{28A0092B-C50C-407E-A947-70E740481C1C}">
                <a14:useLocalDpi xmlns:a14="http://schemas.microsoft.com/office/drawing/2010/main" val="0"/>
              </a:ext>
            </a:extLst>
          </a:blip>
          <a:srcRect l="2389" r="1761" b="-7"/>
          <a:stretch/>
        </p:blipFill>
        <p:spPr>
          <a:xfrm>
            <a:off x="9594975" y="3778683"/>
            <a:ext cx="1886323" cy="1817254"/>
          </a:xfrm>
          <a:prstGeom prst="rect">
            <a:avLst/>
          </a:prstGeom>
        </p:spPr>
      </p:pic>
    </p:spTree>
    <p:extLst>
      <p:ext uri="{BB962C8B-B14F-4D97-AF65-F5344CB8AC3E}">
        <p14:creationId xmlns:p14="http://schemas.microsoft.com/office/powerpoint/2010/main" val="1475135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EBCA7-B897-9A6A-8172-3E07A2D61848}"/>
              </a:ext>
            </a:extLst>
          </p:cNvPr>
          <p:cNvSpPr>
            <a:spLocks noGrp="1"/>
          </p:cNvSpPr>
          <p:nvPr>
            <p:ph type="title"/>
          </p:nvPr>
        </p:nvSpPr>
        <p:spPr>
          <a:xfrm>
            <a:off x="834013" y="1115568"/>
            <a:ext cx="3487616" cy="4626864"/>
          </a:xfrm>
        </p:spPr>
        <p:txBody>
          <a:bodyPr vert="horz" lIns="91440" tIns="45720" rIns="91440" bIns="45720" rtlCol="0" anchor="ctr">
            <a:normAutofit/>
          </a:bodyPr>
          <a:lstStyle/>
          <a:p>
            <a:pPr algn="l"/>
            <a:r>
              <a:rPr lang="en-US" sz="3600"/>
              <a:t>Summary</a:t>
            </a:r>
          </a:p>
        </p:txBody>
      </p:sp>
      <p:cxnSp>
        <p:nvCxnSpPr>
          <p:cNvPr id="11" name="Straight Connector 10">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74E0C398-8610-4C03-5E21-B8AF52165862}"/>
              </a:ext>
            </a:extLst>
          </p:cNvPr>
          <p:cNvSpPr>
            <a:spLocks noGrp="1"/>
          </p:cNvSpPr>
          <p:nvPr>
            <p:ph type="body" sz="half" idx="2"/>
          </p:nvPr>
        </p:nvSpPr>
        <p:spPr>
          <a:xfrm>
            <a:off x="5105398" y="1115568"/>
            <a:ext cx="6245352" cy="4626864"/>
          </a:xfrm>
        </p:spPr>
        <p:txBody>
          <a:bodyPr vert="horz" lIns="91440" tIns="45720" rIns="91440" bIns="45720" rtlCol="0" anchor="ctr">
            <a:normAutofit/>
          </a:bodyPr>
          <a:lstStyle/>
          <a:p>
            <a:pPr algn="l"/>
            <a:r>
              <a:rPr lang="en-US" dirty="0"/>
              <a:t>Pre-Roman Britain was not literate, although some early descriptions exist.</a:t>
            </a:r>
          </a:p>
          <a:p>
            <a:pPr algn="l"/>
            <a:r>
              <a:rPr lang="en-US" dirty="0"/>
              <a:t>Trade with the Mediterranean was well established long before the Conquest.</a:t>
            </a:r>
          </a:p>
          <a:p>
            <a:pPr algn="l"/>
            <a:r>
              <a:rPr lang="en-US" dirty="0"/>
              <a:t>Trade of metals, grain, dogs and slaves for increasingly Roman items.</a:t>
            </a:r>
          </a:p>
          <a:p>
            <a:pPr algn="l"/>
            <a:r>
              <a:rPr lang="en-US" dirty="0"/>
              <a:t>Settlements and graves indicate a real mix of material culture.</a:t>
            </a:r>
          </a:p>
          <a:p>
            <a:pPr algn="l"/>
            <a:r>
              <a:rPr lang="en-US" dirty="0"/>
              <a:t>Strong ties with Rome, but ‘old practices’ continuing.</a:t>
            </a:r>
          </a:p>
          <a:p>
            <a:pPr algn="l"/>
            <a:r>
              <a:rPr lang="en-US" dirty="0"/>
              <a:t>Appearance </a:t>
            </a:r>
            <a:r>
              <a:rPr lang="en-US"/>
              <a:t>of coinage </a:t>
            </a:r>
            <a:r>
              <a:rPr lang="en-US" dirty="0"/>
              <a:t>and developing </a:t>
            </a:r>
            <a:r>
              <a:rPr lang="en-US" dirty="0" err="1"/>
              <a:t>practise</a:t>
            </a:r>
            <a:r>
              <a:rPr lang="en-US" dirty="0"/>
              <a:t> of hoard burial. </a:t>
            </a:r>
          </a:p>
        </p:txBody>
      </p:sp>
    </p:spTree>
    <p:extLst>
      <p:ext uri="{BB962C8B-B14F-4D97-AF65-F5344CB8AC3E}">
        <p14:creationId xmlns:p14="http://schemas.microsoft.com/office/powerpoint/2010/main" val="100112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TM04033929[[fn=Slate]]</Template>
  <TotalTime>151</TotalTime>
  <Words>822</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Calisto MT</vt:lpstr>
      <vt:lpstr>Wingdings 2</vt:lpstr>
      <vt:lpstr>Slate</vt:lpstr>
      <vt:lpstr>Pre-Conquest Contact</vt:lpstr>
      <vt:lpstr>Pytheas the Greek (Massalian)</vt:lpstr>
      <vt:lpstr>Early Sources</vt:lpstr>
      <vt:lpstr>Cornish tin trade</vt:lpstr>
      <vt:lpstr>Trade in the Late Iron Age</vt:lpstr>
      <vt:lpstr>Oppida</vt:lpstr>
      <vt:lpstr>Case Study - Camulodunum</vt:lpstr>
      <vt:lpstr>Case Study - Verlamion</vt:lpstr>
      <vt:lpstr>Coin Hoards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Pre-Conquest Contact</dc:title>
  <dc:creator>Natalie Boyd</dc:creator>
  <cp:lastModifiedBy>Natalie Boyd</cp:lastModifiedBy>
  <cp:revision>9</cp:revision>
  <dcterms:created xsi:type="dcterms:W3CDTF">2022-10-12T06:00:48Z</dcterms:created>
  <dcterms:modified xsi:type="dcterms:W3CDTF">2022-10-12T08:32:21Z</dcterms:modified>
</cp:coreProperties>
</file>