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60" r:id="rId5"/>
    <p:sldId id="261" r:id="rId6"/>
    <p:sldId id="266" r:id="rId7"/>
    <p:sldId id="263" r:id="rId8"/>
    <p:sldId id="264" r:id="rId9"/>
    <p:sldId id="265" r:id="rId10"/>
    <p:sldId id="268" r:id="rId11"/>
    <p:sldId id="271" r:id="rId12"/>
    <p:sldId id="270" r:id="rId13"/>
    <p:sldId id="267"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CCEB"/>
    <a:srgbClr val="FFFFFF"/>
    <a:srgbClr val="277A7D"/>
    <a:srgbClr val="2A989C"/>
    <a:srgbClr val="CF9625"/>
    <a:srgbClr val="603A8C"/>
    <a:srgbClr val="2C1742"/>
    <a:srgbClr val="E87800"/>
    <a:srgbClr val="9664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C9750-41D6-BB56-A6A9-EB46925CA577}" v="21" dt="2025-11-29T15:40:47.871"/>
    <p1510:client id="{61212C58-FBEB-64B5-7CE9-AEAFC0417B33}" v="892" dt="2025-11-28T21:40:14.046"/>
    <p1510:client id="{A0E9194B-F229-46B9-F6B4-4AD8657B06DD}" v="956" dt="2025-11-28T22:50:37.017"/>
    <p1510:client id="{A7819FEC-25C0-CFE2-0D57-EF35BCE37745}" v="877" dt="2025-11-30T09:52:49.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D1A6E9-80F2-4287-87FB-DC88FFD6EEC0}"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70641DD2-D494-4A7A-B520-16182D127872}">
      <dgm:prSet/>
      <dgm:spPr/>
      <dgm:t>
        <a:bodyPr/>
        <a:lstStyle/>
        <a:p>
          <a:pPr>
            <a:lnSpc>
              <a:spcPct val="100000"/>
            </a:lnSpc>
          </a:pPr>
          <a:r>
            <a:rPr lang="en-US"/>
            <a:t>I learned this skills by trying the email features, I watched the tutorial video we have been given in class and by practicing sending emails in a group task.</a:t>
          </a:r>
        </a:p>
      </dgm:t>
    </dgm:pt>
    <dgm:pt modelId="{1A8771A7-4AE9-4510-A02C-B648791F9F81}" type="parTrans" cxnId="{C3673BC1-2699-41DB-9E26-2F6BA371F12A}">
      <dgm:prSet/>
      <dgm:spPr/>
      <dgm:t>
        <a:bodyPr/>
        <a:lstStyle/>
        <a:p>
          <a:endParaRPr lang="en-US"/>
        </a:p>
      </dgm:t>
    </dgm:pt>
    <dgm:pt modelId="{9AF1A69F-A276-4BBA-B44B-DC0FAA947F71}" type="sibTrans" cxnId="{C3673BC1-2699-41DB-9E26-2F6BA371F12A}">
      <dgm:prSet/>
      <dgm:spPr/>
      <dgm:t>
        <a:bodyPr/>
        <a:lstStyle/>
        <a:p>
          <a:pPr>
            <a:lnSpc>
              <a:spcPct val="100000"/>
            </a:lnSpc>
          </a:pPr>
          <a:endParaRPr lang="en-US"/>
        </a:p>
      </dgm:t>
    </dgm:pt>
    <dgm:pt modelId="{AB44B831-542C-4D43-89F2-83DEC8F6F044}">
      <dgm:prSet/>
      <dgm:spPr/>
      <dgm:t>
        <a:bodyPr/>
        <a:lstStyle/>
        <a:p>
          <a:pPr>
            <a:lnSpc>
              <a:spcPct val="100000"/>
            </a:lnSpc>
          </a:pPr>
          <a:r>
            <a:rPr lang="en-US"/>
            <a:t>I learned how to add reminders and creating an event and sending invitations.</a:t>
          </a:r>
        </a:p>
      </dgm:t>
    </dgm:pt>
    <dgm:pt modelId="{89667858-B627-412C-8CA5-C2801CBB340E}" type="parTrans" cxnId="{520D69F4-CB5E-4917-98B9-05B402641EBF}">
      <dgm:prSet/>
      <dgm:spPr/>
      <dgm:t>
        <a:bodyPr/>
        <a:lstStyle/>
        <a:p>
          <a:endParaRPr lang="en-US"/>
        </a:p>
      </dgm:t>
    </dgm:pt>
    <dgm:pt modelId="{A86BA19B-A2F5-4DE1-9DD5-53537F958118}" type="sibTrans" cxnId="{520D69F4-CB5E-4917-98B9-05B402641EBF}">
      <dgm:prSet/>
      <dgm:spPr/>
      <dgm:t>
        <a:bodyPr/>
        <a:lstStyle/>
        <a:p>
          <a:pPr>
            <a:lnSpc>
              <a:spcPct val="100000"/>
            </a:lnSpc>
          </a:pPr>
          <a:endParaRPr lang="en-US"/>
        </a:p>
      </dgm:t>
    </dgm:pt>
    <dgm:pt modelId="{16212EFC-AFEA-44EB-BA2B-AB51AAE7CA00}">
      <dgm:prSet/>
      <dgm:spPr/>
      <dgm:t>
        <a:bodyPr/>
        <a:lstStyle/>
        <a:p>
          <a:pPr>
            <a:lnSpc>
              <a:spcPct val="100000"/>
            </a:lnSpc>
          </a:pPr>
          <a:r>
            <a:rPr lang="en-US"/>
            <a:t>Now that I have practiced and experienced this tools I have a better knowledge of the core functions of this tool and I will be able to apply this next time confidently and in an effective way.</a:t>
          </a:r>
        </a:p>
      </dgm:t>
    </dgm:pt>
    <dgm:pt modelId="{F8EF68A7-F64F-4A08-A975-49A19D172C84}" type="parTrans" cxnId="{802A0C39-9DD6-4B3A-8DA2-C6998FC18E1A}">
      <dgm:prSet/>
      <dgm:spPr/>
      <dgm:t>
        <a:bodyPr/>
        <a:lstStyle/>
        <a:p>
          <a:endParaRPr lang="en-US"/>
        </a:p>
      </dgm:t>
    </dgm:pt>
    <dgm:pt modelId="{6C86643D-9283-43F3-B25E-10FA6C965F3F}" type="sibTrans" cxnId="{802A0C39-9DD6-4B3A-8DA2-C6998FC18E1A}">
      <dgm:prSet/>
      <dgm:spPr/>
      <dgm:t>
        <a:bodyPr/>
        <a:lstStyle/>
        <a:p>
          <a:endParaRPr lang="en-US"/>
        </a:p>
      </dgm:t>
    </dgm:pt>
    <dgm:pt modelId="{07DF162A-D383-4D86-A831-7C852F8009CC}" type="pres">
      <dgm:prSet presAssocID="{4BD1A6E9-80F2-4287-87FB-DC88FFD6EEC0}" presName="root" presStyleCnt="0">
        <dgm:presLayoutVars>
          <dgm:dir/>
          <dgm:resizeHandles val="exact"/>
        </dgm:presLayoutVars>
      </dgm:prSet>
      <dgm:spPr/>
    </dgm:pt>
    <dgm:pt modelId="{CBFFFF55-E3C8-46FE-B148-70D47F3D9F3B}" type="pres">
      <dgm:prSet presAssocID="{70641DD2-D494-4A7A-B520-16182D127872}" presName="compNode" presStyleCnt="0"/>
      <dgm:spPr/>
    </dgm:pt>
    <dgm:pt modelId="{80FF274C-4E7F-4323-BC43-35B2BC89CEDD}" type="pres">
      <dgm:prSet presAssocID="{70641DD2-D494-4A7A-B520-16182D1278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5C9C32C-9576-4BE7-8649-43CBC56D417C}" type="pres">
      <dgm:prSet presAssocID="{70641DD2-D494-4A7A-B520-16182D127872}" presName="spaceRect" presStyleCnt="0"/>
      <dgm:spPr/>
    </dgm:pt>
    <dgm:pt modelId="{FDF3163B-0E56-4B7F-AA10-68337FAC46DB}" type="pres">
      <dgm:prSet presAssocID="{70641DD2-D494-4A7A-B520-16182D127872}" presName="textRect" presStyleLbl="revTx" presStyleIdx="0" presStyleCnt="3">
        <dgm:presLayoutVars>
          <dgm:chMax val="1"/>
          <dgm:chPref val="1"/>
        </dgm:presLayoutVars>
      </dgm:prSet>
      <dgm:spPr/>
    </dgm:pt>
    <dgm:pt modelId="{E91A0038-4683-4D8E-BAA0-832BA9D62287}" type="pres">
      <dgm:prSet presAssocID="{9AF1A69F-A276-4BBA-B44B-DC0FAA947F71}" presName="sibTrans" presStyleCnt="0"/>
      <dgm:spPr/>
    </dgm:pt>
    <dgm:pt modelId="{89D577D6-DB26-44DE-864B-12FF5B7B56CD}" type="pres">
      <dgm:prSet presAssocID="{AB44B831-542C-4D43-89F2-83DEC8F6F044}" presName="compNode" presStyleCnt="0"/>
      <dgm:spPr/>
    </dgm:pt>
    <dgm:pt modelId="{014D7BA7-E788-4B0F-8B6D-9B34509A68FE}" type="pres">
      <dgm:prSet presAssocID="{AB44B831-542C-4D43-89F2-83DEC8F6F04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A1020236-2707-4389-8AFE-36EAC7FD6557}" type="pres">
      <dgm:prSet presAssocID="{AB44B831-542C-4D43-89F2-83DEC8F6F044}" presName="spaceRect" presStyleCnt="0"/>
      <dgm:spPr/>
    </dgm:pt>
    <dgm:pt modelId="{D5777284-A3DC-481F-9687-E09ED05834D0}" type="pres">
      <dgm:prSet presAssocID="{AB44B831-542C-4D43-89F2-83DEC8F6F044}" presName="textRect" presStyleLbl="revTx" presStyleIdx="1" presStyleCnt="3">
        <dgm:presLayoutVars>
          <dgm:chMax val="1"/>
          <dgm:chPref val="1"/>
        </dgm:presLayoutVars>
      </dgm:prSet>
      <dgm:spPr/>
    </dgm:pt>
    <dgm:pt modelId="{352E5B5E-E3CE-4E38-8034-43D8967917E8}" type="pres">
      <dgm:prSet presAssocID="{A86BA19B-A2F5-4DE1-9DD5-53537F958118}" presName="sibTrans" presStyleCnt="0"/>
      <dgm:spPr/>
    </dgm:pt>
    <dgm:pt modelId="{32FEAAFF-E0CC-47EF-8DFB-7D8FDC7EAEA7}" type="pres">
      <dgm:prSet presAssocID="{16212EFC-AFEA-44EB-BA2B-AB51AAE7CA00}" presName="compNode" presStyleCnt="0"/>
      <dgm:spPr/>
    </dgm:pt>
    <dgm:pt modelId="{FDD496FB-FB1B-4F66-A358-5BDE139FE34A}" type="pres">
      <dgm:prSet presAssocID="{16212EFC-AFEA-44EB-BA2B-AB51AAE7CA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A4B5655F-9E18-474B-BD0E-F7DDEE952FF3}" type="pres">
      <dgm:prSet presAssocID="{16212EFC-AFEA-44EB-BA2B-AB51AAE7CA00}" presName="spaceRect" presStyleCnt="0"/>
      <dgm:spPr/>
    </dgm:pt>
    <dgm:pt modelId="{A6BC914A-9B98-4D42-87DF-6BC105CE1A63}" type="pres">
      <dgm:prSet presAssocID="{16212EFC-AFEA-44EB-BA2B-AB51AAE7CA00}" presName="textRect" presStyleLbl="revTx" presStyleIdx="2" presStyleCnt="3">
        <dgm:presLayoutVars>
          <dgm:chMax val="1"/>
          <dgm:chPref val="1"/>
        </dgm:presLayoutVars>
      </dgm:prSet>
      <dgm:spPr/>
    </dgm:pt>
  </dgm:ptLst>
  <dgm:cxnLst>
    <dgm:cxn modelId="{A19A4C12-CEE4-4AD2-8C31-9AD6308ED811}" type="presOf" srcId="{AB44B831-542C-4D43-89F2-83DEC8F6F044}" destId="{D5777284-A3DC-481F-9687-E09ED05834D0}" srcOrd="0" destOrd="0" presId="urn:microsoft.com/office/officeart/2018/2/layout/IconLabelList"/>
    <dgm:cxn modelId="{802A0C39-9DD6-4B3A-8DA2-C6998FC18E1A}" srcId="{4BD1A6E9-80F2-4287-87FB-DC88FFD6EEC0}" destId="{16212EFC-AFEA-44EB-BA2B-AB51AAE7CA00}" srcOrd="2" destOrd="0" parTransId="{F8EF68A7-F64F-4A08-A975-49A19D172C84}" sibTransId="{6C86643D-9283-43F3-B25E-10FA6C965F3F}"/>
    <dgm:cxn modelId="{A959B34E-173E-4264-A703-56FC952366C7}" type="presOf" srcId="{16212EFC-AFEA-44EB-BA2B-AB51AAE7CA00}" destId="{A6BC914A-9B98-4D42-87DF-6BC105CE1A63}" srcOrd="0" destOrd="0" presId="urn:microsoft.com/office/officeart/2018/2/layout/IconLabelList"/>
    <dgm:cxn modelId="{8336E58F-BE02-4B13-88D4-C30D5D9E5A48}" type="presOf" srcId="{70641DD2-D494-4A7A-B520-16182D127872}" destId="{FDF3163B-0E56-4B7F-AA10-68337FAC46DB}" srcOrd="0" destOrd="0" presId="urn:microsoft.com/office/officeart/2018/2/layout/IconLabelList"/>
    <dgm:cxn modelId="{C3673BC1-2699-41DB-9E26-2F6BA371F12A}" srcId="{4BD1A6E9-80F2-4287-87FB-DC88FFD6EEC0}" destId="{70641DD2-D494-4A7A-B520-16182D127872}" srcOrd="0" destOrd="0" parTransId="{1A8771A7-4AE9-4510-A02C-B648791F9F81}" sibTransId="{9AF1A69F-A276-4BBA-B44B-DC0FAA947F71}"/>
    <dgm:cxn modelId="{4B94DECC-C08F-4362-B14E-00F16EFC537D}" type="presOf" srcId="{4BD1A6E9-80F2-4287-87FB-DC88FFD6EEC0}" destId="{07DF162A-D383-4D86-A831-7C852F8009CC}" srcOrd="0" destOrd="0" presId="urn:microsoft.com/office/officeart/2018/2/layout/IconLabelList"/>
    <dgm:cxn modelId="{520D69F4-CB5E-4917-98B9-05B402641EBF}" srcId="{4BD1A6E9-80F2-4287-87FB-DC88FFD6EEC0}" destId="{AB44B831-542C-4D43-89F2-83DEC8F6F044}" srcOrd="1" destOrd="0" parTransId="{89667858-B627-412C-8CA5-C2801CBB340E}" sibTransId="{A86BA19B-A2F5-4DE1-9DD5-53537F958118}"/>
    <dgm:cxn modelId="{0180EDBC-B1E7-4049-AEE5-A6317E2455C7}" type="presParOf" srcId="{07DF162A-D383-4D86-A831-7C852F8009CC}" destId="{CBFFFF55-E3C8-46FE-B148-70D47F3D9F3B}" srcOrd="0" destOrd="0" presId="urn:microsoft.com/office/officeart/2018/2/layout/IconLabelList"/>
    <dgm:cxn modelId="{443E9877-5ED6-4BB7-A8A1-CF024D5CD928}" type="presParOf" srcId="{CBFFFF55-E3C8-46FE-B148-70D47F3D9F3B}" destId="{80FF274C-4E7F-4323-BC43-35B2BC89CEDD}" srcOrd="0" destOrd="0" presId="urn:microsoft.com/office/officeart/2018/2/layout/IconLabelList"/>
    <dgm:cxn modelId="{9C038228-1A3E-4CE1-B862-14F67B3963A2}" type="presParOf" srcId="{CBFFFF55-E3C8-46FE-B148-70D47F3D9F3B}" destId="{05C9C32C-9576-4BE7-8649-43CBC56D417C}" srcOrd="1" destOrd="0" presId="urn:microsoft.com/office/officeart/2018/2/layout/IconLabelList"/>
    <dgm:cxn modelId="{D37C1755-FA26-4332-BCB6-AF924EE72681}" type="presParOf" srcId="{CBFFFF55-E3C8-46FE-B148-70D47F3D9F3B}" destId="{FDF3163B-0E56-4B7F-AA10-68337FAC46DB}" srcOrd="2" destOrd="0" presId="urn:microsoft.com/office/officeart/2018/2/layout/IconLabelList"/>
    <dgm:cxn modelId="{9DA3C2CF-14B8-4E8A-9C73-6ED448DA6D8F}" type="presParOf" srcId="{07DF162A-D383-4D86-A831-7C852F8009CC}" destId="{E91A0038-4683-4D8E-BAA0-832BA9D62287}" srcOrd="1" destOrd="0" presId="urn:microsoft.com/office/officeart/2018/2/layout/IconLabelList"/>
    <dgm:cxn modelId="{B2B628B9-56B0-441E-A341-6CF1726B2037}" type="presParOf" srcId="{07DF162A-D383-4D86-A831-7C852F8009CC}" destId="{89D577D6-DB26-44DE-864B-12FF5B7B56CD}" srcOrd="2" destOrd="0" presId="urn:microsoft.com/office/officeart/2018/2/layout/IconLabelList"/>
    <dgm:cxn modelId="{C5291DD7-41BA-44CA-ACA8-CA797497F126}" type="presParOf" srcId="{89D577D6-DB26-44DE-864B-12FF5B7B56CD}" destId="{014D7BA7-E788-4B0F-8B6D-9B34509A68FE}" srcOrd="0" destOrd="0" presId="urn:microsoft.com/office/officeart/2018/2/layout/IconLabelList"/>
    <dgm:cxn modelId="{F13BAA5D-E9EB-4BB3-A2C4-1DFE99D72E05}" type="presParOf" srcId="{89D577D6-DB26-44DE-864B-12FF5B7B56CD}" destId="{A1020236-2707-4389-8AFE-36EAC7FD6557}" srcOrd="1" destOrd="0" presId="urn:microsoft.com/office/officeart/2018/2/layout/IconLabelList"/>
    <dgm:cxn modelId="{E4843059-9D12-4D32-A3E0-9127FB88A80A}" type="presParOf" srcId="{89D577D6-DB26-44DE-864B-12FF5B7B56CD}" destId="{D5777284-A3DC-481F-9687-E09ED05834D0}" srcOrd="2" destOrd="0" presId="urn:microsoft.com/office/officeart/2018/2/layout/IconLabelList"/>
    <dgm:cxn modelId="{42D3981E-A3ED-4A11-99A0-37B544C46179}" type="presParOf" srcId="{07DF162A-D383-4D86-A831-7C852F8009CC}" destId="{352E5B5E-E3CE-4E38-8034-43D8967917E8}" srcOrd="3" destOrd="0" presId="urn:microsoft.com/office/officeart/2018/2/layout/IconLabelList"/>
    <dgm:cxn modelId="{D910B810-4AA2-4519-BE66-E989FB2B1B2A}" type="presParOf" srcId="{07DF162A-D383-4D86-A831-7C852F8009CC}" destId="{32FEAAFF-E0CC-47EF-8DFB-7D8FDC7EAEA7}" srcOrd="4" destOrd="0" presId="urn:microsoft.com/office/officeart/2018/2/layout/IconLabelList"/>
    <dgm:cxn modelId="{FAE20EBB-EC47-4E51-86EA-66BFA09E6F29}" type="presParOf" srcId="{32FEAAFF-E0CC-47EF-8DFB-7D8FDC7EAEA7}" destId="{FDD496FB-FB1B-4F66-A358-5BDE139FE34A}" srcOrd="0" destOrd="0" presId="urn:microsoft.com/office/officeart/2018/2/layout/IconLabelList"/>
    <dgm:cxn modelId="{79560209-FBD5-4E39-905A-489477E4D2B9}" type="presParOf" srcId="{32FEAAFF-E0CC-47EF-8DFB-7D8FDC7EAEA7}" destId="{A4B5655F-9E18-474B-BD0E-F7DDEE952FF3}" srcOrd="1" destOrd="0" presId="urn:microsoft.com/office/officeart/2018/2/layout/IconLabelList"/>
    <dgm:cxn modelId="{29E1E568-E99D-4894-81E1-CD7B0FB8DEAF}" type="presParOf" srcId="{32FEAAFF-E0CC-47EF-8DFB-7D8FDC7EAEA7}" destId="{A6BC914A-9B98-4D42-87DF-6BC105CE1A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DD4C56-9CAC-444A-A798-B5578C8586AB}"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04157679-7212-4583-B235-11E051131176}">
      <dgm:prSet/>
      <dgm:spPr/>
      <dgm:t>
        <a:bodyPr/>
        <a:lstStyle/>
        <a:p>
          <a:r>
            <a:rPr lang="en-US" dirty="0"/>
            <a:t>I will be applying the Digital Skills I learned in future career  for improved communication and collaboration with my classmates or lecturer.</a:t>
          </a:r>
        </a:p>
      </dgm:t>
    </dgm:pt>
    <dgm:pt modelId="{83614733-871F-4FE9-A3C3-C3F07870929E}" type="parTrans" cxnId="{2A9982DF-FE26-449D-B580-27B1515A2D6E}">
      <dgm:prSet/>
      <dgm:spPr/>
      <dgm:t>
        <a:bodyPr/>
        <a:lstStyle/>
        <a:p>
          <a:endParaRPr lang="en-US"/>
        </a:p>
      </dgm:t>
    </dgm:pt>
    <dgm:pt modelId="{E7C717FA-F90C-48FD-8BF5-D4E95D779A55}" type="sibTrans" cxnId="{2A9982DF-FE26-449D-B580-27B1515A2D6E}">
      <dgm:prSet phldrT="01"/>
      <dgm:spPr/>
      <dgm:t>
        <a:bodyPr/>
        <a:lstStyle/>
        <a:p>
          <a:r>
            <a:rPr lang="en-US"/>
            <a:t>01</a:t>
          </a:r>
        </a:p>
      </dgm:t>
    </dgm:pt>
    <dgm:pt modelId="{8392F051-6ED9-430E-A4E4-F008F19BBFC4}">
      <dgm:prSet/>
      <dgm:spPr/>
      <dgm:t>
        <a:bodyPr/>
        <a:lstStyle/>
        <a:p>
          <a:r>
            <a:rPr lang="en-US" dirty="0"/>
            <a:t>Be able to write and send email professionaly and in a formal </a:t>
          </a:r>
          <a:r>
            <a:rPr lang="en-US" dirty="0">
              <a:latin typeface="Bembo"/>
            </a:rPr>
            <a:t>way.</a:t>
          </a:r>
          <a:endParaRPr lang="en-US" dirty="0"/>
        </a:p>
      </dgm:t>
    </dgm:pt>
    <dgm:pt modelId="{B2EAAC8F-F2A8-4237-A13B-5BB054EC04DC}" type="parTrans" cxnId="{03596F36-9DC5-4ACF-B128-5726D15B22FB}">
      <dgm:prSet/>
      <dgm:spPr/>
      <dgm:t>
        <a:bodyPr/>
        <a:lstStyle/>
        <a:p>
          <a:endParaRPr lang="en-US"/>
        </a:p>
      </dgm:t>
    </dgm:pt>
    <dgm:pt modelId="{80F76126-C2B9-419F-A711-23A68766DD41}" type="sibTrans" cxnId="{03596F36-9DC5-4ACF-B128-5726D15B22FB}">
      <dgm:prSet phldrT="02"/>
      <dgm:spPr/>
      <dgm:t>
        <a:bodyPr/>
        <a:lstStyle/>
        <a:p>
          <a:r>
            <a:rPr lang="en-US"/>
            <a:t>02</a:t>
          </a:r>
        </a:p>
      </dgm:t>
    </dgm:pt>
    <dgm:pt modelId="{3009745D-6017-485E-B521-D45105F9923D}">
      <dgm:prSet/>
      <dgm:spPr/>
      <dgm:t>
        <a:bodyPr/>
        <a:lstStyle/>
        <a:p>
          <a:r>
            <a:rPr lang="en-US" dirty="0"/>
            <a:t>Be able to demonstrate the use of power point slides by doing presentation and adding features, pictures and design and use good presentation skills/</a:t>
          </a:r>
        </a:p>
      </dgm:t>
    </dgm:pt>
    <dgm:pt modelId="{1A404EBE-FAC4-4B94-A72E-F425199FC0CD}" type="parTrans" cxnId="{6F35A485-6FBC-4962-A8D2-EE98953C6C63}">
      <dgm:prSet/>
      <dgm:spPr/>
      <dgm:t>
        <a:bodyPr/>
        <a:lstStyle/>
        <a:p>
          <a:endParaRPr lang="en-US"/>
        </a:p>
      </dgm:t>
    </dgm:pt>
    <dgm:pt modelId="{DF12736C-349D-4698-931E-771638711AEE}" type="sibTrans" cxnId="{6F35A485-6FBC-4962-A8D2-EE98953C6C63}">
      <dgm:prSet phldrT="03"/>
      <dgm:spPr/>
      <dgm:t>
        <a:bodyPr/>
        <a:lstStyle/>
        <a:p>
          <a:r>
            <a:rPr lang="en-US"/>
            <a:t>03</a:t>
          </a:r>
        </a:p>
      </dgm:t>
    </dgm:pt>
    <dgm:pt modelId="{CA48B6C5-555F-4164-9D4E-A15FAD0312DE}">
      <dgm:prSet/>
      <dgm:spPr/>
      <dgm:t>
        <a:bodyPr/>
        <a:lstStyle/>
        <a:p>
          <a:r>
            <a:rPr lang="en-US" dirty="0"/>
            <a:t>Use Excel Spreadsheet to calculate Annual expenditure of my Household by using the formulas and structures I learned,</a:t>
          </a:r>
        </a:p>
      </dgm:t>
    </dgm:pt>
    <dgm:pt modelId="{04EF9FE3-584F-410E-AC06-8BF8AE89A919}" type="parTrans" cxnId="{8C346B5B-B5F1-46CE-B274-376459E97E0B}">
      <dgm:prSet/>
      <dgm:spPr/>
      <dgm:t>
        <a:bodyPr/>
        <a:lstStyle/>
        <a:p>
          <a:endParaRPr lang="en-US"/>
        </a:p>
      </dgm:t>
    </dgm:pt>
    <dgm:pt modelId="{AC91B1B2-9DE1-4003-8BA0-EAA2892C883D}" type="sibTrans" cxnId="{8C346B5B-B5F1-46CE-B274-376459E97E0B}">
      <dgm:prSet phldrT="04"/>
      <dgm:spPr/>
      <dgm:t>
        <a:bodyPr/>
        <a:lstStyle/>
        <a:p>
          <a:r>
            <a:rPr lang="en-US"/>
            <a:t>04</a:t>
          </a:r>
        </a:p>
      </dgm:t>
    </dgm:pt>
    <dgm:pt modelId="{62FEE8DE-CCFF-426E-93E3-98E424070C34}">
      <dgm:prSet/>
      <dgm:spPr/>
      <dgm:t>
        <a:bodyPr/>
        <a:lstStyle/>
        <a:p>
          <a:r>
            <a:rPr lang="en-US" dirty="0"/>
            <a:t>Do further </a:t>
          </a:r>
          <a:r>
            <a:rPr lang="en-US" dirty="0" err="1"/>
            <a:t>Linkedin</a:t>
          </a:r>
          <a:r>
            <a:rPr lang="en-US" dirty="0"/>
            <a:t> Courses to achieve more knowledge and skills for better future work opportunities.</a:t>
          </a:r>
        </a:p>
      </dgm:t>
    </dgm:pt>
    <dgm:pt modelId="{DE60047F-311A-404E-B776-065E78594961}" type="parTrans" cxnId="{AA4DDB72-F871-4D73-8A56-6A502F57734F}">
      <dgm:prSet/>
      <dgm:spPr/>
      <dgm:t>
        <a:bodyPr/>
        <a:lstStyle/>
        <a:p>
          <a:endParaRPr lang="en-US"/>
        </a:p>
      </dgm:t>
    </dgm:pt>
    <dgm:pt modelId="{8C14BC1F-D046-48FC-B908-8C960A537C79}" type="sibTrans" cxnId="{AA4DDB72-F871-4D73-8A56-6A502F57734F}">
      <dgm:prSet phldrT="05"/>
      <dgm:spPr/>
      <dgm:t>
        <a:bodyPr/>
        <a:lstStyle/>
        <a:p>
          <a:r>
            <a:rPr lang="en-US"/>
            <a:t>05</a:t>
          </a:r>
        </a:p>
      </dgm:t>
    </dgm:pt>
    <dgm:pt modelId="{3259927C-914B-487B-8D68-A6B622EDD480}" type="pres">
      <dgm:prSet presAssocID="{F5DD4C56-9CAC-444A-A798-B5578C8586AB}" presName="Name0" presStyleCnt="0">
        <dgm:presLayoutVars>
          <dgm:animLvl val="lvl"/>
          <dgm:resizeHandles val="exact"/>
        </dgm:presLayoutVars>
      </dgm:prSet>
      <dgm:spPr/>
    </dgm:pt>
    <dgm:pt modelId="{38EE330A-3761-4287-B26C-DD44CEDEDE2B}" type="pres">
      <dgm:prSet presAssocID="{04157679-7212-4583-B235-11E051131176}" presName="compositeNode" presStyleCnt="0">
        <dgm:presLayoutVars>
          <dgm:bulletEnabled val="1"/>
        </dgm:presLayoutVars>
      </dgm:prSet>
      <dgm:spPr/>
    </dgm:pt>
    <dgm:pt modelId="{502FE522-EED2-44F5-B462-EFF033136466}" type="pres">
      <dgm:prSet presAssocID="{04157679-7212-4583-B235-11E051131176}" presName="bgRect" presStyleLbl="alignNode1" presStyleIdx="0" presStyleCnt="5"/>
      <dgm:spPr/>
    </dgm:pt>
    <dgm:pt modelId="{4AEEF468-DA3A-4828-82F7-F6D7FB1CF00B}" type="pres">
      <dgm:prSet presAssocID="{E7C717FA-F90C-48FD-8BF5-D4E95D779A55}" presName="sibTransNodeRect" presStyleLbl="alignNode1" presStyleIdx="0" presStyleCnt="5">
        <dgm:presLayoutVars>
          <dgm:chMax val="0"/>
          <dgm:bulletEnabled val="1"/>
        </dgm:presLayoutVars>
      </dgm:prSet>
      <dgm:spPr/>
    </dgm:pt>
    <dgm:pt modelId="{3AEE7ACD-01ED-43EC-BDEB-29545C675C95}" type="pres">
      <dgm:prSet presAssocID="{04157679-7212-4583-B235-11E051131176}" presName="nodeRect" presStyleLbl="alignNode1" presStyleIdx="0" presStyleCnt="5">
        <dgm:presLayoutVars>
          <dgm:bulletEnabled val="1"/>
        </dgm:presLayoutVars>
      </dgm:prSet>
      <dgm:spPr/>
    </dgm:pt>
    <dgm:pt modelId="{421CFC7C-48BF-43B3-BD1A-973785B05EE5}" type="pres">
      <dgm:prSet presAssocID="{E7C717FA-F90C-48FD-8BF5-D4E95D779A55}" presName="sibTrans" presStyleCnt="0"/>
      <dgm:spPr/>
    </dgm:pt>
    <dgm:pt modelId="{0379463C-F823-497F-BD8A-B16487313DEE}" type="pres">
      <dgm:prSet presAssocID="{8392F051-6ED9-430E-A4E4-F008F19BBFC4}" presName="compositeNode" presStyleCnt="0">
        <dgm:presLayoutVars>
          <dgm:bulletEnabled val="1"/>
        </dgm:presLayoutVars>
      </dgm:prSet>
      <dgm:spPr/>
    </dgm:pt>
    <dgm:pt modelId="{B4E85D33-F812-40DC-8BCC-167AABF2DAC0}" type="pres">
      <dgm:prSet presAssocID="{8392F051-6ED9-430E-A4E4-F008F19BBFC4}" presName="bgRect" presStyleLbl="alignNode1" presStyleIdx="1" presStyleCnt="5"/>
      <dgm:spPr/>
    </dgm:pt>
    <dgm:pt modelId="{8CC6C6C7-C053-41FA-9916-FD67D2DFE600}" type="pres">
      <dgm:prSet presAssocID="{80F76126-C2B9-419F-A711-23A68766DD41}" presName="sibTransNodeRect" presStyleLbl="alignNode1" presStyleIdx="1" presStyleCnt="5">
        <dgm:presLayoutVars>
          <dgm:chMax val="0"/>
          <dgm:bulletEnabled val="1"/>
        </dgm:presLayoutVars>
      </dgm:prSet>
      <dgm:spPr/>
    </dgm:pt>
    <dgm:pt modelId="{D45889FF-D800-4111-ADC6-2A241EAFE840}" type="pres">
      <dgm:prSet presAssocID="{8392F051-6ED9-430E-A4E4-F008F19BBFC4}" presName="nodeRect" presStyleLbl="alignNode1" presStyleIdx="1" presStyleCnt="5">
        <dgm:presLayoutVars>
          <dgm:bulletEnabled val="1"/>
        </dgm:presLayoutVars>
      </dgm:prSet>
      <dgm:spPr/>
    </dgm:pt>
    <dgm:pt modelId="{F6B54CA1-15E2-4F51-B9BC-0DB14242F01A}" type="pres">
      <dgm:prSet presAssocID="{80F76126-C2B9-419F-A711-23A68766DD41}" presName="sibTrans" presStyleCnt="0"/>
      <dgm:spPr/>
    </dgm:pt>
    <dgm:pt modelId="{C0CDCD0D-A190-463E-9C63-2043C6C6F44C}" type="pres">
      <dgm:prSet presAssocID="{3009745D-6017-485E-B521-D45105F9923D}" presName="compositeNode" presStyleCnt="0">
        <dgm:presLayoutVars>
          <dgm:bulletEnabled val="1"/>
        </dgm:presLayoutVars>
      </dgm:prSet>
      <dgm:spPr/>
    </dgm:pt>
    <dgm:pt modelId="{6D0652BA-09D2-4A94-B4F7-59FE09FCD25C}" type="pres">
      <dgm:prSet presAssocID="{3009745D-6017-485E-B521-D45105F9923D}" presName="bgRect" presStyleLbl="alignNode1" presStyleIdx="2" presStyleCnt="5"/>
      <dgm:spPr/>
    </dgm:pt>
    <dgm:pt modelId="{842F8273-B65F-4461-970A-A780A2270054}" type="pres">
      <dgm:prSet presAssocID="{DF12736C-349D-4698-931E-771638711AEE}" presName="sibTransNodeRect" presStyleLbl="alignNode1" presStyleIdx="2" presStyleCnt="5">
        <dgm:presLayoutVars>
          <dgm:chMax val="0"/>
          <dgm:bulletEnabled val="1"/>
        </dgm:presLayoutVars>
      </dgm:prSet>
      <dgm:spPr/>
    </dgm:pt>
    <dgm:pt modelId="{81B271FF-85BB-4CB8-B47F-34311A0D9A65}" type="pres">
      <dgm:prSet presAssocID="{3009745D-6017-485E-B521-D45105F9923D}" presName="nodeRect" presStyleLbl="alignNode1" presStyleIdx="2" presStyleCnt="5">
        <dgm:presLayoutVars>
          <dgm:bulletEnabled val="1"/>
        </dgm:presLayoutVars>
      </dgm:prSet>
      <dgm:spPr/>
    </dgm:pt>
    <dgm:pt modelId="{1858AB7F-A44D-45D2-9963-D9110DF9E6E7}" type="pres">
      <dgm:prSet presAssocID="{DF12736C-349D-4698-931E-771638711AEE}" presName="sibTrans" presStyleCnt="0"/>
      <dgm:spPr/>
    </dgm:pt>
    <dgm:pt modelId="{7730FCBE-1C62-425F-8719-06753D8EB3ED}" type="pres">
      <dgm:prSet presAssocID="{CA48B6C5-555F-4164-9D4E-A15FAD0312DE}" presName="compositeNode" presStyleCnt="0">
        <dgm:presLayoutVars>
          <dgm:bulletEnabled val="1"/>
        </dgm:presLayoutVars>
      </dgm:prSet>
      <dgm:spPr/>
    </dgm:pt>
    <dgm:pt modelId="{B55FDAA5-FDF3-49C9-8600-AA5D3240727C}" type="pres">
      <dgm:prSet presAssocID="{CA48B6C5-555F-4164-9D4E-A15FAD0312DE}" presName="bgRect" presStyleLbl="alignNode1" presStyleIdx="3" presStyleCnt="5"/>
      <dgm:spPr/>
    </dgm:pt>
    <dgm:pt modelId="{FA5A4007-3527-4CA3-9969-B965B0DCB3F7}" type="pres">
      <dgm:prSet presAssocID="{AC91B1B2-9DE1-4003-8BA0-EAA2892C883D}" presName="sibTransNodeRect" presStyleLbl="alignNode1" presStyleIdx="3" presStyleCnt="5">
        <dgm:presLayoutVars>
          <dgm:chMax val="0"/>
          <dgm:bulletEnabled val="1"/>
        </dgm:presLayoutVars>
      </dgm:prSet>
      <dgm:spPr/>
    </dgm:pt>
    <dgm:pt modelId="{E7BC44EB-2DAC-4DD5-81A1-39C919C1FCDF}" type="pres">
      <dgm:prSet presAssocID="{CA48B6C5-555F-4164-9D4E-A15FAD0312DE}" presName="nodeRect" presStyleLbl="alignNode1" presStyleIdx="3" presStyleCnt="5">
        <dgm:presLayoutVars>
          <dgm:bulletEnabled val="1"/>
        </dgm:presLayoutVars>
      </dgm:prSet>
      <dgm:spPr/>
    </dgm:pt>
    <dgm:pt modelId="{A4BFB435-97DB-4D73-A3C1-EE6F6E7B5C9F}" type="pres">
      <dgm:prSet presAssocID="{AC91B1B2-9DE1-4003-8BA0-EAA2892C883D}" presName="sibTrans" presStyleCnt="0"/>
      <dgm:spPr/>
    </dgm:pt>
    <dgm:pt modelId="{55AE8783-CBD7-4529-AB63-46C7E28E865D}" type="pres">
      <dgm:prSet presAssocID="{62FEE8DE-CCFF-426E-93E3-98E424070C34}" presName="compositeNode" presStyleCnt="0">
        <dgm:presLayoutVars>
          <dgm:bulletEnabled val="1"/>
        </dgm:presLayoutVars>
      </dgm:prSet>
      <dgm:spPr/>
    </dgm:pt>
    <dgm:pt modelId="{B34D10F8-D778-441A-B4A9-5C9E170AE432}" type="pres">
      <dgm:prSet presAssocID="{62FEE8DE-CCFF-426E-93E3-98E424070C34}" presName="bgRect" presStyleLbl="alignNode1" presStyleIdx="4" presStyleCnt="5"/>
      <dgm:spPr/>
    </dgm:pt>
    <dgm:pt modelId="{1374C4DF-62E3-4EC6-9FA9-0FA54CF0354C}" type="pres">
      <dgm:prSet presAssocID="{8C14BC1F-D046-48FC-B908-8C960A537C79}" presName="sibTransNodeRect" presStyleLbl="alignNode1" presStyleIdx="4" presStyleCnt="5">
        <dgm:presLayoutVars>
          <dgm:chMax val="0"/>
          <dgm:bulletEnabled val="1"/>
        </dgm:presLayoutVars>
      </dgm:prSet>
      <dgm:spPr/>
    </dgm:pt>
    <dgm:pt modelId="{FCC1BA47-4CCE-456E-AF9B-0C15E3EA6ED2}" type="pres">
      <dgm:prSet presAssocID="{62FEE8DE-CCFF-426E-93E3-98E424070C34}" presName="nodeRect" presStyleLbl="alignNode1" presStyleIdx="4" presStyleCnt="5">
        <dgm:presLayoutVars>
          <dgm:bulletEnabled val="1"/>
        </dgm:presLayoutVars>
      </dgm:prSet>
      <dgm:spPr/>
    </dgm:pt>
  </dgm:ptLst>
  <dgm:cxnLst>
    <dgm:cxn modelId="{87DF2B00-15AD-4853-AD2C-00B07EEC454D}" type="presOf" srcId="{CA48B6C5-555F-4164-9D4E-A15FAD0312DE}" destId="{E7BC44EB-2DAC-4DD5-81A1-39C919C1FCDF}" srcOrd="1" destOrd="0" presId="urn:microsoft.com/office/officeart/2016/7/layout/LinearBlockProcessNumbered"/>
    <dgm:cxn modelId="{AE02BD07-FB6F-4589-9A4B-97A0610C1E06}" type="presOf" srcId="{04157679-7212-4583-B235-11E051131176}" destId="{3AEE7ACD-01ED-43EC-BDEB-29545C675C95}" srcOrd="1" destOrd="0" presId="urn:microsoft.com/office/officeart/2016/7/layout/LinearBlockProcessNumbered"/>
    <dgm:cxn modelId="{6B823A09-B56D-4271-85A9-E821714B588F}" type="presOf" srcId="{62FEE8DE-CCFF-426E-93E3-98E424070C34}" destId="{B34D10F8-D778-441A-B4A9-5C9E170AE432}" srcOrd="0" destOrd="0" presId="urn:microsoft.com/office/officeart/2016/7/layout/LinearBlockProcessNumbered"/>
    <dgm:cxn modelId="{18DDCD12-D822-44E8-A967-CAFCB168D01F}" type="presOf" srcId="{80F76126-C2B9-419F-A711-23A68766DD41}" destId="{8CC6C6C7-C053-41FA-9916-FD67D2DFE600}" srcOrd="0" destOrd="0" presId="urn:microsoft.com/office/officeart/2016/7/layout/LinearBlockProcessNumbered"/>
    <dgm:cxn modelId="{03596F36-9DC5-4ACF-B128-5726D15B22FB}" srcId="{F5DD4C56-9CAC-444A-A798-B5578C8586AB}" destId="{8392F051-6ED9-430E-A4E4-F008F19BBFC4}" srcOrd="1" destOrd="0" parTransId="{B2EAAC8F-F2A8-4237-A13B-5BB054EC04DC}" sibTransId="{80F76126-C2B9-419F-A711-23A68766DD41}"/>
    <dgm:cxn modelId="{8C346B5B-B5F1-46CE-B274-376459E97E0B}" srcId="{F5DD4C56-9CAC-444A-A798-B5578C8586AB}" destId="{CA48B6C5-555F-4164-9D4E-A15FAD0312DE}" srcOrd="3" destOrd="0" parTransId="{04EF9FE3-584F-410E-AC06-8BF8AE89A919}" sibTransId="{AC91B1B2-9DE1-4003-8BA0-EAA2892C883D}"/>
    <dgm:cxn modelId="{9A37475F-886C-4A29-A0AF-DBC9EFF894CC}" type="presOf" srcId="{3009745D-6017-485E-B521-D45105F9923D}" destId="{81B271FF-85BB-4CB8-B47F-34311A0D9A65}" srcOrd="1" destOrd="0" presId="urn:microsoft.com/office/officeart/2016/7/layout/LinearBlockProcessNumbered"/>
    <dgm:cxn modelId="{C8DCA569-C384-4275-A4A8-A6842FC5D524}" type="presOf" srcId="{8392F051-6ED9-430E-A4E4-F008F19BBFC4}" destId="{D45889FF-D800-4111-ADC6-2A241EAFE840}" srcOrd="1" destOrd="0" presId="urn:microsoft.com/office/officeart/2016/7/layout/LinearBlockProcessNumbered"/>
    <dgm:cxn modelId="{90C0744D-1E48-4549-8B79-8F90B74E7B9C}" type="presOf" srcId="{62FEE8DE-CCFF-426E-93E3-98E424070C34}" destId="{FCC1BA47-4CCE-456E-AF9B-0C15E3EA6ED2}" srcOrd="1" destOrd="0" presId="urn:microsoft.com/office/officeart/2016/7/layout/LinearBlockProcessNumbered"/>
    <dgm:cxn modelId="{AA4DDB72-F871-4D73-8A56-6A502F57734F}" srcId="{F5DD4C56-9CAC-444A-A798-B5578C8586AB}" destId="{62FEE8DE-CCFF-426E-93E3-98E424070C34}" srcOrd="4" destOrd="0" parTransId="{DE60047F-311A-404E-B776-065E78594961}" sibTransId="{8C14BC1F-D046-48FC-B908-8C960A537C79}"/>
    <dgm:cxn modelId="{6F35A485-6FBC-4962-A8D2-EE98953C6C63}" srcId="{F5DD4C56-9CAC-444A-A798-B5578C8586AB}" destId="{3009745D-6017-485E-B521-D45105F9923D}" srcOrd="2" destOrd="0" parTransId="{1A404EBE-FAC4-4B94-A72E-F425199FC0CD}" sibTransId="{DF12736C-349D-4698-931E-771638711AEE}"/>
    <dgm:cxn modelId="{E54B5B8A-82A3-4948-9411-CA5BE5E681D7}" type="presOf" srcId="{3009745D-6017-485E-B521-D45105F9923D}" destId="{6D0652BA-09D2-4A94-B4F7-59FE09FCD25C}" srcOrd="0" destOrd="0" presId="urn:microsoft.com/office/officeart/2016/7/layout/LinearBlockProcessNumbered"/>
    <dgm:cxn modelId="{C720ABAD-9B3F-4893-B3C6-67804A5BE1BF}" type="presOf" srcId="{CA48B6C5-555F-4164-9D4E-A15FAD0312DE}" destId="{B55FDAA5-FDF3-49C9-8600-AA5D3240727C}" srcOrd="0" destOrd="0" presId="urn:microsoft.com/office/officeart/2016/7/layout/LinearBlockProcessNumbered"/>
    <dgm:cxn modelId="{4A9B09B2-39CF-4162-8072-3B0E0DEDB687}" type="presOf" srcId="{DF12736C-349D-4698-931E-771638711AEE}" destId="{842F8273-B65F-4461-970A-A780A2270054}" srcOrd="0" destOrd="0" presId="urn:microsoft.com/office/officeart/2016/7/layout/LinearBlockProcessNumbered"/>
    <dgm:cxn modelId="{64643BBB-AC7D-4784-B2A1-3E36077EDA1E}" type="presOf" srcId="{E7C717FA-F90C-48FD-8BF5-D4E95D779A55}" destId="{4AEEF468-DA3A-4828-82F7-F6D7FB1CF00B}" srcOrd="0" destOrd="0" presId="urn:microsoft.com/office/officeart/2016/7/layout/LinearBlockProcessNumbered"/>
    <dgm:cxn modelId="{F74E3DBB-572E-4AF1-A7B9-EA033D48B056}" type="presOf" srcId="{04157679-7212-4583-B235-11E051131176}" destId="{502FE522-EED2-44F5-B462-EFF033136466}" srcOrd="0" destOrd="0" presId="urn:microsoft.com/office/officeart/2016/7/layout/LinearBlockProcessNumbered"/>
    <dgm:cxn modelId="{01F3AACA-5371-4C42-BF1E-3D7532B122C2}" type="presOf" srcId="{8392F051-6ED9-430E-A4E4-F008F19BBFC4}" destId="{B4E85D33-F812-40DC-8BCC-167AABF2DAC0}" srcOrd="0" destOrd="0" presId="urn:microsoft.com/office/officeart/2016/7/layout/LinearBlockProcessNumbered"/>
    <dgm:cxn modelId="{2A9982DF-FE26-449D-B580-27B1515A2D6E}" srcId="{F5DD4C56-9CAC-444A-A798-B5578C8586AB}" destId="{04157679-7212-4583-B235-11E051131176}" srcOrd="0" destOrd="0" parTransId="{83614733-871F-4FE9-A3C3-C3F07870929E}" sibTransId="{E7C717FA-F90C-48FD-8BF5-D4E95D779A55}"/>
    <dgm:cxn modelId="{E4BE94E8-830A-4941-BCBC-249AEC6FAA8C}" type="presOf" srcId="{AC91B1B2-9DE1-4003-8BA0-EAA2892C883D}" destId="{FA5A4007-3527-4CA3-9969-B965B0DCB3F7}" srcOrd="0" destOrd="0" presId="urn:microsoft.com/office/officeart/2016/7/layout/LinearBlockProcessNumbered"/>
    <dgm:cxn modelId="{218678EA-E19E-4B95-A066-97570AA03976}" type="presOf" srcId="{8C14BC1F-D046-48FC-B908-8C960A537C79}" destId="{1374C4DF-62E3-4EC6-9FA9-0FA54CF0354C}" srcOrd="0" destOrd="0" presId="urn:microsoft.com/office/officeart/2016/7/layout/LinearBlockProcessNumbered"/>
    <dgm:cxn modelId="{DBE85AFF-9A12-464D-A66A-160EE1761390}" type="presOf" srcId="{F5DD4C56-9CAC-444A-A798-B5578C8586AB}" destId="{3259927C-914B-487B-8D68-A6B622EDD480}" srcOrd="0" destOrd="0" presId="urn:microsoft.com/office/officeart/2016/7/layout/LinearBlockProcessNumbered"/>
    <dgm:cxn modelId="{6E395D83-A870-47A6-B3D1-662AA27FA755}" type="presParOf" srcId="{3259927C-914B-487B-8D68-A6B622EDD480}" destId="{38EE330A-3761-4287-B26C-DD44CEDEDE2B}" srcOrd="0" destOrd="0" presId="urn:microsoft.com/office/officeart/2016/7/layout/LinearBlockProcessNumbered"/>
    <dgm:cxn modelId="{09F2A85E-33B2-4E30-9053-1EBC6FBCE56D}" type="presParOf" srcId="{38EE330A-3761-4287-B26C-DD44CEDEDE2B}" destId="{502FE522-EED2-44F5-B462-EFF033136466}" srcOrd="0" destOrd="0" presId="urn:microsoft.com/office/officeart/2016/7/layout/LinearBlockProcessNumbered"/>
    <dgm:cxn modelId="{90E029CF-93B3-4FA1-9AB8-FF8AD09D650A}" type="presParOf" srcId="{38EE330A-3761-4287-B26C-DD44CEDEDE2B}" destId="{4AEEF468-DA3A-4828-82F7-F6D7FB1CF00B}" srcOrd="1" destOrd="0" presId="urn:microsoft.com/office/officeart/2016/7/layout/LinearBlockProcessNumbered"/>
    <dgm:cxn modelId="{12888077-E363-4E73-ACCC-EAE2187037E6}" type="presParOf" srcId="{38EE330A-3761-4287-B26C-DD44CEDEDE2B}" destId="{3AEE7ACD-01ED-43EC-BDEB-29545C675C95}" srcOrd="2" destOrd="0" presId="urn:microsoft.com/office/officeart/2016/7/layout/LinearBlockProcessNumbered"/>
    <dgm:cxn modelId="{5068F487-19BC-4B16-898E-E8ADAA6F3645}" type="presParOf" srcId="{3259927C-914B-487B-8D68-A6B622EDD480}" destId="{421CFC7C-48BF-43B3-BD1A-973785B05EE5}" srcOrd="1" destOrd="0" presId="urn:microsoft.com/office/officeart/2016/7/layout/LinearBlockProcessNumbered"/>
    <dgm:cxn modelId="{EB1B351D-B6B6-4B10-8141-E668DE1C8821}" type="presParOf" srcId="{3259927C-914B-487B-8D68-A6B622EDD480}" destId="{0379463C-F823-497F-BD8A-B16487313DEE}" srcOrd="2" destOrd="0" presId="urn:microsoft.com/office/officeart/2016/7/layout/LinearBlockProcessNumbered"/>
    <dgm:cxn modelId="{CB8B74FE-C4CB-4CFE-BF5F-C5BD908D208E}" type="presParOf" srcId="{0379463C-F823-497F-BD8A-B16487313DEE}" destId="{B4E85D33-F812-40DC-8BCC-167AABF2DAC0}" srcOrd="0" destOrd="0" presId="urn:microsoft.com/office/officeart/2016/7/layout/LinearBlockProcessNumbered"/>
    <dgm:cxn modelId="{B560BDAC-1E58-4DA3-A554-8DFA51240324}" type="presParOf" srcId="{0379463C-F823-497F-BD8A-B16487313DEE}" destId="{8CC6C6C7-C053-41FA-9916-FD67D2DFE600}" srcOrd="1" destOrd="0" presId="urn:microsoft.com/office/officeart/2016/7/layout/LinearBlockProcessNumbered"/>
    <dgm:cxn modelId="{AB049DCC-AAC5-43B5-B07C-149BACEB798E}" type="presParOf" srcId="{0379463C-F823-497F-BD8A-B16487313DEE}" destId="{D45889FF-D800-4111-ADC6-2A241EAFE840}" srcOrd="2" destOrd="0" presId="urn:microsoft.com/office/officeart/2016/7/layout/LinearBlockProcessNumbered"/>
    <dgm:cxn modelId="{496E379D-69F6-47CC-9C2C-D257128925D5}" type="presParOf" srcId="{3259927C-914B-487B-8D68-A6B622EDD480}" destId="{F6B54CA1-15E2-4F51-B9BC-0DB14242F01A}" srcOrd="3" destOrd="0" presId="urn:microsoft.com/office/officeart/2016/7/layout/LinearBlockProcessNumbered"/>
    <dgm:cxn modelId="{389EC43E-3FFA-4855-99B0-879D965A6382}" type="presParOf" srcId="{3259927C-914B-487B-8D68-A6B622EDD480}" destId="{C0CDCD0D-A190-463E-9C63-2043C6C6F44C}" srcOrd="4" destOrd="0" presId="urn:microsoft.com/office/officeart/2016/7/layout/LinearBlockProcessNumbered"/>
    <dgm:cxn modelId="{E577D696-767D-4E32-A489-11837A9E48B1}" type="presParOf" srcId="{C0CDCD0D-A190-463E-9C63-2043C6C6F44C}" destId="{6D0652BA-09D2-4A94-B4F7-59FE09FCD25C}" srcOrd="0" destOrd="0" presId="urn:microsoft.com/office/officeart/2016/7/layout/LinearBlockProcessNumbered"/>
    <dgm:cxn modelId="{97F65612-6F8E-4184-948C-41936DBC19FC}" type="presParOf" srcId="{C0CDCD0D-A190-463E-9C63-2043C6C6F44C}" destId="{842F8273-B65F-4461-970A-A780A2270054}" srcOrd="1" destOrd="0" presId="urn:microsoft.com/office/officeart/2016/7/layout/LinearBlockProcessNumbered"/>
    <dgm:cxn modelId="{F210AB49-1796-4040-A880-FD42D8EFE350}" type="presParOf" srcId="{C0CDCD0D-A190-463E-9C63-2043C6C6F44C}" destId="{81B271FF-85BB-4CB8-B47F-34311A0D9A65}" srcOrd="2" destOrd="0" presId="urn:microsoft.com/office/officeart/2016/7/layout/LinearBlockProcessNumbered"/>
    <dgm:cxn modelId="{20AF368A-C3B9-4B87-AC66-5D123BC43419}" type="presParOf" srcId="{3259927C-914B-487B-8D68-A6B622EDD480}" destId="{1858AB7F-A44D-45D2-9963-D9110DF9E6E7}" srcOrd="5" destOrd="0" presId="urn:microsoft.com/office/officeart/2016/7/layout/LinearBlockProcessNumbered"/>
    <dgm:cxn modelId="{50A39140-3349-41A7-8F4E-58A39E20FD1E}" type="presParOf" srcId="{3259927C-914B-487B-8D68-A6B622EDD480}" destId="{7730FCBE-1C62-425F-8719-06753D8EB3ED}" srcOrd="6" destOrd="0" presId="urn:microsoft.com/office/officeart/2016/7/layout/LinearBlockProcessNumbered"/>
    <dgm:cxn modelId="{C8107FD1-8934-459D-967D-E72D27A99B4A}" type="presParOf" srcId="{7730FCBE-1C62-425F-8719-06753D8EB3ED}" destId="{B55FDAA5-FDF3-49C9-8600-AA5D3240727C}" srcOrd="0" destOrd="0" presId="urn:microsoft.com/office/officeart/2016/7/layout/LinearBlockProcessNumbered"/>
    <dgm:cxn modelId="{1904C473-617F-4CFC-89D5-FF9A20F22738}" type="presParOf" srcId="{7730FCBE-1C62-425F-8719-06753D8EB3ED}" destId="{FA5A4007-3527-4CA3-9969-B965B0DCB3F7}" srcOrd="1" destOrd="0" presId="urn:microsoft.com/office/officeart/2016/7/layout/LinearBlockProcessNumbered"/>
    <dgm:cxn modelId="{0C2209F5-2DD9-4785-B1AD-41418D306F62}" type="presParOf" srcId="{7730FCBE-1C62-425F-8719-06753D8EB3ED}" destId="{E7BC44EB-2DAC-4DD5-81A1-39C919C1FCDF}" srcOrd="2" destOrd="0" presId="urn:microsoft.com/office/officeart/2016/7/layout/LinearBlockProcessNumbered"/>
    <dgm:cxn modelId="{AFC15CA1-5C81-457F-B30F-E26F90A51D69}" type="presParOf" srcId="{3259927C-914B-487B-8D68-A6B622EDD480}" destId="{A4BFB435-97DB-4D73-A3C1-EE6F6E7B5C9F}" srcOrd="7" destOrd="0" presId="urn:microsoft.com/office/officeart/2016/7/layout/LinearBlockProcessNumbered"/>
    <dgm:cxn modelId="{9D33FCCD-7DCC-4EB8-8040-CB5DD71ACEDF}" type="presParOf" srcId="{3259927C-914B-487B-8D68-A6B622EDD480}" destId="{55AE8783-CBD7-4529-AB63-46C7E28E865D}" srcOrd="8" destOrd="0" presId="urn:microsoft.com/office/officeart/2016/7/layout/LinearBlockProcessNumbered"/>
    <dgm:cxn modelId="{6FCA09EE-FB59-48BC-9D5F-56D1241B6D63}" type="presParOf" srcId="{55AE8783-CBD7-4529-AB63-46C7E28E865D}" destId="{B34D10F8-D778-441A-B4A9-5C9E170AE432}" srcOrd="0" destOrd="0" presId="urn:microsoft.com/office/officeart/2016/7/layout/LinearBlockProcessNumbered"/>
    <dgm:cxn modelId="{A7E126D8-6413-43E5-A4A1-CB5E453816EC}" type="presParOf" srcId="{55AE8783-CBD7-4529-AB63-46C7E28E865D}" destId="{1374C4DF-62E3-4EC6-9FA9-0FA54CF0354C}" srcOrd="1" destOrd="0" presId="urn:microsoft.com/office/officeart/2016/7/layout/LinearBlockProcessNumbered"/>
    <dgm:cxn modelId="{F2C95B88-A072-4C66-AEB2-D957F25FBF94}" type="presParOf" srcId="{55AE8783-CBD7-4529-AB63-46C7E28E865D}" destId="{FCC1BA47-4CCE-456E-AF9B-0C15E3EA6ED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F274C-4E7F-4323-BC43-35B2BC89CEDD}">
      <dsp:nvSpPr>
        <dsp:cNvPr id="0" name=""/>
        <dsp:cNvSpPr/>
      </dsp:nvSpPr>
      <dsp:spPr>
        <a:xfrm>
          <a:off x="442787" y="606355"/>
          <a:ext cx="722988" cy="722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F3163B-0E56-4B7F-AA10-68337FAC46DB}">
      <dsp:nvSpPr>
        <dsp:cNvPr id="0" name=""/>
        <dsp:cNvSpPr/>
      </dsp:nvSpPr>
      <dsp:spPr>
        <a:xfrm>
          <a:off x="961" y="1632361"/>
          <a:ext cx="1606640" cy="994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 learned this skills by trying the email features, I watched the tutorial video we have been given in class and by practicing sending emails in a group task.</a:t>
          </a:r>
        </a:p>
      </dsp:txBody>
      <dsp:txXfrm>
        <a:off x="961" y="1632361"/>
        <a:ext cx="1606640" cy="994108"/>
      </dsp:txXfrm>
    </dsp:sp>
    <dsp:sp modelId="{014D7BA7-E788-4B0F-8B6D-9B34509A68FE}">
      <dsp:nvSpPr>
        <dsp:cNvPr id="0" name=""/>
        <dsp:cNvSpPr/>
      </dsp:nvSpPr>
      <dsp:spPr>
        <a:xfrm>
          <a:off x="2330590" y="606355"/>
          <a:ext cx="722988" cy="722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77284-A3DC-481F-9687-E09ED05834D0}">
      <dsp:nvSpPr>
        <dsp:cNvPr id="0" name=""/>
        <dsp:cNvSpPr/>
      </dsp:nvSpPr>
      <dsp:spPr>
        <a:xfrm>
          <a:off x="1888764" y="1632361"/>
          <a:ext cx="1606640" cy="994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 learned how to add reminders and creating an event and sending invitations.</a:t>
          </a:r>
        </a:p>
      </dsp:txBody>
      <dsp:txXfrm>
        <a:off x="1888764" y="1632361"/>
        <a:ext cx="1606640" cy="994108"/>
      </dsp:txXfrm>
    </dsp:sp>
    <dsp:sp modelId="{FDD496FB-FB1B-4F66-A358-5BDE139FE34A}">
      <dsp:nvSpPr>
        <dsp:cNvPr id="0" name=""/>
        <dsp:cNvSpPr/>
      </dsp:nvSpPr>
      <dsp:spPr>
        <a:xfrm>
          <a:off x="4218393" y="606355"/>
          <a:ext cx="722988" cy="722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BC914A-9B98-4D42-87DF-6BC105CE1A63}">
      <dsp:nvSpPr>
        <dsp:cNvPr id="0" name=""/>
        <dsp:cNvSpPr/>
      </dsp:nvSpPr>
      <dsp:spPr>
        <a:xfrm>
          <a:off x="3776566" y="1632361"/>
          <a:ext cx="1606640" cy="994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Now that I have practiced and experienced this tools I have a better knowledge of the core functions of this tool and I will be able to apply this next time confidently and in an effective way.</a:t>
          </a:r>
        </a:p>
      </dsp:txBody>
      <dsp:txXfrm>
        <a:off x="3776566" y="1632361"/>
        <a:ext cx="1606640" cy="994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FE522-EED2-44F5-B462-EFF033136466}">
      <dsp:nvSpPr>
        <dsp:cNvPr id="0" name=""/>
        <dsp:cNvSpPr/>
      </dsp:nvSpPr>
      <dsp:spPr>
        <a:xfrm>
          <a:off x="6086" y="527455"/>
          <a:ext cx="1902711" cy="22832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946" tIns="0" rIns="187946" bIns="330200" numCol="1" spcCol="1270" anchor="t" anchorCtr="0">
          <a:noAutofit/>
        </a:bodyPr>
        <a:lstStyle/>
        <a:p>
          <a:pPr marL="0" lvl="0" indent="0" algn="l" defTabSz="488950">
            <a:lnSpc>
              <a:spcPct val="90000"/>
            </a:lnSpc>
            <a:spcBef>
              <a:spcPct val="0"/>
            </a:spcBef>
            <a:spcAft>
              <a:spcPct val="35000"/>
            </a:spcAft>
            <a:buNone/>
          </a:pPr>
          <a:r>
            <a:rPr lang="en-US" sz="1100" kern="1200" dirty="0"/>
            <a:t>I will be applying the Digital Skills I learned in future career  for improved communication and collaboration with my classmates or lecturer.</a:t>
          </a:r>
        </a:p>
      </dsp:txBody>
      <dsp:txXfrm>
        <a:off x="6086" y="1440757"/>
        <a:ext cx="1902711" cy="1369952"/>
      </dsp:txXfrm>
    </dsp:sp>
    <dsp:sp modelId="{4AEEF468-DA3A-4828-82F7-F6D7FB1CF00B}">
      <dsp:nvSpPr>
        <dsp:cNvPr id="0" name=""/>
        <dsp:cNvSpPr/>
      </dsp:nvSpPr>
      <dsp:spPr>
        <a:xfrm>
          <a:off x="6086" y="527455"/>
          <a:ext cx="1902711" cy="9133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7946" tIns="165100" rIns="187946" bIns="165100" numCol="1" spcCol="1270" anchor="ctr" anchorCtr="0">
          <a:noAutofit/>
        </a:bodyPr>
        <a:lstStyle/>
        <a:p>
          <a:pPr marL="0" lvl="0" indent="0" algn="l" defTabSz="2000250">
            <a:lnSpc>
              <a:spcPct val="90000"/>
            </a:lnSpc>
            <a:spcBef>
              <a:spcPct val="0"/>
            </a:spcBef>
            <a:spcAft>
              <a:spcPct val="35000"/>
            </a:spcAft>
            <a:buNone/>
          </a:pPr>
          <a:r>
            <a:rPr lang="en-US" sz="4500" kern="1200"/>
            <a:t>01</a:t>
          </a:r>
        </a:p>
      </dsp:txBody>
      <dsp:txXfrm>
        <a:off x="6086" y="527455"/>
        <a:ext cx="1902711" cy="913301"/>
      </dsp:txXfrm>
    </dsp:sp>
    <dsp:sp modelId="{B4E85D33-F812-40DC-8BCC-167AABF2DAC0}">
      <dsp:nvSpPr>
        <dsp:cNvPr id="0" name=""/>
        <dsp:cNvSpPr/>
      </dsp:nvSpPr>
      <dsp:spPr>
        <a:xfrm>
          <a:off x="2061015" y="527455"/>
          <a:ext cx="1902711" cy="2283254"/>
        </a:xfrm>
        <a:prstGeom prst="rect">
          <a:avLst/>
        </a:prstGeom>
        <a:solidFill>
          <a:schemeClr val="accent2">
            <a:hueOff val="-5129150"/>
            <a:satOff val="3814"/>
            <a:lumOff val="490"/>
            <a:alphaOff val="0"/>
          </a:schemeClr>
        </a:solidFill>
        <a:ln w="12700" cap="flat" cmpd="sng" algn="ctr">
          <a:solidFill>
            <a:schemeClr val="accent2">
              <a:hueOff val="-5129150"/>
              <a:satOff val="3814"/>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946" tIns="0" rIns="187946" bIns="330200" numCol="1" spcCol="1270" anchor="t" anchorCtr="0">
          <a:noAutofit/>
        </a:bodyPr>
        <a:lstStyle/>
        <a:p>
          <a:pPr marL="0" lvl="0" indent="0" algn="l" defTabSz="488950">
            <a:lnSpc>
              <a:spcPct val="90000"/>
            </a:lnSpc>
            <a:spcBef>
              <a:spcPct val="0"/>
            </a:spcBef>
            <a:spcAft>
              <a:spcPct val="35000"/>
            </a:spcAft>
            <a:buNone/>
          </a:pPr>
          <a:r>
            <a:rPr lang="en-US" sz="1100" kern="1200" dirty="0"/>
            <a:t>Be able to write and send email professionaly and in a formal </a:t>
          </a:r>
          <a:r>
            <a:rPr lang="en-US" sz="1100" kern="1200" dirty="0">
              <a:latin typeface="Bembo"/>
            </a:rPr>
            <a:t>way.</a:t>
          </a:r>
          <a:endParaRPr lang="en-US" sz="1100" kern="1200" dirty="0"/>
        </a:p>
      </dsp:txBody>
      <dsp:txXfrm>
        <a:off x="2061015" y="1440757"/>
        <a:ext cx="1902711" cy="1369952"/>
      </dsp:txXfrm>
    </dsp:sp>
    <dsp:sp modelId="{8CC6C6C7-C053-41FA-9916-FD67D2DFE600}">
      <dsp:nvSpPr>
        <dsp:cNvPr id="0" name=""/>
        <dsp:cNvSpPr/>
      </dsp:nvSpPr>
      <dsp:spPr>
        <a:xfrm>
          <a:off x="2061015" y="527455"/>
          <a:ext cx="1902711" cy="9133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7946" tIns="165100" rIns="187946" bIns="165100" numCol="1" spcCol="1270" anchor="ctr" anchorCtr="0">
          <a:noAutofit/>
        </a:bodyPr>
        <a:lstStyle/>
        <a:p>
          <a:pPr marL="0" lvl="0" indent="0" algn="l" defTabSz="2000250">
            <a:lnSpc>
              <a:spcPct val="90000"/>
            </a:lnSpc>
            <a:spcBef>
              <a:spcPct val="0"/>
            </a:spcBef>
            <a:spcAft>
              <a:spcPct val="35000"/>
            </a:spcAft>
            <a:buNone/>
          </a:pPr>
          <a:r>
            <a:rPr lang="en-US" sz="4500" kern="1200"/>
            <a:t>02</a:t>
          </a:r>
        </a:p>
      </dsp:txBody>
      <dsp:txXfrm>
        <a:off x="2061015" y="527455"/>
        <a:ext cx="1902711" cy="913301"/>
      </dsp:txXfrm>
    </dsp:sp>
    <dsp:sp modelId="{6D0652BA-09D2-4A94-B4F7-59FE09FCD25C}">
      <dsp:nvSpPr>
        <dsp:cNvPr id="0" name=""/>
        <dsp:cNvSpPr/>
      </dsp:nvSpPr>
      <dsp:spPr>
        <a:xfrm>
          <a:off x="4115944" y="527455"/>
          <a:ext cx="1902711" cy="2283254"/>
        </a:xfrm>
        <a:prstGeom prst="rect">
          <a:avLst/>
        </a:prstGeom>
        <a:solidFill>
          <a:schemeClr val="accent2">
            <a:hueOff val="-10258300"/>
            <a:satOff val="7627"/>
            <a:lumOff val="981"/>
            <a:alphaOff val="0"/>
          </a:schemeClr>
        </a:solidFill>
        <a:ln w="12700" cap="flat" cmpd="sng" algn="ctr">
          <a:solidFill>
            <a:schemeClr val="accent2">
              <a:hueOff val="-10258300"/>
              <a:satOff val="7627"/>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946" tIns="0" rIns="187946" bIns="330200" numCol="1" spcCol="1270" anchor="t" anchorCtr="0">
          <a:noAutofit/>
        </a:bodyPr>
        <a:lstStyle/>
        <a:p>
          <a:pPr marL="0" lvl="0" indent="0" algn="l" defTabSz="488950">
            <a:lnSpc>
              <a:spcPct val="90000"/>
            </a:lnSpc>
            <a:spcBef>
              <a:spcPct val="0"/>
            </a:spcBef>
            <a:spcAft>
              <a:spcPct val="35000"/>
            </a:spcAft>
            <a:buNone/>
          </a:pPr>
          <a:r>
            <a:rPr lang="en-US" sz="1100" kern="1200" dirty="0"/>
            <a:t>Be able to demonstrate the use of power point slides by doing presentation and adding features, pictures and design and use good presentation skills/</a:t>
          </a:r>
        </a:p>
      </dsp:txBody>
      <dsp:txXfrm>
        <a:off x="4115944" y="1440757"/>
        <a:ext cx="1902711" cy="1369952"/>
      </dsp:txXfrm>
    </dsp:sp>
    <dsp:sp modelId="{842F8273-B65F-4461-970A-A780A2270054}">
      <dsp:nvSpPr>
        <dsp:cNvPr id="0" name=""/>
        <dsp:cNvSpPr/>
      </dsp:nvSpPr>
      <dsp:spPr>
        <a:xfrm>
          <a:off x="4115944" y="527455"/>
          <a:ext cx="1902711" cy="9133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7946" tIns="165100" rIns="187946" bIns="165100" numCol="1" spcCol="1270" anchor="ctr" anchorCtr="0">
          <a:noAutofit/>
        </a:bodyPr>
        <a:lstStyle/>
        <a:p>
          <a:pPr marL="0" lvl="0" indent="0" algn="l" defTabSz="2000250">
            <a:lnSpc>
              <a:spcPct val="90000"/>
            </a:lnSpc>
            <a:spcBef>
              <a:spcPct val="0"/>
            </a:spcBef>
            <a:spcAft>
              <a:spcPct val="35000"/>
            </a:spcAft>
            <a:buNone/>
          </a:pPr>
          <a:r>
            <a:rPr lang="en-US" sz="4500" kern="1200"/>
            <a:t>03</a:t>
          </a:r>
        </a:p>
      </dsp:txBody>
      <dsp:txXfrm>
        <a:off x="4115944" y="527455"/>
        <a:ext cx="1902711" cy="913301"/>
      </dsp:txXfrm>
    </dsp:sp>
    <dsp:sp modelId="{B55FDAA5-FDF3-49C9-8600-AA5D3240727C}">
      <dsp:nvSpPr>
        <dsp:cNvPr id="0" name=""/>
        <dsp:cNvSpPr/>
      </dsp:nvSpPr>
      <dsp:spPr>
        <a:xfrm>
          <a:off x="6170872" y="527455"/>
          <a:ext cx="1902711" cy="2283254"/>
        </a:xfrm>
        <a:prstGeom prst="rect">
          <a:avLst/>
        </a:prstGeom>
        <a:solidFill>
          <a:schemeClr val="accent2">
            <a:hueOff val="-15387449"/>
            <a:satOff val="11441"/>
            <a:lumOff val="1471"/>
            <a:alphaOff val="0"/>
          </a:schemeClr>
        </a:solidFill>
        <a:ln w="12700" cap="flat" cmpd="sng" algn="ctr">
          <a:solidFill>
            <a:schemeClr val="accent2">
              <a:hueOff val="-15387449"/>
              <a:satOff val="11441"/>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946" tIns="0" rIns="187946" bIns="330200" numCol="1" spcCol="1270" anchor="t" anchorCtr="0">
          <a:noAutofit/>
        </a:bodyPr>
        <a:lstStyle/>
        <a:p>
          <a:pPr marL="0" lvl="0" indent="0" algn="l" defTabSz="488950">
            <a:lnSpc>
              <a:spcPct val="90000"/>
            </a:lnSpc>
            <a:spcBef>
              <a:spcPct val="0"/>
            </a:spcBef>
            <a:spcAft>
              <a:spcPct val="35000"/>
            </a:spcAft>
            <a:buNone/>
          </a:pPr>
          <a:r>
            <a:rPr lang="en-US" sz="1100" kern="1200" dirty="0"/>
            <a:t>Use Excel Spreadsheet to calculate Annual expenditure of my Household by using the formulas and structures I learned,</a:t>
          </a:r>
        </a:p>
      </dsp:txBody>
      <dsp:txXfrm>
        <a:off x="6170872" y="1440757"/>
        <a:ext cx="1902711" cy="1369952"/>
      </dsp:txXfrm>
    </dsp:sp>
    <dsp:sp modelId="{FA5A4007-3527-4CA3-9969-B965B0DCB3F7}">
      <dsp:nvSpPr>
        <dsp:cNvPr id="0" name=""/>
        <dsp:cNvSpPr/>
      </dsp:nvSpPr>
      <dsp:spPr>
        <a:xfrm>
          <a:off x="6170872" y="527455"/>
          <a:ext cx="1902711" cy="9133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7946" tIns="165100" rIns="187946" bIns="165100" numCol="1" spcCol="1270" anchor="ctr" anchorCtr="0">
          <a:noAutofit/>
        </a:bodyPr>
        <a:lstStyle/>
        <a:p>
          <a:pPr marL="0" lvl="0" indent="0" algn="l" defTabSz="2000250">
            <a:lnSpc>
              <a:spcPct val="90000"/>
            </a:lnSpc>
            <a:spcBef>
              <a:spcPct val="0"/>
            </a:spcBef>
            <a:spcAft>
              <a:spcPct val="35000"/>
            </a:spcAft>
            <a:buNone/>
          </a:pPr>
          <a:r>
            <a:rPr lang="en-US" sz="4500" kern="1200"/>
            <a:t>04</a:t>
          </a:r>
        </a:p>
      </dsp:txBody>
      <dsp:txXfrm>
        <a:off x="6170872" y="527455"/>
        <a:ext cx="1902711" cy="913301"/>
      </dsp:txXfrm>
    </dsp:sp>
    <dsp:sp modelId="{B34D10F8-D778-441A-B4A9-5C9E170AE432}">
      <dsp:nvSpPr>
        <dsp:cNvPr id="0" name=""/>
        <dsp:cNvSpPr/>
      </dsp:nvSpPr>
      <dsp:spPr>
        <a:xfrm>
          <a:off x="8225801" y="527455"/>
          <a:ext cx="1902711" cy="2283254"/>
        </a:xfrm>
        <a:prstGeom prst="rect">
          <a:avLst/>
        </a:prstGeom>
        <a:solidFill>
          <a:schemeClr val="accent2">
            <a:hueOff val="-20516600"/>
            <a:satOff val="15255"/>
            <a:lumOff val="1961"/>
            <a:alphaOff val="0"/>
          </a:schemeClr>
        </a:solidFill>
        <a:ln w="12700" cap="flat" cmpd="sng" algn="ctr">
          <a:solidFill>
            <a:schemeClr val="accent2">
              <a:hueOff val="-20516600"/>
              <a:satOff val="15255"/>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946" tIns="0" rIns="187946" bIns="330200" numCol="1" spcCol="1270" anchor="t" anchorCtr="0">
          <a:noAutofit/>
        </a:bodyPr>
        <a:lstStyle/>
        <a:p>
          <a:pPr marL="0" lvl="0" indent="0" algn="l" defTabSz="488950">
            <a:lnSpc>
              <a:spcPct val="90000"/>
            </a:lnSpc>
            <a:spcBef>
              <a:spcPct val="0"/>
            </a:spcBef>
            <a:spcAft>
              <a:spcPct val="35000"/>
            </a:spcAft>
            <a:buNone/>
          </a:pPr>
          <a:r>
            <a:rPr lang="en-US" sz="1100" kern="1200" dirty="0"/>
            <a:t>Do further </a:t>
          </a:r>
          <a:r>
            <a:rPr lang="en-US" sz="1100" kern="1200" dirty="0" err="1"/>
            <a:t>Linkedin</a:t>
          </a:r>
          <a:r>
            <a:rPr lang="en-US" sz="1100" kern="1200" dirty="0"/>
            <a:t> Courses to achieve more knowledge and skills for better future work opportunities.</a:t>
          </a:r>
        </a:p>
      </dsp:txBody>
      <dsp:txXfrm>
        <a:off x="8225801" y="1440757"/>
        <a:ext cx="1902711" cy="1369952"/>
      </dsp:txXfrm>
    </dsp:sp>
    <dsp:sp modelId="{1374C4DF-62E3-4EC6-9FA9-0FA54CF0354C}">
      <dsp:nvSpPr>
        <dsp:cNvPr id="0" name=""/>
        <dsp:cNvSpPr/>
      </dsp:nvSpPr>
      <dsp:spPr>
        <a:xfrm>
          <a:off x="8225801" y="527455"/>
          <a:ext cx="1902711" cy="9133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7946" tIns="165100" rIns="187946" bIns="165100" numCol="1" spcCol="1270" anchor="ctr" anchorCtr="0">
          <a:noAutofit/>
        </a:bodyPr>
        <a:lstStyle/>
        <a:p>
          <a:pPr marL="0" lvl="0" indent="0" algn="l" defTabSz="2000250">
            <a:lnSpc>
              <a:spcPct val="90000"/>
            </a:lnSpc>
            <a:spcBef>
              <a:spcPct val="0"/>
            </a:spcBef>
            <a:spcAft>
              <a:spcPct val="35000"/>
            </a:spcAft>
            <a:buNone/>
          </a:pPr>
          <a:r>
            <a:rPr lang="en-US" sz="4500" kern="1200"/>
            <a:t>05</a:t>
          </a:r>
        </a:p>
      </dsp:txBody>
      <dsp:txXfrm>
        <a:off x="8225801" y="527455"/>
        <a:ext cx="1902711" cy="91330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70454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81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639716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13881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837090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66342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9168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077378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79628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49199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96515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11/30/2025</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607895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blog/training-development/importance-of-soft-skills-in-learning-and-development-22871"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ss.ung.si/doku.php?id=what_is_a_tificial_intelligence_machine_lea_nin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ab.howie.tw/2020/08/ica-transformation-action-plan.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heodi.org/news-and-events/blog/data-literacy-what-is-it-and-how-do-we-address-it-at-odi/" TargetMode="External"/><Relationship Id="rId2" Type="http://schemas.openxmlformats.org/officeDocument/2006/relationships/hyperlink" Target="https://helpfulprofessor.com/smart-goals-examples-for-student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ight bulb shaped like a person&amp;#39;s head&#10;&#10;AI-generated content may be incorrect.">
            <a:extLst>
              <a:ext uri="{FF2B5EF4-FFF2-40B4-BE49-F238E27FC236}">
                <a16:creationId xmlns:a16="http://schemas.microsoft.com/office/drawing/2014/main" id="{509516BE-9C64-9F7D-6CD1-726950B9D563}"/>
              </a:ext>
            </a:extLst>
          </p:cNvPr>
          <p:cNvPicPr>
            <a:picLocks noChangeAspect="1"/>
          </p:cNvPicPr>
          <p:nvPr/>
        </p:nvPicPr>
        <p:blipFill>
          <a:blip r:embed="rId2">
            <a:extLst>
              <a:ext uri="{837473B0-CC2E-450A-ABE3-18F120FF3D39}">
                <a1611:picAttrSrcUrl xmlns:a1611="http://schemas.microsoft.com/office/drawing/2016/11/main" r:id="rId3"/>
              </a:ext>
            </a:extLst>
          </a:blip>
          <a:srcRect/>
          <a:stretch>
            <a:fillRect/>
          </a:stretch>
        </p:blipFill>
        <p:spPr>
          <a:xfrm>
            <a:off x="20" y="10"/>
            <a:ext cx="12191980" cy="6857989"/>
          </a:xfrm>
          <a:prstGeom prst="rect">
            <a:avLst/>
          </a:prstGeom>
        </p:spPr>
      </p:pic>
      <p:sp>
        <p:nvSpPr>
          <p:cNvPr id="46" name="Rectangle 45">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76091" y="2633933"/>
            <a:ext cx="8039818" cy="1643572"/>
          </a:xfrm>
        </p:spPr>
        <p:txBody>
          <a:bodyPr vert="horz" lIns="91440" tIns="45720" rIns="91440" bIns="45720" rtlCol="0">
            <a:normAutofit/>
          </a:bodyPr>
          <a:lstStyle/>
          <a:p>
            <a:r>
              <a:rPr lang="en-US" b="1" dirty="0">
                <a:solidFill>
                  <a:srgbClr val="FFFFFF"/>
                </a:solidFill>
              </a:rPr>
              <a:t>Reflective Presentation in digital skills for Personal and  Professional growth</a:t>
            </a:r>
          </a:p>
        </p:txBody>
      </p:sp>
      <p:sp>
        <p:nvSpPr>
          <p:cNvPr id="3" name="Subtitle 2"/>
          <p:cNvSpPr>
            <a:spLocks noGrp="1"/>
          </p:cNvSpPr>
          <p:nvPr>
            <p:ph type="subTitle" idx="1"/>
          </p:nvPr>
        </p:nvSpPr>
        <p:spPr>
          <a:xfrm>
            <a:off x="1857556" y="5272809"/>
            <a:ext cx="8442384" cy="725018"/>
          </a:xfrm>
        </p:spPr>
        <p:txBody>
          <a:bodyPr vert="horz" lIns="91440" tIns="45720" rIns="91440" bIns="45720" rtlCol="0">
            <a:normAutofit/>
          </a:bodyPr>
          <a:lstStyle/>
          <a:p>
            <a:pPr>
              <a:lnSpc>
                <a:spcPct val="90000"/>
              </a:lnSpc>
            </a:pPr>
            <a:r>
              <a:rPr lang="en-US" sz="1700">
                <a:solidFill>
                  <a:srgbClr val="FFFFFF"/>
                </a:solidFill>
              </a:rPr>
              <a:t>Farzana Begum</a:t>
            </a:r>
          </a:p>
          <a:p>
            <a:pPr>
              <a:lnSpc>
                <a:spcPct val="90000"/>
              </a:lnSpc>
            </a:pPr>
            <a:r>
              <a:rPr lang="en-US" sz="1700">
                <a:solidFill>
                  <a:srgbClr val="FFFFFF"/>
                </a:solidFill>
              </a:rPr>
              <a:t>Student number:2437279</a:t>
            </a:r>
          </a:p>
        </p:txBody>
      </p:sp>
      <p:grpSp>
        <p:nvGrpSpPr>
          <p:cNvPr id="48" name="Group 47">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49" name="Rectangle 48">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0" name="Straight Connector 49">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ontemporary digital device with sleek finish | Premium AI-generated image">
            <a:extLst>
              <a:ext uri="{FF2B5EF4-FFF2-40B4-BE49-F238E27FC236}">
                <a16:creationId xmlns:a16="http://schemas.microsoft.com/office/drawing/2014/main" id="{78147B6E-D784-0BC0-830A-CBC23DFFCBD0}"/>
              </a:ext>
            </a:extLst>
          </p:cNvPr>
          <p:cNvPicPr>
            <a:picLocks noChangeAspect="1"/>
          </p:cNvPicPr>
          <p:nvPr/>
        </p:nvPicPr>
        <p:blipFill>
          <a:blip r:embed="rId2"/>
          <a:srcRect b="15730"/>
          <a:stretch>
            <a:fillRect/>
          </a:stretch>
        </p:blipFill>
        <p:spPr>
          <a:xfrm>
            <a:off x="20" y="10"/>
            <a:ext cx="12191980" cy="6857991"/>
          </a:xfrm>
          <a:prstGeom prst="rect">
            <a:avLst/>
          </a:prstGeom>
        </p:spPr>
      </p:pic>
      <p:sp>
        <p:nvSpPr>
          <p:cNvPr id="67"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CF3A3-9FCE-11B6-7578-71C6D1E1D453}"/>
              </a:ext>
            </a:extLst>
          </p:cNvPr>
          <p:cNvSpPr>
            <a:spLocks noGrp="1"/>
          </p:cNvSpPr>
          <p:nvPr>
            <p:ph type="title"/>
          </p:nvPr>
        </p:nvSpPr>
        <p:spPr>
          <a:xfrm>
            <a:off x="1047954" y="474223"/>
            <a:ext cx="3995397" cy="1239627"/>
          </a:xfrm>
        </p:spPr>
        <p:txBody>
          <a:bodyPr anchor="b">
            <a:normAutofit/>
          </a:bodyPr>
          <a:lstStyle/>
          <a:p>
            <a:pPr algn="ctr"/>
            <a:r>
              <a:rPr lang="en-US" b="1" dirty="0">
                <a:solidFill>
                  <a:schemeClr val="bg1"/>
                </a:solidFill>
              </a:rPr>
              <a:t>Introduction</a:t>
            </a:r>
          </a:p>
        </p:txBody>
      </p:sp>
      <p:sp>
        <p:nvSpPr>
          <p:cNvPr id="3" name="Content Placeholder 2">
            <a:extLst>
              <a:ext uri="{FF2B5EF4-FFF2-40B4-BE49-F238E27FC236}">
                <a16:creationId xmlns:a16="http://schemas.microsoft.com/office/drawing/2014/main" id="{E2EE90EA-3B19-F026-3A37-2404729B15E8}"/>
              </a:ext>
            </a:extLst>
          </p:cNvPr>
          <p:cNvSpPr>
            <a:spLocks noGrp="1"/>
          </p:cNvSpPr>
          <p:nvPr>
            <p:ph idx="1"/>
          </p:nvPr>
        </p:nvSpPr>
        <p:spPr>
          <a:xfrm>
            <a:off x="1047954" y="1913752"/>
            <a:ext cx="3996033" cy="3264256"/>
          </a:xfrm>
        </p:spPr>
        <p:txBody>
          <a:bodyPr vert="horz" lIns="91440" tIns="45720" rIns="91440" bIns="45720" rtlCol="0" anchor="t">
            <a:noAutofit/>
          </a:bodyPr>
          <a:lstStyle/>
          <a:p>
            <a:pPr algn="ctr">
              <a:lnSpc>
                <a:spcPct val="100000"/>
              </a:lnSpc>
            </a:pPr>
            <a:endParaRPr lang="en-US" sz="1400" b="1" dirty="0">
              <a:latin typeface="Aptos Display"/>
            </a:endParaRPr>
          </a:p>
          <a:p>
            <a:pPr algn="ctr">
              <a:lnSpc>
                <a:spcPct val="100000"/>
              </a:lnSpc>
            </a:pPr>
            <a:r>
              <a:rPr lang="en-US" sz="1400" dirty="0">
                <a:latin typeface="Aptos Display"/>
              </a:rPr>
              <a:t>Brief explanation of what I have learned and skills I achieved.</a:t>
            </a:r>
          </a:p>
          <a:p>
            <a:pPr algn="ctr">
              <a:lnSpc>
                <a:spcPct val="100000"/>
              </a:lnSpc>
            </a:pPr>
            <a:r>
              <a:rPr lang="en-US" sz="1400" dirty="0">
                <a:latin typeface="Aptos Display"/>
              </a:rPr>
              <a:t>Reflection of my JISC discovery tool assessment</a:t>
            </a:r>
          </a:p>
          <a:p>
            <a:pPr algn="ctr">
              <a:lnSpc>
                <a:spcPct val="100000"/>
              </a:lnSpc>
            </a:pPr>
            <a:r>
              <a:rPr lang="en-US" sz="1400" dirty="0" err="1">
                <a:latin typeface="Aptos Display"/>
              </a:rPr>
              <a:t>Linkedin</a:t>
            </a:r>
            <a:r>
              <a:rPr lang="en-US" sz="1400" dirty="0">
                <a:latin typeface="Aptos Display"/>
              </a:rPr>
              <a:t> learning certificates.</a:t>
            </a:r>
          </a:p>
          <a:p>
            <a:pPr algn="ctr">
              <a:lnSpc>
                <a:spcPct val="100000"/>
              </a:lnSpc>
            </a:pPr>
            <a:r>
              <a:rPr lang="en-US" sz="1400" dirty="0">
                <a:latin typeface="Aptos Display"/>
              </a:rPr>
              <a:t>Microsoft Office 365 tools( </a:t>
            </a:r>
            <a:r>
              <a:rPr lang="en-US" sz="1400" dirty="0" err="1">
                <a:latin typeface="Aptos Display"/>
              </a:rPr>
              <a:t>microsoft</a:t>
            </a:r>
            <a:r>
              <a:rPr lang="en-US" sz="1400" dirty="0">
                <a:latin typeface="Aptos Display"/>
              </a:rPr>
              <a:t> word , outlook, </a:t>
            </a:r>
            <a:r>
              <a:rPr lang="en-US" sz="1400" dirty="0" err="1">
                <a:latin typeface="Aptos Display"/>
              </a:rPr>
              <a:t>excel,power</a:t>
            </a:r>
            <a:r>
              <a:rPr lang="en-US" sz="1400" dirty="0">
                <a:latin typeface="Aptos Display"/>
              </a:rPr>
              <a:t> point)</a:t>
            </a:r>
            <a:endParaRPr lang="en-US" dirty="0">
              <a:latin typeface="Bembo"/>
            </a:endParaRPr>
          </a:p>
          <a:p>
            <a:pPr algn="ctr">
              <a:lnSpc>
                <a:spcPct val="100000"/>
              </a:lnSpc>
            </a:pPr>
            <a:r>
              <a:rPr lang="en-US" sz="1400" dirty="0" err="1">
                <a:latin typeface="Aptos Display"/>
              </a:rPr>
              <a:t>Artifical</a:t>
            </a:r>
            <a:r>
              <a:rPr lang="en-US" sz="1400" dirty="0">
                <a:latin typeface="Aptos Display"/>
              </a:rPr>
              <a:t> </a:t>
            </a:r>
            <a:r>
              <a:rPr lang="en-US" sz="1400" dirty="0" err="1">
                <a:latin typeface="Aptos Display"/>
              </a:rPr>
              <a:t>Inteligence</a:t>
            </a:r>
            <a:endParaRPr lang="en-US" sz="1400" dirty="0">
              <a:latin typeface="Aptos Display"/>
            </a:endParaRPr>
          </a:p>
          <a:p>
            <a:pPr algn="ctr">
              <a:lnSpc>
                <a:spcPct val="100000"/>
              </a:lnSpc>
            </a:pPr>
            <a:r>
              <a:rPr lang="en-US" sz="1400" dirty="0">
                <a:latin typeface="Aptos Display"/>
              </a:rPr>
              <a:t>Smart action plan</a:t>
            </a:r>
          </a:p>
          <a:p>
            <a:pPr algn="ctr">
              <a:lnSpc>
                <a:spcPct val="100000"/>
              </a:lnSpc>
            </a:pPr>
            <a:r>
              <a:rPr lang="en-US" sz="1400" dirty="0">
                <a:latin typeface="Aptos Display"/>
              </a:rPr>
              <a:t>Presentation feedback</a:t>
            </a:r>
          </a:p>
        </p:txBody>
      </p:sp>
    </p:spTree>
    <p:extLst>
      <p:ext uri="{BB962C8B-B14F-4D97-AF65-F5344CB8AC3E}">
        <p14:creationId xmlns:p14="http://schemas.microsoft.com/office/powerpoint/2010/main" val="24337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down)">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wipe(down)">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wipe(down)">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wipe(down)">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wipe(down)">
                                      <p:cBhvr>
                                        <p:cTn id="4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58" name="Rectangle 57">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n Línea La Educación Internet - Imagen gratis en Pixabay">
            <a:extLst>
              <a:ext uri="{FF2B5EF4-FFF2-40B4-BE49-F238E27FC236}">
                <a16:creationId xmlns:a16="http://schemas.microsoft.com/office/drawing/2014/main" id="{5D15722F-00D0-40CC-AFED-B79A2EF8013D}"/>
              </a:ext>
            </a:extLst>
          </p:cNvPr>
          <p:cNvPicPr>
            <a:picLocks noChangeAspect="1"/>
          </p:cNvPicPr>
          <p:nvPr/>
        </p:nvPicPr>
        <p:blipFill>
          <a:blip r:embed="rId2">
            <a:alphaModFix amt="41000"/>
          </a:blip>
          <a:srcRect l="21534" r="19259" b="1"/>
          <a:stretch>
            <a:fillRect/>
          </a:stretch>
        </p:blipFill>
        <p:spPr>
          <a:xfrm>
            <a:off x="20" y="10"/>
            <a:ext cx="6095981" cy="6872504"/>
          </a:xfrm>
          <a:prstGeom prst="rect">
            <a:avLst/>
          </a:prstGeom>
        </p:spPr>
      </p:pic>
      <p:sp>
        <p:nvSpPr>
          <p:cNvPr id="2" name="Title 1">
            <a:extLst>
              <a:ext uri="{FF2B5EF4-FFF2-40B4-BE49-F238E27FC236}">
                <a16:creationId xmlns:a16="http://schemas.microsoft.com/office/drawing/2014/main" id="{4C846CCE-945B-8996-9748-2CFD7EE2E2BD}"/>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US" dirty="0">
                <a:solidFill>
                  <a:schemeClr val="bg1"/>
                </a:solidFill>
              </a:rPr>
              <a:t>JISC Discovery tool assessment</a:t>
            </a:r>
          </a:p>
        </p:txBody>
      </p:sp>
      <p:sp>
        <p:nvSpPr>
          <p:cNvPr id="3" name="Content Placeholder 2">
            <a:extLst>
              <a:ext uri="{FF2B5EF4-FFF2-40B4-BE49-F238E27FC236}">
                <a16:creationId xmlns:a16="http://schemas.microsoft.com/office/drawing/2014/main" id="{BE8A3665-E548-BF2E-F7A1-773E28E38150}"/>
              </a:ext>
            </a:extLst>
          </p:cNvPr>
          <p:cNvSpPr>
            <a:spLocks noGrp="1"/>
          </p:cNvSpPr>
          <p:nvPr>
            <p:ph idx="1"/>
          </p:nvPr>
        </p:nvSpPr>
        <p:spPr>
          <a:xfrm>
            <a:off x="6762297" y="674914"/>
            <a:ext cx="4655456" cy="5473368"/>
          </a:xfrm>
        </p:spPr>
        <p:txBody>
          <a:bodyPr vert="horz" lIns="91440" tIns="45720" rIns="91440" bIns="45720" rtlCol="0" anchor="t">
            <a:noAutofit/>
          </a:bodyPr>
          <a:lstStyle/>
          <a:p>
            <a:r>
              <a:rPr lang="en-US" b="1" dirty="0"/>
              <a:t>Digital creation: </a:t>
            </a:r>
            <a:endParaRPr lang="en-US" dirty="0">
              <a:solidFill>
                <a:srgbClr val="2C2830"/>
              </a:solidFill>
            </a:endParaRPr>
          </a:p>
          <a:p>
            <a:r>
              <a:rPr lang="en-US" dirty="0"/>
              <a:t>Editing videos and pictures and making videos for entertaining and audience purposes I'm not much strong in this, I'm still learning and in order to improve this skills I will focus on the essential techniques and by trying different tools and platforms, and I will watch tutorial videos to learn more.</a:t>
            </a:r>
          </a:p>
          <a:p>
            <a:r>
              <a:rPr lang="en-US" b="1" dirty="0"/>
              <a:t>Data literacy: </a:t>
            </a:r>
          </a:p>
          <a:p>
            <a:r>
              <a:rPr lang="en-US" dirty="0"/>
              <a:t>Handling online information and storing personal information data, this is a bit challenging for me as I have little experience, to improve it I will take online courses in statistics and data and practicing by analyzing when using a website online.</a:t>
            </a:r>
            <a:endParaRPr lang="en-US"/>
          </a:p>
          <a:p>
            <a:r>
              <a:rPr lang="en-US" dirty="0"/>
              <a:t>I will also ask guidance from my colleagues and lecturer.</a:t>
            </a:r>
          </a:p>
          <a:p>
            <a:endParaRPr lang="en-US" dirty="0"/>
          </a:p>
        </p:txBody>
      </p:sp>
    </p:spTree>
    <p:extLst>
      <p:ext uri="{BB962C8B-B14F-4D97-AF65-F5344CB8AC3E}">
        <p14:creationId xmlns:p14="http://schemas.microsoft.com/office/powerpoint/2010/main" val="19868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wipe(down)">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8D0C60F-E7BC-47C4-989A-5CF3E68BD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E3CCEB"/>
          </a:solidFill>
          <a:ln>
            <a:solidFill>
              <a:srgbClr val="E3CC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
            <a:extLst>
              <a:ext uri="{FF2B5EF4-FFF2-40B4-BE49-F238E27FC236}">
                <a16:creationId xmlns:a16="http://schemas.microsoft.com/office/drawing/2014/main" id="{B572D2B0-57F9-4D28-8840-98CD62539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2D0539-CC56-5E48-675F-FA9F6EB8C9FD}"/>
              </a:ext>
            </a:extLst>
          </p:cNvPr>
          <p:cNvSpPr>
            <a:spLocks noGrp="1"/>
          </p:cNvSpPr>
          <p:nvPr>
            <p:ph type="title"/>
          </p:nvPr>
        </p:nvSpPr>
        <p:spPr>
          <a:xfrm>
            <a:off x="1424941" y="721361"/>
            <a:ext cx="3261360" cy="4447328"/>
          </a:xfrm>
        </p:spPr>
        <p:txBody>
          <a:bodyPr anchor="ctr">
            <a:normAutofit/>
          </a:bodyPr>
          <a:lstStyle/>
          <a:p>
            <a:pPr algn="ctr">
              <a:lnSpc>
                <a:spcPct val="100000"/>
              </a:lnSpc>
              <a:spcBef>
                <a:spcPts val="0"/>
              </a:spcBef>
            </a:pPr>
            <a:r>
              <a:rPr lang="en-US" sz="1400" dirty="0">
                <a:solidFill>
                  <a:srgbClr val="000000"/>
                </a:solidFill>
              </a:rPr>
              <a:t>I developed my skills through trying new digital tools we learned in class such as: Microsoft Office 365 tools, doing activities and group activities with the use of these tools and practicing.</a:t>
            </a:r>
          </a:p>
          <a:p>
            <a:pPr algn="ctr">
              <a:lnSpc>
                <a:spcPct val="100000"/>
              </a:lnSpc>
              <a:spcBef>
                <a:spcPts val="0"/>
              </a:spcBef>
            </a:pPr>
            <a:r>
              <a:rPr lang="en-US" sz="1400" dirty="0">
                <a:solidFill>
                  <a:srgbClr val="000000"/>
                </a:solidFill>
              </a:rPr>
              <a:t>I will be using this tools for future job career and academic use and I will be trying to learn more to develop this  skills in a </a:t>
            </a:r>
            <a:r>
              <a:rPr lang="en-US" sz="1400" dirty="0" err="1">
                <a:solidFill>
                  <a:srgbClr val="000000"/>
                </a:solidFill>
              </a:rPr>
              <a:t>profficient</a:t>
            </a:r>
            <a:r>
              <a:rPr lang="en-US" sz="1400" dirty="0">
                <a:solidFill>
                  <a:srgbClr val="000000"/>
                </a:solidFill>
              </a:rPr>
              <a:t> level.</a:t>
            </a:r>
            <a:br>
              <a:rPr lang="en-US" sz="1400" dirty="0">
                <a:solidFill>
                  <a:srgbClr val="000000"/>
                </a:solidFill>
              </a:rPr>
            </a:br>
            <a:endParaRPr lang="en-US" sz="1400" dirty="0">
              <a:solidFill>
                <a:srgbClr val="000000"/>
              </a:solidFill>
            </a:endParaRPr>
          </a:p>
          <a:p>
            <a:pPr algn="ctr">
              <a:lnSpc>
                <a:spcPct val="100000"/>
              </a:lnSpc>
              <a:spcBef>
                <a:spcPts val="0"/>
              </a:spcBef>
            </a:pPr>
            <a:r>
              <a:rPr lang="en-US" sz="1400" dirty="0">
                <a:solidFill>
                  <a:srgbClr val="000000"/>
                </a:solidFill>
              </a:rPr>
              <a:t>For example, Power point presentation and word document, this tools I will mostly use in my academic work.</a:t>
            </a:r>
          </a:p>
          <a:p>
            <a:pPr algn="ctr">
              <a:lnSpc>
                <a:spcPct val="100000"/>
              </a:lnSpc>
              <a:spcBef>
                <a:spcPts val="0"/>
              </a:spcBef>
            </a:pPr>
            <a:r>
              <a:rPr lang="en-US" sz="1400" dirty="0">
                <a:solidFill>
                  <a:srgbClr val="000000"/>
                </a:solidFill>
              </a:rPr>
              <a:t>And I will be using the Excel for doing my annual expenditure calculation to help me manage my bills and income.</a:t>
            </a:r>
            <a:endParaRPr lang="en-US" sz="1400"/>
          </a:p>
        </p:txBody>
      </p:sp>
      <p:sp>
        <p:nvSpPr>
          <p:cNvPr id="24" name="Content Placeholder 7">
            <a:extLst>
              <a:ext uri="{FF2B5EF4-FFF2-40B4-BE49-F238E27FC236}">
                <a16:creationId xmlns:a16="http://schemas.microsoft.com/office/drawing/2014/main" id="{3313198F-9BA8-353C-9E72-72A9E427734B}"/>
              </a:ext>
            </a:extLst>
          </p:cNvPr>
          <p:cNvSpPr>
            <a:spLocks noGrp="1"/>
          </p:cNvSpPr>
          <p:nvPr>
            <p:ph idx="1"/>
          </p:nvPr>
        </p:nvSpPr>
        <p:spPr>
          <a:xfrm>
            <a:off x="6972300" y="3429000"/>
            <a:ext cx="4419886" cy="2705100"/>
          </a:xfrm>
        </p:spPr>
        <p:txBody>
          <a:bodyPr anchor="ctr">
            <a:normAutofit/>
          </a:bodyPr>
          <a:lstStyle/>
          <a:p>
            <a:pPr algn="ctr"/>
            <a:r>
              <a:rPr lang="en-US" sz="4000" b="1" dirty="0">
                <a:solidFill>
                  <a:srgbClr val="2C1742"/>
                </a:solidFill>
              </a:rPr>
              <a:t>Development of my skills</a:t>
            </a:r>
          </a:p>
        </p:txBody>
      </p:sp>
      <p:pic>
        <p:nvPicPr>
          <p:cNvPr id="4" name="Content Placeholder 3" descr="Sharpen your In – Demand Soft Skills – Business Manager">
            <a:extLst>
              <a:ext uri="{FF2B5EF4-FFF2-40B4-BE49-F238E27FC236}">
                <a16:creationId xmlns:a16="http://schemas.microsoft.com/office/drawing/2014/main" id="{64831EAA-DA26-8C91-AF98-14E4F54A4456}"/>
              </a:ext>
            </a:extLst>
          </p:cNvPr>
          <p:cNvPicPr>
            <a:picLocks noChangeAspect="1"/>
          </p:cNvPicPr>
          <p:nvPr/>
        </p:nvPicPr>
        <p:blipFill>
          <a:blip r:embed="rId2">
            <a:alphaModFix/>
          </a:blip>
          <a:stretch>
            <a:fillRect/>
          </a:stretch>
        </p:blipFill>
        <p:spPr>
          <a:xfrm>
            <a:off x="7369387" y="1028700"/>
            <a:ext cx="3549226" cy="1996440"/>
          </a:xfrm>
          <a:prstGeom prst="rect">
            <a:avLst/>
          </a:prstGeom>
        </p:spPr>
      </p:pic>
    </p:spTree>
    <p:extLst>
      <p:ext uri="{BB962C8B-B14F-4D97-AF65-F5344CB8AC3E}">
        <p14:creationId xmlns:p14="http://schemas.microsoft.com/office/powerpoint/2010/main" val="251516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wipe(down)">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1188651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8D1EC-AEFE-EF68-F473-128A8940C22E}"/>
              </a:ext>
            </a:extLst>
          </p:cNvPr>
          <p:cNvSpPr>
            <a:spLocks noGrp="1"/>
          </p:cNvSpPr>
          <p:nvPr>
            <p:ph type="title"/>
          </p:nvPr>
        </p:nvSpPr>
        <p:spPr>
          <a:xfrm>
            <a:off x="1028700" y="723901"/>
            <a:ext cx="5836920" cy="1288884"/>
          </a:xfrm>
        </p:spPr>
        <p:txBody>
          <a:bodyPr anchor="b">
            <a:normAutofit/>
          </a:bodyPr>
          <a:lstStyle/>
          <a:p>
            <a:pPr algn="ctr"/>
            <a:r>
              <a:rPr lang="en-US" dirty="0"/>
              <a:t>Outlook mail and Task Management</a:t>
            </a:r>
          </a:p>
        </p:txBody>
      </p:sp>
      <p:pic>
        <p:nvPicPr>
          <p:cNvPr id="52" name="Picture 51" descr="Outlook.com - Wikipedia">
            <a:extLst>
              <a:ext uri="{FF2B5EF4-FFF2-40B4-BE49-F238E27FC236}">
                <a16:creationId xmlns:a16="http://schemas.microsoft.com/office/drawing/2014/main" id="{45BD300A-AB28-6E60-01C6-6DD9C0ADEC28}"/>
              </a:ext>
            </a:extLst>
          </p:cNvPr>
          <p:cNvPicPr>
            <a:picLocks noChangeAspect="1"/>
          </p:cNvPicPr>
          <p:nvPr/>
        </p:nvPicPr>
        <p:blipFill>
          <a:blip r:embed="rId2">
            <a:alphaModFix/>
          </a:blip>
          <a:stretch>
            <a:fillRect/>
          </a:stretch>
        </p:blipFill>
        <p:spPr>
          <a:xfrm>
            <a:off x="7741239" y="1643950"/>
            <a:ext cx="3666392" cy="3473906"/>
          </a:xfrm>
          <a:prstGeom prst="rect">
            <a:avLst/>
          </a:prstGeom>
        </p:spPr>
      </p:pic>
      <p:graphicFrame>
        <p:nvGraphicFramePr>
          <p:cNvPr id="40" name="Content Placeholder 2">
            <a:extLst>
              <a:ext uri="{FF2B5EF4-FFF2-40B4-BE49-F238E27FC236}">
                <a16:creationId xmlns:a16="http://schemas.microsoft.com/office/drawing/2014/main" id="{9A96E29F-D96D-E0CC-FC22-437DFF09A245}"/>
              </a:ext>
            </a:extLst>
          </p:cNvPr>
          <p:cNvGraphicFramePr>
            <a:graphicFrameLocks noGrp="1"/>
          </p:cNvGraphicFramePr>
          <p:nvPr>
            <p:ph idx="1"/>
            <p:extLst>
              <p:ext uri="{D42A27DB-BD31-4B8C-83A1-F6EECF244321}">
                <p14:modId xmlns:p14="http://schemas.microsoft.com/office/powerpoint/2010/main" val="2364030339"/>
              </p:ext>
            </p:extLst>
          </p:nvPr>
        </p:nvGraphicFramePr>
        <p:xfrm>
          <a:off x="1266529" y="2732545"/>
          <a:ext cx="5384169" cy="3232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1883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 calcmode="lin" valueType="num">
                                      <p:cBhvr>
                                        <p:cTn id="12" dur="1000" fill="hold"/>
                                        <p:tgtEl>
                                          <p:spTgt spid="40"/>
                                        </p:tgtEl>
                                        <p:attrNameLst>
                                          <p:attrName>ppt_w</p:attrName>
                                        </p:attrNameLst>
                                      </p:cBhvr>
                                      <p:tavLst>
                                        <p:tav tm="0">
                                          <p:val>
                                            <p:fltVal val="0"/>
                                          </p:val>
                                        </p:tav>
                                        <p:tav tm="100000">
                                          <p:val>
                                            <p:strVal val="#ppt_w"/>
                                          </p:val>
                                        </p:tav>
                                      </p:tavLst>
                                    </p:anim>
                                    <p:anim calcmode="lin" valueType="num">
                                      <p:cBhvr>
                                        <p:cTn id="13" dur="1000" fill="hold"/>
                                        <p:tgtEl>
                                          <p:spTgt spid="40"/>
                                        </p:tgtEl>
                                        <p:attrNameLst>
                                          <p:attrName>ppt_h</p:attrName>
                                        </p:attrNameLst>
                                      </p:cBhvr>
                                      <p:tavLst>
                                        <p:tav tm="0">
                                          <p:val>
                                            <p:fltVal val="0"/>
                                          </p:val>
                                        </p:tav>
                                        <p:tav tm="100000">
                                          <p:val>
                                            <p:strVal val="#ppt_h"/>
                                          </p:val>
                                        </p:tav>
                                      </p:tavLst>
                                    </p:anim>
                                    <p:anim calcmode="lin" valueType="num">
                                      <p:cBhvr>
                                        <p:cTn id="14" dur="1000" fill="hold"/>
                                        <p:tgtEl>
                                          <p:spTgt spid="40"/>
                                        </p:tgtEl>
                                        <p:attrNameLst>
                                          <p:attrName>style.rotation</p:attrName>
                                        </p:attrNameLst>
                                      </p:cBhvr>
                                      <p:tavLst>
                                        <p:tav tm="0">
                                          <p:val>
                                            <p:fltVal val="90"/>
                                          </p:val>
                                        </p:tav>
                                        <p:tav tm="100000">
                                          <p:val>
                                            <p:fltVal val="0"/>
                                          </p:val>
                                        </p:tav>
                                      </p:tavLst>
                                    </p:anim>
                                    <p:animEffect transition="in" filter="fade">
                                      <p:cBhvr>
                                        <p:cTn id="15"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58860B5-4C8B-4A85-9C61-6C38237A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88D8DB-F336-4940-A141-657B45C9F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bot touching a circular object&#10;&#10;AI-generated content may be incorrect.">
            <a:extLst>
              <a:ext uri="{FF2B5EF4-FFF2-40B4-BE49-F238E27FC236}">
                <a16:creationId xmlns:a16="http://schemas.microsoft.com/office/drawing/2014/main" id="{21936275-1A5F-0C47-51B9-565A5515E892}"/>
              </a:ext>
            </a:extLst>
          </p:cNvPr>
          <p:cNvPicPr>
            <a:picLocks noChangeAspect="1"/>
          </p:cNvPicPr>
          <p:nvPr/>
        </p:nvPicPr>
        <p:blipFill>
          <a:blip r:embed="rId2">
            <a:alphaModFix amt="41000"/>
            <a:extLst>
              <a:ext uri="{837473B0-CC2E-450A-ABE3-18F120FF3D39}">
                <a1611:picAttrSrcUrl xmlns:a1611="http://schemas.microsoft.com/office/drawing/2016/11/main" r:id="rId3"/>
              </a:ext>
            </a:extLst>
          </a:blip>
          <a:srcRect l="4197" r="4247" b="-1"/>
          <a:stretch>
            <a:fillRect/>
          </a:stretch>
        </p:blipFill>
        <p:spPr>
          <a:xfrm>
            <a:off x="20" y="1"/>
            <a:ext cx="12191979" cy="6858000"/>
          </a:xfrm>
          <a:prstGeom prst="rect">
            <a:avLst/>
          </a:prstGeom>
        </p:spPr>
      </p:pic>
      <p:sp>
        <p:nvSpPr>
          <p:cNvPr id="16" name="Rectangle 5">
            <a:extLst>
              <a:ext uri="{FF2B5EF4-FFF2-40B4-BE49-F238E27FC236}">
                <a16:creationId xmlns:a16="http://schemas.microsoft.com/office/drawing/2014/main" id="{59F0F49B-3281-41C6-B073-D00425151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406"/>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0AD6D5-7FD2-97D2-E35C-6B44D0E1806B}"/>
              </a:ext>
            </a:extLst>
          </p:cNvPr>
          <p:cNvSpPr>
            <a:spLocks noGrp="1"/>
          </p:cNvSpPr>
          <p:nvPr>
            <p:ph type="title"/>
          </p:nvPr>
        </p:nvSpPr>
        <p:spPr>
          <a:xfrm>
            <a:off x="1424940" y="1700294"/>
            <a:ext cx="3246119" cy="2608006"/>
          </a:xfrm>
        </p:spPr>
        <p:txBody>
          <a:bodyPr anchor="ctr">
            <a:normAutofit/>
          </a:bodyPr>
          <a:lstStyle/>
          <a:p>
            <a:pPr algn="ctr"/>
            <a:r>
              <a:rPr lang="en-US" dirty="0"/>
              <a:t>Artificial </a:t>
            </a:r>
            <a:r>
              <a:rPr lang="en-US" dirty="0" err="1"/>
              <a:t>Inteligence</a:t>
            </a:r>
          </a:p>
        </p:txBody>
      </p:sp>
      <p:sp>
        <p:nvSpPr>
          <p:cNvPr id="3" name="Content Placeholder 2">
            <a:extLst>
              <a:ext uri="{FF2B5EF4-FFF2-40B4-BE49-F238E27FC236}">
                <a16:creationId xmlns:a16="http://schemas.microsoft.com/office/drawing/2014/main" id="{3B00C3E0-59DD-5DBE-FD7F-8965DA898D46}"/>
              </a:ext>
            </a:extLst>
          </p:cNvPr>
          <p:cNvSpPr>
            <a:spLocks noGrp="1"/>
          </p:cNvSpPr>
          <p:nvPr>
            <p:ph idx="1"/>
          </p:nvPr>
        </p:nvSpPr>
        <p:spPr>
          <a:xfrm>
            <a:off x="5959877" y="1715407"/>
            <a:ext cx="4452968" cy="4800600"/>
          </a:xfrm>
          <a:effectLst>
            <a:outerShdw blurRad="50800" dist="12700" dir="2700000" algn="tl" rotWithShape="0">
              <a:prstClr val="black">
                <a:alpha val="40000"/>
              </a:prstClr>
            </a:outerShdw>
          </a:effectLst>
        </p:spPr>
        <p:txBody>
          <a:bodyPr anchor="ctr">
            <a:normAutofit/>
          </a:bodyPr>
          <a:lstStyle/>
          <a:p>
            <a:pPr algn="ctr"/>
            <a:r>
              <a:rPr lang="en-US" sz="1600" dirty="0">
                <a:solidFill>
                  <a:schemeClr val="bg1"/>
                </a:solidFill>
              </a:rPr>
              <a:t>The use of AI  such as ChatGPT or  Microsoft copilot in academic work and the risks that implements.</a:t>
            </a:r>
          </a:p>
          <a:p>
            <a:pPr algn="ctr"/>
            <a:r>
              <a:rPr lang="en-US" sz="1600" dirty="0">
                <a:solidFill>
                  <a:schemeClr val="bg1"/>
                </a:solidFill>
              </a:rPr>
              <a:t>I have a better understanding of what AI is and what it does, and when you can and cannot use this in academic work.</a:t>
            </a:r>
          </a:p>
          <a:p>
            <a:pPr algn="ctr"/>
            <a:r>
              <a:rPr lang="en-US" sz="1600" dirty="0" err="1">
                <a:solidFill>
                  <a:schemeClr val="bg1"/>
                </a:solidFill>
              </a:rPr>
              <a:t>Acknowliging</a:t>
            </a:r>
            <a:r>
              <a:rPr lang="en-US" sz="1600" dirty="0">
                <a:solidFill>
                  <a:schemeClr val="bg1"/>
                </a:solidFill>
              </a:rPr>
              <a:t> of the use if AI in academic work for grammar or research purposes, and never copy and paste the information.</a:t>
            </a:r>
          </a:p>
          <a:p>
            <a:pPr algn="ctr"/>
            <a:r>
              <a:rPr lang="en-US" sz="1600" dirty="0">
                <a:solidFill>
                  <a:schemeClr val="bg1"/>
                </a:solidFill>
              </a:rPr>
              <a:t>Basic understanding of Cybersecurity such as digital attacks, being hacked or </a:t>
            </a:r>
            <a:r>
              <a:rPr lang="en-US" sz="1600" dirty="0" err="1">
                <a:solidFill>
                  <a:schemeClr val="bg1"/>
                </a:solidFill>
              </a:rPr>
              <a:t>phishing,understanding</a:t>
            </a:r>
            <a:r>
              <a:rPr lang="en-US" sz="1600" dirty="0">
                <a:solidFill>
                  <a:schemeClr val="bg1"/>
                </a:solidFill>
              </a:rPr>
              <a:t> of having strong password helps security to be stronger and have less chances of being hacked.</a:t>
            </a:r>
          </a:p>
          <a:p>
            <a:pPr algn="ctr"/>
            <a:r>
              <a:rPr lang="en-US" sz="1600" dirty="0">
                <a:solidFill>
                  <a:schemeClr val="bg1"/>
                </a:solidFill>
              </a:rPr>
              <a:t>Basics of GDPR, understanding the safety and privacy of personal data online.</a:t>
            </a:r>
          </a:p>
          <a:p>
            <a:endParaRPr lang="en-US" dirty="0">
              <a:solidFill>
                <a:srgbClr val="000000"/>
              </a:solidFill>
            </a:endParaRPr>
          </a:p>
          <a:p>
            <a:pPr algn="ctr"/>
            <a:endParaRPr lang="en-US" dirty="0">
              <a:solidFill>
                <a:schemeClr val="bg1"/>
              </a:solidFill>
            </a:endParaRPr>
          </a:p>
        </p:txBody>
      </p:sp>
      <p:grpSp>
        <p:nvGrpSpPr>
          <p:cNvPr id="18" name="Group 17">
            <a:extLst>
              <a:ext uri="{FF2B5EF4-FFF2-40B4-BE49-F238E27FC236}">
                <a16:creationId xmlns:a16="http://schemas.microsoft.com/office/drawing/2014/main" id="{BD2492B2-B8B7-4A51-ABA9-EB4480F77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19" name="Rectangle 18">
              <a:extLst>
                <a:ext uri="{FF2B5EF4-FFF2-40B4-BE49-F238E27FC236}">
                  <a16:creationId xmlns:a16="http://schemas.microsoft.com/office/drawing/2014/main" id="{EE25C357-E66E-42A1-A409-1235486B5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46318FBB-DA09-4FF6-B480-C513819F1B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67E98EC-5AA4-4A5A-9F6D-20968E3A5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4727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7" presetClass="entr" presetSubtype="1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17" presetClass="entr" presetSubtype="1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p:cTn id="30"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17" presetClass="entr" presetSubtype="1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p:cTn id="36"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964B2-F031-324B-B9A4-F025FCA2D396}"/>
              </a:ext>
            </a:extLst>
          </p:cNvPr>
          <p:cNvSpPr>
            <a:spLocks noGrp="1"/>
          </p:cNvSpPr>
          <p:nvPr>
            <p:ph type="title"/>
          </p:nvPr>
        </p:nvSpPr>
        <p:spPr>
          <a:xfrm>
            <a:off x="1193360" y="722376"/>
            <a:ext cx="6220784" cy="1288825"/>
          </a:xfrm>
        </p:spPr>
        <p:txBody>
          <a:bodyPr anchor="b">
            <a:normAutofit/>
          </a:bodyPr>
          <a:lstStyle/>
          <a:p>
            <a:pPr algn="ctr"/>
            <a:r>
              <a:rPr lang="en-US" dirty="0"/>
              <a:t>Microsoft Office: Word document and Microsoft Teams</a:t>
            </a:r>
            <a:endParaRPr lang="en-US"/>
          </a:p>
        </p:txBody>
      </p:sp>
      <p:sp>
        <p:nvSpPr>
          <p:cNvPr id="3" name="Content Placeholder 2">
            <a:extLst>
              <a:ext uri="{FF2B5EF4-FFF2-40B4-BE49-F238E27FC236}">
                <a16:creationId xmlns:a16="http://schemas.microsoft.com/office/drawing/2014/main" id="{02B64153-D32F-012C-93BA-2158148F52B6}"/>
              </a:ext>
            </a:extLst>
          </p:cNvPr>
          <p:cNvSpPr>
            <a:spLocks noGrp="1"/>
          </p:cNvSpPr>
          <p:nvPr>
            <p:ph idx="1"/>
          </p:nvPr>
        </p:nvSpPr>
        <p:spPr>
          <a:xfrm>
            <a:off x="1193360" y="2478581"/>
            <a:ext cx="6220784" cy="3028597"/>
          </a:xfrm>
        </p:spPr>
        <p:txBody>
          <a:bodyPr vert="horz" lIns="91440" tIns="45720" rIns="91440" bIns="45720" rtlCol="0" anchor="ctr">
            <a:normAutofit/>
          </a:bodyPr>
          <a:lstStyle/>
          <a:p>
            <a:pPr algn="ctr"/>
            <a:r>
              <a:rPr lang="en-US" sz="1900" dirty="0"/>
              <a:t>I learned all the features word document offers such as creating a table of content, adding pictures and adding citation and references, how to apply them to use them for our assignments and how we can save this documents to be able to access it in the one drive document to access anywhere anytime I want.</a:t>
            </a:r>
          </a:p>
          <a:p>
            <a:pPr algn="ctr"/>
            <a:r>
              <a:rPr lang="en-US" sz="1900" dirty="0"/>
              <a:t>I learned accessing in a team or classroom through Microsoft Teams, adding and inviting someone or creating a group.</a:t>
            </a:r>
          </a:p>
          <a:p>
            <a:pPr algn="ctr"/>
            <a:r>
              <a:rPr lang="en-US" sz="1900" dirty="0"/>
              <a:t>Sharing videos or pictures to interact with the group or team.</a:t>
            </a:r>
          </a:p>
        </p:txBody>
      </p:sp>
      <p:pic>
        <p:nvPicPr>
          <p:cNvPr id="14" name="Picture 13" descr="Microsoft Word Help">
            <a:extLst>
              <a:ext uri="{FF2B5EF4-FFF2-40B4-BE49-F238E27FC236}">
                <a16:creationId xmlns:a16="http://schemas.microsoft.com/office/drawing/2014/main" id="{147D0E56-5FB0-C7B7-45FC-14C6F6EDF4FE}"/>
              </a:ext>
            </a:extLst>
          </p:cNvPr>
          <p:cNvPicPr>
            <a:picLocks noChangeAspect="1"/>
          </p:cNvPicPr>
          <p:nvPr/>
        </p:nvPicPr>
        <p:blipFill>
          <a:blip r:embed="rId2"/>
          <a:stretch>
            <a:fillRect/>
          </a:stretch>
        </p:blipFill>
        <p:spPr>
          <a:xfrm>
            <a:off x="8594126" y="1028699"/>
            <a:ext cx="2239433" cy="2239433"/>
          </a:xfrm>
          <a:prstGeom prst="rect">
            <a:avLst/>
          </a:prstGeom>
        </p:spPr>
      </p:pic>
      <p:pic>
        <p:nvPicPr>
          <p:cNvPr id="13" name="Picture 12" descr="A logo of a company&#10;&#10;AI-generated content may be incorrect.">
            <a:extLst>
              <a:ext uri="{FF2B5EF4-FFF2-40B4-BE49-F238E27FC236}">
                <a16:creationId xmlns:a16="http://schemas.microsoft.com/office/drawing/2014/main" id="{FA12741E-3E18-20B3-3757-08FBCA99CA82}"/>
              </a:ext>
            </a:extLst>
          </p:cNvPr>
          <p:cNvPicPr>
            <a:picLocks noChangeAspect="1"/>
          </p:cNvPicPr>
          <p:nvPr/>
        </p:nvPicPr>
        <p:blipFill>
          <a:blip r:embed="rId3"/>
          <a:stretch>
            <a:fillRect/>
          </a:stretch>
        </p:blipFill>
        <p:spPr>
          <a:xfrm>
            <a:off x="8264386" y="3589866"/>
            <a:ext cx="2898913" cy="1630638"/>
          </a:xfrm>
          <a:prstGeom prst="rect">
            <a:avLst/>
          </a:prstGeom>
        </p:spPr>
      </p:pic>
    </p:spTree>
    <p:extLst>
      <p:ext uri="{BB962C8B-B14F-4D97-AF65-F5344CB8AC3E}">
        <p14:creationId xmlns:p14="http://schemas.microsoft.com/office/powerpoint/2010/main" val="636287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A5AF02-7688-60C1-C309-D314D972DBA2}"/>
              </a:ext>
            </a:extLst>
          </p:cNvPr>
          <p:cNvSpPr>
            <a:spLocks noGrp="1"/>
          </p:cNvSpPr>
          <p:nvPr>
            <p:ph type="title"/>
          </p:nvPr>
        </p:nvSpPr>
        <p:spPr>
          <a:xfrm>
            <a:off x="1077426" y="723901"/>
            <a:ext cx="5465148" cy="1288884"/>
          </a:xfrm>
        </p:spPr>
        <p:txBody>
          <a:bodyPr anchor="b">
            <a:normAutofit/>
          </a:bodyPr>
          <a:lstStyle/>
          <a:p>
            <a:pPr algn="ctr"/>
            <a:r>
              <a:rPr lang="en-US" dirty="0"/>
              <a:t>Power Point  </a:t>
            </a:r>
            <a:endParaRPr lang="en-US"/>
          </a:p>
        </p:txBody>
      </p:sp>
      <p:sp>
        <p:nvSpPr>
          <p:cNvPr id="31" name="Content Placeholder 7">
            <a:extLst>
              <a:ext uri="{FF2B5EF4-FFF2-40B4-BE49-F238E27FC236}">
                <a16:creationId xmlns:a16="http://schemas.microsoft.com/office/drawing/2014/main" id="{04FB5518-4DE9-7C76-0745-55C6942A7A84}"/>
              </a:ext>
            </a:extLst>
          </p:cNvPr>
          <p:cNvSpPr>
            <a:spLocks noGrp="1"/>
          </p:cNvSpPr>
          <p:nvPr>
            <p:ph idx="1"/>
          </p:nvPr>
        </p:nvSpPr>
        <p:spPr>
          <a:xfrm>
            <a:off x="1235402" y="2286496"/>
            <a:ext cx="5465149" cy="3232826"/>
          </a:xfrm>
        </p:spPr>
        <p:txBody>
          <a:bodyPr anchor="t">
            <a:normAutofit fontScale="92500" lnSpcReduction="20000"/>
          </a:bodyPr>
          <a:lstStyle/>
          <a:p>
            <a:pPr algn="ctr"/>
            <a:r>
              <a:rPr lang="en-US" dirty="0"/>
              <a:t>This is what I learned so far:</a:t>
            </a:r>
          </a:p>
          <a:p>
            <a:pPr algn="ctr"/>
            <a:r>
              <a:rPr lang="en-US" dirty="0"/>
              <a:t>I learned how to use the </a:t>
            </a:r>
            <a:r>
              <a:rPr lang="en-US" dirty="0" err="1"/>
              <a:t>differents</a:t>
            </a:r>
            <a:r>
              <a:rPr lang="en-US" dirty="0"/>
              <a:t> transitions and animations such as the </a:t>
            </a:r>
            <a:r>
              <a:rPr lang="en-US" dirty="0" err="1"/>
              <a:t>morphe</a:t>
            </a:r>
            <a:r>
              <a:rPr lang="en-US" dirty="0"/>
              <a:t>.</a:t>
            </a:r>
          </a:p>
          <a:p>
            <a:pPr algn="ctr"/>
            <a:r>
              <a:rPr lang="en-US" dirty="0"/>
              <a:t>Different features such as the designer, adding pictures into the power point and the different ways you can use, by searching online or by adding the link or adding from the one drive computer.</a:t>
            </a:r>
          </a:p>
          <a:p>
            <a:pPr algn="ctr"/>
            <a:r>
              <a:rPr lang="en-US" dirty="0"/>
              <a:t>Saving presentation as pdf file.</a:t>
            </a:r>
          </a:p>
          <a:p>
            <a:pPr algn="ctr"/>
            <a:r>
              <a:rPr lang="en-US" dirty="0"/>
              <a:t>Adding music and voice record over into the power point for presenting</a:t>
            </a:r>
          </a:p>
          <a:p>
            <a:pPr algn="ctr"/>
            <a:endParaRPr lang="en-US" dirty="0"/>
          </a:p>
        </p:txBody>
      </p:sp>
      <p:pic>
        <p:nvPicPr>
          <p:cNvPr id="4" name="Content Placeholder 3" descr="Microsoft PowerPoint - Wikipedia">
            <a:extLst>
              <a:ext uri="{FF2B5EF4-FFF2-40B4-BE49-F238E27FC236}">
                <a16:creationId xmlns:a16="http://schemas.microsoft.com/office/drawing/2014/main" id="{B1674DE8-C564-9D9A-8138-3F41DE73A984}"/>
              </a:ext>
            </a:extLst>
          </p:cNvPr>
          <p:cNvPicPr>
            <a:picLocks noChangeAspect="1"/>
          </p:cNvPicPr>
          <p:nvPr/>
        </p:nvPicPr>
        <p:blipFill>
          <a:blip r:embed="rId2">
            <a:alphaModFix/>
          </a:blip>
          <a:srcRect r="35500" b="1"/>
          <a:stretch>
            <a:fillRect/>
          </a:stretch>
        </p:blipFill>
        <p:spPr>
          <a:xfrm>
            <a:off x="7620000" y="10"/>
            <a:ext cx="4572000" cy="6857990"/>
          </a:xfrm>
          <a:prstGeom prst="rect">
            <a:avLst/>
          </a:prstGeom>
        </p:spPr>
      </p:pic>
    </p:spTree>
    <p:extLst>
      <p:ext uri="{BB962C8B-B14F-4D97-AF65-F5344CB8AC3E}">
        <p14:creationId xmlns:p14="http://schemas.microsoft.com/office/powerpoint/2010/main" val="3688134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xEl>
                                              <p:pRg st="0" end="0"/>
                                            </p:txEl>
                                          </p:spTgt>
                                        </p:tgtEl>
                                        <p:attrNameLst>
                                          <p:attrName>style.visibility</p:attrName>
                                        </p:attrNameLst>
                                      </p:cBhvr>
                                      <p:to>
                                        <p:strVal val="visible"/>
                                      </p:to>
                                    </p:set>
                                    <p:animEffect transition="in" filter="fade">
                                      <p:cBhvr>
                                        <p:cTn id="12" dur="500"/>
                                        <p:tgtEl>
                                          <p:spTgt spid="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
                                            <p:txEl>
                                              <p:pRg st="1" end="1"/>
                                            </p:txEl>
                                          </p:spTgt>
                                        </p:tgtEl>
                                        <p:attrNameLst>
                                          <p:attrName>style.visibility</p:attrName>
                                        </p:attrNameLst>
                                      </p:cBhvr>
                                      <p:to>
                                        <p:strVal val="visible"/>
                                      </p:to>
                                    </p:set>
                                    <p:animEffect transition="in" filter="fade">
                                      <p:cBhvr>
                                        <p:cTn id="17" dur="500"/>
                                        <p:tgtEl>
                                          <p:spTgt spid="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
                                            <p:txEl>
                                              <p:pRg st="2" end="2"/>
                                            </p:txEl>
                                          </p:spTgt>
                                        </p:tgtEl>
                                        <p:attrNameLst>
                                          <p:attrName>style.visibility</p:attrName>
                                        </p:attrNameLst>
                                      </p:cBhvr>
                                      <p:to>
                                        <p:strVal val="visible"/>
                                      </p:to>
                                    </p:set>
                                    <p:animEffect transition="in" filter="fade">
                                      <p:cBhvr>
                                        <p:cTn id="22" dur="500"/>
                                        <p:tgtEl>
                                          <p:spTgt spid="3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1">
                                            <p:txEl>
                                              <p:pRg st="3" end="3"/>
                                            </p:txEl>
                                          </p:spTgt>
                                        </p:tgtEl>
                                        <p:attrNameLst>
                                          <p:attrName>style.visibility</p:attrName>
                                        </p:attrNameLst>
                                      </p:cBhvr>
                                      <p:to>
                                        <p:strVal val="visible"/>
                                      </p:to>
                                    </p:set>
                                    <p:animEffect transition="in" filter="fade">
                                      <p:cBhvr>
                                        <p:cTn id="27" dur="500"/>
                                        <p:tgtEl>
                                          <p:spTgt spid="3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1">
                                            <p:txEl>
                                              <p:pRg st="4" end="4"/>
                                            </p:txEl>
                                          </p:spTgt>
                                        </p:tgtEl>
                                        <p:attrNameLst>
                                          <p:attrName>style.visibility</p:attrName>
                                        </p:attrNameLst>
                                      </p:cBhvr>
                                      <p:to>
                                        <p:strVal val="visible"/>
                                      </p:to>
                                    </p:set>
                                    <p:animEffect transition="in" filter="fade">
                                      <p:cBhvr>
                                        <p:cTn id="32" dur="500"/>
                                        <p:tgtEl>
                                          <p:spTgt spid="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y you shouldn't use Microsoft Excel for Legal Entity Management">
            <a:extLst>
              <a:ext uri="{FF2B5EF4-FFF2-40B4-BE49-F238E27FC236}">
                <a16:creationId xmlns:a16="http://schemas.microsoft.com/office/drawing/2014/main" id="{9885BA79-9D93-99B6-D4FE-357B9406E641}"/>
              </a:ext>
            </a:extLst>
          </p:cNvPr>
          <p:cNvPicPr>
            <a:picLocks noChangeAspect="1"/>
          </p:cNvPicPr>
          <p:nvPr/>
        </p:nvPicPr>
        <p:blipFill>
          <a:blip r:embed="rId2">
            <a:alphaModFix amt="41000"/>
          </a:blip>
          <a:srcRect l="38450" r="17200" b="1"/>
          <a:stretch>
            <a:fillRect/>
          </a:stretch>
        </p:blipFill>
        <p:spPr>
          <a:xfrm>
            <a:off x="20" y="10"/>
            <a:ext cx="6095981" cy="6872504"/>
          </a:xfrm>
          <a:prstGeom prst="rect">
            <a:avLst/>
          </a:prstGeom>
        </p:spPr>
      </p:pic>
      <p:sp>
        <p:nvSpPr>
          <p:cNvPr id="2" name="Title 1">
            <a:extLst>
              <a:ext uri="{FF2B5EF4-FFF2-40B4-BE49-F238E27FC236}">
                <a16:creationId xmlns:a16="http://schemas.microsoft.com/office/drawing/2014/main" id="{CAC7545A-AC90-2057-7551-1B556F91CB2C}"/>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US" sz="4000" b="1" dirty="0">
                <a:solidFill>
                  <a:schemeClr val="bg1"/>
                </a:solidFill>
              </a:rPr>
              <a:t>Excel</a:t>
            </a:r>
          </a:p>
        </p:txBody>
      </p:sp>
      <p:sp>
        <p:nvSpPr>
          <p:cNvPr id="27" name="Content Placeholder 7">
            <a:extLst>
              <a:ext uri="{FF2B5EF4-FFF2-40B4-BE49-F238E27FC236}">
                <a16:creationId xmlns:a16="http://schemas.microsoft.com/office/drawing/2014/main" id="{C28EF6A0-C68D-BC3E-55DE-D98BE56434CA}"/>
              </a:ext>
            </a:extLst>
          </p:cNvPr>
          <p:cNvSpPr>
            <a:spLocks noGrp="1"/>
          </p:cNvSpPr>
          <p:nvPr>
            <p:ph idx="1"/>
          </p:nvPr>
        </p:nvSpPr>
        <p:spPr>
          <a:xfrm>
            <a:off x="7305514" y="1429073"/>
            <a:ext cx="4038600" cy="4542641"/>
          </a:xfrm>
        </p:spPr>
        <p:txBody>
          <a:bodyPr vert="horz" lIns="91440" tIns="45720" rIns="91440" bIns="45720" rtlCol="0" anchor="t">
            <a:noAutofit/>
          </a:bodyPr>
          <a:lstStyle/>
          <a:p>
            <a:pPr algn="ctr"/>
            <a:r>
              <a:rPr lang="en-US" dirty="0"/>
              <a:t>I learned all the formulas such as: SUM,AVERAGE,SUBTOTAL,MIN</a:t>
            </a:r>
          </a:p>
          <a:p>
            <a:pPr algn="ctr"/>
            <a:r>
              <a:rPr lang="en-US" dirty="0"/>
              <a:t>Now I know how to calculate a total of an annual income expenditure.</a:t>
            </a:r>
          </a:p>
          <a:p>
            <a:pPr algn="ctr"/>
            <a:r>
              <a:rPr lang="en-US" dirty="0"/>
              <a:t>I learned how to create and </a:t>
            </a:r>
            <a:r>
              <a:rPr lang="en-US" err="1"/>
              <a:t>organise</a:t>
            </a:r>
            <a:r>
              <a:rPr lang="en-US" dirty="0"/>
              <a:t> a table .</a:t>
            </a:r>
          </a:p>
          <a:p>
            <a:pPr algn="ctr"/>
            <a:r>
              <a:rPr lang="en-US" dirty="0"/>
              <a:t>Formatting spreadsheet.</a:t>
            </a:r>
          </a:p>
          <a:p>
            <a:pPr algn="ctr"/>
            <a:r>
              <a:rPr lang="en-US" dirty="0"/>
              <a:t>Creating dashboard(PivotTable)</a:t>
            </a:r>
          </a:p>
        </p:txBody>
      </p:sp>
    </p:spTree>
    <p:extLst>
      <p:ext uri="{BB962C8B-B14F-4D97-AF65-F5344CB8AC3E}">
        <p14:creationId xmlns:p14="http://schemas.microsoft.com/office/powerpoint/2010/main" val="215866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7" presetClass="entr" presetSubtype="10" fill="hold" grpId="0" nodeType="clickEffect">
                                  <p:stCondLst>
                                    <p:cond delay="0"/>
                                  </p:stCondLst>
                                  <p:childTnLst>
                                    <p:set>
                                      <p:cBhvr>
                                        <p:cTn id="14" dur="1" fill="hold">
                                          <p:stCondLst>
                                            <p:cond delay="0"/>
                                          </p:stCondLst>
                                        </p:cTn>
                                        <p:tgtEl>
                                          <p:spTgt spid="27">
                                            <p:txEl>
                                              <p:pRg st="0" end="0"/>
                                            </p:txEl>
                                          </p:spTgt>
                                        </p:tgtEl>
                                        <p:attrNameLst>
                                          <p:attrName>style.visibility</p:attrName>
                                        </p:attrNameLst>
                                      </p:cBhvr>
                                      <p:to>
                                        <p:strVal val="visible"/>
                                      </p:to>
                                    </p:set>
                                    <p:anim calcmode="lin" valueType="num">
                                      <p:cBhvr>
                                        <p:cTn id="15" dur="500" fill="hold"/>
                                        <p:tgtEl>
                                          <p:spTgt spid="27">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27">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7" presetClass="entr" presetSubtype="10" fill="hold" grpId="0" nodeType="clickEffect">
                                  <p:stCondLst>
                                    <p:cond delay="0"/>
                                  </p:stCondLst>
                                  <p:childTnLst>
                                    <p:set>
                                      <p:cBhvr>
                                        <p:cTn id="20" dur="1" fill="hold">
                                          <p:stCondLst>
                                            <p:cond delay="0"/>
                                          </p:stCondLst>
                                        </p:cTn>
                                        <p:tgtEl>
                                          <p:spTgt spid="27">
                                            <p:txEl>
                                              <p:pRg st="1" end="1"/>
                                            </p:txEl>
                                          </p:spTgt>
                                        </p:tgtEl>
                                        <p:attrNameLst>
                                          <p:attrName>style.visibility</p:attrName>
                                        </p:attrNameLst>
                                      </p:cBhvr>
                                      <p:to>
                                        <p:strVal val="visible"/>
                                      </p:to>
                                    </p:set>
                                    <p:anim calcmode="lin" valueType="num">
                                      <p:cBhvr>
                                        <p:cTn id="21" dur="500" fill="hold"/>
                                        <p:tgtEl>
                                          <p:spTgt spid="27">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27">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7" presetClass="entr" presetSubtype="10" fill="hold" grpId="0" nodeType="clickEffect">
                                  <p:stCondLst>
                                    <p:cond delay="0"/>
                                  </p:stCondLst>
                                  <p:childTnLst>
                                    <p:set>
                                      <p:cBhvr>
                                        <p:cTn id="26" dur="1" fill="hold">
                                          <p:stCondLst>
                                            <p:cond delay="0"/>
                                          </p:stCondLst>
                                        </p:cTn>
                                        <p:tgtEl>
                                          <p:spTgt spid="27">
                                            <p:txEl>
                                              <p:pRg st="2" end="2"/>
                                            </p:txEl>
                                          </p:spTgt>
                                        </p:tgtEl>
                                        <p:attrNameLst>
                                          <p:attrName>style.visibility</p:attrName>
                                        </p:attrNameLst>
                                      </p:cBhvr>
                                      <p:to>
                                        <p:strVal val="visible"/>
                                      </p:to>
                                    </p:set>
                                    <p:anim calcmode="lin" valueType="num">
                                      <p:cBhvr>
                                        <p:cTn id="27" dur="500" fill="hold"/>
                                        <p:tgtEl>
                                          <p:spTgt spid="27">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27">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17" presetClass="entr" presetSubtype="10" fill="hold" grpId="0" nodeType="clickEffect">
                                  <p:stCondLst>
                                    <p:cond delay="0"/>
                                  </p:stCondLst>
                                  <p:childTnLst>
                                    <p:set>
                                      <p:cBhvr>
                                        <p:cTn id="32" dur="1" fill="hold">
                                          <p:stCondLst>
                                            <p:cond delay="0"/>
                                          </p:stCondLst>
                                        </p:cTn>
                                        <p:tgtEl>
                                          <p:spTgt spid="27">
                                            <p:txEl>
                                              <p:pRg st="3" end="3"/>
                                            </p:txEl>
                                          </p:spTgt>
                                        </p:tgtEl>
                                        <p:attrNameLst>
                                          <p:attrName>style.visibility</p:attrName>
                                        </p:attrNameLst>
                                      </p:cBhvr>
                                      <p:to>
                                        <p:strVal val="visible"/>
                                      </p:to>
                                    </p:set>
                                    <p:anim calcmode="lin" valueType="num">
                                      <p:cBhvr>
                                        <p:cTn id="33" dur="500" fill="hold"/>
                                        <p:tgtEl>
                                          <p:spTgt spid="27">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27">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17" presetClass="entr" presetSubtype="10" fill="hold" grpId="0" nodeType="clickEffect">
                                  <p:stCondLst>
                                    <p:cond delay="0"/>
                                  </p:stCondLst>
                                  <p:childTnLst>
                                    <p:set>
                                      <p:cBhvr>
                                        <p:cTn id="38" dur="1" fill="hold">
                                          <p:stCondLst>
                                            <p:cond delay="0"/>
                                          </p:stCondLst>
                                        </p:cTn>
                                        <p:tgtEl>
                                          <p:spTgt spid="27">
                                            <p:txEl>
                                              <p:pRg st="4" end="4"/>
                                            </p:txEl>
                                          </p:spTgt>
                                        </p:tgtEl>
                                        <p:attrNameLst>
                                          <p:attrName>style.visibility</p:attrName>
                                        </p:attrNameLst>
                                      </p:cBhvr>
                                      <p:to>
                                        <p:strVal val="visible"/>
                                      </p:to>
                                    </p:set>
                                    <p:anim calcmode="lin" valueType="num">
                                      <p:cBhvr>
                                        <p:cTn id="39" dur="500" fill="hold"/>
                                        <p:tgtEl>
                                          <p:spTgt spid="27">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27">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8D0C60F-E7BC-47C4-989A-5CF3E68BD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3">
              <a:lumMod val="60000"/>
              <a:lumOff val="40000"/>
            </a:schemeClr>
          </a:solidFill>
          <a:ln>
            <a:solidFill>
              <a:srgbClr val="CF962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
            <a:extLst>
              <a:ext uri="{FF2B5EF4-FFF2-40B4-BE49-F238E27FC236}">
                <a16:creationId xmlns:a16="http://schemas.microsoft.com/office/drawing/2014/main" id="{B572D2B0-57F9-4D28-8840-98CD62539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22FE79-0984-DF26-FE02-9B595A440814}"/>
              </a:ext>
            </a:extLst>
          </p:cNvPr>
          <p:cNvSpPr>
            <a:spLocks noGrp="1"/>
          </p:cNvSpPr>
          <p:nvPr>
            <p:ph type="title"/>
          </p:nvPr>
        </p:nvSpPr>
        <p:spPr>
          <a:xfrm>
            <a:off x="1424941" y="1737360"/>
            <a:ext cx="3261360" cy="2524187"/>
          </a:xfrm>
        </p:spPr>
        <p:txBody>
          <a:bodyPr anchor="ctr">
            <a:normAutofit/>
          </a:bodyPr>
          <a:lstStyle/>
          <a:p>
            <a:pPr algn="ctr"/>
            <a:r>
              <a:rPr lang="en-US" sz="3600" b="1" dirty="0">
                <a:solidFill>
                  <a:schemeClr val="accent3">
                    <a:lumMod val="76000"/>
                  </a:schemeClr>
                </a:solidFill>
              </a:rPr>
              <a:t>Smart Action Plan</a:t>
            </a:r>
          </a:p>
        </p:txBody>
      </p:sp>
      <p:sp>
        <p:nvSpPr>
          <p:cNvPr id="3" name="Content Placeholder 2">
            <a:extLst>
              <a:ext uri="{FF2B5EF4-FFF2-40B4-BE49-F238E27FC236}">
                <a16:creationId xmlns:a16="http://schemas.microsoft.com/office/drawing/2014/main" id="{DCD698F1-1AE0-5B7C-B206-2984A182F1EB}"/>
              </a:ext>
            </a:extLst>
          </p:cNvPr>
          <p:cNvSpPr>
            <a:spLocks noGrp="1"/>
          </p:cNvSpPr>
          <p:nvPr>
            <p:ph idx="1"/>
          </p:nvPr>
        </p:nvSpPr>
        <p:spPr>
          <a:xfrm>
            <a:off x="6972300" y="2866293"/>
            <a:ext cx="4419886" cy="3596053"/>
          </a:xfrm>
        </p:spPr>
        <p:txBody>
          <a:bodyPr vert="horz" lIns="91440" tIns="45720" rIns="91440" bIns="45720" rtlCol="0" anchor="ctr">
            <a:normAutofit/>
          </a:bodyPr>
          <a:lstStyle/>
          <a:p>
            <a:pPr algn="ctr">
              <a:lnSpc>
                <a:spcPct val="100000"/>
              </a:lnSpc>
            </a:pPr>
            <a:r>
              <a:rPr lang="en-US" sz="1600" dirty="0"/>
              <a:t>To improve my skills in data literacy and to do this  I will watch tutorial videos online, I will ask study skills for more support and I will do some research online to find out more information.</a:t>
            </a:r>
          </a:p>
          <a:p>
            <a:pPr algn="ctr">
              <a:lnSpc>
                <a:spcPct val="100000"/>
              </a:lnSpc>
            </a:pPr>
            <a:r>
              <a:rPr lang="en-US" sz="1600" dirty="0"/>
              <a:t>Do further </a:t>
            </a:r>
            <a:r>
              <a:rPr lang="en-US" sz="1600" err="1"/>
              <a:t>Linkedin</a:t>
            </a:r>
            <a:r>
              <a:rPr lang="en-US" sz="1600" dirty="0"/>
              <a:t> Learning courses to improve and earn more knowledge and understanding of digital skill tools such as Microsoft Team and Excel.</a:t>
            </a:r>
          </a:p>
          <a:p>
            <a:pPr algn="ctr">
              <a:lnSpc>
                <a:spcPct val="100000"/>
              </a:lnSpc>
            </a:pPr>
            <a:r>
              <a:rPr lang="en-US" sz="1600" dirty="0"/>
              <a:t>Practice tools and evaluate what I have learned from the courses and use it in future academic work and workplace.</a:t>
            </a:r>
          </a:p>
        </p:txBody>
      </p:sp>
      <p:pic>
        <p:nvPicPr>
          <p:cNvPr id="4" name="Picture 3" descr="A diagram of a plan&#10;&#10;AI-generated content may be incorrect.">
            <a:extLst>
              <a:ext uri="{FF2B5EF4-FFF2-40B4-BE49-F238E27FC236}">
                <a16:creationId xmlns:a16="http://schemas.microsoft.com/office/drawing/2014/main" id="{D458DC10-7E79-0515-80DF-DB22CDBF40FB}"/>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l="-63" t="664" b="20000"/>
          <a:stretch>
            <a:fillRect/>
          </a:stretch>
        </p:blipFill>
        <p:spPr>
          <a:xfrm>
            <a:off x="7124700" y="1434541"/>
            <a:ext cx="4038600" cy="1184757"/>
          </a:xfrm>
          <a:prstGeom prst="rect">
            <a:avLst/>
          </a:prstGeom>
        </p:spPr>
      </p:pic>
      <p:grpSp>
        <p:nvGrpSpPr>
          <p:cNvPr id="34" name="Group 33">
            <a:extLst>
              <a:ext uri="{FF2B5EF4-FFF2-40B4-BE49-F238E27FC236}">
                <a16:creationId xmlns:a16="http://schemas.microsoft.com/office/drawing/2014/main" id="{7CD49DFA-3E95-4EE4-8505-DADB9ABC7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35" name="Rectangle 34">
              <a:extLst>
                <a:ext uri="{FF2B5EF4-FFF2-40B4-BE49-F238E27FC236}">
                  <a16:creationId xmlns:a16="http://schemas.microsoft.com/office/drawing/2014/main" id="{36D817C6-71C0-49E6-8B19-E9E9217A2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23AD9A9-354F-444B-9370-B698970FEF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27F4928-516E-4CF1-8E81-C48527970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1089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65149-A068-A835-048F-69E3C96A5B69}"/>
              </a:ext>
            </a:extLst>
          </p:cNvPr>
          <p:cNvSpPr>
            <a:spLocks noGrp="1"/>
          </p:cNvSpPr>
          <p:nvPr>
            <p:ph type="title"/>
          </p:nvPr>
        </p:nvSpPr>
        <p:spPr>
          <a:xfrm>
            <a:off x="1028701" y="963919"/>
            <a:ext cx="10134600" cy="1036994"/>
          </a:xfrm>
        </p:spPr>
        <p:txBody>
          <a:bodyPr anchor="b">
            <a:noAutofit/>
          </a:bodyPr>
          <a:lstStyle/>
          <a:p>
            <a:pPr algn="ctr"/>
            <a:r>
              <a:rPr lang="en-US" sz="3600" b="1" dirty="0">
                <a:solidFill>
                  <a:schemeClr val="accent3">
                    <a:lumMod val="76000"/>
                  </a:schemeClr>
                </a:solidFill>
              </a:rPr>
              <a:t>Use of Digital Skills in future career and Academic development</a:t>
            </a:r>
          </a:p>
        </p:txBody>
      </p:sp>
      <p:graphicFrame>
        <p:nvGraphicFramePr>
          <p:cNvPr id="34" name="Content Placeholder 2">
            <a:extLst>
              <a:ext uri="{FF2B5EF4-FFF2-40B4-BE49-F238E27FC236}">
                <a16:creationId xmlns:a16="http://schemas.microsoft.com/office/drawing/2014/main" id="{B19BD941-E5B6-88DF-EDDC-21137D0E15ED}"/>
              </a:ext>
            </a:extLst>
          </p:cNvPr>
          <p:cNvGraphicFramePr>
            <a:graphicFrameLocks noGrp="1"/>
          </p:cNvGraphicFramePr>
          <p:nvPr>
            <p:ph idx="1"/>
            <p:extLst>
              <p:ext uri="{D42A27DB-BD31-4B8C-83A1-F6EECF244321}">
                <p14:modId xmlns:p14="http://schemas.microsoft.com/office/powerpoint/2010/main" val="872844373"/>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41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
                                        </p:tgtEl>
                                        <p:attrNameLst>
                                          <p:attrName>style.visibility</p:attrName>
                                        </p:attrNameLst>
                                      </p:cBhvr>
                                      <p:to>
                                        <p:strVal val="visible"/>
                                      </p:to>
                                    </p:set>
                                    <p:anim calcmode="lin" valueType="num">
                                      <p:cBhvr additive="base">
                                        <p:cTn id="13" dur="500" fill="hold"/>
                                        <p:tgtEl>
                                          <p:spTgt spid="34"/>
                                        </p:tgtEl>
                                        <p:attrNameLst>
                                          <p:attrName>ppt_x</p:attrName>
                                        </p:attrNameLst>
                                      </p:cBhvr>
                                      <p:tavLst>
                                        <p:tav tm="0">
                                          <p:val>
                                            <p:strVal val="#ppt_x"/>
                                          </p:val>
                                        </p:tav>
                                        <p:tav tm="100000">
                                          <p:val>
                                            <p:strVal val="#ppt_x"/>
                                          </p:val>
                                        </p:tav>
                                      </p:tavLst>
                                    </p:anim>
                                    <p:anim calcmode="lin" valueType="num">
                                      <p:cBhvr additive="base">
                                        <p:cTn id="1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29" name="Rectangle 28">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0" name="Straight Connector 29">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3" name="Rectangle 32">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8124" y="1028700"/>
            <a:ext cx="4035752"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1D3DC-C2B1-5BD9-999C-4E63550FA15C}"/>
              </a:ext>
            </a:extLst>
          </p:cNvPr>
          <p:cNvSpPr>
            <a:spLocks noGrp="1"/>
          </p:cNvSpPr>
          <p:nvPr>
            <p:ph type="title"/>
          </p:nvPr>
        </p:nvSpPr>
        <p:spPr>
          <a:xfrm>
            <a:off x="4607324" y="703525"/>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Linkedin Learning Certificates</a:t>
            </a:r>
          </a:p>
        </p:txBody>
      </p:sp>
      <p:pic>
        <p:nvPicPr>
          <p:cNvPr id="4" name="Picture 3" descr="A certificate with a signature&#10;&#10;AI-generated content may be incorrect.">
            <a:extLst>
              <a:ext uri="{FF2B5EF4-FFF2-40B4-BE49-F238E27FC236}">
                <a16:creationId xmlns:a16="http://schemas.microsoft.com/office/drawing/2014/main" id="{7BE1253E-C1BA-4D8D-6D41-16F5910E6725}"/>
              </a:ext>
            </a:extLst>
          </p:cNvPr>
          <p:cNvPicPr>
            <a:picLocks noChangeAspect="1"/>
          </p:cNvPicPr>
          <p:nvPr/>
        </p:nvPicPr>
        <p:blipFill>
          <a:blip r:embed="rId2"/>
          <a:stretch>
            <a:fillRect/>
          </a:stretch>
        </p:blipFill>
        <p:spPr>
          <a:xfrm>
            <a:off x="8718833" y="3824943"/>
            <a:ext cx="2756257" cy="2074083"/>
          </a:xfrm>
          <a:prstGeom prst="rect">
            <a:avLst/>
          </a:prstGeom>
        </p:spPr>
      </p:pic>
      <p:pic>
        <p:nvPicPr>
          <p:cNvPr id="9" name="Picture 8" descr="A certificate of a microsoft word&#10;&#10;AI-generated content may be incorrect.">
            <a:extLst>
              <a:ext uri="{FF2B5EF4-FFF2-40B4-BE49-F238E27FC236}">
                <a16:creationId xmlns:a16="http://schemas.microsoft.com/office/drawing/2014/main" id="{C088D301-4DB6-76AB-E764-9527ACAEDC80}"/>
              </a:ext>
            </a:extLst>
          </p:cNvPr>
          <p:cNvPicPr>
            <a:picLocks noChangeAspect="1"/>
          </p:cNvPicPr>
          <p:nvPr/>
        </p:nvPicPr>
        <p:blipFill>
          <a:blip r:embed="rId3"/>
          <a:stretch>
            <a:fillRect/>
          </a:stretch>
        </p:blipFill>
        <p:spPr>
          <a:xfrm>
            <a:off x="736650" y="3801464"/>
            <a:ext cx="2736517" cy="2120800"/>
          </a:xfrm>
          <a:prstGeom prst="rect">
            <a:avLst/>
          </a:prstGeom>
        </p:spPr>
      </p:pic>
      <p:pic>
        <p:nvPicPr>
          <p:cNvPr id="8" name="Picture 7" descr="High angle view of a rolled paper, brown notebook, and black notepad on a wooden table">
            <a:extLst>
              <a:ext uri="{FF2B5EF4-FFF2-40B4-BE49-F238E27FC236}">
                <a16:creationId xmlns:a16="http://schemas.microsoft.com/office/drawing/2014/main" id="{53E248C4-5A01-4CE5-E827-9DB42CDAE784}"/>
              </a:ext>
            </a:extLst>
          </p:cNvPr>
          <p:cNvPicPr>
            <a:picLocks noChangeAspect="1"/>
          </p:cNvPicPr>
          <p:nvPr/>
        </p:nvPicPr>
        <p:blipFill>
          <a:blip r:embed="rId4"/>
          <a:srcRect t="7551" r="-2" b="8051"/>
          <a:stretch>
            <a:fillRect/>
          </a:stretch>
        </p:blipFill>
        <p:spPr>
          <a:xfrm>
            <a:off x="8705413" y="1219497"/>
            <a:ext cx="2756258" cy="1552724"/>
          </a:xfrm>
          <a:prstGeom prst="rect">
            <a:avLst/>
          </a:prstGeom>
        </p:spPr>
      </p:pic>
      <p:pic>
        <p:nvPicPr>
          <p:cNvPr id="10" name="Picture 9">
            <a:extLst>
              <a:ext uri="{FF2B5EF4-FFF2-40B4-BE49-F238E27FC236}">
                <a16:creationId xmlns:a16="http://schemas.microsoft.com/office/drawing/2014/main" id="{31BEE057-7C5E-BEC8-ACF7-1B4F30575F39}"/>
              </a:ext>
            </a:extLst>
          </p:cNvPr>
          <p:cNvPicPr>
            <a:picLocks noChangeAspect="1"/>
          </p:cNvPicPr>
          <p:nvPr/>
        </p:nvPicPr>
        <p:blipFill>
          <a:blip r:embed="rId5"/>
          <a:stretch>
            <a:fillRect/>
          </a:stretch>
        </p:blipFill>
        <p:spPr>
          <a:xfrm>
            <a:off x="736650" y="935458"/>
            <a:ext cx="2736517" cy="2120800"/>
          </a:xfrm>
          <a:prstGeom prst="rect">
            <a:avLst/>
          </a:prstGeom>
        </p:spPr>
      </p:pic>
      <p:sp>
        <p:nvSpPr>
          <p:cNvPr id="5" name="Title 1">
            <a:extLst>
              <a:ext uri="{FF2B5EF4-FFF2-40B4-BE49-F238E27FC236}">
                <a16:creationId xmlns:a16="http://schemas.microsoft.com/office/drawing/2014/main" id="{FF9083B6-46CD-032E-59A6-91058DD54A1C}"/>
              </a:ext>
            </a:extLst>
          </p:cNvPr>
          <p:cNvSpPr txBox="1">
            <a:spLocks/>
          </p:cNvSpPr>
          <p:nvPr/>
        </p:nvSpPr>
        <p:spPr>
          <a:xfrm>
            <a:off x="4600575" y="2743200"/>
            <a:ext cx="3390900" cy="1621864"/>
          </a:xfrm>
          <a:prstGeom prst="rect">
            <a:avLst/>
          </a:prstGeom>
        </p:spPr>
        <p:txBody>
          <a:bodyPr vert="horz" lIns="91440" tIns="45720" rIns="91440" bIns="45720" rtlCol="0" anchor="b">
            <a:normAutofit fontScale="90000"/>
          </a:bodyPr>
          <a:lst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a:lstStyle>
          <a:p>
            <a:pPr algn="ctr"/>
            <a:r>
              <a:rPr lang="en-US" sz="1400" dirty="0">
                <a:latin typeface="Arial"/>
                <a:cs typeface="Arial"/>
              </a:rPr>
              <a:t>By achieving this certificates helped me gain stronger understanding in Excel, Word document and Power Point presentation, writing my essay and doing my Excel spreadsheet efficiently and effectively, and I believe this certificates will be very useful in my future career and  academic use.</a:t>
            </a:r>
            <a:endParaRPr lang="en-US" dirty="0">
              <a:latin typeface="Arial"/>
              <a:cs typeface="Arial"/>
            </a:endParaRPr>
          </a:p>
        </p:txBody>
      </p:sp>
    </p:spTree>
    <p:extLst>
      <p:ext uri="{BB962C8B-B14F-4D97-AF65-F5344CB8AC3E}">
        <p14:creationId xmlns:p14="http://schemas.microsoft.com/office/powerpoint/2010/main" val="20154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7" presetClass="entr" presetSubtype="1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fill="hold"/>
                                        <p:tgtEl>
                                          <p:spTgt spid="5"/>
                                        </p:tgtEl>
                                        <p:attrNameLst>
                                          <p:attrName>ppt_w</p:attrName>
                                        </p:attrNameLst>
                                      </p:cBhvr>
                                      <p:tavLst>
                                        <p:tav tm="0">
                                          <p:val>
                                            <p:fltVal val="0"/>
                                          </p:val>
                                        </p:tav>
                                        <p:tav tm="100000">
                                          <p:val>
                                            <p:strVal val="#ppt_w"/>
                                          </p:val>
                                        </p:tav>
                                      </p:tavLst>
                                    </p:anim>
                                    <p:anim calcmode="lin" valueType="num">
                                      <p:cBhvr>
                                        <p:cTn id="30"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13A28F6-417C-4DD3-90F9-AC6C745A1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8" y="0"/>
            <a:ext cx="6098578" cy="68579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ee Images : checklist, business, workplace, notebook, list, check ...">
            <a:extLst>
              <a:ext uri="{FF2B5EF4-FFF2-40B4-BE49-F238E27FC236}">
                <a16:creationId xmlns:a16="http://schemas.microsoft.com/office/drawing/2014/main" id="{24FC6702-93D1-B1F7-1817-0B0B39AC92AB}"/>
              </a:ext>
            </a:extLst>
          </p:cNvPr>
          <p:cNvPicPr>
            <a:picLocks noChangeAspect="1"/>
          </p:cNvPicPr>
          <p:nvPr/>
        </p:nvPicPr>
        <p:blipFill>
          <a:blip r:embed="rId2">
            <a:alphaModFix amt="40000"/>
          </a:blip>
          <a:srcRect l="4932"/>
          <a:stretch>
            <a:fillRect/>
          </a:stretch>
        </p:blipFill>
        <p:spPr>
          <a:xfrm>
            <a:off x="-1288" y="10"/>
            <a:ext cx="6095999" cy="6857990"/>
          </a:xfrm>
          <a:prstGeom prst="rect">
            <a:avLst/>
          </a:prstGeom>
        </p:spPr>
      </p:pic>
      <p:sp>
        <p:nvSpPr>
          <p:cNvPr id="2" name="Title 1">
            <a:extLst>
              <a:ext uri="{FF2B5EF4-FFF2-40B4-BE49-F238E27FC236}">
                <a16:creationId xmlns:a16="http://schemas.microsoft.com/office/drawing/2014/main" id="{7ED51ED1-F970-1D42-6C0E-FC0C0F821498}"/>
              </a:ext>
            </a:extLst>
          </p:cNvPr>
          <p:cNvSpPr>
            <a:spLocks noGrp="1"/>
          </p:cNvSpPr>
          <p:nvPr>
            <p:ph type="title"/>
          </p:nvPr>
        </p:nvSpPr>
        <p:spPr>
          <a:xfrm>
            <a:off x="751639" y="-3561"/>
            <a:ext cx="4618228" cy="1722514"/>
          </a:xfrm>
          <a:effectLst>
            <a:outerShdw blurRad="38100" dist="12700" dir="2700000" algn="tl" rotWithShape="0">
              <a:prstClr val="black">
                <a:alpha val="40000"/>
              </a:prstClr>
            </a:outerShdw>
          </a:effectLst>
        </p:spPr>
        <p:txBody>
          <a:bodyPr anchor="ctr">
            <a:normAutofit/>
          </a:bodyPr>
          <a:lstStyle/>
          <a:p>
            <a:pPr algn="ctr"/>
            <a:r>
              <a:rPr lang="en-US" sz="4000" b="1" dirty="0">
                <a:solidFill>
                  <a:schemeClr val="bg1"/>
                </a:solidFill>
              </a:rPr>
              <a:t>Feedback Form</a:t>
            </a:r>
          </a:p>
        </p:txBody>
      </p:sp>
      <p:pic>
        <p:nvPicPr>
          <p:cNvPr id="7" name="Picture 6" descr="Qr code on a piece of wood&#10;&#10;AI-generated content may be incorrect.">
            <a:extLst>
              <a:ext uri="{FF2B5EF4-FFF2-40B4-BE49-F238E27FC236}">
                <a16:creationId xmlns:a16="http://schemas.microsoft.com/office/drawing/2014/main" id="{F85E2B8E-6C0E-3716-8C82-FE1AAFCDB163}"/>
              </a:ext>
            </a:extLst>
          </p:cNvPr>
          <p:cNvPicPr>
            <a:picLocks noChangeAspect="1"/>
          </p:cNvPicPr>
          <p:nvPr/>
        </p:nvPicPr>
        <p:blipFill>
          <a:blip r:embed="rId3"/>
          <a:srcRect l="2053" t="2432" r="3524" b="3713"/>
          <a:stretch>
            <a:fillRect/>
          </a:stretch>
        </p:blipFill>
        <p:spPr>
          <a:xfrm>
            <a:off x="6089685" y="1756"/>
            <a:ext cx="6110320" cy="6853965"/>
          </a:xfrm>
          <a:prstGeom prst="rect">
            <a:avLst/>
          </a:prstGeom>
        </p:spPr>
      </p:pic>
    </p:spTree>
    <p:extLst>
      <p:ext uri="{BB962C8B-B14F-4D97-AF65-F5344CB8AC3E}">
        <p14:creationId xmlns:p14="http://schemas.microsoft.com/office/powerpoint/2010/main" val="19393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574F0-09F0-6120-1B9A-33F36455F086}"/>
              </a:ext>
            </a:extLst>
          </p:cNvPr>
          <p:cNvSpPr>
            <a:spLocks noGrp="1"/>
          </p:cNvSpPr>
          <p:nvPr>
            <p:ph type="title"/>
          </p:nvPr>
        </p:nvSpPr>
        <p:spPr/>
        <p:txBody>
          <a:bodyPr>
            <a:normAutofit/>
          </a:bodyPr>
          <a:lstStyle/>
          <a:p>
            <a:pPr algn="ctr"/>
            <a:r>
              <a:rPr lang="en-US" sz="4000" b="1" dirty="0"/>
              <a:t>Reference List:</a:t>
            </a:r>
          </a:p>
        </p:txBody>
      </p:sp>
      <p:sp>
        <p:nvSpPr>
          <p:cNvPr id="3" name="Content Placeholder 2">
            <a:extLst>
              <a:ext uri="{FF2B5EF4-FFF2-40B4-BE49-F238E27FC236}">
                <a16:creationId xmlns:a16="http://schemas.microsoft.com/office/drawing/2014/main" id="{EDA6D99F-8F01-73D8-F9F0-83B4331EE93B}"/>
              </a:ext>
            </a:extLst>
          </p:cNvPr>
          <p:cNvSpPr>
            <a:spLocks noGrp="1"/>
          </p:cNvSpPr>
          <p:nvPr>
            <p:ph idx="1"/>
          </p:nvPr>
        </p:nvSpPr>
        <p:spPr/>
        <p:txBody>
          <a:bodyPr vert="horz" lIns="91440" tIns="45720" rIns="91440" bIns="45720" rtlCol="0" anchor="t">
            <a:normAutofit/>
          </a:bodyPr>
          <a:lstStyle/>
          <a:p>
            <a:r>
              <a:rPr lang="en-US" sz="1400" dirty="0">
                <a:solidFill>
                  <a:schemeClr val="tx1"/>
                </a:solidFill>
                <a:latin typeface="Arial"/>
                <a:ea typeface="+mn-lt"/>
                <a:cs typeface="+mn-lt"/>
              </a:rPr>
              <a:t> Chris Drew (2023) </a:t>
            </a:r>
            <a:r>
              <a:rPr lang="en-US" sz="1400" i="1" dirty="0">
                <a:solidFill>
                  <a:schemeClr val="tx1"/>
                </a:solidFill>
                <a:latin typeface="Arial"/>
                <a:ea typeface="+mn-lt"/>
                <a:cs typeface="+mn-lt"/>
              </a:rPr>
              <a:t>38 Examples of Smart Goals for Students.</a:t>
            </a:r>
            <a:endParaRPr lang="en-US" sz="1400" dirty="0">
              <a:solidFill>
                <a:schemeClr val="tx1"/>
              </a:solidFill>
              <a:latin typeface="Arial"/>
              <a:cs typeface="Arial"/>
            </a:endParaRPr>
          </a:p>
          <a:p>
            <a:r>
              <a:rPr lang="en-US" sz="1400" i="1" dirty="0">
                <a:solidFill>
                  <a:schemeClr val="tx1"/>
                </a:solidFill>
                <a:latin typeface="Arial"/>
                <a:ea typeface="+mn-lt"/>
                <a:cs typeface="+mn-lt"/>
              </a:rPr>
              <a:t>Available at: </a:t>
            </a:r>
            <a:r>
              <a:rPr lang="en-US" sz="1400" dirty="0">
                <a:solidFill>
                  <a:srgbClr val="1155CC"/>
                </a:solidFill>
                <a:latin typeface="Arial"/>
                <a:ea typeface="+mn-lt"/>
                <a:cs typeface="+mn-lt"/>
                <a:hlinkClick r:id="rId2">
                  <a:extLst>
                    <a:ext uri="{A12FA001-AC4F-418D-AE19-62706E023703}">
                      <ahyp:hlinkClr xmlns:ahyp="http://schemas.microsoft.com/office/drawing/2018/hyperlinkcolor" val="tx"/>
                    </a:ext>
                  </a:extLst>
                </a:hlinkClick>
              </a:rPr>
              <a:t>https://helpfulprofessor.com/smart-goals-examples-for-students/</a:t>
            </a:r>
            <a:r>
              <a:rPr lang="en-US" sz="1400" dirty="0">
                <a:solidFill>
                  <a:schemeClr val="tx1"/>
                </a:solidFill>
                <a:latin typeface="Arial"/>
                <a:ea typeface="+mn-lt"/>
                <a:cs typeface="+mn-lt"/>
              </a:rPr>
              <a:t> (Accessed:27 of November)</a:t>
            </a:r>
            <a:endParaRPr lang="en-US" sz="1400" dirty="0">
              <a:solidFill>
                <a:schemeClr val="tx1"/>
              </a:solidFill>
              <a:latin typeface="Arial"/>
              <a:cs typeface="Arial"/>
            </a:endParaRPr>
          </a:p>
          <a:p>
            <a:r>
              <a:rPr lang="en-US" sz="1400" i="1" dirty="0">
                <a:solidFill>
                  <a:schemeClr val="tx1"/>
                </a:solidFill>
                <a:latin typeface="Arial"/>
                <a:cs typeface="Arial"/>
              </a:rPr>
              <a:t>Dave Tarrant &amp; Grainne O'Neil(2023)Data literacy: What is it and how do we address it at the ODI?</a:t>
            </a:r>
          </a:p>
          <a:p>
            <a:r>
              <a:rPr lang="en-US" sz="1400" dirty="0">
                <a:solidFill>
                  <a:schemeClr val="tx1"/>
                </a:solidFill>
                <a:latin typeface="Arial"/>
                <a:cs typeface="Arial"/>
              </a:rPr>
              <a:t>Available at:</a:t>
            </a:r>
            <a:endParaRPr lang="en-US" sz="1400">
              <a:solidFill>
                <a:schemeClr val="tx1"/>
              </a:solidFill>
              <a:latin typeface="Arial"/>
              <a:cs typeface="Arial"/>
              <a:hlinkClick r:id="" action="ppaction://noaction">
                <a:extLst>
                  <a:ext uri="{A12FA001-AC4F-418D-AE19-62706E023703}">
                    <ahyp:hlinkClr xmlns:ahyp="http://schemas.microsoft.com/office/drawing/2018/hyperlinkcolor" val="tx"/>
                  </a:ext>
                </a:extLst>
              </a:hlinkClick>
            </a:endParaRPr>
          </a:p>
          <a:p>
            <a:r>
              <a:rPr lang="en-US" sz="1400" dirty="0">
                <a:latin typeface="Arial"/>
                <a:ea typeface="+mn-lt"/>
                <a:cs typeface="+mn-lt"/>
                <a:hlinkClick r:id="rId3"/>
              </a:rPr>
              <a:t>https://theodi.org/news-and-events/blog/data-literacy-what-is-it-and-how-do-we-address-it-at-odi/</a:t>
            </a:r>
            <a:r>
              <a:rPr lang="en-US" sz="1400" dirty="0">
                <a:latin typeface="Arial"/>
                <a:ea typeface="+mn-lt"/>
                <a:cs typeface="+mn-lt"/>
              </a:rPr>
              <a:t> (Accessed: 27 of November)</a:t>
            </a:r>
          </a:p>
        </p:txBody>
      </p:sp>
    </p:spTree>
    <p:extLst>
      <p:ext uri="{BB962C8B-B14F-4D97-AF65-F5344CB8AC3E}">
        <p14:creationId xmlns:p14="http://schemas.microsoft.com/office/powerpoint/2010/main" val="3963317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descr="Yellow question mark">
            <a:extLst>
              <a:ext uri="{FF2B5EF4-FFF2-40B4-BE49-F238E27FC236}">
                <a16:creationId xmlns:a16="http://schemas.microsoft.com/office/drawing/2014/main" id="{D38547B3-6AAE-BFD5-928D-F72880F268C3}"/>
              </a:ext>
            </a:extLst>
          </p:cNvPr>
          <p:cNvPicPr>
            <a:picLocks noChangeAspect="1"/>
          </p:cNvPicPr>
          <p:nvPr/>
        </p:nvPicPr>
        <p:blipFill>
          <a:blip r:embed="rId2">
            <a:alphaModFix amt="40000"/>
          </a:blip>
          <a:srcRect r="-2" b="6104"/>
          <a:stretch>
            <a:fillRect/>
          </a:stretch>
        </p:blipFill>
        <p:spPr>
          <a:xfrm>
            <a:off x="20" y="10"/>
            <a:ext cx="12191979" cy="6869638"/>
          </a:xfrm>
          <a:prstGeom prst="rect">
            <a:avLst/>
          </a:prstGeom>
        </p:spPr>
      </p:pic>
      <p:sp>
        <p:nvSpPr>
          <p:cNvPr id="2" name="Title 1">
            <a:extLst>
              <a:ext uri="{FF2B5EF4-FFF2-40B4-BE49-F238E27FC236}">
                <a16:creationId xmlns:a16="http://schemas.microsoft.com/office/drawing/2014/main" id="{A116233C-5D21-E9F9-5E09-D859C4DADC00}"/>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sz="4400" b="1" dirty="0">
                <a:solidFill>
                  <a:schemeClr val="tx1"/>
                </a:solidFill>
              </a:rPr>
              <a:t>Any Questions?</a:t>
            </a:r>
          </a:p>
        </p:txBody>
      </p:sp>
    </p:spTree>
    <p:extLst>
      <p:ext uri="{BB962C8B-B14F-4D97-AF65-F5344CB8AC3E}">
        <p14:creationId xmlns:p14="http://schemas.microsoft.com/office/powerpoint/2010/main" val="22675608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AdornVTI</vt:lpstr>
      <vt:lpstr>Reflective Presentation in digital skills for Personal and  Professional growth</vt:lpstr>
      <vt:lpstr>Introduction</vt:lpstr>
      <vt:lpstr>JISC Discovery tool assessment</vt:lpstr>
      <vt:lpstr>I developed my skills through trying new digital tools we learned in class such as: Microsoft Office 365 tools, doing activities and group activities with the use of these tools and practicing. I will be using this tools for future job career and academic use and I will be trying to learn more to develop this  skills in a profficient level.  For example, Power point presentation and word document, this tools I will mostly use in my academic work. And I will be using the Excel for doing my annual expenditure calculation to help me manage my bills and income.</vt:lpstr>
      <vt:lpstr>Outlook mail and Task Management</vt:lpstr>
      <vt:lpstr>Artificial Inteligence</vt:lpstr>
      <vt:lpstr>Microsoft Office: Word document and Microsoft Teams</vt:lpstr>
      <vt:lpstr>Power Point  </vt:lpstr>
      <vt:lpstr>Excel</vt:lpstr>
      <vt:lpstr>Smart Action Plan</vt:lpstr>
      <vt:lpstr>Use of Digital Skills in future career and Academic development</vt:lpstr>
      <vt:lpstr>Linkedin Learning Certificates</vt:lpstr>
      <vt:lpstr>Feedback Form</vt:lpstr>
      <vt:lpstr>Reference List: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1411</cp:revision>
  <dcterms:created xsi:type="dcterms:W3CDTF">2013-07-15T20:26:40Z</dcterms:created>
  <dcterms:modified xsi:type="dcterms:W3CDTF">2025-11-30T09:54:12Z</dcterms:modified>
</cp:coreProperties>
</file>