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60" r:id="rId3"/>
    <p:sldId id="258" r:id="rId4"/>
    <p:sldId id="259" r:id="rId5"/>
    <p:sldId id="261" r:id="rId6"/>
    <p:sldId id="262" r:id="rId7"/>
    <p:sldId id="263" r:id="rId8"/>
    <p:sldId id="264" r:id="rId9"/>
    <p:sldId id="265"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6A2620-C9EB-66A8-9050-B8A5450EEA3D}" v="1369" dt="2022-07-15T10:34:49.209"/>
    <p1510:client id="{1F6B1D55-CABD-7D8D-CADE-DB7E117D0546}" v="77" dt="2022-07-14T08:26:44.582"/>
    <p1510:client id="{29DF1973-AB1C-4B73-7E7E-D77E7312056A}" v="82" dt="2022-07-15T08:11:38.709"/>
    <p1510:client id="{4D9CA222-C56A-95F4-2C8F-DFD0F8E1A5E6}" v="856" dt="2022-07-06T19:30:52.540"/>
    <p1510:client id="{50EDF395-DC89-EE0E-FB56-1CE73B07FB57}" v="348" dt="2022-06-27T13:07:32.433"/>
    <p1510:client id="{5290E6EC-32CB-3DE1-C98B-ACD0418B849E}" v="18" dt="2022-07-07T10:31:36.611"/>
    <p1510:client id="{6C12A1EF-F9B6-42B5-910E-81797824310E}" v="65" dt="2022-06-27T12:01:05.066"/>
    <p1510:client id="{882B0678-0052-D711-1C6E-5DC762DF9379}" v="4" dt="2022-07-13T19:30:16.979"/>
    <p1510:client id="{965507EC-2DA8-6BC4-BFEE-80DA500AB9D9}" v="122" dt="2022-06-30T12:59:39.738"/>
    <p1510:client id="{C769D429-B1F8-3707-BF67-A2C3DD9538C8}" v="1546" dt="2022-07-14T11:51:31.832"/>
    <p1510:client id="{E4C35866-DD42-7A4B-0901-BC0E8D8EF272}" v="89" dt="2022-07-15T13:13:03.814"/>
    <p1510:client id="{EDEF3A62-7190-7EED-5954-9C0E2766B3F2}" v="8" dt="2022-07-12T20:05:57.367"/>
    <p1510:client id="{F8DBB84B-CB0D-E50D-62B1-CCE41E1089BC}" v="346" dt="2022-06-27T13:38:53.982"/>
    <p1510:client id="{F99C7333-BE9F-E3F8-5205-2EAE0BE5C22C}" v="6" dt="2022-07-07T11:34:11.0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E4D2BA-51A5-4440-8E9C-5C78E60FD93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BD0C6E4-6591-47B4-881E-D48E98DC4784}">
      <dgm:prSet/>
      <dgm:spPr/>
      <dgm:t>
        <a:bodyPr/>
        <a:lstStyle/>
        <a:p>
          <a:r>
            <a:rPr lang="en-GB"/>
            <a:t>A care plan is defined as a document that serves as a guide to nursing care. It entails the type of care an individual needs and how the care will be provided (NHS WEBSITE). </a:t>
          </a:r>
          <a:endParaRPr lang="en-US"/>
        </a:p>
      </dgm:t>
    </dgm:pt>
    <dgm:pt modelId="{2D45D253-FFD0-43F2-B057-ED483D21E555}" type="parTrans" cxnId="{FAE116F4-8AD3-48FA-8C35-19E4159B8DB3}">
      <dgm:prSet/>
      <dgm:spPr/>
      <dgm:t>
        <a:bodyPr/>
        <a:lstStyle/>
        <a:p>
          <a:endParaRPr lang="en-US"/>
        </a:p>
      </dgm:t>
    </dgm:pt>
    <dgm:pt modelId="{EAF5D00E-8877-4282-AA82-AFC3F9F9F70E}" type="sibTrans" cxnId="{FAE116F4-8AD3-48FA-8C35-19E4159B8DB3}">
      <dgm:prSet/>
      <dgm:spPr/>
      <dgm:t>
        <a:bodyPr/>
        <a:lstStyle/>
        <a:p>
          <a:endParaRPr lang="en-US"/>
        </a:p>
      </dgm:t>
    </dgm:pt>
    <dgm:pt modelId="{DE2BF214-864E-47C8-88FA-2133E877C439}">
      <dgm:prSet/>
      <dgm:spPr/>
      <dgm:t>
        <a:bodyPr/>
        <a:lstStyle/>
        <a:p>
          <a:r>
            <a:rPr lang="en-GB"/>
            <a:t>The below care plan was structured in a way that ensured that the resident's needs, dignity, choice and compassion are met (HSE,2016).</a:t>
          </a:r>
          <a:endParaRPr lang="en-US"/>
        </a:p>
      </dgm:t>
    </dgm:pt>
    <dgm:pt modelId="{A7DF0F27-A003-4E1B-B8BE-21B3E89751DF}" type="parTrans" cxnId="{BA37BAD7-280E-4231-8F88-2793C24D9F30}">
      <dgm:prSet/>
      <dgm:spPr/>
      <dgm:t>
        <a:bodyPr/>
        <a:lstStyle/>
        <a:p>
          <a:endParaRPr lang="en-US"/>
        </a:p>
      </dgm:t>
    </dgm:pt>
    <dgm:pt modelId="{C3BE79DA-E2AE-4F5A-A741-181A88A57C40}" type="sibTrans" cxnId="{BA37BAD7-280E-4231-8F88-2793C24D9F30}">
      <dgm:prSet/>
      <dgm:spPr/>
      <dgm:t>
        <a:bodyPr/>
        <a:lstStyle/>
        <a:p>
          <a:endParaRPr lang="en-US"/>
        </a:p>
      </dgm:t>
    </dgm:pt>
    <dgm:pt modelId="{970C9043-20B8-42B4-8378-EE94807D7E0A}">
      <dgm:prSet/>
      <dgm:spPr/>
      <dgm:t>
        <a:bodyPr/>
        <a:lstStyle/>
        <a:p>
          <a:r>
            <a:rPr lang="en-GB"/>
            <a:t>Mr Jay has his own independent mental capacity advocate who can be contacted for views and concerns regarding Mr Jay.</a:t>
          </a:r>
          <a:endParaRPr lang="en-US"/>
        </a:p>
      </dgm:t>
    </dgm:pt>
    <dgm:pt modelId="{5C1CFE2C-0C44-4461-8F50-EF5CA6145566}" type="parTrans" cxnId="{2DB9FF17-424E-4F8B-B10A-202D0BC84C20}">
      <dgm:prSet/>
      <dgm:spPr/>
      <dgm:t>
        <a:bodyPr/>
        <a:lstStyle/>
        <a:p>
          <a:endParaRPr lang="en-US"/>
        </a:p>
      </dgm:t>
    </dgm:pt>
    <dgm:pt modelId="{02A51E87-5FB6-4BAD-A88B-AE8EBD0F4E2D}" type="sibTrans" cxnId="{2DB9FF17-424E-4F8B-B10A-202D0BC84C20}">
      <dgm:prSet/>
      <dgm:spPr/>
      <dgm:t>
        <a:bodyPr/>
        <a:lstStyle/>
        <a:p>
          <a:endParaRPr lang="en-US"/>
        </a:p>
      </dgm:t>
    </dgm:pt>
    <dgm:pt modelId="{7C84850A-48F8-47BE-A320-070F2501928A}" type="pres">
      <dgm:prSet presAssocID="{C5E4D2BA-51A5-4440-8E9C-5C78E60FD930}" presName="vert0" presStyleCnt="0">
        <dgm:presLayoutVars>
          <dgm:dir/>
          <dgm:animOne val="branch"/>
          <dgm:animLvl val="lvl"/>
        </dgm:presLayoutVars>
      </dgm:prSet>
      <dgm:spPr/>
    </dgm:pt>
    <dgm:pt modelId="{35326650-8B73-44F0-968B-D33381DEAA27}" type="pres">
      <dgm:prSet presAssocID="{0BD0C6E4-6591-47B4-881E-D48E98DC4784}" presName="thickLine" presStyleLbl="alignNode1" presStyleIdx="0" presStyleCnt="3"/>
      <dgm:spPr/>
    </dgm:pt>
    <dgm:pt modelId="{F34B0FDF-77C7-45C8-B141-EBED1239B83B}" type="pres">
      <dgm:prSet presAssocID="{0BD0C6E4-6591-47B4-881E-D48E98DC4784}" presName="horz1" presStyleCnt="0"/>
      <dgm:spPr/>
    </dgm:pt>
    <dgm:pt modelId="{DA547CDB-7A9A-4319-B539-FA2BC81B3EC3}" type="pres">
      <dgm:prSet presAssocID="{0BD0C6E4-6591-47B4-881E-D48E98DC4784}" presName="tx1" presStyleLbl="revTx" presStyleIdx="0" presStyleCnt="3"/>
      <dgm:spPr/>
    </dgm:pt>
    <dgm:pt modelId="{1495F0BA-8D09-4650-A005-9337DB584C48}" type="pres">
      <dgm:prSet presAssocID="{0BD0C6E4-6591-47B4-881E-D48E98DC4784}" presName="vert1" presStyleCnt="0"/>
      <dgm:spPr/>
    </dgm:pt>
    <dgm:pt modelId="{5429C418-FD3C-4BA9-9BBB-C22625ACA96D}" type="pres">
      <dgm:prSet presAssocID="{DE2BF214-864E-47C8-88FA-2133E877C439}" presName="thickLine" presStyleLbl="alignNode1" presStyleIdx="1" presStyleCnt="3"/>
      <dgm:spPr/>
    </dgm:pt>
    <dgm:pt modelId="{D5CF5314-3C22-4482-BF4E-AC4CB3AA8246}" type="pres">
      <dgm:prSet presAssocID="{DE2BF214-864E-47C8-88FA-2133E877C439}" presName="horz1" presStyleCnt="0"/>
      <dgm:spPr/>
    </dgm:pt>
    <dgm:pt modelId="{459F3A29-98FC-476D-A611-5E1D075CF7D4}" type="pres">
      <dgm:prSet presAssocID="{DE2BF214-864E-47C8-88FA-2133E877C439}" presName="tx1" presStyleLbl="revTx" presStyleIdx="1" presStyleCnt="3"/>
      <dgm:spPr/>
    </dgm:pt>
    <dgm:pt modelId="{2E9FB067-56AA-46C7-B077-023B2023503A}" type="pres">
      <dgm:prSet presAssocID="{DE2BF214-864E-47C8-88FA-2133E877C439}" presName="vert1" presStyleCnt="0"/>
      <dgm:spPr/>
    </dgm:pt>
    <dgm:pt modelId="{D542A2AE-E0C4-4308-AF27-D19D7A04562E}" type="pres">
      <dgm:prSet presAssocID="{970C9043-20B8-42B4-8378-EE94807D7E0A}" presName="thickLine" presStyleLbl="alignNode1" presStyleIdx="2" presStyleCnt="3"/>
      <dgm:spPr/>
    </dgm:pt>
    <dgm:pt modelId="{8150AF5A-217A-4A39-9994-AE5C368ADEBE}" type="pres">
      <dgm:prSet presAssocID="{970C9043-20B8-42B4-8378-EE94807D7E0A}" presName="horz1" presStyleCnt="0"/>
      <dgm:spPr/>
    </dgm:pt>
    <dgm:pt modelId="{2DBAB8EB-7651-4021-9EA8-B0CC7E2AC53D}" type="pres">
      <dgm:prSet presAssocID="{970C9043-20B8-42B4-8378-EE94807D7E0A}" presName="tx1" presStyleLbl="revTx" presStyleIdx="2" presStyleCnt="3"/>
      <dgm:spPr/>
    </dgm:pt>
    <dgm:pt modelId="{534D0E59-4EA2-4124-8E94-5FF119F4EFD4}" type="pres">
      <dgm:prSet presAssocID="{970C9043-20B8-42B4-8378-EE94807D7E0A}" presName="vert1" presStyleCnt="0"/>
      <dgm:spPr/>
    </dgm:pt>
  </dgm:ptLst>
  <dgm:cxnLst>
    <dgm:cxn modelId="{2DB9FF17-424E-4F8B-B10A-202D0BC84C20}" srcId="{C5E4D2BA-51A5-4440-8E9C-5C78E60FD930}" destId="{970C9043-20B8-42B4-8378-EE94807D7E0A}" srcOrd="2" destOrd="0" parTransId="{5C1CFE2C-0C44-4461-8F50-EF5CA6145566}" sibTransId="{02A51E87-5FB6-4BAD-A88B-AE8EBD0F4E2D}"/>
    <dgm:cxn modelId="{DF31A190-A0EC-4308-8129-F74BE05E8244}" type="presOf" srcId="{970C9043-20B8-42B4-8378-EE94807D7E0A}" destId="{2DBAB8EB-7651-4021-9EA8-B0CC7E2AC53D}" srcOrd="0" destOrd="0" presId="urn:microsoft.com/office/officeart/2008/layout/LinedList"/>
    <dgm:cxn modelId="{A498EBC0-6BE1-4CC9-BBE8-B096979B75E9}" type="presOf" srcId="{DE2BF214-864E-47C8-88FA-2133E877C439}" destId="{459F3A29-98FC-476D-A611-5E1D075CF7D4}" srcOrd="0" destOrd="0" presId="urn:microsoft.com/office/officeart/2008/layout/LinedList"/>
    <dgm:cxn modelId="{FF6FE6CA-2287-422E-98BD-85B535665C40}" type="presOf" srcId="{C5E4D2BA-51A5-4440-8E9C-5C78E60FD930}" destId="{7C84850A-48F8-47BE-A320-070F2501928A}" srcOrd="0" destOrd="0" presId="urn:microsoft.com/office/officeart/2008/layout/LinedList"/>
    <dgm:cxn modelId="{8024B2CF-CA31-42C2-B63B-04C39A81C94A}" type="presOf" srcId="{0BD0C6E4-6591-47B4-881E-D48E98DC4784}" destId="{DA547CDB-7A9A-4319-B539-FA2BC81B3EC3}" srcOrd="0" destOrd="0" presId="urn:microsoft.com/office/officeart/2008/layout/LinedList"/>
    <dgm:cxn modelId="{BA37BAD7-280E-4231-8F88-2793C24D9F30}" srcId="{C5E4D2BA-51A5-4440-8E9C-5C78E60FD930}" destId="{DE2BF214-864E-47C8-88FA-2133E877C439}" srcOrd="1" destOrd="0" parTransId="{A7DF0F27-A003-4E1B-B8BE-21B3E89751DF}" sibTransId="{C3BE79DA-E2AE-4F5A-A741-181A88A57C40}"/>
    <dgm:cxn modelId="{FAE116F4-8AD3-48FA-8C35-19E4159B8DB3}" srcId="{C5E4D2BA-51A5-4440-8E9C-5C78E60FD930}" destId="{0BD0C6E4-6591-47B4-881E-D48E98DC4784}" srcOrd="0" destOrd="0" parTransId="{2D45D253-FFD0-43F2-B057-ED483D21E555}" sibTransId="{EAF5D00E-8877-4282-AA82-AFC3F9F9F70E}"/>
    <dgm:cxn modelId="{30B3D7D6-3D31-44CD-85CD-D171B3AF3220}" type="presParOf" srcId="{7C84850A-48F8-47BE-A320-070F2501928A}" destId="{35326650-8B73-44F0-968B-D33381DEAA27}" srcOrd="0" destOrd="0" presId="urn:microsoft.com/office/officeart/2008/layout/LinedList"/>
    <dgm:cxn modelId="{2AC50745-758E-4171-88B6-8642E902DF14}" type="presParOf" srcId="{7C84850A-48F8-47BE-A320-070F2501928A}" destId="{F34B0FDF-77C7-45C8-B141-EBED1239B83B}" srcOrd="1" destOrd="0" presId="urn:microsoft.com/office/officeart/2008/layout/LinedList"/>
    <dgm:cxn modelId="{88024996-BDD9-4D26-9BCC-9DED77A2B48E}" type="presParOf" srcId="{F34B0FDF-77C7-45C8-B141-EBED1239B83B}" destId="{DA547CDB-7A9A-4319-B539-FA2BC81B3EC3}" srcOrd="0" destOrd="0" presId="urn:microsoft.com/office/officeart/2008/layout/LinedList"/>
    <dgm:cxn modelId="{576678EC-297F-447B-B820-E96B5523FF89}" type="presParOf" srcId="{F34B0FDF-77C7-45C8-B141-EBED1239B83B}" destId="{1495F0BA-8D09-4650-A005-9337DB584C48}" srcOrd="1" destOrd="0" presId="urn:microsoft.com/office/officeart/2008/layout/LinedList"/>
    <dgm:cxn modelId="{D5F01F44-65F3-472A-A33A-8A706DDCC020}" type="presParOf" srcId="{7C84850A-48F8-47BE-A320-070F2501928A}" destId="{5429C418-FD3C-4BA9-9BBB-C22625ACA96D}" srcOrd="2" destOrd="0" presId="urn:microsoft.com/office/officeart/2008/layout/LinedList"/>
    <dgm:cxn modelId="{2FDB37CB-B02B-4F2A-87F3-10E4C14EF53E}" type="presParOf" srcId="{7C84850A-48F8-47BE-A320-070F2501928A}" destId="{D5CF5314-3C22-4482-BF4E-AC4CB3AA8246}" srcOrd="3" destOrd="0" presId="urn:microsoft.com/office/officeart/2008/layout/LinedList"/>
    <dgm:cxn modelId="{6667D6D7-37B1-43A3-8065-E3C4A2153CF6}" type="presParOf" srcId="{D5CF5314-3C22-4482-BF4E-AC4CB3AA8246}" destId="{459F3A29-98FC-476D-A611-5E1D075CF7D4}" srcOrd="0" destOrd="0" presId="urn:microsoft.com/office/officeart/2008/layout/LinedList"/>
    <dgm:cxn modelId="{33DF16ED-5067-40BB-816F-5B1D8944CEFB}" type="presParOf" srcId="{D5CF5314-3C22-4482-BF4E-AC4CB3AA8246}" destId="{2E9FB067-56AA-46C7-B077-023B2023503A}" srcOrd="1" destOrd="0" presId="urn:microsoft.com/office/officeart/2008/layout/LinedList"/>
    <dgm:cxn modelId="{1C7EB79C-D940-473A-B1DC-EF63563A404E}" type="presParOf" srcId="{7C84850A-48F8-47BE-A320-070F2501928A}" destId="{D542A2AE-E0C4-4308-AF27-D19D7A04562E}" srcOrd="4" destOrd="0" presId="urn:microsoft.com/office/officeart/2008/layout/LinedList"/>
    <dgm:cxn modelId="{C9114E02-3516-4D07-BCEA-E082C2C5EF19}" type="presParOf" srcId="{7C84850A-48F8-47BE-A320-070F2501928A}" destId="{8150AF5A-217A-4A39-9994-AE5C368ADEBE}" srcOrd="5" destOrd="0" presId="urn:microsoft.com/office/officeart/2008/layout/LinedList"/>
    <dgm:cxn modelId="{E45D706B-BA49-4E8D-A2DB-646D4761D8AA}" type="presParOf" srcId="{8150AF5A-217A-4A39-9994-AE5C368ADEBE}" destId="{2DBAB8EB-7651-4021-9EA8-B0CC7E2AC53D}" srcOrd="0" destOrd="0" presId="urn:microsoft.com/office/officeart/2008/layout/LinedList"/>
    <dgm:cxn modelId="{49CE689D-155A-4ADA-B72E-1656441EE954}" type="presParOf" srcId="{8150AF5A-217A-4A39-9994-AE5C368ADEBE}" destId="{534D0E59-4EA2-4124-8E94-5FF119F4EFD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605BB6-7793-422F-A4F3-596CFE1A3351}"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B87E3F5F-77C9-4DAA-960A-9AF082A30984}">
      <dgm:prSet/>
      <dgm:spPr/>
      <dgm:t>
        <a:bodyPr/>
        <a:lstStyle/>
        <a:p>
          <a:endParaRPr lang="en-GB" b="1"/>
        </a:p>
      </dgm:t>
    </dgm:pt>
    <dgm:pt modelId="{5844559A-E0E5-4F38-8CD5-43539772271A}" type="parTrans" cxnId="{912947FE-5C46-414B-A18E-3A5C09012682}">
      <dgm:prSet/>
      <dgm:spPr/>
      <dgm:t>
        <a:bodyPr/>
        <a:lstStyle/>
        <a:p>
          <a:endParaRPr lang="en-US"/>
        </a:p>
      </dgm:t>
    </dgm:pt>
    <dgm:pt modelId="{AFEF9AC3-D2B6-4AFF-AA6D-E5D2DFB57AFC}" type="sibTrans" cxnId="{912947FE-5C46-414B-A18E-3A5C09012682}">
      <dgm:prSet/>
      <dgm:spPr/>
      <dgm:t>
        <a:bodyPr/>
        <a:lstStyle/>
        <a:p>
          <a:endParaRPr lang="en-US"/>
        </a:p>
      </dgm:t>
    </dgm:pt>
    <dgm:pt modelId="{3532E447-DF22-4CDE-8DEC-DE35E44D03F5}">
      <dgm:prSet/>
      <dgm:spPr/>
      <dgm:t>
        <a:bodyPr/>
        <a:lstStyle/>
        <a:p>
          <a:pPr rtl="0"/>
          <a:r>
            <a:rPr lang="en-GB">
              <a:latin typeface="Trade Gothic Next Cond"/>
            </a:rPr>
            <a:t>Mr Cain Joseph prefers to be referred as Jay</a:t>
          </a:r>
          <a:endParaRPr lang="en-US">
            <a:latin typeface="Trade Gothic Next Cond"/>
          </a:endParaRPr>
        </a:p>
      </dgm:t>
    </dgm:pt>
    <dgm:pt modelId="{31EEF106-201C-4E65-B272-70ED8091CD46}" type="parTrans" cxnId="{B714F8A8-C77B-4ED3-ADB7-888991FEFA0A}">
      <dgm:prSet/>
      <dgm:spPr/>
      <dgm:t>
        <a:bodyPr/>
        <a:lstStyle/>
        <a:p>
          <a:endParaRPr lang="en-US"/>
        </a:p>
      </dgm:t>
    </dgm:pt>
    <dgm:pt modelId="{7E0940DC-A206-4524-8109-50964492E41C}" type="sibTrans" cxnId="{B714F8A8-C77B-4ED3-ADB7-888991FEFA0A}">
      <dgm:prSet/>
      <dgm:spPr/>
      <dgm:t>
        <a:bodyPr/>
        <a:lstStyle/>
        <a:p>
          <a:endParaRPr lang="en-US"/>
        </a:p>
      </dgm:t>
    </dgm:pt>
    <dgm:pt modelId="{E81861EF-B11E-4D8B-860F-BBB09550B6E8}">
      <dgm:prSet/>
      <dgm:spPr/>
      <dgm:t>
        <a:bodyPr/>
        <a:lstStyle/>
        <a:p>
          <a:pPr rtl="0"/>
          <a:r>
            <a:rPr lang="en-GB">
              <a:latin typeface="Trade Gothic Next Cond"/>
            </a:rPr>
            <a:t>Date Of Birth  </a:t>
          </a:r>
          <a:r>
            <a:rPr lang="en-GB"/>
            <a:t>27/11/1940</a:t>
          </a:r>
          <a:endParaRPr lang="en-US"/>
        </a:p>
      </dgm:t>
    </dgm:pt>
    <dgm:pt modelId="{03D53AA0-9398-4601-A433-7C6D955D6296}" type="parTrans" cxnId="{6D2C1CF5-CACE-49A4-A6A7-80EAD4E09D69}">
      <dgm:prSet/>
      <dgm:spPr/>
      <dgm:t>
        <a:bodyPr/>
        <a:lstStyle/>
        <a:p>
          <a:endParaRPr lang="en-US"/>
        </a:p>
      </dgm:t>
    </dgm:pt>
    <dgm:pt modelId="{A6CA17E3-3183-45CF-A2FA-B729ABD85C00}" type="sibTrans" cxnId="{6D2C1CF5-CACE-49A4-A6A7-80EAD4E09D69}">
      <dgm:prSet/>
      <dgm:spPr/>
      <dgm:t>
        <a:bodyPr/>
        <a:lstStyle/>
        <a:p>
          <a:endParaRPr lang="en-US"/>
        </a:p>
      </dgm:t>
    </dgm:pt>
    <dgm:pt modelId="{356D59B6-FDD5-4F78-AEB4-6256D3C2BE64}">
      <dgm:prSet/>
      <dgm:spPr/>
      <dgm:t>
        <a:bodyPr/>
        <a:lstStyle/>
        <a:p>
          <a:r>
            <a:rPr lang="en-GB">
              <a:latin typeface="Trade Gothic Next Cond"/>
            </a:rPr>
            <a:t>Age</a:t>
          </a:r>
          <a:r>
            <a:rPr lang="en-GB"/>
            <a:t> –81 </a:t>
          </a:r>
          <a:r>
            <a:rPr lang="en-GB">
              <a:latin typeface="Trade Gothic Next Cond"/>
            </a:rPr>
            <a:t>Years</a:t>
          </a:r>
          <a:endParaRPr lang="en-US"/>
        </a:p>
      </dgm:t>
    </dgm:pt>
    <dgm:pt modelId="{63AEB9E4-4D13-404F-814B-984D371B9E72}" type="parTrans" cxnId="{B90E8770-DDCE-4CDC-AC7D-630306358F14}">
      <dgm:prSet/>
      <dgm:spPr/>
      <dgm:t>
        <a:bodyPr/>
        <a:lstStyle/>
        <a:p>
          <a:endParaRPr lang="en-US"/>
        </a:p>
      </dgm:t>
    </dgm:pt>
    <dgm:pt modelId="{0A42A795-637C-45DE-BD49-600837193427}" type="sibTrans" cxnId="{B90E8770-DDCE-4CDC-AC7D-630306358F14}">
      <dgm:prSet/>
      <dgm:spPr/>
      <dgm:t>
        <a:bodyPr/>
        <a:lstStyle/>
        <a:p>
          <a:endParaRPr lang="en-US"/>
        </a:p>
      </dgm:t>
    </dgm:pt>
    <dgm:pt modelId="{A77EE1C6-DAAF-4106-B8E2-4A8A333243E4}">
      <dgm:prSet/>
      <dgm:spPr/>
      <dgm:t>
        <a:bodyPr/>
        <a:lstStyle/>
        <a:p>
          <a:r>
            <a:rPr lang="en-GB">
              <a:latin typeface="Trade Gothic Next Cond"/>
            </a:rPr>
            <a:t>Christian--Catholic</a:t>
          </a:r>
          <a:endParaRPr lang="en-US"/>
        </a:p>
      </dgm:t>
    </dgm:pt>
    <dgm:pt modelId="{2D3F1ABF-FF52-4FD7-95D8-D2989B14ED79}" type="parTrans" cxnId="{A372B6FF-39BA-4097-AA07-D40692F8C28E}">
      <dgm:prSet/>
      <dgm:spPr/>
      <dgm:t>
        <a:bodyPr/>
        <a:lstStyle/>
        <a:p>
          <a:endParaRPr lang="en-US"/>
        </a:p>
      </dgm:t>
    </dgm:pt>
    <dgm:pt modelId="{830606A2-AA70-4805-9202-DC07049E6612}" type="sibTrans" cxnId="{A372B6FF-39BA-4097-AA07-D40692F8C28E}">
      <dgm:prSet/>
      <dgm:spPr/>
      <dgm:t>
        <a:bodyPr/>
        <a:lstStyle/>
        <a:p>
          <a:endParaRPr lang="en-US"/>
        </a:p>
      </dgm:t>
    </dgm:pt>
    <dgm:pt modelId="{8EA3F719-EDF7-4B14-88C0-7811791025EF}">
      <dgm:prSet/>
      <dgm:spPr/>
      <dgm:t>
        <a:bodyPr/>
        <a:lstStyle/>
        <a:p>
          <a:pPr rtl="0"/>
          <a:r>
            <a:rPr lang="en-GB">
              <a:latin typeface="Trade Gothic Next Cond"/>
            </a:rPr>
            <a:t>African British</a:t>
          </a:r>
          <a:endParaRPr lang="en-US"/>
        </a:p>
      </dgm:t>
    </dgm:pt>
    <dgm:pt modelId="{5B2D0D47-51AC-44BD-983F-3410FEE5A965}" type="parTrans" cxnId="{F09F7F63-85FB-46AD-83C7-2C5D457D767A}">
      <dgm:prSet/>
      <dgm:spPr/>
      <dgm:t>
        <a:bodyPr/>
        <a:lstStyle/>
        <a:p>
          <a:endParaRPr lang="en-US"/>
        </a:p>
      </dgm:t>
    </dgm:pt>
    <dgm:pt modelId="{932090C5-C075-4727-A30A-1C84D7E4D4B9}" type="sibTrans" cxnId="{F09F7F63-85FB-46AD-83C7-2C5D457D767A}">
      <dgm:prSet/>
      <dgm:spPr/>
      <dgm:t>
        <a:bodyPr/>
        <a:lstStyle/>
        <a:p>
          <a:endParaRPr lang="en-US"/>
        </a:p>
      </dgm:t>
    </dgm:pt>
    <dgm:pt modelId="{A581CE5F-8A93-473F-A354-D738F920BBE9}">
      <dgm:prSet/>
      <dgm:spPr/>
      <dgm:t>
        <a:bodyPr/>
        <a:lstStyle/>
        <a:p>
          <a:pPr rtl="0"/>
          <a:r>
            <a:rPr lang="en-GB">
              <a:latin typeface="Trade Gothic Next Cond"/>
            </a:rPr>
            <a:t>Suffers from </a:t>
          </a:r>
          <a:r>
            <a:rPr lang="en-GB" err="1">
              <a:latin typeface="Trade Gothic Next Cond"/>
            </a:rPr>
            <a:t>Alzheimers</a:t>
          </a:r>
          <a:r>
            <a:rPr lang="en-GB">
              <a:latin typeface="Trade Gothic Next Cond"/>
            </a:rPr>
            <a:t> disease (MEDICAL MODEL)</a:t>
          </a:r>
          <a:endParaRPr lang="en-US"/>
        </a:p>
      </dgm:t>
    </dgm:pt>
    <dgm:pt modelId="{35CDF47B-BE26-4731-9611-5EA2AD976F04}" type="parTrans" cxnId="{0C198C8F-BEF6-4FF7-B4C3-2DCDC435D30A}">
      <dgm:prSet/>
      <dgm:spPr/>
      <dgm:t>
        <a:bodyPr/>
        <a:lstStyle/>
        <a:p>
          <a:endParaRPr lang="en-US"/>
        </a:p>
      </dgm:t>
    </dgm:pt>
    <dgm:pt modelId="{373F4C7B-F0A5-48C0-B42D-BDB7B35FE6BA}" type="sibTrans" cxnId="{0C198C8F-BEF6-4FF7-B4C3-2DCDC435D30A}">
      <dgm:prSet/>
      <dgm:spPr/>
      <dgm:t>
        <a:bodyPr/>
        <a:lstStyle/>
        <a:p>
          <a:endParaRPr lang="en-US"/>
        </a:p>
      </dgm:t>
    </dgm:pt>
    <dgm:pt modelId="{F8BBC513-DBCB-4C07-AFE6-D7CBBD2B9FD7}">
      <dgm:prSet phldr="0"/>
      <dgm:spPr/>
      <dgm:t>
        <a:bodyPr/>
        <a:lstStyle/>
        <a:p>
          <a:pPr rtl="0"/>
          <a:r>
            <a:rPr lang="en-GB">
              <a:latin typeface="Trade Gothic Next Cond"/>
            </a:rPr>
            <a:t>256</a:t>
          </a:r>
          <a:r>
            <a:rPr lang="en-GB"/>
            <a:t> </a:t>
          </a:r>
          <a:r>
            <a:rPr lang="en-GB">
              <a:latin typeface="Trade Gothic Next Cond"/>
            </a:rPr>
            <a:t>St Mary's Care Home  </a:t>
          </a:r>
          <a:r>
            <a:rPr lang="en-GB"/>
            <a:t>B19 7QG</a:t>
          </a:r>
        </a:p>
      </dgm:t>
    </dgm:pt>
    <dgm:pt modelId="{356F68AF-4FAE-40DD-BB3B-13EA9DB08576}" type="parTrans" cxnId="{C86DF9EC-5003-4357-AC7E-AC0B45E8F312}">
      <dgm:prSet/>
      <dgm:spPr/>
    </dgm:pt>
    <dgm:pt modelId="{967720E8-636C-42FA-9659-699417EABBCE}" type="sibTrans" cxnId="{C86DF9EC-5003-4357-AC7E-AC0B45E8F312}">
      <dgm:prSet/>
      <dgm:spPr/>
    </dgm:pt>
    <dgm:pt modelId="{938DDC7A-E93A-4693-BC02-619707EBDA93}" type="pres">
      <dgm:prSet presAssocID="{C1605BB6-7793-422F-A4F3-596CFE1A3351}" presName="linear" presStyleCnt="0">
        <dgm:presLayoutVars>
          <dgm:animLvl val="lvl"/>
          <dgm:resizeHandles val="exact"/>
        </dgm:presLayoutVars>
      </dgm:prSet>
      <dgm:spPr/>
    </dgm:pt>
    <dgm:pt modelId="{136A9108-8C3F-4C6D-9805-C487B2C422C0}" type="pres">
      <dgm:prSet presAssocID="{B87E3F5F-77C9-4DAA-960A-9AF082A30984}" presName="parentText" presStyleLbl="node1" presStyleIdx="0" presStyleCnt="8">
        <dgm:presLayoutVars>
          <dgm:chMax val="0"/>
          <dgm:bulletEnabled val="1"/>
        </dgm:presLayoutVars>
      </dgm:prSet>
      <dgm:spPr/>
    </dgm:pt>
    <dgm:pt modelId="{788BD796-036E-4133-AB22-0F9CECF4B21A}" type="pres">
      <dgm:prSet presAssocID="{AFEF9AC3-D2B6-4AFF-AA6D-E5D2DFB57AFC}" presName="spacer" presStyleCnt="0"/>
      <dgm:spPr/>
    </dgm:pt>
    <dgm:pt modelId="{78EBFBA1-F210-4ACD-816C-D4A9F896DAF3}" type="pres">
      <dgm:prSet presAssocID="{3532E447-DF22-4CDE-8DEC-DE35E44D03F5}" presName="parentText" presStyleLbl="node1" presStyleIdx="1" presStyleCnt="8">
        <dgm:presLayoutVars>
          <dgm:chMax val="0"/>
          <dgm:bulletEnabled val="1"/>
        </dgm:presLayoutVars>
      </dgm:prSet>
      <dgm:spPr/>
    </dgm:pt>
    <dgm:pt modelId="{4EC72B43-5346-40C7-8E24-B48553EB7F0B}" type="pres">
      <dgm:prSet presAssocID="{7E0940DC-A206-4524-8109-50964492E41C}" presName="spacer" presStyleCnt="0"/>
      <dgm:spPr/>
    </dgm:pt>
    <dgm:pt modelId="{1281FA38-EBEA-40AE-BF78-DB5EFE7A44D0}" type="pres">
      <dgm:prSet presAssocID="{F8BBC513-DBCB-4C07-AFE6-D7CBBD2B9FD7}" presName="parentText" presStyleLbl="node1" presStyleIdx="2" presStyleCnt="8">
        <dgm:presLayoutVars>
          <dgm:chMax val="0"/>
          <dgm:bulletEnabled val="1"/>
        </dgm:presLayoutVars>
      </dgm:prSet>
      <dgm:spPr/>
    </dgm:pt>
    <dgm:pt modelId="{40E6F67B-7C54-43EE-96DD-D4EFF78CD8E6}" type="pres">
      <dgm:prSet presAssocID="{967720E8-636C-42FA-9659-699417EABBCE}" presName="spacer" presStyleCnt="0"/>
      <dgm:spPr/>
    </dgm:pt>
    <dgm:pt modelId="{DCAF836A-4250-472B-849F-C305E29DB9DE}" type="pres">
      <dgm:prSet presAssocID="{E81861EF-B11E-4D8B-860F-BBB09550B6E8}" presName="parentText" presStyleLbl="node1" presStyleIdx="3" presStyleCnt="8">
        <dgm:presLayoutVars>
          <dgm:chMax val="0"/>
          <dgm:bulletEnabled val="1"/>
        </dgm:presLayoutVars>
      </dgm:prSet>
      <dgm:spPr/>
    </dgm:pt>
    <dgm:pt modelId="{84E9B9D7-1366-432B-BE32-C86DAD99A3FB}" type="pres">
      <dgm:prSet presAssocID="{A6CA17E3-3183-45CF-A2FA-B729ABD85C00}" presName="spacer" presStyleCnt="0"/>
      <dgm:spPr/>
    </dgm:pt>
    <dgm:pt modelId="{A5517601-A24B-4863-AD9F-68BE2AD2A70C}" type="pres">
      <dgm:prSet presAssocID="{356D59B6-FDD5-4F78-AEB4-6256D3C2BE64}" presName="parentText" presStyleLbl="node1" presStyleIdx="4" presStyleCnt="8">
        <dgm:presLayoutVars>
          <dgm:chMax val="0"/>
          <dgm:bulletEnabled val="1"/>
        </dgm:presLayoutVars>
      </dgm:prSet>
      <dgm:spPr/>
    </dgm:pt>
    <dgm:pt modelId="{B9234968-3EB0-4265-8D23-F3D343953649}" type="pres">
      <dgm:prSet presAssocID="{0A42A795-637C-45DE-BD49-600837193427}" presName="spacer" presStyleCnt="0"/>
      <dgm:spPr/>
    </dgm:pt>
    <dgm:pt modelId="{A99BEC91-196C-4048-AC84-16DBFE001C28}" type="pres">
      <dgm:prSet presAssocID="{A77EE1C6-DAAF-4106-B8E2-4A8A333243E4}" presName="parentText" presStyleLbl="node1" presStyleIdx="5" presStyleCnt="8">
        <dgm:presLayoutVars>
          <dgm:chMax val="0"/>
          <dgm:bulletEnabled val="1"/>
        </dgm:presLayoutVars>
      </dgm:prSet>
      <dgm:spPr/>
    </dgm:pt>
    <dgm:pt modelId="{8581078F-231F-4092-9A67-087842F38A6F}" type="pres">
      <dgm:prSet presAssocID="{830606A2-AA70-4805-9202-DC07049E6612}" presName="spacer" presStyleCnt="0"/>
      <dgm:spPr/>
    </dgm:pt>
    <dgm:pt modelId="{77506636-E83D-48F2-96B7-B5341438D4F1}" type="pres">
      <dgm:prSet presAssocID="{8EA3F719-EDF7-4B14-88C0-7811791025EF}" presName="parentText" presStyleLbl="node1" presStyleIdx="6" presStyleCnt="8">
        <dgm:presLayoutVars>
          <dgm:chMax val="0"/>
          <dgm:bulletEnabled val="1"/>
        </dgm:presLayoutVars>
      </dgm:prSet>
      <dgm:spPr/>
    </dgm:pt>
    <dgm:pt modelId="{4A38D3AC-2F4D-4B18-94B3-21BA7B7D5EF5}" type="pres">
      <dgm:prSet presAssocID="{932090C5-C075-4727-A30A-1C84D7E4D4B9}" presName="spacer" presStyleCnt="0"/>
      <dgm:spPr/>
    </dgm:pt>
    <dgm:pt modelId="{D017FFAB-85E5-42B8-A613-D0B7999C6208}" type="pres">
      <dgm:prSet presAssocID="{A581CE5F-8A93-473F-A354-D738F920BBE9}" presName="parentText" presStyleLbl="node1" presStyleIdx="7" presStyleCnt="8">
        <dgm:presLayoutVars>
          <dgm:chMax val="0"/>
          <dgm:bulletEnabled val="1"/>
        </dgm:presLayoutVars>
      </dgm:prSet>
      <dgm:spPr/>
    </dgm:pt>
  </dgm:ptLst>
  <dgm:cxnLst>
    <dgm:cxn modelId="{594ADC04-D28E-4DF1-A895-19264A9B9D2C}" type="presOf" srcId="{356D59B6-FDD5-4F78-AEB4-6256D3C2BE64}" destId="{A5517601-A24B-4863-AD9F-68BE2AD2A70C}" srcOrd="0" destOrd="0" presId="urn:microsoft.com/office/officeart/2005/8/layout/vList2"/>
    <dgm:cxn modelId="{565EE927-292A-4988-97B9-2830380F84BA}" type="presOf" srcId="{C1605BB6-7793-422F-A4F3-596CFE1A3351}" destId="{938DDC7A-E93A-4693-BC02-619707EBDA93}" srcOrd="0" destOrd="0" presId="urn:microsoft.com/office/officeart/2005/8/layout/vList2"/>
    <dgm:cxn modelId="{898B0937-5D49-42A3-9E15-738F812B2987}" type="presOf" srcId="{A581CE5F-8A93-473F-A354-D738F920BBE9}" destId="{D017FFAB-85E5-42B8-A613-D0B7999C6208}" srcOrd="0" destOrd="0" presId="urn:microsoft.com/office/officeart/2005/8/layout/vList2"/>
    <dgm:cxn modelId="{F09F7F63-85FB-46AD-83C7-2C5D457D767A}" srcId="{C1605BB6-7793-422F-A4F3-596CFE1A3351}" destId="{8EA3F719-EDF7-4B14-88C0-7811791025EF}" srcOrd="6" destOrd="0" parTransId="{5B2D0D47-51AC-44BD-983F-3410FEE5A965}" sibTransId="{932090C5-C075-4727-A30A-1C84D7E4D4B9}"/>
    <dgm:cxn modelId="{2110376D-30EC-428D-BB4E-107E3F17156C}" type="presOf" srcId="{B87E3F5F-77C9-4DAA-960A-9AF082A30984}" destId="{136A9108-8C3F-4C6D-9805-C487B2C422C0}" srcOrd="0" destOrd="0" presId="urn:microsoft.com/office/officeart/2005/8/layout/vList2"/>
    <dgm:cxn modelId="{07CE394F-D32B-4A85-97B2-2F2B6AB58EE4}" type="presOf" srcId="{E81861EF-B11E-4D8B-860F-BBB09550B6E8}" destId="{DCAF836A-4250-472B-849F-C305E29DB9DE}" srcOrd="0" destOrd="0" presId="urn:microsoft.com/office/officeart/2005/8/layout/vList2"/>
    <dgm:cxn modelId="{B90E8770-DDCE-4CDC-AC7D-630306358F14}" srcId="{C1605BB6-7793-422F-A4F3-596CFE1A3351}" destId="{356D59B6-FDD5-4F78-AEB4-6256D3C2BE64}" srcOrd="4" destOrd="0" parTransId="{63AEB9E4-4D13-404F-814B-984D371B9E72}" sibTransId="{0A42A795-637C-45DE-BD49-600837193427}"/>
    <dgm:cxn modelId="{90F2DA73-D230-43F7-8394-4365FF110C0E}" type="presOf" srcId="{A77EE1C6-DAAF-4106-B8E2-4A8A333243E4}" destId="{A99BEC91-196C-4048-AC84-16DBFE001C28}" srcOrd="0" destOrd="0" presId="urn:microsoft.com/office/officeart/2005/8/layout/vList2"/>
    <dgm:cxn modelId="{4B97D654-18B6-476A-8B12-8F9191CF2FA8}" type="presOf" srcId="{3532E447-DF22-4CDE-8DEC-DE35E44D03F5}" destId="{78EBFBA1-F210-4ACD-816C-D4A9F896DAF3}" srcOrd="0" destOrd="0" presId="urn:microsoft.com/office/officeart/2005/8/layout/vList2"/>
    <dgm:cxn modelId="{A7D99782-478C-4108-BF91-41C845A61A2C}" type="presOf" srcId="{8EA3F719-EDF7-4B14-88C0-7811791025EF}" destId="{77506636-E83D-48F2-96B7-B5341438D4F1}" srcOrd="0" destOrd="0" presId="urn:microsoft.com/office/officeart/2005/8/layout/vList2"/>
    <dgm:cxn modelId="{0C198C8F-BEF6-4FF7-B4C3-2DCDC435D30A}" srcId="{C1605BB6-7793-422F-A4F3-596CFE1A3351}" destId="{A581CE5F-8A93-473F-A354-D738F920BBE9}" srcOrd="7" destOrd="0" parTransId="{35CDF47B-BE26-4731-9611-5EA2AD976F04}" sibTransId="{373F4C7B-F0A5-48C0-B42D-BDB7B35FE6BA}"/>
    <dgm:cxn modelId="{B714F8A8-C77B-4ED3-ADB7-888991FEFA0A}" srcId="{C1605BB6-7793-422F-A4F3-596CFE1A3351}" destId="{3532E447-DF22-4CDE-8DEC-DE35E44D03F5}" srcOrd="1" destOrd="0" parTransId="{31EEF106-201C-4E65-B272-70ED8091CD46}" sibTransId="{7E0940DC-A206-4524-8109-50964492E41C}"/>
    <dgm:cxn modelId="{C274F9D3-0EAE-4897-977E-79B97C4C3D70}" type="presOf" srcId="{F8BBC513-DBCB-4C07-AFE6-D7CBBD2B9FD7}" destId="{1281FA38-EBEA-40AE-BF78-DB5EFE7A44D0}" srcOrd="0" destOrd="0" presId="urn:microsoft.com/office/officeart/2005/8/layout/vList2"/>
    <dgm:cxn modelId="{C86DF9EC-5003-4357-AC7E-AC0B45E8F312}" srcId="{C1605BB6-7793-422F-A4F3-596CFE1A3351}" destId="{F8BBC513-DBCB-4C07-AFE6-D7CBBD2B9FD7}" srcOrd="2" destOrd="0" parTransId="{356F68AF-4FAE-40DD-BB3B-13EA9DB08576}" sibTransId="{967720E8-636C-42FA-9659-699417EABBCE}"/>
    <dgm:cxn modelId="{6D2C1CF5-CACE-49A4-A6A7-80EAD4E09D69}" srcId="{C1605BB6-7793-422F-A4F3-596CFE1A3351}" destId="{E81861EF-B11E-4D8B-860F-BBB09550B6E8}" srcOrd="3" destOrd="0" parTransId="{03D53AA0-9398-4601-A433-7C6D955D6296}" sibTransId="{A6CA17E3-3183-45CF-A2FA-B729ABD85C00}"/>
    <dgm:cxn modelId="{912947FE-5C46-414B-A18E-3A5C09012682}" srcId="{C1605BB6-7793-422F-A4F3-596CFE1A3351}" destId="{B87E3F5F-77C9-4DAA-960A-9AF082A30984}" srcOrd="0" destOrd="0" parTransId="{5844559A-E0E5-4F38-8CD5-43539772271A}" sibTransId="{AFEF9AC3-D2B6-4AFF-AA6D-E5D2DFB57AFC}"/>
    <dgm:cxn modelId="{A372B6FF-39BA-4097-AA07-D40692F8C28E}" srcId="{C1605BB6-7793-422F-A4F3-596CFE1A3351}" destId="{A77EE1C6-DAAF-4106-B8E2-4A8A333243E4}" srcOrd="5" destOrd="0" parTransId="{2D3F1ABF-FF52-4FD7-95D8-D2989B14ED79}" sibTransId="{830606A2-AA70-4805-9202-DC07049E6612}"/>
    <dgm:cxn modelId="{82B093DB-5745-4849-81D4-DE1FFF285F45}" type="presParOf" srcId="{938DDC7A-E93A-4693-BC02-619707EBDA93}" destId="{136A9108-8C3F-4C6D-9805-C487B2C422C0}" srcOrd="0" destOrd="0" presId="urn:microsoft.com/office/officeart/2005/8/layout/vList2"/>
    <dgm:cxn modelId="{C867E8B0-F9E0-4EB9-85BC-CF246A2B80FA}" type="presParOf" srcId="{938DDC7A-E93A-4693-BC02-619707EBDA93}" destId="{788BD796-036E-4133-AB22-0F9CECF4B21A}" srcOrd="1" destOrd="0" presId="urn:microsoft.com/office/officeart/2005/8/layout/vList2"/>
    <dgm:cxn modelId="{33C59603-C648-4E0F-979B-11B77D3F3B99}" type="presParOf" srcId="{938DDC7A-E93A-4693-BC02-619707EBDA93}" destId="{78EBFBA1-F210-4ACD-816C-D4A9F896DAF3}" srcOrd="2" destOrd="0" presId="urn:microsoft.com/office/officeart/2005/8/layout/vList2"/>
    <dgm:cxn modelId="{B10BBCE4-3AB0-4EC2-B924-38312ED7FCCF}" type="presParOf" srcId="{938DDC7A-E93A-4693-BC02-619707EBDA93}" destId="{4EC72B43-5346-40C7-8E24-B48553EB7F0B}" srcOrd="3" destOrd="0" presId="urn:microsoft.com/office/officeart/2005/8/layout/vList2"/>
    <dgm:cxn modelId="{83A96DCF-BE14-4F2A-83FB-D046A7FAEBBF}" type="presParOf" srcId="{938DDC7A-E93A-4693-BC02-619707EBDA93}" destId="{1281FA38-EBEA-40AE-BF78-DB5EFE7A44D0}" srcOrd="4" destOrd="0" presId="urn:microsoft.com/office/officeart/2005/8/layout/vList2"/>
    <dgm:cxn modelId="{488F9B0C-4FD9-4A02-8468-8B51CE4F00B2}" type="presParOf" srcId="{938DDC7A-E93A-4693-BC02-619707EBDA93}" destId="{40E6F67B-7C54-43EE-96DD-D4EFF78CD8E6}" srcOrd="5" destOrd="0" presId="urn:microsoft.com/office/officeart/2005/8/layout/vList2"/>
    <dgm:cxn modelId="{8F41EAFA-F69B-41E0-8954-E7B7DE013306}" type="presParOf" srcId="{938DDC7A-E93A-4693-BC02-619707EBDA93}" destId="{DCAF836A-4250-472B-849F-C305E29DB9DE}" srcOrd="6" destOrd="0" presId="urn:microsoft.com/office/officeart/2005/8/layout/vList2"/>
    <dgm:cxn modelId="{80ED0A5E-E3AC-4EE7-B794-450FE9045507}" type="presParOf" srcId="{938DDC7A-E93A-4693-BC02-619707EBDA93}" destId="{84E9B9D7-1366-432B-BE32-C86DAD99A3FB}" srcOrd="7" destOrd="0" presId="urn:microsoft.com/office/officeart/2005/8/layout/vList2"/>
    <dgm:cxn modelId="{588CD85A-5B75-4578-9E97-78295F255B57}" type="presParOf" srcId="{938DDC7A-E93A-4693-BC02-619707EBDA93}" destId="{A5517601-A24B-4863-AD9F-68BE2AD2A70C}" srcOrd="8" destOrd="0" presId="urn:microsoft.com/office/officeart/2005/8/layout/vList2"/>
    <dgm:cxn modelId="{AF821797-7351-4C15-B92E-C1AD6806FA24}" type="presParOf" srcId="{938DDC7A-E93A-4693-BC02-619707EBDA93}" destId="{B9234968-3EB0-4265-8D23-F3D343953649}" srcOrd="9" destOrd="0" presId="urn:microsoft.com/office/officeart/2005/8/layout/vList2"/>
    <dgm:cxn modelId="{C5A3B782-33D5-43BD-8E4E-AF65B4851825}" type="presParOf" srcId="{938DDC7A-E93A-4693-BC02-619707EBDA93}" destId="{A99BEC91-196C-4048-AC84-16DBFE001C28}" srcOrd="10" destOrd="0" presId="urn:microsoft.com/office/officeart/2005/8/layout/vList2"/>
    <dgm:cxn modelId="{90F81CEA-AA93-43A1-878A-3F8554B59F9C}" type="presParOf" srcId="{938DDC7A-E93A-4693-BC02-619707EBDA93}" destId="{8581078F-231F-4092-9A67-087842F38A6F}" srcOrd="11" destOrd="0" presId="urn:microsoft.com/office/officeart/2005/8/layout/vList2"/>
    <dgm:cxn modelId="{75E858B7-935D-483D-B2C8-ADFEC64E2258}" type="presParOf" srcId="{938DDC7A-E93A-4693-BC02-619707EBDA93}" destId="{77506636-E83D-48F2-96B7-B5341438D4F1}" srcOrd="12" destOrd="0" presId="urn:microsoft.com/office/officeart/2005/8/layout/vList2"/>
    <dgm:cxn modelId="{D9E71552-0D58-4B20-ACB3-8D712F9ED1F3}" type="presParOf" srcId="{938DDC7A-E93A-4693-BC02-619707EBDA93}" destId="{4A38D3AC-2F4D-4B18-94B3-21BA7B7D5EF5}" srcOrd="13" destOrd="0" presId="urn:microsoft.com/office/officeart/2005/8/layout/vList2"/>
    <dgm:cxn modelId="{4F3979C2-8E5B-4543-8BD5-AE0A9A841A9E}" type="presParOf" srcId="{938DDC7A-E93A-4693-BC02-619707EBDA93}" destId="{D017FFAB-85E5-42B8-A613-D0B7999C6208}"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9E86A3-8391-4A60-A95B-CFC616FDBB9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6CA4F29-83D8-4BAC-82D5-521CA23FC22F}">
      <dgm:prSet/>
      <dgm:spPr/>
      <dgm:t>
        <a:bodyPr/>
        <a:lstStyle/>
        <a:p>
          <a:pPr rtl="0"/>
          <a:r>
            <a:rPr lang="en-GB">
              <a:latin typeface="Arial"/>
              <a:cs typeface="Arial"/>
            </a:rPr>
            <a:t>Mr Jay is on monthly prescription from the general practitioner and has assessments reviews just like other residents in the home (EQUALITY ACT,2010).</a:t>
          </a:r>
        </a:p>
      </dgm:t>
    </dgm:pt>
    <dgm:pt modelId="{991E4C09-1EBE-4ECC-B912-142DB8392473}" type="parTrans" cxnId="{BE93F45C-DE90-4648-962F-F44B53D80DDA}">
      <dgm:prSet/>
      <dgm:spPr/>
      <dgm:t>
        <a:bodyPr/>
        <a:lstStyle/>
        <a:p>
          <a:endParaRPr lang="en-US"/>
        </a:p>
      </dgm:t>
    </dgm:pt>
    <dgm:pt modelId="{EAE24081-8F7A-4F39-9CC5-B97E2D66373F}" type="sibTrans" cxnId="{BE93F45C-DE90-4648-962F-F44B53D80DDA}">
      <dgm:prSet/>
      <dgm:spPr/>
      <dgm:t>
        <a:bodyPr/>
        <a:lstStyle/>
        <a:p>
          <a:endParaRPr lang="en-US"/>
        </a:p>
      </dgm:t>
    </dgm:pt>
    <dgm:pt modelId="{BFDBC535-7CB2-48E2-ACB2-090A21F161F8}">
      <dgm:prSet/>
      <dgm:spPr/>
      <dgm:t>
        <a:bodyPr/>
        <a:lstStyle/>
        <a:p>
          <a:r>
            <a:rPr lang="en-GB">
              <a:latin typeface="Arial"/>
              <a:cs typeface="Arial"/>
            </a:rPr>
            <a:t>No allergies </a:t>
          </a:r>
          <a:endParaRPr lang="en-US">
            <a:latin typeface="Arial"/>
            <a:cs typeface="Arial"/>
          </a:endParaRPr>
        </a:p>
      </dgm:t>
    </dgm:pt>
    <dgm:pt modelId="{F69A1378-E91C-4F1D-9F4B-6F0DDBA4A8B5}" type="parTrans" cxnId="{C755CBF3-BF97-4EE5-A431-FDB2874ACE86}">
      <dgm:prSet/>
      <dgm:spPr/>
      <dgm:t>
        <a:bodyPr/>
        <a:lstStyle/>
        <a:p>
          <a:endParaRPr lang="en-US"/>
        </a:p>
      </dgm:t>
    </dgm:pt>
    <dgm:pt modelId="{7E9E3BBA-E66C-44A9-B968-D8E8F34E9508}" type="sibTrans" cxnId="{C755CBF3-BF97-4EE5-A431-FDB2874ACE86}">
      <dgm:prSet/>
      <dgm:spPr/>
      <dgm:t>
        <a:bodyPr/>
        <a:lstStyle/>
        <a:p>
          <a:endParaRPr lang="en-US"/>
        </a:p>
      </dgm:t>
    </dgm:pt>
    <dgm:pt modelId="{EC5C93D6-BAA1-4586-A1BD-7149DD54244B}">
      <dgm:prSet/>
      <dgm:spPr/>
      <dgm:t>
        <a:bodyPr/>
        <a:lstStyle/>
        <a:p>
          <a:pPr rtl="0"/>
          <a:r>
            <a:rPr lang="en-GB">
              <a:latin typeface="Arial"/>
              <a:cs typeface="Arial"/>
            </a:rPr>
            <a:t>Mr  Jay lives in a care home. He has his own equipped ensuite room in the care home is looked after by the nurse on duty and care givers .They ensure all his goals and needs are met (CARE ACT 2014 </a:t>
          </a:r>
          <a:r>
            <a:rPr lang="en-GB"/>
            <a:t>).</a:t>
          </a:r>
          <a:endParaRPr lang="en-US"/>
        </a:p>
      </dgm:t>
    </dgm:pt>
    <dgm:pt modelId="{F6AC06DB-7317-4474-BAD1-E25130B6C28C}" type="parTrans" cxnId="{05BE8893-29CD-4E59-BE6E-D0E287763E6A}">
      <dgm:prSet/>
      <dgm:spPr/>
      <dgm:t>
        <a:bodyPr/>
        <a:lstStyle/>
        <a:p>
          <a:endParaRPr lang="en-US"/>
        </a:p>
      </dgm:t>
    </dgm:pt>
    <dgm:pt modelId="{6AAFAEFB-0DA6-4724-B09B-AF23F5403622}" type="sibTrans" cxnId="{05BE8893-29CD-4E59-BE6E-D0E287763E6A}">
      <dgm:prSet/>
      <dgm:spPr/>
      <dgm:t>
        <a:bodyPr/>
        <a:lstStyle/>
        <a:p>
          <a:endParaRPr lang="en-US"/>
        </a:p>
      </dgm:t>
    </dgm:pt>
    <dgm:pt modelId="{DF585B53-746A-4159-A7BF-E48F264BEFB7}">
      <dgm:prSet phldr="0"/>
      <dgm:spPr/>
      <dgm:t>
        <a:bodyPr/>
        <a:lstStyle/>
        <a:p>
          <a:pPr rtl="0"/>
          <a:r>
            <a:rPr lang="en-GB">
              <a:latin typeface="Arial"/>
              <a:cs typeface="Arial"/>
            </a:rPr>
            <a:t>He needs prompting and supervision with his medication as he suffers from memory loss and confusion and cannot self- medicate (NMC,2015).</a:t>
          </a:r>
        </a:p>
      </dgm:t>
    </dgm:pt>
    <dgm:pt modelId="{A4EDC174-E0C4-4986-98F7-02D8ED9EB59D}" type="parTrans" cxnId="{AC2258A3-DA72-48D5-AC20-F168DAD466EC}">
      <dgm:prSet/>
      <dgm:spPr/>
    </dgm:pt>
    <dgm:pt modelId="{3F4F1CEF-EA9E-4434-973B-8AB93B90537F}" type="sibTrans" cxnId="{AC2258A3-DA72-48D5-AC20-F168DAD466EC}">
      <dgm:prSet/>
      <dgm:spPr/>
    </dgm:pt>
    <dgm:pt modelId="{0350238A-B18D-4E22-A804-F83C8B728338}" type="pres">
      <dgm:prSet presAssocID="{2E9E86A3-8391-4A60-A95B-CFC616FDBB91}" presName="linear" presStyleCnt="0">
        <dgm:presLayoutVars>
          <dgm:animLvl val="lvl"/>
          <dgm:resizeHandles val="exact"/>
        </dgm:presLayoutVars>
      </dgm:prSet>
      <dgm:spPr/>
    </dgm:pt>
    <dgm:pt modelId="{EB3453C2-FE5F-428A-8331-63D51D513181}" type="pres">
      <dgm:prSet presAssocID="{76CA4F29-83D8-4BAC-82D5-521CA23FC22F}" presName="parentText" presStyleLbl="node1" presStyleIdx="0" presStyleCnt="4">
        <dgm:presLayoutVars>
          <dgm:chMax val="0"/>
          <dgm:bulletEnabled val="1"/>
        </dgm:presLayoutVars>
      </dgm:prSet>
      <dgm:spPr/>
    </dgm:pt>
    <dgm:pt modelId="{7D487EE6-D672-427A-BEB7-B7965BC6F81B}" type="pres">
      <dgm:prSet presAssocID="{EAE24081-8F7A-4F39-9CC5-B97E2D66373F}" presName="spacer" presStyleCnt="0"/>
      <dgm:spPr/>
    </dgm:pt>
    <dgm:pt modelId="{1ABC6F9E-93A5-403C-8ECA-6F3CCE3E8B6C}" type="pres">
      <dgm:prSet presAssocID="{DF585B53-746A-4159-A7BF-E48F264BEFB7}" presName="parentText" presStyleLbl="node1" presStyleIdx="1" presStyleCnt="4">
        <dgm:presLayoutVars>
          <dgm:chMax val="0"/>
          <dgm:bulletEnabled val="1"/>
        </dgm:presLayoutVars>
      </dgm:prSet>
      <dgm:spPr/>
    </dgm:pt>
    <dgm:pt modelId="{909D44C8-9AEB-44D5-86B5-71690AC6E0EA}" type="pres">
      <dgm:prSet presAssocID="{3F4F1CEF-EA9E-4434-973B-8AB93B90537F}" presName="spacer" presStyleCnt="0"/>
      <dgm:spPr/>
    </dgm:pt>
    <dgm:pt modelId="{9EA773C6-3124-4E7D-BE3D-B3221BD08C05}" type="pres">
      <dgm:prSet presAssocID="{BFDBC535-7CB2-48E2-ACB2-090A21F161F8}" presName="parentText" presStyleLbl="node1" presStyleIdx="2" presStyleCnt="4">
        <dgm:presLayoutVars>
          <dgm:chMax val="0"/>
          <dgm:bulletEnabled val="1"/>
        </dgm:presLayoutVars>
      </dgm:prSet>
      <dgm:spPr/>
    </dgm:pt>
    <dgm:pt modelId="{544286B9-6F31-4274-A947-38C856D7F4BE}" type="pres">
      <dgm:prSet presAssocID="{7E9E3BBA-E66C-44A9-B968-D8E8F34E9508}" presName="spacer" presStyleCnt="0"/>
      <dgm:spPr/>
    </dgm:pt>
    <dgm:pt modelId="{35D3CA01-EB79-493C-930B-A7AF96D5E991}" type="pres">
      <dgm:prSet presAssocID="{EC5C93D6-BAA1-4586-A1BD-7149DD54244B}" presName="parentText" presStyleLbl="node1" presStyleIdx="3" presStyleCnt="4">
        <dgm:presLayoutVars>
          <dgm:chMax val="0"/>
          <dgm:bulletEnabled val="1"/>
        </dgm:presLayoutVars>
      </dgm:prSet>
      <dgm:spPr/>
    </dgm:pt>
  </dgm:ptLst>
  <dgm:cxnLst>
    <dgm:cxn modelId="{BE93F45C-DE90-4648-962F-F44B53D80DDA}" srcId="{2E9E86A3-8391-4A60-A95B-CFC616FDBB91}" destId="{76CA4F29-83D8-4BAC-82D5-521CA23FC22F}" srcOrd="0" destOrd="0" parTransId="{991E4C09-1EBE-4ECC-B912-142DB8392473}" sibTransId="{EAE24081-8F7A-4F39-9CC5-B97E2D66373F}"/>
    <dgm:cxn modelId="{143D424A-DA62-4DB6-A235-9D29B174F5E8}" type="presOf" srcId="{DF585B53-746A-4159-A7BF-E48F264BEFB7}" destId="{1ABC6F9E-93A5-403C-8ECA-6F3CCE3E8B6C}" srcOrd="0" destOrd="0" presId="urn:microsoft.com/office/officeart/2005/8/layout/vList2"/>
    <dgm:cxn modelId="{FA48A255-43DB-4B78-9CCF-6699EC2ABC27}" type="presOf" srcId="{2E9E86A3-8391-4A60-A95B-CFC616FDBB91}" destId="{0350238A-B18D-4E22-A804-F83C8B728338}" srcOrd="0" destOrd="0" presId="urn:microsoft.com/office/officeart/2005/8/layout/vList2"/>
    <dgm:cxn modelId="{05BE8893-29CD-4E59-BE6E-D0E287763E6A}" srcId="{2E9E86A3-8391-4A60-A95B-CFC616FDBB91}" destId="{EC5C93D6-BAA1-4586-A1BD-7149DD54244B}" srcOrd="3" destOrd="0" parTransId="{F6AC06DB-7317-4474-BAD1-E25130B6C28C}" sibTransId="{6AAFAEFB-0DA6-4724-B09B-AF23F5403622}"/>
    <dgm:cxn modelId="{AC2258A3-DA72-48D5-AC20-F168DAD466EC}" srcId="{2E9E86A3-8391-4A60-A95B-CFC616FDBB91}" destId="{DF585B53-746A-4159-A7BF-E48F264BEFB7}" srcOrd="1" destOrd="0" parTransId="{A4EDC174-E0C4-4986-98F7-02D8ED9EB59D}" sibTransId="{3F4F1CEF-EA9E-4434-973B-8AB93B90537F}"/>
    <dgm:cxn modelId="{EEC41DB3-BD3B-46DB-9008-E008868F0C22}" type="presOf" srcId="{76CA4F29-83D8-4BAC-82D5-521CA23FC22F}" destId="{EB3453C2-FE5F-428A-8331-63D51D513181}" srcOrd="0" destOrd="0" presId="urn:microsoft.com/office/officeart/2005/8/layout/vList2"/>
    <dgm:cxn modelId="{0FF33BCE-2F4D-4DA7-8737-A357A9D02CDC}" type="presOf" srcId="{EC5C93D6-BAA1-4586-A1BD-7149DD54244B}" destId="{35D3CA01-EB79-493C-930B-A7AF96D5E991}" srcOrd="0" destOrd="0" presId="urn:microsoft.com/office/officeart/2005/8/layout/vList2"/>
    <dgm:cxn modelId="{37AAFED0-72DE-4276-A354-487A6D6E2D41}" type="presOf" srcId="{BFDBC535-7CB2-48E2-ACB2-090A21F161F8}" destId="{9EA773C6-3124-4E7D-BE3D-B3221BD08C05}" srcOrd="0" destOrd="0" presId="urn:microsoft.com/office/officeart/2005/8/layout/vList2"/>
    <dgm:cxn modelId="{C755CBF3-BF97-4EE5-A431-FDB2874ACE86}" srcId="{2E9E86A3-8391-4A60-A95B-CFC616FDBB91}" destId="{BFDBC535-7CB2-48E2-ACB2-090A21F161F8}" srcOrd="2" destOrd="0" parTransId="{F69A1378-E91C-4F1D-9F4B-6F0DDBA4A8B5}" sibTransId="{7E9E3BBA-E66C-44A9-B968-D8E8F34E9508}"/>
    <dgm:cxn modelId="{0F72FDC1-52E1-459C-96F4-7874AAE7C8FA}" type="presParOf" srcId="{0350238A-B18D-4E22-A804-F83C8B728338}" destId="{EB3453C2-FE5F-428A-8331-63D51D513181}" srcOrd="0" destOrd="0" presId="urn:microsoft.com/office/officeart/2005/8/layout/vList2"/>
    <dgm:cxn modelId="{8E84D0D3-FD78-40BB-B6EB-7C5C2067EEFE}" type="presParOf" srcId="{0350238A-B18D-4E22-A804-F83C8B728338}" destId="{7D487EE6-D672-427A-BEB7-B7965BC6F81B}" srcOrd="1" destOrd="0" presId="urn:microsoft.com/office/officeart/2005/8/layout/vList2"/>
    <dgm:cxn modelId="{6DD7CA8B-CA58-487B-A4DE-ED59E23E763E}" type="presParOf" srcId="{0350238A-B18D-4E22-A804-F83C8B728338}" destId="{1ABC6F9E-93A5-403C-8ECA-6F3CCE3E8B6C}" srcOrd="2" destOrd="0" presId="urn:microsoft.com/office/officeart/2005/8/layout/vList2"/>
    <dgm:cxn modelId="{51E4608F-17E2-45B0-95AF-CA20C79F7A15}" type="presParOf" srcId="{0350238A-B18D-4E22-A804-F83C8B728338}" destId="{909D44C8-9AEB-44D5-86B5-71690AC6E0EA}" srcOrd="3" destOrd="0" presId="urn:microsoft.com/office/officeart/2005/8/layout/vList2"/>
    <dgm:cxn modelId="{EC3B5198-FAE2-446F-B14B-F6F105B7E3A6}" type="presParOf" srcId="{0350238A-B18D-4E22-A804-F83C8B728338}" destId="{9EA773C6-3124-4E7D-BE3D-B3221BD08C05}" srcOrd="4" destOrd="0" presId="urn:microsoft.com/office/officeart/2005/8/layout/vList2"/>
    <dgm:cxn modelId="{AB4B8217-DC55-4C23-B996-921A4AB36A4F}" type="presParOf" srcId="{0350238A-B18D-4E22-A804-F83C8B728338}" destId="{544286B9-6F31-4274-A947-38C856D7F4BE}" srcOrd="5" destOrd="0" presId="urn:microsoft.com/office/officeart/2005/8/layout/vList2"/>
    <dgm:cxn modelId="{9DE0BBCA-09DE-4F52-823A-F565F119F4B0}" type="presParOf" srcId="{0350238A-B18D-4E22-A804-F83C8B728338}" destId="{35D3CA01-EB79-493C-930B-A7AF96D5E99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2471BF-D623-4A08-BCA6-9D3CB03CE10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D07AB63-E6FA-451B-BAD2-033D3D896D6D}">
      <dgm:prSet/>
      <dgm:spPr/>
      <dgm:t>
        <a:bodyPr/>
        <a:lstStyle/>
        <a:p>
          <a:r>
            <a:rPr lang="en-GB">
              <a:latin typeface="Arial"/>
              <a:cs typeface="Arial"/>
            </a:rPr>
            <a:t>Mr Jay uses a </a:t>
          </a:r>
          <a:r>
            <a:rPr lang="en-GB" err="1">
              <a:latin typeface="Arial"/>
              <a:cs typeface="Arial"/>
            </a:rPr>
            <a:t>zimmer</a:t>
          </a:r>
          <a:r>
            <a:rPr lang="en-GB">
              <a:latin typeface="Arial"/>
              <a:cs typeface="Arial"/>
            </a:rPr>
            <a:t> frame and should always be on his reach. Carers are to keep an eye on every movement he makes as he tends to forget to use the </a:t>
          </a:r>
          <a:r>
            <a:rPr lang="en-GB" err="1">
              <a:latin typeface="Arial"/>
              <a:cs typeface="Arial"/>
            </a:rPr>
            <a:t>zimmer</a:t>
          </a:r>
          <a:r>
            <a:rPr lang="en-GB">
              <a:latin typeface="Arial"/>
              <a:cs typeface="Arial"/>
            </a:rPr>
            <a:t> frame. He also wears glasses and carers need ensure the glasses are cleaned up to help him see clearly.</a:t>
          </a:r>
          <a:endParaRPr lang="en-US">
            <a:latin typeface="Arial"/>
            <a:cs typeface="Arial"/>
          </a:endParaRPr>
        </a:p>
      </dgm:t>
    </dgm:pt>
    <dgm:pt modelId="{4DF5E45F-1638-4D7F-9D75-E692C9AD8E4D}" type="parTrans" cxnId="{D3B20FF4-B18B-401E-AE45-B829B3DB6329}">
      <dgm:prSet/>
      <dgm:spPr/>
      <dgm:t>
        <a:bodyPr/>
        <a:lstStyle/>
        <a:p>
          <a:endParaRPr lang="en-US"/>
        </a:p>
      </dgm:t>
    </dgm:pt>
    <dgm:pt modelId="{2A7A1E30-6DDB-46FA-95CB-A3355AF41283}" type="sibTrans" cxnId="{D3B20FF4-B18B-401E-AE45-B829B3DB6329}">
      <dgm:prSet/>
      <dgm:spPr/>
      <dgm:t>
        <a:bodyPr/>
        <a:lstStyle/>
        <a:p>
          <a:endParaRPr lang="en-US"/>
        </a:p>
      </dgm:t>
    </dgm:pt>
    <dgm:pt modelId="{04E65E74-5129-4DBF-A00E-D2E3918843D8}">
      <dgm:prSet/>
      <dgm:spPr/>
      <dgm:t>
        <a:bodyPr/>
        <a:lstStyle/>
        <a:p>
          <a:pPr rtl="0"/>
          <a:r>
            <a:rPr lang="en-GB">
              <a:latin typeface="Arial"/>
              <a:cs typeface="Arial"/>
            </a:rPr>
            <a:t>Mr Jay has been assessed and lacks capacity and is known to forget events and must be reminded each time when he asks about his family and the reason he is in the care home. He can be very agitated if he is ignored (MENTAL CAPACITY ACT,2005).</a:t>
          </a:r>
          <a:endParaRPr lang="en-US">
            <a:latin typeface="Arial"/>
            <a:cs typeface="Arial"/>
          </a:endParaRPr>
        </a:p>
      </dgm:t>
    </dgm:pt>
    <dgm:pt modelId="{E81D2D21-C3D6-44D2-B5C3-9F7E3E986EBF}" type="parTrans" cxnId="{79ADDA50-83AB-4C45-9D5D-0EF8DC9E01E3}">
      <dgm:prSet/>
      <dgm:spPr/>
      <dgm:t>
        <a:bodyPr/>
        <a:lstStyle/>
        <a:p>
          <a:endParaRPr lang="en-US"/>
        </a:p>
      </dgm:t>
    </dgm:pt>
    <dgm:pt modelId="{55910915-179E-4FF9-BD1A-32A73DCFA923}" type="sibTrans" cxnId="{79ADDA50-83AB-4C45-9D5D-0EF8DC9E01E3}">
      <dgm:prSet/>
      <dgm:spPr/>
      <dgm:t>
        <a:bodyPr/>
        <a:lstStyle/>
        <a:p>
          <a:endParaRPr lang="en-US"/>
        </a:p>
      </dgm:t>
    </dgm:pt>
    <dgm:pt modelId="{233C7145-E859-412A-A835-7F52C2D24361}" type="pres">
      <dgm:prSet presAssocID="{D62471BF-D623-4A08-BCA6-9D3CB03CE10D}" presName="linear" presStyleCnt="0">
        <dgm:presLayoutVars>
          <dgm:animLvl val="lvl"/>
          <dgm:resizeHandles val="exact"/>
        </dgm:presLayoutVars>
      </dgm:prSet>
      <dgm:spPr/>
    </dgm:pt>
    <dgm:pt modelId="{99E75EA0-AA68-4397-8766-74AA5EE1B0F7}" type="pres">
      <dgm:prSet presAssocID="{3D07AB63-E6FA-451B-BAD2-033D3D896D6D}" presName="parentText" presStyleLbl="node1" presStyleIdx="0" presStyleCnt="2">
        <dgm:presLayoutVars>
          <dgm:chMax val="0"/>
          <dgm:bulletEnabled val="1"/>
        </dgm:presLayoutVars>
      </dgm:prSet>
      <dgm:spPr/>
    </dgm:pt>
    <dgm:pt modelId="{BAFA3B0A-99AF-47D4-A626-7039E3D097A7}" type="pres">
      <dgm:prSet presAssocID="{2A7A1E30-6DDB-46FA-95CB-A3355AF41283}" presName="spacer" presStyleCnt="0"/>
      <dgm:spPr/>
    </dgm:pt>
    <dgm:pt modelId="{C49065CE-AC9F-4E7A-894A-E2F3D58129A7}" type="pres">
      <dgm:prSet presAssocID="{04E65E74-5129-4DBF-A00E-D2E3918843D8}" presName="parentText" presStyleLbl="node1" presStyleIdx="1" presStyleCnt="2">
        <dgm:presLayoutVars>
          <dgm:chMax val="0"/>
          <dgm:bulletEnabled val="1"/>
        </dgm:presLayoutVars>
      </dgm:prSet>
      <dgm:spPr/>
    </dgm:pt>
  </dgm:ptLst>
  <dgm:cxnLst>
    <dgm:cxn modelId="{79ADDA50-83AB-4C45-9D5D-0EF8DC9E01E3}" srcId="{D62471BF-D623-4A08-BCA6-9D3CB03CE10D}" destId="{04E65E74-5129-4DBF-A00E-D2E3918843D8}" srcOrd="1" destOrd="0" parTransId="{E81D2D21-C3D6-44D2-B5C3-9F7E3E986EBF}" sibTransId="{55910915-179E-4FF9-BD1A-32A73DCFA923}"/>
    <dgm:cxn modelId="{5CFABE52-7DC9-46B8-8C62-B658868746FA}" type="presOf" srcId="{D62471BF-D623-4A08-BCA6-9D3CB03CE10D}" destId="{233C7145-E859-412A-A835-7F52C2D24361}" srcOrd="0" destOrd="0" presId="urn:microsoft.com/office/officeart/2005/8/layout/vList2"/>
    <dgm:cxn modelId="{27C7E188-AD66-4691-8A31-EB397E7C6223}" type="presOf" srcId="{04E65E74-5129-4DBF-A00E-D2E3918843D8}" destId="{C49065CE-AC9F-4E7A-894A-E2F3D58129A7}" srcOrd="0" destOrd="0" presId="urn:microsoft.com/office/officeart/2005/8/layout/vList2"/>
    <dgm:cxn modelId="{6DE3A598-F35D-4B2F-BB8F-BE018D55B0F2}" type="presOf" srcId="{3D07AB63-E6FA-451B-BAD2-033D3D896D6D}" destId="{99E75EA0-AA68-4397-8766-74AA5EE1B0F7}" srcOrd="0" destOrd="0" presId="urn:microsoft.com/office/officeart/2005/8/layout/vList2"/>
    <dgm:cxn modelId="{D3B20FF4-B18B-401E-AE45-B829B3DB6329}" srcId="{D62471BF-D623-4A08-BCA6-9D3CB03CE10D}" destId="{3D07AB63-E6FA-451B-BAD2-033D3D896D6D}" srcOrd="0" destOrd="0" parTransId="{4DF5E45F-1638-4D7F-9D75-E692C9AD8E4D}" sibTransId="{2A7A1E30-6DDB-46FA-95CB-A3355AF41283}"/>
    <dgm:cxn modelId="{544A3BAC-56BD-4149-825E-05BAAA6F88EC}" type="presParOf" srcId="{233C7145-E859-412A-A835-7F52C2D24361}" destId="{99E75EA0-AA68-4397-8766-74AA5EE1B0F7}" srcOrd="0" destOrd="0" presId="urn:microsoft.com/office/officeart/2005/8/layout/vList2"/>
    <dgm:cxn modelId="{2C378E4E-40A5-41E9-A1AB-0F7ACE9B094A}" type="presParOf" srcId="{233C7145-E859-412A-A835-7F52C2D24361}" destId="{BAFA3B0A-99AF-47D4-A626-7039E3D097A7}" srcOrd="1" destOrd="0" presId="urn:microsoft.com/office/officeart/2005/8/layout/vList2"/>
    <dgm:cxn modelId="{AEBCE449-5F59-42B5-AF93-F4CA532825B4}" type="presParOf" srcId="{233C7145-E859-412A-A835-7F52C2D24361}" destId="{C49065CE-AC9F-4E7A-894A-E2F3D58129A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F87401B-0471-49DA-A9D9-E6E053654291}"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623FD581-F48E-4E24-99A7-3142C73E74C8}">
      <dgm:prSet/>
      <dgm:spPr/>
      <dgm:t>
        <a:bodyPr/>
        <a:lstStyle/>
        <a:p>
          <a:r>
            <a:rPr lang="en-GB"/>
            <a:t>Mr Jay needs assistance with a shower every morning and enjoys a bath every other weekend. He has dentures which he removes when going to bed with the help of staff on duty. Mr Jay is incontinent and wears pull ups as he tends to remove the normal pads (Price, 2011). Mr Jay needs assistance with toileting.</a:t>
          </a:r>
          <a:endParaRPr lang="en-US"/>
        </a:p>
      </dgm:t>
    </dgm:pt>
    <dgm:pt modelId="{131F4576-9B65-41E6-A480-C8B8C1D789A2}" type="parTrans" cxnId="{BD14415F-AA67-4301-9285-40CCCDD194A3}">
      <dgm:prSet/>
      <dgm:spPr/>
      <dgm:t>
        <a:bodyPr/>
        <a:lstStyle/>
        <a:p>
          <a:endParaRPr lang="en-US"/>
        </a:p>
      </dgm:t>
    </dgm:pt>
    <dgm:pt modelId="{00DC8B9A-ABAA-45F4-AA15-642C06809F8C}" type="sibTrans" cxnId="{BD14415F-AA67-4301-9285-40CCCDD194A3}">
      <dgm:prSet/>
      <dgm:spPr/>
      <dgm:t>
        <a:bodyPr/>
        <a:lstStyle/>
        <a:p>
          <a:endParaRPr lang="en-US"/>
        </a:p>
      </dgm:t>
    </dgm:pt>
    <dgm:pt modelId="{42A8C544-4257-4385-BCFE-79BD0B69920E}">
      <dgm:prSet/>
      <dgm:spPr/>
      <dgm:t>
        <a:bodyPr/>
        <a:lstStyle/>
        <a:p>
          <a:r>
            <a:rPr lang="en-GB"/>
            <a:t>He is on normal diet and can eat by himself. His favourite meal is mash and meat sauce and loves a yoghurt for every meal.</a:t>
          </a:r>
          <a:endParaRPr lang="en-US"/>
        </a:p>
      </dgm:t>
    </dgm:pt>
    <dgm:pt modelId="{298C660E-701D-4CC0-BE7E-A2DF7DD9D088}" type="parTrans" cxnId="{D284048C-9A10-47B3-A3D9-EB34DE217060}">
      <dgm:prSet/>
      <dgm:spPr/>
      <dgm:t>
        <a:bodyPr/>
        <a:lstStyle/>
        <a:p>
          <a:endParaRPr lang="en-US"/>
        </a:p>
      </dgm:t>
    </dgm:pt>
    <dgm:pt modelId="{5BC1EE75-5D59-4DEB-ADA5-4B1ECE980085}" type="sibTrans" cxnId="{D284048C-9A10-47B3-A3D9-EB34DE217060}">
      <dgm:prSet/>
      <dgm:spPr/>
      <dgm:t>
        <a:bodyPr/>
        <a:lstStyle/>
        <a:p>
          <a:endParaRPr lang="en-US"/>
        </a:p>
      </dgm:t>
    </dgm:pt>
    <dgm:pt modelId="{5BBEEFE3-A85A-4E24-84B7-3379B9B214E3}">
      <dgm:prSet/>
      <dgm:spPr/>
      <dgm:t>
        <a:bodyPr/>
        <a:lstStyle/>
        <a:p>
          <a:pPr rtl="0"/>
          <a:r>
            <a:rPr lang="en-GB"/>
            <a:t>When in bed, a sensor mat is put in place as Mr Jay tends to wake up at night and </a:t>
          </a:r>
          <a:r>
            <a:rPr lang="en-GB">
              <a:latin typeface="Trade Gothic Next Cond"/>
            </a:rPr>
            <a:t>wander(SAFEGUARDING ACT 2018). </a:t>
          </a:r>
          <a:endParaRPr lang="en-US"/>
        </a:p>
      </dgm:t>
    </dgm:pt>
    <dgm:pt modelId="{6D7D3473-36D8-4D64-9D08-C4D7043C8DC4}" type="parTrans" cxnId="{15CA7B22-FF70-402C-88E9-295ED1586639}">
      <dgm:prSet/>
      <dgm:spPr/>
      <dgm:t>
        <a:bodyPr/>
        <a:lstStyle/>
        <a:p>
          <a:endParaRPr lang="en-US"/>
        </a:p>
      </dgm:t>
    </dgm:pt>
    <dgm:pt modelId="{1BBCFD35-95AA-4B7D-8812-6C6C1E8F333D}" type="sibTrans" cxnId="{15CA7B22-FF70-402C-88E9-295ED1586639}">
      <dgm:prSet/>
      <dgm:spPr/>
      <dgm:t>
        <a:bodyPr/>
        <a:lstStyle/>
        <a:p>
          <a:endParaRPr lang="en-US"/>
        </a:p>
      </dgm:t>
    </dgm:pt>
    <dgm:pt modelId="{2FA2CC6B-32DB-4BB1-A57A-30D02EB64240}" type="pres">
      <dgm:prSet presAssocID="{9F87401B-0471-49DA-A9D9-E6E053654291}" presName="diagram" presStyleCnt="0">
        <dgm:presLayoutVars>
          <dgm:dir/>
          <dgm:resizeHandles val="exact"/>
        </dgm:presLayoutVars>
      </dgm:prSet>
      <dgm:spPr/>
    </dgm:pt>
    <dgm:pt modelId="{92C7029D-0B02-408C-B063-6475F581CB4D}" type="pres">
      <dgm:prSet presAssocID="{623FD581-F48E-4E24-99A7-3142C73E74C8}" presName="node" presStyleLbl="node1" presStyleIdx="0" presStyleCnt="3">
        <dgm:presLayoutVars>
          <dgm:bulletEnabled val="1"/>
        </dgm:presLayoutVars>
      </dgm:prSet>
      <dgm:spPr/>
    </dgm:pt>
    <dgm:pt modelId="{4EDDB7ED-7564-499C-B320-6933D27F748F}" type="pres">
      <dgm:prSet presAssocID="{00DC8B9A-ABAA-45F4-AA15-642C06809F8C}" presName="sibTrans" presStyleCnt="0"/>
      <dgm:spPr/>
    </dgm:pt>
    <dgm:pt modelId="{A74A9AD1-9590-49E6-B7E0-FFC08642D7A9}" type="pres">
      <dgm:prSet presAssocID="{42A8C544-4257-4385-BCFE-79BD0B69920E}" presName="node" presStyleLbl="node1" presStyleIdx="1" presStyleCnt="3">
        <dgm:presLayoutVars>
          <dgm:bulletEnabled val="1"/>
        </dgm:presLayoutVars>
      </dgm:prSet>
      <dgm:spPr/>
    </dgm:pt>
    <dgm:pt modelId="{44F6BEDB-6F91-4590-AC48-F3418F34E92B}" type="pres">
      <dgm:prSet presAssocID="{5BC1EE75-5D59-4DEB-ADA5-4B1ECE980085}" presName="sibTrans" presStyleCnt="0"/>
      <dgm:spPr/>
    </dgm:pt>
    <dgm:pt modelId="{0B98DD3E-45DE-4A7C-825E-84C8506A833B}" type="pres">
      <dgm:prSet presAssocID="{5BBEEFE3-A85A-4E24-84B7-3379B9B214E3}" presName="node" presStyleLbl="node1" presStyleIdx="2" presStyleCnt="3">
        <dgm:presLayoutVars>
          <dgm:bulletEnabled val="1"/>
        </dgm:presLayoutVars>
      </dgm:prSet>
      <dgm:spPr/>
    </dgm:pt>
  </dgm:ptLst>
  <dgm:cxnLst>
    <dgm:cxn modelId="{CF26860B-68C9-460A-828B-BA3EBFAA934F}" type="presOf" srcId="{42A8C544-4257-4385-BCFE-79BD0B69920E}" destId="{A74A9AD1-9590-49E6-B7E0-FFC08642D7A9}" srcOrd="0" destOrd="0" presId="urn:microsoft.com/office/officeart/2005/8/layout/default"/>
    <dgm:cxn modelId="{15CA7B22-FF70-402C-88E9-295ED1586639}" srcId="{9F87401B-0471-49DA-A9D9-E6E053654291}" destId="{5BBEEFE3-A85A-4E24-84B7-3379B9B214E3}" srcOrd="2" destOrd="0" parTransId="{6D7D3473-36D8-4D64-9D08-C4D7043C8DC4}" sibTransId="{1BBCFD35-95AA-4B7D-8812-6C6C1E8F333D}"/>
    <dgm:cxn modelId="{96700A2F-AFD4-4F95-986F-86F32D96CEA0}" type="presOf" srcId="{5BBEEFE3-A85A-4E24-84B7-3379B9B214E3}" destId="{0B98DD3E-45DE-4A7C-825E-84C8506A833B}" srcOrd="0" destOrd="0" presId="urn:microsoft.com/office/officeart/2005/8/layout/default"/>
    <dgm:cxn modelId="{BD14415F-AA67-4301-9285-40CCCDD194A3}" srcId="{9F87401B-0471-49DA-A9D9-E6E053654291}" destId="{623FD581-F48E-4E24-99A7-3142C73E74C8}" srcOrd="0" destOrd="0" parTransId="{131F4576-9B65-41E6-A480-C8B8C1D789A2}" sibTransId="{00DC8B9A-ABAA-45F4-AA15-642C06809F8C}"/>
    <dgm:cxn modelId="{6C189A58-D591-4E26-BE54-337DF87F3361}" type="presOf" srcId="{9F87401B-0471-49DA-A9D9-E6E053654291}" destId="{2FA2CC6B-32DB-4BB1-A57A-30D02EB64240}" srcOrd="0" destOrd="0" presId="urn:microsoft.com/office/officeart/2005/8/layout/default"/>
    <dgm:cxn modelId="{D284048C-9A10-47B3-A3D9-EB34DE217060}" srcId="{9F87401B-0471-49DA-A9D9-E6E053654291}" destId="{42A8C544-4257-4385-BCFE-79BD0B69920E}" srcOrd="1" destOrd="0" parTransId="{298C660E-701D-4CC0-BE7E-A2DF7DD9D088}" sibTransId="{5BC1EE75-5D59-4DEB-ADA5-4B1ECE980085}"/>
    <dgm:cxn modelId="{8002C8E9-F173-444F-968A-301DBF5DB042}" type="presOf" srcId="{623FD581-F48E-4E24-99A7-3142C73E74C8}" destId="{92C7029D-0B02-408C-B063-6475F581CB4D}" srcOrd="0" destOrd="0" presId="urn:microsoft.com/office/officeart/2005/8/layout/default"/>
    <dgm:cxn modelId="{0557CA6F-8456-452D-9D5A-58705399A616}" type="presParOf" srcId="{2FA2CC6B-32DB-4BB1-A57A-30D02EB64240}" destId="{92C7029D-0B02-408C-B063-6475F581CB4D}" srcOrd="0" destOrd="0" presId="urn:microsoft.com/office/officeart/2005/8/layout/default"/>
    <dgm:cxn modelId="{45F78412-465F-41BA-BADD-7C6577C3C367}" type="presParOf" srcId="{2FA2CC6B-32DB-4BB1-A57A-30D02EB64240}" destId="{4EDDB7ED-7564-499C-B320-6933D27F748F}" srcOrd="1" destOrd="0" presId="urn:microsoft.com/office/officeart/2005/8/layout/default"/>
    <dgm:cxn modelId="{AA6CC229-43C8-43B0-BBBE-CC5FD89847F9}" type="presParOf" srcId="{2FA2CC6B-32DB-4BB1-A57A-30D02EB64240}" destId="{A74A9AD1-9590-49E6-B7E0-FFC08642D7A9}" srcOrd="2" destOrd="0" presId="urn:microsoft.com/office/officeart/2005/8/layout/default"/>
    <dgm:cxn modelId="{3FE149DE-13BC-409D-A7D3-09F9D9DCDE54}" type="presParOf" srcId="{2FA2CC6B-32DB-4BB1-A57A-30D02EB64240}" destId="{44F6BEDB-6F91-4590-AC48-F3418F34E92B}" srcOrd="3" destOrd="0" presId="urn:microsoft.com/office/officeart/2005/8/layout/default"/>
    <dgm:cxn modelId="{E77609A8-5549-4DFF-BC84-E3ACFBF7DD73}" type="presParOf" srcId="{2FA2CC6B-32DB-4BB1-A57A-30D02EB64240}" destId="{0B98DD3E-45DE-4A7C-825E-84C8506A833B}"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F609E82-D3F1-4B86-889B-97C4743AB11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5870256-8570-44FD-A5D1-FB8837745D70}">
      <dgm:prSet/>
      <dgm:spPr/>
      <dgm:t>
        <a:bodyPr/>
        <a:lstStyle/>
        <a:p>
          <a:r>
            <a:rPr lang="en-GB" dirty="0">
              <a:latin typeface="Arial"/>
              <a:cs typeface="Arial"/>
            </a:rPr>
            <a:t>There is a lot of abuse and neglect reported in many care homes and to reduce this the care quality commission should ensure that all health and social care settings follow care plans set up for individual residents and that they are reviewed if need be.</a:t>
          </a:r>
          <a:endParaRPr lang="en-US" dirty="0">
            <a:latin typeface="Arial"/>
            <a:cs typeface="Arial"/>
          </a:endParaRPr>
        </a:p>
      </dgm:t>
    </dgm:pt>
    <dgm:pt modelId="{96A10283-CAE0-4DD5-BAA3-D7006FECE46D}" type="parTrans" cxnId="{512663BF-3B62-435B-A708-7D4E2ACA3176}">
      <dgm:prSet/>
      <dgm:spPr/>
      <dgm:t>
        <a:bodyPr/>
        <a:lstStyle/>
        <a:p>
          <a:endParaRPr lang="en-US"/>
        </a:p>
      </dgm:t>
    </dgm:pt>
    <dgm:pt modelId="{8125F4C2-13C7-416D-8DDC-35F816EF4359}" type="sibTrans" cxnId="{512663BF-3B62-435B-A708-7D4E2ACA3176}">
      <dgm:prSet/>
      <dgm:spPr/>
      <dgm:t>
        <a:bodyPr/>
        <a:lstStyle/>
        <a:p>
          <a:endParaRPr lang="en-US"/>
        </a:p>
      </dgm:t>
    </dgm:pt>
    <dgm:pt modelId="{E9DD6A10-A4F9-4B94-A5E7-BE5E2708839E}">
      <dgm:prSet/>
      <dgm:spPr/>
      <dgm:t>
        <a:bodyPr/>
        <a:lstStyle/>
        <a:p>
          <a:r>
            <a:rPr lang="en-GB" dirty="0">
              <a:latin typeface="Arial"/>
              <a:cs typeface="Arial"/>
            </a:rPr>
            <a:t>To improve the quality of care in residential and nursing settings the government should look on how to cater for the overwhelming shortage of health professionals and staff turnover</a:t>
          </a:r>
          <a:endParaRPr lang="en-US" dirty="0">
            <a:latin typeface="Arial"/>
            <a:cs typeface="Arial"/>
          </a:endParaRPr>
        </a:p>
      </dgm:t>
    </dgm:pt>
    <dgm:pt modelId="{4A747522-6CE5-4BF0-9F8E-2D8DBD966198}" type="parTrans" cxnId="{C9D11BCE-35F0-44A1-90E3-5A653E811D63}">
      <dgm:prSet/>
      <dgm:spPr/>
      <dgm:t>
        <a:bodyPr/>
        <a:lstStyle/>
        <a:p>
          <a:endParaRPr lang="en-US"/>
        </a:p>
      </dgm:t>
    </dgm:pt>
    <dgm:pt modelId="{3C0EDC59-AC5A-4DB2-978D-5FE0CC34C5F7}" type="sibTrans" cxnId="{C9D11BCE-35F0-44A1-90E3-5A653E811D63}">
      <dgm:prSet/>
      <dgm:spPr/>
      <dgm:t>
        <a:bodyPr/>
        <a:lstStyle/>
        <a:p>
          <a:endParaRPr lang="en-US"/>
        </a:p>
      </dgm:t>
    </dgm:pt>
    <dgm:pt modelId="{5BC06FA3-6D3E-4C2D-8577-D2812F46DFE9}">
      <dgm:prSet/>
      <dgm:spPr/>
      <dgm:t>
        <a:bodyPr/>
        <a:lstStyle/>
        <a:p>
          <a:r>
            <a:rPr lang="en-GB" dirty="0">
              <a:latin typeface="Arial"/>
              <a:cs typeface="Arial"/>
            </a:rPr>
            <a:t>There is need to improve communication between health professionals and the local council so that the elderly in the society receive the care and support they need. </a:t>
          </a:r>
          <a:endParaRPr lang="en-US" dirty="0">
            <a:latin typeface="Arial"/>
            <a:cs typeface="Arial"/>
          </a:endParaRPr>
        </a:p>
      </dgm:t>
    </dgm:pt>
    <dgm:pt modelId="{49BEB36C-4D91-4EFE-8C17-2C91121FC709}" type="parTrans" cxnId="{829FD534-A165-498E-ABD3-86A6C89866DD}">
      <dgm:prSet/>
      <dgm:spPr/>
      <dgm:t>
        <a:bodyPr/>
        <a:lstStyle/>
        <a:p>
          <a:endParaRPr lang="en-US"/>
        </a:p>
      </dgm:t>
    </dgm:pt>
    <dgm:pt modelId="{C48526B6-0325-46EF-8368-4FEECD505F4E}" type="sibTrans" cxnId="{829FD534-A165-498E-ABD3-86A6C89866DD}">
      <dgm:prSet/>
      <dgm:spPr/>
      <dgm:t>
        <a:bodyPr/>
        <a:lstStyle/>
        <a:p>
          <a:endParaRPr lang="en-US"/>
        </a:p>
      </dgm:t>
    </dgm:pt>
    <dgm:pt modelId="{ECDC5788-FA3B-4B41-9DD8-05EE61E35585}" type="pres">
      <dgm:prSet presAssocID="{BF609E82-D3F1-4B86-889B-97C4743AB11C}" presName="vert0" presStyleCnt="0">
        <dgm:presLayoutVars>
          <dgm:dir/>
          <dgm:animOne val="branch"/>
          <dgm:animLvl val="lvl"/>
        </dgm:presLayoutVars>
      </dgm:prSet>
      <dgm:spPr/>
    </dgm:pt>
    <dgm:pt modelId="{C8E58C40-517C-4E47-B1AD-D18241E53627}" type="pres">
      <dgm:prSet presAssocID="{45870256-8570-44FD-A5D1-FB8837745D70}" presName="thickLine" presStyleLbl="alignNode1" presStyleIdx="0" presStyleCnt="3"/>
      <dgm:spPr/>
    </dgm:pt>
    <dgm:pt modelId="{F722713E-2DFE-4CB1-8600-DFD5AF708EB0}" type="pres">
      <dgm:prSet presAssocID="{45870256-8570-44FD-A5D1-FB8837745D70}" presName="horz1" presStyleCnt="0"/>
      <dgm:spPr/>
    </dgm:pt>
    <dgm:pt modelId="{FAD4EC33-8D7C-4567-82D8-63B07693B6CB}" type="pres">
      <dgm:prSet presAssocID="{45870256-8570-44FD-A5D1-FB8837745D70}" presName="tx1" presStyleLbl="revTx" presStyleIdx="0" presStyleCnt="3"/>
      <dgm:spPr/>
    </dgm:pt>
    <dgm:pt modelId="{A4F4B267-52E4-4306-BCDB-94000BA59382}" type="pres">
      <dgm:prSet presAssocID="{45870256-8570-44FD-A5D1-FB8837745D70}" presName="vert1" presStyleCnt="0"/>
      <dgm:spPr/>
    </dgm:pt>
    <dgm:pt modelId="{101E9A6A-9B51-4C54-B433-90EE839C32F6}" type="pres">
      <dgm:prSet presAssocID="{E9DD6A10-A4F9-4B94-A5E7-BE5E2708839E}" presName="thickLine" presStyleLbl="alignNode1" presStyleIdx="1" presStyleCnt="3"/>
      <dgm:spPr/>
    </dgm:pt>
    <dgm:pt modelId="{057DA592-A8A4-402E-8A11-596E5C2467CA}" type="pres">
      <dgm:prSet presAssocID="{E9DD6A10-A4F9-4B94-A5E7-BE5E2708839E}" presName="horz1" presStyleCnt="0"/>
      <dgm:spPr/>
    </dgm:pt>
    <dgm:pt modelId="{95E0AD79-630E-4092-92EE-9E49E121C19F}" type="pres">
      <dgm:prSet presAssocID="{E9DD6A10-A4F9-4B94-A5E7-BE5E2708839E}" presName="tx1" presStyleLbl="revTx" presStyleIdx="1" presStyleCnt="3"/>
      <dgm:spPr/>
    </dgm:pt>
    <dgm:pt modelId="{D6FE259B-4F70-4C81-B586-C87E8E03BDCE}" type="pres">
      <dgm:prSet presAssocID="{E9DD6A10-A4F9-4B94-A5E7-BE5E2708839E}" presName="vert1" presStyleCnt="0"/>
      <dgm:spPr/>
    </dgm:pt>
    <dgm:pt modelId="{0609AF64-FAEF-4A9B-AE7D-17D8925D721C}" type="pres">
      <dgm:prSet presAssocID="{5BC06FA3-6D3E-4C2D-8577-D2812F46DFE9}" presName="thickLine" presStyleLbl="alignNode1" presStyleIdx="2" presStyleCnt="3"/>
      <dgm:spPr/>
    </dgm:pt>
    <dgm:pt modelId="{719EDD81-6FE3-4707-B28F-FD5D7FD1C790}" type="pres">
      <dgm:prSet presAssocID="{5BC06FA3-6D3E-4C2D-8577-D2812F46DFE9}" presName="horz1" presStyleCnt="0"/>
      <dgm:spPr/>
    </dgm:pt>
    <dgm:pt modelId="{D1CC78E7-1B2A-4099-840A-0023DF231BEA}" type="pres">
      <dgm:prSet presAssocID="{5BC06FA3-6D3E-4C2D-8577-D2812F46DFE9}" presName="tx1" presStyleLbl="revTx" presStyleIdx="2" presStyleCnt="3"/>
      <dgm:spPr/>
    </dgm:pt>
    <dgm:pt modelId="{DE823B12-2AD1-4115-90C9-39A07C38B8AE}" type="pres">
      <dgm:prSet presAssocID="{5BC06FA3-6D3E-4C2D-8577-D2812F46DFE9}" presName="vert1" presStyleCnt="0"/>
      <dgm:spPr/>
    </dgm:pt>
  </dgm:ptLst>
  <dgm:cxnLst>
    <dgm:cxn modelId="{829FD534-A165-498E-ABD3-86A6C89866DD}" srcId="{BF609E82-D3F1-4B86-889B-97C4743AB11C}" destId="{5BC06FA3-6D3E-4C2D-8577-D2812F46DFE9}" srcOrd="2" destOrd="0" parTransId="{49BEB36C-4D91-4EFE-8C17-2C91121FC709}" sibTransId="{C48526B6-0325-46EF-8368-4FEECD505F4E}"/>
    <dgm:cxn modelId="{E7ABAB50-00BD-4776-AB85-993010B8E3BC}" type="presOf" srcId="{E9DD6A10-A4F9-4B94-A5E7-BE5E2708839E}" destId="{95E0AD79-630E-4092-92EE-9E49E121C19F}" srcOrd="0" destOrd="0" presId="urn:microsoft.com/office/officeart/2008/layout/LinedList"/>
    <dgm:cxn modelId="{3A978772-BE51-46AA-B56D-87DC09BFAD36}" type="presOf" srcId="{5BC06FA3-6D3E-4C2D-8577-D2812F46DFE9}" destId="{D1CC78E7-1B2A-4099-840A-0023DF231BEA}" srcOrd="0" destOrd="0" presId="urn:microsoft.com/office/officeart/2008/layout/LinedList"/>
    <dgm:cxn modelId="{38ADA4B0-F3C0-403D-BD97-E9A7B1901887}" type="presOf" srcId="{BF609E82-D3F1-4B86-889B-97C4743AB11C}" destId="{ECDC5788-FA3B-4B41-9DD8-05EE61E35585}" srcOrd="0" destOrd="0" presId="urn:microsoft.com/office/officeart/2008/layout/LinedList"/>
    <dgm:cxn modelId="{512663BF-3B62-435B-A708-7D4E2ACA3176}" srcId="{BF609E82-D3F1-4B86-889B-97C4743AB11C}" destId="{45870256-8570-44FD-A5D1-FB8837745D70}" srcOrd="0" destOrd="0" parTransId="{96A10283-CAE0-4DD5-BAA3-D7006FECE46D}" sibTransId="{8125F4C2-13C7-416D-8DDC-35F816EF4359}"/>
    <dgm:cxn modelId="{C9D11BCE-35F0-44A1-90E3-5A653E811D63}" srcId="{BF609E82-D3F1-4B86-889B-97C4743AB11C}" destId="{E9DD6A10-A4F9-4B94-A5E7-BE5E2708839E}" srcOrd="1" destOrd="0" parTransId="{4A747522-6CE5-4BF0-9F8E-2D8DBD966198}" sibTransId="{3C0EDC59-AC5A-4DB2-978D-5FE0CC34C5F7}"/>
    <dgm:cxn modelId="{874BE9F1-995D-4978-BD63-54883EDBF29A}" type="presOf" srcId="{45870256-8570-44FD-A5D1-FB8837745D70}" destId="{FAD4EC33-8D7C-4567-82D8-63B07693B6CB}" srcOrd="0" destOrd="0" presId="urn:microsoft.com/office/officeart/2008/layout/LinedList"/>
    <dgm:cxn modelId="{387E5F33-542E-4345-A1E5-B8091E11A16B}" type="presParOf" srcId="{ECDC5788-FA3B-4B41-9DD8-05EE61E35585}" destId="{C8E58C40-517C-4E47-B1AD-D18241E53627}" srcOrd="0" destOrd="0" presId="urn:microsoft.com/office/officeart/2008/layout/LinedList"/>
    <dgm:cxn modelId="{FD901818-EA8C-4D99-816E-D0C649ECC618}" type="presParOf" srcId="{ECDC5788-FA3B-4B41-9DD8-05EE61E35585}" destId="{F722713E-2DFE-4CB1-8600-DFD5AF708EB0}" srcOrd="1" destOrd="0" presId="urn:microsoft.com/office/officeart/2008/layout/LinedList"/>
    <dgm:cxn modelId="{CA78F439-B34A-432F-8473-206FB6056EEA}" type="presParOf" srcId="{F722713E-2DFE-4CB1-8600-DFD5AF708EB0}" destId="{FAD4EC33-8D7C-4567-82D8-63B07693B6CB}" srcOrd="0" destOrd="0" presId="urn:microsoft.com/office/officeart/2008/layout/LinedList"/>
    <dgm:cxn modelId="{512D08DE-9AE4-4D99-A487-A079DBD9DF30}" type="presParOf" srcId="{F722713E-2DFE-4CB1-8600-DFD5AF708EB0}" destId="{A4F4B267-52E4-4306-BCDB-94000BA59382}" srcOrd="1" destOrd="0" presId="urn:microsoft.com/office/officeart/2008/layout/LinedList"/>
    <dgm:cxn modelId="{E58FA94F-3170-41B3-BE75-BEF723E2D50C}" type="presParOf" srcId="{ECDC5788-FA3B-4B41-9DD8-05EE61E35585}" destId="{101E9A6A-9B51-4C54-B433-90EE839C32F6}" srcOrd="2" destOrd="0" presId="urn:microsoft.com/office/officeart/2008/layout/LinedList"/>
    <dgm:cxn modelId="{6D3F09B5-68BD-4B40-AA60-67B6AC77ACDC}" type="presParOf" srcId="{ECDC5788-FA3B-4B41-9DD8-05EE61E35585}" destId="{057DA592-A8A4-402E-8A11-596E5C2467CA}" srcOrd="3" destOrd="0" presId="urn:microsoft.com/office/officeart/2008/layout/LinedList"/>
    <dgm:cxn modelId="{6D9E4221-3A86-4087-95DD-65F31957781A}" type="presParOf" srcId="{057DA592-A8A4-402E-8A11-596E5C2467CA}" destId="{95E0AD79-630E-4092-92EE-9E49E121C19F}" srcOrd="0" destOrd="0" presId="urn:microsoft.com/office/officeart/2008/layout/LinedList"/>
    <dgm:cxn modelId="{8EDB2B00-EC87-408B-B191-E457F4835E66}" type="presParOf" srcId="{057DA592-A8A4-402E-8A11-596E5C2467CA}" destId="{D6FE259B-4F70-4C81-B586-C87E8E03BDCE}" srcOrd="1" destOrd="0" presId="urn:microsoft.com/office/officeart/2008/layout/LinedList"/>
    <dgm:cxn modelId="{265A1181-E574-4DD5-B874-820412053B73}" type="presParOf" srcId="{ECDC5788-FA3B-4B41-9DD8-05EE61E35585}" destId="{0609AF64-FAEF-4A9B-AE7D-17D8925D721C}" srcOrd="4" destOrd="0" presId="urn:microsoft.com/office/officeart/2008/layout/LinedList"/>
    <dgm:cxn modelId="{6261EC3B-3D46-431A-97AB-F14ECD6E4EE7}" type="presParOf" srcId="{ECDC5788-FA3B-4B41-9DD8-05EE61E35585}" destId="{719EDD81-6FE3-4707-B28F-FD5D7FD1C790}" srcOrd="5" destOrd="0" presId="urn:microsoft.com/office/officeart/2008/layout/LinedList"/>
    <dgm:cxn modelId="{020CF890-53B5-4C6C-96C4-F31298E4186D}" type="presParOf" srcId="{719EDD81-6FE3-4707-B28F-FD5D7FD1C790}" destId="{D1CC78E7-1B2A-4099-840A-0023DF231BEA}" srcOrd="0" destOrd="0" presId="urn:microsoft.com/office/officeart/2008/layout/LinedList"/>
    <dgm:cxn modelId="{B0700512-C60E-419F-BF4F-AB816BE96E0D}" type="presParOf" srcId="{719EDD81-6FE3-4707-B28F-FD5D7FD1C790}" destId="{DE823B12-2AD1-4115-90C9-39A07C38B8A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326650-8B73-44F0-968B-D33381DEAA27}">
      <dsp:nvSpPr>
        <dsp:cNvPr id="0" name=""/>
        <dsp:cNvSpPr/>
      </dsp:nvSpPr>
      <dsp:spPr>
        <a:xfrm>
          <a:off x="0" y="2604"/>
          <a:ext cx="38973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547CDB-7A9A-4319-B539-FA2BC81B3EC3}">
      <dsp:nvSpPr>
        <dsp:cNvPr id="0" name=""/>
        <dsp:cNvSpPr/>
      </dsp:nvSpPr>
      <dsp:spPr>
        <a:xfrm>
          <a:off x="0" y="2604"/>
          <a:ext cx="3897332"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care plan is defined as a document that serves as a guide to nursing care. It entails the type of care an individual needs and how the care will be provided (NHS WEBSITE). </a:t>
          </a:r>
          <a:endParaRPr lang="en-US" sz="1900" kern="1200"/>
        </a:p>
      </dsp:txBody>
      <dsp:txXfrm>
        <a:off x="0" y="2604"/>
        <a:ext cx="3897332" cy="1776263"/>
      </dsp:txXfrm>
    </dsp:sp>
    <dsp:sp modelId="{5429C418-FD3C-4BA9-9BBB-C22625ACA96D}">
      <dsp:nvSpPr>
        <dsp:cNvPr id="0" name=""/>
        <dsp:cNvSpPr/>
      </dsp:nvSpPr>
      <dsp:spPr>
        <a:xfrm>
          <a:off x="0" y="1778868"/>
          <a:ext cx="38973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9F3A29-98FC-476D-A611-5E1D075CF7D4}">
      <dsp:nvSpPr>
        <dsp:cNvPr id="0" name=""/>
        <dsp:cNvSpPr/>
      </dsp:nvSpPr>
      <dsp:spPr>
        <a:xfrm>
          <a:off x="0" y="1778868"/>
          <a:ext cx="3897332"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 below care plan was structured in a way that ensured that the resident's needs, dignity, choice and compassion are met (HSE,2016).</a:t>
          </a:r>
          <a:endParaRPr lang="en-US" sz="1900" kern="1200"/>
        </a:p>
      </dsp:txBody>
      <dsp:txXfrm>
        <a:off x="0" y="1778868"/>
        <a:ext cx="3897332" cy="1776263"/>
      </dsp:txXfrm>
    </dsp:sp>
    <dsp:sp modelId="{D542A2AE-E0C4-4308-AF27-D19D7A04562E}">
      <dsp:nvSpPr>
        <dsp:cNvPr id="0" name=""/>
        <dsp:cNvSpPr/>
      </dsp:nvSpPr>
      <dsp:spPr>
        <a:xfrm>
          <a:off x="0" y="3555131"/>
          <a:ext cx="38973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BAB8EB-7651-4021-9EA8-B0CC7E2AC53D}">
      <dsp:nvSpPr>
        <dsp:cNvPr id="0" name=""/>
        <dsp:cNvSpPr/>
      </dsp:nvSpPr>
      <dsp:spPr>
        <a:xfrm>
          <a:off x="0" y="3555131"/>
          <a:ext cx="3897332"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Mr Jay has his own independent mental capacity advocate who can be contacted for views and concerns regarding Mr Jay.</a:t>
          </a:r>
          <a:endParaRPr lang="en-US" sz="1900" kern="1200"/>
        </a:p>
      </dsp:txBody>
      <dsp:txXfrm>
        <a:off x="0" y="3555131"/>
        <a:ext cx="3897332" cy="17762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6A9108-8C3F-4C6D-9805-C487B2C422C0}">
      <dsp:nvSpPr>
        <dsp:cNvPr id="0" name=""/>
        <dsp:cNvSpPr/>
      </dsp:nvSpPr>
      <dsp:spPr>
        <a:xfrm>
          <a:off x="0" y="86100"/>
          <a:ext cx="7955077" cy="359774"/>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endParaRPr lang="en-GB" sz="1500" b="1" kern="1200"/>
        </a:p>
      </dsp:txBody>
      <dsp:txXfrm>
        <a:off x="17563" y="103663"/>
        <a:ext cx="7919951" cy="324648"/>
      </dsp:txXfrm>
    </dsp:sp>
    <dsp:sp modelId="{78EBFBA1-F210-4ACD-816C-D4A9F896DAF3}">
      <dsp:nvSpPr>
        <dsp:cNvPr id="0" name=""/>
        <dsp:cNvSpPr/>
      </dsp:nvSpPr>
      <dsp:spPr>
        <a:xfrm>
          <a:off x="0" y="489075"/>
          <a:ext cx="7955077" cy="359774"/>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Trade Gothic Next Cond"/>
            </a:rPr>
            <a:t>Mr Cain Joseph prefers to be referred as Jay</a:t>
          </a:r>
          <a:endParaRPr lang="en-US" sz="1500" kern="1200">
            <a:latin typeface="Trade Gothic Next Cond"/>
          </a:endParaRPr>
        </a:p>
      </dsp:txBody>
      <dsp:txXfrm>
        <a:off x="17563" y="506638"/>
        <a:ext cx="7919951" cy="324648"/>
      </dsp:txXfrm>
    </dsp:sp>
    <dsp:sp modelId="{1281FA38-EBEA-40AE-BF78-DB5EFE7A44D0}">
      <dsp:nvSpPr>
        <dsp:cNvPr id="0" name=""/>
        <dsp:cNvSpPr/>
      </dsp:nvSpPr>
      <dsp:spPr>
        <a:xfrm>
          <a:off x="0" y="892050"/>
          <a:ext cx="7955077" cy="359774"/>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Trade Gothic Next Cond"/>
            </a:rPr>
            <a:t>256</a:t>
          </a:r>
          <a:r>
            <a:rPr lang="en-GB" sz="1500" kern="1200"/>
            <a:t> </a:t>
          </a:r>
          <a:r>
            <a:rPr lang="en-GB" sz="1500" kern="1200">
              <a:latin typeface="Trade Gothic Next Cond"/>
            </a:rPr>
            <a:t>St Mary's Care Home  </a:t>
          </a:r>
          <a:r>
            <a:rPr lang="en-GB" sz="1500" kern="1200"/>
            <a:t>B19 7QG</a:t>
          </a:r>
        </a:p>
      </dsp:txBody>
      <dsp:txXfrm>
        <a:off x="17563" y="909613"/>
        <a:ext cx="7919951" cy="324648"/>
      </dsp:txXfrm>
    </dsp:sp>
    <dsp:sp modelId="{DCAF836A-4250-472B-849F-C305E29DB9DE}">
      <dsp:nvSpPr>
        <dsp:cNvPr id="0" name=""/>
        <dsp:cNvSpPr/>
      </dsp:nvSpPr>
      <dsp:spPr>
        <a:xfrm>
          <a:off x="0" y="1295025"/>
          <a:ext cx="7955077" cy="359774"/>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Trade Gothic Next Cond"/>
            </a:rPr>
            <a:t>Date Of Birth  </a:t>
          </a:r>
          <a:r>
            <a:rPr lang="en-GB" sz="1500" kern="1200"/>
            <a:t>27/11/1940</a:t>
          </a:r>
          <a:endParaRPr lang="en-US" sz="1500" kern="1200"/>
        </a:p>
      </dsp:txBody>
      <dsp:txXfrm>
        <a:off x="17563" y="1312588"/>
        <a:ext cx="7919951" cy="324648"/>
      </dsp:txXfrm>
    </dsp:sp>
    <dsp:sp modelId="{A5517601-A24B-4863-AD9F-68BE2AD2A70C}">
      <dsp:nvSpPr>
        <dsp:cNvPr id="0" name=""/>
        <dsp:cNvSpPr/>
      </dsp:nvSpPr>
      <dsp:spPr>
        <a:xfrm>
          <a:off x="0" y="1698000"/>
          <a:ext cx="7955077" cy="359774"/>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latin typeface="Trade Gothic Next Cond"/>
            </a:rPr>
            <a:t>Age</a:t>
          </a:r>
          <a:r>
            <a:rPr lang="en-GB" sz="1500" kern="1200"/>
            <a:t> –81 </a:t>
          </a:r>
          <a:r>
            <a:rPr lang="en-GB" sz="1500" kern="1200">
              <a:latin typeface="Trade Gothic Next Cond"/>
            </a:rPr>
            <a:t>Years</a:t>
          </a:r>
          <a:endParaRPr lang="en-US" sz="1500" kern="1200"/>
        </a:p>
      </dsp:txBody>
      <dsp:txXfrm>
        <a:off x="17563" y="1715563"/>
        <a:ext cx="7919951" cy="324648"/>
      </dsp:txXfrm>
    </dsp:sp>
    <dsp:sp modelId="{A99BEC91-196C-4048-AC84-16DBFE001C28}">
      <dsp:nvSpPr>
        <dsp:cNvPr id="0" name=""/>
        <dsp:cNvSpPr/>
      </dsp:nvSpPr>
      <dsp:spPr>
        <a:xfrm>
          <a:off x="0" y="2100975"/>
          <a:ext cx="7955077" cy="359774"/>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latin typeface="Trade Gothic Next Cond"/>
            </a:rPr>
            <a:t>Christian--Catholic</a:t>
          </a:r>
          <a:endParaRPr lang="en-US" sz="1500" kern="1200"/>
        </a:p>
      </dsp:txBody>
      <dsp:txXfrm>
        <a:off x="17563" y="2118538"/>
        <a:ext cx="7919951" cy="324648"/>
      </dsp:txXfrm>
    </dsp:sp>
    <dsp:sp modelId="{77506636-E83D-48F2-96B7-B5341438D4F1}">
      <dsp:nvSpPr>
        <dsp:cNvPr id="0" name=""/>
        <dsp:cNvSpPr/>
      </dsp:nvSpPr>
      <dsp:spPr>
        <a:xfrm>
          <a:off x="0" y="2503950"/>
          <a:ext cx="7955077" cy="359774"/>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Trade Gothic Next Cond"/>
            </a:rPr>
            <a:t>African British</a:t>
          </a:r>
          <a:endParaRPr lang="en-US" sz="1500" kern="1200"/>
        </a:p>
      </dsp:txBody>
      <dsp:txXfrm>
        <a:off x="17563" y="2521513"/>
        <a:ext cx="7919951" cy="324648"/>
      </dsp:txXfrm>
    </dsp:sp>
    <dsp:sp modelId="{D017FFAB-85E5-42B8-A613-D0B7999C6208}">
      <dsp:nvSpPr>
        <dsp:cNvPr id="0" name=""/>
        <dsp:cNvSpPr/>
      </dsp:nvSpPr>
      <dsp:spPr>
        <a:xfrm>
          <a:off x="0" y="2906925"/>
          <a:ext cx="7955077" cy="359774"/>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Trade Gothic Next Cond"/>
            </a:rPr>
            <a:t>Suffers from </a:t>
          </a:r>
          <a:r>
            <a:rPr lang="en-GB" sz="1500" kern="1200" err="1">
              <a:latin typeface="Trade Gothic Next Cond"/>
            </a:rPr>
            <a:t>Alzheimers</a:t>
          </a:r>
          <a:r>
            <a:rPr lang="en-GB" sz="1500" kern="1200">
              <a:latin typeface="Trade Gothic Next Cond"/>
            </a:rPr>
            <a:t> disease (MEDICAL MODEL)</a:t>
          </a:r>
          <a:endParaRPr lang="en-US" sz="1500" kern="1200"/>
        </a:p>
      </dsp:txBody>
      <dsp:txXfrm>
        <a:off x="17563" y="2924488"/>
        <a:ext cx="7919951" cy="3246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453C2-FE5F-428A-8331-63D51D513181}">
      <dsp:nvSpPr>
        <dsp:cNvPr id="0" name=""/>
        <dsp:cNvSpPr/>
      </dsp:nvSpPr>
      <dsp:spPr>
        <a:xfrm>
          <a:off x="0" y="134231"/>
          <a:ext cx="4572000" cy="12339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Arial"/>
              <a:cs typeface="Arial"/>
            </a:rPr>
            <a:t>Mr Jay is on monthly prescription from the general practitioner and has assessments reviews just like other residents in the home (EQUALITY ACT,2010).</a:t>
          </a:r>
        </a:p>
      </dsp:txBody>
      <dsp:txXfrm>
        <a:off x="60238" y="194469"/>
        <a:ext cx="4451524" cy="1113508"/>
      </dsp:txXfrm>
    </dsp:sp>
    <dsp:sp modelId="{1ABC6F9E-93A5-403C-8ECA-6F3CCE3E8B6C}">
      <dsp:nvSpPr>
        <dsp:cNvPr id="0" name=""/>
        <dsp:cNvSpPr/>
      </dsp:nvSpPr>
      <dsp:spPr>
        <a:xfrm>
          <a:off x="0" y="1411415"/>
          <a:ext cx="4572000" cy="12339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Arial"/>
              <a:cs typeface="Arial"/>
            </a:rPr>
            <a:t>He needs prompting and supervision with his medication as he suffers from memory loss and confusion and cannot self- medicate (NMC,2015).</a:t>
          </a:r>
        </a:p>
      </dsp:txBody>
      <dsp:txXfrm>
        <a:off x="60238" y="1471653"/>
        <a:ext cx="4451524" cy="1113508"/>
      </dsp:txXfrm>
    </dsp:sp>
    <dsp:sp modelId="{9EA773C6-3124-4E7D-BE3D-B3221BD08C05}">
      <dsp:nvSpPr>
        <dsp:cNvPr id="0" name=""/>
        <dsp:cNvSpPr/>
      </dsp:nvSpPr>
      <dsp:spPr>
        <a:xfrm>
          <a:off x="0" y="2688599"/>
          <a:ext cx="4572000" cy="12339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latin typeface="Arial"/>
              <a:cs typeface="Arial"/>
            </a:rPr>
            <a:t>No allergies </a:t>
          </a:r>
          <a:endParaRPr lang="en-US" sz="1500" kern="1200">
            <a:latin typeface="Arial"/>
            <a:cs typeface="Arial"/>
          </a:endParaRPr>
        </a:p>
      </dsp:txBody>
      <dsp:txXfrm>
        <a:off x="60238" y="2748837"/>
        <a:ext cx="4451524" cy="1113508"/>
      </dsp:txXfrm>
    </dsp:sp>
    <dsp:sp modelId="{35D3CA01-EB79-493C-930B-A7AF96D5E991}">
      <dsp:nvSpPr>
        <dsp:cNvPr id="0" name=""/>
        <dsp:cNvSpPr/>
      </dsp:nvSpPr>
      <dsp:spPr>
        <a:xfrm>
          <a:off x="0" y="3965784"/>
          <a:ext cx="4572000" cy="12339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Arial"/>
              <a:cs typeface="Arial"/>
            </a:rPr>
            <a:t>Mr  Jay lives in a care home. He has his own equipped ensuite room in the care home is looked after by the nurse on duty and care givers .They ensure all his goals and needs are met (CARE ACT 2014 </a:t>
          </a:r>
          <a:r>
            <a:rPr lang="en-GB" sz="1500" kern="1200"/>
            <a:t>).</a:t>
          </a:r>
          <a:endParaRPr lang="en-US" sz="1500" kern="1200"/>
        </a:p>
      </dsp:txBody>
      <dsp:txXfrm>
        <a:off x="60238" y="4026022"/>
        <a:ext cx="4451524" cy="11135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E75EA0-AA68-4397-8766-74AA5EE1B0F7}">
      <dsp:nvSpPr>
        <dsp:cNvPr id="0" name=""/>
        <dsp:cNvSpPr/>
      </dsp:nvSpPr>
      <dsp:spPr>
        <a:xfrm>
          <a:off x="0" y="278039"/>
          <a:ext cx="5334000" cy="23587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Arial"/>
              <a:cs typeface="Arial"/>
            </a:rPr>
            <a:t>Mr Jay uses a </a:t>
          </a:r>
          <a:r>
            <a:rPr lang="en-GB" sz="2100" kern="1200" err="1">
              <a:latin typeface="Arial"/>
              <a:cs typeface="Arial"/>
            </a:rPr>
            <a:t>zimmer</a:t>
          </a:r>
          <a:r>
            <a:rPr lang="en-GB" sz="2100" kern="1200">
              <a:latin typeface="Arial"/>
              <a:cs typeface="Arial"/>
            </a:rPr>
            <a:t> frame and should always be on his reach. Carers are to keep an eye on every movement he makes as he tends to forget to use the </a:t>
          </a:r>
          <a:r>
            <a:rPr lang="en-GB" sz="2100" kern="1200" err="1">
              <a:latin typeface="Arial"/>
              <a:cs typeface="Arial"/>
            </a:rPr>
            <a:t>zimmer</a:t>
          </a:r>
          <a:r>
            <a:rPr lang="en-GB" sz="2100" kern="1200">
              <a:latin typeface="Arial"/>
              <a:cs typeface="Arial"/>
            </a:rPr>
            <a:t> frame. He also wears glasses and carers need ensure the glasses are cleaned up to help him see clearly.</a:t>
          </a:r>
          <a:endParaRPr lang="en-US" sz="2100" kern="1200">
            <a:latin typeface="Arial"/>
            <a:cs typeface="Arial"/>
          </a:endParaRPr>
        </a:p>
      </dsp:txBody>
      <dsp:txXfrm>
        <a:off x="115143" y="393182"/>
        <a:ext cx="5103714" cy="2128434"/>
      </dsp:txXfrm>
    </dsp:sp>
    <dsp:sp modelId="{C49065CE-AC9F-4E7A-894A-E2F3D58129A7}">
      <dsp:nvSpPr>
        <dsp:cNvPr id="0" name=""/>
        <dsp:cNvSpPr/>
      </dsp:nvSpPr>
      <dsp:spPr>
        <a:xfrm>
          <a:off x="0" y="2697239"/>
          <a:ext cx="5334000" cy="2358720"/>
        </a:xfrm>
        <a:prstGeom prst="roundRect">
          <a:avLst/>
        </a:prstGeom>
        <a:solidFill>
          <a:schemeClr val="accent2">
            <a:hueOff val="-1522585"/>
            <a:satOff val="-10507"/>
            <a:lumOff val="31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a:latin typeface="Arial"/>
              <a:cs typeface="Arial"/>
            </a:rPr>
            <a:t>Mr Jay has been assessed and lacks capacity and is known to forget events and must be reminded each time when he asks about his family and the reason he is in the care home. He can be very agitated if he is ignored (MENTAL CAPACITY ACT,2005).</a:t>
          </a:r>
          <a:endParaRPr lang="en-US" sz="2100" kern="1200">
            <a:latin typeface="Arial"/>
            <a:cs typeface="Arial"/>
          </a:endParaRPr>
        </a:p>
      </dsp:txBody>
      <dsp:txXfrm>
        <a:off x="115143" y="2812382"/>
        <a:ext cx="5103714" cy="21284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7029D-0B02-408C-B063-6475F581CB4D}">
      <dsp:nvSpPr>
        <dsp:cNvPr id="0" name=""/>
        <dsp:cNvSpPr/>
      </dsp:nvSpPr>
      <dsp:spPr>
        <a:xfrm>
          <a:off x="1545098" y="2213"/>
          <a:ext cx="2927364" cy="17564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Mr Jay needs assistance with a shower every morning and enjoys a bath every other weekend. He has dentures which he removes when going to bed with the help of staff on duty. Mr Jay is incontinent and wears pull ups as he tends to remove the normal pads (Price, 2011). Mr Jay needs assistance with toileting.</a:t>
          </a:r>
          <a:endParaRPr lang="en-US" sz="1300" kern="1200"/>
        </a:p>
      </dsp:txBody>
      <dsp:txXfrm>
        <a:off x="1545098" y="2213"/>
        <a:ext cx="2927364" cy="1756418"/>
      </dsp:txXfrm>
    </dsp:sp>
    <dsp:sp modelId="{A74A9AD1-9590-49E6-B7E0-FFC08642D7A9}">
      <dsp:nvSpPr>
        <dsp:cNvPr id="0" name=""/>
        <dsp:cNvSpPr/>
      </dsp:nvSpPr>
      <dsp:spPr>
        <a:xfrm>
          <a:off x="4765199" y="2213"/>
          <a:ext cx="2927364" cy="1756418"/>
        </a:xfrm>
        <a:prstGeom prst="rect">
          <a:avLst/>
        </a:prstGeom>
        <a:solidFill>
          <a:schemeClr val="accent5">
            <a:hueOff val="-742119"/>
            <a:satOff val="5024"/>
            <a:lumOff val="-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He is on normal diet and can eat by himself. His favourite meal is mash and meat sauce and loves a yoghurt for every meal.</a:t>
          </a:r>
          <a:endParaRPr lang="en-US" sz="1300" kern="1200"/>
        </a:p>
      </dsp:txBody>
      <dsp:txXfrm>
        <a:off x="4765199" y="2213"/>
        <a:ext cx="2927364" cy="1756418"/>
      </dsp:txXfrm>
    </dsp:sp>
    <dsp:sp modelId="{0B98DD3E-45DE-4A7C-825E-84C8506A833B}">
      <dsp:nvSpPr>
        <dsp:cNvPr id="0" name=""/>
        <dsp:cNvSpPr/>
      </dsp:nvSpPr>
      <dsp:spPr>
        <a:xfrm>
          <a:off x="3155148" y="2051368"/>
          <a:ext cx="2927364" cy="1756418"/>
        </a:xfrm>
        <a:prstGeom prst="rect">
          <a:avLst/>
        </a:prstGeom>
        <a:solidFill>
          <a:schemeClr val="accent5">
            <a:hueOff val="-1484238"/>
            <a:satOff val="10047"/>
            <a:lumOff val="-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When in bed, a sensor mat is put in place as Mr Jay tends to wake up at night and </a:t>
          </a:r>
          <a:r>
            <a:rPr lang="en-GB" sz="1300" kern="1200">
              <a:latin typeface="Trade Gothic Next Cond"/>
            </a:rPr>
            <a:t>wander(SAFEGUARDING ACT 2018). </a:t>
          </a:r>
          <a:endParaRPr lang="en-US" sz="1300" kern="1200"/>
        </a:p>
      </dsp:txBody>
      <dsp:txXfrm>
        <a:off x="3155148" y="2051368"/>
        <a:ext cx="2927364" cy="17564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58C40-517C-4E47-B1AD-D18241E53627}">
      <dsp:nvSpPr>
        <dsp:cNvPr id="0" name=""/>
        <dsp:cNvSpPr/>
      </dsp:nvSpPr>
      <dsp:spPr>
        <a:xfrm>
          <a:off x="0" y="2604"/>
          <a:ext cx="38973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D4EC33-8D7C-4567-82D8-63B07693B6CB}">
      <dsp:nvSpPr>
        <dsp:cNvPr id="0" name=""/>
        <dsp:cNvSpPr/>
      </dsp:nvSpPr>
      <dsp:spPr>
        <a:xfrm>
          <a:off x="0" y="2604"/>
          <a:ext cx="3897332"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latin typeface="Arial"/>
              <a:cs typeface="Arial"/>
            </a:rPr>
            <a:t>There is a lot of abuse and neglect reported in many care homes and to reduce this the care quality commission should ensure that all health and social care settings follow care plans set up for individual residents and that they are reviewed if need be.</a:t>
          </a:r>
          <a:endParaRPr lang="en-US" sz="1700" kern="1200" dirty="0">
            <a:latin typeface="Arial"/>
            <a:cs typeface="Arial"/>
          </a:endParaRPr>
        </a:p>
      </dsp:txBody>
      <dsp:txXfrm>
        <a:off x="0" y="2604"/>
        <a:ext cx="3897332" cy="1776263"/>
      </dsp:txXfrm>
    </dsp:sp>
    <dsp:sp modelId="{101E9A6A-9B51-4C54-B433-90EE839C32F6}">
      <dsp:nvSpPr>
        <dsp:cNvPr id="0" name=""/>
        <dsp:cNvSpPr/>
      </dsp:nvSpPr>
      <dsp:spPr>
        <a:xfrm>
          <a:off x="0" y="1778868"/>
          <a:ext cx="38973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E0AD79-630E-4092-92EE-9E49E121C19F}">
      <dsp:nvSpPr>
        <dsp:cNvPr id="0" name=""/>
        <dsp:cNvSpPr/>
      </dsp:nvSpPr>
      <dsp:spPr>
        <a:xfrm>
          <a:off x="0" y="1778868"/>
          <a:ext cx="3897332"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latin typeface="Arial"/>
              <a:cs typeface="Arial"/>
            </a:rPr>
            <a:t>To improve the quality of care in residential and nursing settings the government should look on how to cater for the overwhelming shortage of health professionals and staff turnover</a:t>
          </a:r>
          <a:endParaRPr lang="en-US" sz="1700" kern="1200" dirty="0">
            <a:latin typeface="Arial"/>
            <a:cs typeface="Arial"/>
          </a:endParaRPr>
        </a:p>
      </dsp:txBody>
      <dsp:txXfrm>
        <a:off x="0" y="1778868"/>
        <a:ext cx="3897332" cy="1776263"/>
      </dsp:txXfrm>
    </dsp:sp>
    <dsp:sp modelId="{0609AF64-FAEF-4A9B-AE7D-17D8925D721C}">
      <dsp:nvSpPr>
        <dsp:cNvPr id="0" name=""/>
        <dsp:cNvSpPr/>
      </dsp:nvSpPr>
      <dsp:spPr>
        <a:xfrm>
          <a:off x="0" y="3555131"/>
          <a:ext cx="38973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CC78E7-1B2A-4099-840A-0023DF231BEA}">
      <dsp:nvSpPr>
        <dsp:cNvPr id="0" name=""/>
        <dsp:cNvSpPr/>
      </dsp:nvSpPr>
      <dsp:spPr>
        <a:xfrm>
          <a:off x="0" y="3555131"/>
          <a:ext cx="3897332"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latin typeface="Arial"/>
              <a:cs typeface="Arial"/>
            </a:rPr>
            <a:t>There is need to improve communication between health professionals and the local council so that the elderly in the society receive the care and support they need. </a:t>
          </a:r>
          <a:endParaRPr lang="en-US" sz="1700" kern="1200" dirty="0">
            <a:latin typeface="Arial"/>
            <a:cs typeface="Arial"/>
          </a:endParaRPr>
        </a:p>
      </dsp:txBody>
      <dsp:txXfrm>
        <a:off x="0" y="3555131"/>
        <a:ext cx="3897332" cy="177626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7/15/2022</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0759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7/15/2022</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94609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7/15/2022</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719891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7/15/2022</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095434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7/15/2022</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4175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7/15/2022</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28298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7/15/2022</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79617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7/15/2022</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893281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7/15/2022</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289233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7/15/2022</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903893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7/15/2022</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701134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7/15/2022</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2890231336"/>
      </p:ext>
    </p:extLst>
  </p:cSld>
  <p:clrMap bg1="dk1" tx1="lt1" bg2="dk2" tx2="lt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2" Type="http://schemas.openxmlformats.org/officeDocument/2006/relationships/hyperlink" Target="https://www.alz.org/alzheimers-dementia/10_sign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8242612-D129-74EE-BAC4-13B926F00AC7}"/>
              </a:ext>
            </a:extLst>
          </p:cNvPr>
          <p:cNvPicPr>
            <a:picLocks noChangeAspect="1"/>
          </p:cNvPicPr>
          <p:nvPr/>
        </p:nvPicPr>
        <p:blipFill rotWithShape="1">
          <a:blip r:embed="rId2">
            <a:alphaModFix amt="50000"/>
          </a:blip>
          <a:srcRect r="-2" b="24999"/>
          <a:stretch/>
        </p:blipFill>
        <p:spPr>
          <a:xfrm>
            <a:off x="20" y="10"/>
            <a:ext cx="12191980" cy="6857990"/>
          </a:xfrm>
          <a:prstGeom prst="rect">
            <a:avLst/>
          </a:prstGeom>
        </p:spPr>
      </p:pic>
      <p:sp>
        <p:nvSpPr>
          <p:cNvPr id="2" name="Title 1"/>
          <p:cNvSpPr>
            <a:spLocks noGrp="1"/>
          </p:cNvSpPr>
          <p:nvPr>
            <p:ph type="ctrTitle"/>
          </p:nvPr>
        </p:nvSpPr>
        <p:spPr>
          <a:xfrm>
            <a:off x="2238258" y="1424473"/>
            <a:ext cx="7714388" cy="2850146"/>
          </a:xfrm>
        </p:spPr>
        <p:txBody>
          <a:bodyPr>
            <a:normAutofit fontScale="90000"/>
          </a:bodyPr>
          <a:lstStyle/>
          <a:p>
            <a:pPr algn="ctr"/>
            <a:r>
              <a:rPr lang="en-GB">
                <a:latin typeface="Arial"/>
                <a:cs typeface="Calibri Light"/>
              </a:rPr>
              <a:t>GRACE NANKYA KIWANUKA</a:t>
            </a:r>
            <a:br>
              <a:rPr lang="en-GB">
                <a:latin typeface="Arial"/>
                <a:cs typeface="Calibri Light"/>
              </a:rPr>
            </a:br>
            <a:r>
              <a:rPr lang="en-GB">
                <a:latin typeface="Arial"/>
                <a:cs typeface="Calibri Light"/>
              </a:rPr>
              <a:t>STUDENT NO:1920908</a:t>
            </a:r>
            <a:br>
              <a:rPr lang="en-GB">
                <a:latin typeface="Arial"/>
                <a:cs typeface="Calibri Light"/>
              </a:rPr>
            </a:br>
            <a:r>
              <a:rPr lang="en-GB">
                <a:latin typeface="Arial"/>
                <a:cs typeface="Calibri Light"/>
              </a:rPr>
              <a:t>MODULE TITLE:</a:t>
            </a:r>
            <a:br>
              <a:rPr lang="en-GB">
                <a:latin typeface="Arial"/>
                <a:cs typeface="Calibri Light"/>
              </a:rPr>
            </a:br>
            <a:r>
              <a:rPr lang="en-GB">
                <a:latin typeface="Arial"/>
                <a:cs typeface="Calibri Light"/>
              </a:rPr>
              <a:t>MODULE NAME:</a:t>
            </a:r>
            <a:br>
              <a:rPr lang="en-GB">
                <a:latin typeface="Arial"/>
                <a:cs typeface="Calibri Light"/>
              </a:rPr>
            </a:br>
            <a:r>
              <a:rPr lang="en-GB">
                <a:latin typeface="Arial"/>
                <a:cs typeface="Calibri Light"/>
              </a:rPr>
              <a:t>TASK 1:CARE PLAN</a:t>
            </a:r>
            <a:br>
              <a:rPr lang="en-GB">
                <a:latin typeface="Arial"/>
                <a:cs typeface="Calibri Light"/>
              </a:rPr>
            </a:br>
            <a:r>
              <a:rPr lang="en-GB">
                <a:latin typeface="Arial"/>
                <a:cs typeface="Calibri Light"/>
              </a:rPr>
              <a:t>LECTURER:JOANNE</a:t>
            </a:r>
            <a:endParaRPr lang="en-GB">
              <a:cs typeface="Calibri Light"/>
            </a:endParaRPr>
          </a:p>
        </p:txBody>
      </p:sp>
      <p:sp>
        <p:nvSpPr>
          <p:cNvPr id="3" name="Subtitle 2"/>
          <p:cNvSpPr>
            <a:spLocks noGrp="1"/>
          </p:cNvSpPr>
          <p:nvPr>
            <p:ph type="subTitle" idx="1"/>
          </p:nvPr>
        </p:nvSpPr>
        <p:spPr>
          <a:xfrm>
            <a:off x="2238258" y="4848464"/>
            <a:ext cx="7714388" cy="1085849"/>
          </a:xfrm>
        </p:spPr>
        <p:txBody>
          <a:bodyPr>
            <a:normAutofit/>
          </a:bodyPr>
          <a:lstStyle/>
          <a:p>
            <a:pPr algn="ctr"/>
            <a:endParaRPr lang="en-GB"/>
          </a:p>
        </p:txBody>
      </p:sp>
      <p:cxnSp>
        <p:nvCxnSpPr>
          <p:cNvPr id="11" name="Straight Connector 10">
            <a:extLst>
              <a:ext uri="{FF2B5EF4-FFF2-40B4-BE49-F238E27FC236}">
                <a16:creationId xmlns:a16="http://schemas.microsoft.com/office/drawing/2014/main" id="{D4EDB048-C82F-4E9B-BCE9-3D1DBE5D59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09875"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FDE77F2-18D0-49FF-860C-62E2AC424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5CA22715-D05D-465E-A9CB-5AD7BC6C9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4197"/>
            <a:ext cx="4629606" cy="4629606"/>
          </a:xfrm>
          <a:prstGeom prst="ellipse">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qua and green fractal background like floral petal">
            <a:extLst>
              <a:ext uri="{FF2B5EF4-FFF2-40B4-BE49-F238E27FC236}">
                <a16:creationId xmlns:a16="http://schemas.microsoft.com/office/drawing/2014/main" id="{3E2A37D0-1553-A0A8-E10E-6D2824817E53}"/>
              </a:ext>
            </a:extLst>
          </p:cNvPr>
          <p:cNvPicPr>
            <a:picLocks noChangeAspect="1"/>
          </p:cNvPicPr>
          <p:nvPr/>
        </p:nvPicPr>
        <p:blipFill rotWithShape="1">
          <a:blip r:embed="rId2">
            <a:alphaModFix amt="50000"/>
          </a:blip>
          <a:srcRect l="6186" r="18814"/>
          <a:stretch/>
        </p:blipFill>
        <p:spPr>
          <a:xfrm>
            <a:off x="733196" y="1114197"/>
            <a:ext cx="4629606" cy="4629606"/>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sp>
        <p:nvSpPr>
          <p:cNvPr id="2" name="Title 1">
            <a:extLst>
              <a:ext uri="{FF2B5EF4-FFF2-40B4-BE49-F238E27FC236}">
                <a16:creationId xmlns:a16="http://schemas.microsoft.com/office/drawing/2014/main" id="{928BA34B-6FB0-76C7-8541-DB09A0E639C9}"/>
              </a:ext>
            </a:extLst>
          </p:cNvPr>
          <p:cNvSpPr>
            <a:spLocks noGrp="1"/>
          </p:cNvSpPr>
          <p:nvPr>
            <p:ph type="title"/>
          </p:nvPr>
        </p:nvSpPr>
        <p:spPr>
          <a:xfrm>
            <a:off x="1043180" y="2286001"/>
            <a:ext cx="4009639" cy="2286000"/>
          </a:xfrm>
        </p:spPr>
        <p:txBody>
          <a:bodyPr anchor="ctr">
            <a:normAutofit/>
          </a:bodyPr>
          <a:lstStyle/>
          <a:p>
            <a:pPr algn="ctr">
              <a:lnSpc>
                <a:spcPct val="110000"/>
              </a:lnSpc>
            </a:pPr>
            <a:r>
              <a:rPr lang="en-GB" sz="2200" u="sng">
                <a:solidFill>
                  <a:srgbClr val="FFFFFF"/>
                </a:solidFill>
                <a:latin typeface="Arial"/>
                <a:cs typeface="Calibri"/>
              </a:rPr>
              <a:t>Introduction</a:t>
            </a:r>
            <a:br>
              <a:rPr lang="en-GB" sz="2200" u="sng">
                <a:latin typeface="Arial"/>
                <a:cs typeface="Calibri"/>
              </a:rPr>
            </a:br>
            <a:br>
              <a:rPr lang="en-GB" sz="2200" u="sng">
                <a:latin typeface="Arial"/>
              </a:rPr>
            </a:br>
            <a:r>
              <a:rPr lang="en-GB" sz="1400">
                <a:solidFill>
                  <a:srgbClr val="FFFFFF"/>
                </a:solidFill>
                <a:latin typeface="Arial"/>
                <a:cs typeface="Calibri"/>
              </a:rPr>
              <a:t>care plan, person centred care and advocacy</a:t>
            </a:r>
          </a:p>
        </p:txBody>
      </p:sp>
      <p:graphicFrame>
        <p:nvGraphicFramePr>
          <p:cNvPr id="29" name="Content Placeholder 2">
            <a:extLst>
              <a:ext uri="{FF2B5EF4-FFF2-40B4-BE49-F238E27FC236}">
                <a16:creationId xmlns:a16="http://schemas.microsoft.com/office/drawing/2014/main" id="{50461070-B1FE-117E-8806-425725F8E0FB}"/>
              </a:ext>
            </a:extLst>
          </p:cNvPr>
          <p:cNvGraphicFramePr>
            <a:graphicFrameLocks noGrp="1"/>
          </p:cNvGraphicFramePr>
          <p:nvPr>
            <p:ph idx="1"/>
          </p:nvPr>
        </p:nvGraphicFramePr>
        <p:xfrm>
          <a:off x="7188680" y="762000"/>
          <a:ext cx="3897332" cy="533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62261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35709097-1D5E-461B-A75A-2CB4E0B19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F8E7CE3D-756A-41A4-9B20-2A2FC3A1E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5E02EF-73E7-5878-C7B1-C250B1E03B51}"/>
              </a:ext>
            </a:extLst>
          </p:cNvPr>
          <p:cNvSpPr>
            <a:spLocks noGrp="1"/>
          </p:cNvSpPr>
          <p:nvPr>
            <p:ph type="title"/>
          </p:nvPr>
        </p:nvSpPr>
        <p:spPr>
          <a:xfrm>
            <a:off x="1429566" y="1045445"/>
            <a:ext cx="9238434" cy="857559"/>
          </a:xfrm>
        </p:spPr>
        <p:txBody>
          <a:bodyPr>
            <a:normAutofit/>
          </a:bodyPr>
          <a:lstStyle/>
          <a:p>
            <a:pPr>
              <a:lnSpc>
                <a:spcPct val="110000"/>
              </a:lnSpc>
            </a:pPr>
            <a:r>
              <a:rPr lang="en-GB" sz="2200">
                <a:solidFill>
                  <a:srgbClr val="FFFFFF"/>
                </a:solidFill>
                <a:latin typeface="Arial"/>
                <a:cs typeface="Arial"/>
              </a:rPr>
              <a:t>PERSONAL DETAILS,RELIGION AND HEALTH</a:t>
            </a:r>
          </a:p>
        </p:txBody>
      </p:sp>
      <p:cxnSp>
        <p:nvCxnSpPr>
          <p:cNvPr id="42" name="Straight Connector 41">
            <a:extLst>
              <a:ext uri="{FF2B5EF4-FFF2-40B4-BE49-F238E27FC236}">
                <a16:creationId xmlns:a16="http://schemas.microsoft.com/office/drawing/2014/main" id="{837CF948-9F12-4674-98E3-7A7FE57A19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33" name="Content Placeholder 2">
            <a:extLst>
              <a:ext uri="{FF2B5EF4-FFF2-40B4-BE49-F238E27FC236}">
                <a16:creationId xmlns:a16="http://schemas.microsoft.com/office/drawing/2014/main" id="{59E17EFC-7A52-6DF2-C0B4-F2C30161B3C5}"/>
              </a:ext>
            </a:extLst>
          </p:cNvPr>
          <p:cNvGraphicFramePr>
            <a:graphicFrameLocks noGrp="1"/>
          </p:cNvGraphicFramePr>
          <p:nvPr>
            <p:ph idx="1"/>
            <p:extLst>
              <p:ext uri="{D42A27DB-BD31-4B8C-83A1-F6EECF244321}">
                <p14:modId xmlns:p14="http://schemas.microsoft.com/office/powerpoint/2010/main" val="2050564926"/>
              </p:ext>
            </p:extLst>
          </p:nvPr>
        </p:nvGraphicFramePr>
        <p:xfrm>
          <a:off x="1429555" y="2743200"/>
          <a:ext cx="7955077" cy="335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0829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69">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1">
            <a:extLst>
              <a:ext uri="{FF2B5EF4-FFF2-40B4-BE49-F238E27FC236}">
                <a16:creationId xmlns:a16="http://schemas.microsoft.com/office/drawing/2014/main" id="{0B339CD8-1850-4DF2-BCDF-1CAAE5F87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137B4-C081-A888-5A95-D9D0CBF17D4F}"/>
              </a:ext>
            </a:extLst>
          </p:cNvPr>
          <p:cNvSpPr>
            <a:spLocks noGrp="1"/>
          </p:cNvSpPr>
          <p:nvPr>
            <p:ph type="title"/>
          </p:nvPr>
        </p:nvSpPr>
        <p:spPr>
          <a:xfrm>
            <a:off x="1044054" y="2286000"/>
            <a:ext cx="3965456" cy="2285999"/>
          </a:xfrm>
        </p:spPr>
        <p:txBody>
          <a:bodyPr anchor="ctr">
            <a:normAutofit/>
          </a:bodyPr>
          <a:lstStyle/>
          <a:p>
            <a:pPr algn="ctr"/>
            <a:r>
              <a:rPr lang="en-GB" sz="1800">
                <a:solidFill>
                  <a:schemeClr val="bg1"/>
                </a:solidFill>
              </a:rPr>
              <a:t>MEDICATION,ALLERGIES AND ENVIROMENT</a:t>
            </a:r>
          </a:p>
        </p:txBody>
      </p:sp>
      <p:graphicFrame>
        <p:nvGraphicFramePr>
          <p:cNvPr id="82" name="Content Placeholder 2">
            <a:extLst>
              <a:ext uri="{FF2B5EF4-FFF2-40B4-BE49-F238E27FC236}">
                <a16:creationId xmlns:a16="http://schemas.microsoft.com/office/drawing/2014/main" id="{F863E71B-E7D1-7EC4-DB54-56291CD08C04}"/>
              </a:ext>
            </a:extLst>
          </p:cNvPr>
          <p:cNvGraphicFramePr>
            <a:graphicFrameLocks noGrp="1"/>
          </p:cNvGraphicFramePr>
          <p:nvPr>
            <p:ph idx="1"/>
          </p:nvPr>
        </p:nvGraphicFramePr>
        <p:xfrm>
          <a:off x="6096000" y="762000"/>
          <a:ext cx="4572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105574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04A3D-3C7D-2A8D-2A45-5A385D2E5D1B}"/>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latin typeface="Arial"/>
                <a:cs typeface="Arial"/>
              </a:rPr>
              <a:t>Mobility, sensory and cognitive</a:t>
            </a:r>
            <a:endParaRPr lang="en-GB">
              <a:solidFill>
                <a:schemeClr val="bg1"/>
              </a:solidFill>
            </a:endParaRPr>
          </a:p>
        </p:txBody>
      </p:sp>
      <p:graphicFrame>
        <p:nvGraphicFramePr>
          <p:cNvPr id="46" name="Content Placeholder 2">
            <a:extLst>
              <a:ext uri="{FF2B5EF4-FFF2-40B4-BE49-F238E27FC236}">
                <a16:creationId xmlns:a16="http://schemas.microsoft.com/office/drawing/2014/main" id="{3A84A101-26A9-0678-9EAE-08920D636E65}"/>
              </a:ext>
            </a:extLst>
          </p:cNvPr>
          <p:cNvGraphicFramePr>
            <a:graphicFrameLocks noGrp="1"/>
          </p:cNvGraphicFramePr>
          <p:nvPr>
            <p:ph idx="1"/>
            <p:extLst>
              <p:ext uri="{D42A27DB-BD31-4B8C-83A1-F6EECF244321}">
                <p14:modId xmlns:p14="http://schemas.microsoft.com/office/powerpoint/2010/main" val="3336641031"/>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7024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CCF04-CA1C-F70B-5B50-2BDD7580D844}"/>
              </a:ext>
            </a:extLst>
          </p:cNvPr>
          <p:cNvSpPr>
            <a:spLocks noGrp="1"/>
          </p:cNvSpPr>
          <p:nvPr>
            <p:ph type="title"/>
          </p:nvPr>
        </p:nvSpPr>
        <p:spPr>
          <a:xfrm>
            <a:off x="1524000" y="762001"/>
            <a:ext cx="9144000" cy="869092"/>
          </a:xfrm>
        </p:spPr>
        <p:txBody>
          <a:bodyPr>
            <a:normAutofit/>
          </a:bodyPr>
          <a:lstStyle/>
          <a:p>
            <a:pPr algn="ctr">
              <a:lnSpc>
                <a:spcPct val="110000"/>
              </a:lnSpc>
            </a:pPr>
            <a:r>
              <a:rPr lang="en-GB" sz="2400">
                <a:latin typeface="Arial"/>
                <a:cs typeface="Arial"/>
              </a:rPr>
              <a:t>Diet, personal care, information and communication technology</a:t>
            </a:r>
          </a:p>
        </p:txBody>
      </p:sp>
      <p:graphicFrame>
        <p:nvGraphicFramePr>
          <p:cNvPr id="31" name="Content Placeholder 2">
            <a:extLst>
              <a:ext uri="{FF2B5EF4-FFF2-40B4-BE49-F238E27FC236}">
                <a16:creationId xmlns:a16="http://schemas.microsoft.com/office/drawing/2014/main" id="{8BDEC2FC-5B2F-3136-884C-F4B5101730C2}"/>
              </a:ext>
            </a:extLst>
          </p:cNvPr>
          <p:cNvGraphicFramePr>
            <a:graphicFrameLocks noGrp="1"/>
          </p:cNvGraphicFramePr>
          <p:nvPr>
            <p:ph idx="1"/>
            <p:extLst>
              <p:ext uri="{D42A27DB-BD31-4B8C-83A1-F6EECF244321}">
                <p14:modId xmlns:p14="http://schemas.microsoft.com/office/powerpoint/2010/main" val="1625080046"/>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975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CB7E8-A75F-A5F5-4EFF-8C7B1EB9E9A2}"/>
              </a:ext>
            </a:extLst>
          </p:cNvPr>
          <p:cNvSpPr>
            <a:spLocks noGrp="1"/>
          </p:cNvSpPr>
          <p:nvPr>
            <p:ph type="title"/>
          </p:nvPr>
        </p:nvSpPr>
        <p:spPr>
          <a:xfrm>
            <a:off x="1104897" y="762001"/>
            <a:ext cx="5333365" cy="1141004"/>
          </a:xfrm>
        </p:spPr>
        <p:txBody>
          <a:bodyPr>
            <a:normAutofit/>
          </a:bodyPr>
          <a:lstStyle/>
          <a:p>
            <a:pPr>
              <a:lnSpc>
                <a:spcPct val="110000"/>
              </a:lnSpc>
            </a:pPr>
            <a:endParaRPr lang="en-GB" sz="1500">
              <a:ea typeface="+mj-lt"/>
              <a:cs typeface="+mj-lt"/>
            </a:endParaRPr>
          </a:p>
          <a:p>
            <a:pPr>
              <a:lnSpc>
                <a:spcPct val="110000"/>
              </a:lnSpc>
            </a:pPr>
            <a:endParaRPr lang="en-GB" sz="1500" b="0">
              <a:ea typeface="+mj-lt"/>
              <a:cs typeface="+mj-lt"/>
            </a:endParaRPr>
          </a:p>
          <a:p>
            <a:pPr>
              <a:lnSpc>
                <a:spcPct val="110000"/>
              </a:lnSpc>
            </a:pPr>
            <a:r>
              <a:rPr lang="en-GB" sz="1500">
                <a:latin typeface="Arial"/>
                <a:ea typeface="+mj-lt"/>
                <a:cs typeface="+mj-lt"/>
              </a:rPr>
              <a:t> HOBBIES, dislikes and important dates</a:t>
            </a:r>
            <a:endParaRPr lang="en-GB" sz="1500" b="0">
              <a:latin typeface="Arial"/>
              <a:ea typeface="+mj-lt"/>
              <a:cs typeface="+mj-lt"/>
            </a:endParaRPr>
          </a:p>
          <a:p>
            <a:pPr>
              <a:lnSpc>
                <a:spcPct val="110000"/>
              </a:lnSpc>
            </a:pPr>
            <a:endParaRPr lang="en-GB" sz="1500" b="0">
              <a:latin typeface="Arial"/>
              <a:ea typeface="+mj-lt"/>
              <a:cs typeface="+mj-lt"/>
            </a:endParaRPr>
          </a:p>
          <a:p>
            <a:pPr>
              <a:lnSpc>
                <a:spcPct val="110000"/>
              </a:lnSpc>
            </a:pPr>
            <a:endParaRPr lang="en-GB" sz="1500"/>
          </a:p>
        </p:txBody>
      </p:sp>
      <p:sp>
        <p:nvSpPr>
          <p:cNvPr id="21" name="Content Placeholder 2">
            <a:extLst>
              <a:ext uri="{FF2B5EF4-FFF2-40B4-BE49-F238E27FC236}">
                <a16:creationId xmlns:a16="http://schemas.microsoft.com/office/drawing/2014/main" id="{C25B71E9-5EA6-1BCE-538E-AA94ADB16D9A}"/>
              </a:ext>
            </a:extLst>
          </p:cNvPr>
          <p:cNvSpPr>
            <a:spLocks noGrp="1"/>
          </p:cNvSpPr>
          <p:nvPr>
            <p:ph idx="1"/>
          </p:nvPr>
        </p:nvSpPr>
        <p:spPr>
          <a:xfrm>
            <a:off x="1104897" y="2259698"/>
            <a:ext cx="4991103" cy="3836301"/>
          </a:xfrm>
        </p:spPr>
        <p:txBody>
          <a:bodyPr vert="horz" lIns="91440" tIns="45720" rIns="91440" bIns="45720" rtlCol="0" anchor="t">
            <a:normAutofit/>
          </a:bodyPr>
          <a:lstStyle/>
          <a:p>
            <a:pPr>
              <a:lnSpc>
                <a:spcPct val="120000"/>
              </a:lnSpc>
            </a:pPr>
            <a:r>
              <a:rPr lang="en-GB" sz="1200" dirty="0">
                <a:latin typeface="Arial"/>
                <a:cs typeface="Arial"/>
              </a:rPr>
              <a:t>Mr Jay dislikes socialising with other residents (Disengagement theory) and will lock himself most of the time in his room</a:t>
            </a:r>
          </a:p>
          <a:p>
            <a:pPr>
              <a:lnSpc>
                <a:spcPct val="120000"/>
              </a:lnSpc>
            </a:pPr>
            <a:r>
              <a:rPr lang="en-GB" sz="1200" dirty="0">
                <a:latin typeface="Arial"/>
                <a:cs typeface="Arial"/>
              </a:rPr>
              <a:t>The home has an activity room with various activities and amenities to suit each and every resident and Mr Jay loves to go their every morning after breakfast to do some drawings and paintings (Activity Theory).</a:t>
            </a:r>
          </a:p>
          <a:p>
            <a:pPr>
              <a:lnSpc>
                <a:spcPct val="120000"/>
              </a:lnSpc>
            </a:pPr>
            <a:r>
              <a:rPr lang="en-GB" sz="1200" dirty="0">
                <a:latin typeface="Arial"/>
                <a:cs typeface="Arial"/>
              </a:rPr>
              <a:t>Every 12th December, Mr Jay goes away for holiday with his wife to celebrate their anniversary.</a:t>
            </a:r>
          </a:p>
        </p:txBody>
      </p:sp>
      <p:sp>
        <p:nvSpPr>
          <p:cNvPr id="37" name="Oval 36">
            <a:extLst>
              <a:ext uri="{FF2B5EF4-FFF2-40B4-BE49-F238E27FC236}">
                <a16:creationId xmlns:a16="http://schemas.microsoft.com/office/drawing/2014/main" id="{CE9A9457-874F-4EEB-BF07-9CEA561C1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9965" y="1114197"/>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6" descr="Guitar">
            <a:extLst>
              <a:ext uri="{FF2B5EF4-FFF2-40B4-BE49-F238E27FC236}">
                <a16:creationId xmlns:a16="http://schemas.microsoft.com/office/drawing/2014/main" id="{9DA3785E-E4A9-D6D2-8F8F-4326280CE6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16075" y="1890308"/>
            <a:ext cx="3077384" cy="3077384"/>
          </a:xfrm>
          <a:prstGeom prst="rect">
            <a:avLst/>
          </a:prstGeom>
        </p:spPr>
      </p:pic>
    </p:spTree>
    <p:extLst>
      <p:ext uri="{BB962C8B-B14F-4D97-AF65-F5344CB8AC3E}">
        <p14:creationId xmlns:p14="http://schemas.microsoft.com/office/powerpoint/2010/main" val="3010878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FDE77F2-18D0-49FF-860C-62E2AC424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5CA22715-D05D-465E-A9CB-5AD7BC6C9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4197"/>
            <a:ext cx="4629606" cy="4629606"/>
          </a:xfrm>
          <a:prstGeom prst="ellipse">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BF66B7C-8A0E-3FD6-3A5E-D8C93A642D7C}"/>
              </a:ext>
            </a:extLst>
          </p:cNvPr>
          <p:cNvPicPr>
            <a:picLocks noChangeAspect="1"/>
          </p:cNvPicPr>
          <p:nvPr/>
        </p:nvPicPr>
        <p:blipFill rotWithShape="1">
          <a:blip r:embed="rId2">
            <a:alphaModFix amt="50000"/>
          </a:blip>
          <a:srcRect l="5234" r="19765"/>
          <a:stretch/>
        </p:blipFill>
        <p:spPr>
          <a:xfrm>
            <a:off x="733196" y="1114197"/>
            <a:ext cx="4629606" cy="4629606"/>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sp>
        <p:nvSpPr>
          <p:cNvPr id="2" name="Title 1">
            <a:extLst>
              <a:ext uri="{FF2B5EF4-FFF2-40B4-BE49-F238E27FC236}">
                <a16:creationId xmlns:a16="http://schemas.microsoft.com/office/drawing/2014/main" id="{7D667689-432B-E441-3100-A5C6937423B4}"/>
              </a:ext>
            </a:extLst>
          </p:cNvPr>
          <p:cNvSpPr>
            <a:spLocks noGrp="1"/>
          </p:cNvSpPr>
          <p:nvPr>
            <p:ph type="title"/>
          </p:nvPr>
        </p:nvSpPr>
        <p:spPr>
          <a:xfrm>
            <a:off x="1043180" y="2286001"/>
            <a:ext cx="4009639" cy="2286000"/>
          </a:xfrm>
        </p:spPr>
        <p:txBody>
          <a:bodyPr anchor="ctr">
            <a:normAutofit/>
          </a:bodyPr>
          <a:lstStyle/>
          <a:p>
            <a:pPr algn="ctr"/>
            <a:r>
              <a:rPr lang="en-GB" sz="2000">
                <a:solidFill>
                  <a:srgbClr val="FFFFFF"/>
                </a:solidFill>
                <a:latin typeface="Arial"/>
                <a:cs typeface="Arial"/>
              </a:rPr>
              <a:t>recommendations</a:t>
            </a:r>
            <a:endParaRPr lang="en-GB" sz="2000">
              <a:solidFill>
                <a:srgbClr val="FFFFFF"/>
              </a:solidFill>
            </a:endParaRPr>
          </a:p>
        </p:txBody>
      </p:sp>
      <p:graphicFrame>
        <p:nvGraphicFramePr>
          <p:cNvPr id="31" name="Content Placeholder 2">
            <a:extLst>
              <a:ext uri="{FF2B5EF4-FFF2-40B4-BE49-F238E27FC236}">
                <a16:creationId xmlns:a16="http://schemas.microsoft.com/office/drawing/2014/main" id="{8BFCBEC8-D190-2D2F-B8FF-026FF8BAFBFC}"/>
              </a:ext>
            </a:extLst>
          </p:cNvPr>
          <p:cNvGraphicFramePr>
            <a:graphicFrameLocks noGrp="1"/>
          </p:cNvGraphicFramePr>
          <p:nvPr>
            <p:ph idx="1"/>
          </p:nvPr>
        </p:nvGraphicFramePr>
        <p:xfrm>
          <a:off x="7188680" y="762000"/>
          <a:ext cx="3897332" cy="533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3976985"/>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15F811-419D-9538-21C9-DB893DFF7DF3}"/>
              </a:ext>
            </a:extLst>
          </p:cNvPr>
          <p:cNvSpPr>
            <a:spLocks noGrp="1"/>
          </p:cNvSpPr>
          <p:nvPr>
            <p:ph type="title"/>
          </p:nvPr>
        </p:nvSpPr>
        <p:spPr>
          <a:xfrm>
            <a:off x="1429566" y="1045445"/>
            <a:ext cx="9238434" cy="857559"/>
          </a:xfrm>
        </p:spPr>
        <p:txBody>
          <a:bodyPr>
            <a:normAutofit/>
          </a:bodyPr>
          <a:lstStyle/>
          <a:p>
            <a:r>
              <a:rPr lang="en-GB">
                <a:latin typeface="Arial"/>
                <a:cs typeface="Arial"/>
              </a:rPr>
              <a:t>Reference list</a:t>
            </a:r>
            <a:endParaRPr lang="en-GB"/>
          </a:p>
        </p:txBody>
      </p:sp>
      <p:cxnSp>
        <p:nvCxnSpPr>
          <p:cNvPr id="41" name="Straight Connector 40">
            <a:extLst>
              <a:ext uri="{FF2B5EF4-FFF2-40B4-BE49-F238E27FC236}">
                <a16:creationId xmlns:a16="http://schemas.microsoft.com/office/drawing/2014/main" id="{58EFA797-975B-41D8-BC96-56CDC2CFA3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34" name="Content Placeholder 2">
            <a:extLst>
              <a:ext uri="{FF2B5EF4-FFF2-40B4-BE49-F238E27FC236}">
                <a16:creationId xmlns:a16="http://schemas.microsoft.com/office/drawing/2014/main" id="{9391D22C-DB01-0C07-2CB7-03EF08EA195A}"/>
              </a:ext>
            </a:extLst>
          </p:cNvPr>
          <p:cNvSpPr>
            <a:spLocks noGrp="1"/>
          </p:cNvSpPr>
          <p:nvPr>
            <p:ph idx="1"/>
          </p:nvPr>
        </p:nvSpPr>
        <p:spPr>
          <a:xfrm>
            <a:off x="1429566" y="2729554"/>
            <a:ext cx="8476434" cy="3359621"/>
          </a:xfrm>
        </p:spPr>
        <p:txBody>
          <a:bodyPr vert="horz" lIns="91440" tIns="45720" rIns="91440" bIns="45720" rtlCol="0">
            <a:normAutofit/>
          </a:bodyPr>
          <a:lstStyle/>
          <a:p>
            <a:pPr marL="228600" indent="-228600">
              <a:lnSpc>
                <a:spcPct val="120000"/>
              </a:lnSpc>
              <a:buAutoNum type="arabicParenR"/>
            </a:pPr>
            <a:r>
              <a:rPr lang="en-GB" sz="600">
                <a:latin typeface="Arial"/>
                <a:ea typeface="+mn-lt"/>
                <a:cs typeface="+mn-lt"/>
              </a:rPr>
              <a:t>Alzheimer’s Association (2019) </a:t>
            </a:r>
            <a:r>
              <a:rPr lang="en-GB" sz="600" i="1">
                <a:latin typeface="Arial"/>
                <a:ea typeface="+mn-lt"/>
                <a:cs typeface="+mn-lt"/>
              </a:rPr>
              <a:t>10 Early Signs and Symptoms of Alzheimer's  </a:t>
            </a:r>
            <a:r>
              <a:rPr lang="en-GB" sz="600">
                <a:latin typeface="Arial"/>
                <a:ea typeface="+mn-lt"/>
                <a:cs typeface="+mn-lt"/>
              </a:rPr>
              <a:t>Available at: </a:t>
            </a:r>
            <a:r>
              <a:rPr lang="en-GB" sz="600" u="sng">
                <a:latin typeface="Arial"/>
                <a:ea typeface="+mn-lt"/>
                <a:cs typeface="+mn-lt"/>
                <a:hlinkClick r:id="rId2"/>
              </a:rPr>
              <a:t>https://www.alz.org/alzheimers-dementia/10_signs</a:t>
            </a:r>
            <a:r>
              <a:rPr lang="en-GB" sz="600">
                <a:latin typeface="Arial"/>
                <a:ea typeface="+mn-lt"/>
                <a:cs typeface="+mn-lt"/>
              </a:rPr>
              <a:t> (Accessed: 17</a:t>
            </a:r>
            <a:r>
              <a:rPr lang="en-GB" sz="600" baseline="30000">
                <a:latin typeface="Arial"/>
                <a:ea typeface="+mn-lt"/>
                <a:cs typeface="+mn-lt"/>
              </a:rPr>
              <a:t> </a:t>
            </a:r>
            <a:r>
              <a:rPr lang="en-GB" sz="600">
                <a:latin typeface="Arial"/>
                <a:ea typeface="+mn-lt"/>
                <a:cs typeface="+mn-lt"/>
              </a:rPr>
              <a:t>February 2022).</a:t>
            </a:r>
            <a:endParaRPr lang="en-US" sz="600">
              <a:latin typeface="Arial"/>
              <a:cs typeface="Arial"/>
            </a:endParaRPr>
          </a:p>
          <a:p>
            <a:pPr marL="228600" indent="-228600">
              <a:lnSpc>
                <a:spcPct val="120000"/>
              </a:lnSpc>
              <a:buAutoNum type="arabicParenR"/>
            </a:pPr>
            <a:r>
              <a:rPr lang="en-GB" sz="600">
                <a:latin typeface="Arial"/>
                <a:ea typeface="+mn-lt"/>
                <a:cs typeface="+mn-lt"/>
              </a:rPr>
              <a:t>Brooker, D. and </a:t>
            </a:r>
            <a:r>
              <a:rPr lang="en-GB" sz="600" err="1">
                <a:latin typeface="Arial"/>
                <a:ea typeface="+mn-lt"/>
                <a:cs typeface="+mn-lt"/>
              </a:rPr>
              <a:t>Lillyman</a:t>
            </a:r>
            <a:r>
              <a:rPr lang="en-GB" sz="600">
                <a:latin typeface="Arial"/>
                <a:ea typeface="+mn-lt"/>
                <a:cs typeface="+mn-lt"/>
              </a:rPr>
              <a:t>, S. (2013) </a:t>
            </a:r>
            <a:r>
              <a:rPr lang="en-GB" sz="600" i="1">
                <a:latin typeface="Arial"/>
                <a:ea typeface="+mn-lt"/>
                <a:cs typeface="+mn-lt"/>
              </a:rPr>
              <a:t>Dementia Care. </a:t>
            </a:r>
            <a:r>
              <a:rPr lang="en-GB" sz="600">
                <a:latin typeface="Arial"/>
                <a:ea typeface="+mn-lt"/>
                <a:cs typeface="+mn-lt"/>
              </a:rPr>
              <a:t> Oxon: Routledge.</a:t>
            </a:r>
          </a:p>
          <a:p>
            <a:pPr marL="228600" indent="-228600">
              <a:lnSpc>
                <a:spcPct val="120000"/>
              </a:lnSpc>
              <a:buAutoNum type="arabicParenR"/>
            </a:pPr>
            <a:r>
              <a:rPr lang="en-GB" sz="600">
                <a:latin typeface="Arial"/>
                <a:ea typeface="+mn-lt"/>
                <a:cs typeface="+mn-lt"/>
              </a:rPr>
              <a:t>Betts, V., Marks-Maran, D. and Morris-Thompson, T., 2014. Safeguarding vulnerable adults. </a:t>
            </a:r>
            <a:r>
              <a:rPr lang="en-GB" sz="600" i="1">
                <a:latin typeface="Arial"/>
                <a:ea typeface="+mn-lt"/>
                <a:cs typeface="+mn-lt"/>
              </a:rPr>
              <a:t>Nursing Standard</a:t>
            </a:r>
            <a:r>
              <a:rPr lang="en-GB" sz="600">
                <a:latin typeface="Arial"/>
                <a:ea typeface="+mn-lt"/>
                <a:cs typeface="+mn-lt"/>
              </a:rPr>
              <a:t>, </a:t>
            </a:r>
            <a:r>
              <a:rPr lang="en-GB" sz="600" i="1">
                <a:latin typeface="Arial"/>
                <a:ea typeface="+mn-lt"/>
                <a:cs typeface="+mn-lt"/>
              </a:rPr>
              <a:t>28</a:t>
            </a:r>
            <a:r>
              <a:rPr lang="en-GB" sz="600">
                <a:latin typeface="Arial"/>
                <a:ea typeface="+mn-lt"/>
                <a:cs typeface="+mn-lt"/>
              </a:rPr>
              <a:t>(38).</a:t>
            </a:r>
          </a:p>
          <a:p>
            <a:pPr marL="228600" indent="-228600">
              <a:lnSpc>
                <a:spcPct val="120000"/>
              </a:lnSpc>
              <a:buAutoNum type="arabicParenR"/>
            </a:pPr>
            <a:r>
              <a:rPr lang="en-GB" sz="600">
                <a:latin typeface="Arial"/>
                <a:ea typeface="+mn-lt"/>
                <a:cs typeface="+mn-lt"/>
              </a:rPr>
              <a:t>Bowers, H., Bailey, G., Sanderson, H., Easterbrook, L. and Macadam, A., 2008. </a:t>
            </a:r>
            <a:r>
              <a:rPr lang="en-GB" sz="600" i="1">
                <a:latin typeface="Arial"/>
                <a:ea typeface="+mn-lt"/>
                <a:cs typeface="+mn-lt"/>
              </a:rPr>
              <a:t>Person centred thinking with older people: practicalities and possibilities</a:t>
            </a:r>
            <a:r>
              <a:rPr lang="en-GB" sz="600">
                <a:latin typeface="Arial"/>
                <a:ea typeface="+mn-lt"/>
                <a:cs typeface="+mn-lt"/>
              </a:rPr>
              <a:t>. Helen Sanderson Associates.</a:t>
            </a:r>
            <a:endParaRPr lang="en-US" sz="600">
              <a:latin typeface="Arial"/>
              <a:cs typeface="Arial"/>
            </a:endParaRPr>
          </a:p>
          <a:p>
            <a:pPr marL="228600" indent="-228600">
              <a:lnSpc>
                <a:spcPct val="120000"/>
              </a:lnSpc>
              <a:buAutoNum type="arabicParenR"/>
            </a:pPr>
            <a:r>
              <a:rPr lang="en-GB" sz="600">
                <a:latin typeface="Arial"/>
                <a:ea typeface="+mn-lt"/>
                <a:cs typeface="+mn-lt"/>
              </a:rPr>
              <a:t>Bowen, P., 2007. </a:t>
            </a:r>
            <a:r>
              <a:rPr lang="en-GB" sz="600" i="1">
                <a:latin typeface="Arial"/>
                <a:ea typeface="+mn-lt"/>
                <a:cs typeface="+mn-lt"/>
              </a:rPr>
              <a:t>Blackstone's guide to the Mental Health Act 2007</a:t>
            </a:r>
            <a:r>
              <a:rPr lang="en-GB" sz="600">
                <a:latin typeface="Arial"/>
                <a:ea typeface="+mn-lt"/>
                <a:cs typeface="+mn-lt"/>
              </a:rPr>
              <a:t>. Oxford: Oxford University Press.</a:t>
            </a:r>
          </a:p>
          <a:p>
            <a:pPr marL="228600" indent="-228600">
              <a:lnSpc>
                <a:spcPct val="120000"/>
              </a:lnSpc>
              <a:buAutoNum type="arabicParenR"/>
            </a:pPr>
            <a:r>
              <a:rPr lang="en-GB" sz="600" err="1">
                <a:latin typeface="Arial"/>
                <a:ea typeface="+mn-lt"/>
                <a:cs typeface="+mn-lt"/>
              </a:rPr>
              <a:t>Bovenberg</a:t>
            </a:r>
            <a:r>
              <a:rPr lang="en-GB" sz="600">
                <a:latin typeface="Arial"/>
                <a:ea typeface="+mn-lt"/>
                <a:cs typeface="+mn-lt"/>
              </a:rPr>
              <a:t>, L, &amp; Zaidi, A 2010, Ageing, Health and Pensions in Europe : An Economic and Social Policy Perspective, Palgrave Macmillan UK, London. Available from: ProQuest </a:t>
            </a:r>
            <a:r>
              <a:rPr lang="en-GB" sz="600" err="1">
                <a:latin typeface="Arial"/>
                <a:ea typeface="+mn-lt"/>
                <a:cs typeface="+mn-lt"/>
              </a:rPr>
              <a:t>Ebook</a:t>
            </a:r>
            <a:r>
              <a:rPr lang="en-GB" sz="600">
                <a:latin typeface="Arial"/>
                <a:ea typeface="+mn-lt"/>
                <a:cs typeface="+mn-lt"/>
              </a:rPr>
              <a:t> Central. [4 July 2022].</a:t>
            </a:r>
          </a:p>
          <a:p>
            <a:pPr marL="228600" indent="-228600">
              <a:lnSpc>
                <a:spcPct val="120000"/>
              </a:lnSpc>
              <a:buAutoNum type="arabicParenR"/>
            </a:pPr>
            <a:r>
              <a:rPr lang="en-GB" sz="600">
                <a:latin typeface="Arial"/>
                <a:ea typeface="+mn-lt"/>
                <a:cs typeface="Arial"/>
              </a:rPr>
              <a:t>Cohen-Mansfield, J., 2001. Nonpharmacologic interventions for inappropriate </a:t>
            </a:r>
            <a:r>
              <a:rPr lang="en-GB" sz="600" err="1">
                <a:latin typeface="Arial"/>
                <a:ea typeface="+mn-lt"/>
                <a:cs typeface="Arial"/>
              </a:rPr>
              <a:t>behaviors</a:t>
            </a:r>
            <a:r>
              <a:rPr lang="en-GB" sz="600">
                <a:latin typeface="Arial"/>
                <a:ea typeface="+mn-lt"/>
                <a:cs typeface="Arial"/>
              </a:rPr>
              <a:t> in dementia: a review, summary, and critique. </a:t>
            </a:r>
            <a:r>
              <a:rPr lang="en-GB" sz="600" i="1">
                <a:latin typeface="Arial"/>
                <a:ea typeface="+mn-lt"/>
                <a:cs typeface="Arial"/>
              </a:rPr>
              <a:t>The American Journal of Geriatric Psychiatry</a:t>
            </a:r>
            <a:r>
              <a:rPr lang="en-GB" sz="600">
                <a:latin typeface="Arial"/>
                <a:ea typeface="+mn-lt"/>
                <a:cs typeface="Arial"/>
              </a:rPr>
              <a:t>, </a:t>
            </a:r>
            <a:r>
              <a:rPr lang="en-GB" sz="600" i="1">
                <a:latin typeface="Arial"/>
                <a:ea typeface="+mn-lt"/>
                <a:cs typeface="Arial"/>
              </a:rPr>
              <a:t>9</a:t>
            </a:r>
            <a:r>
              <a:rPr lang="en-GB" sz="600">
                <a:latin typeface="Arial"/>
                <a:ea typeface="+mn-lt"/>
                <a:cs typeface="Arial"/>
              </a:rPr>
              <a:t>(4), pp.361-381.</a:t>
            </a:r>
            <a:endParaRPr lang="en-US" sz="600">
              <a:latin typeface="Arial"/>
              <a:ea typeface="+mn-lt"/>
              <a:cs typeface="+mn-lt"/>
            </a:endParaRPr>
          </a:p>
          <a:p>
            <a:pPr marL="228600" indent="-228600">
              <a:lnSpc>
                <a:spcPct val="120000"/>
              </a:lnSpc>
              <a:buAutoNum type="arabicParenR"/>
            </a:pPr>
            <a:r>
              <a:rPr lang="en-GB" sz="600">
                <a:latin typeface="Arial"/>
                <a:ea typeface="+mn-lt"/>
                <a:cs typeface="+mn-lt"/>
              </a:rPr>
              <a:t>Chenoweth, L., King, M.T., Jeon, Y.H., </a:t>
            </a:r>
            <a:r>
              <a:rPr lang="en-GB" sz="600" err="1">
                <a:latin typeface="Arial"/>
                <a:ea typeface="+mn-lt"/>
                <a:cs typeface="+mn-lt"/>
              </a:rPr>
              <a:t>Brodaty</a:t>
            </a:r>
            <a:r>
              <a:rPr lang="en-GB" sz="600">
                <a:latin typeface="Arial"/>
                <a:ea typeface="+mn-lt"/>
                <a:cs typeface="+mn-lt"/>
              </a:rPr>
              <a:t>, H., Stein-</a:t>
            </a:r>
            <a:r>
              <a:rPr lang="en-GB" sz="600" err="1">
                <a:latin typeface="Arial"/>
                <a:ea typeface="+mn-lt"/>
                <a:cs typeface="+mn-lt"/>
              </a:rPr>
              <a:t>Parbury</a:t>
            </a:r>
            <a:r>
              <a:rPr lang="en-GB" sz="600">
                <a:latin typeface="Arial"/>
                <a:ea typeface="+mn-lt"/>
                <a:cs typeface="+mn-lt"/>
              </a:rPr>
              <a:t>, J., Norman, R., Haas, M. and Luscombe, G., 2009. Caring for Aged Dementia Care Resident Study (CADRES) of person-centred care, dementia-care mapping, and usual care in dementia: a cluster-randomised trial. </a:t>
            </a:r>
            <a:r>
              <a:rPr lang="en-GB" sz="600" i="1">
                <a:latin typeface="Arial"/>
                <a:ea typeface="+mn-lt"/>
                <a:cs typeface="+mn-lt"/>
              </a:rPr>
              <a:t>The Lancet Neurology</a:t>
            </a:r>
            <a:r>
              <a:rPr lang="en-GB" sz="600">
                <a:latin typeface="Arial"/>
                <a:ea typeface="+mn-lt"/>
                <a:cs typeface="+mn-lt"/>
              </a:rPr>
              <a:t>, </a:t>
            </a:r>
            <a:r>
              <a:rPr lang="en-GB" sz="600" i="1">
                <a:latin typeface="Arial"/>
                <a:ea typeface="+mn-lt"/>
                <a:cs typeface="+mn-lt"/>
              </a:rPr>
              <a:t>8</a:t>
            </a:r>
            <a:r>
              <a:rPr lang="en-GB" sz="600">
                <a:latin typeface="Arial"/>
                <a:ea typeface="+mn-lt"/>
                <a:cs typeface="+mn-lt"/>
              </a:rPr>
              <a:t>(4), pp.317-325.</a:t>
            </a:r>
          </a:p>
          <a:p>
            <a:pPr marL="228600" indent="-228600">
              <a:lnSpc>
                <a:spcPct val="120000"/>
              </a:lnSpc>
              <a:buAutoNum type="arabicParenR"/>
            </a:pPr>
            <a:r>
              <a:rPr lang="en-GB" sz="600" err="1">
                <a:ea typeface="+mn-lt"/>
                <a:cs typeface="+mn-lt"/>
              </a:rPr>
              <a:t>Daichman</a:t>
            </a:r>
            <a:r>
              <a:rPr lang="en-GB" sz="600">
                <a:ea typeface="+mn-lt"/>
                <a:cs typeface="+mn-lt"/>
              </a:rPr>
              <a:t>, L.S., Wolf, R.A., Bennett, G., Penhale, B. and </a:t>
            </a:r>
            <a:r>
              <a:rPr lang="en-GB" sz="600" err="1">
                <a:ea typeface="+mn-lt"/>
                <a:cs typeface="+mn-lt"/>
              </a:rPr>
              <a:t>Podnieks</a:t>
            </a:r>
            <a:r>
              <a:rPr lang="en-GB" sz="600">
                <a:ea typeface="+mn-lt"/>
                <a:cs typeface="+mn-lt"/>
              </a:rPr>
              <a:t>, E., 1998. Action on Elder Abuse: An Overview. </a:t>
            </a:r>
            <a:r>
              <a:rPr lang="en-GB" sz="600" i="1">
                <a:ea typeface="+mn-lt"/>
                <a:cs typeface="+mn-lt"/>
              </a:rPr>
              <a:t>Australasian Journal on Ageing</a:t>
            </a:r>
            <a:r>
              <a:rPr lang="en-GB" sz="600">
                <a:ea typeface="+mn-lt"/>
                <a:cs typeface="+mn-lt"/>
              </a:rPr>
              <a:t>, </a:t>
            </a:r>
            <a:r>
              <a:rPr lang="en-GB" sz="600" i="1">
                <a:ea typeface="+mn-lt"/>
                <a:cs typeface="+mn-lt"/>
              </a:rPr>
              <a:t>17</a:t>
            </a:r>
            <a:r>
              <a:rPr lang="en-GB" sz="600">
                <a:ea typeface="+mn-lt"/>
                <a:cs typeface="+mn-lt"/>
              </a:rPr>
              <a:t>, pp.17-18.</a:t>
            </a:r>
          </a:p>
          <a:p>
            <a:pPr marL="228600" indent="-228600">
              <a:lnSpc>
                <a:spcPct val="120000"/>
              </a:lnSpc>
              <a:buAutoNum type="arabicParenR"/>
            </a:pPr>
            <a:r>
              <a:rPr lang="en-GB" sz="600">
                <a:ea typeface="+mn-lt"/>
                <a:cs typeface="+mn-lt"/>
              </a:rPr>
              <a:t>Feldman, D., 1999. The Human Rights Act 1998 and Constitutional Principles. </a:t>
            </a:r>
            <a:r>
              <a:rPr lang="en-GB" sz="600" i="1">
                <a:ea typeface="+mn-lt"/>
                <a:cs typeface="+mn-lt"/>
              </a:rPr>
              <a:t>Legal Studies</a:t>
            </a:r>
            <a:r>
              <a:rPr lang="en-GB" sz="600">
                <a:ea typeface="+mn-lt"/>
                <a:cs typeface="+mn-lt"/>
              </a:rPr>
              <a:t>, </a:t>
            </a:r>
            <a:r>
              <a:rPr lang="en-GB" sz="600" i="1">
                <a:ea typeface="+mn-lt"/>
                <a:cs typeface="+mn-lt"/>
              </a:rPr>
              <a:t>19</a:t>
            </a:r>
            <a:r>
              <a:rPr lang="en-GB" sz="600">
                <a:ea typeface="+mn-lt"/>
                <a:cs typeface="+mn-lt"/>
              </a:rPr>
              <a:t>(2), pp.165-206.</a:t>
            </a:r>
            <a:endParaRPr lang="en-GB" sz="600">
              <a:latin typeface="Arial"/>
              <a:ea typeface="+mn-lt"/>
              <a:cs typeface="+mn-lt"/>
            </a:endParaRPr>
          </a:p>
          <a:p>
            <a:pPr marL="228600" indent="-228600">
              <a:lnSpc>
                <a:spcPct val="120000"/>
              </a:lnSpc>
              <a:buAutoNum type="arabicParenR"/>
            </a:pPr>
            <a:r>
              <a:rPr lang="en-GB" sz="600">
                <a:latin typeface="Arial"/>
                <a:ea typeface="+mn-lt"/>
                <a:cs typeface="+mn-lt"/>
              </a:rPr>
              <a:t>Gaebel, W., Stricker, J. and Kerst, A., 2022. Changes from ICD-10 to ICD-11 and future directions in psychiatric classification. Dialogues in clinical</a:t>
            </a:r>
            <a:r>
              <a:rPr lang="en-GB" sz="600" b="1">
                <a:latin typeface="Arial"/>
                <a:ea typeface="+mn-lt"/>
                <a:cs typeface="+mn-lt"/>
              </a:rPr>
              <a:t> </a:t>
            </a:r>
            <a:r>
              <a:rPr lang="en-GB" sz="600">
                <a:latin typeface="Arial"/>
                <a:ea typeface="+mn-lt"/>
                <a:cs typeface="+mn-lt"/>
              </a:rPr>
              <a:t>neuroscience</a:t>
            </a:r>
            <a:r>
              <a:rPr lang="en-GB" sz="600" b="1">
                <a:latin typeface="Arial"/>
                <a:ea typeface="+mn-lt"/>
                <a:cs typeface="+mn-lt"/>
              </a:rPr>
              <a:t>.</a:t>
            </a:r>
          </a:p>
          <a:p>
            <a:pPr marL="228600" indent="-228600">
              <a:lnSpc>
                <a:spcPct val="120000"/>
              </a:lnSpc>
              <a:buAutoNum type="arabicParenR"/>
            </a:pPr>
            <a:r>
              <a:rPr lang="en-GB" sz="600">
                <a:latin typeface="Arial"/>
                <a:ea typeface="+mn-lt"/>
                <a:cs typeface="+mn-lt"/>
              </a:rPr>
              <a:t>Jester, D.J., Molinari, V., </a:t>
            </a:r>
            <a:r>
              <a:rPr lang="en-GB" sz="600" err="1">
                <a:latin typeface="Arial"/>
                <a:ea typeface="+mn-lt"/>
                <a:cs typeface="+mn-lt"/>
              </a:rPr>
              <a:t>Bowblis</a:t>
            </a:r>
            <a:r>
              <a:rPr lang="en-GB" sz="600">
                <a:latin typeface="Arial"/>
                <a:ea typeface="+mn-lt"/>
                <a:cs typeface="+mn-lt"/>
              </a:rPr>
              <a:t>, J.R., Dobbs, D., </a:t>
            </a:r>
            <a:r>
              <a:rPr lang="en-GB" sz="600" err="1">
                <a:latin typeface="Arial"/>
                <a:ea typeface="+mn-lt"/>
                <a:cs typeface="+mn-lt"/>
              </a:rPr>
              <a:t>Zgibor</a:t>
            </a:r>
            <a:r>
              <a:rPr lang="en-GB" sz="600">
                <a:latin typeface="Arial"/>
                <a:ea typeface="+mn-lt"/>
                <a:cs typeface="+mn-lt"/>
              </a:rPr>
              <a:t>, J.C. and Andel, R., 2022. Abuse and neglect in nursing homes: The role of serious mental illness. </a:t>
            </a:r>
            <a:r>
              <a:rPr lang="en-GB" sz="600" i="1">
                <a:latin typeface="Arial"/>
                <a:ea typeface="+mn-lt"/>
                <a:cs typeface="+mn-lt"/>
              </a:rPr>
              <a:t>The Gerontologist</a:t>
            </a:r>
            <a:r>
              <a:rPr lang="en-GB" sz="600">
                <a:latin typeface="Arial"/>
                <a:ea typeface="+mn-lt"/>
                <a:cs typeface="+mn-lt"/>
              </a:rPr>
              <a:t>.</a:t>
            </a:r>
            <a:endParaRPr lang="en-US" sz="600">
              <a:latin typeface="Arial"/>
              <a:ea typeface="+mn-lt"/>
              <a:cs typeface="+mn-lt"/>
            </a:endParaRPr>
          </a:p>
          <a:p>
            <a:pPr marL="228600" indent="-228600">
              <a:lnSpc>
                <a:spcPct val="120000"/>
              </a:lnSpc>
              <a:buAutoNum type="arabicParenR"/>
            </a:pPr>
            <a:r>
              <a:rPr lang="en-GB" sz="600">
                <a:latin typeface="Arial"/>
                <a:ea typeface="+mn-lt"/>
                <a:cs typeface="+mn-lt"/>
              </a:rPr>
              <a:t>Kalaitzidis, E. and Jewell, P., 2020. The concept of advocacy in nursing: a critical analysis. </a:t>
            </a:r>
            <a:r>
              <a:rPr lang="en-GB" sz="600" i="1">
                <a:latin typeface="Arial"/>
                <a:ea typeface="+mn-lt"/>
                <a:cs typeface="+mn-lt"/>
              </a:rPr>
              <a:t>The health care manager</a:t>
            </a:r>
            <a:r>
              <a:rPr lang="en-GB" sz="600">
                <a:latin typeface="Arial"/>
                <a:ea typeface="+mn-lt"/>
                <a:cs typeface="+mn-lt"/>
              </a:rPr>
              <a:t>, </a:t>
            </a:r>
            <a:r>
              <a:rPr lang="en-GB" sz="600" i="1">
                <a:latin typeface="Arial"/>
                <a:ea typeface="+mn-lt"/>
                <a:cs typeface="+mn-lt"/>
              </a:rPr>
              <a:t>39</a:t>
            </a:r>
            <a:r>
              <a:rPr lang="en-GB" sz="600">
                <a:latin typeface="Arial"/>
                <a:ea typeface="+mn-lt"/>
                <a:cs typeface="+mn-lt"/>
              </a:rPr>
              <a:t>(2), pp.77</a:t>
            </a:r>
            <a:endParaRPr lang="en-GB" sz="600">
              <a:latin typeface="Arial"/>
              <a:cs typeface="Arial"/>
            </a:endParaRPr>
          </a:p>
          <a:p>
            <a:pPr marL="228600" indent="-228600">
              <a:lnSpc>
                <a:spcPct val="120000"/>
              </a:lnSpc>
              <a:buAutoNum type="arabicParenR"/>
            </a:pPr>
            <a:endParaRPr lang="en-GB" sz="600">
              <a:latin typeface="Arial"/>
              <a:ea typeface="+mn-lt"/>
              <a:cs typeface="Arial"/>
            </a:endParaRPr>
          </a:p>
          <a:p>
            <a:pPr marL="228600" indent="-228600">
              <a:lnSpc>
                <a:spcPct val="120000"/>
              </a:lnSpc>
              <a:buAutoNum type="arabicParenR"/>
            </a:pPr>
            <a:endParaRPr lang="en-GB" sz="600">
              <a:latin typeface="Arial"/>
              <a:ea typeface="+mn-lt"/>
              <a:cs typeface="+mn-lt"/>
            </a:endParaRPr>
          </a:p>
          <a:p>
            <a:pPr>
              <a:lnSpc>
                <a:spcPct val="120000"/>
              </a:lnSpc>
              <a:buAutoNum type="arabicParenR"/>
            </a:pPr>
            <a:endParaRPr lang="en-GB" sz="600">
              <a:latin typeface="Arial"/>
              <a:ea typeface="+mn-lt"/>
              <a:cs typeface="+mn-lt"/>
            </a:endParaRPr>
          </a:p>
        </p:txBody>
      </p:sp>
    </p:spTree>
    <p:extLst>
      <p:ext uri="{BB962C8B-B14F-4D97-AF65-F5344CB8AC3E}">
        <p14:creationId xmlns:p14="http://schemas.microsoft.com/office/powerpoint/2010/main" val="237740026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09949130-F4C8-4E64-AD1A-B3611E435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0B339CD8-1850-4DF2-BCDF-1CAAE5F87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EB63A7-4931-B661-CB4E-3856D3523BD9}"/>
              </a:ext>
            </a:extLst>
          </p:cNvPr>
          <p:cNvSpPr>
            <a:spLocks noGrp="1"/>
          </p:cNvSpPr>
          <p:nvPr>
            <p:ph type="title"/>
          </p:nvPr>
        </p:nvSpPr>
        <p:spPr>
          <a:xfrm>
            <a:off x="1044054" y="2286000"/>
            <a:ext cx="3965456" cy="2285999"/>
          </a:xfrm>
        </p:spPr>
        <p:txBody>
          <a:bodyPr anchor="ctr">
            <a:normAutofit/>
          </a:bodyPr>
          <a:lstStyle/>
          <a:p>
            <a:pPr algn="ctr"/>
            <a:r>
              <a:rPr lang="en-GB">
                <a:latin typeface="Arial"/>
                <a:cs typeface="Arial"/>
              </a:rPr>
              <a:t>Reference list</a:t>
            </a:r>
            <a:endParaRPr lang="en-GB"/>
          </a:p>
        </p:txBody>
      </p:sp>
      <p:sp>
        <p:nvSpPr>
          <p:cNvPr id="3" name="Content Placeholder 2">
            <a:extLst>
              <a:ext uri="{FF2B5EF4-FFF2-40B4-BE49-F238E27FC236}">
                <a16:creationId xmlns:a16="http://schemas.microsoft.com/office/drawing/2014/main" id="{4D0A67CB-B9CB-3DB4-7798-3DC6D9BEE73B}"/>
              </a:ext>
            </a:extLst>
          </p:cNvPr>
          <p:cNvSpPr>
            <a:spLocks noGrp="1"/>
          </p:cNvSpPr>
          <p:nvPr>
            <p:ph idx="1"/>
          </p:nvPr>
        </p:nvSpPr>
        <p:spPr>
          <a:xfrm>
            <a:off x="7188680" y="762000"/>
            <a:ext cx="3897332" cy="5334000"/>
          </a:xfrm>
        </p:spPr>
        <p:txBody>
          <a:bodyPr vert="horz" lIns="91440" tIns="45720" rIns="91440" bIns="45720" rtlCol="0" anchor="ctr">
            <a:normAutofit/>
          </a:bodyPr>
          <a:lstStyle/>
          <a:p>
            <a:pPr marL="0" indent="0">
              <a:lnSpc>
                <a:spcPct val="120000"/>
              </a:lnSpc>
              <a:buNone/>
            </a:pPr>
            <a:r>
              <a:rPr lang="en-GB" sz="700">
                <a:latin typeface="Arial"/>
                <a:ea typeface="+mn-lt"/>
                <a:cs typeface="Arial"/>
              </a:rPr>
              <a:t>14) </a:t>
            </a:r>
            <a:r>
              <a:rPr lang="en-GB" sz="700">
                <a:ea typeface="+mn-lt"/>
                <a:cs typeface="+mn-lt"/>
              </a:rPr>
              <a:t>Kelly, F., 2010. Recognising and supporting self in dementia: a new way to facilitate a person-centred approach to dementia care. </a:t>
            </a:r>
            <a:r>
              <a:rPr lang="en-GB" sz="700" i="1">
                <a:ea typeface="+mn-lt"/>
                <a:cs typeface="+mn-lt"/>
              </a:rPr>
              <a:t>Ageing &amp; Society</a:t>
            </a:r>
            <a:r>
              <a:rPr lang="en-GB" sz="700">
                <a:ea typeface="+mn-lt"/>
                <a:cs typeface="+mn-lt"/>
              </a:rPr>
              <a:t>, </a:t>
            </a:r>
            <a:r>
              <a:rPr lang="en-GB" sz="700" i="1">
                <a:ea typeface="+mn-lt"/>
                <a:cs typeface="+mn-lt"/>
              </a:rPr>
              <a:t>30</a:t>
            </a:r>
            <a:r>
              <a:rPr lang="en-GB" sz="700">
                <a:ea typeface="+mn-lt"/>
                <a:cs typeface="+mn-lt"/>
              </a:rPr>
              <a:t>(1), pp.103-124.</a:t>
            </a:r>
            <a:endParaRPr lang="en-US" sz="700">
              <a:latin typeface="Arial"/>
              <a:ea typeface="+mn-lt"/>
              <a:cs typeface="Arial"/>
            </a:endParaRPr>
          </a:p>
          <a:p>
            <a:pPr marL="0" indent="0">
              <a:lnSpc>
                <a:spcPct val="120000"/>
              </a:lnSpc>
              <a:buNone/>
            </a:pPr>
            <a:r>
              <a:rPr lang="en-GB" sz="700">
                <a:latin typeface="Arial"/>
                <a:ea typeface="+mn-lt"/>
                <a:cs typeface="Arial"/>
              </a:rPr>
              <a:t>15) Knapp, M.R., 1977. The activity theory of aging an examination in the English context. </a:t>
            </a:r>
            <a:r>
              <a:rPr lang="en-GB" sz="700" i="1">
                <a:latin typeface="Arial"/>
                <a:ea typeface="+mn-lt"/>
                <a:cs typeface="Arial"/>
              </a:rPr>
              <a:t>The Gerontologist</a:t>
            </a:r>
            <a:r>
              <a:rPr lang="en-GB" sz="700">
                <a:latin typeface="Arial"/>
                <a:ea typeface="+mn-lt"/>
                <a:cs typeface="Arial"/>
              </a:rPr>
              <a:t>, </a:t>
            </a:r>
            <a:r>
              <a:rPr lang="en-GB" sz="700" i="1">
                <a:latin typeface="Arial"/>
                <a:ea typeface="+mn-lt"/>
                <a:cs typeface="Arial"/>
              </a:rPr>
              <a:t>17</a:t>
            </a:r>
            <a:r>
              <a:rPr lang="en-GB" sz="700">
                <a:latin typeface="Arial"/>
                <a:ea typeface="+mn-lt"/>
                <a:cs typeface="Arial"/>
              </a:rPr>
              <a:t>(6), pp.553-559.</a:t>
            </a:r>
            <a:endParaRPr lang="en-US" sz="700">
              <a:latin typeface="Arial"/>
              <a:ea typeface="+mn-lt"/>
              <a:cs typeface="+mn-lt"/>
            </a:endParaRPr>
          </a:p>
          <a:p>
            <a:pPr marL="0" indent="0">
              <a:lnSpc>
                <a:spcPct val="120000"/>
              </a:lnSpc>
              <a:buNone/>
            </a:pPr>
            <a:r>
              <a:rPr lang="en-GB" sz="700">
                <a:latin typeface="Arial"/>
                <a:ea typeface="+mn-lt"/>
                <a:cs typeface="+mn-lt"/>
              </a:rPr>
              <a:t>Lockwood, G., Henderson, C. and Thornicroft, G., 2012. The Equality Act 2010 and mental health. </a:t>
            </a:r>
            <a:r>
              <a:rPr lang="en-GB" sz="700" i="1">
                <a:latin typeface="Arial"/>
                <a:ea typeface="+mn-lt"/>
                <a:cs typeface="+mn-lt"/>
              </a:rPr>
              <a:t>The British Journal of Psychiatry</a:t>
            </a:r>
            <a:r>
              <a:rPr lang="en-GB" sz="700">
                <a:latin typeface="Arial"/>
                <a:ea typeface="+mn-lt"/>
                <a:cs typeface="+mn-lt"/>
              </a:rPr>
              <a:t>, </a:t>
            </a:r>
            <a:r>
              <a:rPr lang="en-GB" sz="700" i="1">
                <a:latin typeface="Arial"/>
                <a:ea typeface="+mn-lt"/>
                <a:cs typeface="+mn-lt"/>
              </a:rPr>
              <a:t>200</a:t>
            </a:r>
            <a:r>
              <a:rPr lang="en-GB" sz="700">
                <a:latin typeface="Arial"/>
                <a:ea typeface="+mn-lt"/>
                <a:cs typeface="+mn-lt"/>
              </a:rPr>
              <a:t>(3), pp.182-183.</a:t>
            </a:r>
            <a:endParaRPr lang="en-GB" sz="700">
              <a:latin typeface="Arial"/>
              <a:cs typeface="Arial"/>
            </a:endParaRPr>
          </a:p>
          <a:p>
            <a:pPr marL="0" indent="0">
              <a:lnSpc>
                <a:spcPct val="120000"/>
              </a:lnSpc>
              <a:buNone/>
            </a:pPr>
            <a:r>
              <a:rPr lang="en-GB" sz="700">
                <a:latin typeface="Arial"/>
                <a:ea typeface="+mn-lt"/>
                <a:cs typeface="Arial"/>
              </a:rPr>
              <a:t>16) </a:t>
            </a:r>
            <a:r>
              <a:rPr lang="en-GB" sz="700" err="1">
                <a:latin typeface="Arial"/>
                <a:ea typeface="+mn-lt"/>
                <a:cs typeface="Arial"/>
              </a:rPr>
              <a:t>Lyketsos</a:t>
            </a:r>
            <a:r>
              <a:rPr lang="en-GB" sz="700">
                <a:latin typeface="Arial"/>
                <a:ea typeface="+mn-lt"/>
                <a:cs typeface="Arial"/>
              </a:rPr>
              <a:t>, C.G., Carrillo, M.C., Ryan, J.M., Khachaturian, A.S., Trzepacz, P., </a:t>
            </a:r>
            <a:r>
              <a:rPr lang="en-GB" sz="700" err="1">
                <a:latin typeface="Arial"/>
                <a:ea typeface="+mn-lt"/>
                <a:cs typeface="Arial"/>
              </a:rPr>
              <a:t>Amatniek</a:t>
            </a:r>
            <a:r>
              <a:rPr lang="en-GB" sz="700">
                <a:latin typeface="Arial"/>
                <a:ea typeface="+mn-lt"/>
                <a:cs typeface="Arial"/>
              </a:rPr>
              <a:t>, J., </a:t>
            </a:r>
            <a:r>
              <a:rPr lang="en-GB" sz="700" err="1">
                <a:latin typeface="Arial"/>
                <a:ea typeface="+mn-lt"/>
                <a:cs typeface="Arial"/>
              </a:rPr>
              <a:t>Cedarbaum</a:t>
            </a:r>
            <a:r>
              <a:rPr lang="en-GB" sz="700">
                <a:latin typeface="Arial"/>
                <a:ea typeface="+mn-lt"/>
                <a:cs typeface="Arial"/>
              </a:rPr>
              <a:t>, J., Brashear, R. and Miller, D.S., 2011. Neuropsychiatric symptoms in Alzheimer’s disease. </a:t>
            </a:r>
            <a:r>
              <a:rPr lang="en-GB" sz="700" i="1">
                <a:latin typeface="Arial"/>
                <a:ea typeface="+mn-lt"/>
                <a:cs typeface="Arial"/>
              </a:rPr>
              <a:t>Alzheimer's &amp; Dementia</a:t>
            </a:r>
            <a:r>
              <a:rPr lang="en-GB" sz="700">
                <a:latin typeface="Arial"/>
                <a:ea typeface="+mn-lt"/>
                <a:cs typeface="Arial"/>
              </a:rPr>
              <a:t>, </a:t>
            </a:r>
            <a:r>
              <a:rPr lang="en-GB" sz="700" i="1">
                <a:latin typeface="Arial"/>
                <a:ea typeface="+mn-lt"/>
                <a:cs typeface="Arial"/>
              </a:rPr>
              <a:t>7</a:t>
            </a:r>
            <a:r>
              <a:rPr lang="en-GB" sz="700">
                <a:latin typeface="Arial"/>
                <a:ea typeface="+mn-lt"/>
                <a:cs typeface="Arial"/>
              </a:rPr>
              <a:t>(5), pp.532-539.</a:t>
            </a:r>
            <a:endParaRPr lang="en-GB" sz="700">
              <a:latin typeface="Arial"/>
              <a:ea typeface="+mn-lt"/>
              <a:cs typeface="+mn-lt"/>
            </a:endParaRPr>
          </a:p>
          <a:p>
            <a:pPr marL="0" indent="0">
              <a:lnSpc>
                <a:spcPct val="120000"/>
              </a:lnSpc>
              <a:buNone/>
            </a:pPr>
            <a:r>
              <a:rPr lang="en-GB" sz="700">
                <a:latin typeface="Arial"/>
                <a:ea typeface="+mn-lt"/>
                <a:cs typeface="+mn-lt"/>
              </a:rPr>
              <a:t>17) </a:t>
            </a:r>
            <a:r>
              <a:rPr lang="en-GB" sz="700" err="1">
                <a:latin typeface="Arial"/>
                <a:ea typeface="+mn-lt"/>
                <a:cs typeface="+mn-lt"/>
              </a:rPr>
              <a:t>Landeiro</a:t>
            </a:r>
            <a:r>
              <a:rPr lang="en-GB" sz="700">
                <a:latin typeface="Arial"/>
                <a:ea typeface="+mn-lt"/>
                <a:cs typeface="+mn-lt"/>
              </a:rPr>
              <a:t>, F., Barrows, P., Musson, E.N., Gray, A.M. and Leal, J., 2017. Reducing social isolation and loneliness in older people: a systematic review protocol. </a:t>
            </a:r>
            <a:r>
              <a:rPr lang="en-GB" sz="700" i="1">
                <a:latin typeface="Arial"/>
                <a:ea typeface="+mn-lt"/>
                <a:cs typeface="+mn-lt"/>
              </a:rPr>
              <a:t>BMJ open</a:t>
            </a:r>
            <a:r>
              <a:rPr lang="en-GB" sz="700">
                <a:latin typeface="Arial"/>
                <a:ea typeface="+mn-lt"/>
                <a:cs typeface="+mn-lt"/>
              </a:rPr>
              <a:t>, </a:t>
            </a:r>
            <a:r>
              <a:rPr lang="en-GB" sz="700" i="1">
                <a:latin typeface="Arial"/>
                <a:ea typeface="+mn-lt"/>
                <a:cs typeface="+mn-lt"/>
              </a:rPr>
              <a:t>7</a:t>
            </a:r>
            <a:r>
              <a:rPr lang="en-GB" sz="700">
                <a:latin typeface="Arial"/>
                <a:ea typeface="+mn-lt"/>
                <a:cs typeface="+mn-lt"/>
              </a:rPr>
              <a:t>(5), p.e013778.</a:t>
            </a:r>
            <a:endParaRPr lang="en-US" sz="700">
              <a:latin typeface="Arial"/>
              <a:cs typeface="Arial"/>
            </a:endParaRPr>
          </a:p>
          <a:p>
            <a:pPr marL="0" indent="0">
              <a:lnSpc>
                <a:spcPct val="120000"/>
              </a:lnSpc>
              <a:buNone/>
            </a:pPr>
            <a:r>
              <a:rPr lang="en-GB" sz="700">
                <a:latin typeface="Arial"/>
                <a:ea typeface="+mn-lt"/>
                <a:cs typeface="+mn-lt"/>
              </a:rPr>
              <a:t>18) Mabry, J.B. and Bengtson, V.L., 2005. Disengagement theory. </a:t>
            </a:r>
            <a:r>
              <a:rPr lang="en-GB" sz="700" i="1" err="1">
                <a:latin typeface="Arial"/>
                <a:ea typeface="+mn-lt"/>
                <a:cs typeface="+mn-lt"/>
              </a:rPr>
              <a:t>Encyclopedia</a:t>
            </a:r>
            <a:r>
              <a:rPr lang="en-GB" sz="700" i="1">
                <a:latin typeface="Arial"/>
                <a:ea typeface="+mn-lt"/>
                <a:cs typeface="+mn-lt"/>
              </a:rPr>
              <a:t> of ageism</a:t>
            </a:r>
            <a:r>
              <a:rPr lang="en-GB" sz="700">
                <a:latin typeface="Arial"/>
                <a:ea typeface="+mn-lt"/>
                <a:cs typeface="+mn-lt"/>
              </a:rPr>
              <a:t>, pp.113-117.</a:t>
            </a:r>
            <a:endParaRPr lang="en-US" sz="700">
              <a:latin typeface="Arial"/>
              <a:cs typeface="Arial"/>
            </a:endParaRPr>
          </a:p>
          <a:p>
            <a:pPr marL="0" indent="0">
              <a:lnSpc>
                <a:spcPct val="120000"/>
              </a:lnSpc>
              <a:buNone/>
            </a:pPr>
            <a:r>
              <a:rPr lang="en-GB" sz="700">
                <a:latin typeface="Arial"/>
                <a:ea typeface="+mn-lt"/>
                <a:cs typeface="+mn-lt"/>
              </a:rPr>
              <a:t>19) McGreevy, J., 2015. Dementia and the person-centred care approach. </a:t>
            </a:r>
            <a:r>
              <a:rPr lang="en-GB" sz="700" i="1">
                <a:latin typeface="Arial"/>
                <a:ea typeface="+mn-lt"/>
                <a:cs typeface="+mn-lt"/>
              </a:rPr>
              <a:t>Nursing older people</a:t>
            </a:r>
            <a:r>
              <a:rPr lang="en-GB" sz="700">
                <a:latin typeface="Arial"/>
                <a:ea typeface="+mn-lt"/>
                <a:cs typeface="+mn-lt"/>
              </a:rPr>
              <a:t>, </a:t>
            </a:r>
            <a:r>
              <a:rPr lang="en-GB" sz="700" i="1">
                <a:latin typeface="Arial"/>
                <a:ea typeface="+mn-lt"/>
                <a:cs typeface="+mn-lt"/>
              </a:rPr>
              <a:t>27</a:t>
            </a:r>
            <a:r>
              <a:rPr lang="en-GB" sz="700">
                <a:latin typeface="Arial"/>
                <a:ea typeface="+mn-lt"/>
                <a:cs typeface="+mn-lt"/>
              </a:rPr>
              <a:t>(8).</a:t>
            </a:r>
            <a:endParaRPr lang="en-GB" sz="700">
              <a:latin typeface="Arial"/>
              <a:cs typeface="Arial"/>
            </a:endParaRPr>
          </a:p>
          <a:p>
            <a:pPr marL="0" indent="0">
              <a:lnSpc>
                <a:spcPct val="120000"/>
              </a:lnSpc>
              <a:buNone/>
            </a:pPr>
            <a:r>
              <a:rPr lang="en-GB" sz="700">
                <a:latin typeface="Arial"/>
                <a:ea typeface="+mn-lt"/>
                <a:cs typeface="+mn-lt"/>
              </a:rPr>
              <a:t>20) McCormack, B. and McCance, T., 2017. Underpinning principles of person-centred practice. </a:t>
            </a:r>
            <a:r>
              <a:rPr lang="en-GB" sz="700" i="1">
                <a:latin typeface="Arial"/>
                <a:ea typeface="+mn-lt"/>
                <a:cs typeface="+mn-lt"/>
              </a:rPr>
              <a:t>Person-Centred practice in nursing and health care: theory and practice</a:t>
            </a:r>
            <a:r>
              <a:rPr lang="en-GB" sz="700">
                <a:latin typeface="Arial"/>
                <a:ea typeface="+mn-lt"/>
                <a:cs typeface="+mn-lt"/>
              </a:rPr>
              <a:t>, </a:t>
            </a:r>
            <a:r>
              <a:rPr lang="en-GB" sz="700" i="1">
                <a:latin typeface="Arial"/>
                <a:ea typeface="+mn-lt"/>
                <a:cs typeface="+mn-lt"/>
              </a:rPr>
              <a:t>2</a:t>
            </a:r>
            <a:r>
              <a:rPr lang="en-GB" sz="700">
                <a:latin typeface="Arial"/>
                <a:ea typeface="+mn-lt"/>
                <a:cs typeface="+mn-lt"/>
              </a:rPr>
              <a:t>, pp.13-36.</a:t>
            </a:r>
            <a:endParaRPr lang="en-GB" sz="700">
              <a:latin typeface="Arial"/>
              <a:ea typeface="+mn-lt"/>
              <a:cs typeface="Arial"/>
            </a:endParaRPr>
          </a:p>
          <a:p>
            <a:pPr>
              <a:lnSpc>
                <a:spcPct val="120000"/>
              </a:lnSpc>
              <a:buNone/>
            </a:pPr>
            <a:r>
              <a:rPr lang="en-GB" sz="700">
                <a:latin typeface="Arial"/>
                <a:ea typeface="+mn-lt"/>
                <a:cs typeface="Arial"/>
              </a:rPr>
              <a:t>21) Price, H., 2011. Incontinence in patients with dementia. </a:t>
            </a:r>
            <a:r>
              <a:rPr lang="en-GB" sz="700" i="1">
                <a:latin typeface="Arial"/>
                <a:ea typeface="+mn-lt"/>
                <a:cs typeface="Arial"/>
              </a:rPr>
              <a:t>British Journal of Nursing</a:t>
            </a:r>
            <a:r>
              <a:rPr lang="en-GB" sz="700">
                <a:latin typeface="Arial"/>
                <a:ea typeface="+mn-lt"/>
                <a:cs typeface="Arial"/>
              </a:rPr>
              <a:t>, </a:t>
            </a:r>
            <a:r>
              <a:rPr lang="en-GB" sz="700" i="1">
                <a:latin typeface="Arial"/>
                <a:ea typeface="+mn-lt"/>
                <a:cs typeface="Arial"/>
              </a:rPr>
              <a:t>20</a:t>
            </a:r>
            <a:r>
              <a:rPr lang="en-GB" sz="700">
                <a:latin typeface="Arial"/>
                <a:ea typeface="+mn-lt"/>
                <a:cs typeface="Arial"/>
              </a:rPr>
              <a:t>(12), pp.721-725.</a:t>
            </a:r>
            <a:endParaRPr lang="en-GB" sz="700">
              <a:latin typeface="Arial"/>
              <a:ea typeface="+mn-lt"/>
              <a:cs typeface="+mn-lt"/>
            </a:endParaRPr>
          </a:p>
          <a:p>
            <a:pPr marL="0" indent="0">
              <a:lnSpc>
                <a:spcPct val="120000"/>
              </a:lnSpc>
              <a:buNone/>
            </a:pPr>
            <a:r>
              <a:rPr lang="en-GB" sz="700">
                <a:latin typeface="Arial"/>
                <a:ea typeface="+mn-lt"/>
                <a:cs typeface="+mn-lt"/>
              </a:rPr>
              <a:t>22) Redley, M., Clare, I.C., Luke, L. and Holland, A.J., 2010. Mental Capacity Act (England and Wales) 2005: The emergent independent mental capacity advocate (IMCA) service. </a:t>
            </a:r>
            <a:r>
              <a:rPr lang="en-GB" sz="700" i="1">
                <a:latin typeface="Arial"/>
                <a:ea typeface="+mn-lt"/>
                <a:cs typeface="+mn-lt"/>
              </a:rPr>
              <a:t>British Journal of Social Work</a:t>
            </a:r>
            <a:r>
              <a:rPr lang="en-GB" sz="700">
                <a:latin typeface="Arial"/>
                <a:ea typeface="+mn-lt"/>
                <a:cs typeface="+mn-lt"/>
              </a:rPr>
              <a:t>, </a:t>
            </a:r>
            <a:r>
              <a:rPr lang="en-GB" sz="700" i="1">
                <a:latin typeface="Arial"/>
                <a:ea typeface="+mn-lt"/>
                <a:cs typeface="+mn-lt"/>
              </a:rPr>
              <a:t>40</a:t>
            </a:r>
            <a:r>
              <a:rPr lang="en-GB" sz="700">
                <a:latin typeface="Arial"/>
                <a:ea typeface="+mn-lt"/>
                <a:cs typeface="+mn-lt"/>
              </a:rPr>
              <a:t>(6), pp.1812-1828.</a:t>
            </a:r>
            <a:endParaRPr lang="en-GB" sz="700">
              <a:latin typeface="Arial"/>
            </a:endParaRPr>
          </a:p>
          <a:p>
            <a:pPr marL="0" indent="0">
              <a:lnSpc>
                <a:spcPct val="120000"/>
              </a:lnSpc>
              <a:buNone/>
            </a:pPr>
            <a:r>
              <a:rPr lang="en-GB" sz="700">
                <a:latin typeface="Arial"/>
                <a:ea typeface="+mn-lt"/>
                <a:cs typeface="+mn-lt"/>
              </a:rPr>
              <a:t>23) Shannon, K., Bail, K. and Neville, S., 2019. Dementia‐friendly community initiatives: An integrative review. </a:t>
            </a:r>
            <a:r>
              <a:rPr lang="en-GB" sz="700" i="1">
                <a:latin typeface="Arial"/>
                <a:ea typeface="+mn-lt"/>
                <a:cs typeface="+mn-lt"/>
              </a:rPr>
              <a:t>Journal of clinical nursing</a:t>
            </a:r>
            <a:r>
              <a:rPr lang="en-GB" sz="700">
                <a:latin typeface="Arial"/>
                <a:ea typeface="+mn-lt"/>
                <a:cs typeface="+mn-lt"/>
              </a:rPr>
              <a:t>, </a:t>
            </a:r>
            <a:r>
              <a:rPr lang="en-GB" sz="700" i="1">
                <a:latin typeface="Arial"/>
                <a:ea typeface="+mn-lt"/>
                <a:cs typeface="+mn-lt"/>
              </a:rPr>
              <a:t>28</a:t>
            </a:r>
            <a:r>
              <a:rPr lang="en-GB" sz="700">
                <a:latin typeface="Arial"/>
                <a:ea typeface="+mn-lt"/>
                <a:cs typeface="+mn-lt"/>
              </a:rPr>
              <a:t>(11-12), pp.2035-2045.</a:t>
            </a:r>
            <a:endParaRPr lang="en-GB" sz="700">
              <a:latin typeface="Arial"/>
              <a:cs typeface="Arial"/>
            </a:endParaRPr>
          </a:p>
          <a:p>
            <a:pPr marL="0" indent="0">
              <a:lnSpc>
                <a:spcPct val="120000"/>
              </a:lnSpc>
              <a:buNone/>
            </a:pPr>
            <a:r>
              <a:rPr lang="en-GB" sz="700">
                <a:latin typeface="Arial"/>
                <a:ea typeface="+mn-lt"/>
                <a:cs typeface="Arial"/>
              </a:rPr>
              <a:t>24) </a:t>
            </a:r>
            <a:r>
              <a:rPr lang="en-GB" sz="700" err="1">
                <a:latin typeface="Arial"/>
                <a:ea typeface="+mn-lt"/>
                <a:cs typeface="Arial"/>
              </a:rPr>
              <a:t>Schroots</a:t>
            </a:r>
            <a:r>
              <a:rPr lang="en-GB" sz="700">
                <a:latin typeface="Arial"/>
                <a:ea typeface="+mn-lt"/>
                <a:cs typeface="Arial"/>
              </a:rPr>
              <a:t>, J.J., 1996. Theoretical developments in the psychology of aging. </a:t>
            </a:r>
            <a:r>
              <a:rPr lang="en-GB" sz="700" i="1">
                <a:latin typeface="Arial"/>
                <a:ea typeface="+mn-lt"/>
                <a:cs typeface="Arial"/>
              </a:rPr>
              <a:t>The Gerontologist</a:t>
            </a:r>
            <a:r>
              <a:rPr lang="en-GB" sz="700">
                <a:latin typeface="Arial"/>
                <a:ea typeface="+mn-lt"/>
                <a:cs typeface="Arial"/>
              </a:rPr>
              <a:t>, </a:t>
            </a:r>
            <a:r>
              <a:rPr lang="en-GB" sz="700" i="1">
                <a:latin typeface="Arial"/>
                <a:ea typeface="+mn-lt"/>
                <a:cs typeface="Arial"/>
              </a:rPr>
              <a:t>36</a:t>
            </a:r>
            <a:r>
              <a:rPr lang="en-GB" sz="700">
                <a:latin typeface="Arial"/>
                <a:ea typeface="+mn-lt"/>
                <a:cs typeface="Arial"/>
              </a:rPr>
              <a:t>(6), pp.742-748</a:t>
            </a:r>
            <a:endParaRPr lang="en-US" sz="700">
              <a:latin typeface="Arial"/>
              <a:ea typeface="+mn-lt"/>
              <a:cs typeface="+mn-lt"/>
            </a:endParaRPr>
          </a:p>
          <a:p>
            <a:pPr marL="0" indent="0">
              <a:lnSpc>
                <a:spcPct val="120000"/>
              </a:lnSpc>
              <a:buNone/>
            </a:pPr>
            <a:r>
              <a:rPr lang="en-GB" sz="700">
                <a:latin typeface="Arial"/>
                <a:ea typeface="+mn-lt"/>
                <a:cs typeface="+mn-lt"/>
              </a:rPr>
              <a:t>25)  Weller, J. and </a:t>
            </a:r>
            <a:r>
              <a:rPr lang="en-GB" sz="700" err="1">
                <a:latin typeface="Arial"/>
                <a:ea typeface="+mn-lt"/>
                <a:cs typeface="+mn-lt"/>
              </a:rPr>
              <a:t>Budson</a:t>
            </a:r>
            <a:r>
              <a:rPr lang="en-GB" sz="700">
                <a:latin typeface="Arial"/>
                <a:ea typeface="+mn-lt"/>
                <a:cs typeface="+mn-lt"/>
              </a:rPr>
              <a:t>, A., 018. Current understanding of Alzheimer’s disease diagnosis and treatment. </a:t>
            </a:r>
            <a:r>
              <a:rPr lang="en-GB" sz="700" i="1">
                <a:latin typeface="Arial"/>
                <a:ea typeface="+mn-lt"/>
                <a:cs typeface="+mn-lt"/>
              </a:rPr>
              <a:t>F1000Research</a:t>
            </a:r>
            <a:r>
              <a:rPr lang="en-GB" sz="700">
                <a:latin typeface="Arial"/>
                <a:ea typeface="+mn-lt"/>
                <a:cs typeface="+mn-lt"/>
              </a:rPr>
              <a:t>, </a:t>
            </a:r>
            <a:r>
              <a:rPr lang="en-GB" sz="700" i="1">
                <a:latin typeface="Arial"/>
                <a:ea typeface="+mn-lt"/>
                <a:cs typeface="+mn-lt"/>
              </a:rPr>
              <a:t>7</a:t>
            </a:r>
            <a:r>
              <a:rPr lang="en-GB" sz="700">
                <a:latin typeface="Arial"/>
                <a:ea typeface="+mn-lt"/>
                <a:cs typeface="+mn-lt"/>
              </a:rPr>
              <a:t>.</a:t>
            </a:r>
            <a:endParaRPr lang="en-GB" sz="700">
              <a:latin typeface="Arial"/>
              <a:cs typeface="Arial"/>
            </a:endParaRPr>
          </a:p>
        </p:txBody>
      </p:sp>
      <p:sp>
        <p:nvSpPr>
          <p:cNvPr id="4" name="TextBox 3">
            <a:extLst>
              <a:ext uri="{FF2B5EF4-FFF2-40B4-BE49-F238E27FC236}">
                <a16:creationId xmlns:a16="http://schemas.microsoft.com/office/drawing/2014/main" id="{9BF6046E-BBAF-D28D-F70F-8E95D9192E2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5" name="TextBox 4">
            <a:extLst>
              <a:ext uri="{FF2B5EF4-FFF2-40B4-BE49-F238E27FC236}">
                <a16:creationId xmlns:a16="http://schemas.microsoft.com/office/drawing/2014/main" id="{DD4150D9-D74A-F141-7FA7-15B5A38D235D}"/>
              </a:ext>
            </a:extLst>
          </p:cNvPr>
          <p:cNvSpPr txBox="1"/>
          <p:nvPr/>
        </p:nvSpPr>
        <p:spPr>
          <a:xfrm flipH="1">
            <a:off x="7610475" y="3343275"/>
            <a:ext cx="4381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789008040"/>
      </p:ext>
    </p:extLst>
  </p:cSld>
  <p:clrMapOvr>
    <a:masterClrMapping/>
  </p:clrMapOvr>
</p:sld>
</file>

<file path=ppt/theme/theme1.xml><?xml version="1.0" encoding="utf-8"?>
<a:theme xmlns:a="http://schemas.openxmlformats.org/drawingml/2006/main" name="PortalVTI">
  <a:themeElements>
    <a:clrScheme name="AnalogousFromDarkSeedLeftStep">
      <a:dk1>
        <a:srgbClr val="000000"/>
      </a:dk1>
      <a:lt1>
        <a:srgbClr val="FFFFFF"/>
      </a:lt1>
      <a:dk2>
        <a:srgbClr val="213B36"/>
      </a:dk2>
      <a:lt2>
        <a:srgbClr val="E8E3E2"/>
      </a:lt2>
      <a:accent1>
        <a:srgbClr val="25AED6"/>
      </a:accent1>
      <a:accent2>
        <a:srgbClr val="14B597"/>
      </a:accent2>
      <a:accent3>
        <a:srgbClr val="21B85C"/>
      </a:accent3>
      <a:accent4>
        <a:srgbClr val="18BA14"/>
      </a:accent4>
      <a:accent5>
        <a:srgbClr val="62B520"/>
      </a:accent5>
      <a:accent6>
        <a:srgbClr val="95AB13"/>
      </a:accent6>
      <a:hlink>
        <a:srgbClr val="4B9331"/>
      </a:hlink>
      <a:folHlink>
        <a:srgbClr val="7F7F7F"/>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PortalVTI</vt:lpstr>
      <vt:lpstr>GRACE NANKYA KIWANUKA STUDENT NO:1920908 MODULE TITLE: MODULE NAME: TASK 1:CARE PLAN LECTURER:JOANNE</vt:lpstr>
      <vt:lpstr>Introduction  care plan, person centred care and advocacy</vt:lpstr>
      <vt:lpstr>PERSONAL DETAILS,RELIGION AND HEALTH</vt:lpstr>
      <vt:lpstr>MEDICATION,ALLERGIES AND ENVIROMENT</vt:lpstr>
      <vt:lpstr>Mobility, sensory and cognitive</vt:lpstr>
      <vt:lpstr>Diet, personal care, information and communication technology</vt:lpstr>
      <vt:lpstr>   HOBBIES, dislikes and important dates  </vt:lpstr>
      <vt:lpstr>recommendations</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131</cp:revision>
  <dcterms:created xsi:type="dcterms:W3CDTF">2022-06-27T11:52:23Z</dcterms:created>
  <dcterms:modified xsi:type="dcterms:W3CDTF">2022-07-15T13:19:32Z</dcterms:modified>
</cp:coreProperties>
</file>