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1436" r:id="rId5"/>
    <p:sldId id="1438" r:id="rId6"/>
    <p:sldId id="1439" r:id="rId7"/>
    <p:sldId id="1441" r:id="rId8"/>
    <p:sldId id="385" r:id="rId9"/>
    <p:sldId id="454" r:id="rId10"/>
    <p:sldId id="455" r:id="rId11"/>
    <p:sldId id="456" r:id="rId12"/>
    <p:sldId id="457" r:id="rId13"/>
    <p:sldId id="458" r:id="rId14"/>
    <p:sldId id="459" r:id="rId15"/>
    <p:sldId id="460" r:id="rId16"/>
    <p:sldId id="461" r:id="rId17"/>
    <p:sldId id="462" r:id="rId18"/>
    <p:sldId id="463" r:id="rId19"/>
    <p:sldId id="464" r:id="rId20"/>
    <p:sldId id="465" r:id="rId21"/>
    <p:sldId id="466" r:id="rId22"/>
    <p:sldId id="467" r:id="rId23"/>
    <p:sldId id="469" r:id="rId24"/>
    <p:sldId id="471" r:id="rId25"/>
    <p:sldId id="475" r:id="rId26"/>
    <p:sldId id="476" r:id="rId27"/>
    <p:sldId id="472" r:id="rId28"/>
    <p:sldId id="494" r:id="rId29"/>
    <p:sldId id="1443" r:id="rId30"/>
    <p:sldId id="1445" r:id="rId31"/>
    <p:sldId id="1442" r:id="rId32"/>
    <p:sldId id="474" r:id="rId33"/>
    <p:sldId id="473" r:id="rId34"/>
    <p:sldId id="478" r:id="rId35"/>
    <p:sldId id="477" r:id="rId36"/>
    <p:sldId id="479" r:id="rId37"/>
    <p:sldId id="481" r:id="rId38"/>
    <p:sldId id="480" r:id="rId39"/>
    <p:sldId id="482" r:id="rId40"/>
    <p:sldId id="483" r:id="rId41"/>
    <p:sldId id="484" r:id="rId42"/>
    <p:sldId id="485" r:id="rId43"/>
    <p:sldId id="486" r:id="rId44"/>
    <p:sldId id="487" r:id="rId45"/>
    <p:sldId id="488" r:id="rId46"/>
    <p:sldId id="489" r:id="rId47"/>
    <p:sldId id="490" r:id="rId48"/>
    <p:sldId id="491" r:id="rId49"/>
    <p:sldId id="492"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01/05/2025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01/05/2025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Diaphram</a:t>
            </a:r>
            <a:r>
              <a:rPr lang="en-GB" dirty="0"/>
              <a:t> highlighted on bottom of diagram – stress that this is muscle tissue etc </a:t>
            </a:r>
          </a:p>
        </p:txBody>
      </p:sp>
      <p:sp>
        <p:nvSpPr>
          <p:cNvPr id="4" name="Slide Number Placeholder 3"/>
          <p:cNvSpPr>
            <a:spLocks noGrp="1"/>
          </p:cNvSpPr>
          <p:nvPr>
            <p:ph type="sldNum" sz="quarter" idx="5"/>
          </p:nvPr>
        </p:nvSpPr>
        <p:spPr/>
        <p:txBody>
          <a:bodyPr/>
          <a:lstStyle/>
          <a:p>
            <a:fld id="{BCF96A85-7B12-D143-8C60-4EC8075DB191}" type="slidenum">
              <a:rPr lang="en-US" smtClean="0"/>
              <a:t>10</a:t>
            </a:fld>
            <a:endParaRPr lang="en-US"/>
          </a:p>
        </p:txBody>
      </p:sp>
    </p:spTree>
    <p:extLst>
      <p:ext uri="{BB962C8B-B14F-4D97-AF65-F5344CB8AC3E}">
        <p14:creationId xmlns:p14="http://schemas.microsoft.com/office/powerpoint/2010/main" val="713778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diagrams on previous slides </a:t>
            </a:r>
          </a:p>
        </p:txBody>
      </p:sp>
      <p:sp>
        <p:nvSpPr>
          <p:cNvPr id="4" name="Slide Number Placeholder 3"/>
          <p:cNvSpPr>
            <a:spLocks noGrp="1"/>
          </p:cNvSpPr>
          <p:nvPr>
            <p:ph type="sldNum" sz="quarter" idx="5"/>
          </p:nvPr>
        </p:nvSpPr>
        <p:spPr/>
        <p:txBody>
          <a:bodyPr/>
          <a:lstStyle/>
          <a:p>
            <a:fld id="{BCF96A85-7B12-D143-8C60-4EC8075DB191}" type="slidenum">
              <a:rPr lang="en-US" smtClean="0"/>
              <a:t>12</a:t>
            </a:fld>
            <a:endParaRPr lang="en-US"/>
          </a:p>
        </p:txBody>
      </p:sp>
    </p:spTree>
    <p:extLst>
      <p:ext uri="{BB962C8B-B14F-4D97-AF65-F5344CB8AC3E}">
        <p14:creationId xmlns:p14="http://schemas.microsoft.com/office/powerpoint/2010/main" val="878268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F96A85-7B12-D143-8C60-4EC8075DB191}" type="slidenum">
              <a:rPr lang="en-US" smtClean="0"/>
              <a:t>13</a:t>
            </a:fld>
            <a:endParaRPr lang="en-US"/>
          </a:p>
        </p:txBody>
      </p:sp>
    </p:spTree>
    <p:extLst>
      <p:ext uri="{BB962C8B-B14F-4D97-AF65-F5344CB8AC3E}">
        <p14:creationId xmlns:p14="http://schemas.microsoft.com/office/powerpoint/2010/main" val="2860617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F96A85-7B12-D143-8C60-4EC8075DB191}" type="slidenum">
              <a:rPr lang="en-US" smtClean="0"/>
              <a:t>25</a:t>
            </a:fld>
            <a:endParaRPr lang="en-US"/>
          </a:p>
        </p:txBody>
      </p:sp>
    </p:spTree>
    <p:extLst>
      <p:ext uri="{BB962C8B-B14F-4D97-AF65-F5344CB8AC3E}">
        <p14:creationId xmlns:p14="http://schemas.microsoft.com/office/powerpoint/2010/main" val="29380796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01/05/2025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01/05/2025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B9A29-4E87-0891-B95F-F59E847A9AC8}"/>
              </a:ext>
            </a:extLst>
          </p:cNvPr>
          <p:cNvSpPr>
            <a:spLocks noGrp="1"/>
          </p:cNvSpPr>
          <p:nvPr>
            <p:ph type="ctrTitle"/>
          </p:nvPr>
        </p:nvSpPr>
        <p:spPr/>
        <p:txBody>
          <a:bodyPr/>
          <a:lstStyle/>
          <a:p>
            <a:r>
              <a:rPr lang="en-GB" b="1" dirty="0"/>
              <a:t>Introduction to Physiology</a:t>
            </a:r>
            <a:br>
              <a:rPr lang="en-GB" b="1" dirty="0"/>
            </a:br>
            <a:r>
              <a:rPr lang="en-GB" b="1" dirty="0"/>
              <a:t>BMPH 5023</a:t>
            </a:r>
          </a:p>
        </p:txBody>
      </p:sp>
      <p:sp>
        <p:nvSpPr>
          <p:cNvPr id="3" name="Subtitle 2">
            <a:extLst>
              <a:ext uri="{FF2B5EF4-FFF2-40B4-BE49-F238E27FC236}">
                <a16:creationId xmlns:a16="http://schemas.microsoft.com/office/drawing/2014/main" id="{3BECBA70-99F3-A0D6-AC33-BBD1291754E7}"/>
              </a:ext>
            </a:extLst>
          </p:cNvPr>
          <p:cNvSpPr>
            <a:spLocks noGrp="1"/>
          </p:cNvSpPr>
          <p:nvPr>
            <p:ph type="subTitle" idx="1"/>
          </p:nvPr>
        </p:nvSpPr>
        <p:spPr/>
        <p:txBody>
          <a:bodyPr>
            <a:normAutofit/>
          </a:bodyPr>
          <a:lstStyle/>
          <a:p>
            <a:r>
              <a:rPr lang="en-GB" sz="4200" b="1" dirty="0">
                <a:solidFill>
                  <a:schemeClr val="bg1"/>
                </a:solidFill>
              </a:rPr>
              <a:t>The Respiratory System</a:t>
            </a:r>
          </a:p>
          <a:p>
            <a:pPr algn="l"/>
            <a:endParaRPr lang="en-GB" b="1" dirty="0">
              <a:solidFill>
                <a:schemeClr val="bg1"/>
              </a:solidFill>
            </a:endParaRPr>
          </a:p>
          <a:p>
            <a:pPr algn="l"/>
            <a:r>
              <a:rPr lang="en-GB" sz="2000" dirty="0">
                <a:solidFill>
                  <a:schemeClr val="bg1"/>
                </a:solidFill>
              </a:rPr>
              <a:t>G Weaver – Module Lead</a:t>
            </a:r>
          </a:p>
          <a:p>
            <a:endParaRPr lang="en-GB" sz="2000"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1639687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08E0E-F21F-0B71-D5B6-18B9B10D654A}"/>
              </a:ext>
            </a:extLst>
          </p:cNvPr>
          <p:cNvSpPr>
            <a:spLocks noGrp="1"/>
          </p:cNvSpPr>
          <p:nvPr>
            <p:ph type="title"/>
          </p:nvPr>
        </p:nvSpPr>
        <p:spPr/>
        <p:txBody>
          <a:bodyPr/>
          <a:lstStyle/>
          <a:p>
            <a:r>
              <a:rPr lang="en-GB" b="1" dirty="0"/>
              <a:t>Classroom expectations</a:t>
            </a:r>
          </a:p>
        </p:txBody>
      </p:sp>
      <p:sp>
        <p:nvSpPr>
          <p:cNvPr id="3" name="Content Placeholder 2">
            <a:extLst>
              <a:ext uri="{FF2B5EF4-FFF2-40B4-BE49-F238E27FC236}">
                <a16:creationId xmlns:a16="http://schemas.microsoft.com/office/drawing/2014/main" id="{1CFB0C33-5199-458A-7A63-F3333BB85808}"/>
              </a:ext>
            </a:extLst>
          </p:cNvPr>
          <p:cNvSpPr>
            <a:spLocks noGrp="1"/>
          </p:cNvSpPr>
          <p:nvPr>
            <p:ph idx="1"/>
          </p:nvPr>
        </p:nvSpPr>
        <p:spPr>
          <a:xfrm>
            <a:off x="457200" y="1600200"/>
            <a:ext cx="8229600" cy="3989039"/>
          </a:xfrm>
        </p:spPr>
        <p:txBody>
          <a:bodyPr>
            <a:normAutofit fontScale="25000" lnSpcReduction="20000"/>
          </a:bodyPr>
          <a:lstStyle/>
          <a:p>
            <a:pPr marL="0" indent="0">
              <a:buNone/>
            </a:pPr>
            <a:r>
              <a:rPr lang="en-GB" sz="12800" dirty="0">
                <a:latin typeface="Arial" panose="020B0604020202020204" pitchFamily="34" charset="0"/>
                <a:cs typeface="Arial" panose="020B0604020202020204" pitchFamily="34" charset="0"/>
              </a:rPr>
              <a:t>Respect is the key</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the lecturer</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others’ right to learn</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each other’s views</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1200" dirty="0">
                <a:latin typeface="Arial" panose="020B0604020202020204" pitchFamily="34" charset="0"/>
                <a:cs typeface="Arial" panose="020B0604020202020204" pitchFamily="34" charset="0"/>
              </a:rPr>
              <a:t>General classroom expectations are the same for</a:t>
            </a:r>
          </a:p>
          <a:p>
            <a:pPr marL="0" indent="0">
              <a:buNone/>
            </a:pPr>
            <a:r>
              <a:rPr lang="en-GB" sz="11200" dirty="0">
                <a:latin typeface="Arial" panose="020B0604020202020204" pitchFamily="34" charset="0"/>
                <a:cs typeface="Arial" panose="020B0604020202020204" pitchFamily="34" charset="0"/>
              </a:rPr>
              <a:t>all students and are in the student contract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err="1">
                <a:ln>
                  <a:noFill/>
                </a:ln>
                <a:solidFill>
                  <a:srgbClr val="FFFFFF"/>
                </a:solidFill>
                <a:effectLst/>
                <a:uLnTx/>
                <a:uFillTx/>
                <a:latin typeface="Raleway" panose="020B0503030101060003" pitchFamily="34" charset="77"/>
                <a:ea typeface="+mn-ea"/>
                <a:cs typeface="+mn-cs"/>
              </a:rPr>
              <a:t>spect</a:t>
            </a: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 is the key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the lecturer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others’ right to learn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each other’s views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General classroom expectations are the same for all students and are on the VLE</a:t>
            </a:r>
          </a:p>
          <a:p>
            <a:endParaRPr lang="en-GB" dirty="0"/>
          </a:p>
        </p:txBody>
      </p:sp>
    </p:spTree>
    <p:extLst>
      <p:ext uri="{BB962C8B-B14F-4D97-AF65-F5344CB8AC3E}">
        <p14:creationId xmlns:p14="http://schemas.microsoft.com/office/powerpoint/2010/main" val="552361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DDAA2-5C21-57A1-444D-A2A1309BA8A6}"/>
              </a:ext>
            </a:extLst>
          </p:cNvPr>
          <p:cNvSpPr>
            <a:spLocks noGrp="1"/>
          </p:cNvSpPr>
          <p:nvPr>
            <p:ph type="title"/>
          </p:nvPr>
        </p:nvSpPr>
        <p:spPr/>
        <p:txBody>
          <a:bodyPr/>
          <a:lstStyle/>
          <a:p>
            <a:r>
              <a:rPr lang="en-GB" b="1" dirty="0"/>
              <a:t>Body systems</a:t>
            </a:r>
          </a:p>
        </p:txBody>
      </p:sp>
      <p:sp>
        <p:nvSpPr>
          <p:cNvPr id="3" name="Content Placeholder 2">
            <a:extLst>
              <a:ext uri="{FF2B5EF4-FFF2-40B4-BE49-F238E27FC236}">
                <a16:creationId xmlns:a16="http://schemas.microsoft.com/office/drawing/2014/main" id="{A247FA2D-CD21-C84E-5AD5-04538FEA355A}"/>
              </a:ext>
            </a:extLst>
          </p:cNvPr>
          <p:cNvSpPr>
            <a:spLocks noGrp="1"/>
          </p:cNvSpPr>
          <p:nvPr>
            <p:ph sz="half" idx="1"/>
          </p:nvPr>
        </p:nvSpPr>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Circulatory </a:t>
            </a:r>
          </a:p>
          <a:p>
            <a:pPr marL="0" indent="0" algn="ctr">
              <a:buNone/>
            </a:pPr>
            <a:r>
              <a:rPr lang="en-GB" sz="14400" dirty="0">
                <a:latin typeface="Arial" panose="020B0604020202020204" pitchFamily="34" charset="0"/>
                <a:cs typeface="Arial" panose="020B0604020202020204" pitchFamily="34" charset="0"/>
              </a:rPr>
              <a:t>Circulatory </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Digestive </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Respiratory</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Endocrine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Digestive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Respiratory</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Endocrine </a:t>
            </a:r>
          </a:p>
          <a:p>
            <a:endParaRPr lang="en-GB" dirty="0"/>
          </a:p>
        </p:txBody>
      </p:sp>
      <p:sp>
        <p:nvSpPr>
          <p:cNvPr id="4" name="Content Placeholder 3">
            <a:extLst>
              <a:ext uri="{FF2B5EF4-FFF2-40B4-BE49-F238E27FC236}">
                <a16:creationId xmlns:a16="http://schemas.microsoft.com/office/drawing/2014/main" id="{B198E453-947A-7F40-B527-C2AB177B7B4A}"/>
              </a:ext>
            </a:extLst>
          </p:cNvPr>
          <p:cNvSpPr>
            <a:spLocks noGrp="1"/>
          </p:cNvSpPr>
          <p:nvPr>
            <p:ph sz="half" idx="2"/>
          </p:nvPr>
        </p:nvSpPr>
        <p:spPr>
          <a:xfrm>
            <a:off x="4648200" y="1600201"/>
            <a:ext cx="4038600" cy="3989040"/>
          </a:xfrm>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Urinary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400" dirty="0">
                <a:latin typeface="Arial" panose="020B0604020202020204" pitchFamily="34" charset="0"/>
                <a:cs typeface="Arial" panose="020B0604020202020204" pitchFamily="34" charset="0"/>
              </a:rPr>
              <a:t>Urinary </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Nervous</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Skeletal</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Muscular </a:t>
            </a: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 </a:t>
            </a: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p:txBody>
      </p:sp>
    </p:spTree>
    <p:extLst>
      <p:ext uri="{BB962C8B-B14F-4D97-AF65-F5344CB8AC3E}">
        <p14:creationId xmlns:p14="http://schemas.microsoft.com/office/powerpoint/2010/main" val="1101252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2EEC-0A81-E532-EA03-943BF48D00FD}"/>
              </a:ext>
            </a:extLst>
          </p:cNvPr>
          <p:cNvSpPr>
            <a:spLocks noGrp="1"/>
          </p:cNvSpPr>
          <p:nvPr>
            <p:ph type="title"/>
          </p:nvPr>
        </p:nvSpPr>
        <p:spPr/>
        <p:txBody>
          <a:bodyPr/>
          <a:lstStyle/>
          <a:p>
            <a:r>
              <a:rPr lang="en-GB" b="1" dirty="0"/>
              <a:t>Assessment</a:t>
            </a:r>
          </a:p>
        </p:txBody>
      </p:sp>
      <p:sp>
        <p:nvSpPr>
          <p:cNvPr id="3" name="Content Placeholder 2">
            <a:extLst>
              <a:ext uri="{FF2B5EF4-FFF2-40B4-BE49-F238E27FC236}">
                <a16:creationId xmlns:a16="http://schemas.microsoft.com/office/drawing/2014/main" id="{57235216-D675-145E-763D-BC3563538343}"/>
              </a:ext>
            </a:extLst>
          </p:cNvPr>
          <p:cNvSpPr>
            <a:spLocks noGrp="1"/>
          </p:cNvSpPr>
          <p:nvPr>
            <p:ph idx="1"/>
          </p:nvPr>
        </p:nvSpPr>
        <p:spPr/>
        <p:txBody>
          <a:bodyPr/>
          <a:lstStyle/>
          <a:p>
            <a:r>
              <a:rPr lang="en-GB" dirty="0"/>
              <a:t>You will be assessed through</a:t>
            </a:r>
          </a:p>
          <a:p>
            <a:endParaRPr lang="en-GB" dirty="0"/>
          </a:p>
          <a:p>
            <a:r>
              <a:rPr lang="en-GB" dirty="0"/>
              <a:t> A written assignment (Component 1) </a:t>
            </a:r>
          </a:p>
          <a:p>
            <a:r>
              <a:rPr lang="en-GB" dirty="0"/>
              <a:t>A practical assignment (Component 2)</a:t>
            </a:r>
          </a:p>
        </p:txBody>
      </p:sp>
    </p:spTree>
    <p:extLst>
      <p:ext uri="{BB962C8B-B14F-4D97-AF65-F5344CB8AC3E}">
        <p14:creationId xmlns:p14="http://schemas.microsoft.com/office/powerpoint/2010/main" val="289116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BE5F43-0E9E-4125-82DC-77A795927CD9}"/>
              </a:ext>
            </a:extLst>
          </p:cNvPr>
          <p:cNvSpPr>
            <a:spLocks noGrp="1"/>
          </p:cNvSpPr>
          <p:nvPr>
            <p:ph type="title"/>
          </p:nvPr>
        </p:nvSpPr>
        <p:spPr/>
        <p:txBody>
          <a:bodyPr/>
          <a:lstStyle/>
          <a:p>
            <a:r>
              <a:rPr lang="en-GB" dirty="0"/>
              <a:t>Aims for Today</a:t>
            </a:r>
          </a:p>
        </p:txBody>
      </p:sp>
      <p:sp>
        <p:nvSpPr>
          <p:cNvPr id="6" name="Content Placeholder 5">
            <a:extLst>
              <a:ext uri="{FF2B5EF4-FFF2-40B4-BE49-F238E27FC236}">
                <a16:creationId xmlns:a16="http://schemas.microsoft.com/office/drawing/2014/main" id="{46F7215C-0B81-4FA6-82F3-FCE62BB6F8BC}"/>
              </a:ext>
            </a:extLst>
          </p:cNvPr>
          <p:cNvSpPr>
            <a:spLocks noGrp="1"/>
          </p:cNvSpPr>
          <p:nvPr>
            <p:ph idx="1"/>
          </p:nvPr>
        </p:nvSpPr>
        <p:spPr>
          <a:xfrm>
            <a:off x="628650" y="1556792"/>
            <a:ext cx="7886700" cy="3933181"/>
          </a:xfrm>
        </p:spPr>
        <p:txBody>
          <a:bodyPr>
            <a:normAutofit fontScale="92500" lnSpcReduction="20000"/>
          </a:bodyPr>
          <a:lstStyle/>
          <a:p>
            <a:pPr marL="0" indent="0">
              <a:buNone/>
            </a:pPr>
            <a:endParaRPr lang="en-GB" dirty="0"/>
          </a:p>
          <a:p>
            <a:pPr marL="0" indent="0">
              <a:buNone/>
            </a:pPr>
            <a:r>
              <a:rPr lang="en-GB" dirty="0"/>
              <a:t>By the end of this session you should:     </a:t>
            </a:r>
          </a:p>
          <a:p>
            <a:pPr marL="0" indent="0">
              <a:buNone/>
            </a:pPr>
            <a:endParaRPr lang="en-GB" sz="1950" dirty="0"/>
          </a:p>
          <a:p>
            <a:pPr marL="0" indent="0">
              <a:buNone/>
            </a:pPr>
            <a:r>
              <a:rPr lang="en-GB" dirty="0"/>
              <a:t>Know the structure of the respiratory system</a:t>
            </a:r>
          </a:p>
          <a:p>
            <a:pPr marL="0" indent="0">
              <a:buNone/>
            </a:pPr>
            <a:endParaRPr lang="en-GB" dirty="0"/>
          </a:p>
          <a:p>
            <a:pPr marL="0" indent="0">
              <a:buNone/>
            </a:pPr>
            <a:r>
              <a:rPr lang="en-GB" dirty="0"/>
              <a:t>Understand the mechanical process of</a:t>
            </a:r>
          </a:p>
          <a:p>
            <a:pPr marL="0" indent="0">
              <a:buNone/>
            </a:pPr>
            <a:r>
              <a:rPr lang="en-GB" dirty="0"/>
              <a:t>breathing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065618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213D30-1C1B-4DAB-9FAC-283126700D49}"/>
              </a:ext>
            </a:extLst>
          </p:cNvPr>
          <p:cNvSpPr>
            <a:spLocks noGrp="1"/>
          </p:cNvSpPr>
          <p:nvPr>
            <p:ph type="title"/>
          </p:nvPr>
        </p:nvSpPr>
        <p:spPr/>
        <p:txBody>
          <a:bodyPr>
            <a:normAutofit fontScale="90000"/>
          </a:bodyPr>
          <a:lstStyle/>
          <a:p>
            <a:br>
              <a:rPr lang="en-GB"/>
            </a:br>
            <a:br>
              <a:rPr lang="en-GB"/>
            </a:br>
            <a:r>
              <a:rPr lang="en-GB"/>
              <a:t>Recap: Cells </a:t>
            </a:r>
            <a:br>
              <a:rPr lang="en-GB"/>
            </a:br>
            <a:br>
              <a:rPr lang="en-GB"/>
            </a:br>
            <a:endParaRPr lang="en-GB" dirty="0"/>
          </a:p>
        </p:txBody>
      </p:sp>
      <p:sp>
        <p:nvSpPr>
          <p:cNvPr id="5" name="Content Placeholder 4">
            <a:extLst>
              <a:ext uri="{FF2B5EF4-FFF2-40B4-BE49-F238E27FC236}">
                <a16:creationId xmlns:a16="http://schemas.microsoft.com/office/drawing/2014/main" id="{57D8F3EA-DB1E-40EB-8662-285EAE3BE31E}"/>
              </a:ext>
            </a:extLst>
          </p:cNvPr>
          <p:cNvSpPr>
            <a:spLocks noGrp="1"/>
          </p:cNvSpPr>
          <p:nvPr>
            <p:ph sz="half" idx="1"/>
          </p:nvPr>
        </p:nvSpPr>
        <p:spPr>
          <a:xfrm>
            <a:off x="628650" y="1868275"/>
            <a:ext cx="3886200" cy="3621698"/>
          </a:xfrm>
        </p:spPr>
        <p:txBody>
          <a:bodyPr>
            <a:normAutofit fontScale="62500" lnSpcReduction="20000"/>
          </a:bodyPr>
          <a:lstStyle/>
          <a:p>
            <a:pPr marL="0" indent="0">
              <a:buNone/>
            </a:pPr>
            <a:endParaRPr lang="en-GB"/>
          </a:p>
          <a:p>
            <a:pPr marL="0" indent="0">
              <a:buNone/>
            </a:pPr>
            <a:r>
              <a:rPr lang="en-GB"/>
              <a:t>The session about cells looked at </a:t>
            </a:r>
          </a:p>
          <a:p>
            <a:pPr marL="0" indent="0">
              <a:buNone/>
            </a:pPr>
            <a:r>
              <a:rPr lang="en-GB"/>
              <a:t>the different functions of the cell</a:t>
            </a:r>
          </a:p>
          <a:p>
            <a:pPr marL="0" indent="0">
              <a:buNone/>
            </a:pPr>
            <a:r>
              <a:rPr lang="en-GB"/>
              <a:t>and highlighted the cells’ need for </a:t>
            </a:r>
          </a:p>
          <a:p>
            <a:pPr marL="0" indent="0">
              <a:buNone/>
            </a:pPr>
            <a:r>
              <a:rPr lang="en-GB"/>
              <a:t>oxygen, used in cell metabolism,</a:t>
            </a:r>
          </a:p>
          <a:p>
            <a:pPr marL="0" indent="0">
              <a:buNone/>
            </a:pPr>
            <a:r>
              <a:rPr lang="en-GB"/>
              <a:t>which allows the cell to release</a:t>
            </a:r>
          </a:p>
          <a:p>
            <a:pPr marL="0" indent="0">
              <a:buNone/>
            </a:pPr>
            <a:r>
              <a:rPr lang="en-GB"/>
              <a:t>energy.</a:t>
            </a:r>
          </a:p>
          <a:p>
            <a:pPr marL="0" indent="0">
              <a:buNone/>
            </a:pPr>
            <a:r>
              <a:rPr lang="en-GB"/>
              <a:t> </a:t>
            </a:r>
          </a:p>
          <a:p>
            <a:pPr marL="0" indent="0">
              <a:buNone/>
            </a:pPr>
            <a:r>
              <a:rPr lang="en-GB"/>
              <a:t>Cells require a constant supply of</a:t>
            </a:r>
          </a:p>
          <a:p>
            <a:pPr marL="0" indent="0">
              <a:buNone/>
            </a:pPr>
            <a:r>
              <a:rPr lang="en-GB"/>
              <a:t>oxygen as they are constantly</a:t>
            </a:r>
          </a:p>
          <a:p>
            <a:pPr marL="0" indent="0">
              <a:buNone/>
            </a:pPr>
            <a:r>
              <a:rPr lang="en-GB"/>
              <a:t>metabolising (releasing energy).</a:t>
            </a:r>
          </a:p>
          <a:p>
            <a:pPr marL="0" indent="0">
              <a:buNone/>
            </a:pPr>
            <a:r>
              <a:rPr lang="en-GB"/>
              <a:t> </a:t>
            </a:r>
          </a:p>
          <a:p>
            <a:endParaRPr lang="en-GB" dirty="0"/>
          </a:p>
        </p:txBody>
      </p:sp>
      <p:pic>
        <p:nvPicPr>
          <p:cNvPr id="7" name="Content Placeholder 6">
            <a:extLst>
              <a:ext uri="{FF2B5EF4-FFF2-40B4-BE49-F238E27FC236}">
                <a16:creationId xmlns:a16="http://schemas.microsoft.com/office/drawing/2014/main" id="{8E780DD6-776B-40DB-B67C-59F0F4C51A96}"/>
              </a:ext>
            </a:extLst>
          </p:cNvPr>
          <p:cNvPicPr>
            <a:picLocks noGrp="1" noChangeAspect="1"/>
          </p:cNvPicPr>
          <p:nvPr>
            <p:ph sz="half" idx="2"/>
          </p:nvPr>
        </p:nvPicPr>
        <p:blipFill>
          <a:blip r:embed="rId2"/>
          <a:stretch>
            <a:fillRect/>
          </a:stretch>
        </p:blipFill>
        <p:spPr>
          <a:xfrm>
            <a:off x="4697015" y="2023818"/>
            <a:ext cx="4105263" cy="2862508"/>
          </a:xfrm>
          <a:prstGeom prst="rect">
            <a:avLst/>
          </a:prstGeom>
        </p:spPr>
      </p:pic>
    </p:spTree>
    <p:extLst>
      <p:ext uri="{BB962C8B-B14F-4D97-AF65-F5344CB8AC3E}">
        <p14:creationId xmlns:p14="http://schemas.microsoft.com/office/powerpoint/2010/main" val="916349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4531A-44F3-4B0A-8A0E-0D760239C7EB}"/>
              </a:ext>
            </a:extLst>
          </p:cNvPr>
          <p:cNvSpPr>
            <a:spLocks noGrp="1"/>
          </p:cNvSpPr>
          <p:nvPr>
            <p:ph type="title"/>
          </p:nvPr>
        </p:nvSpPr>
        <p:spPr/>
        <p:txBody>
          <a:bodyPr/>
          <a:lstStyle/>
          <a:p>
            <a:r>
              <a:rPr lang="en-GB" dirty="0"/>
              <a:t>Respiration</a:t>
            </a:r>
          </a:p>
        </p:txBody>
      </p:sp>
      <p:sp>
        <p:nvSpPr>
          <p:cNvPr id="3" name="Content Placeholder 2">
            <a:extLst>
              <a:ext uri="{FF2B5EF4-FFF2-40B4-BE49-F238E27FC236}">
                <a16:creationId xmlns:a16="http://schemas.microsoft.com/office/drawing/2014/main" id="{EDAB8FC2-5CC9-4613-AB11-5EBAC0B4CF31}"/>
              </a:ext>
            </a:extLst>
          </p:cNvPr>
          <p:cNvSpPr>
            <a:spLocks noGrp="1"/>
          </p:cNvSpPr>
          <p:nvPr>
            <p:ph idx="1"/>
          </p:nvPr>
        </p:nvSpPr>
        <p:spPr/>
        <p:txBody>
          <a:bodyPr>
            <a:normAutofit/>
          </a:bodyPr>
          <a:lstStyle/>
          <a:p>
            <a:pPr marL="0" indent="0">
              <a:buNone/>
            </a:pPr>
            <a:r>
              <a:rPr lang="en-GB" dirty="0"/>
              <a:t>The respiratory system allows air to be taken into the lungs, where some of the oxygen is extracted for use by the body and carbon dioxide and water vapour are given up.</a:t>
            </a:r>
          </a:p>
          <a:p>
            <a:pPr marL="0" indent="0">
              <a:buNone/>
            </a:pPr>
            <a:endParaRPr lang="en-GB" dirty="0"/>
          </a:p>
          <a:p>
            <a:pPr marL="0" indent="0">
              <a:buNone/>
            </a:pPr>
            <a:r>
              <a:rPr lang="en-GB" dirty="0"/>
              <a:t>There are several physical structures which link together to  form the respiratory system. </a:t>
            </a:r>
          </a:p>
          <a:p>
            <a:endParaRPr lang="en-GB" dirty="0"/>
          </a:p>
        </p:txBody>
      </p:sp>
    </p:spTree>
    <p:extLst>
      <p:ext uri="{BB962C8B-B14F-4D97-AF65-F5344CB8AC3E}">
        <p14:creationId xmlns:p14="http://schemas.microsoft.com/office/powerpoint/2010/main" val="142496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54C9CB13-0E82-4FA9-BE7D-CE3FE0D685B6}"/>
              </a:ext>
            </a:extLst>
          </p:cNvPr>
          <p:cNvGraphicFramePr>
            <a:graphicFrameLocks noGrp="1"/>
          </p:cNvGraphicFramePr>
          <p:nvPr>
            <p:ph idx="4294967295"/>
            <p:extLst>
              <p:ext uri="{D42A27DB-BD31-4B8C-83A1-F6EECF244321}">
                <p14:modId xmlns:p14="http://schemas.microsoft.com/office/powerpoint/2010/main" val="1934125908"/>
              </p:ext>
            </p:extLst>
          </p:nvPr>
        </p:nvGraphicFramePr>
        <p:xfrm>
          <a:off x="692090" y="1268760"/>
          <a:ext cx="7552317" cy="4241916"/>
        </p:xfrm>
        <a:graphic>
          <a:graphicData uri="http://schemas.openxmlformats.org/drawingml/2006/table">
            <a:tbl>
              <a:tblPr firstRow="1" bandRow="1">
                <a:tableStyleId>{00A15C55-8517-42AA-B614-E9B94910E393}</a:tableStyleId>
              </a:tblPr>
              <a:tblGrid>
                <a:gridCol w="3619284">
                  <a:extLst>
                    <a:ext uri="{9D8B030D-6E8A-4147-A177-3AD203B41FA5}">
                      <a16:colId xmlns:a16="http://schemas.microsoft.com/office/drawing/2014/main" val="87405512"/>
                    </a:ext>
                  </a:extLst>
                </a:gridCol>
                <a:gridCol w="3933033">
                  <a:extLst>
                    <a:ext uri="{9D8B030D-6E8A-4147-A177-3AD203B41FA5}">
                      <a16:colId xmlns:a16="http://schemas.microsoft.com/office/drawing/2014/main" val="925035697"/>
                    </a:ext>
                  </a:extLst>
                </a:gridCol>
              </a:tblGrid>
              <a:tr h="700434">
                <a:tc gridSpan="2">
                  <a:txBody>
                    <a:bodyPr/>
                    <a:lstStyle/>
                    <a:p>
                      <a:pPr algn="ctr"/>
                      <a:r>
                        <a:rPr lang="en-GB" sz="3000" dirty="0"/>
                        <a:t>Structures of the respiratory system</a:t>
                      </a:r>
                    </a:p>
                    <a:p>
                      <a:pPr algn="ctr"/>
                      <a:endParaRPr lang="en-GB" sz="3000" dirty="0"/>
                    </a:p>
                    <a:p>
                      <a:pPr algn="ctr"/>
                      <a:endParaRPr lang="en-GB" sz="3000" dirty="0"/>
                    </a:p>
                  </a:txBody>
                  <a:tcPr marL="68580" marR="68580" marT="34290" marB="34290"/>
                </a:tc>
                <a:tc hMerge="1">
                  <a:txBody>
                    <a:bodyPr/>
                    <a:lstStyle/>
                    <a:p>
                      <a:endParaRPr lang="en-GB" dirty="0"/>
                    </a:p>
                  </a:txBody>
                  <a:tcPr/>
                </a:tc>
                <a:extLst>
                  <a:ext uri="{0D108BD9-81ED-4DB2-BD59-A6C34878D82A}">
                    <a16:rowId xmlns:a16="http://schemas.microsoft.com/office/drawing/2014/main" val="3678421098"/>
                  </a:ext>
                </a:extLst>
              </a:tr>
              <a:tr h="700434">
                <a:tc>
                  <a:txBody>
                    <a:bodyPr/>
                    <a:lstStyle/>
                    <a:p>
                      <a:r>
                        <a:rPr lang="en-GB" sz="1400" dirty="0"/>
                        <a:t>The nose</a:t>
                      </a:r>
                    </a:p>
                  </a:txBody>
                  <a:tcPr marL="68580" marR="68580" marT="34290" marB="34290"/>
                </a:tc>
                <a:tc>
                  <a:txBody>
                    <a:bodyPr/>
                    <a:lstStyle/>
                    <a:p>
                      <a:r>
                        <a:rPr lang="en-GB" sz="1400" dirty="0"/>
                        <a:t>The bronchi</a:t>
                      </a:r>
                    </a:p>
                  </a:txBody>
                  <a:tcPr marL="68580" marR="68580" marT="34290" marB="34290"/>
                </a:tc>
                <a:extLst>
                  <a:ext uri="{0D108BD9-81ED-4DB2-BD59-A6C34878D82A}">
                    <a16:rowId xmlns:a16="http://schemas.microsoft.com/office/drawing/2014/main" val="4006748298"/>
                  </a:ext>
                </a:extLst>
              </a:tr>
              <a:tr h="700434">
                <a:tc>
                  <a:txBody>
                    <a:bodyPr/>
                    <a:lstStyle/>
                    <a:p>
                      <a:r>
                        <a:rPr lang="en-GB" sz="1400" dirty="0"/>
                        <a:t>The pharynx</a:t>
                      </a:r>
                    </a:p>
                  </a:txBody>
                  <a:tcPr marL="68580" marR="68580" marT="34290" marB="34290"/>
                </a:tc>
                <a:tc>
                  <a:txBody>
                    <a:bodyPr/>
                    <a:lstStyle/>
                    <a:p>
                      <a:r>
                        <a:rPr lang="en-GB" sz="1400" dirty="0"/>
                        <a:t>The bronchioles</a:t>
                      </a:r>
                    </a:p>
                  </a:txBody>
                  <a:tcPr marL="68580" marR="68580" marT="34290" marB="34290"/>
                </a:tc>
                <a:extLst>
                  <a:ext uri="{0D108BD9-81ED-4DB2-BD59-A6C34878D82A}">
                    <a16:rowId xmlns:a16="http://schemas.microsoft.com/office/drawing/2014/main" val="148311520"/>
                  </a:ext>
                </a:extLst>
              </a:tr>
              <a:tr h="700434">
                <a:tc>
                  <a:txBody>
                    <a:bodyPr/>
                    <a:lstStyle/>
                    <a:p>
                      <a:r>
                        <a:rPr lang="en-GB" sz="1400" dirty="0"/>
                        <a:t>The larynx</a:t>
                      </a:r>
                    </a:p>
                  </a:txBody>
                  <a:tcPr marL="68580" marR="68580" marT="34290" marB="34290"/>
                </a:tc>
                <a:tc>
                  <a:txBody>
                    <a:bodyPr/>
                    <a:lstStyle/>
                    <a:p>
                      <a:r>
                        <a:rPr lang="en-GB" sz="1400" dirty="0"/>
                        <a:t>The alveolar ducts</a:t>
                      </a:r>
                    </a:p>
                  </a:txBody>
                  <a:tcPr marL="68580" marR="68580" marT="34290" marB="34290"/>
                </a:tc>
                <a:extLst>
                  <a:ext uri="{0D108BD9-81ED-4DB2-BD59-A6C34878D82A}">
                    <a16:rowId xmlns:a16="http://schemas.microsoft.com/office/drawing/2014/main" val="1791121611"/>
                  </a:ext>
                </a:extLst>
              </a:tr>
              <a:tr h="700434">
                <a:tc>
                  <a:txBody>
                    <a:bodyPr/>
                    <a:lstStyle/>
                    <a:p>
                      <a:r>
                        <a:rPr lang="en-GB" sz="1400" dirty="0"/>
                        <a:t>The trachea</a:t>
                      </a:r>
                    </a:p>
                  </a:txBody>
                  <a:tcPr marL="68580" marR="68580" marT="34290" marB="34290"/>
                </a:tc>
                <a:tc>
                  <a:txBody>
                    <a:bodyPr/>
                    <a:lstStyle/>
                    <a:p>
                      <a:r>
                        <a:rPr lang="en-GB" sz="1400" dirty="0"/>
                        <a:t>The alveoli</a:t>
                      </a:r>
                    </a:p>
                  </a:txBody>
                  <a:tcPr marL="68580" marR="68580" marT="34290" marB="34290"/>
                </a:tc>
                <a:extLst>
                  <a:ext uri="{0D108BD9-81ED-4DB2-BD59-A6C34878D82A}">
                    <a16:rowId xmlns:a16="http://schemas.microsoft.com/office/drawing/2014/main" val="2369393489"/>
                  </a:ext>
                </a:extLst>
              </a:tr>
            </a:tbl>
          </a:graphicData>
        </a:graphic>
      </p:graphicFrame>
    </p:spTree>
    <p:extLst>
      <p:ext uri="{BB962C8B-B14F-4D97-AF65-F5344CB8AC3E}">
        <p14:creationId xmlns:p14="http://schemas.microsoft.com/office/powerpoint/2010/main" val="3878612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8D98968-29F5-4546-A02B-4C08F9A88357}"/>
              </a:ext>
            </a:extLst>
          </p:cNvPr>
          <p:cNvSpPr>
            <a:spLocks noGrp="1"/>
          </p:cNvSpPr>
          <p:nvPr>
            <p:ph type="title"/>
          </p:nvPr>
        </p:nvSpPr>
        <p:spPr>
          <a:xfrm>
            <a:off x="628650" y="548681"/>
            <a:ext cx="7886700" cy="1080119"/>
          </a:xfrm>
        </p:spPr>
        <p:txBody>
          <a:bodyPr>
            <a:normAutofit/>
          </a:bodyPr>
          <a:lstStyle/>
          <a:p>
            <a:r>
              <a:rPr lang="en-GB" sz="2850" dirty="0"/>
              <a:t>Diagram of the structures in the respiratory system</a:t>
            </a:r>
          </a:p>
        </p:txBody>
      </p:sp>
      <p:pic>
        <p:nvPicPr>
          <p:cNvPr id="7" name="Content Placeholder 6">
            <a:extLst>
              <a:ext uri="{FF2B5EF4-FFF2-40B4-BE49-F238E27FC236}">
                <a16:creationId xmlns:a16="http://schemas.microsoft.com/office/drawing/2014/main" id="{01B55A87-BE11-41F1-A883-4C917C7C810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98104" y="2125267"/>
            <a:ext cx="4932725" cy="3601640"/>
          </a:xfrm>
          <a:prstGeom prst="rect">
            <a:avLst/>
          </a:prstGeom>
          <a:noFill/>
        </p:spPr>
      </p:pic>
    </p:spTree>
    <p:extLst>
      <p:ext uri="{BB962C8B-B14F-4D97-AF65-F5344CB8AC3E}">
        <p14:creationId xmlns:p14="http://schemas.microsoft.com/office/powerpoint/2010/main" val="2940760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42D3E-C39A-437B-AD5B-05598DA4E2D1}"/>
              </a:ext>
            </a:extLst>
          </p:cNvPr>
          <p:cNvSpPr>
            <a:spLocks noGrp="1"/>
          </p:cNvSpPr>
          <p:nvPr>
            <p:ph type="title"/>
          </p:nvPr>
        </p:nvSpPr>
        <p:spPr/>
        <p:txBody>
          <a:bodyPr>
            <a:normAutofit fontScale="90000"/>
          </a:bodyPr>
          <a:lstStyle/>
          <a:p>
            <a:pPr algn="ctr"/>
            <a:r>
              <a:rPr lang="en-GB" dirty="0"/>
              <a:t>Mechanism of respiration</a:t>
            </a:r>
            <a:br>
              <a:rPr lang="en-GB" dirty="0"/>
            </a:br>
            <a:endParaRPr lang="en-GB" dirty="0"/>
          </a:p>
        </p:txBody>
      </p:sp>
      <p:sp>
        <p:nvSpPr>
          <p:cNvPr id="3" name="Content Placeholder 2">
            <a:extLst>
              <a:ext uri="{FF2B5EF4-FFF2-40B4-BE49-F238E27FC236}">
                <a16:creationId xmlns:a16="http://schemas.microsoft.com/office/drawing/2014/main" id="{6AB11A45-B38F-4A28-A99E-329E28C007A6}"/>
              </a:ext>
            </a:extLst>
          </p:cNvPr>
          <p:cNvSpPr>
            <a:spLocks noGrp="1"/>
          </p:cNvSpPr>
          <p:nvPr>
            <p:ph sz="half" idx="1"/>
          </p:nvPr>
        </p:nvSpPr>
        <p:spPr/>
        <p:txBody>
          <a:bodyPr>
            <a:normAutofit/>
          </a:bodyPr>
          <a:lstStyle/>
          <a:p>
            <a:pPr marL="0" indent="0">
              <a:buNone/>
            </a:pPr>
            <a:r>
              <a:rPr lang="en-GB" dirty="0"/>
              <a:t>Respiration consists of two phases, inspiration and expiration.</a:t>
            </a:r>
          </a:p>
          <a:p>
            <a:pPr marL="0" indent="0">
              <a:buNone/>
            </a:pPr>
            <a:r>
              <a:rPr lang="en-GB" dirty="0"/>
              <a:t> </a:t>
            </a:r>
          </a:p>
          <a:p>
            <a:pPr marL="0" indent="0">
              <a:buNone/>
            </a:pPr>
            <a:r>
              <a:rPr lang="en-GB" dirty="0"/>
              <a:t>The chest expands during inspiration and contracts during expiration. </a:t>
            </a:r>
          </a:p>
        </p:txBody>
      </p:sp>
      <p:pic>
        <p:nvPicPr>
          <p:cNvPr id="5" name="Content Placeholder 4">
            <a:extLst>
              <a:ext uri="{FF2B5EF4-FFF2-40B4-BE49-F238E27FC236}">
                <a16:creationId xmlns:a16="http://schemas.microsoft.com/office/drawing/2014/main" id="{3498A2FC-C2A3-407C-8CC2-7E8648961316}"/>
              </a:ext>
            </a:extLst>
          </p:cNvPr>
          <p:cNvPicPr>
            <a:picLocks noGrp="1" noChangeAspect="1"/>
          </p:cNvPicPr>
          <p:nvPr>
            <p:ph sz="half" idx="2"/>
          </p:nvPr>
        </p:nvPicPr>
        <p:blipFill>
          <a:blip r:embed="rId3"/>
          <a:stretch>
            <a:fillRect/>
          </a:stretch>
        </p:blipFill>
        <p:spPr>
          <a:xfrm>
            <a:off x="4629150" y="2352115"/>
            <a:ext cx="3649941" cy="3012212"/>
          </a:xfrm>
          <a:prstGeom prst="rect">
            <a:avLst/>
          </a:prstGeom>
        </p:spPr>
      </p:pic>
    </p:spTree>
    <p:extLst>
      <p:ext uri="{BB962C8B-B14F-4D97-AF65-F5344CB8AC3E}">
        <p14:creationId xmlns:p14="http://schemas.microsoft.com/office/powerpoint/2010/main" val="1265540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B9009-19A5-499C-8E1E-54F07440EC63}"/>
              </a:ext>
            </a:extLst>
          </p:cNvPr>
          <p:cNvSpPr>
            <a:spLocks noGrp="1"/>
          </p:cNvSpPr>
          <p:nvPr>
            <p:ph type="title"/>
          </p:nvPr>
        </p:nvSpPr>
        <p:spPr/>
        <p:txBody>
          <a:bodyPr/>
          <a:lstStyle/>
          <a:p>
            <a:r>
              <a:rPr lang="en-GB" dirty="0"/>
              <a:t>Inspiration (breathing in)</a:t>
            </a:r>
          </a:p>
        </p:txBody>
      </p:sp>
      <p:sp>
        <p:nvSpPr>
          <p:cNvPr id="3" name="Content Placeholder 2">
            <a:extLst>
              <a:ext uri="{FF2B5EF4-FFF2-40B4-BE49-F238E27FC236}">
                <a16:creationId xmlns:a16="http://schemas.microsoft.com/office/drawing/2014/main" id="{D6EF1212-BCD6-4250-AC01-22860D7C67EF}"/>
              </a:ext>
            </a:extLst>
          </p:cNvPr>
          <p:cNvSpPr>
            <a:spLocks noGrp="1"/>
          </p:cNvSpPr>
          <p:nvPr>
            <p:ph idx="1"/>
          </p:nvPr>
        </p:nvSpPr>
        <p:spPr/>
        <p:txBody>
          <a:bodyPr>
            <a:normAutofit fontScale="77500" lnSpcReduction="20000"/>
          </a:bodyPr>
          <a:lstStyle/>
          <a:p>
            <a:pPr marL="0" indent="0">
              <a:buNone/>
            </a:pPr>
            <a:r>
              <a:rPr lang="en-GB" dirty="0"/>
              <a:t>During inspiration the muscle of the diaphragm contract,</a:t>
            </a:r>
          </a:p>
          <a:p>
            <a:pPr marL="0" indent="0">
              <a:buNone/>
            </a:pPr>
            <a:r>
              <a:rPr lang="en-GB" dirty="0"/>
              <a:t>meaning that the diaphragm becomes lower and flatter.</a:t>
            </a:r>
          </a:p>
          <a:p>
            <a:pPr marL="0" indent="0">
              <a:buNone/>
            </a:pPr>
            <a:r>
              <a:rPr lang="en-GB" dirty="0"/>
              <a:t> </a:t>
            </a:r>
          </a:p>
          <a:p>
            <a:pPr marL="0" indent="0">
              <a:buNone/>
            </a:pPr>
            <a:r>
              <a:rPr lang="en-GB" dirty="0"/>
              <a:t>The intercostal muscles, between the ribs, also contract</a:t>
            </a:r>
          </a:p>
          <a:p>
            <a:pPr marL="0" indent="0">
              <a:buNone/>
            </a:pPr>
            <a:r>
              <a:rPr lang="en-GB" dirty="0"/>
              <a:t>and this expands the space between the ribs and draws</a:t>
            </a:r>
          </a:p>
          <a:p>
            <a:pPr marL="0" indent="0">
              <a:buNone/>
            </a:pPr>
            <a:r>
              <a:rPr lang="en-GB" dirty="0"/>
              <a:t>them out.</a:t>
            </a:r>
          </a:p>
          <a:p>
            <a:pPr marL="0" indent="0">
              <a:buNone/>
            </a:pPr>
            <a:endParaRPr lang="en-GB" dirty="0"/>
          </a:p>
          <a:p>
            <a:pPr marL="0" indent="0">
              <a:buNone/>
            </a:pPr>
            <a:r>
              <a:rPr lang="en-GB" dirty="0"/>
              <a:t>The combined effect of these muscle movements making</a:t>
            </a:r>
          </a:p>
          <a:p>
            <a:pPr marL="0" indent="0">
              <a:buNone/>
            </a:pPr>
            <a:r>
              <a:rPr lang="en-GB" dirty="0"/>
              <a:t>the chest cavity bigger and causing air to be sucked in. </a:t>
            </a:r>
          </a:p>
          <a:p>
            <a:pPr marL="0" indent="0">
              <a:buNone/>
            </a:pPr>
            <a:endParaRPr lang="en-GB" dirty="0"/>
          </a:p>
        </p:txBody>
      </p:sp>
    </p:spTree>
    <p:extLst>
      <p:ext uri="{BB962C8B-B14F-4D97-AF65-F5344CB8AC3E}">
        <p14:creationId xmlns:p14="http://schemas.microsoft.com/office/powerpoint/2010/main" val="1627172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3C60E-CD7F-40B5-A343-FB1BCA4FA50B}"/>
              </a:ext>
            </a:extLst>
          </p:cNvPr>
          <p:cNvSpPr>
            <a:spLocks noGrp="1"/>
          </p:cNvSpPr>
          <p:nvPr>
            <p:ph type="title"/>
          </p:nvPr>
        </p:nvSpPr>
        <p:spPr/>
        <p:txBody>
          <a:bodyPr/>
          <a:lstStyle/>
          <a:p>
            <a:r>
              <a:rPr lang="en-GB" dirty="0"/>
              <a:t>Inspiration </a:t>
            </a:r>
            <a:r>
              <a:rPr lang="en-GB" dirty="0" err="1"/>
              <a:t>cont</a:t>
            </a:r>
            <a:r>
              <a:rPr lang="en-GB" dirty="0"/>
              <a:t>…</a:t>
            </a:r>
          </a:p>
        </p:txBody>
      </p:sp>
      <p:sp>
        <p:nvSpPr>
          <p:cNvPr id="3" name="Content Placeholder 2">
            <a:extLst>
              <a:ext uri="{FF2B5EF4-FFF2-40B4-BE49-F238E27FC236}">
                <a16:creationId xmlns:a16="http://schemas.microsoft.com/office/drawing/2014/main" id="{1C21F9C7-F951-4763-9102-A8FDF4225347}"/>
              </a:ext>
            </a:extLst>
          </p:cNvPr>
          <p:cNvSpPr>
            <a:spLocks noGrp="1"/>
          </p:cNvSpPr>
          <p:nvPr>
            <p:ph idx="1"/>
          </p:nvPr>
        </p:nvSpPr>
        <p:spPr/>
        <p:txBody>
          <a:bodyPr>
            <a:normAutofit fontScale="77500" lnSpcReduction="20000"/>
          </a:bodyPr>
          <a:lstStyle/>
          <a:p>
            <a:pPr marL="0" indent="0">
              <a:buNone/>
            </a:pPr>
            <a:r>
              <a:rPr lang="en-GB" dirty="0"/>
              <a:t>As the chest wall moves up and out the parietal pleural</a:t>
            </a:r>
          </a:p>
          <a:p>
            <a:pPr marL="0" indent="0">
              <a:buNone/>
            </a:pPr>
            <a:r>
              <a:rPr lang="en-GB" dirty="0"/>
              <a:t>membranes move with it.</a:t>
            </a:r>
          </a:p>
          <a:p>
            <a:pPr marL="0" indent="0">
              <a:buNone/>
            </a:pPr>
            <a:r>
              <a:rPr lang="en-GB" dirty="0"/>
              <a:t> </a:t>
            </a:r>
          </a:p>
          <a:p>
            <a:pPr marL="0" indent="0">
              <a:buNone/>
            </a:pPr>
            <a:r>
              <a:rPr lang="en-GB" dirty="0"/>
              <a:t>This allows the volume of the interior of the chest cavity</a:t>
            </a:r>
          </a:p>
          <a:p>
            <a:pPr marL="0" indent="0">
              <a:buNone/>
            </a:pPr>
            <a:r>
              <a:rPr lang="en-GB" dirty="0"/>
              <a:t>(the </a:t>
            </a:r>
            <a:r>
              <a:rPr lang="en-GB" i="1" dirty="0"/>
              <a:t>thorax</a:t>
            </a:r>
            <a:r>
              <a:rPr lang="en-GB" dirty="0"/>
              <a:t>) to increase. </a:t>
            </a:r>
          </a:p>
          <a:p>
            <a:pPr marL="0" indent="0">
              <a:buNone/>
            </a:pPr>
            <a:endParaRPr lang="en-GB" dirty="0"/>
          </a:p>
          <a:p>
            <a:pPr marL="0" indent="0">
              <a:buNone/>
            </a:pPr>
            <a:r>
              <a:rPr lang="en-GB" dirty="0"/>
              <a:t>The lung expands to fill the space and air is sucked in via        </a:t>
            </a:r>
          </a:p>
          <a:p>
            <a:pPr marL="0" indent="0">
              <a:buNone/>
            </a:pPr>
            <a:r>
              <a:rPr lang="en-GB" dirty="0"/>
              <a:t>the bronchial tree.</a:t>
            </a:r>
          </a:p>
          <a:p>
            <a:endParaRPr lang="en-GB" dirty="0"/>
          </a:p>
        </p:txBody>
      </p:sp>
    </p:spTree>
    <p:extLst>
      <p:ext uri="{BB962C8B-B14F-4D97-AF65-F5344CB8AC3E}">
        <p14:creationId xmlns:p14="http://schemas.microsoft.com/office/powerpoint/2010/main" val="4133446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EA380-D0C0-461E-BB48-BA722B7B92A4}"/>
              </a:ext>
            </a:extLst>
          </p:cNvPr>
          <p:cNvSpPr>
            <a:spLocks noGrp="1"/>
          </p:cNvSpPr>
          <p:nvPr>
            <p:ph type="title"/>
          </p:nvPr>
        </p:nvSpPr>
        <p:spPr/>
        <p:txBody>
          <a:bodyPr/>
          <a:lstStyle/>
          <a:p>
            <a:r>
              <a:rPr lang="en-GB" dirty="0"/>
              <a:t>Expiration</a:t>
            </a:r>
          </a:p>
        </p:txBody>
      </p:sp>
      <p:sp>
        <p:nvSpPr>
          <p:cNvPr id="3" name="Content Placeholder 2">
            <a:extLst>
              <a:ext uri="{FF2B5EF4-FFF2-40B4-BE49-F238E27FC236}">
                <a16:creationId xmlns:a16="http://schemas.microsoft.com/office/drawing/2014/main" id="{2F3EF34C-6AD1-447F-A768-C40B5C88B9FD}"/>
              </a:ext>
            </a:extLst>
          </p:cNvPr>
          <p:cNvSpPr>
            <a:spLocks noGrp="1"/>
          </p:cNvSpPr>
          <p:nvPr>
            <p:ph idx="1"/>
          </p:nvPr>
        </p:nvSpPr>
        <p:spPr>
          <a:xfrm>
            <a:off x="628650" y="1556792"/>
            <a:ext cx="7886700" cy="3933181"/>
          </a:xfrm>
        </p:spPr>
        <p:txBody>
          <a:bodyPr>
            <a:normAutofit fontScale="70000" lnSpcReduction="20000"/>
          </a:bodyPr>
          <a:lstStyle/>
          <a:p>
            <a:pPr marL="0" indent="0">
              <a:buNone/>
            </a:pPr>
            <a:r>
              <a:rPr lang="en-GB" dirty="0"/>
              <a:t>Expiration during quiet breathing is passive. This means that it</a:t>
            </a:r>
          </a:p>
          <a:p>
            <a:pPr marL="0" indent="0">
              <a:buNone/>
            </a:pPr>
            <a:r>
              <a:rPr lang="en-GB" dirty="0"/>
              <a:t>takes place quietly and without exertion. </a:t>
            </a:r>
          </a:p>
          <a:p>
            <a:pPr marL="0" indent="0">
              <a:buNone/>
            </a:pPr>
            <a:endParaRPr lang="en-GB" dirty="0"/>
          </a:p>
          <a:p>
            <a:pPr marL="0" indent="0">
              <a:buNone/>
            </a:pPr>
            <a:r>
              <a:rPr lang="en-GB" dirty="0"/>
              <a:t>During expiration, the diaphragm relaxes and assumes its</a:t>
            </a:r>
          </a:p>
          <a:p>
            <a:pPr marL="0" indent="0">
              <a:buNone/>
            </a:pPr>
            <a:r>
              <a:rPr lang="en-GB" dirty="0"/>
              <a:t>original domed shape. The intercostal muscles relax and the</a:t>
            </a:r>
          </a:p>
          <a:p>
            <a:pPr marL="0" indent="0">
              <a:buNone/>
            </a:pPr>
            <a:r>
              <a:rPr lang="en-GB" dirty="0"/>
              <a:t>ribs go back to their original position.</a:t>
            </a:r>
          </a:p>
          <a:p>
            <a:pPr marL="0" indent="0">
              <a:buNone/>
            </a:pPr>
            <a:r>
              <a:rPr lang="en-GB" dirty="0"/>
              <a:t> </a:t>
            </a:r>
          </a:p>
          <a:p>
            <a:pPr marL="0" indent="0">
              <a:buNone/>
            </a:pPr>
            <a:r>
              <a:rPr lang="en-GB" dirty="0"/>
              <a:t>The lungs recoil (‘shrink’) and air is pushed out through the </a:t>
            </a:r>
          </a:p>
          <a:p>
            <a:pPr marL="0" indent="0">
              <a:buNone/>
            </a:pPr>
            <a:r>
              <a:rPr lang="en-GB" dirty="0"/>
              <a:t>bronchial tree. In forced expiration the internal intercostal</a:t>
            </a:r>
          </a:p>
          <a:p>
            <a:pPr marL="0" indent="0">
              <a:buNone/>
            </a:pPr>
            <a:r>
              <a:rPr lang="en-GB" dirty="0"/>
              <a:t>muscles contract actively to lower the ribs. </a:t>
            </a:r>
          </a:p>
          <a:p>
            <a:pPr marL="0" indent="0">
              <a:buNone/>
            </a:pPr>
            <a:endParaRPr lang="en-GB" dirty="0"/>
          </a:p>
        </p:txBody>
      </p:sp>
    </p:spTree>
    <p:extLst>
      <p:ext uri="{BB962C8B-B14F-4D97-AF65-F5344CB8AC3E}">
        <p14:creationId xmlns:p14="http://schemas.microsoft.com/office/powerpoint/2010/main" val="2495671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6098-91BF-4F9C-89CA-4FEA9B819734}"/>
              </a:ext>
            </a:extLst>
          </p:cNvPr>
          <p:cNvSpPr>
            <a:spLocks noGrp="1"/>
          </p:cNvSpPr>
          <p:nvPr>
            <p:ph type="title"/>
          </p:nvPr>
        </p:nvSpPr>
        <p:spPr/>
        <p:txBody>
          <a:bodyPr/>
          <a:lstStyle/>
          <a:p>
            <a:r>
              <a:rPr lang="en-GB" dirty="0"/>
              <a:t>Expiration </a:t>
            </a:r>
            <a:r>
              <a:rPr lang="en-GB" dirty="0" err="1"/>
              <a:t>cont</a:t>
            </a:r>
            <a:r>
              <a:rPr lang="en-GB" dirty="0"/>
              <a:t>…</a:t>
            </a:r>
          </a:p>
        </p:txBody>
      </p:sp>
      <p:sp>
        <p:nvSpPr>
          <p:cNvPr id="3" name="Content Placeholder 2">
            <a:extLst>
              <a:ext uri="{FF2B5EF4-FFF2-40B4-BE49-F238E27FC236}">
                <a16:creationId xmlns:a16="http://schemas.microsoft.com/office/drawing/2014/main" id="{574C7039-D640-4559-8158-F823CC803DB6}"/>
              </a:ext>
            </a:extLst>
          </p:cNvPr>
          <p:cNvSpPr>
            <a:spLocks noGrp="1"/>
          </p:cNvSpPr>
          <p:nvPr>
            <p:ph idx="1"/>
          </p:nvPr>
        </p:nvSpPr>
        <p:spPr/>
        <p:txBody>
          <a:bodyPr>
            <a:normAutofit fontScale="70000" lnSpcReduction="20000"/>
          </a:bodyPr>
          <a:lstStyle/>
          <a:p>
            <a:pPr marL="0" indent="0">
              <a:buNone/>
            </a:pPr>
            <a:r>
              <a:rPr lang="en-GB" dirty="0"/>
              <a:t>The accessory muscles of respiration are involved when deep</a:t>
            </a:r>
          </a:p>
          <a:p>
            <a:pPr marL="0" indent="0">
              <a:buNone/>
            </a:pPr>
            <a:r>
              <a:rPr lang="en-GB" dirty="0"/>
              <a:t>breathing occurs or when the airway is obstructed. </a:t>
            </a:r>
          </a:p>
          <a:p>
            <a:pPr marL="0" indent="0">
              <a:buNone/>
            </a:pPr>
            <a:endParaRPr lang="en-GB" dirty="0"/>
          </a:p>
          <a:p>
            <a:pPr marL="0" indent="0">
              <a:buNone/>
            </a:pPr>
            <a:r>
              <a:rPr lang="en-GB" dirty="0"/>
              <a:t>In this situation the sternum is raised by the muscles attached</a:t>
            </a:r>
          </a:p>
          <a:p>
            <a:pPr marL="0" indent="0">
              <a:buNone/>
            </a:pPr>
            <a:r>
              <a:rPr lang="en-GB" dirty="0"/>
              <a:t>to it during inspiration.  This increases diameter of the thorax</a:t>
            </a:r>
          </a:p>
          <a:p>
            <a:pPr marL="0" indent="0">
              <a:buNone/>
            </a:pPr>
            <a:r>
              <a:rPr lang="en-GB" dirty="0"/>
              <a:t>from front to back. Adjacent muscles pull the ribs outwards.</a:t>
            </a:r>
          </a:p>
          <a:p>
            <a:pPr marL="0" indent="0">
              <a:buNone/>
            </a:pPr>
            <a:endParaRPr lang="en-GB" dirty="0"/>
          </a:p>
          <a:p>
            <a:pPr marL="0" indent="0">
              <a:buNone/>
            </a:pPr>
            <a:r>
              <a:rPr lang="en-GB" dirty="0"/>
              <a:t>The muscles of the </a:t>
            </a:r>
            <a:r>
              <a:rPr lang="en-GB" i="1" dirty="0"/>
              <a:t>anterior</a:t>
            </a:r>
            <a:r>
              <a:rPr lang="en-GB" dirty="0"/>
              <a:t> (front) abdominal wall help to </a:t>
            </a:r>
          </a:p>
          <a:p>
            <a:pPr marL="0" indent="0">
              <a:buNone/>
            </a:pPr>
            <a:r>
              <a:rPr lang="en-GB" dirty="0"/>
              <a:t>compress the thorax during forced expiration. </a:t>
            </a:r>
          </a:p>
          <a:p>
            <a:endParaRPr lang="en-GB" dirty="0"/>
          </a:p>
        </p:txBody>
      </p:sp>
    </p:spTree>
    <p:extLst>
      <p:ext uri="{BB962C8B-B14F-4D97-AF65-F5344CB8AC3E}">
        <p14:creationId xmlns:p14="http://schemas.microsoft.com/office/powerpoint/2010/main" val="3427441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A8080-A6E1-4E09-AB9C-BBD8E7CFF8A6}"/>
              </a:ext>
            </a:extLst>
          </p:cNvPr>
          <p:cNvSpPr>
            <a:spLocks noGrp="1"/>
          </p:cNvSpPr>
          <p:nvPr>
            <p:ph type="title"/>
          </p:nvPr>
        </p:nvSpPr>
        <p:spPr/>
        <p:txBody>
          <a:bodyPr>
            <a:normAutofit fontScale="90000"/>
          </a:bodyPr>
          <a:lstStyle/>
          <a:p>
            <a:r>
              <a:rPr lang="en-GB" dirty="0"/>
              <a:t>The respiratory process</a:t>
            </a:r>
            <a:br>
              <a:rPr lang="en-GB" dirty="0"/>
            </a:br>
            <a:endParaRPr lang="en-GB" dirty="0"/>
          </a:p>
        </p:txBody>
      </p:sp>
      <p:sp>
        <p:nvSpPr>
          <p:cNvPr id="3" name="Content Placeholder 2">
            <a:extLst>
              <a:ext uri="{FF2B5EF4-FFF2-40B4-BE49-F238E27FC236}">
                <a16:creationId xmlns:a16="http://schemas.microsoft.com/office/drawing/2014/main" id="{7B3467CD-DC82-4C50-82E1-4600F81EE501}"/>
              </a:ext>
            </a:extLst>
          </p:cNvPr>
          <p:cNvSpPr>
            <a:spLocks noGrp="1"/>
          </p:cNvSpPr>
          <p:nvPr>
            <p:ph idx="1"/>
          </p:nvPr>
        </p:nvSpPr>
        <p:spPr/>
        <p:txBody>
          <a:bodyPr>
            <a:normAutofit fontScale="70000" lnSpcReduction="20000"/>
          </a:bodyPr>
          <a:lstStyle/>
          <a:p>
            <a:pPr marL="0" indent="0">
              <a:buNone/>
            </a:pPr>
            <a:r>
              <a:rPr lang="en-GB" dirty="0"/>
              <a:t>Air enters the respiratory system through the nose (or mouth).</a:t>
            </a:r>
          </a:p>
          <a:p>
            <a:pPr marL="0" indent="0">
              <a:buNone/>
            </a:pPr>
            <a:endParaRPr lang="en-GB" dirty="0"/>
          </a:p>
          <a:p>
            <a:pPr marL="0" indent="0">
              <a:buNone/>
            </a:pPr>
            <a:r>
              <a:rPr lang="en-GB" dirty="0"/>
              <a:t>The air passages are lined with mucous membrane made of</a:t>
            </a:r>
          </a:p>
          <a:p>
            <a:pPr marL="0" indent="0">
              <a:buNone/>
            </a:pPr>
            <a:r>
              <a:rPr lang="en-GB" dirty="0"/>
              <a:t>ciliated epithelium that contains goblet cells, which secrete</a:t>
            </a:r>
          </a:p>
          <a:p>
            <a:pPr marL="0" indent="0">
              <a:buNone/>
            </a:pPr>
            <a:r>
              <a:rPr lang="en-GB" dirty="0"/>
              <a:t>mucus. </a:t>
            </a:r>
          </a:p>
          <a:p>
            <a:pPr marL="0" indent="0">
              <a:buNone/>
            </a:pPr>
            <a:endParaRPr lang="en-GB" dirty="0"/>
          </a:p>
          <a:p>
            <a:pPr marL="0" indent="0">
              <a:buNone/>
            </a:pPr>
            <a:r>
              <a:rPr lang="en-GB" dirty="0"/>
              <a:t>The mucous traps dust and microscopic particles from the air</a:t>
            </a:r>
          </a:p>
          <a:p>
            <a:pPr marL="0" indent="0">
              <a:buNone/>
            </a:pPr>
            <a:r>
              <a:rPr lang="en-GB" dirty="0"/>
              <a:t>and prevents them from travelling deeper into the                   </a:t>
            </a:r>
          </a:p>
          <a:p>
            <a:pPr marL="0" indent="0">
              <a:buNone/>
            </a:pPr>
            <a:r>
              <a:rPr lang="en-GB" dirty="0"/>
              <a:t>respiratory passages and the lungs. </a:t>
            </a:r>
          </a:p>
        </p:txBody>
      </p:sp>
    </p:spTree>
    <p:extLst>
      <p:ext uri="{BB962C8B-B14F-4D97-AF65-F5344CB8AC3E}">
        <p14:creationId xmlns:p14="http://schemas.microsoft.com/office/powerpoint/2010/main" val="553272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3E2A5-37E2-48ED-88BA-B0018FD7E766}"/>
              </a:ext>
            </a:extLst>
          </p:cNvPr>
          <p:cNvSpPr>
            <a:spLocks noGrp="1"/>
          </p:cNvSpPr>
          <p:nvPr>
            <p:ph type="title"/>
          </p:nvPr>
        </p:nvSpPr>
        <p:spPr/>
        <p:txBody>
          <a:bodyPr/>
          <a:lstStyle/>
          <a:p>
            <a:pPr algn="ctr"/>
            <a:r>
              <a:rPr lang="en-GB" dirty="0"/>
              <a:t>The respiratory process</a:t>
            </a:r>
          </a:p>
        </p:txBody>
      </p:sp>
      <p:sp>
        <p:nvSpPr>
          <p:cNvPr id="3" name="Content Placeholder 2">
            <a:extLst>
              <a:ext uri="{FF2B5EF4-FFF2-40B4-BE49-F238E27FC236}">
                <a16:creationId xmlns:a16="http://schemas.microsoft.com/office/drawing/2014/main" id="{C54403D8-C702-45B1-9E0E-42CA02E87F6F}"/>
              </a:ext>
            </a:extLst>
          </p:cNvPr>
          <p:cNvSpPr>
            <a:spLocks noGrp="1"/>
          </p:cNvSpPr>
          <p:nvPr>
            <p:ph sz="half" idx="1"/>
          </p:nvPr>
        </p:nvSpPr>
        <p:spPr>
          <a:xfrm>
            <a:off x="628650" y="2226469"/>
            <a:ext cx="3886200" cy="3263504"/>
          </a:xfrm>
        </p:spPr>
        <p:txBody>
          <a:bodyPr>
            <a:normAutofit fontScale="85000" lnSpcReduction="20000"/>
          </a:bodyPr>
          <a:lstStyle/>
          <a:p>
            <a:pPr marL="0" indent="0">
              <a:buNone/>
            </a:pPr>
            <a:r>
              <a:rPr lang="en-GB" sz="2100" dirty="0"/>
              <a:t>The cilia (fine hair like structures</a:t>
            </a:r>
          </a:p>
          <a:p>
            <a:pPr marL="0" indent="0">
              <a:buNone/>
            </a:pPr>
            <a:r>
              <a:rPr lang="en-GB" sz="2100" dirty="0"/>
              <a:t>lining the air passages sweep </a:t>
            </a:r>
          </a:p>
          <a:p>
            <a:pPr marL="0" indent="0">
              <a:buNone/>
            </a:pPr>
            <a:r>
              <a:rPr lang="en-GB" sz="2100" dirty="0"/>
              <a:t>the mucus and foreign particles</a:t>
            </a:r>
          </a:p>
          <a:p>
            <a:pPr marL="0" indent="0">
              <a:buNone/>
            </a:pPr>
            <a:r>
              <a:rPr lang="en-GB" sz="2100" dirty="0"/>
              <a:t>upwards, away from the</a:t>
            </a:r>
          </a:p>
          <a:p>
            <a:pPr marL="0" indent="0">
              <a:buNone/>
            </a:pPr>
            <a:r>
              <a:rPr lang="en-GB" sz="2100" dirty="0"/>
              <a:t>lungs. </a:t>
            </a:r>
          </a:p>
          <a:p>
            <a:pPr marL="0" indent="0">
              <a:buNone/>
            </a:pPr>
            <a:endParaRPr lang="en-GB" sz="1950" dirty="0"/>
          </a:p>
          <a:p>
            <a:pPr marL="0" indent="0">
              <a:buNone/>
            </a:pPr>
            <a:r>
              <a:rPr lang="en-GB" sz="2100" dirty="0"/>
              <a:t>This helps protect the airways</a:t>
            </a:r>
          </a:p>
          <a:p>
            <a:pPr marL="0" indent="0">
              <a:buNone/>
            </a:pPr>
            <a:r>
              <a:rPr lang="en-GB" sz="2100" dirty="0"/>
              <a:t>from damage and infection. </a:t>
            </a:r>
          </a:p>
          <a:p>
            <a:pPr marL="0" indent="0">
              <a:buNone/>
            </a:pPr>
            <a:endParaRPr lang="en-GB" sz="1950" dirty="0"/>
          </a:p>
          <a:p>
            <a:endParaRPr lang="en-GB" dirty="0"/>
          </a:p>
        </p:txBody>
      </p:sp>
      <p:sp>
        <p:nvSpPr>
          <p:cNvPr id="4" name="Content Placeholder 3">
            <a:extLst>
              <a:ext uri="{FF2B5EF4-FFF2-40B4-BE49-F238E27FC236}">
                <a16:creationId xmlns:a16="http://schemas.microsoft.com/office/drawing/2014/main" id="{EDF529AE-5406-41BA-8980-E4D04CB6E8BA}"/>
              </a:ext>
            </a:extLst>
          </p:cNvPr>
          <p:cNvSpPr>
            <a:spLocks noGrp="1"/>
          </p:cNvSpPr>
          <p:nvPr>
            <p:ph sz="half" idx="2"/>
          </p:nvPr>
        </p:nvSpPr>
        <p:spPr>
          <a:xfrm>
            <a:off x="4629150" y="1917766"/>
            <a:ext cx="3886200" cy="3634033"/>
          </a:xfrm>
        </p:spPr>
        <p:txBody>
          <a:bodyPr>
            <a:normAutofit fontScale="85000" lnSpcReduction="20000"/>
          </a:bodyPr>
          <a:lstStyle/>
          <a:p>
            <a:pPr marL="0" indent="0">
              <a:buNone/>
            </a:pPr>
            <a:r>
              <a:rPr lang="en-GB" b="1" dirty="0"/>
              <a:t>Ciliated columnar epithelium</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250" dirty="0">
              <a:latin typeface="Arial Narrow" panose="020B0606020202030204" pitchFamily="34" charset="0"/>
            </a:endParaRPr>
          </a:p>
          <a:p>
            <a:pPr marL="0" indent="0">
              <a:buNone/>
            </a:pPr>
            <a:r>
              <a:rPr lang="en-GB" sz="2250" dirty="0">
                <a:latin typeface="Arial Narrow" panose="020B0606020202030204" pitchFamily="34" charset="0"/>
              </a:rPr>
              <a:t>membrane</a:t>
            </a:r>
          </a:p>
          <a:p>
            <a:pPr marL="0" indent="0">
              <a:buNone/>
            </a:pPr>
            <a:endParaRPr lang="en-GB" dirty="0"/>
          </a:p>
        </p:txBody>
      </p:sp>
      <p:pic>
        <p:nvPicPr>
          <p:cNvPr id="6" name="Picture 5">
            <a:extLst>
              <a:ext uri="{FF2B5EF4-FFF2-40B4-BE49-F238E27FC236}">
                <a16:creationId xmlns:a16="http://schemas.microsoft.com/office/drawing/2014/main" id="{325F524C-3018-4876-B7FF-267B7A2D0FE4}"/>
              </a:ext>
            </a:extLst>
          </p:cNvPr>
          <p:cNvPicPr>
            <a:picLocks noChangeAspect="1"/>
          </p:cNvPicPr>
          <p:nvPr/>
        </p:nvPicPr>
        <p:blipFill>
          <a:blip r:embed="rId2"/>
          <a:stretch>
            <a:fillRect/>
          </a:stretch>
        </p:blipFill>
        <p:spPr>
          <a:xfrm>
            <a:off x="4736970" y="2730827"/>
            <a:ext cx="3718874" cy="2382625"/>
          </a:xfrm>
          <a:prstGeom prst="rect">
            <a:avLst/>
          </a:prstGeom>
        </p:spPr>
      </p:pic>
    </p:spTree>
    <p:extLst>
      <p:ext uri="{BB962C8B-B14F-4D97-AF65-F5344CB8AC3E}">
        <p14:creationId xmlns:p14="http://schemas.microsoft.com/office/powerpoint/2010/main" val="30475896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B92DDF4-7D59-458E-A060-5B07AD921872}"/>
              </a:ext>
            </a:extLst>
          </p:cNvPr>
          <p:cNvSpPr>
            <a:spLocks noGrp="1"/>
          </p:cNvSpPr>
          <p:nvPr>
            <p:ph type="title"/>
          </p:nvPr>
        </p:nvSpPr>
        <p:spPr/>
        <p:txBody>
          <a:bodyPr>
            <a:normAutofit fontScale="90000"/>
          </a:bodyPr>
          <a:lstStyle/>
          <a:p>
            <a:br>
              <a:rPr lang="en-GB" dirty="0"/>
            </a:br>
            <a:r>
              <a:rPr lang="en-GB" dirty="0"/>
              <a:t>The upper airways</a:t>
            </a:r>
            <a:br>
              <a:rPr lang="en-GB" dirty="0"/>
            </a:br>
            <a:endParaRPr lang="en-GB" dirty="0"/>
          </a:p>
        </p:txBody>
      </p:sp>
      <p:sp>
        <p:nvSpPr>
          <p:cNvPr id="8" name="Content Placeholder 7">
            <a:extLst>
              <a:ext uri="{FF2B5EF4-FFF2-40B4-BE49-F238E27FC236}">
                <a16:creationId xmlns:a16="http://schemas.microsoft.com/office/drawing/2014/main" id="{D1AF4A12-40F0-4566-8DE0-0516FFBD4719}"/>
              </a:ext>
            </a:extLst>
          </p:cNvPr>
          <p:cNvSpPr>
            <a:spLocks noGrp="1"/>
          </p:cNvSpPr>
          <p:nvPr>
            <p:ph sz="half" idx="1"/>
          </p:nvPr>
        </p:nvSpPr>
        <p:spPr/>
        <p:txBody>
          <a:bodyPr>
            <a:normAutofit fontScale="92500" lnSpcReduction="10000"/>
          </a:bodyPr>
          <a:lstStyle/>
          <a:p>
            <a:pPr marL="0" indent="0">
              <a:buNone/>
            </a:pPr>
            <a:r>
              <a:rPr lang="en-GB" dirty="0"/>
              <a:t>These include the mouth,</a:t>
            </a:r>
          </a:p>
          <a:p>
            <a:pPr marL="0" indent="0">
              <a:buNone/>
            </a:pPr>
            <a:r>
              <a:rPr lang="en-GB" dirty="0"/>
              <a:t>nose and trachea.</a:t>
            </a:r>
          </a:p>
          <a:p>
            <a:pPr marL="0" indent="0">
              <a:buNone/>
            </a:pPr>
            <a:r>
              <a:rPr lang="en-GB" dirty="0"/>
              <a:t> </a:t>
            </a:r>
          </a:p>
          <a:p>
            <a:pPr marL="0" indent="0">
              <a:buNone/>
            </a:pPr>
            <a:r>
              <a:rPr lang="en-GB" dirty="0"/>
              <a:t>The more rigid structures</a:t>
            </a:r>
          </a:p>
          <a:p>
            <a:pPr marL="0" indent="0">
              <a:buNone/>
            </a:pPr>
            <a:r>
              <a:rPr lang="en-GB" dirty="0"/>
              <a:t>of the upper air passages</a:t>
            </a:r>
          </a:p>
          <a:p>
            <a:pPr marL="0" indent="0">
              <a:buNone/>
            </a:pPr>
            <a:r>
              <a:rPr lang="en-GB" dirty="0"/>
              <a:t>are made of rings of cartilage joined together</a:t>
            </a:r>
          </a:p>
          <a:p>
            <a:pPr marL="0" indent="0">
              <a:buNone/>
            </a:pPr>
            <a:r>
              <a:rPr lang="en-GB" dirty="0"/>
              <a:t>by ligaments and</a:t>
            </a:r>
          </a:p>
          <a:p>
            <a:pPr marL="0" indent="0">
              <a:buNone/>
            </a:pPr>
            <a:r>
              <a:rPr lang="en-GB" dirty="0"/>
              <a:t>membranes. </a:t>
            </a:r>
          </a:p>
          <a:p>
            <a:endParaRPr lang="en-GB" dirty="0"/>
          </a:p>
        </p:txBody>
      </p:sp>
      <p:pic>
        <p:nvPicPr>
          <p:cNvPr id="11" name="Content Placeholder 10">
            <a:extLst>
              <a:ext uri="{FF2B5EF4-FFF2-40B4-BE49-F238E27FC236}">
                <a16:creationId xmlns:a16="http://schemas.microsoft.com/office/drawing/2014/main" id="{50E70BE8-04A5-4FDE-BDE3-728B6FC573EB}"/>
              </a:ext>
            </a:extLst>
          </p:cNvPr>
          <p:cNvPicPr>
            <a:picLocks noGrp="1" noChangeAspect="1"/>
          </p:cNvPicPr>
          <p:nvPr>
            <p:ph sz="half" idx="2"/>
          </p:nvPr>
        </p:nvPicPr>
        <p:blipFill>
          <a:blip r:embed="rId2"/>
          <a:stretch>
            <a:fillRect/>
          </a:stretch>
        </p:blipFill>
        <p:spPr>
          <a:xfrm>
            <a:off x="4793529" y="2313692"/>
            <a:ext cx="3810787" cy="2912882"/>
          </a:xfrm>
        </p:spPr>
      </p:pic>
    </p:spTree>
    <p:extLst>
      <p:ext uri="{BB962C8B-B14F-4D97-AF65-F5344CB8AC3E}">
        <p14:creationId xmlns:p14="http://schemas.microsoft.com/office/powerpoint/2010/main" val="3536348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15F8E-17CE-4F1B-9F1B-F6ED3E4D8E29}"/>
              </a:ext>
            </a:extLst>
          </p:cNvPr>
          <p:cNvSpPr>
            <a:spLocks noGrp="1"/>
          </p:cNvSpPr>
          <p:nvPr>
            <p:ph type="title"/>
          </p:nvPr>
        </p:nvSpPr>
        <p:spPr/>
        <p:txBody>
          <a:bodyPr>
            <a:normAutofit fontScale="90000"/>
          </a:bodyPr>
          <a:lstStyle/>
          <a:p>
            <a:pPr algn="ctr"/>
            <a:br>
              <a:rPr lang="en-GB" dirty="0"/>
            </a:br>
            <a:r>
              <a:rPr lang="en-GB" dirty="0"/>
              <a:t>The Bronchi</a:t>
            </a:r>
            <a:br>
              <a:rPr lang="en-GB" dirty="0"/>
            </a:br>
            <a:endParaRPr lang="en-GB" dirty="0"/>
          </a:p>
        </p:txBody>
      </p:sp>
      <p:sp>
        <p:nvSpPr>
          <p:cNvPr id="3" name="Content Placeholder 2">
            <a:extLst>
              <a:ext uri="{FF2B5EF4-FFF2-40B4-BE49-F238E27FC236}">
                <a16:creationId xmlns:a16="http://schemas.microsoft.com/office/drawing/2014/main" id="{5DF755E1-80BB-4285-8D38-148B91497ED0}"/>
              </a:ext>
            </a:extLst>
          </p:cNvPr>
          <p:cNvSpPr>
            <a:spLocks noGrp="1"/>
          </p:cNvSpPr>
          <p:nvPr>
            <p:ph idx="1"/>
          </p:nvPr>
        </p:nvSpPr>
        <p:spPr/>
        <p:txBody>
          <a:bodyPr>
            <a:normAutofit fontScale="55000" lnSpcReduction="20000"/>
          </a:bodyPr>
          <a:lstStyle/>
          <a:p>
            <a:pPr marL="0" indent="0">
              <a:buNone/>
            </a:pPr>
            <a:r>
              <a:rPr lang="en-GB" sz="3600" dirty="0"/>
              <a:t>The two main bronchi begin where the trachea splits into two and one</a:t>
            </a:r>
          </a:p>
          <a:p>
            <a:pPr marL="0" indent="0">
              <a:buNone/>
            </a:pPr>
            <a:r>
              <a:rPr lang="en-GB" sz="3600" dirty="0"/>
              <a:t>bronchus leads into each lung.</a:t>
            </a:r>
          </a:p>
          <a:p>
            <a:pPr marL="0" indent="0">
              <a:buNone/>
            </a:pPr>
            <a:r>
              <a:rPr lang="en-GB" dirty="0"/>
              <a:t> </a:t>
            </a:r>
          </a:p>
          <a:p>
            <a:pPr marL="0" indent="0">
              <a:buNone/>
            </a:pPr>
            <a:r>
              <a:rPr lang="en-GB" sz="3600" dirty="0"/>
              <a:t>The left bronchus is narrower and longer than the right bronchus. </a:t>
            </a:r>
          </a:p>
          <a:p>
            <a:pPr marL="0" indent="0">
              <a:buNone/>
            </a:pPr>
            <a:endParaRPr lang="en-GB" dirty="0"/>
          </a:p>
          <a:p>
            <a:pPr marL="0" indent="0">
              <a:buNone/>
            </a:pPr>
            <a:r>
              <a:rPr lang="en-GB" sz="3800" dirty="0"/>
              <a:t>This is to accommodate the position of the heart within the chest</a:t>
            </a:r>
          </a:p>
          <a:p>
            <a:pPr marL="0" indent="0">
              <a:buNone/>
            </a:pPr>
            <a:r>
              <a:rPr lang="en-GB" sz="3800" dirty="0"/>
              <a:t>cavity. </a:t>
            </a:r>
          </a:p>
          <a:p>
            <a:pPr marL="0" indent="0">
              <a:buNone/>
            </a:pPr>
            <a:endParaRPr lang="en-GB" dirty="0"/>
          </a:p>
          <a:p>
            <a:pPr marL="0" indent="0">
              <a:buNone/>
            </a:pPr>
            <a:r>
              <a:rPr lang="en-GB" sz="3800" dirty="0"/>
              <a:t>Each main bronchus divides into branches in the lobes of the lungs</a:t>
            </a:r>
          </a:p>
          <a:p>
            <a:pPr marL="0" indent="0">
              <a:buNone/>
            </a:pPr>
            <a:r>
              <a:rPr lang="en-GB" sz="3800" dirty="0"/>
              <a:t>and divides again into progressively smaller bronchi within the lung</a:t>
            </a:r>
          </a:p>
          <a:p>
            <a:pPr marL="0" indent="0">
              <a:buNone/>
            </a:pPr>
            <a:r>
              <a:rPr lang="en-GB" sz="3800" dirty="0"/>
              <a:t>tissue.</a:t>
            </a:r>
          </a:p>
        </p:txBody>
      </p:sp>
    </p:spTree>
    <p:extLst>
      <p:ext uri="{BB962C8B-B14F-4D97-AF65-F5344CB8AC3E}">
        <p14:creationId xmlns:p14="http://schemas.microsoft.com/office/powerpoint/2010/main" val="613931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34BCD-21F6-4CB9-ABC9-BD530F0B7AEE}"/>
              </a:ext>
            </a:extLst>
          </p:cNvPr>
          <p:cNvSpPr>
            <a:spLocks noGrp="1"/>
          </p:cNvSpPr>
          <p:nvPr>
            <p:ph type="title"/>
          </p:nvPr>
        </p:nvSpPr>
        <p:spPr/>
        <p:txBody>
          <a:bodyPr/>
          <a:lstStyle/>
          <a:p>
            <a:pPr algn="ctr"/>
            <a:r>
              <a:rPr lang="en-GB" dirty="0"/>
              <a:t>The Bronchi</a:t>
            </a:r>
          </a:p>
        </p:txBody>
      </p:sp>
      <p:sp>
        <p:nvSpPr>
          <p:cNvPr id="3" name="Content Placeholder 2">
            <a:extLst>
              <a:ext uri="{FF2B5EF4-FFF2-40B4-BE49-F238E27FC236}">
                <a16:creationId xmlns:a16="http://schemas.microsoft.com/office/drawing/2014/main" id="{9C98A00E-DCDE-442E-B358-14394D2DBDF2}"/>
              </a:ext>
            </a:extLst>
          </p:cNvPr>
          <p:cNvSpPr>
            <a:spLocks noGrp="1"/>
          </p:cNvSpPr>
          <p:nvPr>
            <p:ph idx="1"/>
          </p:nvPr>
        </p:nvSpPr>
        <p:spPr>
          <a:xfrm>
            <a:off x="628650" y="1628800"/>
            <a:ext cx="7886700" cy="3888431"/>
          </a:xfrm>
        </p:spPr>
        <p:txBody>
          <a:bodyPr>
            <a:normAutofit fontScale="32500" lnSpcReduction="20000"/>
          </a:bodyPr>
          <a:lstStyle/>
          <a:p>
            <a:pPr marL="0" indent="0">
              <a:buNone/>
            </a:pPr>
            <a:r>
              <a:rPr lang="en-GB" sz="7800" dirty="0"/>
              <a:t>The bronchi are similar in structure to the trachea but the cartilage is less regular. </a:t>
            </a: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endParaRPr lang="en-GB" sz="1650" dirty="0">
              <a:latin typeface="Abadi" panose="020B0604020202020204" pitchFamily="34" charset="0"/>
            </a:endParaRPr>
          </a:p>
          <a:p>
            <a:pPr marL="0" indent="0">
              <a:buNone/>
            </a:pPr>
            <a:r>
              <a:rPr lang="en-GB" sz="1650" dirty="0">
                <a:latin typeface="Abadi" panose="020B0604020202020204" pitchFamily="34" charset="0"/>
              </a:rPr>
              <a:t>                                                                                                                                                                                                                                                                                                                                                                                      </a:t>
            </a:r>
            <a:r>
              <a:rPr lang="en-GB" sz="6000" dirty="0">
                <a:latin typeface="Abadi" panose="020B0604020202020204" pitchFamily="34" charset="0"/>
              </a:rPr>
              <a:t>bronchus</a:t>
            </a:r>
            <a:r>
              <a:rPr lang="en-GB" sz="6000" dirty="0"/>
              <a:t>    </a:t>
            </a: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a:p>
            <a:pPr marL="0" indent="0">
              <a:buNone/>
            </a:pPr>
            <a:r>
              <a:rPr lang="en-GB" dirty="0"/>
              <a:t>                                                                                                  </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9FEBF7E4-C302-49AE-8E7E-C2632808927F}"/>
              </a:ext>
            </a:extLst>
          </p:cNvPr>
          <p:cNvPicPr>
            <a:picLocks noChangeAspect="1"/>
          </p:cNvPicPr>
          <p:nvPr/>
        </p:nvPicPr>
        <p:blipFill>
          <a:blip r:embed="rId2"/>
          <a:stretch>
            <a:fillRect/>
          </a:stretch>
        </p:blipFill>
        <p:spPr>
          <a:xfrm>
            <a:off x="523188" y="2985352"/>
            <a:ext cx="7324627" cy="1477651"/>
          </a:xfrm>
          <a:prstGeom prst="rect">
            <a:avLst/>
          </a:prstGeom>
        </p:spPr>
      </p:pic>
    </p:spTree>
    <p:extLst>
      <p:ext uri="{BB962C8B-B14F-4D97-AF65-F5344CB8AC3E}">
        <p14:creationId xmlns:p14="http://schemas.microsoft.com/office/powerpoint/2010/main" val="2846279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0E3912-BF63-42F3-9205-739F273A226F}"/>
              </a:ext>
            </a:extLst>
          </p:cNvPr>
          <p:cNvSpPr>
            <a:spLocks noGrp="1"/>
          </p:cNvSpPr>
          <p:nvPr>
            <p:ph type="title"/>
          </p:nvPr>
        </p:nvSpPr>
        <p:spPr/>
        <p:txBody>
          <a:bodyPr/>
          <a:lstStyle/>
          <a:p>
            <a:pPr algn="ctr"/>
            <a:r>
              <a:rPr lang="en-GB" dirty="0"/>
              <a:t>The bronchioles</a:t>
            </a:r>
          </a:p>
        </p:txBody>
      </p:sp>
      <p:sp>
        <p:nvSpPr>
          <p:cNvPr id="6" name="Content Placeholder 5">
            <a:extLst>
              <a:ext uri="{FF2B5EF4-FFF2-40B4-BE49-F238E27FC236}">
                <a16:creationId xmlns:a16="http://schemas.microsoft.com/office/drawing/2014/main" id="{E16C1AD4-3FD5-4A34-AEB0-AC05BF7224A0}"/>
              </a:ext>
            </a:extLst>
          </p:cNvPr>
          <p:cNvSpPr>
            <a:spLocks noGrp="1"/>
          </p:cNvSpPr>
          <p:nvPr>
            <p:ph idx="1"/>
          </p:nvPr>
        </p:nvSpPr>
        <p:spPr/>
        <p:txBody>
          <a:bodyPr>
            <a:normAutofit fontScale="77500" lnSpcReduction="20000"/>
          </a:bodyPr>
          <a:lstStyle/>
          <a:p>
            <a:pPr marL="0" indent="0">
              <a:buNone/>
            </a:pPr>
            <a:r>
              <a:rPr lang="en-GB" dirty="0"/>
              <a:t>The smallest bronchi are called bronchioles. </a:t>
            </a:r>
          </a:p>
          <a:p>
            <a:pPr marL="0" indent="0">
              <a:buNone/>
            </a:pPr>
            <a:endParaRPr lang="en-GB" dirty="0"/>
          </a:p>
          <a:p>
            <a:pPr marL="0" indent="0">
              <a:buNone/>
            </a:pPr>
            <a:r>
              <a:rPr lang="en-GB" dirty="0"/>
              <a:t>They have no cartilage but are made of muscular, fibrous</a:t>
            </a:r>
          </a:p>
          <a:p>
            <a:pPr marL="0" indent="0">
              <a:buNone/>
            </a:pPr>
            <a:r>
              <a:rPr lang="en-GB" dirty="0"/>
              <a:t>and elastic tissue lined with cuboid epithelium. </a:t>
            </a:r>
          </a:p>
          <a:p>
            <a:pPr marL="0" indent="0">
              <a:buNone/>
            </a:pPr>
            <a:endParaRPr lang="en-GB" dirty="0"/>
          </a:p>
          <a:p>
            <a:pPr marL="0" indent="0">
              <a:buNone/>
            </a:pPr>
            <a:r>
              <a:rPr lang="en-GB" dirty="0"/>
              <a:t>As the bronchioles become smaller, the muscular and</a:t>
            </a:r>
          </a:p>
          <a:p>
            <a:pPr marL="0" indent="0">
              <a:buNone/>
            </a:pPr>
            <a:r>
              <a:rPr lang="en-GB" dirty="0"/>
              <a:t>fibrous tissue disappears and the smallest tubes,</a:t>
            </a:r>
          </a:p>
          <a:p>
            <a:pPr marL="0" indent="0">
              <a:buNone/>
            </a:pPr>
            <a:r>
              <a:rPr lang="en-GB" dirty="0"/>
              <a:t>called terminal bronchioles, are a single layer of</a:t>
            </a:r>
          </a:p>
          <a:p>
            <a:pPr marL="0" indent="0">
              <a:buNone/>
            </a:pPr>
            <a:r>
              <a:rPr lang="en-GB" dirty="0"/>
              <a:t>flattened epithelial cells. </a:t>
            </a:r>
          </a:p>
        </p:txBody>
      </p:sp>
    </p:spTree>
    <p:extLst>
      <p:ext uri="{BB962C8B-B14F-4D97-AF65-F5344CB8AC3E}">
        <p14:creationId xmlns:p14="http://schemas.microsoft.com/office/powerpoint/2010/main" val="2958716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3D75CBC-763B-44C0-8C39-1BDF410261AD}"/>
              </a:ext>
            </a:extLst>
          </p:cNvPr>
          <p:cNvSpPr>
            <a:spLocks noGrp="1"/>
          </p:cNvSpPr>
          <p:nvPr>
            <p:ph type="title"/>
          </p:nvPr>
        </p:nvSpPr>
        <p:spPr/>
        <p:txBody>
          <a:bodyPr>
            <a:normAutofit fontScale="90000"/>
          </a:bodyPr>
          <a:lstStyle/>
          <a:p>
            <a:pPr algn="ctr"/>
            <a:r>
              <a:rPr lang="en-GB" dirty="0"/>
              <a:t>The lungs</a:t>
            </a:r>
            <a:br>
              <a:rPr lang="en-GB" dirty="0"/>
            </a:br>
            <a:endParaRPr lang="en-GB" dirty="0"/>
          </a:p>
        </p:txBody>
      </p:sp>
      <p:sp>
        <p:nvSpPr>
          <p:cNvPr id="8" name="Content Placeholder 7">
            <a:extLst>
              <a:ext uri="{FF2B5EF4-FFF2-40B4-BE49-F238E27FC236}">
                <a16:creationId xmlns:a16="http://schemas.microsoft.com/office/drawing/2014/main" id="{54B6F1CF-78DC-4AC4-8C62-7B96C3E81CEF}"/>
              </a:ext>
            </a:extLst>
          </p:cNvPr>
          <p:cNvSpPr>
            <a:spLocks noGrp="1"/>
          </p:cNvSpPr>
          <p:nvPr>
            <p:ph sz="half" idx="1"/>
          </p:nvPr>
        </p:nvSpPr>
        <p:spPr>
          <a:xfrm>
            <a:off x="628650" y="1196752"/>
            <a:ext cx="3886200" cy="4293220"/>
          </a:xfrm>
        </p:spPr>
        <p:txBody>
          <a:bodyPr>
            <a:normAutofit/>
          </a:bodyPr>
          <a:lstStyle/>
          <a:p>
            <a:pPr marL="0" indent="0">
              <a:buNone/>
            </a:pPr>
            <a:r>
              <a:rPr lang="en-GB" sz="1950" dirty="0"/>
              <a:t>The lungs are two large cone</a:t>
            </a:r>
          </a:p>
          <a:p>
            <a:pPr marL="0" indent="0">
              <a:buNone/>
            </a:pPr>
            <a:r>
              <a:rPr lang="en-GB" sz="1950" dirty="0"/>
              <a:t>shaped spongy organs lying</a:t>
            </a:r>
          </a:p>
          <a:p>
            <a:pPr marL="0" indent="0">
              <a:buNone/>
            </a:pPr>
            <a:r>
              <a:rPr lang="en-GB" sz="1950" dirty="0"/>
              <a:t>in the chest on either side of</a:t>
            </a:r>
          </a:p>
          <a:p>
            <a:pPr marL="0" indent="0">
              <a:buNone/>
            </a:pPr>
            <a:r>
              <a:rPr lang="en-GB" sz="1950" dirty="0"/>
              <a:t>the heart and major blood</a:t>
            </a:r>
          </a:p>
          <a:p>
            <a:pPr marL="0" indent="0">
              <a:buNone/>
            </a:pPr>
            <a:r>
              <a:rPr lang="en-GB" sz="1950" dirty="0"/>
              <a:t>vessels. </a:t>
            </a:r>
          </a:p>
          <a:p>
            <a:pPr marL="0" indent="0">
              <a:buNone/>
            </a:pPr>
            <a:endParaRPr lang="en-GB" sz="1950" dirty="0"/>
          </a:p>
          <a:p>
            <a:pPr marL="0" indent="0">
              <a:buNone/>
            </a:pPr>
            <a:r>
              <a:rPr lang="en-GB" sz="1950" dirty="0"/>
              <a:t>The lungs are divided into</a:t>
            </a:r>
          </a:p>
          <a:p>
            <a:pPr marL="0" indent="0">
              <a:buNone/>
            </a:pPr>
            <a:r>
              <a:rPr lang="en-GB" sz="1950" dirty="0"/>
              <a:t>lobes. </a:t>
            </a:r>
          </a:p>
          <a:p>
            <a:pPr marL="0" indent="0">
              <a:buNone/>
            </a:pPr>
            <a:endParaRPr lang="en-GB" sz="1950" dirty="0"/>
          </a:p>
          <a:p>
            <a:pPr marL="0" indent="0">
              <a:buNone/>
            </a:pPr>
            <a:r>
              <a:rPr lang="en-GB" sz="1950" dirty="0"/>
              <a:t>The left lung has two lobes.</a:t>
            </a:r>
          </a:p>
          <a:p>
            <a:pPr marL="0" indent="0">
              <a:buNone/>
            </a:pPr>
            <a:r>
              <a:rPr lang="en-GB" sz="1950" dirty="0"/>
              <a:t>The right lung has three lobes</a:t>
            </a:r>
            <a:r>
              <a:rPr lang="en-GB" dirty="0"/>
              <a:t>. </a:t>
            </a:r>
          </a:p>
          <a:p>
            <a:endParaRPr lang="en-GB" dirty="0"/>
          </a:p>
        </p:txBody>
      </p:sp>
      <p:pic>
        <p:nvPicPr>
          <p:cNvPr id="10" name="Content Placeholder 9">
            <a:extLst>
              <a:ext uri="{FF2B5EF4-FFF2-40B4-BE49-F238E27FC236}">
                <a16:creationId xmlns:a16="http://schemas.microsoft.com/office/drawing/2014/main" id="{06ECBE28-509B-47A4-8D6F-9A0CDD9F1959}"/>
              </a:ext>
            </a:extLst>
          </p:cNvPr>
          <p:cNvPicPr>
            <a:picLocks noGrp="1" noChangeAspect="1"/>
          </p:cNvPicPr>
          <p:nvPr>
            <p:ph sz="half" idx="2"/>
          </p:nvPr>
        </p:nvPicPr>
        <p:blipFill>
          <a:blip r:embed="rId2"/>
          <a:stretch>
            <a:fillRect/>
          </a:stretch>
        </p:blipFill>
        <p:spPr>
          <a:xfrm>
            <a:off x="4927862" y="1417639"/>
            <a:ext cx="3386580" cy="3674604"/>
          </a:xfrm>
          <a:prstGeom prst="rect">
            <a:avLst/>
          </a:prstGeom>
        </p:spPr>
      </p:pic>
    </p:spTree>
    <p:extLst>
      <p:ext uri="{BB962C8B-B14F-4D97-AF65-F5344CB8AC3E}">
        <p14:creationId xmlns:p14="http://schemas.microsoft.com/office/powerpoint/2010/main" val="41633616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C455B5-4B2B-4B96-82A9-C738859D9D08}"/>
              </a:ext>
            </a:extLst>
          </p:cNvPr>
          <p:cNvSpPr>
            <a:spLocks noGrp="1"/>
          </p:cNvSpPr>
          <p:nvPr>
            <p:ph type="title"/>
          </p:nvPr>
        </p:nvSpPr>
        <p:spPr/>
        <p:txBody>
          <a:bodyPr>
            <a:normAutofit fontScale="90000"/>
          </a:bodyPr>
          <a:lstStyle/>
          <a:p>
            <a:pPr algn="ctr"/>
            <a:r>
              <a:rPr lang="en-GB" dirty="0"/>
              <a:t>The pleura</a:t>
            </a:r>
            <a:br>
              <a:rPr lang="en-GB" dirty="0"/>
            </a:br>
            <a:endParaRPr lang="en-GB" dirty="0"/>
          </a:p>
        </p:txBody>
      </p:sp>
      <p:sp>
        <p:nvSpPr>
          <p:cNvPr id="5" name="Content Placeholder 4">
            <a:extLst>
              <a:ext uri="{FF2B5EF4-FFF2-40B4-BE49-F238E27FC236}">
                <a16:creationId xmlns:a16="http://schemas.microsoft.com/office/drawing/2014/main" id="{9271B4F3-AD6C-4117-A5AB-6E2F8BB33061}"/>
              </a:ext>
            </a:extLst>
          </p:cNvPr>
          <p:cNvSpPr>
            <a:spLocks noGrp="1"/>
          </p:cNvSpPr>
          <p:nvPr>
            <p:ph sz="half" idx="1"/>
          </p:nvPr>
        </p:nvSpPr>
        <p:spPr/>
        <p:txBody>
          <a:bodyPr/>
          <a:lstStyle/>
          <a:p>
            <a:pPr marL="0" indent="0">
              <a:buNone/>
            </a:pPr>
            <a:r>
              <a:rPr lang="en-GB" sz="1950" dirty="0"/>
              <a:t>The pleura is a serous</a:t>
            </a:r>
          </a:p>
          <a:p>
            <a:pPr marL="0" indent="0">
              <a:buNone/>
            </a:pPr>
            <a:r>
              <a:rPr lang="en-GB" sz="1950" dirty="0"/>
              <a:t>membrane surrounding</a:t>
            </a:r>
          </a:p>
          <a:p>
            <a:pPr marL="0" indent="0">
              <a:buNone/>
            </a:pPr>
            <a:r>
              <a:rPr lang="en-GB" sz="1950" dirty="0"/>
              <a:t>each lung. </a:t>
            </a:r>
          </a:p>
          <a:p>
            <a:pPr marL="0" indent="0">
              <a:buNone/>
            </a:pPr>
            <a:endParaRPr lang="en-GB" sz="1950" dirty="0"/>
          </a:p>
          <a:p>
            <a:pPr marL="0" indent="0">
              <a:buNone/>
            </a:pPr>
            <a:r>
              <a:rPr lang="en-GB" sz="1950" dirty="0"/>
              <a:t>It is composed of epithelial</a:t>
            </a:r>
          </a:p>
          <a:p>
            <a:pPr marL="0" indent="0">
              <a:buNone/>
            </a:pPr>
            <a:r>
              <a:rPr lang="en-GB" sz="1950" dirty="0"/>
              <a:t>cells on a basement </a:t>
            </a:r>
          </a:p>
          <a:p>
            <a:pPr marL="0" indent="0">
              <a:buNone/>
            </a:pPr>
            <a:r>
              <a:rPr lang="en-GB" sz="1950" dirty="0"/>
              <a:t>membrane and it has </a:t>
            </a:r>
          </a:p>
          <a:p>
            <a:pPr marL="0" indent="0">
              <a:buNone/>
            </a:pPr>
            <a:r>
              <a:rPr lang="en-GB" sz="1950" dirty="0"/>
              <a:t>two layers.</a:t>
            </a:r>
          </a:p>
          <a:p>
            <a:endParaRPr lang="en-GB" dirty="0"/>
          </a:p>
        </p:txBody>
      </p:sp>
      <p:pic>
        <p:nvPicPr>
          <p:cNvPr id="7" name="Content Placeholder 6">
            <a:extLst>
              <a:ext uri="{FF2B5EF4-FFF2-40B4-BE49-F238E27FC236}">
                <a16:creationId xmlns:a16="http://schemas.microsoft.com/office/drawing/2014/main" id="{5DCE3CB9-6E7F-4D17-AA4F-55FF2CF77381}"/>
              </a:ext>
            </a:extLst>
          </p:cNvPr>
          <p:cNvPicPr>
            <a:picLocks noGrp="1" noChangeAspect="1"/>
          </p:cNvPicPr>
          <p:nvPr>
            <p:ph sz="half" idx="2"/>
          </p:nvPr>
        </p:nvPicPr>
        <p:blipFill>
          <a:blip r:embed="rId2"/>
          <a:stretch>
            <a:fillRect/>
          </a:stretch>
        </p:blipFill>
        <p:spPr>
          <a:xfrm>
            <a:off x="4708690" y="2154080"/>
            <a:ext cx="3806661" cy="2549840"/>
          </a:xfrm>
          <a:prstGeom prst="rect">
            <a:avLst/>
          </a:prstGeom>
        </p:spPr>
      </p:pic>
    </p:spTree>
    <p:extLst>
      <p:ext uri="{BB962C8B-B14F-4D97-AF65-F5344CB8AC3E}">
        <p14:creationId xmlns:p14="http://schemas.microsoft.com/office/powerpoint/2010/main" val="9959461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51AE19-AED5-4E69-B459-F959BA353D3F}"/>
              </a:ext>
            </a:extLst>
          </p:cNvPr>
          <p:cNvSpPr>
            <a:spLocks noGrp="1"/>
          </p:cNvSpPr>
          <p:nvPr>
            <p:ph type="title"/>
          </p:nvPr>
        </p:nvSpPr>
        <p:spPr/>
        <p:txBody>
          <a:bodyPr/>
          <a:lstStyle/>
          <a:p>
            <a:pPr algn="ctr"/>
            <a:r>
              <a:rPr lang="en-GB" dirty="0"/>
              <a:t>The pleura</a:t>
            </a:r>
          </a:p>
        </p:txBody>
      </p:sp>
      <p:sp>
        <p:nvSpPr>
          <p:cNvPr id="6" name="Content Placeholder 5">
            <a:extLst>
              <a:ext uri="{FF2B5EF4-FFF2-40B4-BE49-F238E27FC236}">
                <a16:creationId xmlns:a16="http://schemas.microsoft.com/office/drawing/2014/main" id="{9AC906BB-F421-4053-8442-7E57EF396DFE}"/>
              </a:ext>
            </a:extLst>
          </p:cNvPr>
          <p:cNvSpPr>
            <a:spLocks noGrp="1"/>
          </p:cNvSpPr>
          <p:nvPr>
            <p:ph idx="1"/>
          </p:nvPr>
        </p:nvSpPr>
        <p:spPr/>
        <p:txBody>
          <a:bodyPr>
            <a:normAutofit/>
          </a:bodyPr>
          <a:lstStyle/>
          <a:p>
            <a:pPr marL="0" indent="0">
              <a:buNone/>
            </a:pPr>
            <a:r>
              <a:rPr lang="en-GB" sz="2800" dirty="0"/>
              <a:t>The two layers of the pleura are normally in close contact with each other, separated by a film of serous fluid that enables them to glide over one another without friction. </a:t>
            </a:r>
          </a:p>
          <a:p>
            <a:pPr marL="0" indent="0">
              <a:buNone/>
            </a:pPr>
            <a:endParaRPr lang="en-GB" dirty="0"/>
          </a:p>
          <a:p>
            <a:pPr marL="0" indent="0">
              <a:buNone/>
            </a:pPr>
            <a:r>
              <a:rPr lang="en-GB" sz="2800" dirty="0"/>
              <a:t>This potential space between the layers is called the pleural cavity.</a:t>
            </a:r>
          </a:p>
        </p:txBody>
      </p:sp>
    </p:spTree>
    <p:extLst>
      <p:ext uri="{BB962C8B-B14F-4D97-AF65-F5344CB8AC3E}">
        <p14:creationId xmlns:p14="http://schemas.microsoft.com/office/powerpoint/2010/main" val="4274898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55EFE-677A-492A-AF3A-5E70ADE0AEE0}"/>
              </a:ext>
            </a:extLst>
          </p:cNvPr>
          <p:cNvSpPr>
            <a:spLocks noGrp="1"/>
          </p:cNvSpPr>
          <p:nvPr>
            <p:ph type="title"/>
          </p:nvPr>
        </p:nvSpPr>
        <p:spPr/>
        <p:txBody>
          <a:bodyPr>
            <a:normAutofit fontScale="90000"/>
          </a:bodyPr>
          <a:lstStyle/>
          <a:p>
            <a:pPr algn="ctr"/>
            <a:br>
              <a:rPr lang="en-GB" dirty="0"/>
            </a:br>
            <a:r>
              <a:rPr lang="en-GB" dirty="0"/>
              <a:t>The alveoli</a:t>
            </a:r>
            <a:br>
              <a:rPr lang="en-GB" dirty="0"/>
            </a:br>
            <a:endParaRPr lang="en-GB" dirty="0"/>
          </a:p>
        </p:txBody>
      </p:sp>
      <p:sp>
        <p:nvSpPr>
          <p:cNvPr id="3" name="Content Placeholder 2">
            <a:extLst>
              <a:ext uri="{FF2B5EF4-FFF2-40B4-BE49-F238E27FC236}">
                <a16:creationId xmlns:a16="http://schemas.microsoft.com/office/drawing/2014/main" id="{42FF5103-45A7-49D2-9CE7-162DC89DF270}"/>
              </a:ext>
            </a:extLst>
          </p:cNvPr>
          <p:cNvSpPr>
            <a:spLocks noGrp="1"/>
          </p:cNvSpPr>
          <p:nvPr>
            <p:ph sz="half" idx="1"/>
          </p:nvPr>
        </p:nvSpPr>
        <p:spPr>
          <a:xfrm>
            <a:off x="628650" y="2125267"/>
            <a:ext cx="3886200" cy="3364706"/>
          </a:xfrm>
        </p:spPr>
        <p:txBody>
          <a:bodyPr>
            <a:normAutofit fontScale="70000" lnSpcReduction="20000"/>
          </a:bodyPr>
          <a:lstStyle/>
          <a:p>
            <a:pPr marL="0" indent="0">
              <a:buNone/>
            </a:pPr>
            <a:r>
              <a:rPr lang="en-GB" dirty="0"/>
              <a:t>In the lungs the bronchioles</a:t>
            </a:r>
          </a:p>
          <a:p>
            <a:pPr marL="0" indent="0">
              <a:buNone/>
            </a:pPr>
            <a:r>
              <a:rPr lang="en-GB" dirty="0"/>
              <a:t>branch repeatedly ending in</a:t>
            </a:r>
          </a:p>
          <a:p>
            <a:pPr marL="0" indent="0">
              <a:buNone/>
            </a:pPr>
            <a:r>
              <a:rPr lang="en-GB" dirty="0"/>
              <a:t>tiny alveoli (air sacs) whose</a:t>
            </a:r>
          </a:p>
          <a:p>
            <a:pPr marL="0" indent="0">
              <a:buNone/>
            </a:pPr>
            <a:r>
              <a:rPr lang="en-GB" dirty="0"/>
              <a:t>walls are only one cell thick. </a:t>
            </a:r>
          </a:p>
          <a:p>
            <a:pPr marL="0" indent="0">
              <a:buNone/>
            </a:pPr>
            <a:endParaRPr lang="en-GB" dirty="0"/>
          </a:p>
          <a:p>
            <a:pPr marL="0" indent="0">
              <a:buNone/>
            </a:pPr>
            <a:r>
              <a:rPr lang="en-GB" dirty="0"/>
              <a:t>The alveoli are surrounded by</a:t>
            </a:r>
          </a:p>
          <a:p>
            <a:pPr marL="0" indent="0">
              <a:buNone/>
            </a:pPr>
            <a:r>
              <a:rPr lang="en-GB" dirty="0"/>
              <a:t>a network of capillaries.              </a:t>
            </a:r>
          </a:p>
          <a:p>
            <a:pPr marL="0" indent="0">
              <a:buNone/>
            </a:pPr>
            <a:endParaRPr lang="en-GB" dirty="0"/>
          </a:p>
          <a:p>
            <a:pPr marL="0" indent="0">
              <a:buNone/>
            </a:pPr>
            <a:r>
              <a:rPr lang="en-GB" dirty="0"/>
              <a:t>This structure facilitates the</a:t>
            </a:r>
          </a:p>
          <a:p>
            <a:pPr marL="0" indent="0">
              <a:buNone/>
            </a:pPr>
            <a:r>
              <a:rPr lang="en-GB" dirty="0"/>
              <a:t>process of gas exchange. </a:t>
            </a:r>
          </a:p>
          <a:p>
            <a:endParaRPr lang="en-GB" dirty="0"/>
          </a:p>
        </p:txBody>
      </p:sp>
      <p:pic>
        <p:nvPicPr>
          <p:cNvPr id="5" name="Content Placeholder 4">
            <a:extLst>
              <a:ext uri="{FF2B5EF4-FFF2-40B4-BE49-F238E27FC236}">
                <a16:creationId xmlns:a16="http://schemas.microsoft.com/office/drawing/2014/main" id="{1F67F927-F61E-44F2-A326-A1F3249E8B8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07670" y="2370252"/>
            <a:ext cx="3817856" cy="2990654"/>
          </a:xfrm>
          <a:prstGeom prst="rect">
            <a:avLst/>
          </a:prstGeom>
          <a:noFill/>
        </p:spPr>
      </p:pic>
    </p:spTree>
    <p:extLst>
      <p:ext uri="{BB962C8B-B14F-4D97-AF65-F5344CB8AC3E}">
        <p14:creationId xmlns:p14="http://schemas.microsoft.com/office/powerpoint/2010/main" val="35942549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09C8448-3157-4EE5-AE7D-2384BD492ABD}"/>
              </a:ext>
            </a:extLst>
          </p:cNvPr>
          <p:cNvSpPr>
            <a:spLocks noGrp="1"/>
          </p:cNvSpPr>
          <p:nvPr>
            <p:ph type="title"/>
          </p:nvPr>
        </p:nvSpPr>
        <p:spPr/>
        <p:txBody>
          <a:bodyPr/>
          <a:lstStyle/>
          <a:p>
            <a:r>
              <a:rPr lang="en-GB" dirty="0"/>
              <a:t>Activity</a:t>
            </a:r>
          </a:p>
        </p:txBody>
      </p:sp>
      <p:sp>
        <p:nvSpPr>
          <p:cNvPr id="6" name="Content Placeholder 5">
            <a:extLst>
              <a:ext uri="{FF2B5EF4-FFF2-40B4-BE49-F238E27FC236}">
                <a16:creationId xmlns:a16="http://schemas.microsoft.com/office/drawing/2014/main" id="{9748A390-FEC1-427D-8824-C2A54952CC09}"/>
              </a:ext>
            </a:extLst>
          </p:cNvPr>
          <p:cNvSpPr>
            <a:spLocks noGrp="1"/>
          </p:cNvSpPr>
          <p:nvPr>
            <p:ph idx="1"/>
          </p:nvPr>
        </p:nvSpPr>
        <p:spPr/>
        <p:txBody>
          <a:bodyPr>
            <a:normAutofit fontScale="85000" lnSpcReduction="10000"/>
          </a:bodyPr>
          <a:lstStyle/>
          <a:p>
            <a:pPr marL="0" indent="0">
              <a:buNone/>
            </a:pPr>
            <a:r>
              <a:rPr lang="en-GB" dirty="0"/>
              <a:t>In a small group:            </a:t>
            </a:r>
          </a:p>
          <a:p>
            <a:pPr marL="0" indent="0">
              <a:buNone/>
            </a:pPr>
            <a:endParaRPr lang="en-GB" dirty="0"/>
          </a:p>
          <a:p>
            <a:pPr marL="0" indent="0">
              <a:buNone/>
            </a:pPr>
            <a:r>
              <a:rPr lang="en-GB" dirty="0"/>
              <a:t>a) Describe the process of mechanical respiration</a:t>
            </a:r>
          </a:p>
          <a:p>
            <a:pPr marL="0" indent="0">
              <a:buNone/>
            </a:pPr>
            <a:r>
              <a:rPr lang="en-GB" dirty="0"/>
              <a:t>b) Describe gas exchange in the lungs</a:t>
            </a:r>
          </a:p>
          <a:p>
            <a:pPr marL="0" indent="0">
              <a:buNone/>
            </a:pPr>
            <a:r>
              <a:rPr lang="en-GB" dirty="0"/>
              <a:t>c) Describe gas exchange in the cells/cell respiration</a:t>
            </a:r>
          </a:p>
          <a:p>
            <a:endParaRPr lang="en-GB" dirty="0"/>
          </a:p>
          <a:p>
            <a:endParaRPr lang="en-GB" dirty="0"/>
          </a:p>
          <a:p>
            <a:r>
              <a:rPr lang="en-GB" dirty="0"/>
              <a:t>Group feedback</a:t>
            </a:r>
          </a:p>
        </p:txBody>
      </p:sp>
    </p:spTree>
    <p:extLst>
      <p:ext uri="{BB962C8B-B14F-4D97-AF65-F5344CB8AC3E}">
        <p14:creationId xmlns:p14="http://schemas.microsoft.com/office/powerpoint/2010/main" val="29604944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2AF3E-4B1A-2094-2CD5-9A2339E33462}"/>
              </a:ext>
            </a:extLst>
          </p:cNvPr>
          <p:cNvSpPr>
            <a:spLocks noGrp="1"/>
          </p:cNvSpPr>
          <p:nvPr>
            <p:ph type="title"/>
          </p:nvPr>
        </p:nvSpPr>
        <p:spPr/>
        <p:txBody>
          <a:bodyPr/>
          <a:lstStyle/>
          <a:p>
            <a:r>
              <a:rPr lang="en-GB" dirty="0"/>
              <a:t>Break</a:t>
            </a:r>
          </a:p>
        </p:txBody>
      </p:sp>
      <p:pic>
        <p:nvPicPr>
          <p:cNvPr id="5" name="Content Placeholder 4" descr="Chinese Teapot And Cup outline">
            <a:extLst>
              <a:ext uri="{FF2B5EF4-FFF2-40B4-BE49-F238E27FC236}">
                <a16:creationId xmlns:a16="http://schemas.microsoft.com/office/drawing/2014/main" id="{0C54F38D-EF05-CE12-C9C0-7EA1F4E3A55C}"/>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5616" y="2204864"/>
            <a:ext cx="2520280" cy="2448272"/>
          </a:xfrm>
        </p:spPr>
      </p:pic>
      <p:pic>
        <p:nvPicPr>
          <p:cNvPr id="7" name="Graphic 6" descr="Coffee outline">
            <a:extLst>
              <a:ext uri="{FF2B5EF4-FFF2-40B4-BE49-F238E27FC236}">
                <a16:creationId xmlns:a16="http://schemas.microsoft.com/office/drawing/2014/main" id="{E6C8885F-9CE3-DFA1-C272-1433687BAE6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004048" y="1844824"/>
            <a:ext cx="2520280" cy="2664296"/>
          </a:xfrm>
          <a:prstGeom prst="rect">
            <a:avLst/>
          </a:prstGeom>
        </p:spPr>
      </p:pic>
    </p:spTree>
    <p:extLst>
      <p:ext uri="{BB962C8B-B14F-4D97-AF65-F5344CB8AC3E}">
        <p14:creationId xmlns:p14="http://schemas.microsoft.com/office/powerpoint/2010/main" val="23984313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4710A-CD54-5878-EE36-B8FEE780F293}"/>
              </a:ext>
            </a:extLst>
          </p:cNvPr>
          <p:cNvSpPr>
            <a:spLocks noGrp="1"/>
          </p:cNvSpPr>
          <p:nvPr>
            <p:ph type="ctrTitle"/>
          </p:nvPr>
        </p:nvSpPr>
        <p:spPr/>
        <p:txBody>
          <a:bodyPr/>
          <a:lstStyle/>
          <a:p>
            <a:r>
              <a:rPr lang="en-GB" b="1" dirty="0"/>
              <a:t>Gas Exchange</a:t>
            </a:r>
          </a:p>
        </p:txBody>
      </p:sp>
      <p:sp>
        <p:nvSpPr>
          <p:cNvPr id="3" name="Subtitle 2">
            <a:extLst>
              <a:ext uri="{FF2B5EF4-FFF2-40B4-BE49-F238E27FC236}">
                <a16:creationId xmlns:a16="http://schemas.microsoft.com/office/drawing/2014/main" id="{91D77F34-8645-B72A-972D-238D6AE2065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015641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BE5F43-0E9E-4125-82DC-77A795927CD9}"/>
              </a:ext>
            </a:extLst>
          </p:cNvPr>
          <p:cNvSpPr>
            <a:spLocks noGrp="1"/>
          </p:cNvSpPr>
          <p:nvPr>
            <p:ph type="title"/>
          </p:nvPr>
        </p:nvSpPr>
        <p:spPr/>
        <p:txBody>
          <a:bodyPr/>
          <a:lstStyle/>
          <a:p>
            <a:r>
              <a:rPr lang="en-GB" dirty="0"/>
              <a:t>Aims</a:t>
            </a:r>
          </a:p>
        </p:txBody>
      </p:sp>
      <p:sp>
        <p:nvSpPr>
          <p:cNvPr id="6" name="Content Placeholder 5">
            <a:extLst>
              <a:ext uri="{FF2B5EF4-FFF2-40B4-BE49-F238E27FC236}">
                <a16:creationId xmlns:a16="http://schemas.microsoft.com/office/drawing/2014/main" id="{46F7215C-0B81-4FA6-82F3-FCE62BB6F8BC}"/>
              </a:ext>
            </a:extLst>
          </p:cNvPr>
          <p:cNvSpPr>
            <a:spLocks noGrp="1"/>
          </p:cNvSpPr>
          <p:nvPr>
            <p:ph idx="1"/>
          </p:nvPr>
        </p:nvSpPr>
        <p:spPr>
          <a:xfrm>
            <a:off x="628650" y="1417638"/>
            <a:ext cx="7886700" cy="4072335"/>
          </a:xfrm>
        </p:spPr>
        <p:txBody>
          <a:bodyPr>
            <a:normAutofit fontScale="77500" lnSpcReduction="20000"/>
          </a:bodyPr>
          <a:lstStyle/>
          <a:p>
            <a:pPr marL="0" indent="0">
              <a:buNone/>
            </a:pPr>
            <a:endParaRPr lang="en-GB" dirty="0"/>
          </a:p>
          <a:p>
            <a:pPr marL="0" indent="0">
              <a:buNone/>
            </a:pPr>
            <a:r>
              <a:rPr lang="en-GB" dirty="0"/>
              <a:t>By the end of this session you should:     </a:t>
            </a:r>
          </a:p>
          <a:p>
            <a:pPr marL="0" indent="0">
              <a:buNone/>
            </a:pPr>
            <a:endParaRPr lang="en-GB" sz="1950" dirty="0"/>
          </a:p>
          <a:p>
            <a:pPr marL="0" indent="0">
              <a:buNone/>
            </a:pPr>
            <a:r>
              <a:rPr lang="en-GB" dirty="0"/>
              <a:t>Know the process of internal respiration and the role</a:t>
            </a:r>
          </a:p>
          <a:p>
            <a:pPr marL="0" indent="0">
              <a:buNone/>
            </a:pPr>
            <a:r>
              <a:rPr lang="en-GB" dirty="0"/>
              <a:t>of oxygen in this process </a:t>
            </a:r>
          </a:p>
          <a:p>
            <a:pPr marL="0" indent="0">
              <a:buNone/>
            </a:pPr>
            <a:r>
              <a:rPr lang="en-GB" dirty="0"/>
              <a:t> </a:t>
            </a:r>
          </a:p>
          <a:p>
            <a:pPr marL="0" indent="0">
              <a:buNone/>
            </a:pPr>
            <a:r>
              <a:rPr lang="en-GB" dirty="0"/>
              <a:t>Understand the process of gas exchange in the lungs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25379292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FACD8-86CF-4A2E-8892-54ABCB146F1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7F8339A-3D5D-44F5-B85C-98DC498FC5B7}"/>
              </a:ext>
            </a:extLst>
          </p:cNvPr>
          <p:cNvSpPr>
            <a:spLocks noGrp="1"/>
          </p:cNvSpPr>
          <p:nvPr>
            <p:ph idx="1"/>
          </p:nvPr>
        </p:nvSpPr>
        <p:spPr/>
        <p:txBody>
          <a:bodyPr>
            <a:normAutofit fontScale="85000" lnSpcReduction="10000"/>
          </a:bodyPr>
          <a:lstStyle/>
          <a:p>
            <a:pPr marL="0" indent="0">
              <a:buNone/>
            </a:pPr>
            <a:r>
              <a:rPr lang="en-GB" dirty="0"/>
              <a:t>The first session considered mainly the mechanical </a:t>
            </a:r>
          </a:p>
          <a:p>
            <a:pPr marL="0" indent="0">
              <a:buNone/>
            </a:pPr>
            <a:r>
              <a:rPr lang="en-GB" dirty="0"/>
              <a:t>process of breathing and the structures in the human</a:t>
            </a:r>
          </a:p>
          <a:p>
            <a:pPr marL="0" indent="0">
              <a:buNone/>
            </a:pPr>
            <a:r>
              <a:rPr lang="en-GB" dirty="0"/>
              <a:t>body that support this process.</a:t>
            </a:r>
          </a:p>
          <a:p>
            <a:pPr marL="0" indent="0">
              <a:buNone/>
            </a:pPr>
            <a:endParaRPr lang="en-GB" dirty="0"/>
          </a:p>
          <a:p>
            <a:pPr marL="0" indent="0">
              <a:buNone/>
            </a:pPr>
            <a:r>
              <a:rPr lang="en-GB" dirty="0"/>
              <a:t>This session will focus more on the process of</a:t>
            </a:r>
          </a:p>
          <a:p>
            <a:pPr marL="0" indent="0">
              <a:buNone/>
            </a:pPr>
            <a:r>
              <a:rPr lang="en-GB" dirty="0"/>
              <a:t>respiration inside the body and how this is facilitated</a:t>
            </a:r>
          </a:p>
          <a:p>
            <a:pPr marL="0" indent="0">
              <a:buNone/>
            </a:pPr>
            <a:r>
              <a:rPr lang="en-GB" dirty="0"/>
              <a:t>by the structure and processes of the respiratory</a:t>
            </a:r>
          </a:p>
          <a:p>
            <a:pPr marL="0" indent="0">
              <a:buNone/>
            </a:pPr>
            <a:r>
              <a:rPr lang="en-GB" dirty="0"/>
              <a:t>system.  </a:t>
            </a:r>
          </a:p>
        </p:txBody>
      </p:sp>
    </p:spTree>
    <p:extLst>
      <p:ext uri="{BB962C8B-B14F-4D97-AF65-F5344CB8AC3E}">
        <p14:creationId xmlns:p14="http://schemas.microsoft.com/office/powerpoint/2010/main" val="24065799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4FEA47F-0EF8-43AF-AFDC-16176940C607}"/>
              </a:ext>
            </a:extLst>
          </p:cNvPr>
          <p:cNvSpPr>
            <a:spLocks noGrp="1"/>
          </p:cNvSpPr>
          <p:nvPr>
            <p:ph type="title"/>
          </p:nvPr>
        </p:nvSpPr>
        <p:spPr/>
        <p:txBody>
          <a:bodyPr/>
          <a:lstStyle/>
          <a:p>
            <a:r>
              <a:rPr lang="en-GB" dirty="0"/>
              <a:t>Gas exchange</a:t>
            </a:r>
          </a:p>
        </p:txBody>
      </p:sp>
      <p:sp>
        <p:nvSpPr>
          <p:cNvPr id="8" name="Content Placeholder 7">
            <a:extLst>
              <a:ext uri="{FF2B5EF4-FFF2-40B4-BE49-F238E27FC236}">
                <a16:creationId xmlns:a16="http://schemas.microsoft.com/office/drawing/2014/main" id="{EF070A39-9F5C-4F84-A404-AEF78C8BA75C}"/>
              </a:ext>
            </a:extLst>
          </p:cNvPr>
          <p:cNvSpPr>
            <a:spLocks noGrp="1"/>
          </p:cNvSpPr>
          <p:nvPr>
            <p:ph idx="1"/>
          </p:nvPr>
        </p:nvSpPr>
        <p:spPr/>
        <p:txBody>
          <a:bodyPr>
            <a:normAutofit fontScale="70000" lnSpcReduction="20000"/>
          </a:bodyPr>
          <a:lstStyle/>
          <a:p>
            <a:pPr marL="0" indent="0">
              <a:buNone/>
            </a:pPr>
            <a:r>
              <a:rPr lang="en-GB" dirty="0"/>
              <a:t>Deoxygenated blood enters the capillary network from the</a:t>
            </a:r>
          </a:p>
          <a:p>
            <a:pPr marL="0" indent="0">
              <a:buNone/>
            </a:pPr>
            <a:r>
              <a:rPr lang="en-GB" dirty="0"/>
              <a:t>pulmonary artery (from the right side of the heart) and</a:t>
            </a:r>
          </a:p>
          <a:p>
            <a:pPr marL="0" indent="0">
              <a:buNone/>
            </a:pPr>
            <a:r>
              <a:rPr lang="en-GB" dirty="0"/>
              <a:t>oxygenated blood leaves it to enter the pulmonary veins to</a:t>
            </a:r>
          </a:p>
          <a:p>
            <a:pPr marL="0" indent="0">
              <a:buNone/>
            </a:pPr>
            <a:r>
              <a:rPr lang="en-GB" dirty="0"/>
              <a:t>return to the left side of the heart. </a:t>
            </a:r>
          </a:p>
          <a:p>
            <a:pPr marL="0" indent="0">
              <a:buNone/>
            </a:pPr>
            <a:endParaRPr lang="en-GB" dirty="0"/>
          </a:p>
          <a:p>
            <a:pPr marL="0" indent="0">
              <a:buNone/>
            </a:pPr>
            <a:r>
              <a:rPr lang="en-GB" dirty="0"/>
              <a:t>It is in the capillary network that the exchange of gases takes</a:t>
            </a:r>
          </a:p>
          <a:p>
            <a:pPr marL="0" indent="0">
              <a:buNone/>
            </a:pPr>
            <a:r>
              <a:rPr lang="en-GB" dirty="0"/>
              <a:t>place between the air in the alveoli and the blood in the</a:t>
            </a:r>
          </a:p>
          <a:p>
            <a:pPr marL="0" indent="0">
              <a:buNone/>
            </a:pPr>
            <a:r>
              <a:rPr lang="en-GB" dirty="0"/>
              <a:t>vessels.</a:t>
            </a:r>
          </a:p>
        </p:txBody>
      </p:sp>
    </p:spTree>
    <p:extLst>
      <p:ext uri="{BB962C8B-B14F-4D97-AF65-F5344CB8AC3E}">
        <p14:creationId xmlns:p14="http://schemas.microsoft.com/office/powerpoint/2010/main" val="186084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BD0F7-EB27-4D06-BF60-295A398C86C8}"/>
              </a:ext>
            </a:extLst>
          </p:cNvPr>
          <p:cNvSpPr>
            <a:spLocks noGrp="1"/>
          </p:cNvSpPr>
          <p:nvPr>
            <p:ph type="title"/>
          </p:nvPr>
        </p:nvSpPr>
        <p:spPr>
          <a:xfrm>
            <a:off x="457200" y="274638"/>
            <a:ext cx="8229600" cy="850106"/>
          </a:xfrm>
        </p:spPr>
        <p:txBody>
          <a:bodyPr>
            <a:normAutofit fontScale="90000"/>
          </a:bodyPr>
          <a:lstStyle/>
          <a:p>
            <a:pPr algn="ctr"/>
            <a:br>
              <a:rPr lang="en-GB" dirty="0"/>
            </a:br>
            <a:r>
              <a:rPr lang="en-GB" b="1" dirty="0"/>
              <a:t>Gas exchange in the lungs</a:t>
            </a:r>
            <a:br>
              <a:rPr lang="en-GB" dirty="0"/>
            </a:br>
            <a:endParaRPr lang="en-GB" dirty="0"/>
          </a:p>
        </p:txBody>
      </p:sp>
      <p:sp>
        <p:nvSpPr>
          <p:cNvPr id="3" name="Content Placeholder 2">
            <a:extLst>
              <a:ext uri="{FF2B5EF4-FFF2-40B4-BE49-F238E27FC236}">
                <a16:creationId xmlns:a16="http://schemas.microsoft.com/office/drawing/2014/main" id="{4A369683-1361-4F79-9411-F8E367D6848F}"/>
              </a:ext>
            </a:extLst>
          </p:cNvPr>
          <p:cNvSpPr>
            <a:spLocks noGrp="1"/>
          </p:cNvSpPr>
          <p:nvPr>
            <p:ph sz="half" idx="1"/>
          </p:nvPr>
        </p:nvSpPr>
        <p:spPr>
          <a:xfrm>
            <a:off x="457200" y="1268760"/>
            <a:ext cx="4038600" cy="4320481"/>
          </a:xfrm>
        </p:spPr>
        <p:txBody>
          <a:bodyPr>
            <a:normAutofit lnSpcReduction="10000"/>
          </a:bodyPr>
          <a:lstStyle/>
          <a:p>
            <a:pPr marL="0" indent="0">
              <a:buNone/>
            </a:pPr>
            <a:r>
              <a:rPr lang="en-GB" dirty="0"/>
              <a:t>Gas is exchanged in the lungs when it moves from the air sacs in the lung tissue (the alveoli) to the blood circulating in the capillaries. </a:t>
            </a:r>
          </a:p>
          <a:p>
            <a:pPr marL="0" indent="0">
              <a:buNone/>
            </a:pPr>
            <a:endParaRPr lang="en-GB" dirty="0"/>
          </a:p>
          <a:p>
            <a:pPr marL="0" indent="0">
              <a:buNone/>
            </a:pPr>
            <a:r>
              <a:rPr lang="en-GB" dirty="0"/>
              <a:t>This gas exchange takes</a:t>
            </a:r>
          </a:p>
          <a:p>
            <a:pPr marL="0" indent="0">
              <a:buNone/>
            </a:pPr>
            <a:r>
              <a:rPr lang="en-GB" dirty="0"/>
              <a:t>place through the process of </a:t>
            </a:r>
            <a:r>
              <a:rPr lang="en-GB" b="1" i="1" dirty="0"/>
              <a:t>diffusion.</a:t>
            </a:r>
          </a:p>
          <a:p>
            <a:endParaRPr lang="en-GB" dirty="0"/>
          </a:p>
        </p:txBody>
      </p:sp>
      <p:sp>
        <p:nvSpPr>
          <p:cNvPr id="4" name="Content Placeholder 3">
            <a:extLst>
              <a:ext uri="{FF2B5EF4-FFF2-40B4-BE49-F238E27FC236}">
                <a16:creationId xmlns:a16="http://schemas.microsoft.com/office/drawing/2014/main" id="{05FEB9AD-7D00-4ED3-9B1A-61C4F516E01D}"/>
              </a:ext>
            </a:extLst>
          </p:cNvPr>
          <p:cNvSpPr>
            <a:spLocks noGrp="1"/>
          </p:cNvSpPr>
          <p:nvPr>
            <p:ph sz="half" idx="2"/>
          </p:nvPr>
        </p:nvSpPr>
        <p:spPr>
          <a:xfrm>
            <a:off x="4629150" y="1124744"/>
            <a:ext cx="3886200" cy="4752528"/>
          </a:xfrm>
        </p:spPr>
        <p:txBody>
          <a:bodyPr>
            <a:normAutofit lnSpcReduction="10000"/>
          </a:bodyPr>
          <a:lstStyle/>
          <a:p>
            <a:pPr marL="0" indent="0" algn="ctr">
              <a:buNone/>
            </a:pPr>
            <a:r>
              <a:rPr lang="en-GB" b="1" i="1" dirty="0"/>
              <a:t>Diffusion</a:t>
            </a:r>
          </a:p>
          <a:p>
            <a:pPr marL="0" indent="0" algn="ctr">
              <a:buNone/>
            </a:pPr>
            <a:r>
              <a:rPr lang="en-GB" sz="2600" i="1" dirty="0"/>
              <a:t>The movement of molecules</a:t>
            </a:r>
          </a:p>
          <a:p>
            <a:pPr marL="0" indent="0" algn="ctr">
              <a:buNone/>
            </a:pPr>
            <a:r>
              <a:rPr lang="en-GB" sz="2600" i="1" dirty="0"/>
              <a:t> from an area of high</a:t>
            </a:r>
          </a:p>
          <a:p>
            <a:pPr marL="0" indent="0" algn="ctr">
              <a:buNone/>
            </a:pPr>
            <a:r>
              <a:rPr lang="en-GB" sz="2600" i="1" dirty="0"/>
              <a:t> concentration to an area of</a:t>
            </a:r>
          </a:p>
          <a:p>
            <a:pPr marL="0" indent="0" algn="ctr">
              <a:buNone/>
            </a:pPr>
            <a:r>
              <a:rPr lang="en-GB" sz="2600" i="1" dirty="0"/>
              <a:t> lower concentration</a:t>
            </a:r>
            <a:r>
              <a:rPr lang="en-GB" i="1" dirty="0"/>
              <a:t>.</a:t>
            </a:r>
          </a:p>
          <a:p>
            <a:pPr marL="0" indent="0" algn="ctr">
              <a:buNone/>
            </a:pPr>
            <a:r>
              <a:rPr lang="en-GB" i="1" dirty="0"/>
              <a:t>  </a:t>
            </a:r>
          </a:p>
        </p:txBody>
      </p:sp>
      <p:pic>
        <p:nvPicPr>
          <p:cNvPr id="5" name="Picture 4">
            <a:extLst>
              <a:ext uri="{FF2B5EF4-FFF2-40B4-BE49-F238E27FC236}">
                <a16:creationId xmlns:a16="http://schemas.microsoft.com/office/drawing/2014/main" id="{66268A8C-CBF1-45F4-9F3B-EF7FC5FC15F9}"/>
              </a:ext>
            </a:extLst>
          </p:cNvPr>
          <p:cNvPicPr>
            <a:picLocks noChangeAspect="1"/>
          </p:cNvPicPr>
          <p:nvPr/>
        </p:nvPicPr>
        <p:blipFill>
          <a:blip r:embed="rId2"/>
          <a:stretch>
            <a:fillRect/>
          </a:stretch>
        </p:blipFill>
        <p:spPr>
          <a:xfrm>
            <a:off x="5323788" y="4095356"/>
            <a:ext cx="2976513" cy="1329180"/>
          </a:xfrm>
          <a:prstGeom prst="rect">
            <a:avLst/>
          </a:prstGeom>
        </p:spPr>
      </p:pic>
    </p:spTree>
    <p:extLst>
      <p:ext uri="{BB962C8B-B14F-4D97-AF65-F5344CB8AC3E}">
        <p14:creationId xmlns:p14="http://schemas.microsoft.com/office/powerpoint/2010/main" val="27320493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AD39D98-267F-4F6B-9BE2-3C3CF0536D50}"/>
              </a:ext>
            </a:extLst>
          </p:cNvPr>
          <p:cNvSpPr>
            <a:spLocks noGrp="1"/>
          </p:cNvSpPr>
          <p:nvPr>
            <p:ph type="title"/>
          </p:nvPr>
        </p:nvSpPr>
        <p:spPr/>
        <p:txBody>
          <a:bodyPr/>
          <a:lstStyle/>
          <a:p>
            <a:pPr algn="ctr"/>
            <a:r>
              <a:rPr lang="en-GB" dirty="0"/>
              <a:t>The principles of gas exchange</a:t>
            </a:r>
          </a:p>
        </p:txBody>
      </p:sp>
      <p:graphicFrame>
        <p:nvGraphicFramePr>
          <p:cNvPr id="6" name="Table 6">
            <a:extLst>
              <a:ext uri="{FF2B5EF4-FFF2-40B4-BE49-F238E27FC236}">
                <a16:creationId xmlns:a16="http://schemas.microsoft.com/office/drawing/2014/main" id="{9E81DAA0-5D93-4031-A054-4D5073C9583F}"/>
              </a:ext>
            </a:extLst>
          </p:cNvPr>
          <p:cNvGraphicFramePr>
            <a:graphicFrameLocks noGrp="1"/>
          </p:cNvGraphicFramePr>
          <p:nvPr>
            <p:extLst>
              <p:ext uri="{D42A27DB-BD31-4B8C-83A1-F6EECF244321}">
                <p14:modId xmlns:p14="http://schemas.microsoft.com/office/powerpoint/2010/main" val="2346169707"/>
              </p:ext>
            </p:extLst>
          </p:nvPr>
        </p:nvGraphicFramePr>
        <p:xfrm>
          <a:off x="954465" y="1484784"/>
          <a:ext cx="6999403" cy="3349703"/>
        </p:xfrm>
        <a:graphic>
          <a:graphicData uri="http://schemas.openxmlformats.org/drawingml/2006/table">
            <a:tbl>
              <a:tblPr firstRow="1" bandRow="1">
                <a:tableStyleId>{00A15C55-8517-42AA-B614-E9B94910E393}</a:tableStyleId>
              </a:tblPr>
              <a:tblGrid>
                <a:gridCol w="3460816">
                  <a:extLst>
                    <a:ext uri="{9D8B030D-6E8A-4147-A177-3AD203B41FA5}">
                      <a16:colId xmlns:a16="http://schemas.microsoft.com/office/drawing/2014/main" val="769806012"/>
                    </a:ext>
                  </a:extLst>
                </a:gridCol>
                <a:gridCol w="3538587">
                  <a:extLst>
                    <a:ext uri="{9D8B030D-6E8A-4147-A177-3AD203B41FA5}">
                      <a16:colId xmlns:a16="http://schemas.microsoft.com/office/drawing/2014/main" val="3918892506"/>
                    </a:ext>
                  </a:extLst>
                </a:gridCol>
              </a:tblGrid>
              <a:tr h="1006497">
                <a:tc>
                  <a:txBody>
                    <a:bodyPr/>
                    <a:lstStyle/>
                    <a:p>
                      <a:pPr algn="ctr"/>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2283015523"/>
                  </a:ext>
                </a:extLst>
              </a:tr>
              <a:tr h="1124668">
                <a:tc>
                  <a:txBody>
                    <a:bodyPr/>
                    <a:lstStyle/>
                    <a:p>
                      <a:pPr algn="ctr"/>
                      <a:endParaRPr lang="en-GB" sz="1400" dirty="0"/>
                    </a:p>
                    <a:p>
                      <a:pPr algn="ctr"/>
                      <a:r>
                        <a:rPr lang="en-GB" sz="1400" dirty="0"/>
                        <a:t>Gasses diffuse from an area of higher concentration to one of lower concentration</a:t>
                      </a:r>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951874064"/>
                  </a:ext>
                </a:extLst>
              </a:tr>
              <a:tr h="1218538">
                <a:tc>
                  <a:txBody>
                    <a:bodyPr/>
                    <a:lstStyle/>
                    <a:p>
                      <a:pPr algn="ctr"/>
                      <a:r>
                        <a:rPr lang="en-GB" sz="1400" dirty="0"/>
                        <a:t>Gases exert pressure on all the walls of their container</a:t>
                      </a:r>
                    </a:p>
                    <a:p>
                      <a:endParaRPr lang="en-GB" sz="1400" dirty="0"/>
                    </a:p>
                  </a:txBody>
                  <a:tcPr marL="68580" marR="68580" marT="34290" marB="34290"/>
                </a:tc>
                <a:tc>
                  <a:txBody>
                    <a:bodyPr/>
                    <a:lstStyle/>
                    <a:p>
                      <a:pPr algn="ctr"/>
                      <a:r>
                        <a:rPr lang="en-GB" sz="1400" dirty="0"/>
                        <a:t>Gases always expand to fill their container. </a:t>
                      </a:r>
                    </a:p>
                    <a:p>
                      <a:pPr algn="ctr"/>
                      <a:endParaRPr lang="en-GB" sz="1400" dirty="0"/>
                    </a:p>
                    <a:p>
                      <a:pPr algn="ctr"/>
                      <a:r>
                        <a:rPr lang="en-GB" sz="1400" dirty="0"/>
                        <a:t>The escape easily if they are not fully enclosed in the container. </a:t>
                      </a:r>
                    </a:p>
                    <a:p>
                      <a:endParaRPr lang="en-GB" sz="1400" dirty="0"/>
                    </a:p>
                  </a:txBody>
                  <a:tcPr marL="68580" marR="68580" marT="34290" marB="34290"/>
                </a:tc>
                <a:extLst>
                  <a:ext uri="{0D108BD9-81ED-4DB2-BD59-A6C34878D82A}">
                    <a16:rowId xmlns:a16="http://schemas.microsoft.com/office/drawing/2014/main" val="3721644507"/>
                  </a:ext>
                </a:extLst>
              </a:tr>
            </a:tbl>
          </a:graphicData>
        </a:graphic>
      </p:graphicFrame>
      <p:pic>
        <p:nvPicPr>
          <p:cNvPr id="8" name="Graphic 7" descr="Power Plant outline">
            <a:extLst>
              <a:ext uri="{FF2B5EF4-FFF2-40B4-BE49-F238E27FC236}">
                <a16:creationId xmlns:a16="http://schemas.microsoft.com/office/drawing/2014/main" id="{BBFCD43B-2EBF-425F-9CEB-2BD79C47300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66208" y="1484784"/>
            <a:ext cx="1498862" cy="936105"/>
          </a:xfrm>
          <a:prstGeom prst="rect">
            <a:avLst/>
          </a:prstGeom>
        </p:spPr>
      </p:pic>
      <p:pic>
        <p:nvPicPr>
          <p:cNvPr id="9" name="Picture 8">
            <a:extLst>
              <a:ext uri="{FF2B5EF4-FFF2-40B4-BE49-F238E27FC236}">
                <a16:creationId xmlns:a16="http://schemas.microsoft.com/office/drawing/2014/main" id="{344D39DB-70CF-4ECC-8EE1-BA1821D156C4}"/>
              </a:ext>
            </a:extLst>
          </p:cNvPr>
          <p:cNvPicPr>
            <a:picLocks noChangeAspect="1"/>
          </p:cNvPicPr>
          <p:nvPr/>
        </p:nvPicPr>
        <p:blipFill>
          <a:blip r:embed="rId4"/>
          <a:stretch>
            <a:fillRect/>
          </a:stretch>
        </p:blipFill>
        <p:spPr>
          <a:xfrm>
            <a:off x="1979629" y="1484784"/>
            <a:ext cx="1640264" cy="936105"/>
          </a:xfrm>
          <a:prstGeom prst="rect">
            <a:avLst/>
          </a:prstGeom>
        </p:spPr>
      </p:pic>
    </p:spTree>
    <p:extLst>
      <p:ext uri="{BB962C8B-B14F-4D97-AF65-F5344CB8AC3E}">
        <p14:creationId xmlns:p14="http://schemas.microsoft.com/office/powerpoint/2010/main" val="1809901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1D47B-BE5E-4DC2-8CAE-B8E30D56AD8B}"/>
              </a:ext>
            </a:extLst>
          </p:cNvPr>
          <p:cNvSpPr>
            <a:spLocks noGrp="1"/>
          </p:cNvSpPr>
          <p:nvPr>
            <p:ph type="title"/>
          </p:nvPr>
        </p:nvSpPr>
        <p:spPr>
          <a:xfrm>
            <a:off x="628650" y="404664"/>
            <a:ext cx="7886700" cy="946428"/>
          </a:xfrm>
        </p:spPr>
        <p:txBody>
          <a:bodyPr/>
          <a:lstStyle/>
          <a:p>
            <a:pPr algn="ctr"/>
            <a:r>
              <a:rPr lang="en-GB" dirty="0"/>
              <a:t>Gases in the air</a:t>
            </a:r>
          </a:p>
        </p:txBody>
      </p:sp>
      <p:sp>
        <p:nvSpPr>
          <p:cNvPr id="7" name="Content Placeholder 6">
            <a:extLst>
              <a:ext uri="{FF2B5EF4-FFF2-40B4-BE49-F238E27FC236}">
                <a16:creationId xmlns:a16="http://schemas.microsoft.com/office/drawing/2014/main" id="{89ED288A-801C-430C-8529-FCD472359B3D}"/>
              </a:ext>
            </a:extLst>
          </p:cNvPr>
          <p:cNvSpPr>
            <a:spLocks noGrp="1"/>
          </p:cNvSpPr>
          <p:nvPr>
            <p:ph sz="half" idx="1"/>
          </p:nvPr>
        </p:nvSpPr>
        <p:spPr>
          <a:xfrm>
            <a:off x="628650" y="1196752"/>
            <a:ext cx="3886200" cy="4208871"/>
          </a:xfrm>
        </p:spPr>
        <p:txBody>
          <a:bodyPr>
            <a:normAutofit/>
          </a:bodyPr>
          <a:lstStyle/>
          <a:p>
            <a:pPr marL="0" indent="0">
              <a:buNone/>
            </a:pPr>
            <a:r>
              <a:rPr lang="en-GB" dirty="0"/>
              <a:t>There is a mixture of gases in the air around us. These include </a:t>
            </a:r>
          </a:p>
          <a:p>
            <a:pPr marL="0" indent="0">
              <a:buNone/>
            </a:pPr>
            <a:r>
              <a:rPr lang="en-GB" dirty="0"/>
              <a:t>oxygen             –    O2</a:t>
            </a:r>
          </a:p>
          <a:p>
            <a:pPr marL="0" indent="0">
              <a:buNone/>
            </a:pPr>
            <a:endParaRPr lang="en-GB" dirty="0"/>
          </a:p>
          <a:p>
            <a:pPr marL="0" indent="0">
              <a:buNone/>
            </a:pPr>
            <a:r>
              <a:rPr lang="en-GB" dirty="0"/>
              <a:t>nitrogen            -    N2  </a:t>
            </a:r>
          </a:p>
          <a:p>
            <a:pPr marL="0" indent="0">
              <a:buNone/>
            </a:pPr>
            <a:endParaRPr lang="en-GB" dirty="0"/>
          </a:p>
          <a:p>
            <a:pPr marL="0" indent="0">
              <a:buNone/>
            </a:pPr>
            <a:r>
              <a:rPr lang="en-GB" dirty="0"/>
              <a:t>carbon dioxide - CO2</a:t>
            </a:r>
          </a:p>
        </p:txBody>
      </p:sp>
      <p:pic>
        <p:nvPicPr>
          <p:cNvPr id="9" name="Content Placeholder 8">
            <a:extLst>
              <a:ext uri="{FF2B5EF4-FFF2-40B4-BE49-F238E27FC236}">
                <a16:creationId xmlns:a16="http://schemas.microsoft.com/office/drawing/2014/main" id="{983C00ED-FDE9-4AE9-ACA0-A68CDEB3BACC}"/>
              </a:ext>
            </a:extLst>
          </p:cNvPr>
          <p:cNvPicPr>
            <a:picLocks noGrp="1" noChangeAspect="1"/>
          </p:cNvPicPr>
          <p:nvPr>
            <p:ph sz="half" idx="2"/>
          </p:nvPr>
        </p:nvPicPr>
        <p:blipFill>
          <a:blip r:embed="rId2"/>
          <a:stretch>
            <a:fillRect/>
          </a:stretch>
        </p:blipFill>
        <p:spPr>
          <a:xfrm>
            <a:off x="4716016" y="2420588"/>
            <a:ext cx="1584176" cy="1008412"/>
          </a:xfrm>
          <a:prstGeom prst="rect">
            <a:avLst/>
          </a:prstGeom>
        </p:spPr>
      </p:pic>
      <p:pic>
        <p:nvPicPr>
          <p:cNvPr id="2050" name="Picture 2">
            <a:extLst>
              <a:ext uri="{FF2B5EF4-FFF2-40B4-BE49-F238E27FC236}">
                <a16:creationId xmlns:a16="http://schemas.microsoft.com/office/drawing/2014/main" id="{D42A32F8-5F09-4243-9594-8CDE08BDD50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7108" y="3508942"/>
            <a:ext cx="1433284" cy="107218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13FBC4F6-5390-4F0A-A701-8288AD989E2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42002" y="4434722"/>
            <a:ext cx="1725106" cy="1072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84763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B6BDD59-1FAD-44E9-853B-4FF848995CDC}"/>
              </a:ext>
            </a:extLst>
          </p:cNvPr>
          <p:cNvSpPr>
            <a:spLocks noGrp="1"/>
          </p:cNvSpPr>
          <p:nvPr>
            <p:ph type="title"/>
          </p:nvPr>
        </p:nvSpPr>
        <p:spPr/>
        <p:txBody>
          <a:bodyPr>
            <a:normAutofit fontScale="90000"/>
          </a:bodyPr>
          <a:lstStyle/>
          <a:p>
            <a:pPr algn="ctr"/>
            <a:br>
              <a:rPr lang="en-GB" dirty="0"/>
            </a:br>
            <a:r>
              <a:rPr lang="en-GB" dirty="0"/>
              <a:t>Gas exchange in the respiratory process </a:t>
            </a:r>
            <a:br>
              <a:rPr lang="en-GB" dirty="0"/>
            </a:br>
            <a:endParaRPr lang="en-GB" dirty="0"/>
          </a:p>
        </p:txBody>
      </p:sp>
      <p:sp>
        <p:nvSpPr>
          <p:cNvPr id="6" name="Content Placeholder 5">
            <a:extLst>
              <a:ext uri="{FF2B5EF4-FFF2-40B4-BE49-F238E27FC236}">
                <a16:creationId xmlns:a16="http://schemas.microsoft.com/office/drawing/2014/main" id="{FC65E91E-6867-454C-9A15-B5FE01414FC6}"/>
              </a:ext>
            </a:extLst>
          </p:cNvPr>
          <p:cNvSpPr>
            <a:spLocks noGrp="1"/>
          </p:cNvSpPr>
          <p:nvPr>
            <p:ph idx="1"/>
          </p:nvPr>
        </p:nvSpPr>
        <p:spPr>
          <a:xfrm>
            <a:off x="628650" y="1628801"/>
            <a:ext cx="7886700" cy="3861172"/>
          </a:xfrm>
        </p:spPr>
        <p:txBody>
          <a:bodyPr>
            <a:normAutofit fontScale="70000" lnSpcReduction="20000"/>
          </a:bodyPr>
          <a:lstStyle/>
          <a:p>
            <a:pPr marL="0" indent="0">
              <a:buNone/>
            </a:pPr>
            <a:endParaRPr lang="en-GB" dirty="0"/>
          </a:p>
          <a:p>
            <a:pPr marL="0" indent="0">
              <a:buNone/>
            </a:pPr>
            <a:r>
              <a:rPr lang="en-GB" dirty="0"/>
              <a:t>There is always some air in the lungs, they are never </a:t>
            </a:r>
          </a:p>
          <a:p>
            <a:pPr marL="0" indent="0">
              <a:buNone/>
            </a:pPr>
            <a:r>
              <a:rPr lang="en-GB" dirty="0"/>
              <a:t>completely empty. During inspiration the alveoli sacs in the</a:t>
            </a:r>
          </a:p>
          <a:p>
            <a:pPr marL="0" indent="0">
              <a:buNone/>
            </a:pPr>
            <a:r>
              <a:rPr lang="en-GB" dirty="0"/>
              <a:t>lungs fill with air. </a:t>
            </a:r>
          </a:p>
          <a:p>
            <a:pPr marL="0" indent="0">
              <a:buNone/>
            </a:pPr>
            <a:endParaRPr lang="en-GB" dirty="0"/>
          </a:p>
          <a:p>
            <a:pPr marL="0" indent="0">
              <a:buNone/>
            </a:pPr>
            <a:r>
              <a:rPr lang="en-GB" dirty="0"/>
              <a:t>The gas exchange process taking place in the alveoli sacs</a:t>
            </a:r>
          </a:p>
          <a:p>
            <a:pPr marL="0" indent="0">
              <a:buNone/>
            </a:pPr>
            <a:r>
              <a:rPr lang="en-GB" dirty="0"/>
              <a:t>between the air and the blood circulating in the capillaries</a:t>
            </a:r>
          </a:p>
          <a:p>
            <a:pPr marL="0" indent="0">
              <a:buNone/>
            </a:pPr>
            <a:r>
              <a:rPr lang="en-GB" dirty="0"/>
              <a:t>allows oxygen to cross the cell membrane to be taken up in</a:t>
            </a:r>
          </a:p>
          <a:p>
            <a:pPr marL="0" indent="0">
              <a:buNone/>
            </a:pPr>
            <a:r>
              <a:rPr lang="en-GB" dirty="0"/>
              <a:t>the blood and carbon dioxide to move the other way, into the                        </a:t>
            </a:r>
          </a:p>
          <a:p>
            <a:pPr marL="0" indent="0">
              <a:buNone/>
            </a:pPr>
            <a:r>
              <a:rPr lang="en-GB" dirty="0"/>
              <a:t>air ready to be exhaled. </a:t>
            </a:r>
          </a:p>
        </p:txBody>
      </p:sp>
    </p:spTree>
    <p:extLst>
      <p:ext uri="{BB962C8B-B14F-4D97-AF65-F5344CB8AC3E}">
        <p14:creationId xmlns:p14="http://schemas.microsoft.com/office/powerpoint/2010/main" val="12130776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D5C09-5E73-478C-97D3-90A6DE4DB5C3}"/>
              </a:ext>
            </a:extLst>
          </p:cNvPr>
          <p:cNvSpPr>
            <a:spLocks noGrp="1"/>
          </p:cNvSpPr>
          <p:nvPr>
            <p:ph type="title"/>
          </p:nvPr>
        </p:nvSpPr>
        <p:spPr>
          <a:xfrm>
            <a:off x="628650" y="1131094"/>
            <a:ext cx="7886700" cy="994172"/>
          </a:xfrm>
        </p:spPr>
        <p:txBody>
          <a:bodyPr anchor="ctr">
            <a:normAutofit/>
          </a:bodyPr>
          <a:lstStyle/>
          <a:p>
            <a:r>
              <a:rPr lang="en-GB" dirty="0" err="1"/>
              <a:t>Cont</a:t>
            </a:r>
            <a:r>
              <a:rPr lang="en-GB" dirty="0"/>
              <a:t>…</a:t>
            </a:r>
          </a:p>
        </p:txBody>
      </p:sp>
      <p:sp>
        <p:nvSpPr>
          <p:cNvPr id="3" name="Content Placeholder 2">
            <a:extLst>
              <a:ext uri="{FF2B5EF4-FFF2-40B4-BE49-F238E27FC236}">
                <a16:creationId xmlns:a16="http://schemas.microsoft.com/office/drawing/2014/main" id="{33BF932B-1F87-406A-B6B1-6B3FEF0BB46C}"/>
              </a:ext>
            </a:extLst>
          </p:cNvPr>
          <p:cNvSpPr>
            <a:spLocks noGrp="1"/>
          </p:cNvSpPr>
          <p:nvPr>
            <p:ph sz="half" idx="1"/>
          </p:nvPr>
        </p:nvSpPr>
        <p:spPr>
          <a:xfrm>
            <a:off x="628650" y="2226469"/>
            <a:ext cx="3387169" cy="3263504"/>
          </a:xfrm>
        </p:spPr>
        <p:txBody>
          <a:bodyPr>
            <a:normAutofit fontScale="77500" lnSpcReduction="20000"/>
          </a:bodyPr>
          <a:lstStyle/>
          <a:p>
            <a:pPr marL="0" indent="0">
              <a:buNone/>
            </a:pPr>
            <a:r>
              <a:rPr lang="en-GB" dirty="0"/>
              <a:t>The oxygenated blood is </a:t>
            </a:r>
          </a:p>
          <a:p>
            <a:pPr marL="0" indent="0">
              <a:buNone/>
            </a:pPr>
            <a:r>
              <a:rPr lang="en-GB" dirty="0"/>
              <a:t>taken in the pulmonary</a:t>
            </a:r>
          </a:p>
          <a:p>
            <a:pPr marL="0" indent="0">
              <a:buNone/>
            </a:pPr>
            <a:r>
              <a:rPr lang="en-GB" dirty="0"/>
              <a:t>veins, back to the left side</a:t>
            </a:r>
          </a:p>
          <a:p>
            <a:pPr marL="0" indent="0">
              <a:buNone/>
            </a:pPr>
            <a:r>
              <a:rPr lang="en-GB" dirty="0"/>
              <a:t>of the heart, from where</a:t>
            </a:r>
          </a:p>
          <a:p>
            <a:pPr marL="0" indent="0">
              <a:buNone/>
            </a:pPr>
            <a:r>
              <a:rPr lang="en-GB" dirty="0"/>
              <a:t>it is pumped around the</a:t>
            </a:r>
          </a:p>
          <a:p>
            <a:pPr marL="0" indent="0">
              <a:buNone/>
            </a:pPr>
            <a:r>
              <a:rPr lang="en-GB" dirty="0"/>
              <a:t>body to provide oxygen</a:t>
            </a:r>
          </a:p>
          <a:p>
            <a:pPr marL="0" indent="0">
              <a:buNone/>
            </a:pPr>
            <a:r>
              <a:rPr lang="en-GB" dirty="0"/>
              <a:t>for body cells. </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9ABF2926-84D3-4FB3-948B-10FCFF953128}"/>
              </a:ext>
            </a:extLst>
          </p:cNvPr>
          <p:cNvPicPr>
            <a:picLocks noChangeAspect="1"/>
          </p:cNvPicPr>
          <p:nvPr/>
        </p:nvPicPr>
        <p:blipFill>
          <a:blip r:embed="rId2"/>
          <a:stretch>
            <a:fillRect/>
          </a:stretch>
        </p:blipFill>
        <p:spPr>
          <a:xfrm>
            <a:off x="5487616" y="2226469"/>
            <a:ext cx="2169269" cy="3120297"/>
          </a:xfrm>
          <a:prstGeom prst="rect">
            <a:avLst/>
          </a:prstGeom>
          <a:noFill/>
        </p:spPr>
      </p:pic>
    </p:spTree>
    <p:extLst>
      <p:ext uri="{BB962C8B-B14F-4D97-AF65-F5344CB8AC3E}">
        <p14:creationId xmlns:p14="http://schemas.microsoft.com/office/powerpoint/2010/main" val="34920681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5350B99-4F30-4C2D-8E57-74E5B3E73962}"/>
              </a:ext>
            </a:extLst>
          </p:cNvPr>
          <p:cNvSpPr>
            <a:spLocks noGrp="1"/>
          </p:cNvSpPr>
          <p:nvPr>
            <p:ph type="title"/>
          </p:nvPr>
        </p:nvSpPr>
        <p:spPr/>
        <p:txBody>
          <a:bodyPr>
            <a:normAutofit fontScale="90000"/>
          </a:bodyPr>
          <a:lstStyle/>
          <a:p>
            <a:pPr algn="ctr"/>
            <a:br>
              <a:rPr lang="en-GB" dirty="0"/>
            </a:br>
            <a:r>
              <a:rPr lang="en-GB" dirty="0"/>
              <a:t>The control of respiration</a:t>
            </a:r>
            <a:br>
              <a:rPr lang="en-GB" dirty="0"/>
            </a:br>
            <a:endParaRPr lang="en-GB" dirty="0"/>
          </a:p>
        </p:txBody>
      </p:sp>
      <p:sp>
        <p:nvSpPr>
          <p:cNvPr id="6" name="Content Placeholder 5">
            <a:extLst>
              <a:ext uri="{FF2B5EF4-FFF2-40B4-BE49-F238E27FC236}">
                <a16:creationId xmlns:a16="http://schemas.microsoft.com/office/drawing/2014/main" id="{3A08120F-4809-4117-A712-4B7BC762517F}"/>
              </a:ext>
            </a:extLst>
          </p:cNvPr>
          <p:cNvSpPr>
            <a:spLocks noGrp="1"/>
          </p:cNvSpPr>
          <p:nvPr>
            <p:ph idx="1"/>
          </p:nvPr>
        </p:nvSpPr>
        <p:spPr>
          <a:xfrm>
            <a:off x="628650" y="1981397"/>
            <a:ext cx="7886700" cy="3508576"/>
          </a:xfrm>
        </p:spPr>
        <p:txBody>
          <a:bodyPr>
            <a:normAutofit fontScale="70000" lnSpcReduction="20000"/>
          </a:bodyPr>
          <a:lstStyle/>
          <a:p>
            <a:pPr marL="0" indent="0">
              <a:buNone/>
            </a:pPr>
            <a:r>
              <a:rPr lang="en-GB" dirty="0"/>
              <a:t>Respiration is controlled by nerve cells in the brain stem.</a:t>
            </a:r>
          </a:p>
          <a:p>
            <a:pPr marL="0" indent="0">
              <a:buNone/>
            </a:pPr>
            <a:endParaRPr lang="en-GB" dirty="0"/>
          </a:p>
          <a:p>
            <a:pPr marL="0" indent="0">
              <a:buNone/>
            </a:pPr>
            <a:r>
              <a:rPr lang="en-GB" dirty="0"/>
              <a:t>In the aorta (the main blood vessel from the heart), and in the</a:t>
            </a:r>
          </a:p>
          <a:p>
            <a:pPr marL="0" indent="0">
              <a:buNone/>
            </a:pPr>
            <a:r>
              <a:rPr lang="en-GB" dirty="0"/>
              <a:t>carotid artery in the neck, there are nerve cells called</a:t>
            </a:r>
          </a:p>
          <a:p>
            <a:pPr marL="0" indent="0">
              <a:buNone/>
            </a:pPr>
            <a:r>
              <a:rPr lang="en-GB" dirty="0"/>
              <a:t>chemoreceptors. </a:t>
            </a:r>
          </a:p>
          <a:p>
            <a:pPr marL="0" indent="0">
              <a:buNone/>
            </a:pPr>
            <a:endParaRPr lang="en-GB" dirty="0"/>
          </a:p>
          <a:p>
            <a:pPr marL="0" indent="0">
              <a:buNone/>
            </a:pPr>
            <a:r>
              <a:rPr lang="en-GB" dirty="0"/>
              <a:t>The chemoreceptors monitor the level of oxygen and carbon </a:t>
            </a:r>
          </a:p>
          <a:p>
            <a:pPr marL="0" indent="0">
              <a:buNone/>
            </a:pPr>
            <a:r>
              <a:rPr lang="en-GB" dirty="0"/>
              <a:t> dioxide in the blood as it passes over them. </a:t>
            </a:r>
          </a:p>
        </p:txBody>
      </p:sp>
    </p:spTree>
    <p:extLst>
      <p:ext uri="{BB962C8B-B14F-4D97-AF65-F5344CB8AC3E}">
        <p14:creationId xmlns:p14="http://schemas.microsoft.com/office/powerpoint/2010/main" val="39462633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37B23-7CBA-4B19-A0B4-24D446370AAF}"/>
              </a:ext>
            </a:extLst>
          </p:cNvPr>
          <p:cNvSpPr>
            <a:spLocks noGrp="1"/>
          </p:cNvSpPr>
          <p:nvPr>
            <p:ph type="title"/>
          </p:nvPr>
        </p:nvSpPr>
        <p:spPr/>
        <p:txBody>
          <a:bodyPr/>
          <a:lstStyle/>
          <a:p>
            <a:pPr algn="ctr"/>
            <a:r>
              <a:rPr lang="en-GB" dirty="0"/>
              <a:t>The control of respiration</a:t>
            </a:r>
          </a:p>
        </p:txBody>
      </p:sp>
      <p:sp>
        <p:nvSpPr>
          <p:cNvPr id="3" name="Content Placeholder 2">
            <a:extLst>
              <a:ext uri="{FF2B5EF4-FFF2-40B4-BE49-F238E27FC236}">
                <a16:creationId xmlns:a16="http://schemas.microsoft.com/office/drawing/2014/main" id="{0C582132-988F-40C6-9CF5-88686C78AD28}"/>
              </a:ext>
            </a:extLst>
          </p:cNvPr>
          <p:cNvSpPr>
            <a:spLocks noGrp="1"/>
          </p:cNvSpPr>
          <p:nvPr>
            <p:ph idx="1"/>
          </p:nvPr>
        </p:nvSpPr>
        <p:spPr/>
        <p:txBody>
          <a:bodyPr>
            <a:normAutofit fontScale="77500" lnSpcReduction="20000"/>
          </a:bodyPr>
          <a:lstStyle/>
          <a:p>
            <a:pPr marL="0" indent="0">
              <a:buNone/>
            </a:pPr>
            <a:r>
              <a:rPr lang="en-GB" dirty="0"/>
              <a:t>The chemoreceptors and the respiratory centre are</a:t>
            </a:r>
          </a:p>
          <a:p>
            <a:pPr marL="0" indent="0">
              <a:buNone/>
            </a:pPr>
            <a:r>
              <a:rPr lang="en-GB" dirty="0"/>
              <a:t>stimulated by an increase in carbon dioxide in the blood. </a:t>
            </a:r>
          </a:p>
          <a:p>
            <a:pPr marL="0" indent="0">
              <a:buNone/>
            </a:pPr>
            <a:endParaRPr lang="en-GB" dirty="0"/>
          </a:p>
          <a:p>
            <a:pPr marL="0" indent="0">
              <a:buNone/>
            </a:pPr>
            <a:r>
              <a:rPr lang="en-GB" dirty="0"/>
              <a:t>This stimulates them to signal the need for increased</a:t>
            </a:r>
          </a:p>
          <a:p>
            <a:pPr marL="0" indent="0">
              <a:buNone/>
            </a:pPr>
            <a:r>
              <a:rPr lang="en-GB" dirty="0"/>
              <a:t>ventilation in the lungs, increasing the rate of mechanical</a:t>
            </a:r>
          </a:p>
          <a:p>
            <a:pPr marL="0" indent="0">
              <a:buNone/>
            </a:pPr>
            <a:r>
              <a:rPr lang="en-GB" dirty="0"/>
              <a:t>ventilation (breathing) and the exchange of gases in the</a:t>
            </a:r>
          </a:p>
          <a:p>
            <a:pPr marL="0" indent="0">
              <a:buNone/>
            </a:pPr>
            <a:r>
              <a:rPr lang="en-GB" dirty="0"/>
              <a:t>alveoli, to reduce the carbon dioxide in the lungs and</a:t>
            </a:r>
          </a:p>
          <a:p>
            <a:pPr marL="0" indent="0">
              <a:buNone/>
            </a:pPr>
            <a:r>
              <a:rPr lang="en-GB" dirty="0"/>
              <a:t>increase the level of oxygen circulating in the blood. </a:t>
            </a:r>
          </a:p>
        </p:txBody>
      </p:sp>
    </p:spTree>
    <p:extLst>
      <p:ext uri="{BB962C8B-B14F-4D97-AF65-F5344CB8AC3E}">
        <p14:creationId xmlns:p14="http://schemas.microsoft.com/office/powerpoint/2010/main" val="28362257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0CFB8-EA12-4159-BC8E-615A37F384A3}"/>
              </a:ext>
            </a:extLst>
          </p:cNvPr>
          <p:cNvSpPr>
            <a:spLocks noGrp="1"/>
          </p:cNvSpPr>
          <p:nvPr>
            <p:ph type="title"/>
          </p:nvPr>
        </p:nvSpPr>
        <p:spPr/>
        <p:txBody>
          <a:bodyPr/>
          <a:lstStyle/>
          <a:p>
            <a:pPr algn="ctr"/>
            <a:r>
              <a:rPr lang="en-GB" dirty="0"/>
              <a:t>The process of respiration</a:t>
            </a:r>
          </a:p>
        </p:txBody>
      </p:sp>
      <p:sp>
        <p:nvSpPr>
          <p:cNvPr id="3" name="Content Placeholder 2">
            <a:extLst>
              <a:ext uri="{FF2B5EF4-FFF2-40B4-BE49-F238E27FC236}">
                <a16:creationId xmlns:a16="http://schemas.microsoft.com/office/drawing/2014/main" id="{01EBC897-9DEA-4311-A34C-14CCDD91F5B1}"/>
              </a:ext>
            </a:extLst>
          </p:cNvPr>
          <p:cNvSpPr>
            <a:spLocks noGrp="1"/>
          </p:cNvSpPr>
          <p:nvPr>
            <p:ph idx="1"/>
          </p:nvPr>
        </p:nvSpPr>
        <p:spPr/>
        <p:txBody>
          <a:bodyPr>
            <a:normAutofit fontScale="92500" lnSpcReduction="20000"/>
          </a:bodyPr>
          <a:lstStyle/>
          <a:p>
            <a:pPr marL="0" indent="0">
              <a:buNone/>
            </a:pPr>
            <a:r>
              <a:rPr lang="en-GB" sz="2325" dirty="0"/>
              <a:t>Normally quiet breathing is sufficient to maintain an appropriate  </a:t>
            </a:r>
          </a:p>
          <a:p>
            <a:pPr marL="0" indent="0">
              <a:buNone/>
            </a:pPr>
            <a:r>
              <a:rPr lang="en-GB" sz="2325" dirty="0"/>
              <a:t>balance of carbon dioxide and oxygen in the blood. </a:t>
            </a:r>
          </a:p>
          <a:p>
            <a:pPr marL="0" indent="0">
              <a:buNone/>
            </a:pPr>
            <a:endParaRPr lang="en-GB" sz="2325" dirty="0"/>
          </a:p>
          <a:p>
            <a:pPr marL="0" indent="0">
              <a:buNone/>
            </a:pPr>
            <a:r>
              <a:rPr lang="en-GB" sz="2325" dirty="0"/>
              <a:t>This quiet breathing the intercostal muscles and the diaphragm</a:t>
            </a:r>
          </a:p>
          <a:p>
            <a:pPr marL="0" indent="0">
              <a:buNone/>
            </a:pPr>
            <a:r>
              <a:rPr lang="en-GB" sz="2325" dirty="0"/>
              <a:t>are the only muscles involved</a:t>
            </a:r>
            <a:r>
              <a:rPr lang="en-GB" sz="2175" dirty="0"/>
              <a:t>. </a:t>
            </a:r>
          </a:p>
          <a:p>
            <a:pPr marL="0" indent="0">
              <a:buNone/>
            </a:pPr>
            <a:endParaRPr lang="en-GB" sz="2175" dirty="0"/>
          </a:p>
          <a:p>
            <a:pPr marL="0" indent="0">
              <a:buNone/>
            </a:pPr>
            <a:r>
              <a:rPr lang="en-GB" sz="2325" dirty="0"/>
              <a:t>During strenuous exercise breathing becomes deeper and more</a:t>
            </a:r>
          </a:p>
          <a:p>
            <a:pPr marL="0" indent="0">
              <a:buNone/>
            </a:pPr>
            <a:r>
              <a:rPr lang="en-GB" sz="2325" dirty="0"/>
              <a:t>rapid in response to the needs of the muscles for more oxygen,</a:t>
            </a:r>
          </a:p>
          <a:p>
            <a:pPr marL="0" indent="0">
              <a:buNone/>
            </a:pPr>
            <a:r>
              <a:rPr lang="en-GB" sz="2325" dirty="0"/>
              <a:t>and to excrete the excess carbon dioxide produced</a:t>
            </a:r>
            <a:r>
              <a:rPr lang="en-GB" dirty="0"/>
              <a:t>. </a:t>
            </a:r>
          </a:p>
          <a:p>
            <a:pPr marL="0" indent="0">
              <a:buNone/>
            </a:pPr>
            <a:r>
              <a:rPr lang="en-GB" dirty="0"/>
              <a:t> </a:t>
            </a:r>
          </a:p>
        </p:txBody>
      </p:sp>
    </p:spTree>
    <p:extLst>
      <p:ext uri="{BB962C8B-B14F-4D97-AF65-F5344CB8AC3E}">
        <p14:creationId xmlns:p14="http://schemas.microsoft.com/office/powerpoint/2010/main" val="30298714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42959-C334-4239-A1A8-A44B32FC1B9E}"/>
              </a:ext>
            </a:extLst>
          </p:cNvPr>
          <p:cNvSpPr>
            <a:spLocks noGrp="1"/>
          </p:cNvSpPr>
          <p:nvPr>
            <p:ph type="title"/>
          </p:nvPr>
        </p:nvSpPr>
        <p:spPr/>
        <p:txBody>
          <a:bodyPr/>
          <a:lstStyle/>
          <a:p>
            <a:pPr algn="ctr"/>
            <a:r>
              <a:rPr lang="en-GB" dirty="0"/>
              <a:t>The process of respiration</a:t>
            </a:r>
          </a:p>
        </p:txBody>
      </p:sp>
      <p:sp>
        <p:nvSpPr>
          <p:cNvPr id="3" name="Content Placeholder 2">
            <a:extLst>
              <a:ext uri="{FF2B5EF4-FFF2-40B4-BE49-F238E27FC236}">
                <a16:creationId xmlns:a16="http://schemas.microsoft.com/office/drawing/2014/main" id="{05FC3F12-9688-463B-9FEC-97DC0F5274C1}"/>
              </a:ext>
            </a:extLst>
          </p:cNvPr>
          <p:cNvSpPr>
            <a:spLocks noGrp="1"/>
          </p:cNvSpPr>
          <p:nvPr>
            <p:ph idx="1"/>
          </p:nvPr>
        </p:nvSpPr>
        <p:spPr/>
        <p:txBody>
          <a:bodyPr>
            <a:normAutofit/>
          </a:bodyPr>
          <a:lstStyle/>
          <a:p>
            <a:pPr marL="0" indent="0">
              <a:buNone/>
            </a:pPr>
            <a:r>
              <a:rPr lang="en-GB" dirty="0"/>
              <a:t>This deeper more rapid breathing requires support from the muscles attached to the sternum, the ribs and the shoulder blade. </a:t>
            </a:r>
          </a:p>
          <a:p>
            <a:pPr marL="0" indent="0">
              <a:buNone/>
            </a:pPr>
            <a:endParaRPr lang="en-GB" dirty="0"/>
          </a:p>
          <a:p>
            <a:pPr marL="0" indent="0">
              <a:buNone/>
            </a:pPr>
            <a:r>
              <a:rPr lang="en-GB" dirty="0"/>
              <a:t>The involvement of all these muscles ensures that the thoracic cavity is used to its maximum capacity. </a:t>
            </a:r>
          </a:p>
        </p:txBody>
      </p:sp>
    </p:spTree>
    <p:extLst>
      <p:ext uri="{BB962C8B-B14F-4D97-AF65-F5344CB8AC3E}">
        <p14:creationId xmlns:p14="http://schemas.microsoft.com/office/powerpoint/2010/main" val="38284028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044C9-0388-4039-915F-A2E9BCD42945}"/>
              </a:ext>
            </a:extLst>
          </p:cNvPr>
          <p:cNvSpPr>
            <a:spLocks noGrp="1"/>
          </p:cNvSpPr>
          <p:nvPr>
            <p:ph type="title"/>
          </p:nvPr>
        </p:nvSpPr>
        <p:spPr/>
        <p:txBody>
          <a:bodyPr>
            <a:normAutofit fontScale="90000"/>
          </a:bodyPr>
          <a:lstStyle/>
          <a:p>
            <a:pPr algn="ctr"/>
            <a:br>
              <a:rPr lang="en-GB" dirty="0"/>
            </a:br>
            <a:r>
              <a:rPr lang="en-GB" dirty="0"/>
              <a:t>Cell respiration</a:t>
            </a:r>
            <a:br>
              <a:rPr lang="en-GB" dirty="0"/>
            </a:br>
            <a:endParaRPr lang="en-GB" dirty="0"/>
          </a:p>
        </p:txBody>
      </p:sp>
      <p:sp>
        <p:nvSpPr>
          <p:cNvPr id="3" name="Content Placeholder 2">
            <a:extLst>
              <a:ext uri="{FF2B5EF4-FFF2-40B4-BE49-F238E27FC236}">
                <a16:creationId xmlns:a16="http://schemas.microsoft.com/office/drawing/2014/main" id="{BDFCDDA9-5DAB-4898-95C9-3E9517463E40}"/>
              </a:ext>
            </a:extLst>
          </p:cNvPr>
          <p:cNvSpPr>
            <a:spLocks noGrp="1"/>
          </p:cNvSpPr>
          <p:nvPr>
            <p:ph idx="1"/>
          </p:nvPr>
        </p:nvSpPr>
        <p:spPr/>
        <p:txBody>
          <a:bodyPr>
            <a:normAutofit fontScale="92500" lnSpcReduction="20000"/>
          </a:bodyPr>
          <a:lstStyle/>
          <a:p>
            <a:pPr marL="0" indent="0">
              <a:buNone/>
            </a:pPr>
            <a:r>
              <a:rPr lang="en-GB" dirty="0"/>
              <a:t>This is the term for the exchange of gases that</a:t>
            </a:r>
          </a:p>
          <a:p>
            <a:pPr marL="0" indent="0">
              <a:buNone/>
            </a:pPr>
            <a:r>
              <a:rPr lang="en-GB" dirty="0"/>
              <a:t>takes place between the blood and the cells of</a:t>
            </a:r>
          </a:p>
          <a:p>
            <a:pPr marL="0" indent="0">
              <a:buNone/>
            </a:pPr>
            <a:r>
              <a:rPr lang="en-GB" dirty="0"/>
              <a:t>the body.  </a:t>
            </a:r>
          </a:p>
          <a:p>
            <a:pPr marL="0" indent="0">
              <a:buNone/>
            </a:pPr>
            <a:endParaRPr lang="en-GB" dirty="0"/>
          </a:p>
          <a:p>
            <a:pPr marL="0" indent="0">
              <a:buNone/>
            </a:pPr>
            <a:r>
              <a:rPr lang="en-GB" dirty="0"/>
              <a:t>Oxygen is carried from the lungs to the tissues</a:t>
            </a:r>
          </a:p>
          <a:p>
            <a:pPr marL="0" indent="0">
              <a:buNone/>
            </a:pPr>
            <a:r>
              <a:rPr lang="en-GB" dirty="0"/>
              <a:t>dissolved in the blood plasma and in</a:t>
            </a:r>
          </a:p>
          <a:p>
            <a:pPr marL="0" indent="0">
              <a:buNone/>
            </a:pPr>
            <a:r>
              <a:rPr lang="en-GB" dirty="0"/>
              <a:t>combination with the haemoglobin. This is</a:t>
            </a:r>
          </a:p>
          <a:p>
            <a:pPr marL="0" indent="0">
              <a:buNone/>
            </a:pPr>
            <a:r>
              <a:rPr lang="en-GB" dirty="0"/>
              <a:t>known as oxyhaemoglobin. </a:t>
            </a:r>
          </a:p>
          <a:p>
            <a:endParaRPr lang="en-GB" dirty="0"/>
          </a:p>
        </p:txBody>
      </p:sp>
    </p:spTree>
    <p:extLst>
      <p:ext uri="{BB962C8B-B14F-4D97-AF65-F5344CB8AC3E}">
        <p14:creationId xmlns:p14="http://schemas.microsoft.com/office/powerpoint/2010/main" val="13608269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B58A9-23D7-40D6-95C2-7D8158AF468C}"/>
              </a:ext>
            </a:extLst>
          </p:cNvPr>
          <p:cNvSpPr>
            <a:spLocks noGrp="1"/>
          </p:cNvSpPr>
          <p:nvPr>
            <p:ph type="title"/>
          </p:nvPr>
        </p:nvSpPr>
        <p:spPr/>
        <p:txBody>
          <a:bodyPr/>
          <a:lstStyle/>
          <a:p>
            <a:pPr algn="ctr"/>
            <a:r>
              <a:rPr lang="en-GB" dirty="0"/>
              <a:t>Cell respiration</a:t>
            </a:r>
          </a:p>
        </p:txBody>
      </p:sp>
      <p:sp>
        <p:nvSpPr>
          <p:cNvPr id="3" name="Content Placeholder 2">
            <a:extLst>
              <a:ext uri="{FF2B5EF4-FFF2-40B4-BE49-F238E27FC236}">
                <a16:creationId xmlns:a16="http://schemas.microsoft.com/office/drawing/2014/main" id="{CE41D509-3AB6-49CD-B210-153A8C546214}"/>
              </a:ext>
            </a:extLst>
          </p:cNvPr>
          <p:cNvSpPr>
            <a:spLocks noGrp="1"/>
          </p:cNvSpPr>
          <p:nvPr>
            <p:ph idx="1"/>
          </p:nvPr>
        </p:nvSpPr>
        <p:spPr/>
        <p:txBody>
          <a:bodyPr>
            <a:normAutofit fontScale="70000" lnSpcReduction="20000"/>
          </a:bodyPr>
          <a:lstStyle/>
          <a:p>
            <a:pPr marL="0" indent="0">
              <a:buNone/>
            </a:pPr>
            <a:r>
              <a:rPr lang="en-GB" dirty="0"/>
              <a:t>Oxygen exchange takes place between the capillaries and the</a:t>
            </a:r>
          </a:p>
          <a:p>
            <a:pPr marL="0" indent="0">
              <a:buNone/>
            </a:pPr>
            <a:r>
              <a:rPr lang="en-GB" dirty="0"/>
              <a:t>tissue fluid. </a:t>
            </a:r>
          </a:p>
          <a:p>
            <a:pPr marL="0" indent="0">
              <a:buNone/>
            </a:pPr>
            <a:endParaRPr lang="en-GB" dirty="0"/>
          </a:p>
          <a:p>
            <a:pPr marL="0" indent="0">
              <a:buNone/>
            </a:pPr>
            <a:r>
              <a:rPr lang="en-GB" dirty="0"/>
              <a:t>The process involved is the same as in the lungs –</a:t>
            </a:r>
          </a:p>
          <a:p>
            <a:pPr marL="0" indent="0">
              <a:buNone/>
            </a:pPr>
            <a:r>
              <a:rPr lang="en-GB" dirty="0" err="1"/>
              <a:t>ie</a:t>
            </a:r>
            <a:r>
              <a:rPr lang="en-GB" dirty="0"/>
              <a:t>. Diffusion from a high concentration to a lower concentration</a:t>
            </a:r>
          </a:p>
          <a:p>
            <a:pPr marL="0" indent="0">
              <a:buNone/>
            </a:pPr>
            <a:endParaRPr lang="en-GB" dirty="0"/>
          </a:p>
          <a:p>
            <a:pPr marL="0" indent="0">
              <a:buNone/>
            </a:pPr>
            <a:r>
              <a:rPr lang="en-GB" dirty="0"/>
              <a:t>In this case it is from the higher concentration of oxygen in</a:t>
            </a:r>
          </a:p>
          <a:p>
            <a:pPr marL="0" indent="0">
              <a:buNone/>
            </a:pPr>
            <a:r>
              <a:rPr lang="en-GB" dirty="0"/>
              <a:t>the blood to the lower concentration in the tissues. </a:t>
            </a:r>
          </a:p>
        </p:txBody>
      </p:sp>
    </p:spTree>
    <p:extLst>
      <p:ext uri="{BB962C8B-B14F-4D97-AF65-F5344CB8AC3E}">
        <p14:creationId xmlns:p14="http://schemas.microsoft.com/office/powerpoint/2010/main" val="22168152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32294-4B36-40E8-BC54-232BC58ED616}"/>
              </a:ext>
            </a:extLst>
          </p:cNvPr>
          <p:cNvSpPr>
            <a:spLocks noGrp="1"/>
          </p:cNvSpPr>
          <p:nvPr>
            <p:ph type="title"/>
          </p:nvPr>
        </p:nvSpPr>
        <p:spPr/>
        <p:txBody>
          <a:bodyPr/>
          <a:lstStyle/>
          <a:p>
            <a:pPr algn="ctr"/>
            <a:r>
              <a:rPr lang="en-GB" dirty="0"/>
              <a:t>Cell respiration</a:t>
            </a:r>
          </a:p>
        </p:txBody>
      </p:sp>
      <p:sp>
        <p:nvSpPr>
          <p:cNvPr id="3" name="Content Placeholder 2">
            <a:extLst>
              <a:ext uri="{FF2B5EF4-FFF2-40B4-BE49-F238E27FC236}">
                <a16:creationId xmlns:a16="http://schemas.microsoft.com/office/drawing/2014/main" id="{3FC05055-A132-447B-B723-A88214146BBF}"/>
              </a:ext>
            </a:extLst>
          </p:cNvPr>
          <p:cNvSpPr>
            <a:spLocks noGrp="1"/>
          </p:cNvSpPr>
          <p:nvPr>
            <p:ph idx="1"/>
          </p:nvPr>
        </p:nvSpPr>
        <p:spPr/>
        <p:txBody>
          <a:bodyPr>
            <a:normAutofit fontScale="85000" lnSpcReduction="10000"/>
          </a:bodyPr>
          <a:lstStyle/>
          <a:p>
            <a:pPr marL="0" indent="0">
              <a:buNone/>
            </a:pPr>
            <a:r>
              <a:rPr lang="en-GB" dirty="0"/>
              <a:t>The cells obtain their oxygen from the tissue fluid. </a:t>
            </a:r>
          </a:p>
          <a:p>
            <a:pPr marL="0" indent="0">
              <a:buNone/>
            </a:pPr>
            <a:r>
              <a:rPr lang="en-GB" dirty="0"/>
              <a:t>As the cells require a constant supply of oxygen, this</a:t>
            </a:r>
          </a:p>
          <a:p>
            <a:pPr marL="0" indent="0">
              <a:buNone/>
            </a:pPr>
            <a:r>
              <a:rPr lang="en-GB" dirty="0"/>
              <a:t>transfer of oxygen from the capillaries to the cells is</a:t>
            </a:r>
          </a:p>
          <a:p>
            <a:pPr marL="0" indent="0">
              <a:buNone/>
            </a:pPr>
            <a:r>
              <a:rPr lang="en-GB" dirty="0"/>
              <a:t>continuous. </a:t>
            </a:r>
          </a:p>
          <a:p>
            <a:pPr marL="0" indent="0">
              <a:buNone/>
            </a:pPr>
            <a:endParaRPr lang="en-GB" dirty="0"/>
          </a:p>
          <a:p>
            <a:pPr marL="0" indent="0">
              <a:buNone/>
            </a:pPr>
            <a:r>
              <a:rPr lang="en-GB" dirty="0"/>
              <a:t>The rate at which this happens increases if there is</a:t>
            </a:r>
          </a:p>
          <a:p>
            <a:pPr marL="0" indent="0">
              <a:buNone/>
            </a:pPr>
            <a:r>
              <a:rPr lang="en-GB" dirty="0"/>
              <a:t>more carbon dioxide in the blood, which happens if</a:t>
            </a:r>
          </a:p>
          <a:p>
            <a:pPr marL="0" indent="0">
              <a:buNone/>
            </a:pPr>
            <a:r>
              <a:rPr lang="en-GB" dirty="0"/>
              <a:t>cells in a particular area are more active. </a:t>
            </a:r>
          </a:p>
        </p:txBody>
      </p:sp>
    </p:spTree>
    <p:extLst>
      <p:ext uri="{BB962C8B-B14F-4D97-AF65-F5344CB8AC3E}">
        <p14:creationId xmlns:p14="http://schemas.microsoft.com/office/powerpoint/2010/main" val="23164370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AB0F1-B363-4715-B842-28F75EC1C9EA}"/>
              </a:ext>
            </a:extLst>
          </p:cNvPr>
          <p:cNvSpPr>
            <a:spLocks noGrp="1"/>
          </p:cNvSpPr>
          <p:nvPr>
            <p:ph type="title"/>
          </p:nvPr>
        </p:nvSpPr>
        <p:spPr/>
        <p:txBody>
          <a:bodyPr/>
          <a:lstStyle/>
          <a:p>
            <a:r>
              <a:rPr lang="en-GB" dirty="0"/>
              <a:t>Cell respiration</a:t>
            </a:r>
          </a:p>
        </p:txBody>
      </p:sp>
      <p:sp>
        <p:nvSpPr>
          <p:cNvPr id="3" name="Content Placeholder 2">
            <a:extLst>
              <a:ext uri="{FF2B5EF4-FFF2-40B4-BE49-F238E27FC236}">
                <a16:creationId xmlns:a16="http://schemas.microsoft.com/office/drawing/2014/main" id="{D86901EC-CFD6-453B-9DC7-24440EBD88CA}"/>
              </a:ext>
            </a:extLst>
          </p:cNvPr>
          <p:cNvSpPr>
            <a:spLocks noGrp="1"/>
          </p:cNvSpPr>
          <p:nvPr>
            <p:ph idx="1"/>
          </p:nvPr>
        </p:nvSpPr>
        <p:spPr/>
        <p:txBody>
          <a:bodyPr/>
          <a:lstStyle/>
          <a:p>
            <a:pPr marL="0" indent="0">
              <a:buNone/>
            </a:pPr>
            <a:r>
              <a:rPr lang="en-GB" dirty="0"/>
              <a:t>This means that cells receive a supply of oxygen that is consistent with their level of activity and the supply changes as the amount of activity changes. </a:t>
            </a:r>
          </a:p>
          <a:p>
            <a:endParaRPr lang="en-GB" dirty="0"/>
          </a:p>
        </p:txBody>
      </p:sp>
    </p:spTree>
    <p:extLst>
      <p:ext uri="{BB962C8B-B14F-4D97-AF65-F5344CB8AC3E}">
        <p14:creationId xmlns:p14="http://schemas.microsoft.com/office/powerpoint/2010/main" val="3674197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68CD4-7138-4BA6-BD81-D43F55F0D376}"/>
              </a:ext>
            </a:extLst>
          </p:cNvPr>
          <p:cNvSpPr>
            <a:spLocks noGrp="1"/>
          </p:cNvSpPr>
          <p:nvPr>
            <p:ph type="title"/>
          </p:nvPr>
        </p:nvSpPr>
        <p:spPr/>
        <p:txBody>
          <a:bodyPr/>
          <a:lstStyle/>
          <a:p>
            <a:r>
              <a:rPr lang="en-GB" dirty="0"/>
              <a:t>Carbon dioxide</a:t>
            </a:r>
          </a:p>
        </p:txBody>
      </p:sp>
      <p:sp>
        <p:nvSpPr>
          <p:cNvPr id="3" name="Content Placeholder 2">
            <a:extLst>
              <a:ext uri="{FF2B5EF4-FFF2-40B4-BE49-F238E27FC236}">
                <a16:creationId xmlns:a16="http://schemas.microsoft.com/office/drawing/2014/main" id="{498DDB49-26C6-4863-940B-A6B1F8B624EB}"/>
              </a:ext>
            </a:extLst>
          </p:cNvPr>
          <p:cNvSpPr>
            <a:spLocks noGrp="1"/>
          </p:cNvSpPr>
          <p:nvPr>
            <p:ph idx="1"/>
          </p:nvPr>
        </p:nvSpPr>
        <p:spPr/>
        <p:txBody>
          <a:bodyPr>
            <a:normAutofit fontScale="70000" lnSpcReduction="20000"/>
          </a:bodyPr>
          <a:lstStyle/>
          <a:p>
            <a:pPr marL="0" indent="0">
              <a:buNone/>
            </a:pPr>
            <a:r>
              <a:rPr lang="en-GB" dirty="0"/>
              <a:t>Carbon dioxide is a waste product of the metabolism of</a:t>
            </a:r>
          </a:p>
          <a:p>
            <a:pPr marL="0" indent="0">
              <a:buNone/>
            </a:pPr>
            <a:r>
              <a:rPr lang="en-GB" dirty="0"/>
              <a:t>carbohydrate and fat in the cells. The carbon dioxide diffuses</a:t>
            </a:r>
          </a:p>
          <a:p>
            <a:pPr marL="0" indent="0">
              <a:buNone/>
            </a:pPr>
            <a:r>
              <a:rPr lang="en-GB" dirty="0"/>
              <a:t>into the capillary. The blood transports the carbon dioxide</a:t>
            </a:r>
          </a:p>
          <a:p>
            <a:pPr marL="0" indent="0">
              <a:buNone/>
            </a:pPr>
            <a:r>
              <a:rPr lang="en-GB" dirty="0"/>
              <a:t>back to the lungs to be exhaled by three methods:</a:t>
            </a:r>
          </a:p>
          <a:p>
            <a:pPr marL="0" indent="0">
              <a:buNone/>
            </a:pPr>
            <a:r>
              <a:rPr lang="en-GB" dirty="0"/>
              <a:t> </a:t>
            </a:r>
          </a:p>
          <a:p>
            <a:pPr marL="0" indent="0">
              <a:buNone/>
            </a:pPr>
            <a:r>
              <a:rPr lang="en-GB" dirty="0"/>
              <a:t>1.	Dissolved in the blood plasma</a:t>
            </a:r>
          </a:p>
          <a:p>
            <a:pPr marL="0" indent="0">
              <a:buNone/>
            </a:pPr>
            <a:r>
              <a:rPr lang="en-GB" dirty="0"/>
              <a:t>2.	In chemical combination with sodium as sodium</a:t>
            </a:r>
          </a:p>
          <a:p>
            <a:pPr marL="0" indent="0">
              <a:buNone/>
            </a:pPr>
            <a:r>
              <a:rPr lang="en-GB" dirty="0"/>
              <a:t>            bicarbonate</a:t>
            </a:r>
          </a:p>
          <a:p>
            <a:pPr marL="0" indent="0">
              <a:buNone/>
            </a:pPr>
            <a:r>
              <a:rPr lang="en-GB" dirty="0"/>
              <a:t>3.	In combination with haemoglobin. </a:t>
            </a:r>
          </a:p>
        </p:txBody>
      </p:sp>
    </p:spTree>
    <p:extLst>
      <p:ext uri="{BB962C8B-B14F-4D97-AF65-F5344CB8AC3E}">
        <p14:creationId xmlns:p14="http://schemas.microsoft.com/office/powerpoint/2010/main" val="32345602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A48BA-5523-4627-9ACD-2902E866020E}"/>
              </a:ext>
            </a:extLst>
          </p:cNvPr>
          <p:cNvSpPr>
            <a:spLocks noGrp="1"/>
          </p:cNvSpPr>
          <p:nvPr>
            <p:ph type="title"/>
          </p:nvPr>
        </p:nvSpPr>
        <p:spPr/>
        <p:txBody>
          <a:bodyPr/>
          <a:lstStyle/>
          <a:p>
            <a:r>
              <a:rPr lang="en-GB" dirty="0"/>
              <a:t>Conclusion</a:t>
            </a:r>
          </a:p>
        </p:txBody>
      </p:sp>
      <p:sp>
        <p:nvSpPr>
          <p:cNvPr id="4" name="Content Placeholder 3">
            <a:extLst>
              <a:ext uri="{FF2B5EF4-FFF2-40B4-BE49-F238E27FC236}">
                <a16:creationId xmlns:a16="http://schemas.microsoft.com/office/drawing/2014/main" id="{FABFC2B6-FE55-4C7C-968E-A9AA490A5FCB}"/>
              </a:ext>
            </a:extLst>
          </p:cNvPr>
          <p:cNvSpPr>
            <a:spLocks noGrp="1"/>
          </p:cNvSpPr>
          <p:nvPr>
            <p:ph idx="1"/>
          </p:nvPr>
        </p:nvSpPr>
        <p:spPr/>
        <p:txBody>
          <a:bodyPr>
            <a:normAutofit fontScale="77500" lnSpcReduction="20000"/>
          </a:bodyPr>
          <a:lstStyle/>
          <a:p>
            <a:pPr marL="0" indent="0">
              <a:buNone/>
            </a:pPr>
            <a:r>
              <a:rPr lang="en-GB" dirty="0"/>
              <a:t>The sessions for this week have looked at the respiratory system. </a:t>
            </a:r>
          </a:p>
          <a:p>
            <a:pPr marL="0" indent="0">
              <a:buNone/>
            </a:pPr>
            <a:endParaRPr lang="en-GB" dirty="0"/>
          </a:p>
          <a:p>
            <a:pPr marL="0" indent="0">
              <a:buNone/>
            </a:pPr>
            <a:r>
              <a:rPr lang="en-GB" dirty="0"/>
              <a:t>You now know: </a:t>
            </a:r>
          </a:p>
          <a:p>
            <a:pPr marL="0" indent="0">
              <a:buNone/>
            </a:pPr>
            <a:r>
              <a:rPr lang="en-GB" dirty="0"/>
              <a:t>the physical structure of the main components of the respiratory system</a:t>
            </a:r>
          </a:p>
          <a:p>
            <a:pPr marL="0" indent="0">
              <a:buNone/>
            </a:pPr>
            <a:r>
              <a:rPr lang="en-GB" dirty="0"/>
              <a:t>the process of internal respiration and the role of oxygen </a:t>
            </a:r>
          </a:p>
          <a:p>
            <a:pPr marL="0" indent="0">
              <a:buNone/>
            </a:pPr>
            <a:endParaRPr lang="en-GB" dirty="0"/>
          </a:p>
          <a:p>
            <a:pPr marL="0" indent="0">
              <a:buNone/>
            </a:pPr>
            <a:r>
              <a:rPr lang="en-GB" dirty="0"/>
              <a:t>You understand:</a:t>
            </a:r>
          </a:p>
          <a:p>
            <a:pPr marL="0" indent="0">
              <a:buNone/>
            </a:pPr>
            <a:r>
              <a:rPr lang="en-GB" dirty="0"/>
              <a:t>the process of gas exchange in the lungs</a:t>
            </a:r>
          </a:p>
          <a:p>
            <a:pPr marL="0" indent="0">
              <a:buNone/>
            </a:pPr>
            <a:endParaRPr lang="en-GB" dirty="0"/>
          </a:p>
        </p:txBody>
      </p:sp>
    </p:spTree>
    <p:extLst>
      <p:ext uri="{BB962C8B-B14F-4D97-AF65-F5344CB8AC3E}">
        <p14:creationId xmlns:p14="http://schemas.microsoft.com/office/powerpoint/2010/main" val="37732452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88EDE-9417-4591-9DA7-193FE69ACA7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504A335-45D9-4D15-8971-F31FC1990E63}"/>
              </a:ext>
            </a:extLst>
          </p:cNvPr>
          <p:cNvSpPr>
            <a:spLocks noGrp="1"/>
          </p:cNvSpPr>
          <p:nvPr>
            <p:ph idx="1"/>
          </p:nvPr>
        </p:nvSpPr>
        <p:spPr/>
        <p:txBody>
          <a:bodyPr>
            <a:normAutofit fontScale="92500" lnSpcReduction="10000"/>
          </a:bodyPr>
          <a:lstStyle/>
          <a:p>
            <a:pPr marL="0" indent="0">
              <a:buNone/>
            </a:pPr>
            <a:r>
              <a:rPr lang="en-GB" dirty="0"/>
              <a:t>Ross J,  Wilson KJ, – Foundations of Anatomy and Physiology</a:t>
            </a:r>
          </a:p>
          <a:p>
            <a:pPr marL="0" indent="0">
              <a:buNone/>
            </a:pPr>
            <a:r>
              <a:rPr lang="en-GB" sz="1350" dirty="0"/>
              <a:t>13</a:t>
            </a:r>
            <a:r>
              <a:rPr lang="en-GB" sz="1350" baseline="30000" dirty="0"/>
              <a:t>th</a:t>
            </a:r>
            <a:r>
              <a:rPr lang="en-GB" sz="1350" dirty="0"/>
              <a:t> Edition Churchill Livingstone 2018</a:t>
            </a:r>
          </a:p>
          <a:p>
            <a:pPr marL="0" indent="0">
              <a:buNone/>
            </a:pPr>
            <a:r>
              <a:rPr lang="en-GB" sz="1350" dirty="0"/>
              <a:t> </a:t>
            </a:r>
          </a:p>
          <a:p>
            <a:pPr marL="0" indent="0">
              <a:buNone/>
            </a:pPr>
            <a:r>
              <a:rPr lang="en-GB" dirty="0"/>
              <a:t>Watson R  Anatomy and Physiology for Nurses</a:t>
            </a:r>
          </a:p>
          <a:p>
            <a:pPr marL="0" indent="0">
              <a:buNone/>
            </a:pPr>
            <a:r>
              <a:rPr lang="en-GB" sz="1500" dirty="0"/>
              <a:t>14</a:t>
            </a:r>
            <a:r>
              <a:rPr lang="en-GB" sz="1500" baseline="30000" dirty="0"/>
              <a:t>th</a:t>
            </a:r>
            <a:r>
              <a:rPr lang="en-GB" sz="1500" dirty="0"/>
              <a:t> Edition 2018 </a:t>
            </a:r>
            <a:r>
              <a:rPr lang="en-GB" sz="1500" dirty="0" err="1"/>
              <a:t>Balliere</a:t>
            </a:r>
            <a:r>
              <a:rPr lang="en-GB" sz="1500" dirty="0"/>
              <a:t> and Tindall (</a:t>
            </a:r>
            <a:r>
              <a:rPr lang="en-GB" sz="1500" dirty="0" err="1"/>
              <a:t>Elsever</a:t>
            </a:r>
            <a:r>
              <a:rPr lang="en-GB" sz="1500" dirty="0"/>
              <a:t>)</a:t>
            </a:r>
          </a:p>
          <a:p>
            <a:pPr marL="0" indent="0">
              <a:buNone/>
            </a:pPr>
            <a:r>
              <a:rPr lang="en-GB" sz="1500" dirty="0"/>
              <a:t> </a:t>
            </a:r>
          </a:p>
          <a:p>
            <a:pPr marL="0" indent="0">
              <a:buNone/>
            </a:pPr>
            <a:r>
              <a:rPr lang="en-GB" dirty="0"/>
              <a:t>Ankey J, Colbert B, Dingle M, Lee K, </a:t>
            </a:r>
            <a:r>
              <a:rPr lang="en-GB" dirty="0" err="1"/>
              <a:t>Steggall</a:t>
            </a:r>
            <a:r>
              <a:rPr lang="en-GB" dirty="0"/>
              <a:t> M – Anatomy and Physiology for Nursing and Health Professionals                            </a:t>
            </a:r>
            <a:r>
              <a:rPr lang="en-GB" sz="1500" dirty="0"/>
              <a:t>UK/USA 2012 Pearson Publications</a:t>
            </a:r>
          </a:p>
        </p:txBody>
      </p:sp>
    </p:spTree>
    <p:extLst>
      <p:ext uri="{BB962C8B-B14F-4D97-AF65-F5344CB8AC3E}">
        <p14:creationId xmlns:p14="http://schemas.microsoft.com/office/powerpoint/2010/main" val="15151244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356</TotalTime>
  <Words>2167</Words>
  <Application>Microsoft Office PowerPoint</Application>
  <PresentationFormat>On-screen Show (4:3)</PresentationFormat>
  <Paragraphs>430</Paragraphs>
  <Slides>46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Abadi</vt:lpstr>
      <vt:lpstr>Arial</vt:lpstr>
      <vt:lpstr>Arial Narrow</vt:lpstr>
      <vt:lpstr>Calibri</vt:lpstr>
      <vt:lpstr>Myriad Pro</vt:lpstr>
      <vt:lpstr>Raleway</vt:lpstr>
      <vt:lpstr>20140311PresentationUWTSDTemplate</vt:lpstr>
      <vt:lpstr>Introduction to Physiology BMPH 5023</vt:lpstr>
      <vt:lpstr>Classroom expectations</vt:lpstr>
      <vt:lpstr>Body systems</vt:lpstr>
      <vt:lpstr>Assessment</vt:lpstr>
      <vt:lpstr>Aims for Today</vt:lpstr>
      <vt:lpstr>  Recap: Cells   </vt:lpstr>
      <vt:lpstr>Respiration</vt:lpstr>
      <vt:lpstr>PowerPoint Presentation</vt:lpstr>
      <vt:lpstr>Diagram of the structures in the respiratory system</vt:lpstr>
      <vt:lpstr>Mechanism of respiration </vt:lpstr>
      <vt:lpstr>Inspiration (breathing in)</vt:lpstr>
      <vt:lpstr>Inspiration cont…</vt:lpstr>
      <vt:lpstr>Expiration</vt:lpstr>
      <vt:lpstr>Expiration cont…</vt:lpstr>
      <vt:lpstr>The respiratory process </vt:lpstr>
      <vt:lpstr>The respiratory process</vt:lpstr>
      <vt:lpstr> The upper airways </vt:lpstr>
      <vt:lpstr> The Bronchi </vt:lpstr>
      <vt:lpstr>The Bronchi</vt:lpstr>
      <vt:lpstr>The bronchioles</vt:lpstr>
      <vt:lpstr>The lungs </vt:lpstr>
      <vt:lpstr>The pleura </vt:lpstr>
      <vt:lpstr>The pleura</vt:lpstr>
      <vt:lpstr> The alveoli </vt:lpstr>
      <vt:lpstr>Activity</vt:lpstr>
      <vt:lpstr>Break</vt:lpstr>
      <vt:lpstr>Gas Exchange</vt:lpstr>
      <vt:lpstr>Aims</vt:lpstr>
      <vt:lpstr>Introduction</vt:lpstr>
      <vt:lpstr>Gas exchange</vt:lpstr>
      <vt:lpstr> Gas exchange in the lungs </vt:lpstr>
      <vt:lpstr>The principles of gas exchange</vt:lpstr>
      <vt:lpstr>Gases in the air</vt:lpstr>
      <vt:lpstr> Gas exchange in the respiratory process  </vt:lpstr>
      <vt:lpstr>Cont…</vt:lpstr>
      <vt:lpstr> The control of respiration </vt:lpstr>
      <vt:lpstr>The control of respiration</vt:lpstr>
      <vt:lpstr>The process of respiration</vt:lpstr>
      <vt:lpstr>The process of respiration</vt:lpstr>
      <vt:lpstr> Cell respiration </vt:lpstr>
      <vt:lpstr>Cell respiration</vt:lpstr>
      <vt:lpstr>Cell respiration</vt:lpstr>
      <vt:lpstr>Cell respiration</vt:lpstr>
      <vt:lpstr>Carbon dioxide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96</cp:revision>
  <dcterms:created xsi:type="dcterms:W3CDTF">2015-04-14T15:21:28Z</dcterms:created>
  <dcterms:modified xsi:type="dcterms:W3CDTF">2025-05-01T13:53:50Z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