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27"/>
  </p:notesMasterIdLst>
  <p:sldIdLst>
    <p:sldId id="278" r:id="rId5"/>
    <p:sldId id="279" r:id="rId6"/>
    <p:sldId id="280" r:id="rId7"/>
    <p:sldId id="299" r:id="rId8"/>
    <p:sldId id="281" r:id="rId9"/>
    <p:sldId id="282" r:id="rId10"/>
    <p:sldId id="283" r:id="rId11"/>
    <p:sldId id="284" r:id="rId12"/>
    <p:sldId id="285" r:id="rId13"/>
    <p:sldId id="286" r:id="rId14"/>
    <p:sldId id="287" r:id="rId15"/>
    <p:sldId id="288" r:id="rId16"/>
    <p:sldId id="290" r:id="rId17"/>
    <p:sldId id="292" r:id="rId18"/>
    <p:sldId id="293" r:id="rId19"/>
    <p:sldId id="300" r:id="rId20"/>
    <p:sldId id="297" r:id="rId21"/>
    <p:sldId id="296" r:id="rId22"/>
    <p:sldId id="289" r:id="rId23"/>
    <p:sldId id="291" r:id="rId24"/>
    <p:sldId id="294" r:id="rId25"/>
    <p:sldId id="301"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19" autoAdjust="0"/>
  </p:normalViewPr>
  <p:slideViewPr>
    <p:cSldViewPr snapToGrid="0">
      <p:cViewPr varScale="1">
        <p:scale>
          <a:sx n="81" d="100"/>
          <a:sy n="81" d="100"/>
        </p:scale>
        <p:origin x="29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28E99B-8CFE-4F5F-B2AF-AB7B809308B1}" type="doc">
      <dgm:prSet loTypeId="urn:microsoft.com/office/officeart/2016/7/layout/RoundedRectangleTimeline" loCatId="process" qsTypeId="urn:microsoft.com/office/officeart/2005/8/quickstyle/simple4" qsCatId="simple" csTypeId="urn:microsoft.com/office/officeart/2005/8/colors/colorful5" csCatId="colorful" phldr="1"/>
      <dgm:spPr/>
      <dgm:t>
        <a:bodyPr/>
        <a:lstStyle/>
        <a:p>
          <a:endParaRPr lang="en-US"/>
        </a:p>
      </dgm:t>
    </dgm:pt>
    <dgm:pt modelId="{8D1B0432-BE58-40FB-AAE2-536B922CA4EC}">
      <dgm:prSet/>
      <dgm:spPr/>
      <dgm:t>
        <a:bodyPr/>
        <a:lstStyle/>
        <a:p>
          <a:r>
            <a:rPr lang="en-US"/>
            <a:t>1833</a:t>
          </a:r>
        </a:p>
      </dgm:t>
    </dgm:pt>
    <dgm:pt modelId="{2E1FD337-F223-4B14-BF91-DF5722C10C87}" type="parTrans" cxnId="{C54E1EDA-56EA-4011-8EFC-4C9D45774329}">
      <dgm:prSet/>
      <dgm:spPr/>
      <dgm:t>
        <a:bodyPr/>
        <a:lstStyle/>
        <a:p>
          <a:endParaRPr lang="en-US"/>
        </a:p>
      </dgm:t>
    </dgm:pt>
    <dgm:pt modelId="{E400BFDD-E40F-44FE-B61F-9668945463C4}" type="sibTrans" cxnId="{C54E1EDA-56EA-4011-8EFC-4C9D45774329}">
      <dgm:prSet/>
      <dgm:spPr/>
      <dgm:t>
        <a:bodyPr/>
        <a:lstStyle/>
        <a:p>
          <a:endParaRPr lang="en-US"/>
        </a:p>
      </dgm:t>
    </dgm:pt>
    <dgm:pt modelId="{58264C50-04BE-4F2B-B545-19855433CF75}">
      <dgm:prSet/>
      <dgm:spPr/>
      <dgm:t>
        <a:bodyPr/>
        <a:lstStyle/>
        <a:p>
          <a:r>
            <a:rPr lang="en-US"/>
            <a:t>Slavery abolition Act 1833: abolished slavery throughout the British Empire</a:t>
          </a:r>
        </a:p>
      </dgm:t>
    </dgm:pt>
    <dgm:pt modelId="{715CB74D-21A3-4051-82C0-81AFA92CBFD1}" type="parTrans" cxnId="{BEDFC711-F076-41D1-8CE7-CD64D250AA29}">
      <dgm:prSet/>
      <dgm:spPr/>
      <dgm:t>
        <a:bodyPr/>
        <a:lstStyle/>
        <a:p>
          <a:endParaRPr lang="en-US"/>
        </a:p>
      </dgm:t>
    </dgm:pt>
    <dgm:pt modelId="{0C188C25-C2C8-4428-9E6A-CC6C3571ABDC}" type="sibTrans" cxnId="{BEDFC711-F076-41D1-8CE7-CD64D250AA29}">
      <dgm:prSet/>
      <dgm:spPr/>
      <dgm:t>
        <a:bodyPr/>
        <a:lstStyle/>
        <a:p>
          <a:endParaRPr lang="en-US"/>
        </a:p>
      </dgm:t>
    </dgm:pt>
    <dgm:pt modelId="{2547CB95-21D0-4447-872B-08AFB50775BA}">
      <dgm:prSet/>
      <dgm:spPr/>
      <dgm:t>
        <a:bodyPr/>
        <a:lstStyle/>
        <a:p>
          <a:r>
            <a:rPr lang="en-US"/>
            <a:t>1918</a:t>
          </a:r>
        </a:p>
      </dgm:t>
    </dgm:pt>
    <dgm:pt modelId="{50BAA1A0-F088-4E31-9D56-B58EF5D03822}" type="parTrans" cxnId="{3DDC68B7-F615-49C0-911D-349FFD6CE689}">
      <dgm:prSet/>
      <dgm:spPr/>
      <dgm:t>
        <a:bodyPr/>
        <a:lstStyle/>
        <a:p>
          <a:endParaRPr lang="en-US"/>
        </a:p>
      </dgm:t>
    </dgm:pt>
    <dgm:pt modelId="{BBF89D93-6745-4B7A-A608-29D91C6B8F7C}" type="sibTrans" cxnId="{3DDC68B7-F615-49C0-911D-349FFD6CE689}">
      <dgm:prSet/>
      <dgm:spPr/>
      <dgm:t>
        <a:bodyPr/>
        <a:lstStyle/>
        <a:p>
          <a:endParaRPr lang="en-US"/>
        </a:p>
      </dgm:t>
    </dgm:pt>
    <dgm:pt modelId="{EC9F454E-93D4-4A61-A6FA-06A5291507E1}">
      <dgm:prSet/>
      <dgm:spPr/>
      <dgm:t>
        <a:bodyPr/>
        <a:lstStyle/>
        <a:p>
          <a:r>
            <a:rPr lang="en-US"/>
            <a:t>Representation of the people Act: gave women of property over the age of 30 the right to vote- not all women could vote. It took until 1928 for women to have the same voting rights as men</a:t>
          </a:r>
        </a:p>
      </dgm:t>
    </dgm:pt>
    <dgm:pt modelId="{D6F77BDF-96CB-473C-BF77-7326CD67B03E}" type="parTrans" cxnId="{D566B7CD-2741-4DF5-A31A-7F3522BDFD1F}">
      <dgm:prSet/>
      <dgm:spPr/>
      <dgm:t>
        <a:bodyPr/>
        <a:lstStyle/>
        <a:p>
          <a:endParaRPr lang="en-US"/>
        </a:p>
      </dgm:t>
    </dgm:pt>
    <dgm:pt modelId="{F9ADC589-59A2-4881-8915-47F025D55423}" type="sibTrans" cxnId="{D566B7CD-2741-4DF5-A31A-7F3522BDFD1F}">
      <dgm:prSet/>
      <dgm:spPr/>
      <dgm:t>
        <a:bodyPr/>
        <a:lstStyle/>
        <a:p>
          <a:endParaRPr lang="en-US"/>
        </a:p>
      </dgm:t>
    </dgm:pt>
    <dgm:pt modelId="{FDD64464-7A77-49C8-90E2-BBF4BE56E033}" type="pres">
      <dgm:prSet presAssocID="{5028E99B-8CFE-4F5F-B2AF-AB7B809308B1}" presName="Name0" presStyleCnt="0">
        <dgm:presLayoutVars>
          <dgm:chMax/>
          <dgm:chPref/>
          <dgm:animLvl val="lvl"/>
        </dgm:presLayoutVars>
      </dgm:prSet>
      <dgm:spPr/>
    </dgm:pt>
    <dgm:pt modelId="{D3E543FB-7457-4779-99EB-FA1554B04D5C}" type="pres">
      <dgm:prSet presAssocID="{8D1B0432-BE58-40FB-AAE2-536B922CA4EC}" presName="composite" presStyleCnt="0"/>
      <dgm:spPr/>
    </dgm:pt>
    <dgm:pt modelId="{CFF5E3AF-5435-445E-923D-0947882441AF}" type="pres">
      <dgm:prSet presAssocID="{8D1B0432-BE58-40FB-AAE2-536B922CA4EC}" presName="parent" presStyleLbl="alignNode1" presStyleIdx="0" presStyleCnt="2">
        <dgm:presLayoutVars>
          <dgm:chMax val="1"/>
          <dgm:chPref val="1"/>
          <dgm:bulletEnabled val="1"/>
        </dgm:presLayoutVars>
      </dgm:prSet>
      <dgm:spPr/>
    </dgm:pt>
    <dgm:pt modelId="{D46A035B-781B-4286-B75B-9D7E302AF8BD}" type="pres">
      <dgm:prSet presAssocID="{8D1B0432-BE58-40FB-AAE2-536B922CA4EC}" presName="Childtext" presStyleLbl="revTx" presStyleIdx="0" presStyleCnt="2">
        <dgm:presLayoutVars>
          <dgm:bulletEnabled val="1"/>
        </dgm:presLayoutVars>
      </dgm:prSet>
      <dgm:spPr/>
    </dgm:pt>
    <dgm:pt modelId="{77C4966F-4702-4A05-8D43-CBD7F8B5DF57}" type="pres">
      <dgm:prSet presAssocID="{8D1B0432-BE58-40FB-AAE2-536B922CA4EC}" presName="ConnectLine" presStyleLbl="sibTrans1D1" presStyleIdx="0" presStyleCnt="2"/>
      <dgm:spPr>
        <a:noFill/>
        <a:ln w="9525" cap="rnd" cmpd="sng" algn="ctr">
          <a:solidFill>
            <a:schemeClr val="accent5">
              <a:hueOff val="0"/>
              <a:satOff val="0"/>
              <a:lumOff val="0"/>
              <a:alphaOff val="0"/>
            </a:schemeClr>
          </a:solidFill>
          <a:prstDash val="dash"/>
        </a:ln>
        <a:effectLst/>
      </dgm:spPr>
    </dgm:pt>
    <dgm:pt modelId="{3BB1BEC4-F7E4-4E18-81DD-B7215D52F75E}" type="pres">
      <dgm:prSet presAssocID="{8D1B0432-BE58-40FB-AAE2-536B922CA4EC}" presName="ConnectLineEnd" presStyleLbl="lnNode1" presStyleIdx="0" presStyleCnt="2"/>
      <dgm:spPr/>
    </dgm:pt>
    <dgm:pt modelId="{906590A7-B41F-44E8-8FD4-2B1A81E884A1}" type="pres">
      <dgm:prSet presAssocID="{8D1B0432-BE58-40FB-AAE2-536B922CA4EC}" presName="EmptyPane" presStyleCnt="0"/>
      <dgm:spPr/>
    </dgm:pt>
    <dgm:pt modelId="{B5FD6016-F960-44C4-9F6F-BAF846459551}" type="pres">
      <dgm:prSet presAssocID="{E400BFDD-E40F-44FE-B61F-9668945463C4}" presName="spaceBetweenRectangles" presStyleCnt="0"/>
      <dgm:spPr/>
    </dgm:pt>
    <dgm:pt modelId="{2A45B20D-6640-4A0D-B3D6-485DA2E78A4E}" type="pres">
      <dgm:prSet presAssocID="{2547CB95-21D0-4447-872B-08AFB50775BA}" presName="composite" presStyleCnt="0"/>
      <dgm:spPr/>
    </dgm:pt>
    <dgm:pt modelId="{3D9F4DB1-8A7A-47AB-A8DD-08CB78973F13}" type="pres">
      <dgm:prSet presAssocID="{2547CB95-21D0-4447-872B-08AFB50775BA}" presName="parent" presStyleLbl="alignNode1" presStyleIdx="1" presStyleCnt="2">
        <dgm:presLayoutVars>
          <dgm:chMax val="1"/>
          <dgm:chPref val="1"/>
          <dgm:bulletEnabled val="1"/>
        </dgm:presLayoutVars>
      </dgm:prSet>
      <dgm:spPr/>
    </dgm:pt>
    <dgm:pt modelId="{613641EF-7138-4D9D-8606-B1ED2FD0F4FC}" type="pres">
      <dgm:prSet presAssocID="{2547CB95-21D0-4447-872B-08AFB50775BA}" presName="Childtext" presStyleLbl="revTx" presStyleIdx="1" presStyleCnt="2">
        <dgm:presLayoutVars>
          <dgm:bulletEnabled val="1"/>
        </dgm:presLayoutVars>
      </dgm:prSet>
      <dgm:spPr/>
    </dgm:pt>
    <dgm:pt modelId="{632908F0-A32E-46C3-B031-A6F068CA7DF8}" type="pres">
      <dgm:prSet presAssocID="{2547CB95-21D0-4447-872B-08AFB50775BA}" presName="ConnectLine" presStyleLbl="sibTrans1D1" presStyleIdx="1" presStyleCnt="2"/>
      <dgm:spPr>
        <a:noFill/>
        <a:ln w="9525" cap="rnd" cmpd="sng" algn="ctr">
          <a:solidFill>
            <a:schemeClr val="accent5">
              <a:hueOff val="-839865"/>
              <a:satOff val="45647"/>
              <a:lumOff val="-8432"/>
              <a:alphaOff val="0"/>
            </a:schemeClr>
          </a:solidFill>
          <a:prstDash val="dash"/>
        </a:ln>
        <a:effectLst/>
      </dgm:spPr>
    </dgm:pt>
    <dgm:pt modelId="{44364D84-01F4-42F1-9CAF-D5EE3083B867}" type="pres">
      <dgm:prSet presAssocID="{2547CB95-21D0-4447-872B-08AFB50775BA}" presName="ConnectLineEnd" presStyleLbl="lnNode1" presStyleIdx="1" presStyleCnt="2"/>
      <dgm:spPr/>
    </dgm:pt>
    <dgm:pt modelId="{7775CC12-E76A-4242-9C95-DA57839560D5}" type="pres">
      <dgm:prSet presAssocID="{2547CB95-21D0-4447-872B-08AFB50775BA}" presName="EmptyPane" presStyleCnt="0"/>
      <dgm:spPr/>
    </dgm:pt>
  </dgm:ptLst>
  <dgm:cxnLst>
    <dgm:cxn modelId="{7D01C70E-92C9-4663-AB2A-F5514F081CFF}" type="presOf" srcId="{5028E99B-8CFE-4F5F-B2AF-AB7B809308B1}" destId="{FDD64464-7A77-49C8-90E2-BBF4BE56E033}" srcOrd="0" destOrd="0" presId="urn:microsoft.com/office/officeart/2016/7/layout/RoundedRectangleTimeline"/>
    <dgm:cxn modelId="{BEDFC711-F076-41D1-8CE7-CD64D250AA29}" srcId="{8D1B0432-BE58-40FB-AAE2-536B922CA4EC}" destId="{58264C50-04BE-4F2B-B545-19855433CF75}" srcOrd="0" destOrd="0" parTransId="{715CB74D-21A3-4051-82C0-81AFA92CBFD1}" sibTransId="{0C188C25-C2C8-4428-9E6A-CC6C3571ABDC}"/>
    <dgm:cxn modelId="{A541CC3C-7CAA-4157-BC3E-4DB22B3E5722}" type="presOf" srcId="{EC9F454E-93D4-4A61-A6FA-06A5291507E1}" destId="{613641EF-7138-4D9D-8606-B1ED2FD0F4FC}" srcOrd="0" destOrd="0" presId="urn:microsoft.com/office/officeart/2016/7/layout/RoundedRectangleTimeline"/>
    <dgm:cxn modelId="{4723F047-0D84-4E7F-88C1-64A590BDD6A3}" type="presOf" srcId="{2547CB95-21D0-4447-872B-08AFB50775BA}" destId="{3D9F4DB1-8A7A-47AB-A8DD-08CB78973F13}" srcOrd="0" destOrd="0" presId="urn:microsoft.com/office/officeart/2016/7/layout/RoundedRectangleTimeline"/>
    <dgm:cxn modelId="{D9DF974B-5913-4815-AB83-C1DD5E1870F8}" type="presOf" srcId="{8D1B0432-BE58-40FB-AAE2-536B922CA4EC}" destId="{CFF5E3AF-5435-445E-923D-0947882441AF}" srcOrd="0" destOrd="0" presId="urn:microsoft.com/office/officeart/2016/7/layout/RoundedRectangleTimeline"/>
    <dgm:cxn modelId="{3DDC68B7-F615-49C0-911D-349FFD6CE689}" srcId="{5028E99B-8CFE-4F5F-B2AF-AB7B809308B1}" destId="{2547CB95-21D0-4447-872B-08AFB50775BA}" srcOrd="1" destOrd="0" parTransId="{50BAA1A0-F088-4E31-9D56-B58EF5D03822}" sibTransId="{BBF89D93-6745-4B7A-A608-29D91C6B8F7C}"/>
    <dgm:cxn modelId="{883324BB-60EB-463E-B4EE-7BD74E054BDF}" type="presOf" srcId="{58264C50-04BE-4F2B-B545-19855433CF75}" destId="{D46A035B-781B-4286-B75B-9D7E302AF8BD}" srcOrd="0" destOrd="0" presId="urn:microsoft.com/office/officeart/2016/7/layout/RoundedRectangleTimeline"/>
    <dgm:cxn modelId="{D566B7CD-2741-4DF5-A31A-7F3522BDFD1F}" srcId="{2547CB95-21D0-4447-872B-08AFB50775BA}" destId="{EC9F454E-93D4-4A61-A6FA-06A5291507E1}" srcOrd="0" destOrd="0" parTransId="{D6F77BDF-96CB-473C-BF77-7326CD67B03E}" sibTransId="{F9ADC589-59A2-4881-8915-47F025D55423}"/>
    <dgm:cxn modelId="{C54E1EDA-56EA-4011-8EFC-4C9D45774329}" srcId="{5028E99B-8CFE-4F5F-B2AF-AB7B809308B1}" destId="{8D1B0432-BE58-40FB-AAE2-536B922CA4EC}" srcOrd="0" destOrd="0" parTransId="{2E1FD337-F223-4B14-BF91-DF5722C10C87}" sibTransId="{E400BFDD-E40F-44FE-B61F-9668945463C4}"/>
    <dgm:cxn modelId="{F4B1DD7B-A80A-4041-8762-0E54BBD2F651}" type="presParOf" srcId="{FDD64464-7A77-49C8-90E2-BBF4BE56E033}" destId="{D3E543FB-7457-4779-99EB-FA1554B04D5C}" srcOrd="0" destOrd="0" presId="urn:microsoft.com/office/officeart/2016/7/layout/RoundedRectangleTimeline"/>
    <dgm:cxn modelId="{9302EF2C-0A14-4B95-BCF5-DC9C9B9BCE1A}" type="presParOf" srcId="{D3E543FB-7457-4779-99EB-FA1554B04D5C}" destId="{CFF5E3AF-5435-445E-923D-0947882441AF}" srcOrd="0" destOrd="0" presId="urn:microsoft.com/office/officeart/2016/7/layout/RoundedRectangleTimeline"/>
    <dgm:cxn modelId="{5967C75B-174D-467F-AD8E-50AE117B9FA3}" type="presParOf" srcId="{D3E543FB-7457-4779-99EB-FA1554B04D5C}" destId="{D46A035B-781B-4286-B75B-9D7E302AF8BD}" srcOrd="1" destOrd="0" presId="urn:microsoft.com/office/officeart/2016/7/layout/RoundedRectangleTimeline"/>
    <dgm:cxn modelId="{97A05B8A-485D-43F6-9C23-C1AF38F93D14}" type="presParOf" srcId="{D3E543FB-7457-4779-99EB-FA1554B04D5C}" destId="{77C4966F-4702-4A05-8D43-CBD7F8B5DF57}" srcOrd="2" destOrd="0" presId="urn:microsoft.com/office/officeart/2016/7/layout/RoundedRectangleTimeline"/>
    <dgm:cxn modelId="{BF646F81-6F33-4FEE-87C5-2578846350DF}" type="presParOf" srcId="{D3E543FB-7457-4779-99EB-FA1554B04D5C}" destId="{3BB1BEC4-F7E4-4E18-81DD-B7215D52F75E}" srcOrd="3" destOrd="0" presId="urn:microsoft.com/office/officeart/2016/7/layout/RoundedRectangleTimeline"/>
    <dgm:cxn modelId="{D803050F-FF3F-4AEC-B63A-5A35A338698E}" type="presParOf" srcId="{D3E543FB-7457-4779-99EB-FA1554B04D5C}" destId="{906590A7-B41F-44E8-8FD4-2B1A81E884A1}" srcOrd="4" destOrd="0" presId="urn:microsoft.com/office/officeart/2016/7/layout/RoundedRectangleTimeline"/>
    <dgm:cxn modelId="{E9CC95C7-FC0A-47F2-8AA4-FDDD94CE7A2F}" type="presParOf" srcId="{FDD64464-7A77-49C8-90E2-BBF4BE56E033}" destId="{B5FD6016-F960-44C4-9F6F-BAF846459551}" srcOrd="1" destOrd="0" presId="urn:microsoft.com/office/officeart/2016/7/layout/RoundedRectangleTimeline"/>
    <dgm:cxn modelId="{2440EB99-FB78-4D3E-AB64-0DF59700EAD7}" type="presParOf" srcId="{FDD64464-7A77-49C8-90E2-BBF4BE56E033}" destId="{2A45B20D-6640-4A0D-B3D6-485DA2E78A4E}" srcOrd="2" destOrd="0" presId="urn:microsoft.com/office/officeart/2016/7/layout/RoundedRectangleTimeline"/>
    <dgm:cxn modelId="{5400ECE8-678E-4137-B0FE-C7213F86B829}" type="presParOf" srcId="{2A45B20D-6640-4A0D-B3D6-485DA2E78A4E}" destId="{3D9F4DB1-8A7A-47AB-A8DD-08CB78973F13}" srcOrd="0" destOrd="0" presId="urn:microsoft.com/office/officeart/2016/7/layout/RoundedRectangleTimeline"/>
    <dgm:cxn modelId="{2DB13FEE-9548-489B-8975-3244D6DE7C55}" type="presParOf" srcId="{2A45B20D-6640-4A0D-B3D6-485DA2E78A4E}" destId="{613641EF-7138-4D9D-8606-B1ED2FD0F4FC}" srcOrd="1" destOrd="0" presId="urn:microsoft.com/office/officeart/2016/7/layout/RoundedRectangleTimeline"/>
    <dgm:cxn modelId="{780D7DD3-63C1-46D6-B959-CC237E1DB66C}" type="presParOf" srcId="{2A45B20D-6640-4A0D-B3D6-485DA2E78A4E}" destId="{632908F0-A32E-46C3-B031-A6F068CA7DF8}" srcOrd="2" destOrd="0" presId="urn:microsoft.com/office/officeart/2016/7/layout/RoundedRectangleTimeline"/>
    <dgm:cxn modelId="{07019BC6-34E3-4900-BF3B-F86B0A2CF2CF}" type="presParOf" srcId="{2A45B20D-6640-4A0D-B3D6-485DA2E78A4E}" destId="{44364D84-01F4-42F1-9CAF-D5EE3083B867}" srcOrd="3" destOrd="0" presId="urn:microsoft.com/office/officeart/2016/7/layout/RoundedRectangleTimeline"/>
    <dgm:cxn modelId="{19206283-0815-43C5-9DD9-0F59194B30A9}" type="presParOf" srcId="{2A45B20D-6640-4A0D-B3D6-485DA2E78A4E}" destId="{7775CC12-E76A-4242-9C95-DA57839560D5}" srcOrd="4" destOrd="0" presId="urn:microsoft.com/office/officeart/2016/7/layout/RoundedRectangle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F5E3AF-5435-445E-923D-0947882441AF}">
      <dsp:nvSpPr>
        <dsp:cNvPr id="0" name=""/>
        <dsp:cNvSpPr/>
      </dsp:nvSpPr>
      <dsp:spPr>
        <a:xfrm rot="16200000">
          <a:off x="3078352" y="-369606"/>
          <a:ext cx="314341" cy="3882628"/>
        </a:xfrm>
        <a:prstGeom prst="round2SameRect">
          <a:avLst/>
        </a:prstGeom>
        <a:gradFill rotWithShape="0">
          <a:gsLst>
            <a:gs pos="0">
              <a:schemeClr val="accent5">
                <a:hueOff val="0"/>
                <a:satOff val="0"/>
                <a:lumOff val="0"/>
                <a:alphaOff val="0"/>
                <a:tint val="96000"/>
                <a:lumMod val="104000"/>
              </a:schemeClr>
            </a:gs>
            <a:gs pos="100000">
              <a:schemeClr val="accent5">
                <a:hueOff val="0"/>
                <a:satOff val="0"/>
                <a:lumOff val="0"/>
                <a:alphaOff val="0"/>
                <a:shade val="90000"/>
                <a:lumMod val="90000"/>
              </a:schemeClr>
            </a:gs>
          </a:gsLst>
          <a:lin ang="5400000" scaled="0"/>
        </a:gradFill>
        <a:ln w="9525" cap="rnd" cmpd="sng" algn="ctr">
          <a:solidFill>
            <a:schemeClr val="accent5">
              <a:hueOff val="0"/>
              <a:satOff val="0"/>
              <a:lumOff val="0"/>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1">
          <a:noAutofit/>
        </a:bodyPr>
        <a:lstStyle/>
        <a:p>
          <a:pPr marL="0" lvl="0" indent="0" algn="ctr" defTabSz="488950">
            <a:lnSpc>
              <a:spcPct val="90000"/>
            </a:lnSpc>
            <a:spcBef>
              <a:spcPct val="0"/>
            </a:spcBef>
            <a:spcAft>
              <a:spcPct val="35000"/>
            </a:spcAft>
            <a:buNone/>
          </a:pPr>
          <a:r>
            <a:rPr lang="en-US" sz="1100" kern="1200"/>
            <a:t>1833</a:t>
          </a:r>
        </a:p>
      </dsp:txBody>
      <dsp:txXfrm rot="5400000">
        <a:off x="1309554" y="1429882"/>
        <a:ext cx="3867283" cy="283651"/>
      </dsp:txXfrm>
    </dsp:sp>
    <dsp:sp modelId="{D46A035B-781B-4286-B75B-9D7E302AF8BD}">
      <dsp:nvSpPr>
        <dsp:cNvPr id="0" name=""/>
        <dsp:cNvSpPr/>
      </dsp:nvSpPr>
      <dsp:spPr>
        <a:xfrm>
          <a:off x="1294209" y="0"/>
          <a:ext cx="3882628" cy="11001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83820" numCol="1" spcCol="1270" anchor="b" anchorCtr="1">
          <a:noAutofit/>
        </a:bodyPr>
        <a:lstStyle/>
        <a:p>
          <a:pPr marL="0" lvl="0" indent="0" algn="ctr" defTabSz="488950">
            <a:lnSpc>
              <a:spcPct val="90000"/>
            </a:lnSpc>
            <a:spcBef>
              <a:spcPct val="0"/>
            </a:spcBef>
            <a:spcAft>
              <a:spcPct val="35000"/>
            </a:spcAft>
            <a:buNone/>
          </a:pPr>
          <a:r>
            <a:rPr lang="en-US" sz="1100" kern="1200"/>
            <a:t>Slavery abolition Act 1833: abolished slavery throughout the British Empire</a:t>
          </a:r>
        </a:p>
      </dsp:txBody>
      <dsp:txXfrm>
        <a:off x="1294209" y="0"/>
        <a:ext cx="3882628" cy="1100195"/>
      </dsp:txXfrm>
    </dsp:sp>
    <dsp:sp modelId="{77C4966F-4702-4A05-8D43-CBD7F8B5DF57}">
      <dsp:nvSpPr>
        <dsp:cNvPr id="0" name=""/>
        <dsp:cNvSpPr/>
      </dsp:nvSpPr>
      <dsp:spPr>
        <a:xfrm>
          <a:off x="3235523" y="1163063"/>
          <a:ext cx="0" cy="251473"/>
        </a:xfrm>
        <a:prstGeom prst="line">
          <a:avLst/>
        </a:prstGeom>
        <a:noFill/>
        <a:ln w="9525" cap="rnd" cmpd="sng" algn="ctr">
          <a:solidFill>
            <a:schemeClr val="accent5">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3BB1BEC4-F7E4-4E18-81DD-B7215D52F75E}">
      <dsp:nvSpPr>
        <dsp:cNvPr id="0" name=""/>
        <dsp:cNvSpPr/>
      </dsp:nvSpPr>
      <dsp:spPr>
        <a:xfrm>
          <a:off x="3204089" y="1100195"/>
          <a:ext cx="62868" cy="62868"/>
        </a:xfrm>
        <a:prstGeom prst="ellipse">
          <a:avLst/>
        </a:prstGeom>
        <a:gradFill rotWithShape="0">
          <a:gsLst>
            <a:gs pos="0">
              <a:schemeClr val="accent5">
                <a:hueOff val="0"/>
                <a:satOff val="0"/>
                <a:lumOff val="0"/>
                <a:alphaOff val="0"/>
                <a:tint val="96000"/>
                <a:lumMod val="104000"/>
              </a:schemeClr>
            </a:gs>
            <a:gs pos="100000">
              <a:schemeClr val="accent5">
                <a:hueOff val="0"/>
                <a:satOff val="0"/>
                <a:lumOff val="0"/>
                <a:alphaOff val="0"/>
                <a:shade val="90000"/>
                <a:lumMod val="90000"/>
              </a:schemeClr>
            </a:gs>
          </a:gsLst>
          <a:lin ang="5400000" scaled="0"/>
        </a:gradFill>
        <a:ln w="9525" cap="rnd" cmpd="sng" algn="ctr">
          <a:solidFill>
            <a:schemeClr val="lt1">
              <a:hueOff val="0"/>
              <a:satOff val="0"/>
              <a:lumOff val="0"/>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3D9F4DB1-8A7A-47AB-A8DD-08CB78973F13}">
      <dsp:nvSpPr>
        <dsp:cNvPr id="0" name=""/>
        <dsp:cNvSpPr/>
      </dsp:nvSpPr>
      <dsp:spPr>
        <a:xfrm rot="5400000">
          <a:off x="6960980" y="-369606"/>
          <a:ext cx="314341" cy="3882628"/>
        </a:xfrm>
        <a:prstGeom prst="round2SameRect">
          <a:avLst/>
        </a:prstGeom>
        <a:gradFill rotWithShape="0">
          <a:gsLst>
            <a:gs pos="0">
              <a:schemeClr val="accent5">
                <a:hueOff val="-839865"/>
                <a:satOff val="45647"/>
                <a:lumOff val="-8432"/>
                <a:alphaOff val="0"/>
                <a:tint val="96000"/>
                <a:lumMod val="104000"/>
              </a:schemeClr>
            </a:gs>
            <a:gs pos="100000">
              <a:schemeClr val="accent5">
                <a:hueOff val="-839865"/>
                <a:satOff val="45647"/>
                <a:lumOff val="-8432"/>
                <a:alphaOff val="0"/>
                <a:shade val="90000"/>
                <a:lumMod val="90000"/>
              </a:schemeClr>
            </a:gs>
          </a:gsLst>
          <a:lin ang="5400000" scaled="0"/>
        </a:gradFill>
        <a:ln w="9525" cap="rnd" cmpd="sng" algn="ctr">
          <a:solidFill>
            <a:schemeClr val="accent5">
              <a:hueOff val="-839865"/>
              <a:satOff val="45647"/>
              <a:lumOff val="-8432"/>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1">
          <a:noAutofit/>
        </a:bodyPr>
        <a:lstStyle/>
        <a:p>
          <a:pPr marL="0" lvl="0" indent="0" algn="ctr" defTabSz="488950">
            <a:lnSpc>
              <a:spcPct val="90000"/>
            </a:lnSpc>
            <a:spcBef>
              <a:spcPct val="0"/>
            </a:spcBef>
            <a:spcAft>
              <a:spcPct val="35000"/>
            </a:spcAft>
            <a:buNone/>
          </a:pPr>
          <a:r>
            <a:rPr lang="en-US" sz="1100" kern="1200"/>
            <a:t>1918</a:t>
          </a:r>
        </a:p>
      </dsp:txBody>
      <dsp:txXfrm rot="-5400000">
        <a:off x="5176837" y="1429882"/>
        <a:ext cx="3867283" cy="283651"/>
      </dsp:txXfrm>
    </dsp:sp>
    <dsp:sp modelId="{613641EF-7138-4D9D-8606-B1ED2FD0F4FC}">
      <dsp:nvSpPr>
        <dsp:cNvPr id="0" name=""/>
        <dsp:cNvSpPr/>
      </dsp:nvSpPr>
      <dsp:spPr>
        <a:xfrm>
          <a:off x="5176837" y="2043220"/>
          <a:ext cx="3882628" cy="11001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3820" rIns="0" bIns="0" numCol="1" spcCol="1270" anchor="t" anchorCtr="1">
          <a:noAutofit/>
        </a:bodyPr>
        <a:lstStyle/>
        <a:p>
          <a:pPr marL="0" lvl="0" indent="0" algn="ctr" defTabSz="488950">
            <a:lnSpc>
              <a:spcPct val="90000"/>
            </a:lnSpc>
            <a:spcBef>
              <a:spcPct val="0"/>
            </a:spcBef>
            <a:spcAft>
              <a:spcPct val="35000"/>
            </a:spcAft>
            <a:buNone/>
          </a:pPr>
          <a:r>
            <a:rPr lang="en-US" sz="1100" kern="1200"/>
            <a:t>Representation of the people Act: gave women of property over the age of 30 the right to vote- not all women could vote. It took until 1928 for women to have the same voting rights as men</a:t>
          </a:r>
        </a:p>
      </dsp:txBody>
      <dsp:txXfrm>
        <a:off x="5176837" y="2043220"/>
        <a:ext cx="3882628" cy="1100195"/>
      </dsp:txXfrm>
    </dsp:sp>
    <dsp:sp modelId="{632908F0-A32E-46C3-B031-A6F068CA7DF8}">
      <dsp:nvSpPr>
        <dsp:cNvPr id="0" name=""/>
        <dsp:cNvSpPr/>
      </dsp:nvSpPr>
      <dsp:spPr>
        <a:xfrm>
          <a:off x="7118151" y="1728878"/>
          <a:ext cx="0" cy="251473"/>
        </a:xfrm>
        <a:prstGeom prst="line">
          <a:avLst/>
        </a:prstGeom>
        <a:noFill/>
        <a:ln w="9525" cap="rnd" cmpd="sng" algn="ctr">
          <a:solidFill>
            <a:schemeClr val="accent5">
              <a:hueOff val="-839865"/>
              <a:satOff val="45647"/>
              <a:lumOff val="-8432"/>
              <a:alphaOff val="0"/>
            </a:schemeClr>
          </a:solidFill>
          <a:prstDash val="dash"/>
        </a:ln>
        <a:effectLst/>
      </dsp:spPr>
      <dsp:style>
        <a:lnRef idx="1">
          <a:scrgbClr r="0" g="0" b="0"/>
        </a:lnRef>
        <a:fillRef idx="0">
          <a:scrgbClr r="0" g="0" b="0"/>
        </a:fillRef>
        <a:effectRef idx="0">
          <a:scrgbClr r="0" g="0" b="0"/>
        </a:effectRef>
        <a:fontRef idx="minor"/>
      </dsp:style>
    </dsp:sp>
    <dsp:sp modelId="{44364D84-01F4-42F1-9CAF-D5EE3083B867}">
      <dsp:nvSpPr>
        <dsp:cNvPr id="0" name=""/>
        <dsp:cNvSpPr/>
      </dsp:nvSpPr>
      <dsp:spPr>
        <a:xfrm>
          <a:off x="7086717" y="1980352"/>
          <a:ext cx="62868" cy="62868"/>
        </a:xfrm>
        <a:prstGeom prst="ellipse">
          <a:avLst/>
        </a:prstGeom>
        <a:gradFill rotWithShape="0">
          <a:gsLst>
            <a:gs pos="0">
              <a:schemeClr val="accent5">
                <a:hueOff val="-839865"/>
                <a:satOff val="45647"/>
                <a:lumOff val="-8432"/>
                <a:alphaOff val="0"/>
                <a:tint val="96000"/>
                <a:lumMod val="104000"/>
              </a:schemeClr>
            </a:gs>
            <a:gs pos="100000">
              <a:schemeClr val="accent5">
                <a:hueOff val="-839865"/>
                <a:satOff val="45647"/>
                <a:lumOff val="-8432"/>
                <a:alphaOff val="0"/>
                <a:shade val="90000"/>
                <a:lumMod val="90000"/>
              </a:schemeClr>
            </a:gs>
          </a:gsLst>
          <a:lin ang="5400000" scaled="0"/>
        </a:gradFill>
        <a:ln w="9525" cap="rnd" cmpd="sng" algn="ctr">
          <a:solidFill>
            <a:schemeClr val="lt1">
              <a:hueOff val="0"/>
              <a:satOff val="0"/>
              <a:lumOff val="0"/>
              <a:alphaOff val="0"/>
            </a:schemeClr>
          </a:solidFill>
          <a:prstDash val="solid"/>
        </a:ln>
        <a:effectLst>
          <a:outerShdw blurRad="63500" dist="25400" dir="5400000"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RoundedRectangleTimeline">
  <dgm:title val="Rounded Rectangle Timeline"/>
  <dgm:desc val="Use to show a list of events in chronological order. An invisible box contains the description while the date is shown in rectangles, except for the first and last node where the corners of the rectangle are rounded. It can display large amount of text and long descriptive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 val="18"/>
      <dgm:constr type="primFontSz" for="des" forName="Childtext" val="18"/>
      <dgm:constr type="primFontSz" for="des" forName="Childtext" refType="primFontSz" refFor="des" refForName="parent" op="lte"/>
      <dgm:constr type="w" for="ch" forName="composite" refType="w"/>
      <dgm:constr type="h" for="ch" forName="composite" refType="h"/>
      <dgm:constr type="w" for="ch" forName="spaceBetweenRectangles" refType="w" refFor="ch" refForName="composite" fact="-0.4"/>
      <dgm:constr type="w" for="ch" ptType="sibTrans" op="equ"/>
      <dgm:constr type="primFontSz" for="des" forName="parent" op="equ"/>
      <dgm:constr type="primFontSz" for="des" forName="Childtext" op="equ"/>
      <dgm:constr type="primFontSz" for="des" forName="parent1" val="18"/>
      <dgm:constr type="primFontSz" for="des" forName="Childtext1" val="18"/>
      <dgm:constr type="primFontSz" for="des" forName="Childtext1" refType="primFontSz" refFor="des" refForName="parent1" op="lte"/>
      <dgm:constr type="w" for="ch" forName="composite1" refType="w"/>
      <dgm:constr type="h" for="ch" forName="composite1" refType="h"/>
      <dgm:constr type="w" for="ch" forName="spaceBetweenRectangles1" refType="w" refFor="ch" refForName="composite1" fact="-0.4"/>
      <dgm:constr type="primFontSz" for="des" forName="parent1" op="equ"/>
      <dgm:constr type="primFontSz" for="des" forName="Childtext1" op="equ"/>
    </dgm:constrLst>
    <dgm:choose name="layoutByNodeCnt">
      <dgm:if name="twoOrLessNodes" axis="ch" ptType="node" func="cnt" op="lte" val="2">
        <dgm:forEach name="nodesForEach" axis="ch" ptType="node">
          <dgm:layoutNode name="composite">
            <dgm:alg type="composite"/>
            <dgm:shape xmlns:r="http://schemas.openxmlformats.org/officeDocument/2006/relationships" r:blip="">
              <dgm:adjLst/>
            </dgm:shape>
            <dgm:choose name="casesForFirstAndLastNode1">
              <dgm:if name="startNode1" axis="self" ptType="node" func="pos" op="equ" val="1">
                <dgm:choose name="removeLineWhenOnlyOneNode1">
                  <dgm:if name="ifOnlyOneNode1" axis="followSib" ptType="node" func="cnt" op="equ" val="0">
                    <dgm:constrLst>
                      <dgm:constr type="w" for="ch" forName="parent" refType="w" fact="0.95"/>
                      <dgm:constr type="l" for="ch" forName="parent" refType="w" fact="0.025"/>
                      <dgm:constr type="t" for="ch" forName="parent" refType="h" fact="0.45"/>
                      <dgm:constr type="h" for="ch" forName="parent" refType="h" fact="0.1"/>
                      <dgm:constr type="l" for="ch" forName="Childtext" refType="w" fact="0.025"/>
                      <dgm:constr type="w" for="ch" forName="Childtext" refType="w" fact="0.95"/>
                      <dgm:constr type="h" for="ch" forName="Childtext" refType="h" fact="0.35"/>
                      <dgm:constr type="w" for="ch" forName="ConnectLine"/>
                      <dgm:constr type="h" for="ch" forName="ConnectLine" refType="h" fact="0.08"/>
                      <dgm:constr type="t" for="ch" forName="ConnectLine" refType="h" fact="0.37"/>
                      <dgm:constr type="ctrX" for="ch" forName="ConnectLine" refType="w" fact="0.5"/>
                      <dgm:constr type="w" for="ch" forName="ConnectLineEnd" refType="h" fact="0.02"/>
                      <dgm:constr type="h" for="ch" forName="ConnectLineEnd" refType="h" fact="0.02"/>
                      <dgm:constr type="t" for="ch" forName="ConnectLineEnd" refType="h" fact="0.35"/>
                      <dgm:constr type="ctrX" for="ch" forName="ConnectLineEnd" refType="w" fact="0.5"/>
                      <dgm:constr type="w" for="ch" forName="EmptyPane" refType="w"/>
                      <dgm:constr type="t" for="ch" forName="EmptyPane" refType="h" fact="0.55"/>
                      <dgm:constr type="h" for="ch" forName="EmptyPane" refType="h" fact="0.45"/>
                    </dgm:constrLst>
                  </dgm:if>
                  <dgm:else name="ifMoreThanOneNode1">
                    <dgm:constrLst>
                      <dgm:constr type="w" for="ch" forName="parent" refType="w" fact="0.6"/>
                      <dgm:constr type="l" for="ch" forName="parent" refType="w" fact="0.2"/>
                      <dgm:constr type="t" for="ch" forName="parent" refType="h" fact="0.45"/>
                      <dgm:constr type="h" for="ch" forName="parent" refType="h" fact="0.1"/>
                      <dgm:constr type="l" for="ch" forName="Childtext" refType="w" fact="0.2"/>
                      <dgm:constr type="w" for="ch" forName="Childtext" refType="w" fact="0.6"/>
                      <dgm:constr type="h" for="ch" forName="Childtext" refType="h" fact="0.35"/>
                      <dgm:constr type="w" for="ch" forName="ConnectLine"/>
                      <dgm:constr type="h" for="ch" forName="ConnectLine" refType="h" fact="0.08"/>
                      <dgm:constr type="t" for="ch" forName="ConnectLine" refType="h" fact="0.37"/>
                      <dgm:constr type="ctrX" for="ch" forName="ConnectLine" refType="w" fact="0.5"/>
                      <dgm:constr type="w" for="ch" forName="ConnectLineEnd" refType="h" fact="0.02"/>
                      <dgm:constr type="h" for="ch" forName="ConnectLineEnd" refType="h" fact="0.02"/>
                      <dgm:constr type="t" for="ch" forName="ConnectLineEnd" refType="h" fact="0.35"/>
                      <dgm:constr type="ctrX" for="ch" forName="ConnectLineEnd" refType="w" fact="0.5"/>
                      <dgm:constr type="w" for="ch" forName="EmptyPane" refType="w"/>
                      <dgm:constr type="t" for="ch" forName="EmptyPane" refType="h" fact="0.55"/>
                      <dgm:constr type="h" for="ch" forName="EmptyPane" refType="h" fact="0.45"/>
                    </dgm:constrLst>
                  </dgm:else>
                </dgm:choose>
              </dgm:if>
              <dgm:else name="notStartNode1">
                <dgm:constrLst>
                  <dgm:constr type="w" for="ch" forName="parent" refType="w" fact="0.6"/>
                  <dgm:constr type="l" for="ch" forName="parent" refType="w" fact="0.2"/>
                  <dgm:constr type="t" for="ch" forName="parent" refType="h" fact="0.45"/>
                  <dgm:constr type="h" for="ch" forName="parent" refType="h" fact="0.1"/>
                  <dgm:constr type="l" for="ch" forName="Childtext" refType="w" fact="0.2"/>
                  <dgm:constr type="w" for="ch" forName="Childtext" refType="w" fact="0.6"/>
                  <dgm:constr type="h" for="ch" forName="Childtext" refType="h" fact="0.35"/>
                  <dgm:constr type="t" for="ch" forName="Childtext" refType="h" fact="0.65"/>
                  <dgm:constr type="w" for="ch" forName="ConnectLine"/>
                  <dgm:constr type="h" for="ch" forName="ConnectLine" refType="h" fact="0.08"/>
                  <dgm:constr type="t" for="ch" forName="ConnectLine" refType="h" fact="0.55"/>
                  <dgm:constr type="ctrX" for="ch" forName="ConnectLine" refType="w" fact="0.5"/>
                  <dgm:constr type="w" for="ch" forName="ConnectLineEnd" refType="h" fact="0.02"/>
                  <dgm:constr type="h" for="ch" forName="ConnectLineEnd" refType="h" fact="0.02"/>
                  <dgm:constr type="b" for="ch" forName="ConnectLineEnd" refType="h" fact="0.65"/>
                  <dgm:constr type="ctrX" for="ch" forName="ConnectLineEnd" refType="w" fact="0.5"/>
                  <dgm:constr type="w" for="ch" forName="EmptyPane" refType="w"/>
                  <dgm:constr type="h" for="ch" forName="EmptyPane" refType="h" fact="0.45"/>
                </dgm:constrLst>
              </dgm:else>
            </dgm:choose>
            <dgm:layoutNode name="parent" styleLbl="alignNode1">
              <dgm:varLst>
                <dgm:chMax val="1"/>
                <dgm:chPref val="1"/>
                <dgm:bulletEnabled val="1"/>
              </dgm:varLst>
              <dgm:alg type="tx">
                <dgm:param type="txAnchorHorz" val="ctr"/>
                <dgm:param type="txAnchorVert" val="mid"/>
                <dgm:param type="parTxLTRAlign" val="ctr"/>
                <dgm:param type="parTxRTLAlign" val="ctr"/>
              </dgm:alg>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oundRect" r:blip="">
                        <dgm:adjLst/>
                      </dgm:shape>
                    </dgm:if>
                    <dgm:else name="ifMoreThanOneNode">
                      <dgm:choose name="Name18">
                        <dgm:if name="Name19" func="var" arg="dir" op="equ" val="norm">
                          <dgm:shape xmlns:r="http://schemas.openxmlformats.org/officeDocument/2006/relationships" rot="-90" type="round2SameRect" r:blip="">
                            <dgm:adjLst/>
                          </dgm:shape>
                        </dgm:if>
                        <dgm:else name="Name20">
                          <dgm:shape xmlns:r="http://schemas.openxmlformats.org/officeDocument/2006/relationships" rot="90" type="round2SameRect" r:blip="">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90" type="round2SameRect" r:blip="">
                            <dgm:adjLst/>
                          </dgm:shape>
                        </dgm:if>
                        <dgm:else name="Name26">
                          <dgm:shape xmlns:r="http://schemas.openxmlformats.org/officeDocument/2006/relationships" rot="-90" type="round2SameRect" r:blip="">
                            <dgm:adjLst/>
                          </dgm:shape>
                        </dgm:else>
                      </dgm:choose>
                    </dgm:if>
                    <dgm:else name="Name27">
                      <dgm:shape xmlns:r="http://schemas.openxmlformats.org/officeDocument/2006/relationships" type="rect" r:blip="">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 styleLbl="revTx">
              <dgm:varLst>
                <dgm:bulletEnabled val="1"/>
              </dgm:varLst>
              <dgm:choose name="casesForTxtDirLogic">
                <dgm:if name="Name77" axis="self" ptType="node" func="posOdd" op="equ" val="1">
                  <dgm:alg type="tx">
                    <dgm:param type="txAnchorVert" val="b"/>
                    <dgm:param type="txAnchorHorz" val="ctr"/>
                    <dgm:param type="parTxLTRAlign" val="ctr"/>
                    <dgm:param type="parTxRTLAlign" val="ctr"/>
                  </dgm:alg>
                  <dgm:constrLst>
                    <dgm:constr type="lMarg"/>
                    <dgm:constr type="rMarg"/>
                    <dgm:constr type="tMarg"/>
                    <dgm:constr type="bMarg" refType="primFontSz" fact="0.6"/>
                  </dgm:constrLst>
                </dgm:if>
                <dgm:else name="Name88">
                  <dgm:alg type="tx">
                    <dgm:param type="txAnchorVert" val="t"/>
                    <dgm:param type="txAnchorHorz" val="ctr"/>
                    <dgm:param type="parTxLTRAlign" val="ctr"/>
                    <dgm:param type="parTxRTLAlign" val="ctr"/>
                  </dgm:alg>
                  <dgm:constrLst>
                    <dgm:constr type="lMarg"/>
                    <dgm:constr type="rMarg"/>
                    <dgm:constr type="tMarg" refType="primFontSz" fact="0.6"/>
                    <dgm:constr type="bMarg"/>
                  </dgm:constrLst>
                </dgm:else>
              </dgm:choose>
              <dgm:shape xmlns:r="http://schemas.openxmlformats.org/officeDocument/2006/relationships" type="rect" r:blip="">
                <dgm:adjLst/>
              </dgm:shape>
              <dgm:presOf axis="ch" ptType="node"/>
              <dgm:ruleLst>
                <dgm:rule type="primFontSz" val="11"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 styleLbl="lnNode1">
              <dgm:alg type="sp"/>
              <dgm:shape xmlns:r="http://schemas.openxmlformats.org/officeDocument/2006/relationships" type="ellipse" r:blip="">
                <dgm:adjLst/>
              </dgm:shape>
              <dgm:presOf/>
              <dgm:constrLst/>
            </dgm:layoutNode>
            <dgm:layoutNode name="EmptyPane">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if>
      <dgm:else name="moreThanTwoNodes">
        <dgm:forEach name="nodesForEach1" axis="ch" ptType="node">
          <dgm:layoutNode name="composite1">
            <dgm:alg type="composite"/>
            <dgm:shape xmlns:r="http://schemas.openxmlformats.org/officeDocument/2006/relationships" r:blip="">
              <dgm:adjLst/>
            </dgm:shape>
            <dgm:choose name="casesForSnakingLogic21">
              <dgm:if name="oddNode21" axis="self" ptType="node" func="posOdd" op="equ" val="1">
                <dgm:constrLst>
                  <dgm:constr type="w" for="ch" forName="parent1" refType="w" fact="0.6"/>
                  <dgm:constr type="l" for="ch" forName="parent1" refType="w" fact="0.2"/>
                  <dgm:constr type="t" for="ch" forName="parent1" refType="h" fact="0.45"/>
                  <dgm:constr type="h" for="ch" forName="parent1" refType="h" fact="0.1"/>
                  <dgm:constr type="w" for="ch" forName="Childtext1" refType="w"/>
                  <dgm:constr type="h" for="ch" forName="Childtext1" refType="h" fact="0.35"/>
                  <dgm:constr type="w" for="ch" forName="ConnectLine1"/>
                  <dgm:constr type="h" for="ch" forName="ConnectLine1" refType="h" fact="0.08"/>
                  <dgm:constr type="t" for="ch" forName="ConnectLine1" refType="h" fact="0.37"/>
                  <dgm:constr type="ctrX" for="ch" forName="ConnectLine1" refType="w" fact="0.5"/>
                  <dgm:constr type="w" for="ch" forName="ConnectLineEnd1" refType="h" fact="0.02"/>
                  <dgm:constr type="h" for="ch" forName="ConnectLineEnd1" refType="h" fact="0.02"/>
                  <dgm:constr type="t" for="ch" forName="ConnectLineEnd1" refType="h" fact="0.35"/>
                  <dgm:constr type="ctrX" for="ch" forName="ConnectLineEnd1" refType="w" fact="0.5"/>
                  <dgm:constr type="w" for="ch" forName="EmptyPane1" refType="w"/>
                  <dgm:constr type="t" for="ch" forName="EmptyPane1" refType="h" fact="0.55"/>
                  <dgm:constr type="h" for="ch" forName="EmptyPane1" refType="h" fact="0.45"/>
                </dgm:constrLst>
              </dgm:if>
              <dgm:else name="evenNode2">
                <dgm:constrLst>
                  <dgm:constr type="w" for="ch" forName="parent1" refType="w" fact="0.6"/>
                  <dgm:constr type="l" for="ch" forName="parent1" refType="w" fact="0.2"/>
                  <dgm:constr type="t" for="ch" forName="parent1" refType="h" fact="0.45"/>
                  <dgm:constr type="h" for="ch" forName="parent1" refType="h" fact="0.1"/>
                  <dgm:constr type="w" for="ch" forName="Childtext1" refType="w"/>
                  <dgm:constr type="h" for="ch" forName="Childtext1" refType="h" fact="0.35"/>
                  <dgm:constr type="t" for="ch" forName="Childtext1" refType="h" fact="0.65"/>
                  <dgm:constr type="w" for="ch" forName="ConnectLine1"/>
                  <dgm:constr type="h" for="ch" forName="ConnectLine1" refType="h" fact="0.08"/>
                  <dgm:constr type="t" for="ch" forName="ConnectLine1" refType="h" fact="0.55"/>
                  <dgm:constr type="ctrX" for="ch" forName="ConnectLine1" refType="w" fact="0.5"/>
                  <dgm:constr type="w" for="ch" forName="ConnectLineEnd1" refType="h" fact="0.02"/>
                  <dgm:constr type="h" for="ch" forName="ConnectLineEnd1" refType="h" fact="0.02"/>
                  <dgm:constr type="b" for="ch" forName="ConnectLineEnd1" refType="h" fact="0.65"/>
                  <dgm:constr type="ctrX" for="ch" forName="ConnectLineEnd1" refType="w" fact="0.5"/>
                  <dgm:constr type="w" for="ch" forName="EmptyPane1" refType="w"/>
                  <dgm:constr type="h" for="ch" forName="EmptyPane1" refType="h" fact="0.45"/>
                </dgm:constrLst>
              </dgm:else>
            </dgm:choose>
            <dgm:layoutNode name="parent1" styleLbl="alignNode1">
              <dgm:varLst>
                <dgm:chMax val="1"/>
                <dgm:chPref val="1"/>
                <dgm:bulletEnabled val="1"/>
              </dgm:varLst>
              <dgm:alg type="tx">
                <dgm:param type="txAnchorHorz" val="ctr"/>
                <dgm:param type="txAnchorVert" val="mid"/>
                <dgm:param type="parTxLTRAlign" val="ctr"/>
                <dgm:param type="parTxRTLAlign" val="ctr"/>
              </dgm:alg>
              <dgm:choose name="casesForFirstAndLastNode12">
                <dgm:if name="startNode12" axis="self" ptType="node" func="pos" op="equ" val="1">
                  <dgm:choose name="removeLineWhenOnlyOneNode12">
                    <dgm:if name="ifOnlyOneNode12" axis="followSib" ptType="node" func="cnt" op="equ" val="0">
                      <dgm:shape xmlns:r="http://schemas.openxmlformats.org/officeDocument/2006/relationships" type="roundRect" r:blip="">
                        <dgm:adjLst/>
                      </dgm:shape>
                    </dgm:if>
                    <dgm:else name="ifMoreThanOneNode12">
                      <dgm:choose name="Name181">
                        <dgm:if name="Name191" func="var" arg="dir" op="equ" val="norm">
                          <dgm:shape xmlns:r="http://schemas.openxmlformats.org/officeDocument/2006/relationships" rot="-90" type="round2SameRect" r:blip="">
                            <dgm:adjLst/>
                          </dgm:shape>
                        </dgm:if>
                        <dgm:else name="Name201">
                          <dgm:shape xmlns:r="http://schemas.openxmlformats.org/officeDocument/2006/relationships" rot="90" type="round2SameRect" r:blip="">
                            <dgm:adjLst/>
                          </dgm:shape>
                        </dgm:else>
                      </dgm:choose>
                    </dgm:else>
                  </dgm:choose>
                </dgm:if>
                <dgm:else name="notStartNode12">
                  <dgm:choose name="Name221">
                    <dgm:if name="Name231" axis="self" ptType="node" func="revPos" op="equ" val="1">
                      <dgm:choose name="Name241">
                        <dgm:if name="Name251" func="var" arg="dir" op="equ" val="norm">
                          <dgm:shape xmlns:r="http://schemas.openxmlformats.org/officeDocument/2006/relationships" rot="90" type="round2SameRect" r:blip="">
                            <dgm:adjLst/>
                          </dgm:shape>
                        </dgm:if>
                        <dgm:else name="Name261">
                          <dgm:shape xmlns:r="http://schemas.openxmlformats.org/officeDocument/2006/relationships" rot="-90" type="round2SameRect" r:blip="">
                            <dgm:adjLst/>
                          </dgm:shape>
                        </dgm:else>
                      </dgm:choose>
                    </dgm:if>
                    <dgm:else name="Name271">
                      <dgm:shape xmlns:r="http://schemas.openxmlformats.org/officeDocument/2006/relationships" type="rect" r:blip="">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dgm:varLst>
                <dgm:bulletEnabled val="1"/>
              </dgm:varLst>
              <dgm:choose name="casesForTxtDirLogic1">
                <dgm:if name="Name771" axis="self" ptType="node" func="posOdd" op="equ" val="1">
                  <dgm:alg type="tx">
                    <dgm:param type="txAnchorVert" val="b"/>
                    <dgm:param type="txAnchorHorz" val="ctr"/>
                    <dgm:param type="parTxLTRAlign" val="ctr"/>
                    <dgm:param type="parTxRTLAlign" val="ctr"/>
                  </dgm:alg>
                  <dgm:constrLst>
                    <dgm:constr type="lMarg"/>
                    <dgm:constr type="rMarg"/>
                    <dgm:constr type="tMarg"/>
                    <dgm:constr type="bMarg" refType="primFontSz" fact="0.6"/>
                  </dgm:constrLst>
                </dgm:if>
                <dgm:else name="Name881">
                  <dgm:alg type="tx">
                    <dgm:param type="txAnchorVert" val="t"/>
                    <dgm:param type="txAnchorHorz" val="ctr"/>
                    <dgm:param type="parTxLTRAlign" val="ctr"/>
                    <dgm:param type="parTxRTLAlign" val="ctr"/>
                  </dgm:alg>
                  <dgm:constrLst>
                    <dgm:constr type="lMarg"/>
                    <dgm:constr type="rMarg"/>
                    <dgm:constr type="tMarg" refType="primFontSz" fact="0.6"/>
                    <dgm:constr type="bMarg"/>
                  </dgm:constrLst>
                </dgm:else>
              </dgm:choose>
              <dgm:shape xmlns:r="http://schemas.openxmlformats.org/officeDocument/2006/relationships" type="rect" r:blip="">
                <dgm:adjLst/>
              </dgm:shape>
              <dgm:presOf axis="ch" ptType="node"/>
              <dgm:ruleLst>
                <dgm:rule type="primFontSz" val="11"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1" styleLbl="lnNode1">
              <dgm:alg type="sp"/>
              <dgm:shape xmlns:r="http://schemas.openxmlformats.org/officeDocument/2006/relationships" type="ellipse" r:blip="">
                <dgm:adjLst/>
              </dgm:shape>
              <dgm:presOf/>
              <dgm:constrLst/>
            </dgm:layoutNode>
            <dgm:layoutNode name="EmptyPane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01546-198A-4195-BCF8-F0FF54C90E5E}" type="datetimeFigureOut">
              <a:rPr lang="en-US" smtClean="0"/>
              <a:t>1/8/2021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6DE88F-1F85-4A27-9D34-D74A50E7B0DA}" type="slidenum">
              <a:rPr lang="en-US" smtClean="0"/>
              <a:t>‹#›</a:t>
            </a:fld>
            <a:endParaRPr lang="en-US" dirty="0"/>
          </a:p>
        </p:txBody>
      </p:sp>
    </p:spTree>
    <p:extLst>
      <p:ext uri="{BB962C8B-B14F-4D97-AF65-F5344CB8AC3E}">
        <p14:creationId xmlns:p14="http://schemas.microsoft.com/office/powerpoint/2010/main" val="3730091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7847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150746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4865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4640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88205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343D99-809A-49C0-96E5-4250D0B498EE}" type="datetime1">
              <a:rPr lang="en-US" smtClean="0"/>
              <a:t>1/8/2021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35120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9094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1/8/2021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55130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0800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793556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1/8/2021</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3056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09502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FF70A8-1D13-4657-95F0-A9EA54967B8D}" type="datetime1">
              <a:rPr lang="en-US" smtClean="0"/>
              <a:t>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53850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EB90AC-71BD-4C7F-8ACA-7B3F18292E63}" type="datetime1">
              <a:rPr lang="en-US" smtClean="0"/>
              <a:t>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752911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6EFC2C-8905-46F0-B443-CE905B76BA01}" type="datetime1">
              <a:rPr lang="en-US" smtClean="0"/>
              <a:t>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450925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32647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93254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073ED0CC-082F-4160-86E5-0D6041F12778}" type="datetime1">
              <a:rPr lang="en-US" smtClean="0"/>
              <a:t>1/8/2021</a:t>
            </a:fld>
            <a:endParaRPr lang="en-US" dirty="0"/>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1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85897835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hf sldNum="0" hdr="0" ftr="0" dt="0"/>
  <p:txStyles>
    <p:title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lnSpc>
          <a:spcPct val="110000"/>
        </a:lnSpc>
        <a:spcBef>
          <a:spcPct val="20000"/>
        </a:spcBef>
        <a:spcAft>
          <a:spcPts val="600"/>
        </a:spcAft>
        <a:buClr>
          <a:schemeClr val="tx2"/>
        </a:buClr>
        <a:buSzPct val="70000"/>
        <a:buFont typeface="Wingdings 2" charset="2"/>
        <a:buChar char=""/>
        <a:defRPr sz="23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21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hemeOverride" Target="../theme/themeOverride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theromanticvineyard.com/2013/05/21/what-to-do-when-you-dont-know-what-to-do/" TargetMode="External"/><Relationship Id="rId2" Type="http://schemas.openxmlformats.org/officeDocument/2006/relationships/image" Target="../media/image8.jp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freepngimg.com/png/72547-thinking-photography-question-mark-man-stock" TargetMode="External"/><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cft.vanderbilt.edu/tag/diversity/" TargetMode="External"/><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inloso.com/critical-thinking/"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hyperlink" Target="https://freepngimg.com/png/72547-thinking-photography-question-mark-man-stock" TargetMode="External"/><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hyperlink" Target="https://creativecommons.org/licenses/by-nc/3.0/"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8A1C807-B9AD-4C9B-BF9F-60F03428998E}"/>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1" y="10"/>
            <a:ext cx="12192001" cy="6857990"/>
          </a:xfrm>
          <a:prstGeom prst="rect">
            <a:avLst/>
          </a:prstGeom>
        </p:spPr>
      </p:pic>
      <p:sp useBgFill="1">
        <p:nvSpPr>
          <p:cNvPr id="103" name="Freeform 5">
            <a:extLst>
              <a:ext uri="{FF2B5EF4-FFF2-40B4-BE49-F238E27FC236}">
                <a16:creationId xmlns:a16="http://schemas.microsoft.com/office/drawing/2014/main" id="{FE469E50-3893-4ED6-92BA-2985C32B0C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7131809" y="1385982"/>
            <a:ext cx="4031414" cy="4100418"/>
          </a:xfrm>
          <a:custGeom>
            <a:avLst/>
            <a:gdLst>
              <a:gd name="T0" fmla="*/ 1577 w 1601"/>
              <a:gd name="T1" fmla="*/ 0 h 696"/>
              <a:gd name="T2" fmla="*/ 833 w 1601"/>
              <a:gd name="T3" fmla="*/ 0 h 696"/>
              <a:gd name="T4" fmla="*/ 768 w 1601"/>
              <a:gd name="T5" fmla="*/ 0 h 696"/>
              <a:gd name="T6" fmla="*/ 24 w 1601"/>
              <a:gd name="T7" fmla="*/ 0 h 696"/>
              <a:gd name="T8" fmla="*/ 0 w 1601"/>
              <a:gd name="T9" fmla="*/ 27 h 696"/>
              <a:gd name="T10" fmla="*/ 0 w 1601"/>
              <a:gd name="T11" fmla="*/ 669 h 696"/>
              <a:gd name="T12" fmla="*/ 24 w 1601"/>
              <a:gd name="T13" fmla="*/ 696 h 696"/>
              <a:gd name="T14" fmla="*/ 768 w 1601"/>
              <a:gd name="T15" fmla="*/ 696 h 696"/>
              <a:gd name="T16" fmla="*/ 833 w 1601"/>
              <a:gd name="T17" fmla="*/ 696 h 696"/>
              <a:gd name="T18" fmla="*/ 1577 w 1601"/>
              <a:gd name="T19" fmla="*/ 696 h 696"/>
              <a:gd name="T20" fmla="*/ 1601 w 1601"/>
              <a:gd name="T21" fmla="*/ 669 h 696"/>
              <a:gd name="T22" fmla="*/ 1601 w 1601"/>
              <a:gd name="T23" fmla="*/ 27 h 696"/>
              <a:gd name="T24" fmla="*/ 1577 w 1601"/>
              <a:gd name="T25"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1" h="696">
                <a:moveTo>
                  <a:pt x="1577" y="0"/>
                </a:moveTo>
                <a:cubicBezTo>
                  <a:pt x="833" y="0"/>
                  <a:pt x="833" y="0"/>
                  <a:pt x="833" y="0"/>
                </a:cubicBezTo>
                <a:cubicBezTo>
                  <a:pt x="768" y="0"/>
                  <a:pt x="768" y="0"/>
                  <a:pt x="768" y="0"/>
                </a:cubicBezTo>
                <a:cubicBezTo>
                  <a:pt x="24" y="0"/>
                  <a:pt x="24" y="0"/>
                  <a:pt x="24" y="0"/>
                </a:cubicBezTo>
                <a:cubicBezTo>
                  <a:pt x="11" y="0"/>
                  <a:pt x="0" y="12"/>
                  <a:pt x="0" y="27"/>
                </a:cubicBezTo>
                <a:cubicBezTo>
                  <a:pt x="0" y="669"/>
                  <a:pt x="0" y="669"/>
                  <a:pt x="0" y="669"/>
                </a:cubicBezTo>
                <a:cubicBezTo>
                  <a:pt x="0" y="684"/>
                  <a:pt x="11" y="696"/>
                  <a:pt x="24" y="696"/>
                </a:cubicBezTo>
                <a:cubicBezTo>
                  <a:pt x="768" y="696"/>
                  <a:pt x="768" y="696"/>
                  <a:pt x="768" y="696"/>
                </a:cubicBezTo>
                <a:cubicBezTo>
                  <a:pt x="833" y="696"/>
                  <a:pt x="833" y="696"/>
                  <a:pt x="833" y="696"/>
                </a:cubicBezTo>
                <a:cubicBezTo>
                  <a:pt x="1577" y="696"/>
                  <a:pt x="1577" y="696"/>
                  <a:pt x="1577" y="696"/>
                </a:cubicBezTo>
                <a:cubicBezTo>
                  <a:pt x="1590" y="696"/>
                  <a:pt x="1601" y="684"/>
                  <a:pt x="1601" y="669"/>
                </a:cubicBezTo>
                <a:cubicBezTo>
                  <a:pt x="1601" y="27"/>
                  <a:pt x="1601" y="27"/>
                  <a:pt x="1601" y="27"/>
                </a:cubicBezTo>
                <a:cubicBezTo>
                  <a:pt x="1601" y="12"/>
                  <a:pt x="1590" y="0"/>
                  <a:pt x="1577" y="0"/>
                </a:cubicBezTo>
                <a:close/>
              </a:path>
            </a:pathLst>
          </a:custGeom>
          <a:ln>
            <a:noFill/>
          </a:ln>
          <a:effectLst>
            <a:outerShdw blurRad="50800" dist="38100" dir="5400000" algn="tl" rotWithShape="0">
              <a:srgbClr val="000000">
                <a:alpha val="43000"/>
              </a:srgbClr>
            </a:outerShdw>
          </a:effectLst>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oudy Old Style"/>
              <a:ea typeface="+mn-ea"/>
              <a:cs typeface="+mn-cs"/>
            </a:endParaRPr>
          </a:p>
        </p:txBody>
      </p:sp>
      <p:sp>
        <p:nvSpPr>
          <p:cNvPr id="2" name="Title 1">
            <a:extLst>
              <a:ext uri="{FF2B5EF4-FFF2-40B4-BE49-F238E27FC236}">
                <a16:creationId xmlns:a16="http://schemas.microsoft.com/office/drawing/2014/main" id="{0D1F047C-C727-42A7-85C5-68C5AA1B1A93}"/>
              </a:ext>
            </a:extLst>
          </p:cNvPr>
          <p:cNvSpPr>
            <a:spLocks noGrp="1"/>
          </p:cNvSpPr>
          <p:nvPr>
            <p:ph type="ctrTitle"/>
          </p:nvPr>
        </p:nvSpPr>
        <p:spPr>
          <a:xfrm>
            <a:off x="7606127" y="1673523"/>
            <a:ext cx="3485073" cy="2737449"/>
          </a:xfrm>
        </p:spPr>
        <p:txBody>
          <a:bodyPr>
            <a:normAutofit/>
          </a:bodyPr>
          <a:lstStyle/>
          <a:p>
            <a:pPr algn="l"/>
            <a:r>
              <a:rPr lang="en-US" sz="4000" dirty="0"/>
              <a:t>Equality, diversity and inclusive practice</a:t>
            </a:r>
            <a:br>
              <a:rPr lang="en-US" sz="3200" dirty="0"/>
            </a:br>
            <a:endParaRPr lang="en-US" sz="3200" dirty="0"/>
          </a:p>
        </p:txBody>
      </p:sp>
      <p:sp>
        <p:nvSpPr>
          <p:cNvPr id="3" name="Subtitle 2">
            <a:extLst>
              <a:ext uri="{FF2B5EF4-FFF2-40B4-BE49-F238E27FC236}">
                <a16:creationId xmlns:a16="http://schemas.microsoft.com/office/drawing/2014/main" id="{DB93FB3F-A8D4-46D3-A1C6-C79C64563729}"/>
              </a:ext>
            </a:extLst>
          </p:cNvPr>
          <p:cNvSpPr>
            <a:spLocks noGrp="1"/>
          </p:cNvSpPr>
          <p:nvPr>
            <p:ph type="subTitle" idx="1"/>
          </p:nvPr>
        </p:nvSpPr>
        <p:spPr>
          <a:xfrm>
            <a:off x="7389965" y="4157933"/>
            <a:ext cx="3345329" cy="1026544"/>
          </a:xfrm>
        </p:spPr>
        <p:txBody>
          <a:bodyPr>
            <a:normAutofit/>
          </a:bodyPr>
          <a:lstStyle/>
          <a:p>
            <a:pPr algn="l"/>
            <a:r>
              <a:rPr lang="en-US" sz="2300" dirty="0" err="1"/>
              <a:t>Wk</a:t>
            </a:r>
            <a:r>
              <a:rPr lang="en-US" sz="2300" dirty="0"/>
              <a:t> 4; Tackling inequality: legislation</a:t>
            </a:r>
          </a:p>
        </p:txBody>
      </p:sp>
    </p:spTree>
    <p:extLst>
      <p:ext uri="{BB962C8B-B14F-4D97-AF65-F5344CB8AC3E}">
        <p14:creationId xmlns:p14="http://schemas.microsoft.com/office/powerpoint/2010/main" val="4167884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2B2D6DE-C9B5-4678-91EF-77E85F2350DA}"/>
              </a:ext>
              <a:ext uri="{C183D7F6-B498-43B3-948B-1728B52AA6E4}">
                <adec:decorative xmlns:adec="http://schemas.microsoft.com/office/drawing/2017/decorative" val="1"/>
              </a:ext>
            </a:extLst>
          </p:cNvPr>
          <p:cNvPicPr>
            <a:picLocks noChangeAspect="1"/>
          </p:cNvPicPr>
          <p:nvPr/>
        </p:nvPicPr>
        <p:blipFill rotWithShape="1">
          <a:blip r:embed="rId4">
            <a:alphaModFix amt="25000"/>
            <a:extLst>
              <a:ext uri="{28A0092B-C50C-407E-A947-70E740481C1C}">
                <a14:useLocalDpi xmlns:a14="http://schemas.microsoft.com/office/drawing/2010/main" val="0"/>
              </a:ext>
            </a:extLst>
          </a:blip>
          <a:srcRect t="24969" b="24968"/>
          <a:stretch/>
        </p:blipFill>
        <p:spPr>
          <a:xfrm>
            <a:off x="20" y="10"/>
            <a:ext cx="12191980" cy="6857990"/>
          </a:xfrm>
          <a:prstGeom prst="rect">
            <a:avLst/>
          </a:prstGeom>
        </p:spPr>
      </p:pic>
      <p:sp>
        <p:nvSpPr>
          <p:cNvPr id="2" name="Title 1">
            <a:extLst>
              <a:ext uri="{FF2B5EF4-FFF2-40B4-BE49-F238E27FC236}">
                <a16:creationId xmlns:a16="http://schemas.microsoft.com/office/drawing/2014/main" id="{89559F60-4CE1-4E2F-86EA-1B60679F1F4A}"/>
              </a:ext>
            </a:extLst>
          </p:cNvPr>
          <p:cNvSpPr>
            <a:spLocks noGrp="1"/>
          </p:cNvSpPr>
          <p:nvPr>
            <p:ph type="title"/>
          </p:nvPr>
        </p:nvSpPr>
        <p:spPr>
          <a:xfrm>
            <a:off x="913795" y="609600"/>
            <a:ext cx="10353762" cy="1257300"/>
          </a:xfrm>
        </p:spPr>
        <p:txBody>
          <a:bodyPr>
            <a:normAutofit/>
          </a:bodyPr>
          <a:lstStyle/>
          <a:p>
            <a:r>
              <a:rPr lang="en-US" dirty="0"/>
              <a:t>Todays session: aim and objectives	</a:t>
            </a:r>
          </a:p>
        </p:txBody>
      </p:sp>
      <p:sp>
        <p:nvSpPr>
          <p:cNvPr id="24" name="Content Placeholder 2">
            <a:extLst>
              <a:ext uri="{FF2B5EF4-FFF2-40B4-BE49-F238E27FC236}">
                <a16:creationId xmlns:a16="http://schemas.microsoft.com/office/drawing/2014/main" id="{F260476B-CCA6-412B-A9C5-399C34AE6F05}"/>
              </a:ext>
            </a:extLst>
          </p:cNvPr>
          <p:cNvSpPr>
            <a:spLocks noGrp="1"/>
          </p:cNvSpPr>
          <p:nvPr>
            <p:ph idx="1"/>
          </p:nvPr>
        </p:nvSpPr>
        <p:spPr>
          <a:xfrm>
            <a:off x="913795" y="2076450"/>
            <a:ext cx="10353762" cy="3714749"/>
          </a:xfrm>
        </p:spPr>
        <p:txBody>
          <a:bodyPr anchor="ctr">
            <a:normAutofit/>
          </a:bodyPr>
          <a:lstStyle/>
          <a:p>
            <a:pPr marL="36900" indent="0">
              <a:buNone/>
            </a:pPr>
            <a:r>
              <a:rPr lang="en-US" sz="2400" dirty="0">
                <a:solidFill>
                  <a:schemeClr val="accent2"/>
                </a:solidFill>
              </a:rPr>
              <a:t>Examine how the UK tackles inequality:</a:t>
            </a:r>
          </a:p>
          <a:p>
            <a:pPr marL="36900" indent="0">
              <a:buNone/>
            </a:pPr>
            <a:r>
              <a:rPr lang="en-US" sz="2400" dirty="0"/>
              <a:t>Discuss and identify the legal framework and its purpose</a:t>
            </a:r>
          </a:p>
          <a:p>
            <a:pPr marL="36900" indent="0">
              <a:buNone/>
            </a:pPr>
            <a:r>
              <a:rPr lang="en-US" sz="2400" dirty="0"/>
              <a:t>Identify legislation and its components including considering its effectiveness and challenges in practice</a:t>
            </a:r>
          </a:p>
          <a:p>
            <a:pPr marL="36900" indent="0">
              <a:buNone/>
            </a:pPr>
            <a:r>
              <a:rPr lang="en-US" sz="2400" dirty="0"/>
              <a:t>Identify and discuss wider supporting legislation and what this means for care professionals </a:t>
            </a:r>
          </a:p>
          <a:p>
            <a:pPr marL="36900" indent="0">
              <a:buNone/>
            </a:pPr>
            <a:endParaRPr lang="en-US" dirty="0"/>
          </a:p>
        </p:txBody>
      </p:sp>
    </p:spTree>
    <p:extLst>
      <p:ext uri="{BB962C8B-B14F-4D97-AF65-F5344CB8AC3E}">
        <p14:creationId xmlns:p14="http://schemas.microsoft.com/office/powerpoint/2010/main" val="3220235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14" name="Rectangle 7">
            <a:extLst>
              <a:ext uri="{FF2B5EF4-FFF2-40B4-BE49-F238E27FC236}">
                <a16:creationId xmlns:a16="http://schemas.microsoft.com/office/drawing/2014/main" id="{69652D62-ECFB-408E-ABE6-155A644F4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9">
            <a:extLst>
              <a:ext uri="{FF2B5EF4-FFF2-40B4-BE49-F238E27FC236}">
                <a16:creationId xmlns:a16="http://schemas.microsoft.com/office/drawing/2014/main" id="{C1FEA985-924B-4044-8778-32D1E7164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lumMod val="75000"/>
              <a:lumOff val="25000"/>
              <a:alpha val="80000"/>
            </a:schemeClr>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7E13FC-C1E5-490D-89C6-B1AF1EB58CF5}"/>
              </a:ext>
            </a:extLst>
          </p:cNvPr>
          <p:cNvSpPr>
            <a:spLocks noGrp="1"/>
          </p:cNvSpPr>
          <p:nvPr>
            <p:ph type="title"/>
          </p:nvPr>
        </p:nvSpPr>
        <p:spPr>
          <a:xfrm>
            <a:off x="0" y="877781"/>
            <a:ext cx="3740815" cy="4827693"/>
          </a:xfrm>
        </p:spPr>
        <p:txBody>
          <a:bodyPr>
            <a:normAutofit/>
          </a:bodyPr>
          <a:lstStyle/>
          <a:p>
            <a:pPr algn="r"/>
            <a:r>
              <a:rPr lang="en-GB" dirty="0"/>
              <a:t>Tackling inequality </a:t>
            </a:r>
          </a:p>
        </p:txBody>
      </p:sp>
      <p:cxnSp>
        <p:nvCxnSpPr>
          <p:cNvPr id="16" name="Straight Connector 11">
            <a:extLst>
              <a:ext uri="{FF2B5EF4-FFF2-40B4-BE49-F238E27FC236}">
                <a16:creationId xmlns:a16="http://schemas.microsoft.com/office/drawing/2014/main" id="{96C7F9CB-BCC3-4648-8DEF-07B0887D87D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81187"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5696F88-1163-4824-BFBB-635392A7BEAC}"/>
              </a:ext>
            </a:extLst>
          </p:cNvPr>
          <p:cNvSpPr>
            <a:spLocks noGrp="1"/>
          </p:cNvSpPr>
          <p:nvPr>
            <p:ph idx="1"/>
          </p:nvPr>
        </p:nvSpPr>
        <p:spPr>
          <a:xfrm>
            <a:off x="4981187" y="535780"/>
            <a:ext cx="6322259" cy="5786437"/>
          </a:xfrm>
          <a:effectLst/>
        </p:spPr>
        <p:txBody>
          <a:bodyPr anchor="ctr">
            <a:normAutofit/>
          </a:bodyPr>
          <a:lstStyle/>
          <a:p>
            <a:pPr>
              <a:lnSpc>
                <a:spcPct val="100000"/>
              </a:lnSpc>
            </a:pPr>
            <a:r>
              <a:rPr lang="en-GB" sz="2400" dirty="0">
                <a:solidFill>
                  <a:schemeClr val="tx1"/>
                </a:solidFill>
              </a:rPr>
              <a:t>Over the years, laws have been introduced to tackle discrimination and to help ensure people with </a:t>
            </a:r>
            <a:r>
              <a:rPr lang="en-GB" sz="2400" dirty="0">
                <a:solidFill>
                  <a:srgbClr val="92D050"/>
                </a:solidFill>
              </a:rPr>
              <a:t>particular-characteristics</a:t>
            </a:r>
            <a:r>
              <a:rPr lang="en-GB" sz="2400" dirty="0">
                <a:solidFill>
                  <a:schemeClr val="tx1"/>
                </a:solidFill>
              </a:rPr>
              <a:t> are treated fairly.</a:t>
            </a:r>
          </a:p>
          <a:p>
            <a:pPr>
              <a:lnSpc>
                <a:spcPct val="100000"/>
              </a:lnSpc>
            </a:pPr>
            <a:endParaRPr lang="en-GB" sz="2400" dirty="0">
              <a:solidFill>
                <a:schemeClr val="tx1"/>
              </a:solidFill>
            </a:endParaRPr>
          </a:p>
          <a:p>
            <a:pPr>
              <a:lnSpc>
                <a:spcPct val="100000"/>
              </a:lnSpc>
            </a:pPr>
            <a:r>
              <a:rPr lang="en-GB" sz="2400" dirty="0">
                <a:solidFill>
                  <a:srgbClr val="FF0000"/>
                </a:solidFill>
              </a:rPr>
              <a:t>Civil law </a:t>
            </a:r>
            <a:r>
              <a:rPr lang="en-GB" sz="2400" dirty="0">
                <a:solidFill>
                  <a:schemeClr val="tx1"/>
                </a:solidFill>
              </a:rPr>
              <a:t>commonly involves disagreements between people, companies or other organisations. Enforced by one person suing another person or corporation, resulting in the case going to civil court.</a:t>
            </a:r>
          </a:p>
          <a:p>
            <a:pPr>
              <a:lnSpc>
                <a:spcPct val="100000"/>
              </a:lnSpc>
            </a:pPr>
            <a:endParaRPr lang="en-GB" sz="2400" dirty="0">
              <a:solidFill>
                <a:schemeClr val="tx1"/>
              </a:solidFill>
            </a:endParaRPr>
          </a:p>
          <a:p>
            <a:pPr>
              <a:lnSpc>
                <a:spcPct val="100000"/>
              </a:lnSpc>
            </a:pPr>
            <a:r>
              <a:rPr lang="en-GB" sz="2400" dirty="0">
                <a:solidFill>
                  <a:srgbClr val="FF0000"/>
                </a:solidFill>
              </a:rPr>
              <a:t>Criminal laws </a:t>
            </a:r>
            <a:r>
              <a:rPr lang="en-GB" sz="2400" dirty="0">
                <a:solidFill>
                  <a:schemeClr val="tx1"/>
                </a:solidFill>
              </a:rPr>
              <a:t>are enforced by the police and the courts, if they are broken you may face very serious consequences, such as imprisonment</a:t>
            </a:r>
            <a:r>
              <a:rPr lang="en-GB" sz="2100" dirty="0">
                <a:solidFill>
                  <a:schemeClr val="tx1"/>
                </a:solidFill>
              </a:rPr>
              <a:t>.</a:t>
            </a:r>
          </a:p>
        </p:txBody>
      </p:sp>
    </p:spTree>
    <p:extLst>
      <p:ext uri="{BB962C8B-B14F-4D97-AF65-F5344CB8AC3E}">
        <p14:creationId xmlns:p14="http://schemas.microsoft.com/office/powerpoint/2010/main" val="37322226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F3898-8293-40FC-BE64-51AEC28EE7FA}"/>
              </a:ext>
            </a:extLst>
          </p:cNvPr>
          <p:cNvSpPr>
            <a:spLocks noGrp="1"/>
          </p:cNvSpPr>
          <p:nvPr>
            <p:ph type="title"/>
          </p:nvPr>
        </p:nvSpPr>
        <p:spPr>
          <a:xfrm>
            <a:off x="913795" y="163689"/>
            <a:ext cx="10353762" cy="1257300"/>
          </a:xfrm>
        </p:spPr>
        <p:txBody>
          <a:bodyPr/>
          <a:lstStyle/>
          <a:p>
            <a:r>
              <a:rPr lang="en-GB" dirty="0"/>
              <a:t>Parliamentary Bills and Acts of Parliament</a:t>
            </a:r>
          </a:p>
        </p:txBody>
      </p:sp>
      <p:sp>
        <p:nvSpPr>
          <p:cNvPr id="3" name="Content Placeholder 2">
            <a:extLst>
              <a:ext uri="{FF2B5EF4-FFF2-40B4-BE49-F238E27FC236}">
                <a16:creationId xmlns:a16="http://schemas.microsoft.com/office/drawing/2014/main" id="{859D0AEA-7102-4D4E-8BD8-4D2D0B422477}"/>
              </a:ext>
            </a:extLst>
          </p:cNvPr>
          <p:cNvSpPr>
            <a:spLocks noGrp="1"/>
          </p:cNvSpPr>
          <p:nvPr>
            <p:ph idx="1"/>
          </p:nvPr>
        </p:nvSpPr>
        <p:spPr>
          <a:xfrm>
            <a:off x="178130" y="1569156"/>
            <a:ext cx="11089427" cy="5125155"/>
          </a:xfrm>
        </p:spPr>
        <p:txBody>
          <a:bodyPr>
            <a:normAutofit/>
          </a:bodyPr>
          <a:lstStyle/>
          <a:p>
            <a:pPr algn="ctr"/>
            <a:r>
              <a:rPr lang="en-GB" sz="2800" dirty="0">
                <a:solidFill>
                  <a:srgbClr val="FF0000"/>
                </a:solidFill>
              </a:rPr>
              <a:t>A Parliamentary Bill </a:t>
            </a:r>
            <a:r>
              <a:rPr lang="en-GB" sz="2800" dirty="0"/>
              <a:t>is a </a:t>
            </a:r>
            <a:r>
              <a:rPr lang="en-GB" sz="2800" dirty="0">
                <a:solidFill>
                  <a:srgbClr val="00B0F0"/>
                </a:solidFill>
              </a:rPr>
              <a:t>proposal</a:t>
            </a:r>
            <a:r>
              <a:rPr lang="en-GB" sz="2800" dirty="0"/>
              <a:t> for a </a:t>
            </a:r>
            <a:r>
              <a:rPr lang="en-GB" sz="2800" dirty="0">
                <a:solidFill>
                  <a:srgbClr val="00B0F0"/>
                </a:solidFill>
              </a:rPr>
              <a:t>new law</a:t>
            </a:r>
            <a:r>
              <a:rPr lang="en-GB" sz="2800" dirty="0"/>
              <a:t>, or a proposal to </a:t>
            </a:r>
            <a:r>
              <a:rPr lang="en-GB" sz="2800" dirty="0">
                <a:solidFill>
                  <a:srgbClr val="00B0F0"/>
                </a:solidFill>
              </a:rPr>
              <a:t>change</a:t>
            </a:r>
            <a:r>
              <a:rPr lang="en-GB" sz="2800" dirty="0"/>
              <a:t> an </a:t>
            </a:r>
            <a:r>
              <a:rPr lang="en-GB" sz="2800" dirty="0">
                <a:solidFill>
                  <a:srgbClr val="00B0F0"/>
                </a:solidFill>
              </a:rPr>
              <a:t>existing law</a:t>
            </a:r>
            <a:r>
              <a:rPr lang="en-GB" sz="2800" dirty="0"/>
              <a:t> that is presented for debate before Parliament  in the </a:t>
            </a:r>
            <a:r>
              <a:rPr lang="en-GB" sz="2800" dirty="0">
                <a:solidFill>
                  <a:srgbClr val="FFC000"/>
                </a:solidFill>
              </a:rPr>
              <a:t>house of commons </a:t>
            </a:r>
            <a:r>
              <a:rPr lang="en-GB" sz="2800" dirty="0"/>
              <a:t>or </a:t>
            </a:r>
            <a:r>
              <a:rPr lang="en-GB" sz="2800" dirty="0">
                <a:solidFill>
                  <a:srgbClr val="FFC000"/>
                </a:solidFill>
              </a:rPr>
              <a:t>lords</a:t>
            </a:r>
            <a:r>
              <a:rPr lang="en-GB" sz="2800" dirty="0"/>
              <a:t> for </a:t>
            </a:r>
            <a:r>
              <a:rPr lang="en-GB" sz="2800" dirty="0">
                <a:solidFill>
                  <a:srgbClr val="FFC000"/>
                </a:solidFill>
              </a:rPr>
              <a:t>examination, discussion, amendment</a:t>
            </a:r>
            <a:r>
              <a:rPr lang="en-GB" sz="2800" dirty="0"/>
              <a:t>. </a:t>
            </a:r>
          </a:p>
          <a:p>
            <a:pPr algn="ctr"/>
            <a:endParaRPr lang="en-GB" sz="2800" dirty="0"/>
          </a:p>
          <a:p>
            <a:pPr algn="ctr"/>
            <a:r>
              <a:rPr lang="en-GB" sz="2800" dirty="0"/>
              <a:t>Once both houses are in agreement, it is then presented to the </a:t>
            </a:r>
            <a:r>
              <a:rPr lang="en-GB" sz="2800" dirty="0">
                <a:solidFill>
                  <a:srgbClr val="7030A0"/>
                </a:solidFill>
              </a:rPr>
              <a:t>reigning monarch (Royal Assent)</a:t>
            </a:r>
            <a:r>
              <a:rPr lang="en-GB" sz="2800" dirty="0"/>
              <a:t>.</a:t>
            </a:r>
          </a:p>
          <a:p>
            <a:pPr algn="ctr"/>
            <a:endParaRPr lang="en-GB" sz="2800" dirty="0"/>
          </a:p>
          <a:p>
            <a:pPr algn="ctr"/>
            <a:r>
              <a:rPr lang="en-GB" sz="2800" dirty="0"/>
              <a:t> Once royal assent is given, a </a:t>
            </a:r>
            <a:r>
              <a:rPr lang="en-GB" sz="2800" dirty="0">
                <a:solidFill>
                  <a:srgbClr val="FF0000"/>
                </a:solidFill>
              </a:rPr>
              <a:t>Bill</a:t>
            </a:r>
            <a:r>
              <a:rPr lang="en-GB" sz="2800" dirty="0"/>
              <a:t> becomes an </a:t>
            </a:r>
            <a:r>
              <a:rPr lang="en-GB" sz="2800" dirty="0">
                <a:solidFill>
                  <a:srgbClr val="FF0000"/>
                </a:solidFill>
              </a:rPr>
              <a:t>Act of Parliament and is then Law </a:t>
            </a:r>
          </a:p>
        </p:txBody>
      </p:sp>
    </p:spTree>
    <p:extLst>
      <p:ext uri="{BB962C8B-B14F-4D97-AF65-F5344CB8AC3E}">
        <p14:creationId xmlns:p14="http://schemas.microsoft.com/office/powerpoint/2010/main" val="30599798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5">
            <a:extLst>
              <a:ext uri="{FF2B5EF4-FFF2-40B4-BE49-F238E27FC236}">
                <a16:creationId xmlns:a16="http://schemas.microsoft.com/office/drawing/2014/main" id="{5BAB7C38-AF9A-43A2-9B1C-F1DEBC80BC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676" cy="2108723"/>
          </a:xfrm>
          <a:prstGeom prst="rect">
            <a:avLst/>
          </a:prstGeom>
          <a:ln>
            <a:noFill/>
          </a:ln>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6564E4-081E-4233-A88C-BE3B23C06D3A}"/>
              </a:ext>
            </a:extLst>
          </p:cNvPr>
          <p:cNvSpPr>
            <a:spLocks noGrp="1"/>
          </p:cNvSpPr>
          <p:nvPr>
            <p:ph type="title"/>
          </p:nvPr>
        </p:nvSpPr>
        <p:spPr>
          <a:xfrm>
            <a:off x="913795" y="609600"/>
            <a:ext cx="10353762" cy="1257300"/>
          </a:xfrm>
        </p:spPr>
        <p:txBody>
          <a:bodyPr>
            <a:normAutofit/>
          </a:bodyPr>
          <a:lstStyle/>
          <a:p>
            <a:r>
              <a:rPr lang="en-GB">
                <a:solidFill>
                  <a:srgbClr val="FFFFFF"/>
                </a:solidFill>
              </a:rPr>
              <a:t>Anti discrimination laws timeline</a:t>
            </a:r>
          </a:p>
        </p:txBody>
      </p:sp>
      <p:pic>
        <p:nvPicPr>
          <p:cNvPr id="21" name="Picture 17">
            <a:extLst>
              <a:ext uri="{FF2B5EF4-FFF2-40B4-BE49-F238E27FC236}">
                <a16:creationId xmlns:a16="http://schemas.microsoft.com/office/drawing/2014/main" id="{A8D526D7-C782-4F65-A21F-A6B40D869B47}"/>
              </a:ext>
              <a:ext uri="{C183D7F6-B498-43B3-948B-1728B52AA6E4}">
                <adec:decorative xmlns:adec="http://schemas.microsoft.com/office/drawing/2017/decorative" val="1"/>
              </a:ext>
            </a:extLst>
          </p:cNvPr>
          <p:cNvPicPr preferRelativeResize="0">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798" t="2669" r="616"/>
          <a:stretch/>
        </p:blipFill>
        <p:spPr>
          <a:xfrm>
            <a:off x="-5325" y="2049331"/>
            <a:ext cx="12192001" cy="4808669"/>
          </a:xfrm>
          <a:prstGeom prst="rect">
            <a:avLst/>
          </a:prstGeom>
          <a:effectLst>
            <a:innerShdw blurRad="63500" dist="50800" dir="16200000">
              <a:prstClr val="black">
                <a:alpha val="50000"/>
              </a:prstClr>
            </a:innerShdw>
          </a:effectLst>
        </p:spPr>
      </p:pic>
      <p:graphicFrame>
        <p:nvGraphicFramePr>
          <p:cNvPr id="12" name="Content Placeholder 2">
            <a:extLst>
              <a:ext uri="{FF2B5EF4-FFF2-40B4-BE49-F238E27FC236}">
                <a16:creationId xmlns:a16="http://schemas.microsoft.com/office/drawing/2014/main" id="{267E4341-4896-4103-A13E-6CA77784A3A9}"/>
              </a:ext>
            </a:extLst>
          </p:cNvPr>
          <p:cNvGraphicFramePr>
            <a:graphicFrameLocks noGrp="1"/>
          </p:cNvGraphicFramePr>
          <p:nvPr>
            <p:ph idx="1"/>
            <p:extLst>
              <p:ext uri="{D42A27DB-BD31-4B8C-83A1-F6EECF244321}">
                <p14:modId xmlns:p14="http://schemas.microsoft.com/office/powerpoint/2010/main" val="2103501250"/>
              </p:ext>
            </p:extLst>
          </p:nvPr>
        </p:nvGraphicFramePr>
        <p:xfrm>
          <a:off x="914400" y="2647784"/>
          <a:ext cx="10353675" cy="31434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Content Placeholder 2">
            <a:extLst>
              <a:ext uri="{FF2B5EF4-FFF2-40B4-BE49-F238E27FC236}">
                <a16:creationId xmlns:a16="http://schemas.microsoft.com/office/drawing/2014/main" id="{6588B9D1-E9AD-4DAA-ABB0-90071366BAD8}"/>
              </a:ext>
            </a:extLst>
          </p:cNvPr>
          <p:cNvSpPr>
            <a:spLocks noGrp="1"/>
          </p:cNvSpPr>
          <p:nvPr>
            <p:ph idx="4294967295"/>
          </p:nvPr>
        </p:nvSpPr>
        <p:spPr>
          <a:xfrm>
            <a:off x="285750" y="2718322"/>
            <a:ext cx="11532393" cy="3982515"/>
          </a:xfrm>
          <a:ln>
            <a:solidFill>
              <a:schemeClr val="bg2"/>
            </a:solidFill>
          </a:ln>
        </p:spPr>
        <p:style>
          <a:lnRef idx="2">
            <a:schemeClr val="accent2"/>
          </a:lnRef>
          <a:fillRef idx="1">
            <a:schemeClr val="lt1"/>
          </a:fillRef>
          <a:effectRef idx="0">
            <a:schemeClr val="accent2"/>
          </a:effectRef>
          <a:fontRef idx="minor">
            <a:schemeClr val="dk1"/>
          </a:fontRef>
        </p:style>
        <p:txBody>
          <a:bodyPr anchor="ctr">
            <a:normAutofit fontScale="92500" lnSpcReduction="10000"/>
          </a:bodyPr>
          <a:lstStyle/>
          <a:p>
            <a:r>
              <a:rPr lang="en-GB" sz="2800" b="1" dirty="0">
                <a:solidFill>
                  <a:srgbClr val="C00000"/>
                </a:solidFill>
              </a:rPr>
              <a:t>Slavery abolition Act 1833</a:t>
            </a:r>
            <a:r>
              <a:rPr lang="en-GB" sz="2800" dirty="0"/>
              <a:t>: abolished slavery throughout the British Empire</a:t>
            </a:r>
          </a:p>
          <a:p>
            <a:endParaRPr lang="en-GB" sz="2800" dirty="0"/>
          </a:p>
          <a:p>
            <a:r>
              <a:rPr lang="en-GB" sz="2800" b="1" dirty="0">
                <a:solidFill>
                  <a:srgbClr val="C00000"/>
                </a:solidFill>
              </a:rPr>
              <a:t>1918</a:t>
            </a:r>
            <a:r>
              <a:rPr lang="en-GB" sz="2800" dirty="0">
                <a:solidFill>
                  <a:srgbClr val="92D050"/>
                </a:solidFill>
              </a:rPr>
              <a:t> </a:t>
            </a:r>
            <a:r>
              <a:rPr lang="en-GB" sz="2800" b="1" dirty="0">
                <a:solidFill>
                  <a:srgbClr val="C00000"/>
                </a:solidFill>
              </a:rPr>
              <a:t>Representation of the people Act</a:t>
            </a:r>
            <a:r>
              <a:rPr lang="en-GB" sz="2800" dirty="0"/>
              <a:t>: gave women of property over the age of 30 the right to vote- not all women could vote. It took until 1928 for women to have the same voting rights as men</a:t>
            </a:r>
          </a:p>
          <a:p>
            <a:endParaRPr lang="en-GB" sz="2800" dirty="0"/>
          </a:p>
          <a:p>
            <a:r>
              <a:rPr lang="en-GB" sz="2800" b="1" dirty="0">
                <a:solidFill>
                  <a:srgbClr val="C00000"/>
                </a:solidFill>
              </a:rPr>
              <a:t>Equal pay Act1970</a:t>
            </a:r>
            <a:r>
              <a:rPr lang="en-GB" sz="2800" dirty="0"/>
              <a:t>: made it unlawful for there to be less favourable treatment between men and women in terms of pay and employment conditions</a:t>
            </a:r>
          </a:p>
          <a:p>
            <a:endParaRPr lang="en-GB" dirty="0"/>
          </a:p>
          <a:p>
            <a:endParaRPr lang="en-GB" dirty="0"/>
          </a:p>
        </p:txBody>
      </p:sp>
    </p:spTree>
    <p:extLst>
      <p:ext uri="{BB962C8B-B14F-4D97-AF65-F5344CB8AC3E}">
        <p14:creationId xmlns:p14="http://schemas.microsoft.com/office/powerpoint/2010/main" val="368530307"/>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DFCE0-6D3E-49EA-A6BA-71544209EEC4}"/>
              </a:ext>
            </a:extLst>
          </p:cNvPr>
          <p:cNvSpPr>
            <a:spLocks noGrp="1"/>
          </p:cNvSpPr>
          <p:nvPr>
            <p:ph type="title"/>
          </p:nvPr>
        </p:nvSpPr>
        <p:spPr/>
        <p:txBody>
          <a:bodyPr/>
          <a:lstStyle/>
          <a:p>
            <a:r>
              <a:rPr lang="en-GB" dirty="0"/>
              <a:t>Anti discrimination laws timeline</a:t>
            </a:r>
          </a:p>
        </p:txBody>
      </p:sp>
      <p:sp>
        <p:nvSpPr>
          <p:cNvPr id="3" name="Content Placeholder 2">
            <a:extLst>
              <a:ext uri="{FF2B5EF4-FFF2-40B4-BE49-F238E27FC236}">
                <a16:creationId xmlns:a16="http://schemas.microsoft.com/office/drawing/2014/main" id="{B17CBD87-2888-4DC6-ABC0-F6D00756B442}"/>
              </a:ext>
            </a:extLst>
          </p:cNvPr>
          <p:cNvSpPr>
            <a:spLocks noGrp="1"/>
          </p:cNvSpPr>
          <p:nvPr>
            <p:ph idx="1"/>
          </p:nvPr>
        </p:nvSpPr>
        <p:spPr>
          <a:xfrm>
            <a:off x="0" y="2076450"/>
            <a:ext cx="12192000" cy="4781550"/>
          </a:xfrm>
          <a:solidFill>
            <a:schemeClr val="tx1"/>
          </a:solidFill>
        </p:spPr>
        <p:txBody>
          <a:bodyPr>
            <a:noAutofit/>
          </a:bodyPr>
          <a:lstStyle/>
          <a:p>
            <a:r>
              <a:rPr lang="en-GB" sz="2400" b="1" dirty="0">
                <a:solidFill>
                  <a:srgbClr val="C00000"/>
                </a:solidFill>
              </a:rPr>
              <a:t>Sex Discrimination Act 1975</a:t>
            </a:r>
            <a:r>
              <a:rPr lang="en-GB" sz="2400" dirty="0">
                <a:solidFill>
                  <a:schemeClr val="bg1"/>
                </a:solidFill>
              </a:rPr>
              <a:t>: protects men and women from discrimination because of sex or marriage in employment, training, education, provision of goods and services, and the disposal of premises.</a:t>
            </a:r>
          </a:p>
          <a:p>
            <a:endParaRPr lang="en-GB" sz="2400" dirty="0"/>
          </a:p>
          <a:p>
            <a:r>
              <a:rPr lang="en-GB" sz="2400" b="1" dirty="0">
                <a:solidFill>
                  <a:srgbClr val="C00000"/>
                </a:solidFill>
              </a:rPr>
              <a:t>Race Relations Act 1976</a:t>
            </a:r>
            <a:r>
              <a:rPr lang="en-GB" sz="2400" dirty="0">
                <a:solidFill>
                  <a:schemeClr val="bg1"/>
                </a:solidFill>
              </a:rPr>
              <a:t>: prevents discrimination because of race in employment, the provision of goods and services, education and public functions.</a:t>
            </a:r>
          </a:p>
          <a:p>
            <a:endParaRPr lang="en-GB" sz="2400" dirty="0"/>
          </a:p>
          <a:p>
            <a:r>
              <a:rPr lang="en-GB" sz="2400" b="1" dirty="0">
                <a:solidFill>
                  <a:srgbClr val="C00000"/>
                </a:solidFill>
              </a:rPr>
              <a:t>Disability Discrimination Act 1995</a:t>
            </a:r>
            <a:r>
              <a:rPr lang="en-GB" sz="2400" dirty="0">
                <a:solidFill>
                  <a:schemeClr val="bg1"/>
                </a:solidFill>
              </a:rPr>
              <a:t>: prevents discrimination against people because of disabilities in employment, the provision of goods and services, education and transport.</a:t>
            </a:r>
          </a:p>
        </p:txBody>
      </p:sp>
    </p:spTree>
    <p:extLst>
      <p:ext uri="{BB962C8B-B14F-4D97-AF65-F5344CB8AC3E}">
        <p14:creationId xmlns:p14="http://schemas.microsoft.com/office/powerpoint/2010/main" val="20006810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0D1E6-CCE2-438F-A372-FF1440F44BF6}"/>
              </a:ext>
            </a:extLst>
          </p:cNvPr>
          <p:cNvSpPr>
            <a:spLocks noGrp="1"/>
          </p:cNvSpPr>
          <p:nvPr>
            <p:ph type="title"/>
          </p:nvPr>
        </p:nvSpPr>
        <p:spPr>
          <a:xfrm>
            <a:off x="913795" y="200026"/>
            <a:ext cx="10353762" cy="1257300"/>
          </a:xfrm>
        </p:spPr>
        <p:txBody>
          <a:bodyPr/>
          <a:lstStyle/>
          <a:p>
            <a:r>
              <a:rPr lang="en-GB" dirty="0"/>
              <a:t>Anti discrimination laws timeline</a:t>
            </a:r>
          </a:p>
        </p:txBody>
      </p:sp>
      <p:sp>
        <p:nvSpPr>
          <p:cNvPr id="3" name="Content Placeholder 2">
            <a:extLst>
              <a:ext uri="{FF2B5EF4-FFF2-40B4-BE49-F238E27FC236}">
                <a16:creationId xmlns:a16="http://schemas.microsoft.com/office/drawing/2014/main" id="{180F21C8-5E0A-4106-AD6A-DDC517CD134E}"/>
              </a:ext>
            </a:extLst>
          </p:cNvPr>
          <p:cNvSpPr>
            <a:spLocks noGrp="1"/>
          </p:cNvSpPr>
          <p:nvPr>
            <p:ph idx="1"/>
          </p:nvPr>
        </p:nvSpPr>
        <p:spPr>
          <a:xfrm>
            <a:off x="0" y="1457326"/>
            <a:ext cx="12192000" cy="5400674"/>
          </a:xfrm>
          <a:solidFill>
            <a:schemeClr val="tx1"/>
          </a:solidFill>
        </p:spPr>
        <p:txBody>
          <a:bodyPr>
            <a:normAutofit/>
          </a:bodyPr>
          <a:lstStyle/>
          <a:p>
            <a:r>
              <a:rPr lang="en-GB" sz="2200" b="1" dirty="0">
                <a:solidFill>
                  <a:srgbClr val="C00000"/>
                </a:solidFill>
              </a:rPr>
              <a:t>The Employment Equality (Sexual Orientation) Regulations 2003: </a:t>
            </a:r>
            <a:r>
              <a:rPr lang="en-GB" sz="2200" dirty="0">
                <a:solidFill>
                  <a:schemeClr val="bg1"/>
                </a:solidFill>
              </a:rPr>
              <a:t>made it unlawful to discriminate because of sexual orientation in employment.</a:t>
            </a:r>
          </a:p>
          <a:p>
            <a:endParaRPr lang="en-GB" sz="2200" dirty="0"/>
          </a:p>
          <a:p>
            <a:r>
              <a:rPr lang="en-GB" sz="2200" b="1" dirty="0">
                <a:solidFill>
                  <a:srgbClr val="C00000"/>
                </a:solidFill>
              </a:rPr>
              <a:t>The Employment Equality (Religion or Belief) Regulations 2003</a:t>
            </a:r>
            <a:r>
              <a:rPr lang="en-GB" sz="2200" b="1" dirty="0">
                <a:solidFill>
                  <a:schemeClr val="bg1"/>
                </a:solidFill>
              </a:rPr>
              <a:t>: </a:t>
            </a:r>
            <a:r>
              <a:rPr lang="en-GB" sz="2200" dirty="0">
                <a:solidFill>
                  <a:schemeClr val="bg1"/>
                </a:solidFill>
              </a:rPr>
              <a:t>made it unlawful to discriminate because of religion or belief in employment.</a:t>
            </a:r>
          </a:p>
          <a:p>
            <a:endParaRPr lang="en-GB" sz="2200" dirty="0"/>
          </a:p>
          <a:p>
            <a:r>
              <a:rPr lang="en-GB" sz="2200" b="1" dirty="0">
                <a:solidFill>
                  <a:srgbClr val="C00000"/>
                </a:solidFill>
              </a:rPr>
              <a:t>The Employment Equality (Age) Regulations 2006</a:t>
            </a:r>
            <a:r>
              <a:rPr lang="en-GB" sz="2200" dirty="0">
                <a:solidFill>
                  <a:schemeClr val="bg1"/>
                </a:solidFill>
              </a:rPr>
              <a:t>: made in unlawful for employers to discriminate against employees because of age.</a:t>
            </a:r>
          </a:p>
          <a:p>
            <a:pPr marL="36900" indent="0">
              <a:buNone/>
            </a:pPr>
            <a:endParaRPr lang="en-GB" sz="2200" dirty="0"/>
          </a:p>
          <a:p>
            <a:r>
              <a:rPr lang="en-GB" sz="2200" b="1" dirty="0">
                <a:solidFill>
                  <a:srgbClr val="C00000"/>
                </a:solidFill>
              </a:rPr>
              <a:t>The Equality Act (Sexual Orientation) Regulations 2007</a:t>
            </a:r>
            <a:r>
              <a:rPr lang="en-GB" sz="2200" b="1" dirty="0">
                <a:solidFill>
                  <a:schemeClr val="bg1"/>
                </a:solidFill>
              </a:rPr>
              <a:t>: </a:t>
            </a:r>
            <a:r>
              <a:rPr lang="en-GB" sz="2200" dirty="0">
                <a:solidFill>
                  <a:schemeClr val="bg1"/>
                </a:solidFill>
              </a:rPr>
              <a:t>made it unlawful to discriminate because of sexual orientation in the provision of goods, facilities, services, education and public functions.</a:t>
            </a:r>
          </a:p>
          <a:p>
            <a:endParaRPr lang="en-GB" dirty="0"/>
          </a:p>
          <a:p>
            <a:endParaRPr lang="en-GB" dirty="0"/>
          </a:p>
        </p:txBody>
      </p:sp>
    </p:spTree>
    <p:extLst>
      <p:ext uri="{BB962C8B-B14F-4D97-AF65-F5344CB8AC3E}">
        <p14:creationId xmlns:p14="http://schemas.microsoft.com/office/powerpoint/2010/main" val="34281041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FAE41-1BA6-4633-9C36-8992E4E91AC0}"/>
              </a:ext>
            </a:extLst>
          </p:cNvPr>
          <p:cNvSpPr>
            <a:spLocks noGrp="1"/>
          </p:cNvSpPr>
          <p:nvPr>
            <p:ph type="title"/>
          </p:nvPr>
        </p:nvSpPr>
        <p:spPr/>
        <p:txBody>
          <a:bodyPr>
            <a:normAutofit fontScale="90000"/>
          </a:bodyPr>
          <a:lstStyle/>
          <a:p>
            <a:r>
              <a:rPr lang="en-GB" sz="4800" dirty="0"/>
              <a:t>Does it seem confusing having all these laws?</a:t>
            </a:r>
            <a:br>
              <a:rPr lang="en-GB" sz="4800" dirty="0"/>
            </a:br>
            <a:r>
              <a:rPr lang="en-GB" dirty="0"/>
              <a:t>…..</a:t>
            </a:r>
          </a:p>
        </p:txBody>
      </p:sp>
      <p:pic>
        <p:nvPicPr>
          <p:cNvPr id="5" name="Picture 4" descr="A pole with many signs on it&#10;&#10;Description automatically generated with low confidence">
            <a:extLst>
              <a:ext uri="{FF2B5EF4-FFF2-40B4-BE49-F238E27FC236}">
                <a16:creationId xmlns:a16="http://schemas.microsoft.com/office/drawing/2014/main" id="{068655A9-CE7B-4758-B78F-B7542F463EB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099734" y="1866900"/>
            <a:ext cx="7721600" cy="4371975"/>
          </a:xfrm>
          <a:prstGeom prst="rect">
            <a:avLst/>
          </a:prstGeom>
        </p:spPr>
      </p:pic>
      <p:sp>
        <p:nvSpPr>
          <p:cNvPr id="6" name="TextBox 5">
            <a:extLst>
              <a:ext uri="{FF2B5EF4-FFF2-40B4-BE49-F238E27FC236}">
                <a16:creationId xmlns:a16="http://schemas.microsoft.com/office/drawing/2014/main" id="{0136DE04-C0FA-460D-B8F0-AA06A0F0FABF}"/>
              </a:ext>
            </a:extLst>
          </p:cNvPr>
          <p:cNvSpPr txBox="1"/>
          <p:nvPr/>
        </p:nvSpPr>
        <p:spPr>
          <a:xfrm>
            <a:off x="2644066" y="7800976"/>
            <a:ext cx="8623491" cy="230832"/>
          </a:xfrm>
          <a:prstGeom prst="rect">
            <a:avLst/>
          </a:prstGeom>
          <a:noFill/>
        </p:spPr>
        <p:txBody>
          <a:bodyPr wrap="square" rtlCol="0">
            <a:spAutoFit/>
          </a:bodyPr>
          <a:lstStyle/>
          <a:p>
            <a:r>
              <a:rPr lang="en-GB" sz="900">
                <a:hlinkClick r:id="rId3" tooltip="http://theromanticvineyard.com/2013/05/21/what-to-do-when-you-dont-know-what-to-do/"/>
              </a:rPr>
              <a:t>This Photo</a:t>
            </a:r>
            <a:r>
              <a:rPr lang="en-GB" sz="900"/>
              <a:t> by Unknown Author is licensed under </a:t>
            </a:r>
            <a:r>
              <a:rPr lang="en-GB" sz="900">
                <a:hlinkClick r:id="rId4" tooltip="https://creativecommons.org/licenses/by/3.0/"/>
              </a:rPr>
              <a:t>CC BY</a:t>
            </a:r>
            <a:endParaRPr lang="en-GB" sz="900"/>
          </a:p>
        </p:txBody>
      </p:sp>
    </p:spTree>
    <p:extLst>
      <p:ext uri="{BB962C8B-B14F-4D97-AF65-F5344CB8AC3E}">
        <p14:creationId xmlns:p14="http://schemas.microsoft.com/office/powerpoint/2010/main" val="2313728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3D9BD5-A493-4B97-963D-60135D5338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1F759AF4-E342-4E60-8A32-C44A328F2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ln w="15875" cap="sq"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202F1D-00E2-4776-8363-4994F3B5F4E0}"/>
              </a:ext>
            </a:extLst>
          </p:cNvPr>
          <p:cNvSpPr>
            <a:spLocks noGrp="1"/>
          </p:cNvSpPr>
          <p:nvPr>
            <p:ph type="title"/>
          </p:nvPr>
        </p:nvSpPr>
        <p:spPr>
          <a:xfrm>
            <a:off x="924443" y="1023257"/>
            <a:ext cx="3732902" cy="4570457"/>
          </a:xfrm>
          <a:effectLst/>
        </p:spPr>
        <p:txBody>
          <a:bodyPr>
            <a:normAutofit/>
          </a:bodyPr>
          <a:lstStyle/>
          <a:p>
            <a:pPr algn="l"/>
            <a:r>
              <a:rPr lang="en-GB" b="1" dirty="0">
                <a:solidFill>
                  <a:schemeClr val="tx1"/>
                </a:solidFill>
              </a:rPr>
              <a:t>EQUALITY ACT 2010</a:t>
            </a:r>
          </a:p>
        </p:txBody>
      </p:sp>
      <p:cxnSp>
        <p:nvCxnSpPr>
          <p:cNvPr id="12" name="Straight Connector 11">
            <a:extLst>
              <a:ext uri="{FF2B5EF4-FFF2-40B4-BE49-F238E27FC236}">
                <a16:creationId xmlns:a16="http://schemas.microsoft.com/office/drawing/2014/main" id="{A49B2805-6469-407A-A68A-BB85AC8A8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68371"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164ADB7-1A6A-4F90-8DF7-1B5BEF99237D}"/>
              </a:ext>
            </a:extLst>
          </p:cNvPr>
          <p:cNvSpPr>
            <a:spLocks noGrp="1"/>
          </p:cNvSpPr>
          <p:nvPr>
            <p:ph idx="1"/>
          </p:nvPr>
        </p:nvSpPr>
        <p:spPr>
          <a:xfrm>
            <a:off x="5249576" y="757238"/>
            <a:ext cx="6620860" cy="5780722"/>
          </a:xfrm>
          <a:effectLst/>
        </p:spPr>
        <p:txBody>
          <a:bodyPr anchor="ctr">
            <a:normAutofit/>
          </a:bodyPr>
          <a:lstStyle/>
          <a:p>
            <a:pPr marL="36900" indent="0">
              <a:lnSpc>
                <a:spcPct val="100000"/>
              </a:lnSpc>
              <a:buNone/>
            </a:pPr>
            <a:r>
              <a:rPr lang="en-GB" sz="2800" b="1" dirty="0">
                <a:solidFill>
                  <a:srgbClr val="FF0000"/>
                </a:solidFill>
              </a:rPr>
              <a:t>LETS RECAP..</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a:t>
            </a:r>
          </a:p>
          <a:p>
            <a:pPr>
              <a:lnSpc>
                <a:spcPct val="100000"/>
              </a:lnSpc>
            </a:pPr>
            <a:r>
              <a:rPr kumimoji="0" lang="en-US" sz="2800" b="1" i="0" u="none" strike="noStrike" kern="1200" cap="none" spc="0" normalizeH="0" baseline="0" noProof="0" dirty="0">
                <a:ln>
                  <a:noFill/>
                </a:ln>
                <a:solidFill>
                  <a:srgbClr val="00B050"/>
                </a:solidFill>
                <a:effectLst/>
                <a:uLnTx/>
                <a:uFillTx/>
                <a:ea typeface="+mn-ea"/>
                <a:cs typeface="+mn-cs"/>
              </a:rPr>
              <a:t>Equality</a:t>
            </a:r>
            <a:r>
              <a:rPr kumimoji="0" lang="en-US" sz="2800" b="0" i="0" u="none" strike="noStrike" kern="1200" cap="none" spc="0" normalizeH="0" baseline="0" noProof="0" dirty="0">
                <a:ln>
                  <a:noFill/>
                </a:ln>
                <a:solidFill>
                  <a:srgbClr val="00B050"/>
                </a:solidFill>
                <a:effectLst/>
                <a:uLnTx/>
                <a:uFillTx/>
                <a:ea typeface="+mn-ea"/>
                <a:cs typeface="+mn-cs"/>
              </a:rPr>
              <a:t> </a:t>
            </a:r>
            <a:r>
              <a:rPr kumimoji="0" lang="en-US" sz="2800" b="0" i="0" u="none" strike="noStrike" kern="1200" cap="none" spc="0" normalizeH="0" baseline="0" noProof="0" dirty="0">
                <a:ln>
                  <a:noFill/>
                </a:ln>
                <a:effectLst/>
                <a:uLnTx/>
                <a:uFillTx/>
                <a:ea typeface="+mn-ea"/>
                <a:cs typeface="+mn-cs"/>
              </a:rPr>
              <a:t>of opportunity is about ensuring everybody has an equal chance to take up opportunities and also to make full use of the opportunities on offer and to fulfil their potential.</a:t>
            </a:r>
          </a:p>
          <a:p>
            <a:pPr>
              <a:lnSpc>
                <a:spcPct val="100000"/>
              </a:lnSpc>
            </a:pPr>
            <a:endParaRPr lang="en-US" sz="2800" dirty="0"/>
          </a:p>
          <a:p>
            <a:pPr>
              <a:lnSpc>
                <a:spcPct val="100000"/>
              </a:lnSpc>
            </a:pPr>
            <a:r>
              <a:rPr lang="en-US" sz="2800" b="1" dirty="0">
                <a:solidFill>
                  <a:srgbClr val="00B050"/>
                </a:solidFill>
              </a:rPr>
              <a:t>Diversity</a:t>
            </a:r>
            <a:r>
              <a:rPr lang="en-US" sz="2800" dirty="0"/>
              <a:t> is about taking account of the differences between people and groups of people and placing a positive value on those differences.</a:t>
            </a:r>
          </a:p>
          <a:p>
            <a:pPr>
              <a:lnSpc>
                <a:spcPct val="100000"/>
              </a:lnSpc>
            </a:pPr>
            <a:endParaRPr lang="en-GB" dirty="0"/>
          </a:p>
        </p:txBody>
      </p:sp>
    </p:spTree>
    <p:extLst>
      <p:ext uri="{BB962C8B-B14F-4D97-AF65-F5344CB8AC3E}">
        <p14:creationId xmlns:p14="http://schemas.microsoft.com/office/powerpoint/2010/main" val="2883331479"/>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81B2B-900B-43D8-8ED5-61F6384C4A14}"/>
              </a:ext>
            </a:extLst>
          </p:cNvPr>
          <p:cNvSpPr>
            <a:spLocks noGrp="1"/>
          </p:cNvSpPr>
          <p:nvPr>
            <p:ph type="title"/>
          </p:nvPr>
        </p:nvSpPr>
        <p:spPr/>
        <p:txBody>
          <a:bodyPr/>
          <a:lstStyle/>
          <a:p>
            <a:r>
              <a:rPr lang="en-GB" dirty="0"/>
              <a:t>WHY?</a:t>
            </a:r>
          </a:p>
        </p:txBody>
      </p:sp>
      <p:sp>
        <p:nvSpPr>
          <p:cNvPr id="3" name="Content Placeholder 2">
            <a:extLst>
              <a:ext uri="{FF2B5EF4-FFF2-40B4-BE49-F238E27FC236}">
                <a16:creationId xmlns:a16="http://schemas.microsoft.com/office/drawing/2014/main" id="{7025FBDF-AC87-4A3E-B915-0AC5D2536CD2}"/>
              </a:ext>
            </a:extLst>
          </p:cNvPr>
          <p:cNvSpPr>
            <a:spLocks noGrp="1"/>
          </p:cNvSpPr>
          <p:nvPr>
            <p:ph idx="1"/>
          </p:nvPr>
        </p:nvSpPr>
        <p:spPr/>
        <p:txBody>
          <a:bodyPr/>
          <a:lstStyle/>
          <a:p>
            <a:pPr algn="ctr"/>
            <a:r>
              <a:rPr lang="en-US" sz="3200" dirty="0">
                <a:solidFill>
                  <a:srgbClr val="92D050"/>
                </a:solidFill>
              </a:rPr>
              <a:t>To improve a persons life chances by ensuring that they can access services, getting the quality needed.</a:t>
            </a:r>
          </a:p>
          <a:p>
            <a:pPr marL="36900" indent="0" algn="ctr">
              <a:buNone/>
            </a:pPr>
            <a:r>
              <a:rPr lang="en-US" sz="3200" dirty="0">
                <a:solidFill>
                  <a:srgbClr val="92D050"/>
                </a:solidFill>
              </a:rPr>
              <a:t> (Munro Review- reduce bureaucracy )</a:t>
            </a:r>
          </a:p>
          <a:p>
            <a:endParaRPr lang="en-GB" dirty="0"/>
          </a:p>
        </p:txBody>
      </p:sp>
    </p:spTree>
    <p:extLst>
      <p:ext uri="{BB962C8B-B14F-4D97-AF65-F5344CB8AC3E}">
        <p14:creationId xmlns:p14="http://schemas.microsoft.com/office/powerpoint/2010/main" val="35719066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BD222-B405-4F9F-AE4E-C77DF52C5D22}"/>
              </a:ext>
            </a:extLst>
          </p:cNvPr>
          <p:cNvSpPr>
            <a:spLocks noGrp="1"/>
          </p:cNvSpPr>
          <p:nvPr>
            <p:ph type="title"/>
          </p:nvPr>
        </p:nvSpPr>
        <p:spPr>
          <a:xfrm>
            <a:off x="913795" y="609600"/>
            <a:ext cx="10353762" cy="587022"/>
          </a:xfrm>
        </p:spPr>
        <p:txBody>
          <a:bodyPr>
            <a:normAutofit fontScale="90000"/>
          </a:bodyPr>
          <a:lstStyle/>
          <a:p>
            <a:r>
              <a:rPr lang="en-GB" dirty="0"/>
              <a:t>Equality Act 2010</a:t>
            </a:r>
          </a:p>
        </p:txBody>
      </p:sp>
      <p:sp>
        <p:nvSpPr>
          <p:cNvPr id="3" name="Content Placeholder 2">
            <a:extLst>
              <a:ext uri="{FF2B5EF4-FFF2-40B4-BE49-F238E27FC236}">
                <a16:creationId xmlns:a16="http://schemas.microsoft.com/office/drawing/2014/main" id="{D02680D6-2434-4AFF-A7F0-E9A8470E5C52}"/>
              </a:ext>
            </a:extLst>
          </p:cNvPr>
          <p:cNvSpPr>
            <a:spLocks noGrp="1"/>
          </p:cNvSpPr>
          <p:nvPr>
            <p:ph idx="1"/>
          </p:nvPr>
        </p:nvSpPr>
        <p:spPr>
          <a:xfrm>
            <a:off x="0" y="1298222"/>
            <a:ext cx="12192000" cy="5559778"/>
          </a:xfrm>
          <a:solidFill>
            <a:schemeClr val="tx2"/>
          </a:solidFill>
        </p:spPr>
        <p:txBody>
          <a:bodyPr>
            <a:normAutofit fontScale="55000" lnSpcReduction="20000"/>
          </a:bodyPr>
          <a:lstStyle/>
          <a:p>
            <a:pPr marL="0" indent="0">
              <a:buNone/>
            </a:pPr>
            <a:r>
              <a:rPr lang="en-US" sz="3200" i="0" dirty="0">
                <a:solidFill>
                  <a:schemeClr val="bg1">
                    <a:lumMod val="75000"/>
                    <a:lumOff val="25000"/>
                  </a:schemeClr>
                </a:solidFill>
                <a:effectLst/>
                <a:latin typeface="Candara" panose="020E0502030303020204" pitchFamily="34" charset="0"/>
              </a:rPr>
              <a:t>The Equality Act 2010 replaced the previous equalities legislation that evolved over the preceding 45 years. It replaced nine statutes:</a:t>
            </a:r>
          </a:p>
          <a:p>
            <a:pPr marL="0" indent="0">
              <a:buNone/>
            </a:pPr>
            <a:endParaRPr lang="en-US" sz="3200" b="0" i="0" dirty="0">
              <a:solidFill>
                <a:schemeClr val="bg1">
                  <a:lumMod val="75000"/>
                  <a:lumOff val="25000"/>
                </a:schemeClr>
              </a:solidFill>
              <a:effectLst/>
              <a:latin typeface="Roboto"/>
            </a:endParaRPr>
          </a:p>
          <a:p>
            <a:pPr marL="342900" lvl="0" indent="-342900">
              <a:spcAft>
                <a:spcPts val="800"/>
              </a:spcAft>
              <a:buSzPts val="1000"/>
              <a:buFont typeface="Symbol" panose="05050102010706020507" pitchFamily="18" charset="2"/>
              <a:buChar char=""/>
              <a:tabLst>
                <a:tab pos="457200" algn="l"/>
              </a:tabLst>
            </a:pPr>
            <a:r>
              <a:rPr lang="en-GB" sz="3200" dirty="0">
                <a:solidFill>
                  <a:schemeClr val="bg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rPr>
              <a:t>the Equal Pay Act 1970</a:t>
            </a:r>
            <a:endParaRPr lang="en-GB" sz="3200" dirty="0">
              <a:solidFill>
                <a:schemeClr val="bg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3200" dirty="0">
                <a:solidFill>
                  <a:schemeClr val="bg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rPr>
              <a:t>the Sex Discrimination Act 1975</a:t>
            </a:r>
            <a:endParaRPr lang="en-GB" sz="3200" dirty="0">
              <a:solidFill>
                <a:schemeClr val="bg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3200" dirty="0">
                <a:solidFill>
                  <a:schemeClr val="bg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rPr>
              <a:t>the Race Relations Act 1976</a:t>
            </a:r>
            <a:endParaRPr lang="en-GB" sz="3200" dirty="0">
              <a:solidFill>
                <a:schemeClr val="bg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3200" dirty="0">
                <a:solidFill>
                  <a:schemeClr val="bg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rPr>
              <a:t>the Disability Discrimination Act 1995</a:t>
            </a:r>
            <a:endParaRPr lang="en-GB" sz="3200" dirty="0">
              <a:solidFill>
                <a:schemeClr val="bg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3200" dirty="0">
                <a:solidFill>
                  <a:schemeClr val="bg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rPr>
              <a:t>the Employment Equality (Religion or Belief) Regulations 2003</a:t>
            </a:r>
            <a:endParaRPr lang="en-GB" sz="3200" dirty="0">
              <a:solidFill>
                <a:schemeClr val="bg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3200" dirty="0">
                <a:solidFill>
                  <a:schemeClr val="bg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rPr>
              <a:t>the Employment Equality (Sexual Orientation) Regulations 2003</a:t>
            </a:r>
            <a:endParaRPr lang="en-GB" sz="3200" dirty="0">
              <a:solidFill>
                <a:schemeClr val="bg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3200" dirty="0">
                <a:solidFill>
                  <a:schemeClr val="bg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rPr>
              <a:t>the Employment Equality (Age) Regulations 2006</a:t>
            </a:r>
            <a:endParaRPr lang="en-GB" sz="3200" dirty="0">
              <a:solidFill>
                <a:schemeClr val="bg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3200" dirty="0">
                <a:solidFill>
                  <a:schemeClr val="bg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rPr>
              <a:t>the Equality Act 2006, Part 2</a:t>
            </a:r>
            <a:endParaRPr lang="en-GB" sz="3200" dirty="0">
              <a:solidFill>
                <a:schemeClr val="bg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3200" dirty="0">
                <a:solidFill>
                  <a:schemeClr val="bg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rPr>
              <a:t>the Equality Act (Sexual Orientation) Regulations 2007</a:t>
            </a:r>
          </a:p>
          <a:p>
            <a:pPr marL="342900" lvl="0" indent="-342900">
              <a:spcAft>
                <a:spcPts val="800"/>
              </a:spcAft>
              <a:buSzPts val="1000"/>
              <a:buFont typeface="Symbol" panose="05050102010706020507" pitchFamily="18" charset="2"/>
              <a:buChar char=""/>
              <a:tabLst>
                <a:tab pos="457200" algn="l"/>
              </a:tabLst>
            </a:pPr>
            <a:endParaRPr lang="en-GB" sz="3200" b="1" dirty="0">
              <a:solidFill>
                <a:schemeClr val="bg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p>
            <a:pPr marL="0" lvl="0" indent="0">
              <a:spcAft>
                <a:spcPts val="800"/>
              </a:spcAft>
              <a:buSzPts val="1000"/>
              <a:buNone/>
              <a:tabLst>
                <a:tab pos="457200" algn="l"/>
              </a:tabLst>
            </a:pPr>
            <a:r>
              <a:rPr lang="en-GB" sz="2400" dirty="0">
                <a:solidFill>
                  <a:schemeClr val="bg1">
                    <a:lumMod val="75000"/>
                    <a:lumOff val="25000"/>
                  </a:schemeClr>
                </a:solidFill>
                <a:latin typeface="Arial" panose="020B0604020202020204" pitchFamily="34" charset="0"/>
                <a:ea typeface="Calibri" panose="020F0502020204030204" pitchFamily="34" charset="0"/>
                <a:cs typeface="Times New Roman" panose="02020603050405020304" pitchFamily="18" charset="0"/>
              </a:rPr>
              <a:t>(Equality and Human Rights Commission, 2019)</a:t>
            </a:r>
            <a:endParaRPr lang="en-GB" sz="2400" dirty="0">
              <a:solidFill>
                <a:schemeClr val="bg1">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TextBox 3">
            <a:extLst>
              <a:ext uri="{FF2B5EF4-FFF2-40B4-BE49-F238E27FC236}">
                <a16:creationId xmlns:a16="http://schemas.microsoft.com/office/drawing/2014/main" id="{10F376DD-4985-4287-B286-CFA1F6D059AB}"/>
              </a:ext>
            </a:extLst>
          </p:cNvPr>
          <p:cNvSpPr txBox="1"/>
          <p:nvPr/>
        </p:nvSpPr>
        <p:spPr>
          <a:xfrm>
            <a:off x="7456310" y="2077301"/>
            <a:ext cx="3894667" cy="2308324"/>
          </a:xfrm>
          <a:prstGeom prst="rect">
            <a:avLst/>
          </a:prstGeom>
          <a:noFill/>
          <a:ln>
            <a:solidFill>
              <a:schemeClr val="tx2"/>
            </a:solidFill>
          </a:ln>
        </p:spPr>
        <p:txBody>
          <a:bodyPr wrap="square" rtlCol="0">
            <a:spAutoFit/>
          </a:bodyPr>
          <a:lstStyle/>
          <a:p>
            <a:r>
              <a:rPr lang="en-GB" sz="2400" dirty="0">
                <a:solidFill>
                  <a:schemeClr val="bg1"/>
                </a:solidFill>
              </a:rPr>
              <a:t>It makes it </a:t>
            </a:r>
            <a:r>
              <a:rPr lang="en-GB" sz="2400" dirty="0">
                <a:solidFill>
                  <a:srgbClr val="00B050"/>
                </a:solidFill>
              </a:rPr>
              <a:t>law</a:t>
            </a:r>
            <a:r>
              <a:rPr lang="en-GB" sz="2400" dirty="0">
                <a:solidFill>
                  <a:schemeClr val="bg1"/>
                </a:solidFill>
              </a:rPr>
              <a:t> that every </a:t>
            </a:r>
            <a:r>
              <a:rPr lang="en-GB" sz="2400" dirty="0">
                <a:solidFill>
                  <a:srgbClr val="00B050"/>
                </a:solidFill>
              </a:rPr>
              <a:t>private, public and voluntary sector </a:t>
            </a:r>
            <a:r>
              <a:rPr lang="en-GB" sz="2400" dirty="0">
                <a:solidFill>
                  <a:schemeClr val="bg1"/>
                </a:solidFill>
              </a:rPr>
              <a:t>must </a:t>
            </a:r>
            <a:r>
              <a:rPr lang="en-GB" sz="2400" b="1" dirty="0">
                <a:solidFill>
                  <a:srgbClr val="00B050"/>
                </a:solidFill>
              </a:rPr>
              <a:t>not discriminate </a:t>
            </a:r>
            <a:r>
              <a:rPr lang="en-GB" sz="2400" dirty="0">
                <a:solidFill>
                  <a:schemeClr val="bg1"/>
                </a:solidFill>
              </a:rPr>
              <a:t>against</a:t>
            </a:r>
            <a:r>
              <a:rPr lang="en-GB" sz="2400" dirty="0">
                <a:solidFill>
                  <a:srgbClr val="00B050"/>
                </a:solidFill>
              </a:rPr>
              <a:t> employees </a:t>
            </a:r>
            <a:r>
              <a:rPr lang="en-GB" sz="2400" dirty="0">
                <a:solidFill>
                  <a:schemeClr val="bg1"/>
                </a:solidFill>
              </a:rPr>
              <a:t>and </a:t>
            </a:r>
            <a:r>
              <a:rPr lang="en-GB" sz="2400" dirty="0">
                <a:solidFill>
                  <a:srgbClr val="00B050"/>
                </a:solidFill>
              </a:rPr>
              <a:t>service users</a:t>
            </a:r>
            <a:r>
              <a:rPr lang="en-GB" sz="2400" dirty="0">
                <a:solidFill>
                  <a:schemeClr val="bg1"/>
                </a:solidFill>
              </a:rPr>
              <a:t> because of </a:t>
            </a:r>
            <a:r>
              <a:rPr lang="en-GB" sz="2400" b="1" dirty="0">
                <a:solidFill>
                  <a:srgbClr val="FF0000"/>
                </a:solidFill>
              </a:rPr>
              <a:t>particular characteristics ?</a:t>
            </a:r>
          </a:p>
        </p:txBody>
      </p:sp>
      <p:pic>
        <p:nvPicPr>
          <p:cNvPr id="6" name="Picture 5" descr="Icon&#10;&#10;Description automatically generated">
            <a:extLst>
              <a:ext uri="{FF2B5EF4-FFF2-40B4-BE49-F238E27FC236}">
                <a16:creationId xmlns:a16="http://schemas.microsoft.com/office/drawing/2014/main" id="{3BDCB257-EE43-4DF0-896C-712295A53B2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403644" y="4143022"/>
            <a:ext cx="2506134" cy="2506134"/>
          </a:xfrm>
          <a:prstGeom prst="rect">
            <a:avLst/>
          </a:prstGeom>
        </p:spPr>
      </p:pic>
      <p:sp>
        <p:nvSpPr>
          <p:cNvPr id="7" name="TextBox 6">
            <a:extLst>
              <a:ext uri="{FF2B5EF4-FFF2-40B4-BE49-F238E27FC236}">
                <a16:creationId xmlns:a16="http://schemas.microsoft.com/office/drawing/2014/main" id="{B7B74524-678E-4B80-815C-AA4A48FFF098}"/>
              </a:ext>
            </a:extLst>
          </p:cNvPr>
          <p:cNvSpPr txBox="1"/>
          <p:nvPr/>
        </p:nvSpPr>
        <p:spPr>
          <a:xfrm>
            <a:off x="9403644" y="7062452"/>
            <a:ext cx="2475741" cy="369332"/>
          </a:xfrm>
          <a:prstGeom prst="rect">
            <a:avLst/>
          </a:prstGeom>
          <a:noFill/>
        </p:spPr>
        <p:txBody>
          <a:bodyPr wrap="square" rtlCol="0">
            <a:spAutoFit/>
          </a:bodyPr>
          <a:lstStyle/>
          <a:p>
            <a:r>
              <a:rPr lang="en-GB" sz="900">
                <a:hlinkClick r:id="rId3" tooltip="https://freepngimg.com/png/72547-thinking-photography-question-mark-man-stock"/>
              </a:rPr>
              <a:t>This Photo</a:t>
            </a:r>
            <a:r>
              <a:rPr lang="en-GB" sz="900"/>
              <a:t> by Unknown Author is licensed under </a:t>
            </a:r>
            <a:r>
              <a:rPr lang="en-GB" sz="900">
                <a:hlinkClick r:id="rId4" tooltip="https://creativecommons.org/licenses/by-nc/3.0/"/>
              </a:rPr>
              <a:t>CC BY-NC</a:t>
            </a:r>
            <a:endParaRPr lang="en-GB" sz="900"/>
          </a:p>
        </p:txBody>
      </p:sp>
    </p:spTree>
    <p:extLst>
      <p:ext uri="{BB962C8B-B14F-4D97-AF65-F5344CB8AC3E}">
        <p14:creationId xmlns:p14="http://schemas.microsoft.com/office/powerpoint/2010/main" val="11772021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4" descr="Icon&#10;&#10;Description automatically generated">
            <a:extLst>
              <a:ext uri="{FF2B5EF4-FFF2-40B4-BE49-F238E27FC236}">
                <a16:creationId xmlns:a16="http://schemas.microsoft.com/office/drawing/2014/main" id="{6621489A-BF28-4E70-8562-83FAB9E102CB}"/>
              </a:ext>
            </a:extLst>
          </p:cNvPr>
          <p:cNvPicPr>
            <a:picLocks noChangeAspect="1"/>
          </p:cNvPicPr>
          <p:nvPr/>
        </p:nvPicPr>
        <p:blipFill rotWithShape="1">
          <a:blip r:embed="rId2">
            <a:alphaModFix amt="25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3435" r="10525" b="3"/>
          <a:stretch/>
        </p:blipFill>
        <p:spPr>
          <a:xfrm>
            <a:off x="20" y="10"/>
            <a:ext cx="12191980" cy="6857990"/>
          </a:xfrm>
          <a:prstGeom prst="rect">
            <a:avLst/>
          </a:prstGeom>
        </p:spPr>
      </p:pic>
      <p:sp>
        <p:nvSpPr>
          <p:cNvPr id="2" name="Title 1">
            <a:extLst>
              <a:ext uri="{FF2B5EF4-FFF2-40B4-BE49-F238E27FC236}">
                <a16:creationId xmlns:a16="http://schemas.microsoft.com/office/drawing/2014/main" id="{592B6934-78C2-40A8-848F-9A96716F4BA3}"/>
              </a:ext>
            </a:extLst>
          </p:cNvPr>
          <p:cNvSpPr>
            <a:spLocks noGrp="1"/>
          </p:cNvSpPr>
          <p:nvPr>
            <p:ph type="title"/>
          </p:nvPr>
        </p:nvSpPr>
        <p:spPr>
          <a:xfrm>
            <a:off x="755751" y="99866"/>
            <a:ext cx="10353762" cy="1257300"/>
          </a:xfrm>
        </p:spPr>
        <p:txBody>
          <a:bodyPr>
            <a:normAutofit/>
          </a:bodyPr>
          <a:lstStyle/>
          <a:p>
            <a:r>
              <a:rPr lang="en-GB" dirty="0"/>
              <a:t>Equality Act 2010: protected characteristics </a:t>
            </a:r>
          </a:p>
        </p:txBody>
      </p:sp>
      <p:sp>
        <p:nvSpPr>
          <p:cNvPr id="3" name="Content Placeholder 2">
            <a:extLst>
              <a:ext uri="{FF2B5EF4-FFF2-40B4-BE49-F238E27FC236}">
                <a16:creationId xmlns:a16="http://schemas.microsoft.com/office/drawing/2014/main" id="{02DDA751-4377-4CBB-8FB2-75C43E662D86}"/>
              </a:ext>
            </a:extLst>
          </p:cNvPr>
          <p:cNvSpPr>
            <a:spLocks noGrp="1"/>
          </p:cNvSpPr>
          <p:nvPr>
            <p:ph idx="1"/>
          </p:nvPr>
        </p:nvSpPr>
        <p:spPr>
          <a:xfrm>
            <a:off x="327396" y="1256977"/>
            <a:ext cx="11210471" cy="5400968"/>
          </a:xfrm>
          <a:solidFill>
            <a:schemeClr val="tx1"/>
          </a:solidFill>
          <a:ln>
            <a:noFill/>
          </a:ln>
          <a:effectLst/>
          <a:scene3d>
            <a:camera prst="orthographicFront">
              <a:rot lat="0" lon="0" rev="0"/>
            </a:camera>
            <a:lightRig rig="chilly" dir="t">
              <a:rot lat="0" lon="0" rev="18480000"/>
            </a:lightRig>
          </a:scene3d>
          <a:sp3d prstMaterial="clear">
            <a:bevelT h="63500"/>
          </a:sp3d>
        </p:spPr>
        <p:txBody>
          <a:bodyPr anchor="ctr">
            <a:normAutofit fontScale="92500" lnSpcReduction="10000"/>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chemeClr val="tx1"/>
                </a:solidFill>
                <a:effectLst/>
                <a:uLnTx/>
                <a:uFillTx/>
                <a:latin typeface="Calibri" panose="020F0502020204030204"/>
                <a:ea typeface="+mn-ea"/>
                <a:cs typeface="+mn-cs"/>
              </a:rPr>
              <a:t>1- AGE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chemeClr val="tx1"/>
                </a:solidFill>
                <a:effectLst/>
                <a:uLnTx/>
                <a:uFillTx/>
                <a:latin typeface="Calibri" panose="020F0502020204030204"/>
                <a:ea typeface="+mn-ea"/>
                <a:cs typeface="+mn-cs"/>
              </a:rPr>
              <a:t>2-DISABILITY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chemeClr val="tx1"/>
                </a:solidFill>
                <a:effectLst/>
                <a:uLnTx/>
                <a:uFillTx/>
                <a:latin typeface="Calibri" panose="020F0502020204030204"/>
                <a:ea typeface="+mn-ea"/>
                <a:cs typeface="+mn-cs"/>
              </a:rPr>
              <a:t>3-GENDER REASSIGNMENT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chemeClr val="tx1"/>
                </a:solidFill>
                <a:effectLst/>
                <a:uLnTx/>
                <a:uFillTx/>
                <a:latin typeface="Calibri" panose="020F0502020204030204"/>
                <a:ea typeface="+mn-ea"/>
                <a:cs typeface="+mn-cs"/>
              </a:rPr>
              <a:t>4-MARRIAGE AND CIVIL PARTNERSHIP</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chemeClr val="tx1"/>
                </a:solidFill>
                <a:effectLst/>
                <a:uLnTx/>
                <a:uFillTx/>
                <a:latin typeface="Calibri" panose="020F0502020204030204"/>
                <a:ea typeface="+mn-ea"/>
                <a:cs typeface="+mn-cs"/>
              </a:rPr>
              <a:t>5-PREGNANCY OR MATERNITY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chemeClr val="tx1"/>
                </a:solidFill>
                <a:effectLst/>
                <a:uLnTx/>
                <a:uFillTx/>
                <a:latin typeface="Calibri" panose="020F0502020204030204"/>
                <a:ea typeface="+mn-ea"/>
                <a:cs typeface="+mn-cs"/>
              </a:rPr>
              <a:t>6-RACE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chemeClr val="tx1"/>
                </a:solidFill>
                <a:effectLst/>
                <a:uLnTx/>
                <a:uFillTx/>
                <a:latin typeface="Calibri" panose="020F0502020204030204"/>
                <a:ea typeface="+mn-ea"/>
                <a:cs typeface="+mn-cs"/>
              </a:rPr>
              <a:t>7-RELIGION OR BELIEF</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chemeClr val="tx1"/>
                </a:solidFill>
                <a:effectLst/>
                <a:uLnTx/>
                <a:uFillTx/>
                <a:latin typeface="Calibri" panose="020F0502020204030204"/>
                <a:ea typeface="+mn-ea"/>
                <a:cs typeface="+mn-cs"/>
              </a:rPr>
              <a:t>8-SEX</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chemeClr val="tx1"/>
                </a:solidFill>
                <a:effectLst/>
                <a:uLnTx/>
                <a:uFillTx/>
                <a:latin typeface="Calibri" panose="020F0502020204030204"/>
                <a:ea typeface="+mn-ea"/>
                <a:cs typeface="+mn-cs"/>
              </a:rPr>
              <a:t>9-SEXUAL ORIENTATION (GAY, LESBIAN OR BISEXUAL)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100" b="0" i="0" u="none" strike="noStrike" kern="1200" cap="none" spc="0" normalizeH="0" baseline="0" noProof="0" dirty="0">
                <a:ln>
                  <a:noFill/>
                </a:ln>
                <a:solidFill>
                  <a:prstClr val="black"/>
                </a:solidFill>
                <a:effectLst/>
                <a:uLnTx/>
                <a:uFillTx/>
                <a:latin typeface="Calibri" panose="020F0502020204030204"/>
                <a:ea typeface="+mn-ea"/>
                <a:cs typeface="+mn-cs"/>
              </a:rPr>
              <a:t>(Strategic Equality Plan Equality Aims, Objectives &amp; Actions 2020-20-Chapter 1: Equality and the Law in Wales This chapter sets out the main parts of the legal framework which underpins our Strategic Equality Plan.) </a:t>
            </a:r>
            <a:endParaRPr kumimoji="0" lang="en-GB" sz="2100" b="0" i="0" u="none" strike="noStrike" kern="1200" cap="none" spc="0" normalizeH="0" baseline="0" noProof="0" dirty="0">
              <a:ln>
                <a:noFill/>
              </a:ln>
              <a:solidFill>
                <a:srgbClr val="000000"/>
              </a:solidFill>
              <a:effectLst/>
              <a:uLnTx/>
              <a:uFillTx/>
              <a:latin typeface="Calibri" panose="020F0502020204030204"/>
              <a:ea typeface="+mn-ea"/>
              <a:cs typeface="+mn-cs"/>
            </a:endParaRPr>
          </a:p>
          <a:p>
            <a:endParaRPr lang="en-GB" dirty="0"/>
          </a:p>
        </p:txBody>
      </p:sp>
      <p:sp>
        <p:nvSpPr>
          <p:cNvPr id="7" name="TextBox 6">
            <a:extLst>
              <a:ext uri="{FF2B5EF4-FFF2-40B4-BE49-F238E27FC236}">
                <a16:creationId xmlns:a16="http://schemas.microsoft.com/office/drawing/2014/main" id="{3F9D7282-8488-4363-86A4-5459DB64F8C8}"/>
              </a:ext>
            </a:extLst>
          </p:cNvPr>
          <p:cNvSpPr txBox="1"/>
          <p:nvPr/>
        </p:nvSpPr>
        <p:spPr>
          <a:xfrm>
            <a:off x="9806411" y="6657945"/>
            <a:ext cx="238558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cft.vanderbilt.edu/tag/diversity/">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3.0/">
                  <a:extLst>
                    <a:ext uri="{A12FA001-AC4F-418D-AE19-62706E023703}">
                      <ahyp:hlinkClr xmlns:ahyp="http://schemas.microsoft.com/office/drawing/2018/hyperlinkcolor" val="tx"/>
                    </a:ext>
                  </a:extLst>
                </a:hlinkClick>
              </a:rPr>
              <a:t>CC BY-NC</a:t>
            </a:r>
            <a:endParaRPr lang="en-GB" sz="700">
              <a:solidFill>
                <a:srgbClr val="FFFFFF"/>
              </a:solidFill>
            </a:endParaRPr>
          </a:p>
        </p:txBody>
      </p:sp>
    </p:spTree>
    <p:extLst>
      <p:ext uri="{BB962C8B-B14F-4D97-AF65-F5344CB8AC3E}">
        <p14:creationId xmlns:p14="http://schemas.microsoft.com/office/powerpoint/2010/main" val="3329966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8CB1D-2378-4EA1-A291-2B697ED1287B}"/>
              </a:ext>
            </a:extLst>
          </p:cNvPr>
          <p:cNvSpPr>
            <a:spLocks noGrp="1"/>
          </p:cNvSpPr>
          <p:nvPr>
            <p:ph type="title"/>
          </p:nvPr>
        </p:nvSpPr>
        <p:spPr>
          <a:xfrm>
            <a:off x="742950" y="294352"/>
            <a:ext cx="10353762" cy="1257300"/>
          </a:xfrm>
        </p:spPr>
        <p:txBody>
          <a:bodyPr/>
          <a:lstStyle/>
          <a:p>
            <a:r>
              <a:rPr lang="en-GB" dirty="0"/>
              <a:t>Protected Characteristics </a:t>
            </a:r>
          </a:p>
        </p:txBody>
      </p:sp>
      <p:sp>
        <p:nvSpPr>
          <p:cNvPr id="3" name="TextBox 2">
            <a:extLst>
              <a:ext uri="{FF2B5EF4-FFF2-40B4-BE49-F238E27FC236}">
                <a16:creationId xmlns:a16="http://schemas.microsoft.com/office/drawing/2014/main" id="{B48BBCA1-5407-4A85-9680-02DB81EBE976}"/>
              </a:ext>
            </a:extLst>
          </p:cNvPr>
          <p:cNvSpPr txBox="1"/>
          <p:nvPr/>
        </p:nvSpPr>
        <p:spPr>
          <a:xfrm>
            <a:off x="600076" y="1866900"/>
            <a:ext cx="11129962" cy="954107"/>
          </a:xfrm>
          <a:prstGeom prst="rect">
            <a:avLst/>
          </a:prstGeom>
          <a:noFill/>
        </p:spPr>
        <p:txBody>
          <a:bodyPr wrap="square" rtlCol="0">
            <a:spAutoFit/>
          </a:bodyPr>
          <a:lstStyle/>
          <a:p>
            <a:r>
              <a:rPr lang="en-GB" sz="2800" dirty="0"/>
              <a:t>What types of discrimination maybe commonly experienced by the following protected  groups of people and why?</a:t>
            </a:r>
          </a:p>
        </p:txBody>
      </p:sp>
      <p:sp>
        <p:nvSpPr>
          <p:cNvPr id="4" name="TextBox 3">
            <a:extLst>
              <a:ext uri="{FF2B5EF4-FFF2-40B4-BE49-F238E27FC236}">
                <a16:creationId xmlns:a16="http://schemas.microsoft.com/office/drawing/2014/main" id="{8A4B53E6-E6A2-4D26-97BB-CB8CF7053343}"/>
              </a:ext>
            </a:extLst>
          </p:cNvPr>
          <p:cNvSpPr txBox="1"/>
          <p:nvPr/>
        </p:nvSpPr>
        <p:spPr>
          <a:xfrm>
            <a:off x="600076" y="3124200"/>
            <a:ext cx="3271837" cy="1200329"/>
          </a:xfrm>
          <a:prstGeom prst="rect">
            <a:avLst/>
          </a:prstGeom>
          <a:noFill/>
        </p:spPr>
        <p:txBody>
          <a:bodyPr wrap="square" rtlCol="0">
            <a:spAutoFit/>
          </a:bodyPr>
          <a:lstStyle/>
          <a:p>
            <a:r>
              <a:rPr lang="en-GB" sz="3600" dirty="0">
                <a:solidFill>
                  <a:srgbClr val="FF6699"/>
                </a:solidFill>
              </a:rPr>
              <a:t>Religion or belief </a:t>
            </a:r>
          </a:p>
        </p:txBody>
      </p:sp>
      <p:sp>
        <p:nvSpPr>
          <p:cNvPr id="5" name="TextBox 4">
            <a:extLst>
              <a:ext uri="{FF2B5EF4-FFF2-40B4-BE49-F238E27FC236}">
                <a16:creationId xmlns:a16="http://schemas.microsoft.com/office/drawing/2014/main" id="{3D9F0B25-B76A-490D-B2F5-FF5227E65F92}"/>
              </a:ext>
            </a:extLst>
          </p:cNvPr>
          <p:cNvSpPr txBox="1"/>
          <p:nvPr/>
        </p:nvSpPr>
        <p:spPr>
          <a:xfrm>
            <a:off x="1028700" y="4982647"/>
            <a:ext cx="2414588" cy="646331"/>
          </a:xfrm>
          <a:prstGeom prst="rect">
            <a:avLst/>
          </a:prstGeom>
          <a:noFill/>
        </p:spPr>
        <p:txBody>
          <a:bodyPr wrap="square" rtlCol="0">
            <a:spAutoFit/>
          </a:bodyPr>
          <a:lstStyle/>
          <a:p>
            <a:r>
              <a:rPr lang="en-GB" sz="3600" dirty="0">
                <a:solidFill>
                  <a:srgbClr val="FFC000"/>
                </a:solidFill>
              </a:rPr>
              <a:t>Age</a:t>
            </a:r>
            <a:r>
              <a:rPr lang="en-GB" sz="2800" dirty="0"/>
              <a:t> </a:t>
            </a:r>
          </a:p>
        </p:txBody>
      </p:sp>
      <p:sp>
        <p:nvSpPr>
          <p:cNvPr id="6" name="TextBox 5">
            <a:extLst>
              <a:ext uri="{FF2B5EF4-FFF2-40B4-BE49-F238E27FC236}">
                <a16:creationId xmlns:a16="http://schemas.microsoft.com/office/drawing/2014/main" id="{192EB62D-FABF-4869-8B32-814CDE8F6787}"/>
              </a:ext>
            </a:extLst>
          </p:cNvPr>
          <p:cNvSpPr txBox="1"/>
          <p:nvPr/>
        </p:nvSpPr>
        <p:spPr>
          <a:xfrm>
            <a:off x="5000625" y="3020080"/>
            <a:ext cx="2200275" cy="646331"/>
          </a:xfrm>
          <a:prstGeom prst="rect">
            <a:avLst/>
          </a:prstGeom>
          <a:noFill/>
        </p:spPr>
        <p:txBody>
          <a:bodyPr wrap="square" rtlCol="0">
            <a:spAutoFit/>
          </a:bodyPr>
          <a:lstStyle/>
          <a:p>
            <a:r>
              <a:rPr lang="en-GB" sz="3600" dirty="0">
                <a:solidFill>
                  <a:srgbClr val="92D050"/>
                </a:solidFill>
              </a:rPr>
              <a:t>disability</a:t>
            </a:r>
          </a:p>
        </p:txBody>
      </p:sp>
      <p:sp>
        <p:nvSpPr>
          <p:cNvPr id="7" name="TextBox 6">
            <a:extLst>
              <a:ext uri="{FF2B5EF4-FFF2-40B4-BE49-F238E27FC236}">
                <a16:creationId xmlns:a16="http://schemas.microsoft.com/office/drawing/2014/main" id="{1D329CFC-31C1-40FF-94B5-CC631A1B6369}"/>
              </a:ext>
            </a:extLst>
          </p:cNvPr>
          <p:cNvSpPr txBox="1"/>
          <p:nvPr/>
        </p:nvSpPr>
        <p:spPr>
          <a:xfrm>
            <a:off x="3462337" y="5628978"/>
            <a:ext cx="3886200" cy="707886"/>
          </a:xfrm>
          <a:prstGeom prst="rect">
            <a:avLst/>
          </a:prstGeom>
          <a:noFill/>
        </p:spPr>
        <p:txBody>
          <a:bodyPr wrap="square" rtlCol="0">
            <a:spAutoFit/>
          </a:bodyPr>
          <a:lstStyle/>
          <a:p>
            <a:r>
              <a:rPr lang="en-GB" sz="4000" dirty="0">
                <a:solidFill>
                  <a:srgbClr val="C00000"/>
                </a:solidFill>
              </a:rPr>
              <a:t>transgender</a:t>
            </a:r>
          </a:p>
        </p:txBody>
      </p:sp>
      <p:sp>
        <p:nvSpPr>
          <p:cNvPr id="8" name="TextBox 7">
            <a:extLst>
              <a:ext uri="{FF2B5EF4-FFF2-40B4-BE49-F238E27FC236}">
                <a16:creationId xmlns:a16="http://schemas.microsoft.com/office/drawing/2014/main" id="{BAEE71FC-DAA1-466C-87CC-9399793FEBB9}"/>
              </a:ext>
            </a:extLst>
          </p:cNvPr>
          <p:cNvSpPr txBox="1"/>
          <p:nvPr/>
        </p:nvSpPr>
        <p:spPr>
          <a:xfrm>
            <a:off x="9744075" y="2897743"/>
            <a:ext cx="2200275" cy="646331"/>
          </a:xfrm>
          <a:prstGeom prst="rect">
            <a:avLst/>
          </a:prstGeom>
          <a:noFill/>
        </p:spPr>
        <p:txBody>
          <a:bodyPr wrap="square" rtlCol="0">
            <a:spAutoFit/>
          </a:bodyPr>
          <a:lstStyle/>
          <a:p>
            <a:r>
              <a:rPr lang="en-GB" sz="3600" dirty="0">
                <a:solidFill>
                  <a:srgbClr val="7030A0"/>
                </a:solidFill>
              </a:rPr>
              <a:t>sex</a:t>
            </a:r>
          </a:p>
        </p:txBody>
      </p:sp>
      <p:sp>
        <p:nvSpPr>
          <p:cNvPr id="9" name="TextBox 8">
            <a:extLst>
              <a:ext uri="{FF2B5EF4-FFF2-40B4-BE49-F238E27FC236}">
                <a16:creationId xmlns:a16="http://schemas.microsoft.com/office/drawing/2014/main" id="{53C701E5-CFCC-4B00-B8BD-4695FC5E8B04}"/>
              </a:ext>
            </a:extLst>
          </p:cNvPr>
          <p:cNvSpPr txBox="1"/>
          <p:nvPr/>
        </p:nvSpPr>
        <p:spPr>
          <a:xfrm>
            <a:off x="7348537" y="4324529"/>
            <a:ext cx="4791075" cy="646331"/>
          </a:xfrm>
          <a:prstGeom prst="rect">
            <a:avLst/>
          </a:prstGeom>
          <a:noFill/>
        </p:spPr>
        <p:txBody>
          <a:bodyPr wrap="square" rtlCol="0">
            <a:spAutoFit/>
          </a:bodyPr>
          <a:lstStyle/>
          <a:p>
            <a:r>
              <a:rPr lang="en-GB" sz="3600" dirty="0">
                <a:solidFill>
                  <a:srgbClr val="00B0F0"/>
                </a:solidFill>
              </a:rPr>
              <a:t>Pregnancy and maternity</a:t>
            </a:r>
          </a:p>
        </p:txBody>
      </p:sp>
      <p:sp>
        <p:nvSpPr>
          <p:cNvPr id="10" name="TextBox 9">
            <a:extLst>
              <a:ext uri="{FF2B5EF4-FFF2-40B4-BE49-F238E27FC236}">
                <a16:creationId xmlns:a16="http://schemas.microsoft.com/office/drawing/2014/main" id="{7802FAF2-D482-4247-8215-E86A92BF6C64}"/>
              </a:ext>
            </a:extLst>
          </p:cNvPr>
          <p:cNvSpPr txBox="1"/>
          <p:nvPr/>
        </p:nvSpPr>
        <p:spPr>
          <a:xfrm>
            <a:off x="4843463" y="4043363"/>
            <a:ext cx="1585912" cy="1446550"/>
          </a:xfrm>
          <a:prstGeom prst="rect">
            <a:avLst/>
          </a:prstGeom>
          <a:noFill/>
        </p:spPr>
        <p:txBody>
          <a:bodyPr wrap="square" rtlCol="0">
            <a:spAutoFit/>
          </a:bodyPr>
          <a:lstStyle/>
          <a:p>
            <a:r>
              <a:rPr lang="en-GB" sz="8800" dirty="0"/>
              <a:t>?</a:t>
            </a:r>
          </a:p>
        </p:txBody>
      </p:sp>
      <p:sp>
        <p:nvSpPr>
          <p:cNvPr id="11" name="TextBox 10">
            <a:extLst>
              <a:ext uri="{FF2B5EF4-FFF2-40B4-BE49-F238E27FC236}">
                <a16:creationId xmlns:a16="http://schemas.microsoft.com/office/drawing/2014/main" id="{6C9E4DE5-9D8F-4D66-A42E-02F93306E8EF}"/>
              </a:ext>
            </a:extLst>
          </p:cNvPr>
          <p:cNvSpPr txBox="1"/>
          <p:nvPr/>
        </p:nvSpPr>
        <p:spPr>
          <a:xfrm>
            <a:off x="7743825" y="2628900"/>
            <a:ext cx="1114425" cy="1569660"/>
          </a:xfrm>
          <a:prstGeom prst="rect">
            <a:avLst/>
          </a:prstGeom>
          <a:noFill/>
        </p:spPr>
        <p:txBody>
          <a:bodyPr wrap="square" rtlCol="0">
            <a:spAutoFit/>
          </a:bodyPr>
          <a:lstStyle/>
          <a:p>
            <a:r>
              <a:rPr lang="en-GB" sz="9600" dirty="0"/>
              <a:t>?</a:t>
            </a:r>
          </a:p>
        </p:txBody>
      </p:sp>
    </p:spTree>
    <p:extLst>
      <p:ext uri="{BB962C8B-B14F-4D97-AF65-F5344CB8AC3E}">
        <p14:creationId xmlns:p14="http://schemas.microsoft.com/office/powerpoint/2010/main" val="32364596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EDAF7-F5E4-4911-B739-FF593AB7476D}"/>
              </a:ext>
            </a:extLst>
          </p:cNvPr>
          <p:cNvSpPr>
            <a:spLocks noGrp="1"/>
          </p:cNvSpPr>
          <p:nvPr>
            <p:ph type="title"/>
          </p:nvPr>
        </p:nvSpPr>
        <p:spPr>
          <a:xfrm>
            <a:off x="919119" y="324592"/>
            <a:ext cx="10353762" cy="1257300"/>
          </a:xfrm>
        </p:spPr>
        <p:txBody>
          <a:bodyPr/>
          <a:lstStyle/>
          <a:p>
            <a:r>
              <a:rPr lang="en-GB" dirty="0"/>
              <a:t> Society</a:t>
            </a:r>
          </a:p>
        </p:txBody>
      </p:sp>
      <p:sp>
        <p:nvSpPr>
          <p:cNvPr id="3" name="Content Placeholder 2">
            <a:extLst>
              <a:ext uri="{FF2B5EF4-FFF2-40B4-BE49-F238E27FC236}">
                <a16:creationId xmlns:a16="http://schemas.microsoft.com/office/drawing/2014/main" id="{48F2352B-397E-4B9C-83DB-621E86CA9B83}"/>
              </a:ext>
            </a:extLst>
          </p:cNvPr>
          <p:cNvSpPr>
            <a:spLocks noGrp="1"/>
          </p:cNvSpPr>
          <p:nvPr>
            <p:ph idx="1"/>
          </p:nvPr>
        </p:nvSpPr>
        <p:spPr>
          <a:xfrm>
            <a:off x="0" y="1686296"/>
            <a:ext cx="12192000" cy="4562104"/>
          </a:xfrm>
          <a:solidFill>
            <a:schemeClr val="tx1"/>
          </a:solidFill>
        </p:spPr>
        <p:txBody>
          <a:bodyPr>
            <a:noAutofit/>
          </a:bodyPr>
          <a:lstStyle/>
          <a:p>
            <a:r>
              <a:rPr lang="en-GB" sz="2000" dirty="0">
                <a:solidFill>
                  <a:schemeClr val="bg1"/>
                </a:solidFill>
              </a:rPr>
              <a:t>Reasons why people discriminate may include:</a:t>
            </a:r>
          </a:p>
          <a:p>
            <a:r>
              <a:rPr lang="en-GB" sz="2000" dirty="0">
                <a:solidFill>
                  <a:schemeClr val="bg1"/>
                </a:solidFill>
              </a:rPr>
              <a:t>Traditional values</a:t>
            </a:r>
          </a:p>
          <a:p>
            <a:r>
              <a:rPr lang="en-GB" sz="2000" dirty="0">
                <a:solidFill>
                  <a:schemeClr val="bg1"/>
                </a:solidFill>
              </a:rPr>
              <a:t>Cultural values</a:t>
            </a:r>
          </a:p>
          <a:p>
            <a:r>
              <a:rPr lang="en-GB" sz="2000" dirty="0">
                <a:solidFill>
                  <a:schemeClr val="bg1"/>
                </a:solidFill>
              </a:rPr>
              <a:t>Association: such as behaviour</a:t>
            </a:r>
          </a:p>
          <a:p>
            <a:r>
              <a:rPr lang="en-GB" sz="2000" dirty="0">
                <a:solidFill>
                  <a:schemeClr val="bg1"/>
                </a:solidFill>
              </a:rPr>
              <a:t>Fear</a:t>
            </a:r>
          </a:p>
          <a:p>
            <a:r>
              <a:rPr lang="en-GB" sz="2000" dirty="0">
                <a:solidFill>
                  <a:schemeClr val="bg1"/>
                </a:solidFill>
              </a:rPr>
              <a:t>Lack of education</a:t>
            </a:r>
          </a:p>
          <a:p>
            <a:r>
              <a:rPr lang="en-GB" sz="2000" dirty="0">
                <a:solidFill>
                  <a:schemeClr val="bg1"/>
                </a:solidFill>
              </a:rPr>
              <a:t>Media</a:t>
            </a:r>
          </a:p>
          <a:p>
            <a:r>
              <a:rPr lang="en-GB" sz="2000" dirty="0">
                <a:solidFill>
                  <a:schemeClr val="bg1"/>
                </a:solidFill>
              </a:rPr>
              <a:t>All of these things are </a:t>
            </a:r>
            <a:r>
              <a:rPr lang="en-GB" sz="2000" b="1" dirty="0">
                <a:solidFill>
                  <a:schemeClr val="bg1"/>
                </a:solidFill>
              </a:rPr>
              <a:t>central</a:t>
            </a:r>
            <a:r>
              <a:rPr lang="en-GB" sz="2000" dirty="0">
                <a:solidFill>
                  <a:schemeClr val="bg1"/>
                </a:solidFill>
              </a:rPr>
              <a:t> within equality and diversity discourse </a:t>
            </a:r>
          </a:p>
        </p:txBody>
      </p:sp>
    </p:spTree>
    <p:extLst>
      <p:ext uri="{BB962C8B-B14F-4D97-AF65-F5344CB8AC3E}">
        <p14:creationId xmlns:p14="http://schemas.microsoft.com/office/powerpoint/2010/main" val="38342389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4E9D0-3976-465F-B5EF-A75F122FFBB8}"/>
              </a:ext>
            </a:extLst>
          </p:cNvPr>
          <p:cNvSpPr>
            <a:spLocks noGrp="1"/>
          </p:cNvSpPr>
          <p:nvPr>
            <p:ph type="title"/>
          </p:nvPr>
        </p:nvSpPr>
        <p:spPr>
          <a:xfrm>
            <a:off x="0" y="-248064"/>
            <a:ext cx="12191999" cy="1065926"/>
          </a:xfrm>
          <a:solidFill>
            <a:schemeClr val="tx1"/>
          </a:solidFill>
        </p:spPr>
        <p:txBody>
          <a:bodyPr/>
          <a:lstStyle/>
          <a:p>
            <a:r>
              <a:rPr lang="en-GB" dirty="0">
                <a:solidFill>
                  <a:schemeClr val="bg1"/>
                </a:solidFill>
              </a:rPr>
              <a:t>Law vs society? </a:t>
            </a:r>
          </a:p>
        </p:txBody>
      </p:sp>
      <p:sp>
        <p:nvSpPr>
          <p:cNvPr id="4" name="TextBox 3">
            <a:extLst>
              <a:ext uri="{FF2B5EF4-FFF2-40B4-BE49-F238E27FC236}">
                <a16:creationId xmlns:a16="http://schemas.microsoft.com/office/drawing/2014/main" id="{0129029C-32CA-43C5-A3D0-A9E416A0AB5C}"/>
              </a:ext>
            </a:extLst>
          </p:cNvPr>
          <p:cNvSpPr txBox="1"/>
          <p:nvPr/>
        </p:nvSpPr>
        <p:spPr>
          <a:xfrm>
            <a:off x="823484" y="1192327"/>
            <a:ext cx="5260623" cy="1938992"/>
          </a:xfrm>
          <a:prstGeom prst="rect">
            <a:avLst/>
          </a:prstGeom>
          <a:solidFill>
            <a:schemeClr val="tx1"/>
          </a:solidFill>
        </p:spPr>
        <p:txBody>
          <a:bodyPr wrap="square" rtlCol="0">
            <a:spAutoFit/>
          </a:bodyPr>
          <a:lstStyle/>
          <a:p>
            <a:r>
              <a:rPr lang="en-GB" sz="2400" dirty="0">
                <a:solidFill>
                  <a:srgbClr val="FF0000"/>
                </a:solidFill>
              </a:rPr>
              <a:t>Top down </a:t>
            </a:r>
            <a:r>
              <a:rPr lang="en-GB" sz="2400" dirty="0">
                <a:solidFill>
                  <a:schemeClr val="bg1"/>
                </a:solidFill>
              </a:rPr>
              <a:t>approach: government provide protection/ legislation OR punishment (consider the history of laws) which influence societies perception and attitude of what is ‘acceptable or not’.</a:t>
            </a:r>
          </a:p>
        </p:txBody>
      </p:sp>
      <p:sp>
        <p:nvSpPr>
          <p:cNvPr id="5" name="TextBox 4">
            <a:extLst>
              <a:ext uri="{FF2B5EF4-FFF2-40B4-BE49-F238E27FC236}">
                <a16:creationId xmlns:a16="http://schemas.microsoft.com/office/drawing/2014/main" id="{35E8F9B8-F1A7-4AF0-98CA-11F8BE068605}"/>
              </a:ext>
            </a:extLst>
          </p:cNvPr>
          <p:cNvSpPr txBox="1"/>
          <p:nvPr/>
        </p:nvSpPr>
        <p:spPr>
          <a:xfrm>
            <a:off x="733173" y="4730044"/>
            <a:ext cx="6281947" cy="1938992"/>
          </a:xfrm>
          <a:prstGeom prst="rect">
            <a:avLst/>
          </a:prstGeom>
          <a:solidFill>
            <a:schemeClr val="tx1"/>
          </a:solidFill>
        </p:spPr>
        <p:txBody>
          <a:bodyPr wrap="square" rtlCol="0">
            <a:spAutoFit/>
          </a:bodyPr>
          <a:lstStyle/>
          <a:p>
            <a:r>
              <a:rPr lang="en-GB" sz="2400" dirty="0">
                <a:solidFill>
                  <a:srgbClr val="FF0000"/>
                </a:solidFill>
              </a:rPr>
              <a:t>Bottom up </a:t>
            </a:r>
            <a:r>
              <a:rPr lang="en-GB" sz="2400" dirty="0">
                <a:solidFill>
                  <a:schemeClr val="bg1"/>
                </a:solidFill>
              </a:rPr>
              <a:t>approach: society evolves through education/ media influence/ exposure to diverse communities (becoming a new ‘norm’, consider protests which often result in a change to legislation)</a:t>
            </a:r>
          </a:p>
        </p:txBody>
      </p:sp>
      <p:sp>
        <p:nvSpPr>
          <p:cNvPr id="6" name="Arrow: Up 5">
            <a:extLst>
              <a:ext uri="{FF2B5EF4-FFF2-40B4-BE49-F238E27FC236}">
                <a16:creationId xmlns:a16="http://schemas.microsoft.com/office/drawing/2014/main" id="{AF3575BE-C1C0-4C73-B963-3F610DDD523A}"/>
              </a:ext>
            </a:extLst>
          </p:cNvPr>
          <p:cNvSpPr/>
          <p:nvPr/>
        </p:nvSpPr>
        <p:spPr>
          <a:xfrm>
            <a:off x="733173" y="3305221"/>
            <a:ext cx="587022" cy="134676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Down 7">
            <a:extLst>
              <a:ext uri="{FF2B5EF4-FFF2-40B4-BE49-F238E27FC236}">
                <a16:creationId xmlns:a16="http://schemas.microsoft.com/office/drawing/2014/main" id="{1C19AA75-AECD-4E80-A5DF-A7581F65882D}"/>
              </a:ext>
            </a:extLst>
          </p:cNvPr>
          <p:cNvSpPr/>
          <p:nvPr/>
        </p:nvSpPr>
        <p:spPr>
          <a:xfrm>
            <a:off x="5000977" y="3305220"/>
            <a:ext cx="587022" cy="134676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9860EE71-F8C4-4140-813E-6421205AC153}"/>
              </a:ext>
            </a:extLst>
          </p:cNvPr>
          <p:cNvSpPr txBox="1"/>
          <p:nvPr/>
        </p:nvSpPr>
        <p:spPr>
          <a:xfrm>
            <a:off x="7552267" y="1783644"/>
            <a:ext cx="4188177" cy="3416320"/>
          </a:xfrm>
          <a:prstGeom prst="rect">
            <a:avLst/>
          </a:prstGeom>
          <a:solidFill>
            <a:schemeClr val="tx1"/>
          </a:solidFill>
        </p:spPr>
        <p:txBody>
          <a:bodyPr wrap="square" rtlCol="0">
            <a:spAutoFit/>
          </a:bodyPr>
          <a:lstStyle/>
          <a:p>
            <a:r>
              <a:rPr lang="en-GB" sz="2400" dirty="0">
                <a:solidFill>
                  <a:schemeClr val="bg1"/>
                </a:solidFill>
              </a:rPr>
              <a:t>Tackling equality and diversity issues involve ongoing an </a:t>
            </a:r>
            <a:r>
              <a:rPr lang="en-GB" sz="2400" b="1" dirty="0">
                <a:solidFill>
                  <a:schemeClr val="bg1"/>
                </a:solidFill>
              </a:rPr>
              <a:t> contribution from society and government </a:t>
            </a:r>
            <a:r>
              <a:rPr lang="en-GB" sz="2400" dirty="0">
                <a:solidFill>
                  <a:schemeClr val="bg1"/>
                </a:solidFill>
              </a:rPr>
              <a:t>to ensure equality and diversity is </a:t>
            </a:r>
            <a:r>
              <a:rPr lang="en-GB" sz="2400" b="1" dirty="0">
                <a:solidFill>
                  <a:schemeClr val="bg1"/>
                </a:solidFill>
              </a:rPr>
              <a:t>sustainable </a:t>
            </a:r>
          </a:p>
          <a:p>
            <a:endParaRPr lang="en-GB" sz="2400" dirty="0">
              <a:solidFill>
                <a:schemeClr val="bg1"/>
              </a:solidFill>
            </a:endParaRPr>
          </a:p>
          <a:p>
            <a:endParaRPr lang="en-GB" sz="2400" dirty="0">
              <a:solidFill>
                <a:schemeClr val="bg1"/>
              </a:solidFill>
            </a:endParaRPr>
          </a:p>
          <a:p>
            <a:r>
              <a:rPr lang="en-GB" sz="2400" dirty="0">
                <a:solidFill>
                  <a:schemeClr val="bg1"/>
                </a:solidFill>
              </a:rPr>
              <a:t>What do you think about this concept?</a:t>
            </a:r>
          </a:p>
        </p:txBody>
      </p:sp>
    </p:spTree>
    <p:extLst>
      <p:ext uri="{BB962C8B-B14F-4D97-AF65-F5344CB8AC3E}">
        <p14:creationId xmlns:p14="http://schemas.microsoft.com/office/powerpoint/2010/main" val="36720553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FAB84-0E14-40D9-A485-40808B932822}"/>
              </a:ext>
            </a:extLst>
          </p:cNvPr>
          <p:cNvSpPr>
            <a:spLocks noGrp="1"/>
          </p:cNvSpPr>
          <p:nvPr>
            <p:ph type="title"/>
          </p:nvPr>
        </p:nvSpPr>
        <p:spPr>
          <a:xfrm>
            <a:off x="913795" y="445911"/>
            <a:ext cx="10353762" cy="1257300"/>
          </a:xfrm>
        </p:spPr>
        <p:txBody>
          <a:bodyPr>
            <a:normAutofit fontScale="90000"/>
          </a:bodyPr>
          <a:lstStyle/>
          <a:p>
            <a:r>
              <a:rPr lang="en-GB" dirty="0"/>
              <a:t>Break out rooms group work: questions accessed in the files tab in teams</a:t>
            </a:r>
          </a:p>
        </p:txBody>
      </p:sp>
      <p:sp>
        <p:nvSpPr>
          <p:cNvPr id="3" name="Content Placeholder 2">
            <a:extLst>
              <a:ext uri="{FF2B5EF4-FFF2-40B4-BE49-F238E27FC236}">
                <a16:creationId xmlns:a16="http://schemas.microsoft.com/office/drawing/2014/main" id="{DF738C78-D272-4459-BF1F-0F25DD31AEE7}"/>
              </a:ext>
            </a:extLst>
          </p:cNvPr>
          <p:cNvSpPr>
            <a:spLocks noGrp="1"/>
          </p:cNvSpPr>
          <p:nvPr>
            <p:ph idx="1"/>
          </p:nvPr>
        </p:nvSpPr>
        <p:spPr>
          <a:xfrm>
            <a:off x="0" y="1866900"/>
            <a:ext cx="12192000" cy="4545189"/>
          </a:xfrm>
          <a:solidFill>
            <a:schemeClr val="tx1"/>
          </a:solidFill>
        </p:spPr>
        <p:txBody>
          <a:bodyPr>
            <a:normAutofit fontScale="92500"/>
          </a:bodyPr>
          <a:lstStyle/>
          <a:p>
            <a:pPr>
              <a:lnSpc>
                <a:spcPct val="100000"/>
              </a:lnSpc>
            </a:pPr>
            <a:r>
              <a:rPr lang="en-GB" sz="2400" b="1" dirty="0">
                <a:solidFill>
                  <a:schemeClr val="bg1"/>
                </a:solidFill>
              </a:rPr>
              <a:t>Work in groups to discuss the following questions:</a:t>
            </a:r>
          </a:p>
          <a:p>
            <a:pPr>
              <a:lnSpc>
                <a:spcPct val="100000"/>
              </a:lnSpc>
            </a:pPr>
            <a:r>
              <a:rPr lang="en-GB" sz="2400" dirty="0">
                <a:solidFill>
                  <a:schemeClr val="bg1"/>
                </a:solidFill>
              </a:rPr>
              <a:t>1: what year was the Equality Act introduce?</a:t>
            </a:r>
          </a:p>
          <a:p>
            <a:pPr>
              <a:lnSpc>
                <a:spcPct val="100000"/>
              </a:lnSpc>
            </a:pPr>
            <a:r>
              <a:rPr lang="en-GB" sz="2400" dirty="0">
                <a:solidFill>
                  <a:schemeClr val="bg1"/>
                </a:solidFill>
              </a:rPr>
              <a:t>2: name all characteristics which are protected by the Equality Act 2010</a:t>
            </a:r>
          </a:p>
          <a:p>
            <a:pPr>
              <a:lnSpc>
                <a:spcPct val="100000"/>
              </a:lnSpc>
            </a:pPr>
            <a:r>
              <a:rPr lang="en-GB" sz="2400" dirty="0">
                <a:solidFill>
                  <a:schemeClr val="bg1"/>
                </a:solidFill>
              </a:rPr>
              <a:t>2: name 3 things that are not a protected characteristic- hair colour for example</a:t>
            </a:r>
          </a:p>
          <a:p>
            <a:pPr>
              <a:lnSpc>
                <a:spcPct val="100000"/>
              </a:lnSpc>
            </a:pPr>
            <a:r>
              <a:rPr lang="en-GB" sz="2400" dirty="0">
                <a:solidFill>
                  <a:schemeClr val="bg1"/>
                </a:solidFill>
              </a:rPr>
              <a:t>4: what is positive action?</a:t>
            </a:r>
          </a:p>
          <a:p>
            <a:pPr>
              <a:lnSpc>
                <a:spcPct val="100000"/>
              </a:lnSpc>
            </a:pPr>
            <a:r>
              <a:rPr lang="en-GB" sz="2400" dirty="0">
                <a:solidFill>
                  <a:schemeClr val="bg1"/>
                </a:solidFill>
              </a:rPr>
              <a:t>5: definition of unlawful discrimination</a:t>
            </a:r>
          </a:p>
          <a:p>
            <a:pPr>
              <a:lnSpc>
                <a:spcPct val="100000"/>
              </a:lnSpc>
            </a:pPr>
            <a:r>
              <a:rPr lang="en-GB" sz="2400" dirty="0">
                <a:solidFill>
                  <a:schemeClr val="bg1"/>
                </a:solidFill>
              </a:rPr>
              <a:t>6: public bodies have a duty under the Equality Act to…..(finish the sentence)</a:t>
            </a:r>
          </a:p>
          <a:p>
            <a:pPr>
              <a:lnSpc>
                <a:spcPct val="100000"/>
              </a:lnSpc>
            </a:pPr>
            <a:r>
              <a:rPr lang="en-GB" sz="2400" dirty="0">
                <a:solidFill>
                  <a:schemeClr val="bg1"/>
                </a:solidFill>
              </a:rPr>
              <a:t>7: the Equality Act makes it law that certain organisations and individuals must not discriminate</a:t>
            </a:r>
          </a:p>
          <a:p>
            <a:pPr>
              <a:lnSpc>
                <a:spcPct val="100000"/>
              </a:lnSpc>
            </a:pPr>
            <a:r>
              <a:rPr lang="en-GB" sz="2400" dirty="0">
                <a:solidFill>
                  <a:schemeClr val="bg1"/>
                </a:solidFill>
              </a:rPr>
              <a:t> against people with protected characteristics. Which three organisations are these…..P…., P…. V…….</a:t>
            </a:r>
          </a:p>
          <a:p>
            <a:endParaRPr lang="en-GB" dirty="0"/>
          </a:p>
        </p:txBody>
      </p:sp>
    </p:spTree>
    <p:extLst>
      <p:ext uri="{BB962C8B-B14F-4D97-AF65-F5344CB8AC3E}">
        <p14:creationId xmlns:p14="http://schemas.microsoft.com/office/powerpoint/2010/main" val="18435024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BEC87-2261-4AF0-B4F6-03CEC3038ABE}"/>
              </a:ext>
            </a:extLst>
          </p:cNvPr>
          <p:cNvSpPr>
            <a:spLocks noGrp="1"/>
          </p:cNvSpPr>
          <p:nvPr>
            <p:ph type="title"/>
          </p:nvPr>
        </p:nvSpPr>
        <p:spPr/>
        <p:txBody>
          <a:bodyPr/>
          <a:lstStyle/>
          <a:p>
            <a:r>
              <a:rPr lang="en-GB"/>
              <a:t>Children and you people: Equality Act 2010</a:t>
            </a:r>
            <a:endParaRPr lang="en-GB" dirty="0"/>
          </a:p>
        </p:txBody>
      </p:sp>
      <p:sp>
        <p:nvSpPr>
          <p:cNvPr id="3" name="Content Placeholder 2">
            <a:extLst>
              <a:ext uri="{FF2B5EF4-FFF2-40B4-BE49-F238E27FC236}">
                <a16:creationId xmlns:a16="http://schemas.microsoft.com/office/drawing/2014/main" id="{BD123214-3C8A-4E97-AC5E-0D2DFBCA6C11}"/>
              </a:ext>
            </a:extLst>
          </p:cNvPr>
          <p:cNvSpPr>
            <a:spLocks noGrp="1"/>
          </p:cNvSpPr>
          <p:nvPr>
            <p:ph idx="1"/>
          </p:nvPr>
        </p:nvSpPr>
        <p:spPr>
          <a:solidFill>
            <a:schemeClr val="tx1"/>
          </a:solidFill>
        </p:spPr>
        <p:txBody>
          <a:bodyPr>
            <a:normAutofit/>
          </a:bodyPr>
          <a:lstStyle/>
          <a:p>
            <a:r>
              <a:rPr lang="en-GB" sz="2800">
                <a:solidFill>
                  <a:schemeClr val="bg1"/>
                </a:solidFill>
              </a:rPr>
              <a:t>What does the Equality Act 2010 mean for children and young people?</a:t>
            </a:r>
          </a:p>
          <a:p>
            <a:r>
              <a:rPr lang="en-GB" sz="2800">
                <a:solidFill>
                  <a:schemeClr val="bg1"/>
                </a:solidFill>
              </a:rPr>
              <a:t>How do children exercise their rights?</a:t>
            </a:r>
            <a:endParaRPr lang="en-GB" sz="2800" dirty="0">
              <a:solidFill>
                <a:schemeClr val="bg1"/>
              </a:solidFill>
            </a:endParaRPr>
          </a:p>
        </p:txBody>
      </p:sp>
      <p:pic>
        <p:nvPicPr>
          <p:cNvPr id="11" name="Picture 10">
            <a:extLst>
              <a:ext uri="{FF2B5EF4-FFF2-40B4-BE49-F238E27FC236}">
                <a16:creationId xmlns:a16="http://schemas.microsoft.com/office/drawing/2014/main" id="{2FC67D3D-8668-4DD4-A4FA-535098474E3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981368" y="2076449"/>
            <a:ext cx="2051429" cy="3714749"/>
          </a:xfrm>
          <a:prstGeom prst="rect">
            <a:avLst/>
          </a:prstGeom>
        </p:spPr>
      </p:pic>
    </p:spTree>
    <p:extLst>
      <p:ext uri="{BB962C8B-B14F-4D97-AF65-F5344CB8AC3E}">
        <p14:creationId xmlns:p14="http://schemas.microsoft.com/office/powerpoint/2010/main" val="852709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3F4DD-2A87-43E7-8EFA-257DC368C4BF}"/>
              </a:ext>
            </a:extLst>
          </p:cNvPr>
          <p:cNvSpPr>
            <a:spLocks noGrp="1"/>
          </p:cNvSpPr>
          <p:nvPr>
            <p:ph type="title"/>
          </p:nvPr>
        </p:nvSpPr>
        <p:spPr/>
        <p:txBody>
          <a:bodyPr>
            <a:normAutofit fontScale="90000"/>
          </a:bodyPr>
          <a:lstStyle/>
          <a:p>
            <a:r>
              <a:rPr lang="en-GB" dirty="0"/>
              <a:t>Ensuring care professionals practice within the law</a:t>
            </a:r>
          </a:p>
        </p:txBody>
      </p:sp>
      <p:sp>
        <p:nvSpPr>
          <p:cNvPr id="3" name="Content Placeholder 2">
            <a:extLst>
              <a:ext uri="{FF2B5EF4-FFF2-40B4-BE49-F238E27FC236}">
                <a16:creationId xmlns:a16="http://schemas.microsoft.com/office/drawing/2014/main" id="{43E28931-4402-46AE-BD3E-576707CBA175}"/>
              </a:ext>
            </a:extLst>
          </p:cNvPr>
          <p:cNvSpPr>
            <a:spLocks noGrp="1"/>
          </p:cNvSpPr>
          <p:nvPr>
            <p:ph idx="1"/>
          </p:nvPr>
        </p:nvSpPr>
        <p:spPr>
          <a:xfrm>
            <a:off x="0" y="2076450"/>
            <a:ext cx="12192000" cy="4781550"/>
          </a:xfrm>
          <a:solidFill>
            <a:schemeClr val="tx1"/>
          </a:solidFill>
        </p:spPr>
        <p:txBody>
          <a:bodyPr>
            <a:noAutofit/>
          </a:bodyPr>
          <a:lstStyle/>
          <a:p>
            <a:r>
              <a:rPr lang="en-GB" sz="2400" dirty="0">
                <a:solidFill>
                  <a:schemeClr val="bg1"/>
                </a:solidFill>
              </a:rPr>
              <a:t>Consider previous equality diversity and inclusion sessions: YOUR RESPONSIBILITY</a:t>
            </a:r>
          </a:p>
          <a:p>
            <a:r>
              <a:rPr lang="en-GB" sz="2400" dirty="0">
                <a:solidFill>
                  <a:schemeClr val="bg1"/>
                </a:solidFill>
              </a:rPr>
              <a:t>Training/ education</a:t>
            </a:r>
          </a:p>
          <a:p>
            <a:r>
              <a:rPr lang="en-GB" sz="2400" dirty="0">
                <a:solidFill>
                  <a:schemeClr val="bg1"/>
                </a:solidFill>
              </a:rPr>
              <a:t>Reflective practice</a:t>
            </a:r>
          </a:p>
          <a:p>
            <a:r>
              <a:rPr lang="en-GB" sz="2400" dirty="0">
                <a:solidFill>
                  <a:schemeClr val="bg1"/>
                </a:solidFill>
              </a:rPr>
              <a:t>Cultural competency </a:t>
            </a:r>
          </a:p>
          <a:p>
            <a:r>
              <a:rPr lang="en-GB" sz="2400" dirty="0">
                <a:solidFill>
                  <a:schemeClr val="bg1"/>
                </a:solidFill>
              </a:rPr>
              <a:t>Communication: observation active listening : peoples needs/ wellbeing</a:t>
            </a:r>
          </a:p>
          <a:p>
            <a:r>
              <a:rPr lang="en-GB" sz="2400" dirty="0">
                <a:solidFill>
                  <a:schemeClr val="bg1"/>
                </a:solidFill>
              </a:rPr>
              <a:t>Advocacy: its your  responsibility to ensure children and young people access, understand their rights and provide a voice to ensure those more vulnerable in society are heard and protected</a:t>
            </a:r>
          </a:p>
          <a:p>
            <a:r>
              <a:rPr lang="en-GB" sz="2400" dirty="0">
                <a:solidFill>
                  <a:schemeClr val="bg1"/>
                </a:solidFill>
              </a:rPr>
              <a:t>It is a legal obligation  </a:t>
            </a:r>
          </a:p>
        </p:txBody>
      </p:sp>
    </p:spTree>
    <p:extLst>
      <p:ext uri="{BB962C8B-B14F-4D97-AF65-F5344CB8AC3E}">
        <p14:creationId xmlns:p14="http://schemas.microsoft.com/office/powerpoint/2010/main" val="19143981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E13BD-7ED7-413B-9DA1-53399F996450}"/>
              </a:ext>
            </a:extLst>
          </p:cNvPr>
          <p:cNvSpPr>
            <a:spLocks noGrp="1"/>
          </p:cNvSpPr>
          <p:nvPr>
            <p:ph type="title"/>
          </p:nvPr>
        </p:nvSpPr>
        <p:spPr/>
        <p:txBody>
          <a:bodyPr/>
          <a:lstStyle/>
          <a:p>
            <a:r>
              <a:rPr lang="en-GB" dirty="0"/>
              <a:t>Equality Act 2010</a:t>
            </a:r>
          </a:p>
        </p:txBody>
      </p:sp>
      <p:sp>
        <p:nvSpPr>
          <p:cNvPr id="3" name="Content Placeholder 2">
            <a:extLst>
              <a:ext uri="{FF2B5EF4-FFF2-40B4-BE49-F238E27FC236}">
                <a16:creationId xmlns:a16="http://schemas.microsoft.com/office/drawing/2014/main" id="{D5F7EF71-DE24-4E3D-9BF6-1029A54E4B32}"/>
              </a:ext>
            </a:extLst>
          </p:cNvPr>
          <p:cNvSpPr>
            <a:spLocks noGrp="1"/>
          </p:cNvSpPr>
          <p:nvPr>
            <p:ph sz="half" idx="1"/>
          </p:nvPr>
        </p:nvSpPr>
        <p:spPr/>
        <p:txBody>
          <a:bodyPr>
            <a:normAutofit/>
          </a:bodyPr>
          <a:lstStyle/>
          <a:p>
            <a:r>
              <a:rPr lang="en-GB" sz="2800" dirty="0"/>
              <a:t>It also makes it law that </a:t>
            </a:r>
            <a:r>
              <a:rPr lang="en-GB" sz="2800" dirty="0">
                <a:solidFill>
                  <a:srgbClr val="92D050"/>
                </a:solidFill>
              </a:rPr>
              <a:t>public bodies, like schools </a:t>
            </a:r>
            <a:r>
              <a:rPr lang="en-GB" sz="2800" dirty="0"/>
              <a:t>must encourage </a:t>
            </a:r>
            <a:r>
              <a:rPr lang="en-GB" sz="2800" dirty="0">
                <a:solidFill>
                  <a:srgbClr val="92D050"/>
                </a:solidFill>
              </a:rPr>
              <a:t>good relations </a:t>
            </a:r>
            <a:r>
              <a:rPr lang="en-GB" sz="2800" dirty="0"/>
              <a:t>and ensure </a:t>
            </a:r>
            <a:r>
              <a:rPr lang="en-GB" sz="2800" dirty="0">
                <a:solidFill>
                  <a:srgbClr val="92D050"/>
                </a:solidFill>
              </a:rPr>
              <a:t>everyone</a:t>
            </a:r>
            <a:r>
              <a:rPr lang="en-GB" sz="2800" dirty="0"/>
              <a:t> has equality of </a:t>
            </a:r>
            <a:r>
              <a:rPr lang="en-GB" sz="2800" dirty="0">
                <a:solidFill>
                  <a:srgbClr val="92D050"/>
                </a:solidFill>
              </a:rPr>
              <a:t>opportunity</a:t>
            </a:r>
          </a:p>
        </p:txBody>
      </p:sp>
      <p:sp>
        <p:nvSpPr>
          <p:cNvPr id="4" name="Content Placeholder 3">
            <a:extLst>
              <a:ext uri="{FF2B5EF4-FFF2-40B4-BE49-F238E27FC236}">
                <a16:creationId xmlns:a16="http://schemas.microsoft.com/office/drawing/2014/main" id="{FB3B0C45-EADE-4DF7-99A4-EB6355906199}"/>
              </a:ext>
            </a:extLst>
          </p:cNvPr>
          <p:cNvSpPr>
            <a:spLocks noGrp="1"/>
          </p:cNvSpPr>
          <p:nvPr>
            <p:ph sz="half" idx="2"/>
          </p:nvPr>
        </p:nvSpPr>
        <p:spPr/>
        <p:txBody>
          <a:bodyPr>
            <a:normAutofit/>
          </a:bodyPr>
          <a:lstStyle/>
          <a:p>
            <a:r>
              <a:rPr lang="en-GB" sz="2800" dirty="0"/>
              <a:t>This helps to make sure </a:t>
            </a:r>
            <a:r>
              <a:rPr lang="en-GB" sz="2800" dirty="0">
                <a:solidFill>
                  <a:srgbClr val="92D050"/>
                </a:solidFill>
              </a:rPr>
              <a:t>everyone</a:t>
            </a:r>
            <a:r>
              <a:rPr lang="en-GB" sz="2800" dirty="0"/>
              <a:t> has an </a:t>
            </a:r>
            <a:r>
              <a:rPr lang="en-GB" sz="2800" dirty="0">
                <a:solidFill>
                  <a:srgbClr val="92D050"/>
                </a:solidFill>
              </a:rPr>
              <a:t>equal chance </a:t>
            </a:r>
            <a:r>
              <a:rPr lang="en-GB" sz="2800" dirty="0"/>
              <a:t>to make the </a:t>
            </a:r>
            <a:r>
              <a:rPr lang="en-GB" sz="2800" dirty="0">
                <a:solidFill>
                  <a:srgbClr val="92D050"/>
                </a:solidFill>
              </a:rPr>
              <a:t>most out of their lives and talents</a:t>
            </a:r>
          </a:p>
        </p:txBody>
      </p:sp>
    </p:spTree>
    <p:extLst>
      <p:ext uri="{BB962C8B-B14F-4D97-AF65-F5344CB8AC3E}">
        <p14:creationId xmlns:p14="http://schemas.microsoft.com/office/powerpoint/2010/main" val="31333339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6398F-22F7-40CF-9826-6701283B8CBB}"/>
              </a:ext>
            </a:extLst>
          </p:cNvPr>
          <p:cNvSpPr>
            <a:spLocks noGrp="1"/>
          </p:cNvSpPr>
          <p:nvPr>
            <p:ph type="title"/>
          </p:nvPr>
        </p:nvSpPr>
        <p:spPr/>
        <p:txBody>
          <a:bodyPr/>
          <a:lstStyle/>
          <a:p>
            <a:r>
              <a:rPr lang="en-GB" dirty="0"/>
              <a:t>Examples of unlawful discrimination</a:t>
            </a:r>
          </a:p>
        </p:txBody>
      </p:sp>
      <p:sp>
        <p:nvSpPr>
          <p:cNvPr id="3" name="Content Placeholder 2">
            <a:extLst>
              <a:ext uri="{FF2B5EF4-FFF2-40B4-BE49-F238E27FC236}">
                <a16:creationId xmlns:a16="http://schemas.microsoft.com/office/drawing/2014/main" id="{3EF45779-8CC8-4E3D-ABA6-0C8CF7B01C43}"/>
              </a:ext>
            </a:extLst>
          </p:cNvPr>
          <p:cNvSpPr>
            <a:spLocks noGrp="1"/>
          </p:cNvSpPr>
          <p:nvPr>
            <p:ph sz="half" idx="1"/>
          </p:nvPr>
        </p:nvSpPr>
        <p:spPr/>
        <p:txBody>
          <a:bodyPr/>
          <a:lstStyle/>
          <a:p>
            <a:r>
              <a:rPr lang="en-GB" dirty="0"/>
              <a:t>A teacher tells a girl not to take a course in engineering as it is unsuitable for a female.</a:t>
            </a:r>
          </a:p>
          <a:p>
            <a:endParaRPr lang="en-GB" dirty="0"/>
          </a:p>
          <a:p>
            <a:r>
              <a:rPr lang="en-GB" dirty="0">
                <a:solidFill>
                  <a:srgbClr val="92D050"/>
                </a:solidFill>
              </a:rPr>
              <a:t>What are the protected characteristics here?</a:t>
            </a:r>
          </a:p>
        </p:txBody>
      </p:sp>
      <p:sp>
        <p:nvSpPr>
          <p:cNvPr id="4" name="Content Placeholder 3">
            <a:extLst>
              <a:ext uri="{FF2B5EF4-FFF2-40B4-BE49-F238E27FC236}">
                <a16:creationId xmlns:a16="http://schemas.microsoft.com/office/drawing/2014/main" id="{F2200505-7EC1-4D05-AB14-725552BC8BB1}"/>
              </a:ext>
            </a:extLst>
          </p:cNvPr>
          <p:cNvSpPr>
            <a:spLocks noGrp="1"/>
          </p:cNvSpPr>
          <p:nvPr>
            <p:ph sz="half" idx="2"/>
          </p:nvPr>
        </p:nvSpPr>
        <p:spPr/>
        <p:txBody>
          <a:bodyPr/>
          <a:lstStyle/>
          <a:p>
            <a:r>
              <a:rPr lang="en-GB" dirty="0"/>
              <a:t>company refuses to employ a man because they discover he is gay.</a:t>
            </a:r>
          </a:p>
          <a:p>
            <a:endParaRPr lang="en-GB" dirty="0"/>
          </a:p>
          <a:p>
            <a:r>
              <a:rPr lang="en-GB" dirty="0"/>
              <a:t>School refuses to provide resources that a disabled child needs to study and achieve.</a:t>
            </a:r>
          </a:p>
          <a:p>
            <a:endParaRPr lang="en-GB" dirty="0"/>
          </a:p>
        </p:txBody>
      </p:sp>
      <p:pic>
        <p:nvPicPr>
          <p:cNvPr id="8" name="Picture 7" descr="Icon&#10;&#10;Description automatically generated">
            <a:extLst>
              <a:ext uri="{FF2B5EF4-FFF2-40B4-BE49-F238E27FC236}">
                <a16:creationId xmlns:a16="http://schemas.microsoft.com/office/drawing/2014/main" id="{9FD39CD4-4F1F-4835-B11D-E4BB7DDC45E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904582" y="4351866"/>
            <a:ext cx="2506134" cy="2506134"/>
          </a:xfrm>
          <a:prstGeom prst="rect">
            <a:avLst/>
          </a:prstGeom>
        </p:spPr>
      </p:pic>
      <p:sp>
        <p:nvSpPr>
          <p:cNvPr id="9" name="TextBox 8">
            <a:extLst>
              <a:ext uri="{FF2B5EF4-FFF2-40B4-BE49-F238E27FC236}">
                <a16:creationId xmlns:a16="http://schemas.microsoft.com/office/drawing/2014/main" id="{9C16F0CC-90F9-4BAC-B8B0-BA44CA54D100}"/>
              </a:ext>
            </a:extLst>
          </p:cNvPr>
          <p:cNvSpPr txBox="1"/>
          <p:nvPr/>
        </p:nvSpPr>
        <p:spPr>
          <a:xfrm>
            <a:off x="3904582" y="7271296"/>
            <a:ext cx="2475741" cy="369332"/>
          </a:xfrm>
          <a:prstGeom prst="rect">
            <a:avLst/>
          </a:prstGeom>
          <a:noFill/>
        </p:spPr>
        <p:txBody>
          <a:bodyPr wrap="square" rtlCol="0">
            <a:spAutoFit/>
          </a:bodyPr>
          <a:lstStyle/>
          <a:p>
            <a:r>
              <a:rPr lang="en-GB" sz="900">
                <a:hlinkClick r:id="rId3" tooltip="https://freepngimg.com/png/72547-thinking-photography-question-mark-man-stock"/>
              </a:rPr>
              <a:t>This Photo</a:t>
            </a:r>
            <a:r>
              <a:rPr lang="en-GB" sz="900"/>
              <a:t> by Unknown Author is licensed under </a:t>
            </a:r>
            <a:r>
              <a:rPr lang="en-GB" sz="900">
                <a:hlinkClick r:id="rId4" tooltip="https://creativecommons.org/licenses/by-nc/3.0/"/>
              </a:rPr>
              <a:t>CC BY-NC</a:t>
            </a:r>
            <a:endParaRPr lang="en-GB" sz="900"/>
          </a:p>
        </p:txBody>
      </p:sp>
    </p:spTree>
    <p:extLst>
      <p:ext uri="{BB962C8B-B14F-4D97-AF65-F5344CB8AC3E}">
        <p14:creationId xmlns:p14="http://schemas.microsoft.com/office/powerpoint/2010/main" val="33493486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73BB1-4ED0-4FC0-B8C6-29E1636EE20D}"/>
              </a:ext>
            </a:extLst>
          </p:cNvPr>
          <p:cNvSpPr>
            <a:spLocks noGrp="1"/>
          </p:cNvSpPr>
          <p:nvPr>
            <p:ph type="title"/>
          </p:nvPr>
        </p:nvSpPr>
        <p:spPr>
          <a:xfrm>
            <a:off x="919118" y="195823"/>
            <a:ext cx="10353762" cy="940625"/>
          </a:xfrm>
        </p:spPr>
        <p:txBody>
          <a:bodyPr/>
          <a:lstStyle/>
          <a:p>
            <a:r>
              <a:rPr lang="en-GB" dirty="0"/>
              <a:t>Supporting legislation </a:t>
            </a:r>
          </a:p>
        </p:txBody>
      </p:sp>
      <p:sp>
        <p:nvSpPr>
          <p:cNvPr id="3" name="Content Placeholder 2">
            <a:extLst>
              <a:ext uri="{FF2B5EF4-FFF2-40B4-BE49-F238E27FC236}">
                <a16:creationId xmlns:a16="http://schemas.microsoft.com/office/drawing/2014/main" id="{7DD7FEEC-1A54-47A5-B14D-E80BC7770CA8}"/>
              </a:ext>
            </a:extLst>
          </p:cNvPr>
          <p:cNvSpPr>
            <a:spLocks noGrp="1"/>
          </p:cNvSpPr>
          <p:nvPr>
            <p:ph idx="1"/>
          </p:nvPr>
        </p:nvSpPr>
        <p:spPr>
          <a:xfrm>
            <a:off x="0" y="1650670"/>
            <a:ext cx="12191999" cy="5118265"/>
          </a:xfrm>
          <a:solidFill>
            <a:schemeClr val="tx1"/>
          </a:solidFill>
        </p:spPr>
        <p:txBody>
          <a:bodyPr>
            <a:normAutofit/>
          </a:bodyPr>
          <a:lstStyle/>
          <a:p>
            <a:pPr marL="36900" indent="0">
              <a:buNone/>
            </a:pPr>
            <a:r>
              <a:rPr lang="en-GB" sz="2800" dirty="0">
                <a:solidFill>
                  <a:schemeClr val="bg1"/>
                </a:solidFill>
              </a:rPr>
              <a:t>Human rights 1998 :</a:t>
            </a:r>
            <a:r>
              <a:rPr lang="en-GB" dirty="0">
                <a:solidFill>
                  <a:schemeClr val="bg1"/>
                </a:solidFill>
              </a:rPr>
              <a:t> </a:t>
            </a:r>
          </a:p>
          <a:p>
            <a:pPr marL="36900" indent="0">
              <a:buNone/>
            </a:pPr>
            <a:r>
              <a:rPr lang="en-GB" sz="2400" dirty="0">
                <a:solidFill>
                  <a:schemeClr val="bg1"/>
                </a:solidFill>
              </a:rPr>
              <a:t>Respect</a:t>
            </a:r>
          </a:p>
          <a:p>
            <a:pPr marL="36900" indent="0">
              <a:buNone/>
            </a:pPr>
            <a:r>
              <a:rPr lang="en-GB" sz="2400" dirty="0">
                <a:solidFill>
                  <a:schemeClr val="bg1"/>
                </a:solidFill>
              </a:rPr>
              <a:t>Treated equally and not discriminated against</a:t>
            </a:r>
          </a:p>
          <a:p>
            <a:pPr marL="36900" indent="0">
              <a:buNone/>
            </a:pPr>
            <a:r>
              <a:rPr lang="en-GB" sz="2400" dirty="0">
                <a:solidFill>
                  <a:schemeClr val="bg1"/>
                </a:solidFill>
              </a:rPr>
              <a:t>Protected from harm and danger</a:t>
            </a:r>
          </a:p>
          <a:p>
            <a:pPr marL="36900" indent="0">
              <a:buNone/>
            </a:pPr>
            <a:r>
              <a:rPr lang="en-GB" sz="2400" dirty="0">
                <a:solidFill>
                  <a:schemeClr val="bg1"/>
                </a:solidFill>
              </a:rPr>
              <a:t>Right to privacy</a:t>
            </a:r>
          </a:p>
          <a:p>
            <a:pPr marL="36900" indent="0">
              <a:buNone/>
            </a:pPr>
            <a:r>
              <a:rPr lang="en-GB" sz="2400" dirty="0">
                <a:solidFill>
                  <a:schemeClr val="bg1"/>
                </a:solidFill>
              </a:rPr>
              <a:t>Access to information</a:t>
            </a:r>
          </a:p>
          <a:p>
            <a:pPr marL="36900" indent="0">
              <a:buNone/>
            </a:pPr>
            <a:r>
              <a:rPr lang="en-GB" sz="2400" dirty="0">
                <a:solidFill>
                  <a:schemeClr val="bg1"/>
                </a:solidFill>
              </a:rPr>
              <a:t>Communicate using own method</a:t>
            </a:r>
          </a:p>
          <a:p>
            <a:pPr marL="36900" indent="0">
              <a:buNone/>
            </a:pPr>
            <a:r>
              <a:rPr lang="en-GB" sz="2400" dirty="0">
                <a:solidFill>
                  <a:schemeClr val="bg1"/>
                </a:solidFill>
              </a:rPr>
              <a:t>Cared for in a way that meets their needs and takes account their choices and rights</a:t>
            </a:r>
          </a:p>
          <a:p>
            <a:endParaRPr lang="en-GB" dirty="0"/>
          </a:p>
        </p:txBody>
      </p:sp>
      <p:sp>
        <p:nvSpPr>
          <p:cNvPr id="4" name="TextBox 3">
            <a:extLst>
              <a:ext uri="{FF2B5EF4-FFF2-40B4-BE49-F238E27FC236}">
                <a16:creationId xmlns:a16="http://schemas.microsoft.com/office/drawing/2014/main" id="{C2E08746-26C8-4317-BE8F-A67B16443F49}"/>
              </a:ext>
            </a:extLst>
          </p:cNvPr>
          <p:cNvSpPr txBox="1"/>
          <p:nvPr/>
        </p:nvSpPr>
        <p:spPr>
          <a:xfrm>
            <a:off x="6592711" y="1738489"/>
            <a:ext cx="5260622" cy="3323987"/>
          </a:xfrm>
          <a:prstGeom prst="rect">
            <a:avLst/>
          </a:prstGeom>
          <a:noFill/>
        </p:spPr>
        <p:txBody>
          <a:bodyPr wrap="square" rtlCol="0">
            <a:spAutoFit/>
          </a:bodyPr>
          <a:lstStyle/>
          <a:p>
            <a:r>
              <a:rPr lang="en-GB" sz="2400" dirty="0">
                <a:solidFill>
                  <a:schemeClr val="bg1"/>
                </a:solidFill>
                <a:latin typeface="Calibri Light" panose="020F0302020204030204" pitchFamily="34" charset="0"/>
                <a:cs typeface="Calibri Light" panose="020F0302020204030204" pitchFamily="34" charset="0"/>
              </a:rPr>
              <a:t>United Nations Sustainable Development Goals</a:t>
            </a:r>
          </a:p>
          <a:p>
            <a:endParaRPr lang="en-GB" sz="2400" dirty="0">
              <a:solidFill>
                <a:schemeClr val="bg1"/>
              </a:solidFill>
              <a:latin typeface="Calibri Light" panose="020F0302020204030204" pitchFamily="34" charset="0"/>
              <a:cs typeface="Calibri Light" panose="020F0302020204030204" pitchFamily="34" charset="0"/>
            </a:endParaRPr>
          </a:p>
          <a:p>
            <a:r>
              <a:rPr lang="en-US" sz="2400" dirty="0">
                <a:solidFill>
                  <a:schemeClr val="bg1"/>
                </a:solidFill>
                <a:latin typeface="Calibri Light" panose="020F0302020204030204" pitchFamily="34" charset="0"/>
                <a:cs typeface="Calibri Light" panose="020F0302020204030204" pitchFamily="34" charset="0"/>
              </a:rPr>
              <a:t>Well-being of Future Generations (Wales) Act 2015</a:t>
            </a:r>
          </a:p>
          <a:p>
            <a:r>
              <a:rPr lang="en-US" sz="2400" dirty="0">
                <a:solidFill>
                  <a:schemeClr val="bg1"/>
                </a:solidFill>
                <a:latin typeface="Calibri Light" panose="020F0302020204030204" pitchFamily="34" charset="0"/>
                <a:cs typeface="Calibri Light" panose="020F0302020204030204" pitchFamily="34" charset="0"/>
              </a:rPr>
              <a:t> </a:t>
            </a:r>
            <a:endParaRPr lang="en-GB" sz="2400" dirty="0">
              <a:solidFill>
                <a:schemeClr val="bg1"/>
              </a:solidFill>
              <a:latin typeface="Calibri Light" panose="020F0302020204030204" pitchFamily="34" charset="0"/>
              <a:cs typeface="Calibri Light" panose="020F0302020204030204" pitchFamily="34" charset="0"/>
            </a:endParaRPr>
          </a:p>
          <a:p>
            <a:r>
              <a:rPr lang="en-US" sz="2400" dirty="0">
                <a:solidFill>
                  <a:schemeClr val="bg1"/>
                </a:solidFill>
                <a:latin typeface="Calibri Light" panose="020F0302020204030204" pitchFamily="34" charset="0"/>
                <a:cs typeface="Calibri Light" panose="020F0302020204030204" pitchFamily="34" charset="0"/>
              </a:rPr>
              <a:t>Social Services and Well-being (Wales) Act 2014</a:t>
            </a:r>
          </a:p>
          <a:p>
            <a:endParaRPr lang="en-US" sz="1800"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800582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4E9D8-D1BC-4CD0-839F-8D579095F6F1}"/>
              </a:ext>
            </a:extLst>
          </p:cNvPr>
          <p:cNvSpPr>
            <a:spLocks noGrp="1"/>
          </p:cNvSpPr>
          <p:nvPr>
            <p:ph type="title"/>
          </p:nvPr>
        </p:nvSpPr>
        <p:spPr/>
        <p:txBody>
          <a:bodyPr/>
          <a:lstStyle/>
          <a:p>
            <a:r>
              <a:rPr lang="en-GB" dirty="0"/>
              <a:t>Next session</a:t>
            </a:r>
          </a:p>
        </p:txBody>
      </p:sp>
      <p:sp>
        <p:nvSpPr>
          <p:cNvPr id="3" name="Content Placeholder 2">
            <a:extLst>
              <a:ext uri="{FF2B5EF4-FFF2-40B4-BE49-F238E27FC236}">
                <a16:creationId xmlns:a16="http://schemas.microsoft.com/office/drawing/2014/main" id="{2DCDDFC6-571A-4D92-B8BA-5D03FA51D760}"/>
              </a:ext>
            </a:extLst>
          </p:cNvPr>
          <p:cNvSpPr>
            <a:spLocks noGrp="1"/>
          </p:cNvSpPr>
          <p:nvPr>
            <p:ph idx="1"/>
          </p:nvPr>
        </p:nvSpPr>
        <p:spPr>
          <a:xfrm>
            <a:off x="0" y="2076450"/>
            <a:ext cx="12192000" cy="3714749"/>
          </a:xfrm>
          <a:solidFill>
            <a:schemeClr val="tx1"/>
          </a:solidFill>
        </p:spPr>
        <p:txBody>
          <a:bodyPr/>
          <a:lstStyle/>
          <a:p>
            <a:r>
              <a:rPr lang="en-GB" dirty="0">
                <a:solidFill>
                  <a:schemeClr val="bg1"/>
                </a:solidFill>
              </a:rPr>
              <a:t>Please bring with you an example of how a school may ensure that everyone has equal opportunities for our discussion.</a:t>
            </a:r>
          </a:p>
          <a:p>
            <a:r>
              <a:rPr lang="en-GB" dirty="0">
                <a:solidFill>
                  <a:schemeClr val="bg1"/>
                </a:solidFill>
              </a:rPr>
              <a:t>We will examine the United Nations Conventions of the Rights of a Child (UNCRC) and its relationship with workplace inclusive practice </a:t>
            </a:r>
          </a:p>
          <a:p>
            <a:endParaRPr lang="en-GB" dirty="0">
              <a:solidFill>
                <a:schemeClr val="bg1"/>
              </a:solidFill>
            </a:endParaRPr>
          </a:p>
          <a:p>
            <a:r>
              <a:rPr lang="en-GB" dirty="0">
                <a:solidFill>
                  <a:schemeClr val="bg1"/>
                </a:solidFill>
              </a:rPr>
              <a:t>Any questions?</a:t>
            </a:r>
          </a:p>
        </p:txBody>
      </p:sp>
    </p:spTree>
    <p:extLst>
      <p:ext uri="{BB962C8B-B14F-4D97-AF65-F5344CB8AC3E}">
        <p14:creationId xmlns:p14="http://schemas.microsoft.com/office/powerpoint/2010/main" val="11238287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VTI">
  <a:themeElements>
    <a:clrScheme name="Custom 35">
      <a:dk1>
        <a:sysClr val="windowText" lastClr="000000"/>
      </a:dk1>
      <a:lt1>
        <a:sysClr val="window" lastClr="FFFFFF"/>
      </a:lt1>
      <a:dk2>
        <a:srgbClr val="4E3B30"/>
      </a:dk2>
      <a:lt2>
        <a:srgbClr val="F4EDD8"/>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ustom 4">
      <a:majorFont>
        <a:latin typeface="Goudy Old Style"/>
        <a:ea typeface=""/>
        <a:cs typeface=""/>
      </a:majorFont>
      <a:minorFont>
        <a:latin typeface="Goudy Old Style"/>
        <a:ea typeface=""/>
        <a:cs typeface=""/>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VTI" id="{35C4A07C-0176-4A32-9BCB-B016516853F0}" vid="{9B70D35C-BCA8-4715-BB49-8BE54A7FC0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themeOverride>
</file>

<file path=ppt/theme/themeOverride2.xml><?xml version="1.0" encoding="utf-8"?>
<a:themeOverride xmlns:a="http://schemas.openxmlformats.org/drawingml/2006/main">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C4C00F4-06E9-43E3-AD97-88A857CEFA82}">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64B270AB-C138-415C-897E-3C24487DECF1}">
  <ds:schemaRefs>
    <ds:schemaRef ds:uri="http://schemas.microsoft.com/sharepoint/v3/contenttype/forms"/>
  </ds:schemaRefs>
</ds:datastoreItem>
</file>

<file path=customXml/itemProps3.xml><?xml version="1.0" encoding="utf-8"?>
<ds:datastoreItem xmlns:ds="http://schemas.openxmlformats.org/officeDocument/2006/customXml" ds:itemID="{0585E981-8C91-4205-A0C3-C991F42B4C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205</TotalTime>
  <Words>1496</Words>
  <Application>Microsoft Office PowerPoint</Application>
  <PresentationFormat>Widescreen</PresentationFormat>
  <Paragraphs>161</Paragraphs>
  <Slides>22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Arial</vt:lpstr>
      <vt:lpstr>Calibri</vt:lpstr>
      <vt:lpstr>Calibri Light</vt:lpstr>
      <vt:lpstr>Candara</vt:lpstr>
      <vt:lpstr>Goudy Old Style</vt:lpstr>
      <vt:lpstr>Roboto</vt:lpstr>
      <vt:lpstr>Symbol</vt:lpstr>
      <vt:lpstr>Wingdings 2</vt:lpstr>
      <vt:lpstr>SlateVTI</vt:lpstr>
      <vt:lpstr>Equality, diversity and inclusive practice </vt:lpstr>
      <vt:lpstr>Todays session: aim and objectives </vt:lpstr>
      <vt:lpstr>Tackling inequality </vt:lpstr>
      <vt:lpstr>Parliamentary Bills and Acts of Parliament</vt:lpstr>
      <vt:lpstr>Anti discrimination laws timeline</vt:lpstr>
      <vt:lpstr>Anti discrimination laws timeline</vt:lpstr>
      <vt:lpstr>Anti discrimination laws timeline</vt:lpstr>
      <vt:lpstr>Does it seem confusing having all these laws? …..</vt:lpstr>
      <vt:lpstr>EQUALITY ACT 2010</vt:lpstr>
      <vt:lpstr>WHY?</vt:lpstr>
      <vt:lpstr>Equality Act 2010</vt:lpstr>
      <vt:lpstr>Equality Act 2010: protected characteristics </vt:lpstr>
      <vt:lpstr>Protected Characteristics </vt:lpstr>
      <vt:lpstr> Society</vt:lpstr>
      <vt:lpstr>Law vs society? </vt:lpstr>
      <vt:lpstr>Break out rooms group work: questions accessed in the files tab in teams</vt:lpstr>
      <vt:lpstr>Children and you people: Equality Act 2010</vt:lpstr>
      <vt:lpstr>Ensuring care professionals practice within the law</vt:lpstr>
      <vt:lpstr>Equality Act 2010</vt:lpstr>
      <vt:lpstr>Examples of unlawful discrimination</vt:lpstr>
      <vt:lpstr>Supporting legislation </vt:lpstr>
      <vt:lpstr>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Wk 4: Tackling inequality: legislation</dc:title>
  <dc:creator>rach .</dc:creator>
  <cp:lastModifiedBy>rach .</cp:lastModifiedBy>
  <cp:revision>10</cp:revision>
  <dcterms:created xsi:type="dcterms:W3CDTF">2021-01-07T11:47:49Z</dcterms:created>
  <dcterms:modified xsi:type="dcterms:W3CDTF">2021-01-08T16:27:53Z</dcterms:modified>
</cp:coreProperties>
</file>