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 id="2147483691" r:id="rId5"/>
  </p:sldMasterIdLst>
  <p:notesMasterIdLst>
    <p:notesMasterId r:id="rId91"/>
  </p:notesMasterIdLst>
  <p:handoutMasterIdLst>
    <p:handoutMasterId r:id="rId92"/>
  </p:handoutMasterIdLst>
  <p:sldIdLst>
    <p:sldId id="337" r:id="rId6"/>
    <p:sldId id="326" r:id="rId7"/>
    <p:sldId id="730" r:id="rId8"/>
    <p:sldId id="445" r:id="rId9"/>
    <p:sldId id="713" r:id="rId10"/>
    <p:sldId id="466" r:id="rId11"/>
    <p:sldId id="1209" r:id="rId12"/>
    <p:sldId id="731" r:id="rId13"/>
    <p:sldId id="715" r:id="rId14"/>
    <p:sldId id="733" r:id="rId15"/>
    <p:sldId id="758" r:id="rId16"/>
    <p:sldId id="757" r:id="rId17"/>
    <p:sldId id="755" r:id="rId18"/>
    <p:sldId id="745" r:id="rId19"/>
    <p:sldId id="746" r:id="rId20"/>
    <p:sldId id="743" r:id="rId21"/>
    <p:sldId id="1214" r:id="rId22"/>
    <p:sldId id="734" r:id="rId23"/>
    <p:sldId id="736" r:id="rId24"/>
    <p:sldId id="1206" r:id="rId25"/>
    <p:sldId id="1205" r:id="rId26"/>
    <p:sldId id="737" r:id="rId27"/>
    <p:sldId id="1207" r:id="rId28"/>
    <p:sldId id="759" r:id="rId29"/>
    <p:sldId id="1215" r:id="rId30"/>
    <p:sldId id="1217" r:id="rId31"/>
    <p:sldId id="1218" r:id="rId32"/>
    <p:sldId id="1219" r:id="rId33"/>
    <p:sldId id="751" r:id="rId34"/>
    <p:sldId id="752" r:id="rId35"/>
    <p:sldId id="753" r:id="rId36"/>
    <p:sldId id="754" r:id="rId37"/>
    <p:sldId id="749" r:id="rId38"/>
    <p:sldId id="748" r:id="rId39"/>
    <p:sldId id="518" r:id="rId40"/>
    <p:sldId id="750" r:id="rId41"/>
    <p:sldId id="1213" r:id="rId42"/>
    <p:sldId id="468" r:id="rId43"/>
    <p:sldId id="1210" r:id="rId44"/>
    <p:sldId id="1231" r:id="rId45"/>
    <p:sldId id="1211" r:id="rId46"/>
    <p:sldId id="1232" r:id="rId47"/>
    <p:sldId id="1212" r:id="rId48"/>
    <p:sldId id="1233" r:id="rId49"/>
    <p:sldId id="692" r:id="rId50"/>
    <p:sldId id="1242" r:id="rId51"/>
    <p:sldId id="1244" r:id="rId52"/>
    <p:sldId id="1243" r:id="rId53"/>
    <p:sldId id="691" r:id="rId54"/>
    <p:sldId id="1245" r:id="rId55"/>
    <p:sldId id="697" r:id="rId56"/>
    <p:sldId id="1246" r:id="rId57"/>
    <p:sldId id="1247" r:id="rId58"/>
    <p:sldId id="738" r:id="rId59"/>
    <p:sldId id="740" r:id="rId60"/>
    <p:sldId id="739" r:id="rId61"/>
    <p:sldId id="741" r:id="rId62"/>
    <p:sldId id="742" r:id="rId63"/>
    <p:sldId id="1248" r:id="rId64"/>
    <p:sldId id="661" r:id="rId65"/>
    <p:sldId id="1240" r:id="rId66"/>
    <p:sldId id="1236" r:id="rId67"/>
    <p:sldId id="1238" r:id="rId68"/>
    <p:sldId id="1241" r:id="rId69"/>
    <p:sldId id="761" r:id="rId70"/>
    <p:sldId id="287" r:id="rId71"/>
    <p:sldId id="291" r:id="rId72"/>
    <p:sldId id="295" r:id="rId73"/>
    <p:sldId id="1220" r:id="rId74"/>
    <p:sldId id="1223" r:id="rId75"/>
    <p:sldId id="1224" r:id="rId76"/>
    <p:sldId id="1225" r:id="rId77"/>
    <p:sldId id="1221" r:id="rId78"/>
    <p:sldId id="1227" r:id="rId79"/>
    <p:sldId id="1226" r:id="rId80"/>
    <p:sldId id="1228" r:id="rId81"/>
    <p:sldId id="1234" r:id="rId82"/>
    <p:sldId id="1235" r:id="rId83"/>
    <p:sldId id="744" r:id="rId84"/>
    <p:sldId id="710" r:id="rId85"/>
    <p:sldId id="1229" r:id="rId86"/>
    <p:sldId id="673" r:id="rId87"/>
    <p:sldId id="492" r:id="rId88"/>
    <p:sldId id="1249" r:id="rId89"/>
    <p:sldId id="1237" r:id="rId9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816" userDrawn="1">
          <p15:clr>
            <a:srgbClr val="A4A3A4"/>
          </p15:clr>
        </p15:guide>
        <p15:guide id="2" orient="horz" pos="36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D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EF57B3-93E4-4A30-82D5-1B94EE2E7163}" v="2" dt="2023-09-08T21:11:24.3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422" autoAdjust="0"/>
    <p:restoredTop sz="85176" autoAdjust="0"/>
  </p:normalViewPr>
  <p:slideViewPr>
    <p:cSldViewPr snapToGrid="0">
      <p:cViewPr varScale="1">
        <p:scale>
          <a:sx n="61" d="100"/>
          <a:sy n="61" d="100"/>
        </p:scale>
        <p:origin x="1228" y="52"/>
      </p:cViewPr>
      <p:guideLst>
        <p:guide pos="816"/>
        <p:guide orient="horz" pos="368"/>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viewProps" Target="viewProps.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80" Type="http://schemas.openxmlformats.org/officeDocument/2006/relationships/slide" Target="slides/slide75.xml"/><Relationship Id="rId85" Type="http://schemas.openxmlformats.org/officeDocument/2006/relationships/slide" Target="slides/slide80.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slide" Target="slides/slide83.xml"/><Relationship Id="rId91" Type="http://schemas.openxmlformats.org/officeDocument/2006/relationships/notesMaster" Target="notesMasters/notesMaster1.xml"/><Relationship Id="rId9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openxmlformats.org/officeDocument/2006/relationships/presProps" Target="presProps.xml"/><Relationship Id="rId9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tableStyles" Target="tableStyles.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handoutMaster" Target="handoutMasters/handoutMaster1.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commentAuthors" Target="commentAuthors.xml"/><Relationship Id="rId98"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C9BCAA-9F97-4B60-A78E-65C89ACFA4FD}"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A4A2CF60-9CB3-4CD7-91D1-B7325952C371}">
      <dgm:prSet phldrT="[Text]"/>
      <dgm:spPr/>
      <dgm:t>
        <a:bodyPr/>
        <a:lstStyle/>
        <a:p>
          <a:r>
            <a:rPr lang="en-GB" dirty="0">
              <a:latin typeface="Arial" panose="020B0604020202020204" pitchFamily="34" charset="0"/>
              <a:cs typeface="Arial" panose="020B0604020202020204" pitchFamily="34" charset="0"/>
            </a:rPr>
            <a:t>Temperature</a:t>
          </a:r>
        </a:p>
      </dgm:t>
    </dgm:pt>
    <dgm:pt modelId="{538568EA-2816-4CD3-A7ED-FFD26F2EC1D8}" type="parTrans" cxnId="{AD80732A-83AC-4E21-9321-35BBE2872B4C}">
      <dgm:prSet/>
      <dgm:spPr/>
      <dgm:t>
        <a:bodyPr/>
        <a:lstStyle/>
        <a:p>
          <a:endParaRPr lang="en-GB">
            <a:latin typeface="Arial" panose="020B0604020202020204" pitchFamily="34" charset="0"/>
            <a:cs typeface="Arial" panose="020B0604020202020204" pitchFamily="34" charset="0"/>
          </a:endParaRPr>
        </a:p>
      </dgm:t>
    </dgm:pt>
    <dgm:pt modelId="{DECBB94C-9D7A-41FA-8CF7-E85C5A3377F1}" type="sibTrans" cxnId="{AD80732A-83AC-4E21-9321-35BBE2872B4C}">
      <dgm:prSet/>
      <dgm:spPr/>
      <dgm:t>
        <a:bodyPr/>
        <a:lstStyle/>
        <a:p>
          <a:endParaRPr lang="en-GB">
            <a:latin typeface="Arial" panose="020B0604020202020204" pitchFamily="34" charset="0"/>
            <a:cs typeface="Arial" panose="020B0604020202020204" pitchFamily="34" charset="0"/>
          </a:endParaRPr>
        </a:p>
      </dgm:t>
    </dgm:pt>
    <dgm:pt modelId="{F6EB6C66-8836-4413-9254-07B18DF0691E}">
      <dgm:prSet phldrT="[Text]"/>
      <dgm:spPr/>
      <dgm:t>
        <a:bodyPr/>
        <a:lstStyle/>
        <a:p>
          <a:r>
            <a:rPr lang="en-GB" dirty="0">
              <a:latin typeface="Arial" panose="020B0604020202020204" pitchFamily="34" charset="0"/>
              <a:cs typeface="Arial" panose="020B0604020202020204" pitchFamily="34" charset="0"/>
            </a:rPr>
            <a:t>Salinity</a:t>
          </a:r>
        </a:p>
      </dgm:t>
    </dgm:pt>
    <dgm:pt modelId="{B1A45491-63FA-4509-976E-E70A17A64CCE}" type="parTrans" cxnId="{9313DDD1-BE3E-42CC-9B80-5BBD9AE958D4}">
      <dgm:prSet/>
      <dgm:spPr/>
      <dgm:t>
        <a:bodyPr/>
        <a:lstStyle/>
        <a:p>
          <a:endParaRPr lang="en-GB">
            <a:latin typeface="Arial" panose="020B0604020202020204" pitchFamily="34" charset="0"/>
            <a:cs typeface="Arial" panose="020B0604020202020204" pitchFamily="34" charset="0"/>
          </a:endParaRPr>
        </a:p>
      </dgm:t>
    </dgm:pt>
    <dgm:pt modelId="{7AAFABC7-057A-46A4-A175-32E1AD199E0A}" type="sibTrans" cxnId="{9313DDD1-BE3E-42CC-9B80-5BBD9AE958D4}">
      <dgm:prSet/>
      <dgm:spPr/>
      <dgm:t>
        <a:bodyPr/>
        <a:lstStyle/>
        <a:p>
          <a:endParaRPr lang="en-GB">
            <a:latin typeface="Arial" panose="020B0604020202020204" pitchFamily="34" charset="0"/>
            <a:cs typeface="Arial" panose="020B0604020202020204" pitchFamily="34" charset="0"/>
          </a:endParaRPr>
        </a:p>
      </dgm:t>
    </dgm:pt>
    <dgm:pt modelId="{254CF5E9-D281-4987-9DDB-E9459A3E3693}">
      <dgm:prSet phldrT="[Text]"/>
      <dgm:spPr/>
      <dgm:t>
        <a:bodyPr/>
        <a:lstStyle/>
        <a:p>
          <a:r>
            <a:rPr lang="en-GB" dirty="0">
              <a:latin typeface="Arial" panose="020B0604020202020204" pitchFamily="34" charset="0"/>
              <a:cs typeface="Arial" panose="020B0604020202020204" pitchFamily="34" charset="0"/>
            </a:rPr>
            <a:t>Light</a:t>
          </a:r>
        </a:p>
      </dgm:t>
    </dgm:pt>
    <dgm:pt modelId="{F85F5889-7D15-482B-84FA-F636F4235952}" type="parTrans" cxnId="{9221D900-3192-4B3D-B9B0-EBE0B21EB190}">
      <dgm:prSet/>
      <dgm:spPr/>
      <dgm:t>
        <a:bodyPr/>
        <a:lstStyle/>
        <a:p>
          <a:endParaRPr lang="en-GB">
            <a:latin typeface="Arial" panose="020B0604020202020204" pitchFamily="34" charset="0"/>
            <a:cs typeface="Arial" panose="020B0604020202020204" pitchFamily="34" charset="0"/>
          </a:endParaRPr>
        </a:p>
      </dgm:t>
    </dgm:pt>
    <dgm:pt modelId="{CBA1C156-2717-4532-825F-D17EA5ACB191}" type="sibTrans" cxnId="{9221D900-3192-4B3D-B9B0-EBE0B21EB190}">
      <dgm:prSet/>
      <dgm:spPr/>
      <dgm:t>
        <a:bodyPr/>
        <a:lstStyle/>
        <a:p>
          <a:endParaRPr lang="en-GB">
            <a:latin typeface="Arial" panose="020B0604020202020204" pitchFamily="34" charset="0"/>
            <a:cs typeface="Arial" panose="020B0604020202020204" pitchFamily="34" charset="0"/>
          </a:endParaRPr>
        </a:p>
      </dgm:t>
    </dgm:pt>
    <dgm:pt modelId="{6D7AC854-A6B4-4881-AC84-7428B0EAD60D}">
      <dgm:prSet phldrT="[Text]"/>
      <dgm:spPr/>
      <dgm:t>
        <a:bodyPr/>
        <a:lstStyle/>
        <a:p>
          <a:r>
            <a:rPr lang="en-GB" dirty="0">
              <a:latin typeface="Arial" panose="020B0604020202020204" pitchFamily="34" charset="0"/>
              <a:cs typeface="Arial" panose="020B0604020202020204" pitchFamily="34" charset="0"/>
            </a:rPr>
            <a:t>Pressure</a:t>
          </a:r>
        </a:p>
      </dgm:t>
    </dgm:pt>
    <dgm:pt modelId="{90611276-1895-4AD3-945D-05AE0997971B}" type="parTrans" cxnId="{CE7AE033-B0BF-42F2-855B-F929D47AE096}">
      <dgm:prSet/>
      <dgm:spPr/>
      <dgm:t>
        <a:bodyPr/>
        <a:lstStyle/>
        <a:p>
          <a:endParaRPr lang="en-GB">
            <a:latin typeface="Arial" panose="020B0604020202020204" pitchFamily="34" charset="0"/>
            <a:cs typeface="Arial" panose="020B0604020202020204" pitchFamily="34" charset="0"/>
          </a:endParaRPr>
        </a:p>
      </dgm:t>
    </dgm:pt>
    <dgm:pt modelId="{DE7509B7-D2EA-40F1-8B93-F0BEF246C427}" type="sibTrans" cxnId="{CE7AE033-B0BF-42F2-855B-F929D47AE096}">
      <dgm:prSet/>
      <dgm:spPr/>
      <dgm:t>
        <a:bodyPr/>
        <a:lstStyle/>
        <a:p>
          <a:endParaRPr lang="en-GB">
            <a:latin typeface="Arial" panose="020B0604020202020204" pitchFamily="34" charset="0"/>
            <a:cs typeface="Arial" panose="020B0604020202020204" pitchFamily="34" charset="0"/>
          </a:endParaRPr>
        </a:p>
      </dgm:t>
    </dgm:pt>
    <dgm:pt modelId="{0D2C822B-1653-4DCC-912F-94CD10F7D52F}">
      <dgm:prSet phldrT="[Text]"/>
      <dgm:spPr/>
      <dgm:t>
        <a:bodyPr/>
        <a:lstStyle/>
        <a:p>
          <a:r>
            <a:rPr lang="en-GB" dirty="0">
              <a:latin typeface="Arial" panose="020B0604020202020204" pitchFamily="34" charset="0"/>
              <a:cs typeface="Arial" panose="020B0604020202020204" pitchFamily="34" charset="0"/>
            </a:rPr>
            <a:t>Currents</a:t>
          </a:r>
        </a:p>
      </dgm:t>
    </dgm:pt>
    <dgm:pt modelId="{A9BB6ECE-3CF0-46D1-B757-00DC1734C075}" type="parTrans" cxnId="{2B7FC897-F99F-4102-8751-08DD7E243AF1}">
      <dgm:prSet/>
      <dgm:spPr/>
      <dgm:t>
        <a:bodyPr/>
        <a:lstStyle/>
        <a:p>
          <a:endParaRPr lang="en-GB">
            <a:latin typeface="Arial" panose="020B0604020202020204" pitchFamily="34" charset="0"/>
            <a:cs typeface="Arial" panose="020B0604020202020204" pitchFamily="34" charset="0"/>
          </a:endParaRPr>
        </a:p>
      </dgm:t>
    </dgm:pt>
    <dgm:pt modelId="{A2692331-C747-44B2-AAED-5DA01A467C28}" type="sibTrans" cxnId="{2B7FC897-F99F-4102-8751-08DD7E243AF1}">
      <dgm:prSet/>
      <dgm:spPr/>
      <dgm:t>
        <a:bodyPr/>
        <a:lstStyle/>
        <a:p>
          <a:endParaRPr lang="en-GB">
            <a:latin typeface="Arial" panose="020B0604020202020204" pitchFamily="34" charset="0"/>
            <a:cs typeface="Arial" panose="020B0604020202020204" pitchFamily="34" charset="0"/>
          </a:endParaRPr>
        </a:p>
      </dgm:t>
    </dgm:pt>
    <dgm:pt modelId="{3EDC55E0-F118-4D33-B186-B5D0BE328297}">
      <dgm:prSet phldrT="[Text]"/>
      <dgm:spPr/>
      <dgm:t>
        <a:bodyPr/>
        <a:lstStyle/>
        <a:p>
          <a:r>
            <a:rPr lang="en-GB" dirty="0">
              <a:latin typeface="Arial" panose="020B0604020202020204" pitchFamily="34" charset="0"/>
              <a:cs typeface="Arial" panose="020B0604020202020204" pitchFamily="34" charset="0"/>
            </a:rPr>
            <a:t>Tides</a:t>
          </a:r>
        </a:p>
      </dgm:t>
    </dgm:pt>
    <dgm:pt modelId="{D99CEB2C-53B4-4808-AE34-6D8774CCB69D}" type="parTrans" cxnId="{4F04F92F-C22E-4F10-8068-18AACCD937F2}">
      <dgm:prSet/>
      <dgm:spPr/>
      <dgm:t>
        <a:bodyPr/>
        <a:lstStyle/>
        <a:p>
          <a:endParaRPr lang="en-GB">
            <a:latin typeface="Arial" panose="020B0604020202020204" pitchFamily="34" charset="0"/>
            <a:cs typeface="Arial" panose="020B0604020202020204" pitchFamily="34" charset="0"/>
          </a:endParaRPr>
        </a:p>
      </dgm:t>
    </dgm:pt>
    <dgm:pt modelId="{5E68C9F4-D427-43F5-9E26-FA9F4903B749}" type="sibTrans" cxnId="{4F04F92F-C22E-4F10-8068-18AACCD937F2}">
      <dgm:prSet/>
      <dgm:spPr/>
      <dgm:t>
        <a:bodyPr/>
        <a:lstStyle/>
        <a:p>
          <a:endParaRPr lang="en-GB">
            <a:latin typeface="Arial" panose="020B0604020202020204" pitchFamily="34" charset="0"/>
            <a:cs typeface="Arial" panose="020B0604020202020204" pitchFamily="34" charset="0"/>
          </a:endParaRPr>
        </a:p>
      </dgm:t>
    </dgm:pt>
    <dgm:pt modelId="{837B9DE8-D38E-4BC5-81EC-D7AE51FAAE2D}">
      <dgm:prSet phldrT="[Text]"/>
      <dgm:spPr/>
      <dgm:t>
        <a:bodyPr/>
        <a:lstStyle/>
        <a:p>
          <a:r>
            <a:rPr lang="en-GB" dirty="0">
              <a:latin typeface="Arial" panose="020B0604020202020204" pitchFamily="34" charset="0"/>
              <a:cs typeface="Arial" panose="020B0604020202020204" pitchFamily="34" charset="0"/>
            </a:rPr>
            <a:t>Nutrients</a:t>
          </a:r>
        </a:p>
      </dgm:t>
    </dgm:pt>
    <dgm:pt modelId="{3B8C71C2-6621-46B6-B444-407486DEEEB7}" type="parTrans" cxnId="{6AFC29AD-082F-4CB1-9823-AEAB2DBB594A}">
      <dgm:prSet/>
      <dgm:spPr/>
      <dgm:t>
        <a:bodyPr/>
        <a:lstStyle/>
        <a:p>
          <a:endParaRPr lang="en-GB">
            <a:latin typeface="Arial" panose="020B0604020202020204" pitchFamily="34" charset="0"/>
            <a:cs typeface="Arial" panose="020B0604020202020204" pitchFamily="34" charset="0"/>
          </a:endParaRPr>
        </a:p>
      </dgm:t>
    </dgm:pt>
    <dgm:pt modelId="{D02D2477-3AC7-475C-991F-937AFC735EF9}" type="sibTrans" cxnId="{6AFC29AD-082F-4CB1-9823-AEAB2DBB594A}">
      <dgm:prSet/>
      <dgm:spPr/>
      <dgm:t>
        <a:bodyPr/>
        <a:lstStyle/>
        <a:p>
          <a:endParaRPr lang="en-GB">
            <a:latin typeface="Arial" panose="020B0604020202020204" pitchFamily="34" charset="0"/>
            <a:cs typeface="Arial" panose="020B0604020202020204" pitchFamily="34" charset="0"/>
          </a:endParaRPr>
        </a:p>
      </dgm:t>
    </dgm:pt>
    <dgm:pt modelId="{39FD763E-2C35-454B-BD97-D371283BD1EE}">
      <dgm:prSet phldrT="[Text]"/>
      <dgm:spPr/>
      <dgm:t>
        <a:bodyPr/>
        <a:lstStyle/>
        <a:p>
          <a:r>
            <a:rPr lang="en-GB" dirty="0">
              <a:latin typeface="Arial" panose="020B0604020202020204" pitchFamily="34" charset="0"/>
              <a:cs typeface="Arial" panose="020B0604020202020204" pitchFamily="34" charset="0"/>
            </a:rPr>
            <a:t>Oxygen</a:t>
          </a:r>
        </a:p>
      </dgm:t>
    </dgm:pt>
    <dgm:pt modelId="{50CDAB64-496F-49DA-9D98-E04DDE318899}" type="parTrans" cxnId="{C7828F52-D53E-4C99-A145-1F50A583F734}">
      <dgm:prSet/>
      <dgm:spPr/>
      <dgm:t>
        <a:bodyPr/>
        <a:lstStyle/>
        <a:p>
          <a:endParaRPr lang="en-GB">
            <a:latin typeface="Arial" panose="020B0604020202020204" pitchFamily="34" charset="0"/>
            <a:cs typeface="Arial" panose="020B0604020202020204" pitchFamily="34" charset="0"/>
          </a:endParaRPr>
        </a:p>
      </dgm:t>
    </dgm:pt>
    <dgm:pt modelId="{4FB2597C-0A23-4839-8636-02D3F6495BEE}" type="sibTrans" cxnId="{C7828F52-D53E-4C99-A145-1F50A583F734}">
      <dgm:prSet/>
      <dgm:spPr/>
      <dgm:t>
        <a:bodyPr/>
        <a:lstStyle/>
        <a:p>
          <a:endParaRPr lang="en-GB">
            <a:latin typeface="Arial" panose="020B0604020202020204" pitchFamily="34" charset="0"/>
            <a:cs typeface="Arial" panose="020B0604020202020204" pitchFamily="34" charset="0"/>
          </a:endParaRPr>
        </a:p>
      </dgm:t>
    </dgm:pt>
    <dgm:pt modelId="{84331E32-A0A1-4D72-A173-B55C255E6BE7}" type="pres">
      <dgm:prSet presAssocID="{B8C9BCAA-9F97-4B60-A78E-65C89ACFA4FD}" presName="diagram" presStyleCnt="0">
        <dgm:presLayoutVars>
          <dgm:dir/>
          <dgm:resizeHandles val="exact"/>
        </dgm:presLayoutVars>
      </dgm:prSet>
      <dgm:spPr/>
    </dgm:pt>
    <dgm:pt modelId="{0B3DF66D-4BF1-492C-B958-064AA4CCE353}" type="pres">
      <dgm:prSet presAssocID="{A4A2CF60-9CB3-4CD7-91D1-B7325952C371}" presName="node" presStyleLbl="node1" presStyleIdx="0" presStyleCnt="8">
        <dgm:presLayoutVars>
          <dgm:bulletEnabled val="1"/>
        </dgm:presLayoutVars>
      </dgm:prSet>
      <dgm:spPr/>
    </dgm:pt>
    <dgm:pt modelId="{E54EE234-D75D-4B43-828C-95A21F530BD0}" type="pres">
      <dgm:prSet presAssocID="{DECBB94C-9D7A-41FA-8CF7-E85C5A3377F1}" presName="sibTrans" presStyleCnt="0"/>
      <dgm:spPr/>
    </dgm:pt>
    <dgm:pt modelId="{9533A97D-EA82-4B9C-B717-E0F46CE18598}" type="pres">
      <dgm:prSet presAssocID="{F6EB6C66-8836-4413-9254-07B18DF0691E}" presName="node" presStyleLbl="node1" presStyleIdx="1" presStyleCnt="8">
        <dgm:presLayoutVars>
          <dgm:bulletEnabled val="1"/>
        </dgm:presLayoutVars>
      </dgm:prSet>
      <dgm:spPr/>
    </dgm:pt>
    <dgm:pt modelId="{5C16C3F2-BD63-40E9-88DE-0DCE0274F30B}" type="pres">
      <dgm:prSet presAssocID="{7AAFABC7-057A-46A4-A175-32E1AD199E0A}" presName="sibTrans" presStyleCnt="0"/>
      <dgm:spPr/>
    </dgm:pt>
    <dgm:pt modelId="{2B0D6D21-FC45-46BF-A738-E66A66F03572}" type="pres">
      <dgm:prSet presAssocID="{254CF5E9-D281-4987-9DDB-E9459A3E3693}" presName="node" presStyleLbl="node1" presStyleIdx="2" presStyleCnt="8">
        <dgm:presLayoutVars>
          <dgm:bulletEnabled val="1"/>
        </dgm:presLayoutVars>
      </dgm:prSet>
      <dgm:spPr/>
    </dgm:pt>
    <dgm:pt modelId="{60B1315D-3910-4098-AD83-9F348C478310}" type="pres">
      <dgm:prSet presAssocID="{CBA1C156-2717-4532-825F-D17EA5ACB191}" presName="sibTrans" presStyleCnt="0"/>
      <dgm:spPr/>
    </dgm:pt>
    <dgm:pt modelId="{B3CA4624-2EFB-4762-8035-5FE2941895C0}" type="pres">
      <dgm:prSet presAssocID="{6D7AC854-A6B4-4881-AC84-7428B0EAD60D}" presName="node" presStyleLbl="node1" presStyleIdx="3" presStyleCnt="8">
        <dgm:presLayoutVars>
          <dgm:bulletEnabled val="1"/>
        </dgm:presLayoutVars>
      </dgm:prSet>
      <dgm:spPr/>
    </dgm:pt>
    <dgm:pt modelId="{A4303A5E-6ED4-4659-B1D1-4EE6563909EE}" type="pres">
      <dgm:prSet presAssocID="{DE7509B7-D2EA-40F1-8B93-F0BEF246C427}" presName="sibTrans" presStyleCnt="0"/>
      <dgm:spPr/>
    </dgm:pt>
    <dgm:pt modelId="{78627F5A-2E35-430D-9230-3DB744D805FF}" type="pres">
      <dgm:prSet presAssocID="{0D2C822B-1653-4DCC-912F-94CD10F7D52F}" presName="node" presStyleLbl="node1" presStyleIdx="4" presStyleCnt="8">
        <dgm:presLayoutVars>
          <dgm:bulletEnabled val="1"/>
        </dgm:presLayoutVars>
      </dgm:prSet>
      <dgm:spPr/>
    </dgm:pt>
    <dgm:pt modelId="{17AA9D1B-1539-4403-B861-18E8ADCEB2A7}" type="pres">
      <dgm:prSet presAssocID="{A2692331-C747-44B2-AAED-5DA01A467C28}" presName="sibTrans" presStyleCnt="0"/>
      <dgm:spPr/>
    </dgm:pt>
    <dgm:pt modelId="{B5D5A9D6-2A39-4BAD-87F5-5176DC621F4B}" type="pres">
      <dgm:prSet presAssocID="{3EDC55E0-F118-4D33-B186-B5D0BE328297}" presName="node" presStyleLbl="node1" presStyleIdx="5" presStyleCnt="8">
        <dgm:presLayoutVars>
          <dgm:bulletEnabled val="1"/>
        </dgm:presLayoutVars>
      </dgm:prSet>
      <dgm:spPr/>
    </dgm:pt>
    <dgm:pt modelId="{D8C6645D-0421-400F-A3A8-542961A815C6}" type="pres">
      <dgm:prSet presAssocID="{5E68C9F4-D427-43F5-9E26-FA9F4903B749}" presName="sibTrans" presStyleCnt="0"/>
      <dgm:spPr/>
    </dgm:pt>
    <dgm:pt modelId="{BB50C1E8-2C65-4198-ACDD-99B57567CAE7}" type="pres">
      <dgm:prSet presAssocID="{837B9DE8-D38E-4BC5-81EC-D7AE51FAAE2D}" presName="node" presStyleLbl="node1" presStyleIdx="6" presStyleCnt="8">
        <dgm:presLayoutVars>
          <dgm:bulletEnabled val="1"/>
        </dgm:presLayoutVars>
      </dgm:prSet>
      <dgm:spPr/>
    </dgm:pt>
    <dgm:pt modelId="{0E1FF4FC-269D-4005-B62C-C322106144E6}" type="pres">
      <dgm:prSet presAssocID="{D02D2477-3AC7-475C-991F-937AFC735EF9}" presName="sibTrans" presStyleCnt="0"/>
      <dgm:spPr/>
    </dgm:pt>
    <dgm:pt modelId="{6C7E94C6-5C20-4218-9C0C-356F47569C1B}" type="pres">
      <dgm:prSet presAssocID="{39FD763E-2C35-454B-BD97-D371283BD1EE}" presName="node" presStyleLbl="node1" presStyleIdx="7" presStyleCnt="8">
        <dgm:presLayoutVars>
          <dgm:bulletEnabled val="1"/>
        </dgm:presLayoutVars>
      </dgm:prSet>
      <dgm:spPr/>
    </dgm:pt>
  </dgm:ptLst>
  <dgm:cxnLst>
    <dgm:cxn modelId="{9221D900-3192-4B3D-B9B0-EBE0B21EB190}" srcId="{B8C9BCAA-9F97-4B60-A78E-65C89ACFA4FD}" destId="{254CF5E9-D281-4987-9DDB-E9459A3E3693}" srcOrd="2" destOrd="0" parTransId="{F85F5889-7D15-482B-84FA-F636F4235952}" sibTransId="{CBA1C156-2717-4532-825F-D17EA5ACB191}"/>
    <dgm:cxn modelId="{B08A960D-E08F-4C03-A89A-92E50E6BDFF8}" type="presOf" srcId="{254CF5E9-D281-4987-9DDB-E9459A3E3693}" destId="{2B0D6D21-FC45-46BF-A738-E66A66F03572}" srcOrd="0" destOrd="0" presId="urn:microsoft.com/office/officeart/2005/8/layout/default"/>
    <dgm:cxn modelId="{F6135C1D-7ACA-4ED8-9194-A23DB9726F11}" type="presOf" srcId="{B8C9BCAA-9F97-4B60-A78E-65C89ACFA4FD}" destId="{84331E32-A0A1-4D72-A173-B55C255E6BE7}" srcOrd="0" destOrd="0" presId="urn:microsoft.com/office/officeart/2005/8/layout/default"/>
    <dgm:cxn modelId="{AD80732A-83AC-4E21-9321-35BBE2872B4C}" srcId="{B8C9BCAA-9F97-4B60-A78E-65C89ACFA4FD}" destId="{A4A2CF60-9CB3-4CD7-91D1-B7325952C371}" srcOrd="0" destOrd="0" parTransId="{538568EA-2816-4CD3-A7ED-FFD26F2EC1D8}" sibTransId="{DECBB94C-9D7A-41FA-8CF7-E85C5A3377F1}"/>
    <dgm:cxn modelId="{4F04F92F-C22E-4F10-8068-18AACCD937F2}" srcId="{B8C9BCAA-9F97-4B60-A78E-65C89ACFA4FD}" destId="{3EDC55E0-F118-4D33-B186-B5D0BE328297}" srcOrd="5" destOrd="0" parTransId="{D99CEB2C-53B4-4808-AE34-6D8774CCB69D}" sibTransId="{5E68C9F4-D427-43F5-9E26-FA9F4903B749}"/>
    <dgm:cxn modelId="{CE7AE033-B0BF-42F2-855B-F929D47AE096}" srcId="{B8C9BCAA-9F97-4B60-A78E-65C89ACFA4FD}" destId="{6D7AC854-A6B4-4881-AC84-7428B0EAD60D}" srcOrd="3" destOrd="0" parTransId="{90611276-1895-4AD3-945D-05AE0997971B}" sibTransId="{DE7509B7-D2EA-40F1-8B93-F0BEF246C427}"/>
    <dgm:cxn modelId="{ED90343E-6E3D-43BE-94BF-DDE0106B81CF}" type="presOf" srcId="{6D7AC854-A6B4-4881-AC84-7428B0EAD60D}" destId="{B3CA4624-2EFB-4762-8035-5FE2941895C0}" srcOrd="0" destOrd="0" presId="urn:microsoft.com/office/officeart/2005/8/layout/default"/>
    <dgm:cxn modelId="{C7828F52-D53E-4C99-A145-1F50A583F734}" srcId="{B8C9BCAA-9F97-4B60-A78E-65C89ACFA4FD}" destId="{39FD763E-2C35-454B-BD97-D371283BD1EE}" srcOrd="7" destOrd="0" parTransId="{50CDAB64-496F-49DA-9D98-E04DDE318899}" sibTransId="{4FB2597C-0A23-4839-8636-02D3F6495BEE}"/>
    <dgm:cxn modelId="{3D3C6B5A-45B6-44BB-91A5-3F62EC9CEC3F}" type="presOf" srcId="{A4A2CF60-9CB3-4CD7-91D1-B7325952C371}" destId="{0B3DF66D-4BF1-492C-B958-064AA4CCE353}" srcOrd="0" destOrd="0" presId="urn:microsoft.com/office/officeart/2005/8/layout/default"/>
    <dgm:cxn modelId="{EB3DD287-35E0-40D6-B20E-0BC74CE8FABE}" type="presOf" srcId="{837B9DE8-D38E-4BC5-81EC-D7AE51FAAE2D}" destId="{BB50C1E8-2C65-4198-ACDD-99B57567CAE7}" srcOrd="0" destOrd="0" presId="urn:microsoft.com/office/officeart/2005/8/layout/default"/>
    <dgm:cxn modelId="{2B7FC897-F99F-4102-8751-08DD7E243AF1}" srcId="{B8C9BCAA-9F97-4B60-A78E-65C89ACFA4FD}" destId="{0D2C822B-1653-4DCC-912F-94CD10F7D52F}" srcOrd="4" destOrd="0" parTransId="{A9BB6ECE-3CF0-46D1-B757-00DC1734C075}" sibTransId="{A2692331-C747-44B2-AAED-5DA01A467C28}"/>
    <dgm:cxn modelId="{C12CEEA3-81BF-4B17-BB38-3B1042B6E67F}" type="presOf" srcId="{F6EB6C66-8836-4413-9254-07B18DF0691E}" destId="{9533A97D-EA82-4B9C-B717-E0F46CE18598}" srcOrd="0" destOrd="0" presId="urn:microsoft.com/office/officeart/2005/8/layout/default"/>
    <dgm:cxn modelId="{6AFC29AD-082F-4CB1-9823-AEAB2DBB594A}" srcId="{B8C9BCAA-9F97-4B60-A78E-65C89ACFA4FD}" destId="{837B9DE8-D38E-4BC5-81EC-D7AE51FAAE2D}" srcOrd="6" destOrd="0" parTransId="{3B8C71C2-6621-46B6-B444-407486DEEEB7}" sibTransId="{D02D2477-3AC7-475C-991F-937AFC735EF9}"/>
    <dgm:cxn modelId="{48923FB9-C6E4-4811-A341-77EC27A0C67A}" type="presOf" srcId="{3EDC55E0-F118-4D33-B186-B5D0BE328297}" destId="{B5D5A9D6-2A39-4BAD-87F5-5176DC621F4B}" srcOrd="0" destOrd="0" presId="urn:microsoft.com/office/officeart/2005/8/layout/default"/>
    <dgm:cxn modelId="{028AD0CA-429B-49A8-B176-9071E005E897}" type="presOf" srcId="{39FD763E-2C35-454B-BD97-D371283BD1EE}" destId="{6C7E94C6-5C20-4218-9C0C-356F47569C1B}" srcOrd="0" destOrd="0" presId="urn:microsoft.com/office/officeart/2005/8/layout/default"/>
    <dgm:cxn modelId="{9313DDD1-BE3E-42CC-9B80-5BBD9AE958D4}" srcId="{B8C9BCAA-9F97-4B60-A78E-65C89ACFA4FD}" destId="{F6EB6C66-8836-4413-9254-07B18DF0691E}" srcOrd="1" destOrd="0" parTransId="{B1A45491-63FA-4509-976E-E70A17A64CCE}" sibTransId="{7AAFABC7-057A-46A4-A175-32E1AD199E0A}"/>
    <dgm:cxn modelId="{6D4B9BE0-59FC-4CE5-8F30-45629089C443}" type="presOf" srcId="{0D2C822B-1653-4DCC-912F-94CD10F7D52F}" destId="{78627F5A-2E35-430D-9230-3DB744D805FF}" srcOrd="0" destOrd="0" presId="urn:microsoft.com/office/officeart/2005/8/layout/default"/>
    <dgm:cxn modelId="{C271E481-6583-443D-A702-43D3987D5D3E}" type="presParOf" srcId="{84331E32-A0A1-4D72-A173-B55C255E6BE7}" destId="{0B3DF66D-4BF1-492C-B958-064AA4CCE353}" srcOrd="0" destOrd="0" presId="urn:microsoft.com/office/officeart/2005/8/layout/default"/>
    <dgm:cxn modelId="{1149F304-D5B1-4C10-B00C-8B301C58DD22}" type="presParOf" srcId="{84331E32-A0A1-4D72-A173-B55C255E6BE7}" destId="{E54EE234-D75D-4B43-828C-95A21F530BD0}" srcOrd="1" destOrd="0" presId="urn:microsoft.com/office/officeart/2005/8/layout/default"/>
    <dgm:cxn modelId="{37523BA8-D723-4729-91B6-5189A6F29ECF}" type="presParOf" srcId="{84331E32-A0A1-4D72-A173-B55C255E6BE7}" destId="{9533A97D-EA82-4B9C-B717-E0F46CE18598}" srcOrd="2" destOrd="0" presId="urn:microsoft.com/office/officeart/2005/8/layout/default"/>
    <dgm:cxn modelId="{EA415A00-3E63-4A90-A3EA-BDBB8EADE65B}" type="presParOf" srcId="{84331E32-A0A1-4D72-A173-B55C255E6BE7}" destId="{5C16C3F2-BD63-40E9-88DE-0DCE0274F30B}" srcOrd="3" destOrd="0" presId="urn:microsoft.com/office/officeart/2005/8/layout/default"/>
    <dgm:cxn modelId="{C4490CEE-89D1-4BD6-B64B-D8095924BFE5}" type="presParOf" srcId="{84331E32-A0A1-4D72-A173-B55C255E6BE7}" destId="{2B0D6D21-FC45-46BF-A738-E66A66F03572}" srcOrd="4" destOrd="0" presId="urn:microsoft.com/office/officeart/2005/8/layout/default"/>
    <dgm:cxn modelId="{3DB50573-3BAE-41F4-95AC-E513C972F09D}" type="presParOf" srcId="{84331E32-A0A1-4D72-A173-B55C255E6BE7}" destId="{60B1315D-3910-4098-AD83-9F348C478310}" srcOrd="5" destOrd="0" presId="urn:microsoft.com/office/officeart/2005/8/layout/default"/>
    <dgm:cxn modelId="{D5541F95-3DEC-48E8-AA04-E281BE8B999B}" type="presParOf" srcId="{84331E32-A0A1-4D72-A173-B55C255E6BE7}" destId="{B3CA4624-2EFB-4762-8035-5FE2941895C0}" srcOrd="6" destOrd="0" presId="urn:microsoft.com/office/officeart/2005/8/layout/default"/>
    <dgm:cxn modelId="{187B4382-C06F-470E-B578-E0D7D3525EA0}" type="presParOf" srcId="{84331E32-A0A1-4D72-A173-B55C255E6BE7}" destId="{A4303A5E-6ED4-4659-B1D1-4EE6563909EE}" srcOrd="7" destOrd="0" presId="urn:microsoft.com/office/officeart/2005/8/layout/default"/>
    <dgm:cxn modelId="{D3E575A5-C1E2-4056-BA0F-F4B006CEA85D}" type="presParOf" srcId="{84331E32-A0A1-4D72-A173-B55C255E6BE7}" destId="{78627F5A-2E35-430D-9230-3DB744D805FF}" srcOrd="8" destOrd="0" presId="urn:microsoft.com/office/officeart/2005/8/layout/default"/>
    <dgm:cxn modelId="{69D391E6-6448-4D64-BA6B-1D7EC3678F81}" type="presParOf" srcId="{84331E32-A0A1-4D72-A173-B55C255E6BE7}" destId="{17AA9D1B-1539-4403-B861-18E8ADCEB2A7}" srcOrd="9" destOrd="0" presId="urn:microsoft.com/office/officeart/2005/8/layout/default"/>
    <dgm:cxn modelId="{85BD16B1-E151-4C15-A1C0-6D17F3204C4E}" type="presParOf" srcId="{84331E32-A0A1-4D72-A173-B55C255E6BE7}" destId="{B5D5A9D6-2A39-4BAD-87F5-5176DC621F4B}" srcOrd="10" destOrd="0" presId="urn:microsoft.com/office/officeart/2005/8/layout/default"/>
    <dgm:cxn modelId="{EC735749-CFE5-497B-8154-903984DD9738}" type="presParOf" srcId="{84331E32-A0A1-4D72-A173-B55C255E6BE7}" destId="{D8C6645D-0421-400F-A3A8-542961A815C6}" srcOrd="11" destOrd="0" presId="urn:microsoft.com/office/officeart/2005/8/layout/default"/>
    <dgm:cxn modelId="{A16F9E03-6F2A-4372-9A91-4952E91A444A}" type="presParOf" srcId="{84331E32-A0A1-4D72-A173-B55C255E6BE7}" destId="{BB50C1E8-2C65-4198-ACDD-99B57567CAE7}" srcOrd="12" destOrd="0" presId="urn:microsoft.com/office/officeart/2005/8/layout/default"/>
    <dgm:cxn modelId="{83E8314D-ACE6-4585-AB3F-77D43B1D8444}" type="presParOf" srcId="{84331E32-A0A1-4D72-A173-B55C255E6BE7}" destId="{0E1FF4FC-269D-4005-B62C-C322106144E6}" srcOrd="13" destOrd="0" presId="urn:microsoft.com/office/officeart/2005/8/layout/default"/>
    <dgm:cxn modelId="{DBED06C4-F33E-45B6-8470-17FD172420F0}" type="presParOf" srcId="{84331E32-A0A1-4D72-A173-B55C255E6BE7}" destId="{6C7E94C6-5C20-4218-9C0C-356F47569C1B}"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C9BCAA-9F97-4B60-A78E-65C89ACFA4FD}"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A4A2CF60-9CB3-4CD7-91D1-B7325952C371}">
      <dgm:prSet phldrT="[Text]"/>
      <dgm:spPr/>
      <dgm:t>
        <a:bodyPr/>
        <a:lstStyle/>
        <a:p>
          <a:r>
            <a:rPr lang="en-GB" dirty="0">
              <a:latin typeface="Arial" panose="020B0604020202020204" pitchFamily="34" charset="0"/>
              <a:cs typeface="Arial" panose="020B0604020202020204" pitchFamily="34" charset="0"/>
            </a:rPr>
            <a:t>Temperature</a:t>
          </a:r>
        </a:p>
      </dgm:t>
    </dgm:pt>
    <dgm:pt modelId="{538568EA-2816-4CD3-A7ED-FFD26F2EC1D8}" type="parTrans" cxnId="{AD80732A-83AC-4E21-9321-35BBE2872B4C}">
      <dgm:prSet/>
      <dgm:spPr/>
      <dgm:t>
        <a:bodyPr/>
        <a:lstStyle/>
        <a:p>
          <a:endParaRPr lang="en-GB">
            <a:latin typeface="Arial" panose="020B0604020202020204" pitchFamily="34" charset="0"/>
            <a:cs typeface="Arial" panose="020B0604020202020204" pitchFamily="34" charset="0"/>
          </a:endParaRPr>
        </a:p>
      </dgm:t>
    </dgm:pt>
    <dgm:pt modelId="{DECBB94C-9D7A-41FA-8CF7-E85C5A3377F1}" type="sibTrans" cxnId="{AD80732A-83AC-4E21-9321-35BBE2872B4C}">
      <dgm:prSet/>
      <dgm:spPr/>
      <dgm:t>
        <a:bodyPr/>
        <a:lstStyle/>
        <a:p>
          <a:endParaRPr lang="en-GB">
            <a:latin typeface="Arial" panose="020B0604020202020204" pitchFamily="34" charset="0"/>
            <a:cs typeface="Arial" panose="020B0604020202020204" pitchFamily="34" charset="0"/>
          </a:endParaRPr>
        </a:p>
      </dgm:t>
    </dgm:pt>
    <dgm:pt modelId="{F6EB6C66-8836-4413-9254-07B18DF0691E}">
      <dgm:prSet phldrT="[Text]"/>
      <dgm:spPr/>
      <dgm:t>
        <a:bodyPr/>
        <a:lstStyle/>
        <a:p>
          <a:r>
            <a:rPr lang="en-GB" dirty="0">
              <a:latin typeface="Arial" panose="020B0604020202020204" pitchFamily="34" charset="0"/>
              <a:cs typeface="Arial" panose="020B0604020202020204" pitchFamily="34" charset="0"/>
            </a:rPr>
            <a:t>Salinity</a:t>
          </a:r>
        </a:p>
      </dgm:t>
    </dgm:pt>
    <dgm:pt modelId="{B1A45491-63FA-4509-976E-E70A17A64CCE}" type="parTrans" cxnId="{9313DDD1-BE3E-42CC-9B80-5BBD9AE958D4}">
      <dgm:prSet/>
      <dgm:spPr/>
      <dgm:t>
        <a:bodyPr/>
        <a:lstStyle/>
        <a:p>
          <a:endParaRPr lang="en-GB">
            <a:latin typeface="Arial" panose="020B0604020202020204" pitchFamily="34" charset="0"/>
            <a:cs typeface="Arial" panose="020B0604020202020204" pitchFamily="34" charset="0"/>
          </a:endParaRPr>
        </a:p>
      </dgm:t>
    </dgm:pt>
    <dgm:pt modelId="{7AAFABC7-057A-46A4-A175-32E1AD199E0A}" type="sibTrans" cxnId="{9313DDD1-BE3E-42CC-9B80-5BBD9AE958D4}">
      <dgm:prSet/>
      <dgm:spPr/>
      <dgm:t>
        <a:bodyPr/>
        <a:lstStyle/>
        <a:p>
          <a:endParaRPr lang="en-GB">
            <a:latin typeface="Arial" panose="020B0604020202020204" pitchFamily="34" charset="0"/>
            <a:cs typeface="Arial" panose="020B0604020202020204" pitchFamily="34" charset="0"/>
          </a:endParaRPr>
        </a:p>
      </dgm:t>
    </dgm:pt>
    <dgm:pt modelId="{254CF5E9-D281-4987-9DDB-E9459A3E3693}">
      <dgm:prSet phldrT="[Text]"/>
      <dgm:spPr/>
      <dgm:t>
        <a:bodyPr/>
        <a:lstStyle/>
        <a:p>
          <a:r>
            <a:rPr lang="en-GB" dirty="0">
              <a:latin typeface="Arial" panose="020B0604020202020204" pitchFamily="34" charset="0"/>
              <a:cs typeface="Arial" panose="020B0604020202020204" pitchFamily="34" charset="0"/>
            </a:rPr>
            <a:t>Light</a:t>
          </a:r>
        </a:p>
      </dgm:t>
    </dgm:pt>
    <dgm:pt modelId="{F85F5889-7D15-482B-84FA-F636F4235952}" type="parTrans" cxnId="{9221D900-3192-4B3D-B9B0-EBE0B21EB190}">
      <dgm:prSet/>
      <dgm:spPr/>
      <dgm:t>
        <a:bodyPr/>
        <a:lstStyle/>
        <a:p>
          <a:endParaRPr lang="en-GB">
            <a:latin typeface="Arial" panose="020B0604020202020204" pitchFamily="34" charset="0"/>
            <a:cs typeface="Arial" panose="020B0604020202020204" pitchFamily="34" charset="0"/>
          </a:endParaRPr>
        </a:p>
      </dgm:t>
    </dgm:pt>
    <dgm:pt modelId="{CBA1C156-2717-4532-825F-D17EA5ACB191}" type="sibTrans" cxnId="{9221D900-3192-4B3D-B9B0-EBE0B21EB190}">
      <dgm:prSet/>
      <dgm:spPr/>
      <dgm:t>
        <a:bodyPr/>
        <a:lstStyle/>
        <a:p>
          <a:endParaRPr lang="en-GB">
            <a:latin typeface="Arial" panose="020B0604020202020204" pitchFamily="34" charset="0"/>
            <a:cs typeface="Arial" panose="020B0604020202020204" pitchFamily="34" charset="0"/>
          </a:endParaRPr>
        </a:p>
      </dgm:t>
    </dgm:pt>
    <dgm:pt modelId="{6D7AC854-A6B4-4881-AC84-7428B0EAD60D}">
      <dgm:prSet phldrT="[Text]"/>
      <dgm:spPr/>
      <dgm:t>
        <a:bodyPr/>
        <a:lstStyle/>
        <a:p>
          <a:r>
            <a:rPr lang="en-GB" dirty="0">
              <a:latin typeface="Arial" panose="020B0604020202020204" pitchFamily="34" charset="0"/>
              <a:cs typeface="Arial" panose="020B0604020202020204" pitchFamily="34" charset="0"/>
            </a:rPr>
            <a:t>Pressure</a:t>
          </a:r>
        </a:p>
      </dgm:t>
    </dgm:pt>
    <dgm:pt modelId="{90611276-1895-4AD3-945D-05AE0997971B}" type="parTrans" cxnId="{CE7AE033-B0BF-42F2-855B-F929D47AE096}">
      <dgm:prSet/>
      <dgm:spPr/>
      <dgm:t>
        <a:bodyPr/>
        <a:lstStyle/>
        <a:p>
          <a:endParaRPr lang="en-GB">
            <a:latin typeface="Arial" panose="020B0604020202020204" pitchFamily="34" charset="0"/>
            <a:cs typeface="Arial" panose="020B0604020202020204" pitchFamily="34" charset="0"/>
          </a:endParaRPr>
        </a:p>
      </dgm:t>
    </dgm:pt>
    <dgm:pt modelId="{DE7509B7-D2EA-40F1-8B93-F0BEF246C427}" type="sibTrans" cxnId="{CE7AE033-B0BF-42F2-855B-F929D47AE096}">
      <dgm:prSet/>
      <dgm:spPr/>
      <dgm:t>
        <a:bodyPr/>
        <a:lstStyle/>
        <a:p>
          <a:endParaRPr lang="en-GB">
            <a:latin typeface="Arial" panose="020B0604020202020204" pitchFamily="34" charset="0"/>
            <a:cs typeface="Arial" panose="020B0604020202020204" pitchFamily="34" charset="0"/>
          </a:endParaRPr>
        </a:p>
      </dgm:t>
    </dgm:pt>
    <dgm:pt modelId="{0D2C822B-1653-4DCC-912F-94CD10F7D52F}">
      <dgm:prSet phldrT="[Text]"/>
      <dgm:spPr/>
      <dgm:t>
        <a:bodyPr/>
        <a:lstStyle/>
        <a:p>
          <a:r>
            <a:rPr lang="en-GB" dirty="0">
              <a:latin typeface="Arial" panose="020B0604020202020204" pitchFamily="34" charset="0"/>
              <a:cs typeface="Arial" panose="020B0604020202020204" pitchFamily="34" charset="0"/>
            </a:rPr>
            <a:t>Currents</a:t>
          </a:r>
        </a:p>
      </dgm:t>
    </dgm:pt>
    <dgm:pt modelId="{A9BB6ECE-3CF0-46D1-B757-00DC1734C075}" type="parTrans" cxnId="{2B7FC897-F99F-4102-8751-08DD7E243AF1}">
      <dgm:prSet/>
      <dgm:spPr/>
      <dgm:t>
        <a:bodyPr/>
        <a:lstStyle/>
        <a:p>
          <a:endParaRPr lang="en-GB">
            <a:latin typeface="Arial" panose="020B0604020202020204" pitchFamily="34" charset="0"/>
            <a:cs typeface="Arial" panose="020B0604020202020204" pitchFamily="34" charset="0"/>
          </a:endParaRPr>
        </a:p>
      </dgm:t>
    </dgm:pt>
    <dgm:pt modelId="{A2692331-C747-44B2-AAED-5DA01A467C28}" type="sibTrans" cxnId="{2B7FC897-F99F-4102-8751-08DD7E243AF1}">
      <dgm:prSet/>
      <dgm:spPr/>
      <dgm:t>
        <a:bodyPr/>
        <a:lstStyle/>
        <a:p>
          <a:endParaRPr lang="en-GB">
            <a:latin typeface="Arial" panose="020B0604020202020204" pitchFamily="34" charset="0"/>
            <a:cs typeface="Arial" panose="020B0604020202020204" pitchFamily="34" charset="0"/>
          </a:endParaRPr>
        </a:p>
      </dgm:t>
    </dgm:pt>
    <dgm:pt modelId="{3EDC55E0-F118-4D33-B186-B5D0BE328297}">
      <dgm:prSet phldrT="[Text]"/>
      <dgm:spPr/>
      <dgm:t>
        <a:bodyPr/>
        <a:lstStyle/>
        <a:p>
          <a:r>
            <a:rPr lang="en-GB" dirty="0">
              <a:latin typeface="Arial" panose="020B0604020202020204" pitchFamily="34" charset="0"/>
              <a:cs typeface="Arial" panose="020B0604020202020204" pitchFamily="34" charset="0"/>
            </a:rPr>
            <a:t>Tides</a:t>
          </a:r>
        </a:p>
      </dgm:t>
    </dgm:pt>
    <dgm:pt modelId="{D99CEB2C-53B4-4808-AE34-6D8774CCB69D}" type="parTrans" cxnId="{4F04F92F-C22E-4F10-8068-18AACCD937F2}">
      <dgm:prSet/>
      <dgm:spPr/>
      <dgm:t>
        <a:bodyPr/>
        <a:lstStyle/>
        <a:p>
          <a:endParaRPr lang="en-GB">
            <a:latin typeface="Arial" panose="020B0604020202020204" pitchFamily="34" charset="0"/>
            <a:cs typeface="Arial" panose="020B0604020202020204" pitchFamily="34" charset="0"/>
          </a:endParaRPr>
        </a:p>
      </dgm:t>
    </dgm:pt>
    <dgm:pt modelId="{5E68C9F4-D427-43F5-9E26-FA9F4903B749}" type="sibTrans" cxnId="{4F04F92F-C22E-4F10-8068-18AACCD937F2}">
      <dgm:prSet/>
      <dgm:spPr/>
      <dgm:t>
        <a:bodyPr/>
        <a:lstStyle/>
        <a:p>
          <a:endParaRPr lang="en-GB">
            <a:latin typeface="Arial" panose="020B0604020202020204" pitchFamily="34" charset="0"/>
            <a:cs typeface="Arial" panose="020B0604020202020204" pitchFamily="34" charset="0"/>
          </a:endParaRPr>
        </a:p>
      </dgm:t>
    </dgm:pt>
    <dgm:pt modelId="{837B9DE8-D38E-4BC5-81EC-D7AE51FAAE2D}">
      <dgm:prSet phldrT="[Text]"/>
      <dgm:spPr/>
      <dgm:t>
        <a:bodyPr/>
        <a:lstStyle/>
        <a:p>
          <a:r>
            <a:rPr lang="en-GB" dirty="0">
              <a:latin typeface="Arial" panose="020B0604020202020204" pitchFamily="34" charset="0"/>
              <a:cs typeface="Arial" panose="020B0604020202020204" pitchFamily="34" charset="0"/>
            </a:rPr>
            <a:t>Nutrients</a:t>
          </a:r>
        </a:p>
      </dgm:t>
    </dgm:pt>
    <dgm:pt modelId="{3B8C71C2-6621-46B6-B444-407486DEEEB7}" type="parTrans" cxnId="{6AFC29AD-082F-4CB1-9823-AEAB2DBB594A}">
      <dgm:prSet/>
      <dgm:spPr/>
      <dgm:t>
        <a:bodyPr/>
        <a:lstStyle/>
        <a:p>
          <a:endParaRPr lang="en-GB">
            <a:latin typeface="Arial" panose="020B0604020202020204" pitchFamily="34" charset="0"/>
            <a:cs typeface="Arial" panose="020B0604020202020204" pitchFamily="34" charset="0"/>
          </a:endParaRPr>
        </a:p>
      </dgm:t>
    </dgm:pt>
    <dgm:pt modelId="{D02D2477-3AC7-475C-991F-937AFC735EF9}" type="sibTrans" cxnId="{6AFC29AD-082F-4CB1-9823-AEAB2DBB594A}">
      <dgm:prSet/>
      <dgm:spPr/>
      <dgm:t>
        <a:bodyPr/>
        <a:lstStyle/>
        <a:p>
          <a:endParaRPr lang="en-GB">
            <a:latin typeface="Arial" panose="020B0604020202020204" pitchFamily="34" charset="0"/>
            <a:cs typeface="Arial" panose="020B0604020202020204" pitchFamily="34" charset="0"/>
          </a:endParaRPr>
        </a:p>
      </dgm:t>
    </dgm:pt>
    <dgm:pt modelId="{39FD763E-2C35-454B-BD97-D371283BD1EE}">
      <dgm:prSet phldrT="[Text]"/>
      <dgm:spPr/>
      <dgm:t>
        <a:bodyPr/>
        <a:lstStyle/>
        <a:p>
          <a:r>
            <a:rPr lang="en-GB" dirty="0">
              <a:latin typeface="Arial" panose="020B0604020202020204" pitchFamily="34" charset="0"/>
              <a:cs typeface="Arial" panose="020B0604020202020204" pitchFamily="34" charset="0"/>
            </a:rPr>
            <a:t>Oxygen</a:t>
          </a:r>
        </a:p>
      </dgm:t>
    </dgm:pt>
    <dgm:pt modelId="{50CDAB64-496F-49DA-9D98-E04DDE318899}" type="parTrans" cxnId="{C7828F52-D53E-4C99-A145-1F50A583F734}">
      <dgm:prSet/>
      <dgm:spPr/>
      <dgm:t>
        <a:bodyPr/>
        <a:lstStyle/>
        <a:p>
          <a:endParaRPr lang="en-GB">
            <a:latin typeface="Arial" panose="020B0604020202020204" pitchFamily="34" charset="0"/>
            <a:cs typeface="Arial" panose="020B0604020202020204" pitchFamily="34" charset="0"/>
          </a:endParaRPr>
        </a:p>
      </dgm:t>
    </dgm:pt>
    <dgm:pt modelId="{4FB2597C-0A23-4839-8636-02D3F6495BEE}" type="sibTrans" cxnId="{C7828F52-D53E-4C99-A145-1F50A583F734}">
      <dgm:prSet/>
      <dgm:spPr/>
      <dgm:t>
        <a:bodyPr/>
        <a:lstStyle/>
        <a:p>
          <a:endParaRPr lang="en-GB">
            <a:latin typeface="Arial" panose="020B0604020202020204" pitchFamily="34" charset="0"/>
            <a:cs typeface="Arial" panose="020B0604020202020204" pitchFamily="34" charset="0"/>
          </a:endParaRPr>
        </a:p>
      </dgm:t>
    </dgm:pt>
    <dgm:pt modelId="{84331E32-A0A1-4D72-A173-B55C255E6BE7}" type="pres">
      <dgm:prSet presAssocID="{B8C9BCAA-9F97-4B60-A78E-65C89ACFA4FD}" presName="diagram" presStyleCnt="0">
        <dgm:presLayoutVars>
          <dgm:dir/>
          <dgm:resizeHandles val="exact"/>
        </dgm:presLayoutVars>
      </dgm:prSet>
      <dgm:spPr/>
    </dgm:pt>
    <dgm:pt modelId="{0B3DF66D-4BF1-492C-B958-064AA4CCE353}" type="pres">
      <dgm:prSet presAssocID="{A4A2CF60-9CB3-4CD7-91D1-B7325952C371}" presName="node" presStyleLbl="node1" presStyleIdx="0" presStyleCnt="8">
        <dgm:presLayoutVars>
          <dgm:bulletEnabled val="1"/>
        </dgm:presLayoutVars>
      </dgm:prSet>
      <dgm:spPr/>
    </dgm:pt>
    <dgm:pt modelId="{E54EE234-D75D-4B43-828C-95A21F530BD0}" type="pres">
      <dgm:prSet presAssocID="{DECBB94C-9D7A-41FA-8CF7-E85C5A3377F1}" presName="sibTrans" presStyleCnt="0"/>
      <dgm:spPr/>
    </dgm:pt>
    <dgm:pt modelId="{9533A97D-EA82-4B9C-B717-E0F46CE18598}" type="pres">
      <dgm:prSet presAssocID="{F6EB6C66-8836-4413-9254-07B18DF0691E}" presName="node" presStyleLbl="node1" presStyleIdx="1" presStyleCnt="8">
        <dgm:presLayoutVars>
          <dgm:bulletEnabled val="1"/>
        </dgm:presLayoutVars>
      </dgm:prSet>
      <dgm:spPr/>
    </dgm:pt>
    <dgm:pt modelId="{5C16C3F2-BD63-40E9-88DE-0DCE0274F30B}" type="pres">
      <dgm:prSet presAssocID="{7AAFABC7-057A-46A4-A175-32E1AD199E0A}" presName="sibTrans" presStyleCnt="0"/>
      <dgm:spPr/>
    </dgm:pt>
    <dgm:pt modelId="{2B0D6D21-FC45-46BF-A738-E66A66F03572}" type="pres">
      <dgm:prSet presAssocID="{254CF5E9-D281-4987-9DDB-E9459A3E3693}" presName="node" presStyleLbl="node1" presStyleIdx="2" presStyleCnt="8">
        <dgm:presLayoutVars>
          <dgm:bulletEnabled val="1"/>
        </dgm:presLayoutVars>
      </dgm:prSet>
      <dgm:spPr/>
    </dgm:pt>
    <dgm:pt modelId="{60B1315D-3910-4098-AD83-9F348C478310}" type="pres">
      <dgm:prSet presAssocID="{CBA1C156-2717-4532-825F-D17EA5ACB191}" presName="sibTrans" presStyleCnt="0"/>
      <dgm:spPr/>
    </dgm:pt>
    <dgm:pt modelId="{B3CA4624-2EFB-4762-8035-5FE2941895C0}" type="pres">
      <dgm:prSet presAssocID="{6D7AC854-A6B4-4881-AC84-7428B0EAD60D}" presName="node" presStyleLbl="node1" presStyleIdx="3" presStyleCnt="8">
        <dgm:presLayoutVars>
          <dgm:bulletEnabled val="1"/>
        </dgm:presLayoutVars>
      </dgm:prSet>
      <dgm:spPr/>
    </dgm:pt>
    <dgm:pt modelId="{A4303A5E-6ED4-4659-B1D1-4EE6563909EE}" type="pres">
      <dgm:prSet presAssocID="{DE7509B7-D2EA-40F1-8B93-F0BEF246C427}" presName="sibTrans" presStyleCnt="0"/>
      <dgm:spPr/>
    </dgm:pt>
    <dgm:pt modelId="{78627F5A-2E35-430D-9230-3DB744D805FF}" type="pres">
      <dgm:prSet presAssocID="{0D2C822B-1653-4DCC-912F-94CD10F7D52F}" presName="node" presStyleLbl="node1" presStyleIdx="4" presStyleCnt="8">
        <dgm:presLayoutVars>
          <dgm:bulletEnabled val="1"/>
        </dgm:presLayoutVars>
      </dgm:prSet>
      <dgm:spPr/>
    </dgm:pt>
    <dgm:pt modelId="{17AA9D1B-1539-4403-B861-18E8ADCEB2A7}" type="pres">
      <dgm:prSet presAssocID="{A2692331-C747-44B2-AAED-5DA01A467C28}" presName="sibTrans" presStyleCnt="0"/>
      <dgm:spPr/>
    </dgm:pt>
    <dgm:pt modelId="{B5D5A9D6-2A39-4BAD-87F5-5176DC621F4B}" type="pres">
      <dgm:prSet presAssocID="{3EDC55E0-F118-4D33-B186-B5D0BE328297}" presName="node" presStyleLbl="node1" presStyleIdx="5" presStyleCnt="8">
        <dgm:presLayoutVars>
          <dgm:bulletEnabled val="1"/>
        </dgm:presLayoutVars>
      </dgm:prSet>
      <dgm:spPr/>
    </dgm:pt>
    <dgm:pt modelId="{D8C6645D-0421-400F-A3A8-542961A815C6}" type="pres">
      <dgm:prSet presAssocID="{5E68C9F4-D427-43F5-9E26-FA9F4903B749}" presName="sibTrans" presStyleCnt="0"/>
      <dgm:spPr/>
    </dgm:pt>
    <dgm:pt modelId="{BB50C1E8-2C65-4198-ACDD-99B57567CAE7}" type="pres">
      <dgm:prSet presAssocID="{837B9DE8-D38E-4BC5-81EC-D7AE51FAAE2D}" presName="node" presStyleLbl="node1" presStyleIdx="6" presStyleCnt="8">
        <dgm:presLayoutVars>
          <dgm:bulletEnabled val="1"/>
        </dgm:presLayoutVars>
      </dgm:prSet>
      <dgm:spPr/>
    </dgm:pt>
    <dgm:pt modelId="{0E1FF4FC-269D-4005-B62C-C322106144E6}" type="pres">
      <dgm:prSet presAssocID="{D02D2477-3AC7-475C-991F-937AFC735EF9}" presName="sibTrans" presStyleCnt="0"/>
      <dgm:spPr/>
    </dgm:pt>
    <dgm:pt modelId="{6C7E94C6-5C20-4218-9C0C-356F47569C1B}" type="pres">
      <dgm:prSet presAssocID="{39FD763E-2C35-454B-BD97-D371283BD1EE}" presName="node" presStyleLbl="node1" presStyleIdx="7" presStyleCnt="8">
        <dgm:presLayoutVars>
          <dgm:bulletEnabled val="1"/>
        </dgm:presLayoutVars>
      </dgm:prSet>
      <dgm:spPr/>
    </dgm:pt>
  </dgm:ptLst>
  <dgm:cxnLst>
    <dgm:cxn modelId="{9221D900-3192-4B3D-B9B0-EBE0B21EB190}" srcId="{B8C9BCAA-9F97-4B60-A78E-65C89ACFA4FD}" destId="{254CF5E9-D281-4987-9DDB-E9459A3E3693}" srcOrd="2" destOrd="0" parTransId="{F85F5889-7D15-482B-84FA-F636F4235952}" sibTransId="{CBA1C156-2717-4532-825F-D17EA5ACB191}"/>
    <dgm:cxn modelId="{B08A960D-E08F-4C03-A89A-92E50E6BDFF8}" type="presOf" srcId="{254CF5E9-D281-4987-9DDB-E9459A3E3693}" destId="{2B0D6D21-FC45-46BF-A738-E66A66F03572}" srcOrd="0" destOrd="0" presId="urn:microsoft.com/office/officeart/2005/8/layout/default"/>
    <dgm:cxn modelId="{F6135C1D-7ACA-4ED8-9194-A23DB9726F11}" type="presOf" srcId="{B8C9BCAA-9F97-4B60-A78E-65C89ACFA4FD}" destId="{84331E32-A0A1-4D72-A173-B55C255E6BE7}" srcOrd="0" destOrd="0" presId="urn:microsoft.com/office/officeart/2005/8/layout/default"/>
    <dgm:cxn modelId="{AD80732A-83AC-4E21-9321-35BBE2872B4C}" srcId="{B8C9BCAA-9F97-4B60-A78E-65C89ACFA4FD}" destId="{A4A2CF60-9CB3-4CD7-91D1-B7325952C371}" srcOrd="0" destOrd="0" parTransId="{538568EA-2816-4CD3-A7ED-FFD26F2EC1D8}" sibTransId="{DECBB94C-9D7A-41FA-8CF7-E85C5A3377F1}"/>
    <dgm:cxn modelId="{4F04F92F-C22E-4F10-8068-18AACCD937F2}" srcId="{B8C9BCAA-9F97-4B60-A78E-65C89ACFA4FD}" destId="{3EDC55E0-F118-4D33-B186-B5D0BE328297}" srcOrd="5" destOrd="0" parTransId="{D99CEB2C-53B4-4808-AE34-6D8774CCB69D}" sibTransId="{5E68C9F4-D427-43F5-9E26-FA9F4903B749}"/>
    <dgm:cxn modelId="{CE7AE033-B0BF-42F2-855B-F929D47AE096}" srcId="{B8C9BCAA-9F97-4B60-A78E-65C89ACFA4FD}" destId="{6D7AC854-A6B4-4881-AC84-7428B0EAD60D}" srcOrd="3" destOrd="0" parTransId="{90611276-1895-4AD3-945D-05AE0997971B}" sibTransId="{DE7509B7-D2EA-40F1-8B93-F0BEF246C427}"/>
    <dgm:cxn modelId="{ED90343E-6E3D-43BE-94BF-DDE0106B81CF}" type="presOf" srcId="{6D7AC854-A6B4-4881-AC84-7428B0EAD60D}" destId="{B3CA4624-2EFB-4762-8035-5FE2941895C0}" srcOrd="0" destOrd="0" presId="urn:microsoft.com/office/officeart/2005/8/layout/default"/>
    <dgm:cxn modelId="{C7828F52-D53E-4C99-A145-1F50A583F734}" srcId="{B8C9BCAA-9F97-4B60-A78E-65C89ACFA4FD}" destId="{39FD763E-2C35-454B-BD97-D371283BD1EE}" srcOrd="7" destOrd="0" parTransId="{50CDAB64-496F-49DA-9D98-E04DDE318899}" sibTransId="{4FB2597C-0A23-4839-8636-02D3F6495BEE}"/>
    <dgm:cxn modelId="{3D3C6B5A-45B6-44BB-91A5-3F62EC9CEC3F}" type="presOf" srcId="{A4A2CF60-9CB3-4CD7-91D1-B7325952C371}" destId="{0B3DF66D-4BF1-492C-B958-064AA4CCE353}" srcOrd="0" destOrd="0" presId="urn:microsoft.com/office/officeart/2005/8/layout/default"/>
    <dgm:cxn modelId="{EB3DD287-35E0-40D6-B20E-0BC74CE8FABE}" type="presOf" srcId="{837B9DE8-D38E-4BC5-81EC-D7AE51FAAE2D}" destId="{BB50C1E8-2C65-4198-ACDD-99B57567CAE7}" srcOrd="0" destOrd="0" presId="urn:microsoft.com/office/officeart/2005/8/layout/default"/>
    <dgm:cxn modelId="{2B7FC897-F99F-4102-8751-08DD7E243AF1}" srcId="{B8C9BCAA-9F97-4B60-A78E-65C89ACFA4FD}" destId="{0D2C822B-1653-4DCC-912F-94CD10F7D52F}" srcOrd="4" destOrd="0" parTransId="{A9BB6ECE-3CF0-46D1-B757-00DC1734C075}" sibTransId="{A2692331-C747-44B2-AAED-5DA01A467C28}"/>
    <dgm:cxn modelId="{C12CEEA3-81BF-4B17-BB38-3B1042B6E67F}" type="presOf" srcId="{F6EB6C66-8836-4413-9254-07B18DF0691E}" destId="{9533A97D-EA82-4B9C-B717-E0F46CE18598}" srcOrd="0" destOrd="0" presId="urn:microsoft.com/office/officeart/2005/8/layout/default"/>
    <dgm:cxn modelId="{6AFC29AD-082F-4CB1-9823-AEAB2DBB594A}" srcId="{B8C9BCAA-9F97-4B60-A78E-65C89ACFA4FD}" destId="{837B9DE8-D38E-4BC5-81EC-D7AE51FAAE2D}" srcOrd="6" destOrd="0" parTransId="{3B8C71C2-6621-46B6-B444-407486DEEEB7}" sibTransId="{D02D2477-3AC7-475C-991F-937AFC735EF9}"/>
    <dgm:cxn modelId="{48923FB9-C6E4-4811-A341-77EC27A0C67A}" type="presOf" srcId="{3EDC55E0-F118-4D33-B186-B5D0BE328297}" destId="{B5D5A9D6-2A39-4BAD-87F5-5176DC621F4B}" srcOrd="0" destOrd="0" presId="urn:microsoft.com/office/officeart/2005/8/layout/default"/>
    <dgm:cxn modelId="{028AD0CA-429B-49A8-B176-9071E005E897}" type="presOf" srcId="{39FD763E-2C35-454B-BD97-D371283BD1EE}" destId="{6C7E94C6-5C20-4218-9C0C-356F47569C1B}" srcOrd="0" destOrd="0" presId="urn:microsoft.com/office/officeart/2005/8/layout/default"/>
    <dgm:cxn modelId="{9313DDD1-BE3E-42CC-9B80-5BBD9AE958D4}" srcId="{B8C9BCAA-9F97-4B60-A78E-65C89ACFA4FD}" destId="{F6EB6C66-8836-4413-9254-07B18DF0691E}" srcOrd="1" destOrd="0" parTransId="{B1A45491-63FA-4509-976E-E70A17A64CCE}" sibTransId="{7AAFABC7-057A-46A4-A175-32E1AD199E0A}"/>
    <dgm:cxn modelId="{6D4B9BE0-59FC-4CE5-8F30-45629089C443}" type="presOf" srcId="{0D2C822B-1653-4DCC-912F-94CD10F7D52F}" destId="{78627F5A-2E35-430D-9230-3DB744D805FF}" srcOrd="0" destOrd="0" presId="urn:microsoft.com/office/officeart/2005/8/layout/default"/>
    <dgm:cxn modelId="{C271E481-6583-443D-A702-43D3987D5D3E}" type="presParOf" srcId="{84331E32-A0A1-4D72-A173-B55C255E6BE7}" destId="{0B3DF66D-4BF1-492C-B958-064AA4CCE353}" srcOrd="0" destOrd="0" presId="urn:microsoft.com/office/officeart/2005/8/layout/default"/>
    <dgm:cxn modelId="{1149F304-D5B1-4C10-B00C-8B301C58DD22}" type="presParOf" srcId="{84331E32-A0A1-4D72-A173-B55C255E6BE7}" destId="{E54EE234-D75D-4B43-828C-95A21F530BD0}" srcOrd="1" destOrd="0" presId="urn:microsoft.com/office/officeart/2005/8/layout/default"/>
    <dgm:cxn modelId="{37523BA8-D723-4729-91B6-5189A6F29ECF}" type="presParOf" srcId="{84331E32-A0A1-4D72-A173-B55C255E6BE7}" destId="{9533A97D-EA82-4B9C-B717-E0F46CE18598}" srcOrd="2" destOrd="0" presId="urn:microsoft.com/office/officeart/2005/8/layout/default"/>
    <dgm:cxn modelId="{EA415A00-3E63-4A90-A3EA-BDBB8EADE65B}" type="presParOf" srcId="{84331E32-A0A1-4D72-A173-B55C255E6BE7}" destId="{5C16C3F2-BD63-40E9-88DE-0DCE0274F30B}" srcOrd="3" destOrd="0" presId="urn:microsoft.com/office/officeart/2005/8/layout/default"/>
    <dgm:cxn modelId="{C4490CEE-89D1-4BD6-B64B-D8095924BFE5}" type="presParOf" srcId="{84331E32-A0A1-4D72-A173-B55C255E6BE7}" destId="{2B0D6D21-FC45-46BF-A738-E66A66F03572}" srcOrd="4" destOrd="0" presId="urn:microsoft.com/office/officeart/2005/8/layout/default"/>
    <dgm:cxn modelId="{3DB50573-3BAE-41F4-95AC-E513C972F09D}" type="presParOf" srcId="{84331E32-A0A1-4D72-A173-B55C255E6BE7}" destId="{60B1315D-3910-4098-AD83-9F348C478310}" srcOrd="5" destOrd="0" presId="urn:microsoft.com/office/officeart/2005/8/layout/default"/>
    <dgm:cxn modelId="{D5541F95-3DEC-48E8-AA04-E281BE8B999B}" type="presParOf" srcId="{84331E32-A0A1-4D72-A173-B55C255E6BE7}" destId="{B3CA4624-2EFB-4762-8035-5FE2941895C0}" srcOrd="6" destOrd="0" presId="urn:microsoft.com/office/officeart/2005/8/layout/default"/>
    <dgm:cxn modelId="{187B4382-C06F-470E-B578-E0D7D3525EA0}" type="presParOf" srcId="{84331E32-A0A1-4D72-A173-B55C255E6BE7}" destId="{A4303A5E-6ED4-4659-B1D1-4EE6563909EE}" srcOrd="7" destOrd="0" presId="urn:microsoft.com/office/officeart/2005/8/layout/default"/>
    <dgm:cxn modelId="{D3E575A5-C1E2-4056-BA0F-F4B006CEA85D}" type="presParOf" srcId="{84331E32-A0A1-4D72-A173-B55C255E6BE7}" destId="{78627F5A-2E35-430D-9230-3DB744D805FF}" srcOrd="8" destOrd="0" presId="urn:microsoft.com/office/officeart/2005/8/layout/default"/>
    <dgm:cxn modelId="{69D391E6-6448-4D64-BA6B-1D7EC3678F81}" type="presParOf" srcId="{84331E32-A0A1-4D72-A173-B55C255E6BE7}" destId="{17AA9D1B-1539-4403-B861-18E8ADCEB2A7}" srcOrd="9" destOrd="0" presId="urn:microsoft.com/office/officeart/2005/8/layout/default"/>
    <dgm:cxn modelId="{85BD16B1-E151-4C15-A1C0-6D17F3204C4E}" type="presParOf" srcId="{84331E32-A0A1-4D72-A173-B55C255E6BE7}" destId="{B5D5A9D6-2A39-4BAD-87F5-5176DC621F4B}" srcOrd="10" destOrd="0" presId="urn:microsoft.com/office/officeart/2005/8/layout/default"/>
    <dgm:cxn modelId="{EC735749-CFE5-497B-8154-903984DD9738}" type="presParOf" srcId="{84331E32-A0A1-4D72-A173-B55C255E6BE7}" destId="{D8C6645D-0421-400F-A3A8-542961A815C6}" srcOrd="11" destOrd="0" presId="urn:microsoft.com/office/officeart/2005/8/layout/default"/>
    <dgm:cxn modelId="{A16F9E03-6F2A-4372-9A91-4952E91A444A}" type="presParOf" srcId="{84331E32-A0A1-4D72-A173-B55C255E6BE7}" destId="{BB50C1E8-2C65-4198-ACDD-99B57567CAE7}" srcOrd="12" destOrd="0" presId="urn:microsoft.com/office/officeart/2005/8/layout/default"/>
    <dgm:cxn modelId="{83E8314D-ACE6-4585-AB3F-77D43B1D8444}" type="presParOf" srcId="{84331E32-A0A1-4D72-A173-B55C255E6BE7}" destId="{0E1FF4FC-269D-4005-B62C-C322106144E6}" srcOrd="13" destOrd="0" presId="urn:microsoft.com/office/officeart/2005/8/layout/default"/>
    <dgm:cxn modelId="{DBED06C4-F33E-45B6-8470-17FD172420F0}" type="presParOf" srcId="{84331E32-A0A1-4D72-A173-B55C255E6BE7}" destId="{6C7E94C6-5C20-4218-9C0C-356F47569C1B}"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DF66D-4BF1-492C-B958-064AA4CCE353}">
      <dsp:nvSpPr>
        <dsp:cNvPr id="0" name=""/>
        <dsp:cNvSpPr/>
      </dsp:nvSpPr>
      <dsp:spPr>
        <a:xfrm>
          <a:off x="742277" y="2592"/>
          <a:ext cx="2187068" cy="131224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Temperature</a:t>
          </a:r>
        </a:p>
      </dsp:txBody>
      <dsp:txXfrm>
        <a:off x="742277" y="2592"/>
        <a:ext cx="2187068" cy="1312240"/>
      </dsp:txXfrm>
    </dsp:sp>
    <dsp:sp modelId="{9533A97D-EA82-4B9C-B717-E0F46CE18598}">
      <dsp:nvSpPr>
        <dsp:cNvPr id="0" name=""/>
        <dsp:cNvSpPr/>
      </dsp:nvSpPr>
      <dsp:spPr>
        <a:xfrm>
          <a:off x="3148052" y="2592"/>
          <a:ext cx="2187068" cy="1312240"/>
        </a:xfrm>
        <a:prstGeom prst="rect">
          <a:avLst/>
        </a:prstGeom>
        <a:solidFill>
          <a:schemeClr val="accent5">
            <a:hueOff val="-1027988"/>
            <a:satOff val="508"/>
            <a:lumOff val="-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Salinity</a:t>
          </a:r>
        </a:p>
      </dsp:txBody>
      <dsp:txXfrm>
        <a:off x="3148052" y="2592"/>
        <a:ext cx="2187068" cy="1312240"/>
      </dsp:txXfrm>
    </dsp:sp>
    <dsp:sp modelId="{2B0D6D21-FC45-46BF-A738-E66A66F03572}">
      <dsp:nvSpPr>
        <dsp:cNvPr id="0" name=""/>
        <dsp:cNvSpPr/>
      </dsp:nvSpPr>
      <dsp:spPr>
        <a:xfrm>
          <a:off x="5553827" y="2592"/>
          <a:ext cx="2187068" cy="1312240"/>
        </a:xfrm>
        <a:prstGeom prst="rect">
          <a:avLst/>
        </a:prstGeom>
        <a:solidFill>
          <a:schemeClr val="accent5">
            <a:hueOff val="-2055976"/>
            <a:satOff val="1017"/>
            <a:lumOff val="-1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Light</a:t>
          </a:r>
        </a:p>
      </dsp:txBody>
      <dsp:txXfrm>
        <a:off x="5553827" y="2592"/>
        <a:ext cx="2187068" cy="1312240"/>
      </dsp:txXfrm>
    </dsp:sp>
    <dsp:sp modelId="{B3CA4624-2EFB-4762-8035-5FE2941895C0}">
      <dsp:nvSpPr>
        <dsp:cNvPr id="0" name=""/>
        <dsp:cNvSpPr/>
      </dsp:nvSpPr>
      <dsp:spPr>
        <a:xfrm>
          <a:off x="742277" y="1533540"/>
          <a:ext cx="2187068" cy="1312240"/>
        </a:xfrm>
        <a:prstGeom prst="rect">
          <a:avLst/>
        </a:prstGeom>
        <a:solidFill>
          <a:schemeClr val="accent5">
            <a:hueOff val="-3083964"/>
            <a:satOff val="1525"/>
            <a:lumOff val="-1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Pressure</a:t>
          </a:r>
        </a:p>
      </dsp:txBody>
      <dsp:txXfrm>
        <a:off x="742277" y="1533540"/>
        <a:ext cx="2187068" cy="1312240"/>
      </dsp:txXfrm>
    </dsp:sp>
    <dsp:sp modelId="{78627F5A-2E35-430D-9230-3DB744D805FF}">
      <dsp:nvSpPr>
        <dsp:cNvPr id="0" name=""/>
        <dsp:cNvSpPr/>
      </dsp:nvSpPr>
      <dsp:spPr>
        <a:xfrm>
          <a:off x="3148052" y="1533540"/>
          <a:ext cx="2187068" cy="1312240"/>
        </a:xfrm>
        <a:prstGeom prst="rect">
          <a:avLst/>
        </a:prstGeom>
        <a:solidFill>
          <a:schemeClr val="accent5">
            <a:hueOff val="-4111952"/>
            <a:satOff val="2033"/>
            <a:lumOff val="-2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Currents</a:t>
          </a:r>
        </a:p>
      </dsp:txBody>
      <dsp:txXfrm>
        <a:off x="3148052" y="1533540"/>
        <a:ext cx="2187068" cy="1312240"/>
      </dsp:txXfrm>
    </dsp:sp>
    <dsp:sp modelId="{B5D5A9D6-2A39-4BAD-87F5-5176DC621F4B}">
      <dsp:nvSpPr>
        <dsp:cNvPr id="0" name=""/>
        <dsp:cNvSpPr/>
      </dsp:nvSpPr>
      <dsp:spPr>
        <a:xfrm>
          <a:off x="5553827" y="1533540"/>
          <a:ext cx="2187068" cy="1312240"/>
        </a:xfrm>
        <a:prstGeom prst="rect">
          <a:avLst/>
        </a:prstGeom>
        <a:solidFill>
          <a:schemeClr val="accent5">
            <a:hueOff val="-5139940"/>
            <a:satOff val="2541"/>
            <a:lumOff val="-2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Tides</a:t>
          </a:r>
        </a:p>
      </dsp:txBody>
      <dsp:txXfrm>
        <a:off x="5553827" y="1533540"/>
        <a:ext cx="2187068" cy="1312240"/>
      </dsp:txXfrm>
    </dsp:sp>
    <dsp:sp modelId="{BB50C1E8-2C65-4198-ACDD-99B57567CAE7}">
      <dsp:nvSpPr>
        <dsp:cNvPr id="0" name=""/>
        <dsp:cNvSpPr/>
      </dsp:nvSpPr>
      <dsp:spPr>
        <a:xfrm>
          <a:off x="1945165" y="3064488"/>
          <a:ext cx="2187068" cy="1312240"/>
        </a:xfrm>
        <a:prstGeom prst="rect">
          <a:avLst/>
        </a:prstGeom>
        <a:solidFill>
          <a:schemeClr val="accent5">
            <a:hueOff val="-6167928"/>
            <a:satOff val="3050"/>
            <a:lumOff val="-3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Nutrients</a:t>
          </a:r>
        </a:p>
      </dsp:txBody>
      <dsp:txXfrm>
        <a:off x="1945165" y="3064488"/>
        <a:ext cx="2187068" cy="1312240"/>
      </dsp:txXfrm>
    </dsp:sp>
    <dsp:sp modelId="{6C7E94C6-5C20-4218-9C0C-356F47569C1B}">
      <dsp:nvSpPr>
        <dsp:cNvPr id="0" name=""/>
        <dsp:cNvSpPr/>
      </dsp:nvSpPr>
      <dsp:spPr>
        <a:xfrm>
          <a:off x="4350939" y="3064488"/>
          <a:ext cx="2187068" cy="1312240"/>
        </a:xfrm>
        <a:prstGeom prst="rect">
          <a:avLst/>
        </a:prstGeom>
        <a:solidFill>
          <a:schemeClr val="accent5">
            <a:hueOff val="-7195916"/>
            <a:satOff val="3558"/>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Oxygen</a:t>
          </a:r>
        </a:p>
      </dsp:txBody>
      <dsp:txXfrm>
        <a:off x="4350939" y="3064488"/>
        <a:ext cx="2187068" cy="13122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DF66D-4BF1-492C-B958-064AA4CCE353}">
      <dsp:nvSpPr>
        <dsp:cNvPr id="0" name=""/>
        <dsp:cNvSpPr/>
      </dsp:nvSpPr>
      <dsp:spPr>
        <a:xfrm>
          <a:off x="742277" y="2592"/>
          <a:ext cx="2187068" cy="131224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Temperature</a:t>
          </a:r>
        </a:p>
      </dsp:txBody>
      <dsp:txXfrm>
        <a:off x="742277" y="2592"/>
        <a:ext cx="2187068" cy="1312240"/>
      </dsp:txXfrm>
    </dsp:sp>
    <dsp:sp modelId="{9533A97D-EA82-4B9C-B717-E0F46CE18598}">
      <dsp:nvSpPr>
        <dsp:cNvPr id="0" name=""/>
        <dsp:cNvSpPr/>
      </dsp:nvSpPr>
      <dsp:spPr>
        <a:xfrm>
          <a:off x="3148052" y="2592"/>
          <a:ext cx="2187068" cy="1312240"/>
        </a:xfrm>
        <a:prstGeom prst="rect">
          <a:avLst/>
        </a:prstGeom>
        <a:solidFill>
          <a:schemeClr val="accent5">
            <a:hueOff val="-1027988"/>
            <a:satOff val="508"/>
            <a:lumOff val="-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Salinity</a:t>
          </a:r>
        </a:p>
      </dsp:txBody>
      <dsp:txXfrm>
        <a:off x="3148052" y="2592"/>
        <a:ext cx="2187068" cy="1312240"/>
      </dsp:txXfrm>
    </dsp:sp>
    <dsp:sp modelId="{2B0D6D21-FC45-46BF-A738-E66A66F03572}">
      <dsp:nvSpPr>
        <dsp:cNvPr id="0" name=""/>
        <dsp:cNvSpPr/>
      </dsp:nvSpPr>
      <dsp:spPr>
        <a:xfrm>
          <a:off x="5553827" y="2592"/>
          <a:ext cx="2187068" cy="1312240"/>
        </a:xfrm>
        <a:prstGeom prst="rect">
          <a:avLst/>
        </a:prstGeom>
        <a:solidFill>
          <a:schemeClr val="accent5">
            <a:hueOff val="-2055976"/>
            <a:satOff val="1017"/>
            <a:lumOff val="-1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Light</a:t>
          </a:r>
        </a:p>
      </dsp:txBody>
      <dsp:txXfrm>
        <a:off x="5553827" y="2592"/>
        <a:ext cx="2187068" cy="1312240"/>
      </dsp:txXfrm>
    </dsp:sp>
    <dsp:sp modelId="{B3CA4624-2EFB-4762-8035-5FE2941895C0}">
      <dsp:nvSpPr>
        <dsp:cNvPr id="0" name=""/>
        <dsp:cNvSpPr/>
      </dsp:nvSpPr>
      <dsp:spPr>
        <a:xfrm>
          <a:off x="742277" y="1533540"/>
          <a:ext cx="2187068" cy="1312240"/>
        </a:xfrm>
        <a:prstGeom prst="rect">
          <a:avLst/>
        </a:prstGeom>
        <a:solidFill>
          <a:schemeClr val="accent5">
            <a:hueOff val="-3083964"/>
            <a:satOff val="1525"/>
            <a:lumOff val="-1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Pressure</a:t>
          </a:r>
        </a:p>
      </dsp:txBody>
      <dsp:txXfrm>
        <a:off x="742277" y="1533540"/>
        <a:ext cx="2187068" cy="1312240"/>
      </dsp:txXfrm>
    </dsp:sp>
    <dsp:sp modelId="{78627F5A-2E35-430D-9230-3DB744D805FF}">
      <dsp:nvSpPr>
        <dsp:cNvPr id="0" name=""/>
        <dsp:cNvSpPr/>
      </dsp:nvSpPr>
      <dsp:spPr>
        <a:xfrm>
          <a:off x="3148052" y="1533540"/>
          <a:ext cx="2187068" cy="1312240"/>
        </a:xfrm>
        <a:prstGeom prst="rect">
          <a:avLst/>
        </a:prstGeom>
        <a:solidFill>
          <a:schemeClr val="accent5">
            <a:hueOff val="-4111952"/>
            <a:satOff val="2033"/>
            <a:lumOff val="-2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Currents</a:t>
          </a:r>
        </a:p>
      </dsp:txBody>
      <dsp:txXfrm>
        <a:off x="3148052" y="1533540"/>
        <a:ext cx="2187068" cy="1312240"/>
      </dsp:txXfrm>
    </dsp:sp>
    <dsp:sp modelId="{B5D5A9D6-2A39-4BAD-87F5-5176DC621F4B}">
      <dsp:nvSpPr>
        <dsp:cNvPr id="0" name=""/>
        <dsp:cNvSpPr/>
      </dsp:nvSpPr>
      <dsp:spPr>
        <a:xfrm>
          <a:off x="5553827" y="1533540"/>
          <a:ext cx="2187068" cy="1312240"/>
        </a:xfrm>
        <a:prstGeom prst="rect">
          <a:avLst/>
        </a:prstGeom>
        <a:solidFill>
          <a:schemeClr val="accent5">
            <a:hueOff val="-5139940"/>
            <a:satOff val="2541"/>
            <a:lumOff val="-2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Tides</a:t>
          </a:r>
        </a:p>
      </dsp:txBody>
      <dsp:txXfrm>
        <a:off x="5553827" y="1533540"/>
        <a:ext cx="2187068" cy="1312240"/>
      </dsp:txXfrm>
    </dsp:sp>
    <dsp:sp modelId="{BB50C1E8-2C65-4198-ACDD-99B57567CAE7}">
      <dsp:nvSpPr>
        <dsp:cNvPr id="0" name=""/>
        <dsp:cNvSpPr/>
      </dsp:nvSpPr>
      <dsp:spPr>
        <a:xfrm>
          <a:off x="1945165" y="3064488"/>
          <a:ext cx="2187068" cy="1312240"/>
        </a:xfrm>
        <a:prstGeom prst="rect">
          <a:avLst/>
        </a:prstGeom>
        <a:solidFill>
          <a:schemeClr val="accent5">
            <a:hueOff val="-6167928"/>
            <a:satOff val="3050"/>
            <a:lumOff val="-3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Nutrients</a:t>
          </a:r>
        </a:p>
      </dsp:txBody>
      <dsp:txXfrm>
        <a:off x="1945165" y="3064488"/>
        <a:ext cx="2187068" cy="1312240"/>
      </dsp:txXfrm>
    </dsp:sp>
    <dsp:sp modelId="{6C7E94C6-5C20-4218-9C0C-356F47569C1B}">
      <dsp:nvSpPr>
        <dsp:cNvPr id="0" name=""/>
        <dsp:cNvSpPr/>
      </dsp:nvSpPr>
      <dsp:spPr>
        <a:xfrm>
          <a:off x="4350939" y="3064488"/>
          <a:ext cx="2187068" cy="1312240"/>
        </a:xfrm>
        <a:prstGeom prst="rect">
          <a:avLst/>
        </a:prstGeom>
        <a:solidFill>
          <a:schemeClr val="accent5">
            <a:hueOff val="-7195916"/>
            <a:satOff val="3558"/>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Oxygen</a:t>
          </a:r>
        </a:p>
      </dsp:txBody>
      <dsp:txXfrm>
        <a:off x="4350939" y="3064488"/>
        <a:ext cx="2187068" cy="131224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A57456-157A-C12A-2FEC-91B7B9EE49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9D46761-828E-1508-56BD-BAEADF3486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F95820-84BB-3447-8286-60A51307E7F2}" type="datetimeFigureOut">
              <a:rPr lang="en-US" smtClean="0"/>
              <a:t>10/11/2024</a:t>
            </a:fld>
            <a:endParaRPr lang="en-US" dirty="0"/>
          </a:p>
        </p:txBody>
      </p:sp>
      <p:sp>
        <p:nvSpPr>
          <p:cNvPr id="4" name="Footer Placeholder 3">
            <a:extLst>
              <a:ext uri="{FF2B5EF4-FFF2-40B4-BE49-F238E27FC236}">
                <a16:creationId xmlns:a16="http://schemas.microsoft.com/office/drawing/2014/main" id="{CD428A7E-6B0E-809C-73D1-4B5E2FF471A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89A5AA6-0C5B-430A-E0C4-C90B2F0A1CD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E476440-F66F-F947-8EFC-EA5202ACFD25}" type="slidenum">
              <a:rPr lang="en-US" smtClean="0"/>
              <a:t>‹#›</a:t>
            </a:fld>
            <a:endParaRPr lang="en-US" dirty="0"/>
          </a:p>
        </p:txBody>
      </p:sp>
    </p:spTree>
    <p:extLst>
      <p:ext uri="{BB962C8B-B14F-4D97-AF65-F5344CB8AC3E}">
        <p14:creationId xmlns:p14="http://schemas.microsoft.com/office/powerpoint/2010/main" val="2337117637"/>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08FC54-6AE4-6A4A-9756-823A0F1BE5A6}" type="datetimeFigureOut">
              <a:rPr lang="en-US" smtClean="0"/>
              <a:t>10/11/2024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79E9EB-07EB-9D44-9F5A-AB1FBECCDD88}" type="slidenum">
              <a:rPr lang="en-US" smtClean="0"/>
              <a:t>‹#›</a:t>
            </a:fld>
            <a:endParaRPr lang="en-US" dirty="0"/>
          </a:p>
        </p:txBody>
      </p:sp>
    </p:spTree>
    <p:extLst>
      <p:ext uri="{BB962C8B-B14F-4D97-AF65-F5344CB8AC3E}">
        <p14:creationId xmlns:p14="http://schemas.microsoft.com/office/powerpoint/2010/main" val="154675874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talleylab.ucsd.edu/ltalley/sio210/DPO/TALLEY_9780750645522_chapters1-2.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6</a:t>
            </a:fld>
            <a:endParaRPr lang="en-US"/>
          </a:p>
        </p:txBody>
      </p:sp>
    </p:spTree>
    <p:extLst>
      <p:ext uri="{BB962C8B-B14F-4D97-AF65-F5344CB8AC3E}">
        <p14:creationId xmlns:p14="http://schemas.microsoft.com/office/powerpoint/2010/main" val="18073814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7</a:t>
            </a:fld>
            <a:endParaRPr lang="en-US"/>
          </a:p>
        </p:txBody>
      </p:sp>
    </p:spTree>
    <p:extLst>
      <p:ext uri="{BB962C8B-B14F-4D97-AF65-F5344CB8AC3E}">
        <p14:creationId xmlns:p14="http://schemas.microsoft.com/office/powerpoint/2010/main" val="1586118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hlinkClick r:id="rId3"/>
              </a:rPr>
              <a:t>TALLEY_9780750645522_chapters1-2.pdf (ucsd.edu)</a:t>
            </a:r>
            <a:r>
              <a:rPr lang="en-GB" dirty="0"/>
              <a:t> </a:t>
            </a:r>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8</a:t>
            </a:fld>
            <a:endParaRPr lang="en-US"/>
          </a:p>
        </p:txBody>
      </p:sp>
    </p:spTree>
    <p:extLst>
      <p:ext uri="{BB962C8B-B14F-4D97-AF65-F5344CB8AC3E}">
        <p14:creationId xmlns:p14="http://schemas.microsoft.com/office/powerpoint/2010/main" val="37839196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Also uplift</a:t>
            </a:r>
          </a:p>
        </p:txBody>
      </p:sp>
      <p:sp>
        <p:nvSpPr>
          <p:cNvPr id="4" name="Slide Number Placeholder 3"/>
          <p:cNvSpPr>
            <a:spLocks noGrp="1"/>
          </p:cNvSpPr>
          <p:nvPr>
            <p:ph type="sldNum" sz="quarter" idx="10"/>
          </p:nvPr>
        </p:nvSpPr>
        <p:spPr/>
        <p:txBody>
          <a:bodyPr/>
          <a:lstStyle/>
          <a:p>
            <a:fld id="{01B9B107-21C1-C94B-8EA0-FFE123F7A079}" type="slidenum">
              <a:rPr lang="en-US" smtClean="0"/>
              <a:pPr/>
              <a:t>10</a:t>
            </a:fld>
            <a:endParaRPr lang="en-US"/>
          </a:p>
        </p:txBody>
      </p:sp>
    </p:spTree>
    <p:extLst>
      <p:ext uri="{BB962C8B-B14F-4D97-AF65-F5344CB8AC3E}">
        <p14:creationId xmlns:p14="http://schemas.microsoft.com/office/powerpoint/2010/main" val="4801606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Also uplift</a:t>
            </a:r>
          </a:p>
        </p:txBody>
      </p:sp>
      <p:sp>
        <p:nvSpPr>
          <p:cNvPr id="4" name="Slide Number Placeholder 3"/>
          <p:cNvSpPr>
            <a:spLocks noGrp="1"/>
          </p:cNvSpPr>
          <p:nvPr>
            <p:ph type="sldNum" sz="quarter" idx="10"/>
          </p:nvPr>
        </p:nvSpPr>
        <p:spPr/>
        <p:txBody>
          <a:bodyPr/>
          <a:lstStyle/>
          <a:p>
            <a:fld id="{01B9B107-21C1-C94B-8EA0-FFE123F7A079}" type="slidenum">
              <a:rPr lang="en-US" smtClean="0"/>
              <a:pPr/>
              <a:t>11</a:t>
            </a:fld>
            <a:endParaRPr lang="en-US"/>
          </a:p>
        </p:txBody>
      </p:sp>
    </p:spTree>
    <p:extLst>
      <p:ext uri="{BB962C8B-B14F-4D97-AF65-F5344CB8AC3E}">
        <p14:creationId xmlns:p14="http://schemas.microsoft.com/office/powerpoint/2010/main" val="2647829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Also uplift</a:t>
            </a:r>
          </a:p>
        </p:txBody>
      </p:sp>
      <p:sp>
        <p:nvSpPr>
          <p:cNvPr id="4" name="Slide Number Placeholder 3"/>
          <p:cNvSpPr>
            <a:spLocks noGrp="1"/>
          </p:cNvSpPr>
          <p:nvPr>
            <p:ph type="sldNum" sz="quarter" idx="10"/>
          </p:nvPr>
        </p:nvSpPr>
        <p:spPr/>
        <p:txBody>
          <a:bodyPr/>
          <a:lstStyle/>
          <a:p>
            <a:fld id="{01B9B107-21C1-C94B-8EA0-FFE123F7A079}" type="slidenum">
              <a:rPr lang="en-US" smtClean="0"/>
              <a:pPr/>
              <a:t>12</a:t>
            </a:fld>
            <a:endParaRPr lang="en-US"/>
          </a:p>
        </p:txBody>
      </p:sp>
    </p:spTree>
    <p:extLst>
      <p:ext uri="{BB962C8B-B14F-4D97-AF65-F5344CB8AC3E}">
        <p14:creationId xmlns:p14="http://schemas.microsoft.com/office/powerpoint/2010/main" val="4654905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Also uplift</a:t>
            </a:r>
          </a:p>
        </p:txBody>
      </p:sp>
      <p:sp>
        <p:nvSpPr>
          <p:cNvPr id="4" name="Slide Number Placeholder 3"/>
          <p:cNvSpPr>
            <a:spLocks noGrp="1"/>
          </p:cNvSpPr>
          <p:nvPr>
            <p:ph type="sldNum" sz="quarter" idx="10"/>
          </p:nvPr>
        </p:nvSpPr>
        <p:spPr/>
        <p:txBody>
          <a:bodyPr/>
          <a:lstStyle/>
          <a:p>
            <a:fld id="{01B9B107-21C1-C94B-8EA0-FFE123F7A079}" type="slidenum">
              <a:rPr lang="en-US" smtClean="0"/>
              <a:pPr/>
              <a:t>13</a:t>
            </a:fld>
            <a:endParaRPr lang="en-US"/>
          </a:p>
        </p:txBody>
      </p:sp>
    </p:spTree>
    <p:extLst>
      <p:ext uri="{BB962C8B-B14F-4D97-AF65-F5344CB8AC3E}">
        <p14:creationId xmlns:p14="http://schemas.microsoft.com/office/powerpoint/2010/main" val="4119046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Also uplift</a:t>
            </a:r>
          </a:p>
        </p:txBody>
      </p:sp>
      <p:sp>
        <p:nvSpPr>
          <p:cNvPr id="4" name="Slide Number Placeholder 3"/>
          <p:cNvSpPr>
            <a:spLocks noGrp="1"/>
          </p:cNvSpPr>
          <p:nvPr>
            <p:ph type="sldNum" sz="quarter" idx="10"/>
          </p:nvPr>
        </p:nvSpPr>
        <p:spPr/>
        <p:txBody>
          <a:bodyPr/>
          <a:lstStyle/>
          <a:p>
            <a:fld id="{01B9B107-21C1-C94B-8EA0-FFE123F7A079}" type="slidenum">
              <a:rPr lang="en-US" smtClean="0"/>
              <a:pPr/>
              <a:t>14</a:t>
            </a:fld>
            <a:endParaRPr lang="en-US"/>
          </a:p>
        </p:txBody>
      </p:sp>
    </p:spTree>
    <p:extLst>
      <p:ext uri="{BB962C8B-B14F-4D97-AF65-F5344CB8AC3E}">
        <p14:creationId xmlns:p14="http://schemas.microsoft.com/office/powerpoint/2010/main" val="18110801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Also uplift</a:t>
            </a:r>
          </a:p>
        </p:txBody>
      </p:sp>
      <p:sp>
        <p:nvSpPr>
          <p:cNvPr id="4" name="Slide Number Placeholder 3"/>
          <p:cNvSpPr>
            <a:spLocks noGrp="1"/>
          </p:cNvSpPr>
          <p:nvPr>
            <p:ph type="sldNum" sz="quarter" idx="10"/>
          </p:nvPr>
        </p:nvSpPr>
        <p:spPr/>
        <p:txBody>
          <a:bodyPr/>
          <a:lstStyle/>
          <a:p>
            <a:fld id="{01B9B107-21C1-C94B-8EA0-FFE123F7A079}" type="slidenum">
              <a:rPr lang="en-US" smtClean="0"/>
              <a:pPr/>
              <a:t>15</a:t>
            </a:fld>
            <a:endParaRPr lang="en-US"/>
          </a:p>
        </p:txBody>
      </p:sp>
    </p:spTree>
    <p:extLst>
      <p:ext uri="{BB962C8B-B14F-4D97-AF65-F5344CB8AC3E}">
        <p14:creationId xmlns:p14="http://schemas.microsoft.com/office/powerpoint/2010/main" val="9353234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Also uplift</a:t>
            </a:r>
          </a:p>
        </p:txBody>
      </p:sp>
      <p:sp>
        <p:nvSpPr>
          <p:cNvPr id="4" name="Slide Number Placeholder 3"/>
          <p:cNvSpPr>
            <a:spLocks noGrp="1"/>
          </p:cNvSpPr>
          <p:nvPr>
            <p:ph type="sldNum" sz="quarter" idx="10"/>
          </p:nvPr>
        </p:nvSpPr>
        <p:spPr/>
        <p:txBody>
          <a:bodyPr/>
          <a:lstStyle/>
          <a:p>
            <a:fld id="{01B9B107-21C1-C94B-8EA0-FFE123F7A079}" type="slidenum">
              <a:rPr lang="en-US" smtClean="0"/>
              <a:pPr/>
              <a:t>16</a:t>
            </a:fld>
            <a:endParaRPr lang="en-US"/>
          </a:p>
        </p:txBody>
      </p:sp>
    </p:spTree>
    <p:extLst>
      <p:ext uri="{BB962C8B-B14F-4D97-AF65-F5344CB8AC3E}">
        <p14:creationId xmlns:p14="http://schemas.microsoft.com/office/powerpoint/2010/main" val="12619875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Also uplift</a:t>
            </a:r>
          </a:p>
        </p:txBody>
      </p:sp>
      <p:sp>
        <p:nvSpPr>
          <p:cNvPr id="4" name="Slide Number Placeholder 3"/>
          <p:cNvSpPr>
            <a:spLocks noGrp="1"/>
          </p:cNvSpPr>
          <p:nvPr>
            <p:ph type="sldNum" sz="quarter" idx="10"/>
          </p:nvPr>
        </p:nvSpPr>
        <p:spPr/>
        <p:txBody>
          <a:bodyPr/>
          <a:lstStyle/>
          <a:p>
            <a:fld id="{01B9B107-21C1-C94B-8EA0-FFE123F7A079}" type="slidenum">
              <a:rPr lang="en-US" smtClean="0"/>
              <a:pPr/>
              <a:t>17</a:t>
            </a:fld>
            <a:endParaRPr lang="en-US"/>
          </a:p>
        </p:txBody>
      </p:sp>
    </p:spTree>
    <p:extLst>
      <p:ext uri="{BB962C8B-B14F-4D97-AF65-F5344CB8AC3E}">
        <p14:creationId xmlns:p14="http://schemas.microsoft.com/office/powerpoint/2010/main" val="8789091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Also uplift</a:t>
            </a:r>
          </a:p>
        </p:txBody>
      </p:sp>
      <p:sp>
        <p:nvSpPr>
          <p:cNvPr id="4" name="Slide Number Placeholder 3"/>
          <p:cNvSpPr>
            <a:spLocks noGrp="1"/>
          </p:cNvSpPr>
          <p:nvPr>
            <p:ph type="sldNum" sz="quarter" idx="10"/>
          </p:nvPr>
        </p:nvSpPr>
        <p:spPr/>
        <p:txBody>
          <a:bodyPr/>
          <a:lstStyle/>
          <a:p>
            <a:fld id="{01B9B107-21C1-C94B-8EA0-FFE123F7A079}" type="slidenum">
              <a:rPr lang="en-US" smtClean="0"/>
              <a:pPr/>
              <a:t>18</a:t>
            </a:fld>
            <a:endParaRPr lang="en-US"/>
          </a:p>
        </p:txBody>
      </p:sp>
    </p:spTree>
    <p:extLst>
      <p:ext uri="{BB962C8B-B14F-4D97-AF65-F5344CB8AC3E}">
        <p14:creationId xmlns:p14="http://schemas.microsoft.com/office/powerpoint/2010/main" val="23696392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Also uplift</a:t>
            </a:r>
          </a:p>
        </p:txBody>
      </p:sp>
      <p:sp>
        <p:nvSpPr>
          <p:cNvPr id="4" name="Slide Number Placeholder 3"/>
          <p:cNvSpPr>
            <a:spLocks noGrp="1"/>
          </p:cNvSpPr>
          <p:nvPr>
            <p:ph type="sldNum" sz="quarter" idx="10"/>
          </p:nvPr>
        </p:nvSpPr>
        <p:spPr/>
        <p:txBody>
          <a:bodyPr/>
          <a:lstStyle/>
          <a:p>
            <a:fld id="{01B9B107-21C1-C94B-8EA0-FFE123F7A079}" type="slidenum">
              <a:rPr lang="en-US" smtClean="0"/>
              <a:pPr/>
              <a:t>19</a:t>
            </a:fld>
            <a:endParaRPr lang="en-US"/>
          </a:p>
        </p:txBody>
      </p:sp>
    </p:spTree>
    <p:extLst>
      <p:ext uri="{BB962C8B-B14F-4D97-AF65-F5344CB8AC3E}">
        <p14:creationId xmlns:p14="http://schemas.microsoft.com/office/powerpoint/2010/main" val="5031644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Also uplift</a:t>
            </a:r>
          </a:p>
        </p:txBody>
      </p:sp>
      <p:sp>
        <p:nvSpPr>
          <p:cNvPr id="4" name="Slide Number Placeholder 3"/>
          <p:cNvSpPr>
            <a:spLocks noGrp="1"/>
          </p:cNvSpPr>
          <p:nvPr>
            <p:ph type="sldNum" sz="quarter" idx="10"/>
          </p:nvPr>
        </p:nvSpPr>
        <p:spPr/>
        <p:txBody>
          <a:bodyPr/>
          <a:lstStyle/>
          <a:p>
            <a:fld id="{01B9B107-21C1-C94B-8EA0-FFE123F7A079}" type="slidenum">
              <a:rPr lang="en-US" smtClean="0"/>
              <a:pPr/>
              <a:t>20</a:t>
            </a:fld>
            <a:endParaRPr lang="en-US"/>
          </a:p>
        </p:txBody>
      </p:sp>
    </p:spTree>
    <p:extLst>
      <p:ext uri="{BB962C8B-B14F-4D97-AF65-F5344CB8AC3E}">
        <p14:creationId xmlns:p14="http://schemas.microsoft.com/office/powerpoint/2010/main" val="12037612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Also uplift</a:t>
            </a:r>
          </a:p>
        </p:txBody>
      </p:sp>
      <p:sp>
        <p:nvSpPr>
          <p:cNvPr id="4" name="Slide Number Placeholder 3"/>
          <p:cNvSpPr>
            <a:spLocks noGrp="1"/>
          </p:cNvSpPr>
          <p:nvPr>
            <p:ph type="sldNum" sz="quarter" idx="10"/>
          </p:nvPr>
        </p:nvSpPr>
        <p:spPr/>
        <p:txBody>
          <a:bodyPr/>
          <a:lstStyle/>
          <a:p>
            <a:fld id="{01B9B107-21C1-C94B-8EA0-FFE123F7A079}" type="slidenum">
              <a:rPr lang="en-US" smtClean="0"/>
              <a:pPr/>
              <a:t>21</a:t>
            </a:fld>
            <a:endParaRPr lang="en-US"/>
          </a:p>
        </p:txBody>
      </p:sp>
    </p:spTree>
    <p:extLst>
      <p:ext uri="{BB962C8B-B14F-4D97-AF65-F5344CB8AC3E}">
        <p14:creationId xmlns:p14="http://schemas.microsoft.com/office/powerpoint/2010/main" val="4266262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Also uplift</a:t>
            </a:r>
          </a:p>
        </p:txBody>
      </p:sp>
      <p:sp>
        <p:nvSpPr>
          <p:cNvPr id="4" name="Slide Number Placeholder 3"/>
          <p:cNvSpPr>
            <a:spLocks noGrp="1"/>
          </p:cNvSpPr>
          <p:nvPr>
            <p:ph type="sldNum" sz="quarter" idx="10"/>
          </p:nvPr>
        </p:nvSpPr>
        <p:spPr/>
        <p:txBody>
          <a:bodyPr/>
          <a:lstStyle/>
          <a:p>
            <a:fld id="{01B9B107-21C1-C94B-8EA0-FFE123F7A079}" type="slidenum">
              <a:rPr lang="en-US" smtClean="0"/>
              <a:pPr/>
              <a:t>22</a:t>
            </a:fld>
            <a:endParaRPr lang="en-US"/>
          </a:p>
        </p:txBody>
      </p:sp>
    </p:spTree>
    <p:extLst>
      <p:ext uri="{BB962C8B-B14F-4D97-AF65-F5344CB8AC3E}">
        <p14:creationId xmlns:p14="http://schemas.microsoft.com/office/powerpoint/2010/main" val="29937457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1682584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897409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7037235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8451687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35</a:t>
            </a:fld>
            <a:endParaRPr lang="en-AU"/>
          </a:p>
        </p:txBody>
      </p:sp>
    </p:spTree>
    <p:extLst>
      <p:ext uri="{BB962C8B-B14F-4D97-AF65-F5344CB8AC3E}">
        <p14:creationId xmlns:p14="http://schemas.microsoft.com/office/powerpoint/2010/main" val="13234243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38</a:t>
            </a:fld>
            <a:endParaRPr lang="en-US"/>
          </a:p>
        </p:txBody>
      </p:sp>
    </p:spTree>
    <p:extLst>
      <p:ext uri="{BB962C8B-B14F-4D97-AF65-F5344CB8AC3E}">
        <p14:creationId xmlns:p14="http://schemas.microsoft.com/office/powerpoint/2010/main" val="22369128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39</a:t>
            </a:fld>
            <a:endParaRPr lang="en-US"/>
          </a:p>
        </p:txBody>
      </p:sp>
    </p:spTree>
    <p:extLst>
      <p:ext uri="{BB962C8B-B14F-4D97-AF65-F5344CB8AC3E}">
        <p14:creationId xmlns:p14="http://schemas.microsoft.com/office/powerpoint/2010/main" val="13921584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40</a:t>
            </a:fld>
            <a:endParaRPr lang="en-US"/>
          </a:p>
        </p:txBody>
      </p:sp>
    </p:spTree>
    <p:extLst>
      <p:ext uri="{BB962C8B-B14F-4D97-AF65-F5344CB8AC3E}">
        <p14:creationId xmlns:p14="http://schemas.microsoft.com/office/powerpoint/2010/main" val="19339738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41</a:t>
            </a:fld>
            <a:endParaRPr lang="en-US"/>
          </a:p>
        </p:txBody>
      </p:sp>
    </p:spTree>
    <p:extLst>
      <p:ext uri="{BB962C8B-B14F-4D97-AF65-F5344CB8AC3E}">
        <p14:creationId xmlns:p14="http://schemas.microsoft.com/office/powerpoint/2010/main" val="2177132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42</a:t>
            </a:fld>
            <a:endParaRPr lang="en-US"/>
          </a:p>
        </p:txBody>
      </p:sp>
    </p:spTree>
    <p:extLst>
      <p:ext uri="{BB962C8B-B14F-4D97-AF65-F5344CB8AC3E}">
        <p14:creationId xmlns:p14="http://schemas.microsoft.com/office/powerpoint/2010/main" val="25074414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43</a:t>
            </a:fld>
            <a:endParaRPr lang="en-US"/>
          </a:p>
        </p:txBody>
      </p:sp>
    </p:spTree>
    <p:extLst>
      <p:ext uri="{BB962C8B-B14F-4D97-AF65-F5344CB8AC3E}">
        <p14:creationId xmlns:p14="http://schemas.microsoft.com/office/powerpoint/2010/main" val="35114099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44</a:t>
            </a:fld>
            <a:endParaRPr lang="en-US"/>
          </a:p>
        </p:txBody>
      </p:sp>
    </p:spTree>
    <p:extLst>
      <p:ext uri="{BB962C8B-B14F-4D97-AF65-F5344CB8AC3E}">
        <p14:creationId xmlns:p14="http://schemas.microsoft.com/office/powerpoint/2010/main" val="27758181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1B1657E-EB00-4959-B264-4A4A0395D9A0}" type="slidenum">
              <a:rPr lang="en-AU" smtClean="0"/>
              <a:t>49</a:t>
            </a:fld>
            <a:endParaRPr lang="en-AU"/>
          </a:p>
        </p:txBody>
      </p:sp>
    </p:spTree>
    <p:extLst>
      <p:ext uri="{BB962C8B-B14F-4D97-AF65-F5344CB8AC3E}">
        <p14:creationId xmlns:p14="http://schemas.microsoft.com/office/powerpoint/2010/main" val="14191019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1B1657E-EB00-4959-B264-4A4A0395D9A0}" type="slidenum">
              <a:rPr lang="en-AU" smtClean="0"/>
              <a:t>50</a:t>
            </a:fld>
            <a:endParaRPr lang="en-AU"/>
          </a:p>
        </p:txBody>
      </p:sp>
    </p:spTree>
    <p:extLst>
      <p:ext uri="{BB962C8B-B14F-4D97-AF65-F5344CB8AC3E}">
        <p14:creationId xmlns:p14="http://schemas.microsoft.com/office/powerpoint/2010/main" val="41845371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8E8E8E"/>
                </a:solidFill>
                <a:effectLst/>
                <a:latin typeface="Open sans" panose="020B0606030504020204" pitchFamily="34" charset="0"/>
              </a:rPr>
              <a:t>Color</a:t>
            </a:r>
            <a:r>
              <a:rPr lang="en-GB" b="0" i="0" dirty="0">
                <a:solidFill>
                  <a:srgbClr val="8E8E8E"/>
                </a:solidFill>
                <a:effectLst/>
                <a:latin typeface="Open sans" panose="020B0606030504020204" pitchFamily="34" charset="0"/>
              </a:rPr>
              <a:t> is an abiotic factor in the Hydrothermal Vents. The </a:t>
            </a:r>
            <a:r>
              <a:rPr lang="en-GB" b="0" i="0" dirty="0" err="1">
                <a:solidFill>
                  <a:srgbClr val="8E8E8E"/>
                </a:solidFill>
                <a:effectLst/>
                <a:latin typeface="Open sans" panose="020B0606030504020204" pitchFamily="34" charset="0"/>
              </a:rPr>
              <a:t>color</a:t>
            </a:r>
            <a:r>
              <a:rPr lang="en-GB" b="0" i="0" dirty="0">
                <a:solidFill>
                  <a:srgbClr val="8E8E8E"/>
                </a:solidFill>
                <a:effectLst/>
                <a:latin typeface="Open sans" panose="020B0606030504020204" pitchFamily="34" charset="0"/>
              </a:rPr>
              <a:t> actually lets Scientists know what chemicals the vents are comprised of. (</a:t>
            </a:r>
            <a:r>
              <a:rPr lang="en-GB" b="0" i="0" dirty="0" err="1">
                <a:solidFill>
                  <a:srgbClr val="8E8E8E"/>
                </a:solidFill>
                <a:effectLst/>
                <a:latin typeface="Open sans" panose="020B0606030504020204" pitchFamily="34" charset="0"/>
              </a:rPr>
              <a:t>Byrite</a:t>
            </a:r>
            <a:r>
              <a:rPr lang="en-GB" b="0" i="0" dirty="0">
                <a:solidFill>
                  <a:srgbClr val="8E8E8E"/>
                </a:solidFill>
                <a:effectLst/>
                <a:latin typeface="Open sans" panose="020B0606030504020204" pitchFamily="34" charset="0"/>
              </a:rPr>
              <a:t> is an example of a chemical and it makes white vents. </a:t>
            </a:r>
            <a:r>
              <a:rPr lang="en-GB" b="0" i="0" dirty="0" err="1">
                <a:solidFill>
                  <a:srgbClr val="8E8E8E"/>
                </a:solidFill>
                <a:effectLst/>
                <a:latin typeface="Open sans" panose="020B0606030504020204" pitchFamily="34" charset="0"/>
              </a:rPr>
              <a:t>Sulfide</a:t>
            </a:r>
            <a:r>
              <a:rPr lang="en-GB" b="0" i="0" dirty="0">
                <a:solidFill>
                  <a:srgbClr val="8E8E8E"/>
                </a:solidFill>
                <a:effectLst/>
                <a:latin typeface="Open sans" panose="020B0606030504020204" pitchFamily="34" charset="0"/>
              </a:rPr>
              <a:t> is an example of a chemical that makes black vents.)</a:t>
            </a:r>
            <a:endParaRPr lang="en-GB" dirty="0"/>
          </a:p>
        </p:txBody>
      </p:sp>
      <p:sp>
        <p:nvSpPr>
          <p:cNvPr id="4" name="Slide Number Placeholder 3"/>
          <p:cNvSpPr>
            <a:spLocks noGrp="1"/>
          </p:cNvSpPr>
          <p:nvPr>
            <p:ph type="sldNum" sz="quarter" idx="5"/>
          </p:nvPr>
        </p:nvSpPr>
        <p:spPr/>
        <p:txBody>
          <a:bodyPr/>
          <a:lstStyle/>
          <a:p>
            <a:fld id="{91B1657E-EB00-4959-B264-4A4A0395D9A0}" type="slidenum">
              <a:rPr lang="en-AU" smtClean="0"/>
              <a:t>51</a:t>
            </a:fld>
            <a:endParaRPr lang="en-AU"/>
          </a:p>
        </p:txBody>
      </p:sp>
    </p:spTree>
    <p:extLst>
      <p:ext uri="{BB962C8B-B14F-4D97-AF65-F5344CB8AC3E}">
        <p14:creationId xmlns:p14="http://schemas.microsoft.com/office/powerpoint/2010/main" val="35436513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8E8E8E"/>
                </a:solidFill>
                <a:effectLst/>
                <a:latin typeface="Open sans" panose="020B0606030504020204" pitchFamily="34" charset="0"/>
              </a:rPr>
              <a:t>Color</a:t>
            </a:r>
            <a:r>
              <a:rPr lang="en-GB" b="0" i="0" dirty="0">
                <a:solidFill>
                  <a:srgbClr val="8E8E8E"/>
                </a:solidFill>
                <a:effectLst/>
                <a:latin typeface="Open sans" panose="020B0606030504020204" pitchFamily="34" charset="0"/>
              </a:rPr>
              <a:t> is an abiotic factor in the Hydrothermal Vents. The </a:t>
            </a:r>
            <a:r>
              <a:rPr lang="en-GB" b="0" i="0" dirty="0" err="1">
                <a:solidFill>
                  <a:srgbClr val="8E8E8E"/>
                </a:solidFill>
                <a:effectLst/>
                <a:latin typeface="Open sans" panose="020B0606030504020204" pitchFamily="34" charset="0"/>
              </a:rPr>
              <a:t>color</a:t>
            </a:r>
            <a:r>
              <a:rPr lang="en-GB" b="0" i="0" dirty="0">
                <a:solidFill>
                  <a:srgbClr val="8E8E8E"/>
                </a:solidFill>
                <a:effectLst/>
                <a:latin typeface="Open sans" panose="020B0606030504020204" pitchFamily="34" charset="0"/>
              </a:rPr>
              <a:t> actually lets Scientists know what chemicals the vents are comprised of. (</a:t>
            </a:r>
            <a:r>
              <a:rPr lang="en-GB" b="0" i="0" dirty="0" err="1">
                <a:solidFill>
                  <a:srgbClr val="8E8E8E"/>
                </a:solidFill>
                <a:effectLst/>
                <a:latin typeface="Open sans" panose="020B0606030504020204" pitchFamily="34" charset="0"/>
              </a:rPr>
              <a:t>Byrite</a:t>
            </a:r>
            <a:r>
              <a:rPr lang="en-GB" b="0" i="0" dirty="0">
                <a:solidFill>
                  <a:srgbClr val="8E8E8E"/>
                </a:solidFill>
                <a:effectLst/>
                <a:latin typeface="Open sans" panose="020B0606030504020204" pitchFamily="34" charset="0"/>
              </a:rPr>
              <a:t> is an example of a chemical and it makes white vents. </a:t>
            </a:r>
            <a:r>
              <a:rPr lang="en-GB" b="0" i="0" dirty="0" err="1">
                <a:solidFill>
                  <a:srgbClr val="8E8E8E"/>
                </a:solidFill>
                <a:effectLst/>
                <a:latin typeface="Open sans" panose="020B0606030504020204" pitchFamily="34" charset="0"/>
              </a:rPr>
              <a:t>Sulfide</a:t>
            </a:r>
            <a:r>
              <a:rPr lang="en-GB" b="0" i="0" dirty="0">
                <a:solidFill>
                  <a:srgbClr val="8E8E8E"/>
                </a:solidFill>
                <a:effectLst/>
                <a:latin typeface="Open sans" panose="020B0606030504020204" pitchFamily="34" charset="0"/>
              </a:rPr>
              <a:t> is an example of a chemical that makes black vents.)</a:t>
            </a:r>
            <a:endParaRPr lang="en-GB" dirty="0"/>
          </a:p>
        </p:txBody>
      </p:sp>
      <p:sp>
        <p:nvSpPr>
          <p:cNvPr id="4" name="Slide Number Placeholder 3"/>
          <p:cNvSpPr>
            <a:spLocks noGrp="1"/>
          </p:cNvSpPr>
          <p:nvPr>
            <p:ph type="sldNum" sz="quarter" idx="5"/>
          </p:nvPr>
        </p:nvSpPr>
        <p:spPr/>
        <p:txBody>
          <a:bodyPr/>
          <a:lstStyle/>
          <a:p>
            <a:fld id="{91B1657E-EB00-4959-B264-4A4A0395D9A0}" type="slidenum">
              <a:rPr lang="en-AU" smtClean="0"/>
              <a:t>52</a:t>
            </a:fld>
            <a:endParaRPr lang="en-AU"/>
          </a:p>
        </p:txBody>
      </p:sp>
    </p:spTree>
    <p:extLst>
      <p:ext uri="{BB962C8B-B14F-4D97-AF65-F5344CB8AC3E}">
        <p14:creationId xmlns:p14="http://schemas.microsoft.com/office/powerpoint/2010/main" val="4762544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8E8E8E"/>
                </a:solidFill>
                <a:effectLst/>
                <a:latin typeface="Open sans" panose="020B0606030504020204" pitchFamily="34" charset="0"/>
              </a:rPr>
              <a:t>Color</a:t>
            </a:r>
            <a:r>
              <a:rPr lang="en-GB" b="0" i="0" dirty="0">
                <a:solidFill>
                  <a:srgbClr val="8E8E8E"/>
                </a:solidFill>
                <a:effectLst/>
                <a:latin typeface="Open sans" panose="020B0606030504020204" pitchFamily="34" charset="0"/>
              </a:rPr>
              <a:t> is an abiotic factor in the Hydrothermal Vents. The </a:t>
            </a:r>
            <a:r>
              <a:rPr lang="en-GB" b="0" i="0" dirty="0" err="1">
                <a:solidFill>
                  <a:srgbClr val="8E8E8E"/>
                </a:solidFill>
                <a:effectLst/>
                <a:latin typeface="Open sans" panose="020B0606030504020204" pitchFamily="34" charset="0"/>
              </a:rPr>
              <a:t>color</a:t>
            </a:r>
            <a:r>
              <a:rPr lang="en-GB" b="0" i="0" dirty="0">
                <a:solidFill>
                  <a:srgbClr val="8E8E8E"/>
                </a:solidFill>
                <a:effectLst/>
                <a:latin typeface="Open sans" panose="020B0606030504020204" pitchFamily="34" charset="0"/>
              </a:rPr>
              <a:t> actually lets Scientists know what chemicals the vents are comprised of. (</a:t>
            </a:r>
            <a:r>
              <a:rPr lang="en-GB" b="0" i="0" dirty="0" err="1">
                <a:solidFill>
                  <a:srgbClr val="8E8E8E"/>
                </a:solidFill>
                <a:effectLst/>
                <a:latin typeface="Open sans" panose="020B0606030504020204" pitchFamily="34" charset="0"/>
              </a:rPr>
              <a:t>Byrite</a:t>
            </a:r>
            <a:r>
              <a:rPr lang="en-GB" b="0" i="0" dirty="0">
                <a:solidFill>
                  <a:srgbClr val="8E8E8E"/>
                </a:solidFill>
                <a:effectLst/>
                <a:latin typeface="Open sans" panose="020B0606030504020204" pitchFamily="34" charset="0"/>
              </a:rPr>
              <a:t> is an example of a chemical and it makes white vents. </a:t>
            </a:r>
            <a:r>
              <a:rPr lang="en-GB" b="0" i="0" dirty="0" err="1">
                <a:solidFill>
                  <a:srgbClr val="8E8E8E"/>
                </a:solidFill>
                <a:effectLst/>
                <a:latin typeface="Open sans" panose="020B0606030504020204" pitchFamily="34" charset="0"/>
              </a:rPr>
              <a:t>Sulfide</a:t>
            </a:r>
            <a:r>
              <a:rPr lang="en-GB" b="0" i="0" dirty="0">
                <a:solidFill>
                  <a:srgbClr val="8E8E8E"/>
                </a:solidFill>
                <a:effectLst/>
                <a:latin typeface="Open sans" panose="020B0606030504020204" pitchFamily="34" charset="0"/>
              </a:rPr>
              <a:t> is an example of a chemical that makes black vents.)</a:t>
            </a:r>
            <a:endParaRPr lang="en-GB" dirty="0"/>
          </a:p>
        </p:txBody>
      </p:sp>
      <p:sp>
        <p:nvSpPr>
          <p:cNvPr id="4" name="Slide Number Placeholder 3"/>
          <p:cNvSpPr>
            <a:spLocks noGrp="1"/>
          </p:cNvSpPr>
          <p:nvPr>
            <p:ph type="sldNum" sz="quarter" idx="5"/>
          </p:nvPr>
        </p:nvSpPr>
        <p:spPr/>
        <p:txBody>
          <a:bodyPr/>
          <a:lstStyle/>
          <a:p>
            <a:fld id="{91B1657E-EB00-4959-B264-4A4A0395D9A0}" type="slidenum">
              <a:rPr lang="en-AU" smtClean="0"/>
              <a:t>53</a:t>
            </a:fld>
            <a:endParaRPr lang="en-AU"/>
          </a:p>
        </p:txBody>
      </p:sp>
    </p:spTree>
    <p:extLst>
      <p:ext uri="{BB962C8B-B14F-4D97-AF65-F5344CB8AC3E}">
        <p14:creationId xmlns:p14="http://schemas.microsoft.com/office/powerpoint/2010/main" val="4596834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54</a:t>
            </a:fld>
            <a:endParaRPr lang="en-US"/>
          </a:p>
        </p:txBody>
      </p:sp>
    </p:spTree>
    <p:extLst>
      <p:ext uri="{BB962C8B-B14F-4D97-AF65-F5344CB8AC3E}">
        <p14:creationId xmlns:p14="http://schemas.microsoft.com/office/powerpoint/2010/main" val="156231089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55</a:t>
            </a:fld>
            <a:endParaRPr lang="en-US"/>
          </a:p>
        </p:txBody>
      </p:sp>
    </p:spTree>
    <p:extLst>
      <p:ext uri="{BB962C8B-B14F-4D97-AF65-F5344CB8AC3E}">
        <p14:creationId xmlns:p14="http://schemas.microsoft.com/office/powerpoint/2010/main" val="402883199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0" i="0" dirty="0">
                <a:solidFill>
                  <a:srgbClr val="333333"/>
                </a:solidFill>
                <a:effectLst/>
                <a:latin typeface="PT Serif" panose="020F0502020204030204" pitchFamily="18" charset="0"/>
              </a:rPr>
              <a:t>he impacts of human and natural disturbances on coral reefs are typically quantified through visible damage (e.g., reduced coral coverage as a result of bleaching events), but changes in environmental conditions may also cause damage in less visible ways. Despite the current paradigm, which suggests consistent, highly synchronized spawning events, corals that reproduce by broadcast spawning are particularly vulnerable because their reproductive phenology is governed by environmental cues. Here, we quantify coral spawning intensity during four annual reproductive seasons, alongside laboratory analyses at the polyp, colony, and population levels, and we demonstrate that, compared with historical data, several species from the Red Sea have lost their reproductive synchrony. Ultimately, such a synchrony breakdown reduces the probability of successful fertilization, leading to a dearth of new recruits, which may drive aging populations to extinction.</a:t>
            </a:r>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56</a:t>
            </a:fld>
            <a:endParaRPr lang="en-US"/>
          </a:p>
        </p:txBody>
      </p:sp>
    </p:spTree>
    <p:extLst>
      <p:ext uri="{BB962C8B-B14F-4D97-AF65-F5344CB8AC3E}">
        <p14:creationId xmlns:p14="http://schemas.microsoft.com/office/powerpoint/2010/main" val="42820592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0" i="0" dirty="0">
                <a:solidFill>
                  <a:srgbClr val="333333"/>
                </a:solidFill>
                <a:effectLst/>
                <a:latin typeface="PT Serif" panose="020F0502020204030204" pitchFamily="18" charset="0"/>
              </a:rPr>
              <a:t>The impacts of human and natural disturbances on coral reefs are typically quantified through visible damage (e.g., reduced coral coverage as a result of bleaching events), but changes in environmental conditions may also cause damage in less visible ways. Despite the current paradigm, which suggests consistent, highly synchronized spawning events, corals that reproduce by broadcast spawning are particularly vulnerable because their reproductive phenology is governed by environmental cues. Here, we quantify coral spawning intensity during four annual reproductive seasons, alongside laboratory analyses at the polyp, colony, and population levels, and we demonstrate that, compared with historical data, several species from the Red Sea have lost their reproductive synchrony. Ultimately, such a synchrony breakdown reduces the probability of successful fertilization, leading to a dearth of new recruits, which may drive aging populations to extinction.</a:t>
            </a:r>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57</a:t>
            </a:fld>
            <a:endParaRPr lang="en-US"/>
          </a:p>
        </p:txBody>
      </p:sp>
    </p:spTree>
    <p:extLst>
      <p:ext uri="{BB962C8B-B14F-4D97-AF65-F5344CB8AC3E}">
        <p14:creationId xmlns:p14="http://schemas.microsoft.com/office/powerpoint/2010/main" val="201128404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0" i="0" dirty="0">
                <a:solidFill>
                  <a:srgbClr val="333333"/>
                </a:solidFill>
                <a:effectLst/>
                <a:latin typeface="PT Serif" panose="020F0502020204030204" pitchFamily="18" charset="0"/>
              </a:rPr>
              <a:t>The impacts of human and natural disturbances on coral reefs are typically quantified through visible damage (e.g., reduced coral coverage as a result of bleaching events), but changes in environmental conditions may also cause damage in less visible ways. Despite the current paradigm, which suggests consistent, highly synchronized spawning events, corals that reproduce by broadcast spawning are particularly vulnerable because their reproductive phenology is governed by environmental cues. Here, we quantify coral spawning intensity during four annual reproductive seasons, alongside laboratory analyses at the polyp, colony, and population levels, and we demonstrate that, compared with historical data, several species from the Red Sea have lost their reproductive synchrony. Ultimately, such a synchrony breakdown reduces the probability of successful fertilization, leading to a dearth of new recruits, which may drive aging populations to extinction.</a:t>
            </a:r>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58</a:t>
            </a:fld>
            <a:endParaRPr lang="en-US"/>
          </a:p>
        </p:txBody>
      </p:sp>
    </p:spTree>
    <p:extLst>
      <p:ext uri="{BB962C8B-B14F-4D97-AF65-F5344CB8AC3E}">
        <p14:creationId xmlns:p14="http://schemas.microsoft.com/office/powerpoint/2010/main" val="414499608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The availability of nutrients in aquatic systems is also an important aspect of energy or photosynthesis. Many organisms sink to the bottom of the ocean when they die in the open water; when this occurs, the energy found in that living organism is sequestered for some time unless ocean upwelling occurs. Ocean upwelling is the rising of deep ocean waters that occurs when prevailing winds blow along surface waters near a coastline (Figure 3). As the wind pushes ocean waters offshore, water from the bottom of the ocean moves up to replace this water. As a result, the nutrients once contained in dead organisms become available for reuse by other living organisms.</a:t>
            </a:r>
          </a:p>
          <a:p>
            <a:endParaRPr lang="en-GB" dirty="0"/>
          </a:p>
        </p:txBody>
      </p:sp>
    </p:spTree>
    <p:extLst>
      <p:ext uri="{BB962C8B-B14F-4D97-AF65-F5344CB8AC3E}">
        <p14:creationId xmlns:p14="http://schemas.microsoft.com/office/powerpoint/2010/main" val="330895193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The availability of nutrients in aquatic systems is also an important aspect of energy or photosynthesis. Many organisms sink to the bottom of the ocean when they die in the open water; when this occurs, the energy found in that living organism is sequestered for some time unless ocean upwelling occurs. Ocean upwelling is the rising of deep ocean waters that occurs when prevailing winds blow along surface waters near a coastline (Figure 3). As the wind pushes ocean waters offshore, water from the bottom of the ocean moves up to replace this water. As a result, the nutrients once contained in dead organisms become available for reuse by other living organisms.</a:t>
            </a:r>
          </a:p>
          <a:p>
            <a:endParaRPr lang="en-GB" dirty="0"/>
          </a:p>
        </p:txBody>
      </p:sp>
    </p:spTree>
    <p:extLst>
      <p:ext uri="{BB962C8B-B14F-4D97-AF65-F5344CB8AC3E}">
        <p14:creationId xmlns:p14="http://schemas.microsoft.com/office/powerpoint/2010/main" val="25235904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11111"/>
                </a:solidFill>
                <a:effectLst/>
                <a:latin typeface="Roboto" panose="02000000000000000000" pitchFamily="2" charset="0"/>
              </a:rPr>
              <a:t>Conceptual diagram of the influence of wave energy and bioturbation on seagrass landscape pattern in the Albemarle-</a:t>
            </a:r>
            <a:r>
              <a:rPr lang="en-GB" b="0" i="0" dirty="0" err="1">
                <a:solidFill>
                  <a:srgbClr val="111111"/>
                </a:solidFill>
                <a:effectLst/>
                <a:latin typeface="Roboto" panose="02000000000000000000" pitchFamily="2" charset="0"/>
              </a:rPr>
              <a:t>Pamlico</a:t>
            </a:r>
            <a:r>
              <a:rPr lang="en-GB" b="0" i="0" dirty="0">
                <a:solidFill>
                  <a:srgbClr val="111111"/>
                </a:solidFill>
                <a:effectLst/>
                <a:latin typeface="Roboto" panose="02000000000000000000" pitchFamily="2" charset="0"/>
              </a:rPr>
              <a:t> Sound Estuary System, North Carolina. a Bioturbation by sting rays exposes seagrass roots and rhizomes resulting in the uprooting, breaking, and dislodgement (green curved arrow) of seagrass shoots located along patch edges, impeding vegetative expansion. b In high wave energy environments, erosion (tan arrow) occurs at the margins of patches causing mobilization of sediment (brown corkscrew arrow) also resulting in the uprooting, breaking, and dislodgement (green curved arrow) of seagrass shoots located along patch edges, impeding vegetative expansion. c Diagrammatic representation of the wave energy gradient and associated seagrass landscape pattern. Solid blue line depicts high wave exposure (from left to right) at average water depth sites. The dashed blue line depicts a similar wave energy gradient but at shallower sites, where emersion of seagrass plants at low tide may additionally impede seagrass growth through tissue desiccation (red blade tips). Seagrass rhizome runners extend from bed margins showing vegetative propagation and patch expansion. Seed set (tan ovals), is a sporadic source of new seafloor colonization. A sting ray and ray pits at bed margins are shown in the patchier environments where ray disturbance (a, above) inhibits patch expansion. d Representative seagrass landscape (100 × 100 m) patterns observed in this study arising from the combined effects of hydrodynamic forcing and bioturbation</a:t>
            </a:r>
          </a:p>
          <a:p>
            <a:endParaRPr lang="en-GB" dirty="0"/>
          </a:p>
        </p:txBody>
      </p:sp>
    </p:spTree>
    <p:extLst>
      <p:ext uri="{BB962C8B-B14F-4D97-AF65-F5344CB8AC3E}">
        <p14:creationId xmlns:p14="http://schemas.microsoft.com/office/powerpoint/2010/main" val="74662880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69</a:t>
            </a:fld>
            <a:endParaRPr lang="en-US"/>
          </a:p>
        </p:txBody>
      </p:sp>
    </p:spTree>
    <p:extLst>
      <p:ext uri="{BB962C8B-B14F-4D97-AF65-F5344CB8AC3E}">
        <p14:creationId xmlns:p14="http://schemas.microsoft.com/office/powerpoint/2010/main" val="317846031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70</a:t>
            </a:fld>
            <a:endParaRPr lang="en-US"/>
          </a:p>
        </p:txBody>
      </p:sp>
    </p:spTree>
    <p:extLst>
      <p:ext uri="{BB962C8B-B14F-4D97-AF65-F5344CB8AC3E}">
        <p14:creationId xmlns:p14="http://schemas.microsoft.com/office/powerpoint/2010/main" val="373306863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Coastal dead zones can occur naturally • They have increased by &gt; 4.5mil km2 • Low oxygen levels are growing by &gt; 1m per year • World’s oceans have lost 2% oxygen in last 50yrs • Low oxygen regions often produce NO – a </a:t>
            </a:r>
            <a:r>
              <a:rPr lang="en-GB" dirty="0" err="1"/>
              <a:t>ghg</a:t>
            </a:r>
            <a:r>
              <a:rPr lang="en-GB" dirty="0"/>
              <a:t> – positive feedback loop (Welch, 2018)</a:t>
            </a:r>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71</a:t>
            </a:fld>
            <a:endParaRPr lang="en-US"/>
          </a:p>
        </p:txBody>
      </p:sp>
    </p:spTree>
    <p:extLst>
      <p:ext uri="{BB962C8B-B14F-4D97-AF65-F5344CB8AC3E}">
        <p14:creationId xmlns:p14="http://schemas.microsoft.com/office/powerpoint/2010/main" val="26968619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72</a:t>
            </a:fld>
            <a:endParaRPr lang="en-US"/>
          </a:p>
        </p:txBody>
      </p:sp>
    </p:spTree>
    <p:extLst>
      <p:ext uri="{BB962C8B-B14F-4D97-AF65-F5344CB8AC3E}">
        <p14:creationId xmlns:p14="http://schemas.microsoft.com/office/powerpoint/2010/main" val="126182710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73</a:t>
            </a:fld>
            <a:endParaRPr lang="en-US"/>
          </a:p>
        </p:txBody>
      </p:sp>
    </p:spTree>
    <p:extLst>
      <p:ext uri="{BB962C8B-B14F-4D97-AF65-F5344CB8AC3E}">
        <p14:creationId xmlns:p14="http://schemas.microsoft.com/office/powerpoint/2010/main" val="328978845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Most marine mammals have sufficient O2 at 5mg/l or above ❖ As levels fall below 3mg/l – water quality described as hypoxic ❖ Below 0.5mg/l – anoxic ❖ Under hypoxic conditions, many marine plants and animals may not survive ❖ None requiring O2 can survive anoxic conditions</a:t>
            </a:r>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74</a:t>
            </a:fld>
            <a:endParaRPr lang="en-US"/>
          </a:p>
        </p:txBody>
      </p:sp>
    </p:spTree>
    <p:extLst>
      <p:ext uri="{BB962C8B-B14F-4D97-AF65-F5344CB8AC3E}">
        <p14:creationId xmlns:p14="http://schemas.microsoft.com/office/powerpoint/2010/main" val="227440729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75</a:t>
            </a:fld>
            <a:endParaRPr lang="en-US"/>
          </a:p>
        </p:txBody>
      </p:sp>
    </p:spTree>
    <p:extLst>
      <p:ext uri="{BB962C8B-B14F-4D97-AF65-F5344CB8AC3E}">
        <p14:creationId xmlns:p14="http://schemas.microsoft.com/office/powerpoint/2010/main" val="151940561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76</a:t>
            </a:fld>
            <a:endParaRPr lang="en-US"/>
          </a:p>
        </p:txBody>
      </p:sp>
    </p:spTree>
    <p:extLst>
      <p:ext uri="{BB962C8B-B14F-4D97-AF65-F5344CB8AC3E}">
        <p14:creationId xmlns:p14="http://schemas.microsoft.com/office/powerpoint/2010/main" val="173056886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77</a:t>
            </a:fld>
            <a:endParaRPr lang="en-US"/>
          </a:p>
        </p:txBody>
      </p:sp>
    </p:spTree>
    <p:extLst>
      <p:ext uri="{BB962C8B-B14F-4D97-AF65-F5344CB8AC3E}">
        <p14:creationId xmlns:p14="http://schemas.microsoft.com/office/powerpoint/2010/main" val="82056706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78</a:t>
            </a:fld>
            <a:endParaRPr lang="en-US"/>
          </a:p>
        </p:txBody>
      </p:sp>
    </p:spTree>
    <p:extLst>
      <p:ext uri="{BB962C8B-B14F-4D97-AF65-F5344CB8AC3E}">
        <p14:creationId xmlns:p14="http://schemas.microsoft.com/office/powerpoint/2010/main" val="429296257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Also uplift</a:t>
            </a:r>
          </a:p>
        </p:txBody>
      </p:sp>
      <p:sp>
        <p:nvSpPr>
          <p:cNvPr id="4" name="Slide Number Placeholder 3"/>
          <p:cNvSpPr>
            <a:spLocks noGrp="1"/>
          </p:cNvSpPr>
          <p:nvPr>
            <p:ph type="sldNum" sz="quarter" idx="10"/>
          </p:nvPr>
        </p:nvSpPr>
        <p:spPr/>
        <p:txBody>
          <a:bodyPr/>
          <a:lstStyle/>
          <a:p>
            <a:fld id="{01B9B107-21C1-C94B-8EA0-FFE123F7A079}" type="slidenum">
              <a:rPr lang="en-US" smtClean="0"/>
              <a:pPr/>
              <a:t>79</a:t>
            </a:fld>
            <a:endParaRPr lang="en-US"/>
          </a:p>
        </p:txBody>
      </p:sp>
    </p:spTree>
    <p:extLst>
      <p:ext uri="{BB962C8B-B14F-4D97-AF65-F5344CB8AC3E}">
        <p14:creationId xmlns:p14="http://schemas.microsoft.com/office/powerpoint/2010/main" val="280340968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80</a:t>
            </a:fld>
            <a:endParaRPr lang="en-US"/>
          </a:p>
        </p:txBody>
      </p:sp>
    </p:spTree>
    <p:extLst>
      <p:ext uri="{BB962C8B-B14F-4D97-AF65-F5344CB8AC3E}">
        <p14:creationId xmlns:p14="http://schemas.microsoft.com/office/powerpoint/2010/main" val="163481358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Neuston layer • Rich in nutrients •Waste excreted from plankton in deeper water •Decaying larger organisms •Ideal habitat for bacteria, protozoan &amp; microscopic algae •Attracts swarms plankton amongst others </a:t>
            </a:r>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81</a:t>
            </a:fld>
            <a:endParaRPr lang="en-US"/>
          </a:p>
        </p:txBody>
      </p:sp>
    </p:spTree>
    <p:extLst>
      <p:ext uri="{BB962C8B-B14F-4D97-AF65-F5344CB8AC3E}">
        <p14:creationId xmlns:p14="http://schemas.microsoft.com/office/powerpoint/2010/main" val="182545763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79425" y="1279525"/>
            <a:ext cx="6140450" cy="3454400"/>
          </a:xfrm>
        </p:spPr>
      </p:sp>
      <p:sp>
        <p:nvSpPr>
          <p:cNvPr id="3" name="Notes Placeholder 2"/>
          <p:cNvSpPr>
            <a:spLocks noGrp="1"/>
          </p:cNvSpPr>
          <p:nvPr>
            <p:ph type="body" idx="1"/>
          </p:nvPr>
        </p:nvSpPr>
        <p:spPr/>
        <p:txBody>
          <a:bodyPr>
            <a:normAutofit/>
          </a:bodyPr>
          <a:lstStyle/>
          <a:p>
            <a:r>
              <a:rPr lang="en-US" sz="1300" dirty="0"/>
              <a:t>Waves are generated by winds blowing on the ocean. </a:t>
            </a:r>
          </a:p>
          <a:p>
            <a:r>
              <a:rPr lang="en-US" sz="1300" dirty="0"/>
              <a:t>Wind generates shear and then pressure fluctuations across the ocean surface. </a:t>
            </a:r>
          </a:p>
          <a:p>
            <a:r>
              <a:rPr lang="en-US" sz="1300" dirty="0"/>
              <a:t>This displaces the water column, and this movement generates waves.</a:t>
            </a:r>
          </a:p>
        </p:txBody>
      </p:sp>
      <p:sp>
        <p:nvSpPr>
          <p:cNvPr id="4" name="Slide Number Placeholder 3"/>
          <p:cNvSpPr>
            <a:spLocks noGrp="1"/>
          </p:cNvSpPr>
          <p:nvPr>
            <p:ph type="sldNum" sz="quarter" idx="10"/>
          </p:nvPr>
        </p:nvSpPr>
        <p:spPr/>
        <p:txBody>
          <a:bodyPr/>
          <a:lstStyle/>
          <a:p>
            <a:fld id="{01B9B107-21C1-C94B-8EA0-FFE123F7A079}" type="slidenum">
              <a:rPr lang="en-US" smtClean="0"/>
              <a:pPr/>
              <a:t>82</a:t>
            </a:fld>
            <a:endParaRPr lang="en-US"/>
          </a:p>
        </p:txBody>
      </p:sp>
    </p:spTree>
    <p:extLst>
      <p:ext uri="{BB962C8B-B14F-4D97-AF65-F5344CB8AC3E}">
        <p14:creationId xmlns:p14="http://schemas.microsoft.com/office/powerpoint/2010/main" val="198249330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1B9B107-21C1-C94B-8EA0-FFE123F7A079}" type="slidenum">
              <a:rPr lang="en-US" smtClean="0"/>
              <a:pPr/>
              <a:t>83</a:t>
            </a:fld>
            <a:endParaRPr lang="en-US"/>
          </a:p>
        </p:txBody>
      </p:sp>
    </p:spTree>
    <p:extLst>
      <p:ext uri="{BB962C8B-B14F-4D97-AF65-F5344CB8AC3E}">
        <p14:creationId xmlns:p14="http://schemas.microsoft.com/office/powerpoint/2010/main" val="2712831856"/>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102DF18C-6A63-B24E-AF5F-A519C8524551}" type="slidenum">
              <a:rPr lang="en-AU" smtClean="0"/>
              <a:pPr/>
              <a:t>85</a:t>
            </a:fld>
            <a:endParaRPr lang="en-AU"/>
          </a:p>
        </p:txBody>
      </p:sp>
    </p:spTree>
    <p:extLst>
      <p:ext uri="{BB962C8B-B14F-4D97-AF65-F5344CB8AC3E}">
        <p14:creationId xmlns:p14="http://schemas.microsoft.com/office/powerpoint/2010/main" val="1672430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1C745E-9B5A-59BF-BF50-4F251E39D58D}"/>
              </a:ext>
            </a:extLst>
          </p:cNvPr>
          <p:cNvSpPr/>
          <p:nvPr userDrawn="1"/>
        </p:nvSpPr>
        <p:spPr>
          <a:xfrm>
            <a:off x="304800" y="266701"/>
            <a:ext cx="11582400" cy="63245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6044184"/>
            <a:ext cx="9144000" cy="356616"/>
          </a:xfrm>
        </p:spPr>
        <p:txBody>
          <a:bodyPr/>
          <a:lstStyle>
            <a:lvl1pPr marL="0" indent="0" algn="ct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F2B4A7EA-9E3F-9CE1-56B5-92F4FDDA6991}"/>
              </a:ext>
            </a:extLst>
          </p:cNvPr>
          <p:cNvSpPr>
            <a:spLocks noGrp="1"/>
          </p:cNvSpPr>
          <p:nvPr>
            <p:ph type="pic" sz="quarter" idx="10"/>
          </p:nvPr>
        </p:nvSpPr>
        <p:spPr>
          <a:xfrm>
            <a:off x="2324100" y="758952"/>
            <a:ext cx="7543800" cy="5029200"/>
          </a:xfrm>
          <a:custGeom>
            <a:avLst/>
            <a:gdLst>
              <a:gd name="connsiteX0" fmla="*/ 3567113 w 7543800"/>
              <a:gd name="connsiteY0" fmla="*/ 4869270 h 5029200"/>
              <a:gd name="connsiteX1" fmla="*/ 3567113 w 7543800"/>
              <a:gd name="connsiteY1" fmla="*/ 4957572 h 5029200"/>
              <a:gd name="connsiteX2" fmla="*/ 3976688 w 7543800"/>
              <a:gd name="connsiteY2" fmla="*/ 4957572 h 5029200"/>
              <a:gd name="connsiteX3" fmla="*/ 3976688 w 7543800"/>
              <a:gd name="connsiteY3" fmla="*/ 4869270 h 5029200"/>
              <a:gd name="connsiteX4" fmla="*/ 0 w 7543800"/>
              <a:gd name="connsiteY4" fmla="*/ 0 h 5029200"/>
              <a:gd name="connsiteX5" fmla="*/ 7543800 w 7543800"/>
              <a:gd name="connsiteY5" fmla="*/ 0 h 5029200"/>
              <a:gd name="connsiteX6" fmla="*/ 7543800 w 7543800"/>
              <a:gd name="connsiteY6" fmla="*/ 5029200 h 5029200"/>
              <a:gd name="connsiteX7" fmla="*/ 0 w 7543800"/>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43800" h="5029200">
                <a:moveTo>
                  <a:pt x="3567113" y="4869270"/>
                </a:moveTo>
                <a:lnTo>
                  <a:pt x="3567113" y="4957572"/>
                </a:lnTo>
                <a:lnTo>
                  <a:pt x="3976688" y="4957572"/>
                </a:lnTo>
                <a:lnTo>
                  <a:pt x="3976688" y="4869270"/>
                </a:lnTo>
                <a:close/>
                <a:moveTo>
                  <a:pt x="0" y="0"/>
                </a:moveTo>
                <a:lnTo>
                  <a:pt x="7543800" y="0"/>
                </a:lnTo>
                <a:lnTo>
                  <a:pt x="7543800" y="5029200"/>
                </a:lnTo>
                <a:lnTo>
                  <a:pt x="0" y="5029200"/>
                </a:lnTo>
                <a:close/>
              </a:path>
            </a:pathLst>
          </a:custGeom>
        </p:spPr>
        <p:txBody>
          <a:bodyPr wrap="square">
            <a:noAutofit/>
          </a:bodyPr>
          <a:lstStyle>
            <a:lvl1pPr marL="0" indent="0" algn="ctr">
              <a:buNone/>
              <a:defRPr/>
            </a:lvl1pPr>
          </a:lstStyle>
          <a:p>
            <a:r>
              <a:rPr lang="en-US"/>
              <a:t>Click icon to add picture</a:t>
            </a:r>
            <a:endParaRPr lang="en-US" dirty="0"/>
          </a:p>
        </p:txBody>
      </p:sp>
      <p:sp>
        <p:nvSpPr>
          <p:cNvPr id="9" name="Title 8">
            <a:extLst>
              <a:ext uri="{FF2B5EF4-FFF2-40B4-BE49-F238E27FC236}">
                <a16:creationId xmlns:a16="http://schemas.microsoft.com/office/drawing/2014/main" id="{42398E06-9E0E-BC81-DEB5-1DB2F8635C23}"/>
              </a:ext>
            </a:extLst>
          </p:cNvPr>
          <p:cNvSpPr>
            <a:spLocks noGrp="1"/>
          </p:cNvSpPr>
          <p:nvPr>
            <p:ph type="title"/>
          </p:nvPr>
        </p:nvSpPr>
        <p:spPr>
          <a:xfrm>
            <a:off x="838200" y="3108960"/>
            <a:ext cx="10515600" cy="640080"/>
          </a:xfrm>
        </p:spPr>
        <p:txBody>
          <a:bodyPr anchor="ctr"/>
          <a:lstStyle>
            <a:lvl1pPr algn="ctr">
              <a:defRPr sz="6000" spc="300" baseline="0"/>
            </a:lvl1pPr>
          </a:lstStyle>
          <a:p>
            <a:r>
              <a:rPr lang="en-US"/>
              <a:t>Click to edit Master title style</a:t>
            </a:r>
            <a:endParaRPr lang="en-US" dirty="0"/>
          </a:p>
        </p:txBody>
      </p:sp>
      <p:sp>
        <p:nvSpPr>
          <p:cNvPr id="11" name="Rectangle 10">
            <a:extLst>
              <a:ext uri="{FF2B5EF4-FFF2-40B4-BE49-F238E27FC236}">
                <a16:creationId xmlns:a16="http://schemas.microsoft.com/office/drawing/2014/main" id="{39F70834-CB8D-A95B-D859-6E5B4C6B4F78}"/>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90691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with image righ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4B2501-78A9-E41B-7C2D-09F09ADDCB5E}"/>
              </a:ext>
            </a:extLst>
          </p:cNvPr>
          <p:cNvSpPr/>
          <p:nvPr userDrawn="1"/>
        </p:nvSpPr>
        <p:spPr>
          <a:xfrm>
            <a:off x="8610600" y="0"/>
            <a:ext cx="35814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BA0478E-A529-CF4E-CE5C-583ACA20D66C}"/>
              </a:ext>
            </a:extLst>
          </p:cNvPr>
          <p:cNvSpPr/>
          <p:nvPr userDrawn="1"/>
        </p:nvSpPr>
        <p:spPr>
          <a:xfrm>
            <a:off x="4462849" y="685800"/>
            <a:ext cx="7119551" cy="5486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400" y="1124712"/>
            <a:ext cx="388620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2816352"/>
            <a:ext cx="3602736" cy="3364992"/>
          </a:xfrm>
        </p:spPr>
        <p:txBody>
          <a:bodyPr/>
          <a:lstStyle>
            <a:lvl1pPr marL="0" indent="0">
              <a:lnSpc>
                <a:spcPct val="150000"/>
              </a:lnSpc>
              <a:buNone/>
              <a:defRPr sz="2000" cap="all"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4946904" y="1188720"/>
            <a:ext cx="6638544" cy="4480560"/>
          </a:xfrm>
          <a:noFill/>
        </p:spPr>
        <p:txBody>
          <a:bodyPr anchor="ctr"/>
          <a:lstStyle>
            <a:lvl1pPr marL="0" indent="0" algn="ctr">
              <a:buNone/>
              <a:defRPr/>
            </a:lvl1pPr>
          </a:lstStyle>
          <a:p>
            <a:r>
              <a:rPr lang="en-US"/>
              <a:t>Click icon to add picture</a:t>
            </a:r>
            <a:endParaRPr lang="en-US" dirty="0"/>
          </a:p>
        </p:txBody>
      </p:sp>
      <p:cxnSp>
        <p:nvCxnSpPr>
          <p:cNvPr id="8" name="Straight Connector 7">
            <a:extLst>
              <a:ext uri="{FF2B5EF4-FFF2-40B4-BE49-F238E27FC236}">
                <a16:creationId xmlns:a16="http://schemas.microsoft.com/office/drawing/2014/main" id="{D792E47F-4E2C-B4B2-51F0-43D9D15C5A60}"/>
              </a:ext>
            </a:extLst>
          </p:cNvPr>
          <p:cNvCxnSpPr>
            <a:cxnSpLocks/>
          </p:cNvCxnSpPr>
          <p:nvPr userDrawn="1"/>
        </p:nvCxnSpPr>
        <p:spPr>
          <a:xfrm>
            <a:off x="1295400"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6816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BA0478E-A529-CF4E-CE5C-583ACA20D66C}"/>
              </a:ext>
            </a:extLst>
          </p:cNvPr>
          <p:cNvSpPr/>
          <p:nvPr userDrawn="1"/>
        </p:nvSpPr>
        <p:spPr>
          <a:xfrm>
            <a:off x="3578352" y="0"/>
            <a:ext cx="8613648"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5449824" y="1124712"/>
            <a:ext cx="576072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5449824" y="2889504"/>
            <a:ext cx="5760720" cy="3319272"/>
          </a:xfrm>
        </p:spPr>
        <p:txBody>
          <a:bodyPr/>
          <a:lstStyle>
            <a:lvl1pPr marL="0" indent="0">
              <a:lnSpc>
                <a:spcPct val="150000"/>
              </a:lnSpc>
              <a:buNone/>
              <a:defRPr sz="2000" cap="none"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lvl1pPr>
              <a:defRPr>
                <a:solidFill>
                  <a:schemeClr val="bg1"/>
                </a:solidFill>
              </a:defRPr>
            </a:lvl1p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1298448" y="1828800"/>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cxnSp>
        <p:nvCxnSpPr>
          <p:cNvPr id="11" name="Straight Connector 10">
            <a:extLst>
              <a:ext uri="{FF2B5EF4-FFF2-40B4-BE49-F238E27FC236}">
                <a16:creationId xmlns:a16="http://schemas.microsoft.com/office/drawing/2014/main" id="{F036BAAC-D89F-682D-12A3-1C31F92F0FAF}"/>
              </a:ext>
            </a:extLst>
          </p:cNvPr>
          <p:cNvCxnSpPr>
            <a:cxnSpLocks/>
          </p:cNvCxnSpPr>
          <p:nvPr userDrawn="1"/>
        </p:nvCxnSpPr>
        <p:spPr>
          <a:xfrm>
            <a:off x="649224" y="2667000"/>
            <a:ext cx="0" cy="31242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6F877625-E710-6DF2-3E49-374C6DD8DBC0}"/>
              </a:ext>
            </a:extLst>
          </p:cNvPr>
          <p:cNvCxnSpPr>
            <a:cxnSpLocks/>
          </p:cNvCxnSpPr>
          <p:nvPr userDrawn="1"/>
        </p:nvCxnSpPr>
        <p:spPr>
          <a:xfrm>
            <a:off x="5447344"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7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iton Header">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ED0AC02C-19A4-4754-CC96-34357DEFF55D}"/>
              </a:ext>
            </a:extLst>
          </p:cNvPr>
          <p:cNvSpPr>
            <a:spLocks noGrp="1"/>
          </p:cNvSpPr>
          <p:nvPr>
            <p:ph type="pic" sz="quarter" idx="10"/>
          </p:nvPr>
        </p:nvSpPr>
        <p:spPr>
          <a:xfrm>
            <a:off x="1527048" y="1481328"/>
            <a:ext cx="9144000" cy="3886200"/>
          </a:xfrm>
          <a:custGeom>
            <a:avLst/>
            <a:gdLst>
              <a:gd name="connsiteX0" fmla="*/ 6521576 w 9144000"/>
              <a:gd name="connsiteY0" fmla="*/ 2811867 h 3886200"/>
              <a:gd name="connsiteX1" fmla="*/ 6521576 w 9144000"/>
              <a:gd name="connsiteY1" fmla="*/ 2900169 h 3886200"/>
              <a:gd name="connsiteX2" fmla="*/ 6931151 w 9144000"/>
              <a:gd name="connsiteY2" fmla="*/ 2900169 h 3886200"/>
              <a:gd name="connsiteX3" fmla="*/ 6931151 w 9144000"/>
              <a:gd name="connsiteY3" fmla="*/ 2811867 h 3886200"/>
              <a:gd name="connsiteX4" fmla="*/ 0 w 9144000"/>
              <a:gd name="connsiteY4" fmla="*/ 0 h 3886200"/>
              <a:gd name="connsiteX5" fmla="*/ 9144000 w 9144000"/>
              <a:gd name="connsiteY5" fmla="*/ 0 h 3886200"/>
              <a:gd name="connsiteX6" fmla="*/ 9144000 w 9144000"/>
              <a:gd name="connsiteY6" fmla="*/ 3886200 h 3886200"/>
              <a:gd name="connsiteX7" fmla="*/ 0 w 9144000"/>
              <a:gd name="connsiteY7" fmla="*/ 3886200 h 388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886200">
                <a:moveTo>
                  <a:pt x="6521576" y="2811867"/>
                </a:moveTo>
                <a:lnTo>
                  <a:pt x="6521576" y="2900169"/>
                </a:lnTo>
                <a:lnTo>
                  <a:pt x="6931151" y="2900169"/>
                </a:lnTo>
                <a:lnTo>
                  <a:pt x="6931151" y="2811867"/>
                </a:lnTo>
                <a:close/>
                <a:moveTo>
                  <a:pt x="0" y="0"/>
                </a:moveTo>
                <a:lnTo>
                  <a:pt x="9144000" y="0"/>
                </a:lnTo>
                <a:lnTo>
                  <a:pt x="9144000" y="3886200"/>
                </a:lnTo>
                <a:lnTo>
                  <a:pt x="0" y="38862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2040636" y="3200400"/>
            <a:ext cx="8110728" cy="457200"/>
          </a:xfrm>
        </p:spPr>
        <p:txBody>
          <a:bodyPr anchor="ctr"/>
          <a:lstStyle>
            <a:lvl1pPr algn="ctr">
              <a:defRPr sz="4800"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046720" y="4745736"/>
            <a:ext cx="1389888" cy="1280160"/>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2" name="Rectangle 11">
            <a:extLst>
              <a:ext uri="{FF2B5EF4-FFF2-40B4-BE49-F238E27FC236}">
                <a16:creationId xmlns:a16="http://schemas.microsoft.com/office/drawing/2014/main" id="{42E7004C-CFEF-6E88-A3C1-60FBC7F8CD13}"/>
              </a:ext>
            </a:extLst>
          </p:cNvPr>
          <p:cNvSpPr/>
          <p:nvPr userDrawn="1"/>
        </p:nvSpPr>
        <p:spPr>
          <a:xfrm>
            <a:off x="8048624" y="4293195"/>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0031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399" y="609600"/>
            <a:ext cx="10058400" cy="914400"/>
          </a:xfrm>
        </p:spPr>
        <p:txBody>
          <a:bodyPr/>
          <a:lstStyle>
            <a:lvl1pP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1855945"/>
            <a:ext cx="9820656"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521339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obj" preserve="1">
  <p:cSld name="Title and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88720" y="609600"/>
            <a:ext cx="9829800" cy="914400"/>
          </a:xfrm>
        </p:spPr>
        <p:txBody>
          <a:bodyPr/>
          <a:lstStyle>
            <a:lvl1pPr algn="ct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88720" y="1746504"/>
            <a:ext cx="9829800"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641840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5" name="Picture Placeholder 4">
            <a:extLst>
              <a:ext uri="{FF2B5EF4-FFF2-40B4-BE49-F238E27FC236}">
                <a16:creationId xmlns:a16="http://schemas.microsoft.com/office/drawing/2014/main" id="{B7811310-A21F-0BFB-8198-22EDFCF9F45B}"/>
              </a:ext>
            </a:extLst>
          </p:cNvPr>
          <p:cNvSpPr>
            <a:spLocks noGrp="1"/>
          </p:cNvSpPr>
          <p:nvPr>
            <p:ph type="pic" sz="quarter" idx="10"/>
          </p:nvPr>
        </p:nvSpPr>
        <p:spPr>
          <a:xfrm>
            <a:off x="5370576" y="658368"/>
            <a:ext cx="6821424" cy="3346704"/>
          </a:xfrm>
          <a:prstGeom prst="rect">
            <a:avLst/>
          </a:prstGeom>
        </p:spPr>
        <p:txBody>
          <a:bodyPr wrap="square">
            <a:noAutofit/>
          </a:bodyPr>
          <a:lstStyle/>
          <a:p>
            <a:r>
              <a:rPr lang="en-US"/>
              <a:t>Click icon to add picture</a:t>
            </a:r>
            <a:endParaRPr lang="en-US" dirty="0"/>
          </a:p>
        </p:txBody>
      </p:sp>
      <p:cxnSp>
        <p:nvCxnSpPr>
          <p:cNvPr id="7" name="Straight Connector 6">
            <a:extLst>
              <a:ext uri="{FF2B5EF4-FFF2-40B4-BE49-F238E27FC236}">
                <a16:creationId xmlns:a16="http://schemas.microsoft.com/office/drawing/2014/main" id="{A73D2EFC-F14F-5508-06EE-4E5B5C535E16}"/>
              </a:ext>
            </a:extLst>
          </p:cNvPr>
          <p:cNvCxnSpPr>
            <a:cxnSpLocks/>
          </p:cNvCxnSpPr>
          <p:nvPr userDrawn="1"/>
        </p:nvCxnSpPr>
        <p:spPr>
          <a:xfrm>
            <a:off x="1819102" y="554884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Subtitle 2">
            <a:extLst>
              <a:ext uri="{FF2B5EF4-FFF2-40B4-BE49-F238E27FC236}">
                <a16:creationId xmlns:a16="http://schemas.microsoft.com/office/drawing/2014/main" id="{28A6ACFB-D620-056D-1C62-903C5FBCEBCF}"/>
              </a:ext>
            </a:extLst>
          </p:cNvPr>
          <p:cNvSpPr>
            <a:spLocks noGrp="1"/>
          </p:cNvSpPr>
          <p:nvPr>
            <p:ph type="subTitle" idx="1"/>
          </p:nvPr>
        </p:nvSpPr>
        <p:spPr>
          <a:xfrm>
            <a:off x="1819656" y="5943600"/>
            <a:ext cx="4809744" cy="256032"/>
          </a:xfrm>
        </p:spPr>
        <p:txBody>
          <a:bodyPr/>
          <a:lstStyle>
            <a:lvl1pPr marL="0" indent="0" algn="l">
              <a:buNone/>
              <a:defRPr sz="2000" cap="all" spc="200"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819656" y="2459736"/>
            <a:ext cx="5157216" cy="2670048"/>
          </a:xfrm>
        </p:spPr>
        <p:txBody>
          <a:bodyPr anchor="b"/>
          <a:lstStyle>
            <a:lvl1pPr algn="l">
              <a:lnSpc>
                <a:spcPts val="5200"/>
              </a:lnSpc>
              <a:defRPr sz="3600" spc="0" baseline="0">
                <a:latin typeface="+mn-lt"/>
              </a:defRPr>
            </a:lvl1pPr>
          </a:lstStyle>
          <a:p>
            <a:r>
              <a:rPr lang="en-US"/>
              <a:t>Click to edit Master title style</a:t>
            </a:r>
            <a:endParaRPr lang="en-US" dirty="0"/>
          </a:p>
        </p:txBody>
      </p:sp>
    </p:spTree>
    <p:extLst>
      <p:ext uri="{BB962C8B-B14F-4D97-AF65-F5344CB8AC3E}">
        <p14:creationId xmlns:p14="http://schemas.microsoft.com/office/powerpoint/2010/main" val="340618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021824"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298448"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3886200"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47395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03427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473952"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473952"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708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708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cxnSp>
        <p:nvCxnSpPr>
          <p:cNvPr id="18" name="Straight Connector 17">
            <a:extLst>
              <a:ext uri="{FF2B5EF4-FFF2-40B4-BE49-F238E27FC236}">
                <a16:creationId xmlns:a16="http://schemas.microsoft.com/office/drawing/2014/main" id="{B6E73E07-0346-2BA8-44BC-6CB3BDEAAA99}"/>
              </a:ext>
            </a:extLst>
          </p:cNvPr>
          <p:cNvCxnSpPr>
            <a:cxnSpLocks/>
          </p:cNvCxnSpPr>
          <p:nvPr userDrawn="1"/>
        </p:nvCxnSpPr>
        <p:spPr>
          <a:xfrm>
            <a:off x="45924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2977-27C7-5882-6A33-75257911D09A}"/>
              </a:ext>
            </a:extLst>
          </p:cNvPr>
          <p:cNvCxnSpPr>
            <a:cxnSpLocks/>
          </p:cNvCxnSpPr>
          <p:nvPr userDrawn="1"/>
        </p:nvCxnSpPr>
        <p:spPr>
          <a:xfrm>
            <a:off x="2004720"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705476C-2972-A423-7282-BABA9AAB32E6}"/>
              </a:ext>
            </a:extLst>
          </p:cNvPr>
          <p:cNvCxnSpPr>
            <a:cxnSpLocks/>
          </p:cNvCxnSpPr>
          <p:nvPr userDrawn="1"/>
        </p:nvCxnSpPr>
        <p:spPr>
          <a:xfrm>
            <a:off x="9737699"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E0D781B-3CB4-A523-427F-3D444B28E60E}"/>
              </a:ext>
            </a:extLst>
          </p:cNvPr>
          <p:cNvCxnSpPr>
            <a:cxnSpLocks/>
          </p:cNvCxnSpPr>
          <p:nvPr userDrawn="1"/>
        </p:nvCxnSpPr>
        <p:spPr>
          <a:xfrm>
            <a:off x="71832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048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332720"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63677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4224528"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84885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381744"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51052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51052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34272"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34272"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4684061"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2096160"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983798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730623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1" name="Picture Placeholder 8">
            <a:extLst>
              <a:ext uri="{FF2B5EF4-FFF2-40B4-BE49-F238E27FC236}">
                <a16:creationId xmlns:a16="http://schemas.microsoft.com/office/drawing/2014/main" id="{09A756E1-5275-58A9-7B09-95BEA4F4FACA}"/>
              </a:ext>
            </a:extLst>
          </p:cNvPr>
          <p:cNvSpPr>
            <a:spLocks noGrp="1"/>
          </p:cNvSpPr>
          <p:nvPr>
            <p:ph type="pic" sz="quarter" idx="24"/>
          </p:nvPr>
        </p:nvSpPr>
        <p:spPr>
          <a:xfrm>
            <a:off x="163677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A4DA2F88-85BF-29B8-6321-AF19B25A6261}"/>
              </a:ext>
            </a:extLst>
          </p:cNvPr>
          <p:cNvSpPr>
            <a:spLocks noGrp="1"/>
          </p:cNvSpPr>
          <p:nvPr>
            <p:ph type="pic" sz="quarter" idx="25"/>
          </p:nvPr>
        </p:nvSpPr>
        <p:spPr>
          <a:xfrm>
            <a:off x="4224528"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4636CEF4-05E9-F5BB-BD6F-6B081DBDCA9D}"/>
              </a:ext>
            </a:extLst>
          </p:cNvPr>
          <p:cNvSpPr>
            <a:spLocks noGrp="1"/>
          </p:cNvSpPr>
          <p:nvPr>
            <p:ph type="pic" sz="quarter" idx="26"/>
          </p:nvPr>
        </p:nvSpPr>
        <p:spPr>
          <a:xfrm>
            <a:off x="684885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67B57C06-A1D0-7C74-6A14-2BFF0B1FC172}"/>
              </a:ext>
            </a:extLst>
          </p:cNvPr>
          <p:cNvSpPr>
            <a:spLocks noGrp="1"/>
          </p:cNvSpPr>
          <p:nvPr>
            <p:ph type="pic" sz="quarter" idx="27"/>
          </p:nvPr>
        </p:nvSpPr>
        <p:spPr>
          <a:xfrm>
            <a:off x="9381744"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129844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129844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7" name="Text Placeholder 13">
            <a:extLst>
              <a:ext uri="{FF2B5EF4-FFF2-40B4-BE49-F238E27FC236}">
                <a16:creationId xmlns:a16="http://schemas.microsoft.com/office/drawing/2014/main" id="{697C28E5-6260-6DA9-B4F0-665506F52586}"/>
              </a:ext>
            </a:extLst>
          </p:cNvPr>
          <p:cNvSpPr>
            <a:spLocks noGrp="1"/>
          </p:cNvSpPr>
          <p:nvPr>
            <p:ph type="body" sz="quarter" idx="30"/>
          </p:nvPr>
        </p:nvSpPr>
        <p:spPr>
          <a:xfrm>
            <a:off x="3886200"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8" name="Text Placeholder 13">
            <a:extLst>
              <a:ext uri="{FF2B5EF4-FFF2-40B4-BE49-F238E27FC236}">
                <a16:creationId xmlns:a16="http://schemas.microsoft.com/office/drawing/2014/main" id="{A594A25E-7F2D-4188-16B7-C34485FDD2F8}"/>
              </a:ext>
            </a:extLst>
          </p:cNvPr>
          <p:cNvSpPr>
            <a:spLocks noGrp="1"/>
          </p:cNvSpPr>
          <p:nvPr>
            <p:ph type="body" sz="quarter" idx="31"/>
          </p:nvPr>
        </p:nvSpPr>
        <p:spPr>
          <a:xfrm>
            <a:off x="3886200"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9" name="Text Placeholder 13">
            <a:extLst>
              <a:ext uri="{FF2B5EF4-FFF2-40B4-BE49-F238E27FC236}">
                <a16:creationId xmlns:a16="http://schemas.microsoft.com/office/drawing/2014/main" id="{584B38BF-6197-486D-7134-F86E1754AF78}"/>
              </a:ext>
            </a:extLst>
          </p:cNvPr>
          <p:cNvSpPr>
            <a:spLocks noGrp="1"/>
          </p:cNvSpPr>
          <p:nvPr>
            <p:ph type="body" sz="quarter" idx="32"/>
          </p:nvPr>
        </p:nvSpPr>
        <p:spPr>
          <a:xfrm>
            <a:off x="651052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0" name="Text Placeholder 13">
            <a:extLst>
              <a:ext uri="{FF2B5EF4-FFF2-40B4-BE49-F238E27FC236}">
                <a16:creationId xmlns:a16="http://schemas.microsoft.com/office/drawing/2014/main" id="{D788F8D9-8CDB-C458-9AAD-0426AB467D2A}"/>
              </a:ext>
            </a:extLst>
          </p:cNvPr>
          <p:cNvSpPr>
            <a:spLocks noGrp="1"/>
          </p:cNvSpPr>
          <p:nvPr>
            <p:ph type="body" sz="quarter" idx="33"/>
          </p:nvPr>
        </p:nvSpPr>
        <p:spPr>
          <a:xfrm>
            <a:off x="651052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31" name="Text Placeholder 13">
            <a:extLst>
              <a:ext uri="{FF2B5EF4-FFF2-40B4-BE49-F238E27FC236}">
                <a16:creationId xmlns:a16="http://schemas.microsoft.com/office/drawing/2014/main" id="{78447882-2C86-B3A7-9450-29A0778E1B08}"/>
              </a:ext>
            </a:extLst>
          </p:cNvPr>
          <p:cNvSpPr>
            <a:spLocks noGrp="1"/>
          </p:cNvSpPr>
          <p:nvPr>
            <p:ph type="body" sz="quarter" idx="34"/>
          </p:nvPr>
        </p:nvSpPr>
        <p:spPr>
          <a:xfrm>
            <a:off x="9034272"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2" name="Text Placeholder 13">
            <a:extLst>
              <a:ext uri="{FF2B5EF4-FFF2-40B4-BE49-F238E27FC236}">
                <a16:creationId xmlns:a16="http://schemas.microsoft.com/office/drawing/2014/main" id="{E321AAE1-532A-23F0-9108-055D0D7BDFBA}"/>
              </a:ext>
            </a:extLst>
          </p:cNvPr>
          <p:cNvSpPr>
            <a:spLocks noGrp="1"/>
          </p:cNvSpPr>
          <p:nvPr>
            <p:ph type="body" sz="quarter" idx="35"/>
          </p:nvPr>
        </p:nvSpPr>
        <p:spPr>
          <a:xfrm>
            <a:off x="9034272"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33" name="Straight Connector 32">
            <a:extLst>
              <a:ext uri="{FF2B5EF4-FFF2-40B4-BE49-F238E27FC236}">
                <a16:creationId xmlns:a16="http://schemas.microsoft.com/office/drawing/2014/main" id="{11BC4478-FBEA-422F-73BA-0A422F15D7EA}"/>
              </a:ext>
            </a:extLst>
          </p:cNvPr>
          <p:cNvCxnSpPr>
            <a:cxnSpLocks/>
          </p:cNvCxnSpPr>
          <p:nvPr userDrawn="1"/>
        </p:nvCxnSpPr>
        <p:spPr>
          <a:xfrm>
            <a:off x="4684061"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2096160"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9C9F7A3-B120-C59A-E379-173F84B7D153}"/>
              </a:ext>
            </a:extLst>
          </p:cNvPr>
          <p:cNvCxnSpPr>
            <a:cxnSpLocks/>
          </p:cNvCxnSpPr>
          <p:nvPr userDrawn="1"/>
        </p:nvCxnSpPr>
        <p:spPr>
          <a:xfrm>
            <a:off x="983798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073A4E7-9D16-A6C0-E297-A36B10A2FABB}"/>
              </a:ext>
            </a:extLst>
          </p:cNvPr>
          <p:cNvCxnSpPr>
            <a:cxnSpLocks/>
          </p:cNvCxnSpPr>
          <p:nvPr userDrawn="1"/>
        </p:nvCxnSpPr>
        <p:spPr>
          <a:xfrm>
            <a:off x="730623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777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List">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5175504"/>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85088" y="609600"/>
            <a:ext cx="10021824" cy="1252728"/>
          </a:xfrm>
        </p:spPr>
        <p:txBody>
          <a:bodyPr/>
          <a:lstStyle>
            <a:lvl1pPr algn="ctr">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83280"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83280"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468112"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468112"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552944"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552944"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3383280"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9637776"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7552944"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5468112"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637776"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637776"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1298448"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4106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0"/>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298448" y="5221224"/>
            <a:ext cx="3621024" cy="621792"/>
          </a:xfrm>
        </p:spPr>
        <p:txBody>
          <a:bodyPr/>
          <a:lstStyle>
            <a:lvl1pPr algn="l">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accent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0098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31266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3152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3218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73769F54-E10C-40C4-5EFF-E8A9CA520AEC}"/>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6E7B1EF-9D07-1E66-7467-93C9AE48BD85}"/>
              </a:ext>
            </a:extLst>
          </p:cNvPr>
          <p:cNvCxnSpPr>
            <a:cxnSpLocks/>
          </p:cNvCxnSpPr>
          <p:nvPr userDrawn="1"/>
        </p:nvCxnSpPr>
        <p:spPr>
          <a:xfrm flipH="1">
            <a:off x="1219200" y="2871216"/>
            <a:ext cx="9595104" cy="0"/>
          </a:xfrm>
          <a:prstGeom prst="line">
            <a:avLst/>
          </a:prstGeom>
          <a:ln w="12700" cap="flat" cmpd="sng" algn="ctr">
            <a:solidFill>
              <a:schemeClr val="accent1"/>
            </a:solidFill>
            <a:prstDash val="solid"/>
            <a:round/>
            <a:headEnd type="triangle" w="med" len="med"/>
            <a:tailEnd type="none" w="med" len="med"/>
          </a:ln>
        </p:spPr>
        <p:style>
          <a:lnRef idx="0">
            <a:scrgbClr r="0" g="0" b="0"/>
          </a:lnRef>
          <a:fillRef idx="0">
            <a:scrgbClr r="0" g="0" b="0"/>
          </a:fillRef>
          <a:effectRef idx="0">
            <a:scrgbClr r="0" g="0" b="0"/>
          </a:effectRef>
          <a:fontRef idx="minor">
            <a:schemeClr val="tx1"/>
          </a:fontRef>
        </p:style>
      </p:cxn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0098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31266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3152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3218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8" name="Text Placeholder 7">
            <a:extLst>
              <a:ext uri="{FF2B5EF4-FFF2-40B4-BE49-F238E27FC236}">
                <a16:creationId xmlns:a16="http://schemas.microsoft.com/office/drawing/2014/main" id="{75476138-49FF-70BE-6359-0A511EFB243F}"/>
              </a:ext>
            </a:extLst>
          </p:cNvPr>
          <p:cNvSpPr>
            <a:spLocks noGrp="1"/>
          </p:cNvSpPr>
          <p:nvPr>
            <p:ph type="body" sz="quarter" idx="31" hasCustomPrompt="1"/>
          </p:nvPr>
        </p:nvSpPr>
        <p:spPr>
          <a:xfrm>
            <a:off x="330098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2" name="Text Placeholder 7">
            <a:extLst>
              <a:ext uri="{FF2B5EF4-FFF2-40B4-BE49-F238E27FC236}">
                <a16:creationId xmlns:a16="http://schemas.microsoft.com/office/drawing/2014/main" id="{46EFC43B-3F8D-6957-F343-F3D9C3E7A716}"/>
              </a:ext>
            </a:extLst>
          </p:cNvPr>
          <p:cNvSpPr>
            <a:spLocks noGrp="1"/>
          </p:cNvSpPr>
          <p:nvPr>
            <p:ph type="body" sz="quarter" idx="32" hasCustomPrompt="1"/>
          </p:nvPr>
        </p:nvSpPr>
        <p:spPr>
          <a:xfrm>
            <a:off x="1298448"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3" name="Text Placeholder 7">
            <a:extLst>
              <a:ext uri="{FF2B5EF4-FFF2-40B4-BE49-F238E27FC236}">
                <a16:creationId xmlns:a16="http://schemas.microsoft.com/office/drawing/2014/main" id="{D6007DD2-0F2E-6F92-8457-FC670750ED38}"/>
              </a:ext>
            </a:extLst>
          </p:cNvPr>
          <p:cNvSpPr>
            <a:spLocks noGrp="1"/>
          </p:cNvSpPr>
          <p:nvPr>
            <p:ph type="body" sz="quarter" idx="33" hasCustomPrompt="1"/>
          </p:nvPr>
        </p:nvSpPr>
        <p:spPr>
          <a:xfrm>
            <a:off x="531266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4" name="Text Placeholder 7">
            <a:extLst>
              <a:ext uri="{FF2B5EF4-FFF2-40B4-BE49-F238E27FC236}">
                <a16:creationId xmlns:a16="http://schemas.microsoft.com/office/drawing/2014/main" id="{06C5667F-C463-51B6-B8D6-F757BDB8AFCC}"/>
              </a:ext>
            </a:extLst>
          </p:cNvPr>
          <p:cNvSpPr>
            <a:spLocks noGrp="1"/>
          </p:cNvSpPr>
          <p:nvPr>
            <p:ph type="body" sz="quarter" idx="34" hasCustomPrompt="1"/>
          </p:nvPr>
        </p:nvSpPr>
        <p:spPr>
          <a:xfrm>
            <a:off x="73152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7" name="Text Placeholder 7">
            <a:extLst>
              <a:ext uri="{FF2B5EF4-FFF2-40B4-BE49-F238E27FC236}">
                <a16:creationId xmlns:a16="http://schemas.microsoft.com/office/drawing/2014/main" id="{0FF09CBB-BD48-E8E5-EECF-B6CBC36B236C}"/>
              </a:ext>
            </a:extLst>
          </p:cNvPr>
          <p:cNvSpPr>
            <a:spLocks noGrp="1"/>
          </p:cNvSpPr>
          <p:nvPr>
            <p:ph type="body" sz="quarter" idx="35" hasCustomPrompt="1"/>
          </p:nvPr>
        </p:nvSpPr>
        <p:spPr>
          <a:xfrm>
            <a:off x="93218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Tree>
    <p:extLst>
      <p:ext uri="{BB962C8B-B14F-4D97-AF65-F5344CB8AC3E}">
        <p14:creationId xmlns:p14="http://schemas.microsoft.com/office/powerpoint/2010/main" val="2333783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1A881D2A-2C75-8B2A-DA41-F42ABBA59AA9}"/>
              </a:ext>
            </a:extLst>
          </p:cNvPr>
          <p:cNvSpPr>
            <a:spLocks noGrp="1"/>
          </p:cNvSpPr>
          <p:nvPr>
            <p:ph type="pic" sz="quarter" idx="13"/>
          </p:nvPr>
        </p:nvSpPr>
        <p:spPr>
          <a:xfrm>
            <a:off x="0" y="0"/>
            <a:ext cx="6656832" cy="6858000"/>
          </a:xfrm>
          <a:custGeom>
            <a:avLst/>
            <a:gdLst>
              <a:gd name="connsiteX0" fmla="*/ 1295400 w 6656832"/>
              <a:gd name="connsiteY0" fmla="*/ 1492377 h 6858000"/>
              <a:gd name="connsiteX1" fmla="*/ 1295400 w 6656832"/>
              <a:gd name="connsiteY1" fmla="*/ 1580679 h 6858000"/>
              <a:gd name="connsiteX2" fmla="*/ 1704975 w 6656832"/>
              <a:gd name="connsiteY2" fmla="*/ 1580679 h 6858000"/>
              <a:gd name="connsiteX3" fmla="*/ 1704975 w 6656832"/>
              <a:gd name="connsiteY3" fmla="*/ 1492377 h 6858000"/>
              <a:gd name="connsiteX4" fmla="*/ 0 w 6656832"/>
              <a:gd name="connsiteY4" fmla="*/ 0 h 6858000"/>
              <a:gd name="connsiteX5" fmla="*/ 6656832 w 6656832"/>
              <a:gd name="connsiteY5" fmla="*/ 0 h 6858000"/>
              <a:gd name="connsiteX6" fmla="*/ 6656832 w 6656832"/>
              <a:gd name="connsiteY6" fmla="*/ 6858000 h 6858000"/>
              <a:gd name="connsiteX7" fmla="*/ 0 w 665683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56832" h="6858000">
                <a:moveTo>
                  <a:pt x="1295400" y="1492377"/>
                </a:moveTo>
                <a:lnTo>
                  <a:pt x="1295400" y="1580679"/>
                </a:lnTo>
                <a:lnTo>
                  <a:pt x="1704975" y="1580679"/>
                </a:lnTo>
                <a:lnTo>
                  <a:pt x="1704975" y="1492377"/>
                </a:lnTo>
                <a:close/>
                <a:moveTo>
                  <a:pt x="0" y="0"/>
                </a:moveTo>
                <a:lnTo>
                  <a:pt x="6656832" y="0"/>
                </a:lnTo>
                <a:lnTo>
                  <a:pt x="6656832" y="6858000"/>
                </a:lnTo>
                <a:lnTo>
                  <a:pt x="0" y="68580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609600"/>
            <a:ext cx="6656832" cy="530352"/>
          </a:xfrm>
        </p:spPr>
        <p:txBody>
          <a:bodyPr anchor="t"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1298448"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61848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6705600"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chorCtr="0">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01344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17" name="Rectangle 16">
            <a:extLst>
              <a:ext uri="{FF2B5EF4-FFF2-40B4-BE49-F238E27FC236}">
                <a16:creationId xmlns:a16="http://schemas.microsoft.com/office/drawing/2014/main" id="{D5896335-CC4F-4D72-23F0-F7FBFA640021}"/>
              </a:ext>
            </a:extLst>
          </p:cNvPr>
          <p:cNvSpPr/>
          <p:nvPr userDrawn="1"/>
        </p:nvSpPr>
        <p:spPr>
          <a:xfrm>
            <a:off x="1295400" y="1492377"/>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omparizon x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B9EF4E7-F4EF-FFCD-9B0C-961E519F6DDD}"/>
              </a:ext>
            </a:extLst>
          </p:cNvPr>
          <p:cNvSpPr/>
          <p:nvPr userDrawn="1"/>
        </p:nvSpPr>
        <p:spPr>
          <a:xfrm>
            <a:off x="5791200" y="0"/>
            <a:ext cx="64008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4014216"/>
            <a:ext cx="4160520" cy="1828800"/>
          </a:xfrm>
        </p:spPr>
        <p:txBody>
          <a:bodyPr anchor="b"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7498080" y="621792"/>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7498080" y="1069848"/>
            <a:ext cx="3886200" cy="1527048"/>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7498080" y="3172968"/>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498080" y="3621024"/>
            <a:ext cx="3886200" cy="117957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5" name="Picture Placeholder 6">
            <a:extLst>
              <a:ext uri="{FF2B5EF4-FFF2-40B4-BE49-F238E27FC236}">
                <a16:creationId xmlns:a16="http://schemas.microsoft.com/office/drawing/2014/main" id="{AD6DBECB-0E53-C186-A485-96A8FC1252C7}"/>
              </a:ext>
            </a:extLst>
          </p:cNvPr>
          <p:cNvSpPr>
            <a:spLocks noGrp="1"/>
          </p:cNvSpPr>
          <p:nvPr>
            <p:ph type="pic" sz="quarter" idx="14"/>
          </p:nvPr>
        </p:nvSpPr>
        <p:spPr>
          <a:xfrm>
            <a:off x="1298448" y="612648"/>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sp>
        <p:nvSpPr>
          <p:cNvPr id="7" name="Text Placeholder 20">
            <a:extLst>
              <a:ext uri="{FF2B5EF4-FFF2-40B4-BE49-F238E27FC236}">
                <a16:creationId xmlns:a16="http://schemas.microsoft.com/office/drawing/2014/main" id="{F0B28D44-29B3-3396-973D-82E361161253}"/>
              </a:ext>
            </a:extLst>
          </p:cNvPr>
          <p:cNvSpPr>
            <a:spLocks noGrp="1"/>
          </p:cNvSpPr>
          <p:nvPr>
            <p:ph type="body" sz="quarter" idx="15"/>
          </p:nvPr>
        </p:nvSpPr>
        <p:spPr>
          <a:xfrm>
            <a:off x="7498080" y="5129784"/>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5">
            <a:extLst>
              <a:ext uri="{FF2B5EF4-FFF2-40B4-BE49-F238E27FC236}">
                <a16:creationId xmlns:a16="http://schemas.microsoft.com/office/drawing/2014/main" id="{C06156AC-1153-3958-CFE6-6CDCC21C38A9}"/>
              </a:ext>
            </a:extLst>
          </p:cNvPr>
          <p:cNvSpPr>
            <a:spLocks noGrp="1"/>
          </p:cNvSpPr>
          <p:nvPr>
            <p:ph sz="quarter" idx="16"/>
          </p:nvPr>
        </p:nvSpPr>
        <p:spPr>
          <a:xfrm>
            <a:off x="7498080" y="5568696"/>
            <a:ext cx="3886200" cy="90525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A4CE90CA-176B-1E45-FECF-0290B1DCF55C}"/>
              </a:ext>
            </a:extLst>
          </p:cNvPr>
          <p:cNvSpPr>
            <a:spLocks noGrp="1"/>
          </p:cNvSpPr>
          <p:nvPr>
            <p:ph type="pic" sz="quarter" idx="17"/>
          </p:nvPr>
        </p:nvSpPr>
        <p:spPr>
          <a:xfrm>
            <a:off x="6245352" y="704088"/>
            <a:ext cx="914400" cy="914400"/>
          </a:xfrm>
        </p:spPr>
        <p:txBody>
          <a:bodyPr anchor="ctr"/>
          <a:lstStyle>
            <a:lvl1pPr marL="0" indent="0" algn="ctr">
              <a:buNone/>
              <a:defRPr sz="900"/>
            </a:lvl1pPr>
          </a:lstStyle>
          <a:p>
            <a:r>
              <a:rPr lang="en-US"/>
              <a:t>Click icon to add picture</a:t>
            </a:r>
            <a:endParaRPr lang="en-US" dirty="0"/>
          </a:p>
        </p:txBody>
      </p:sp>
      <p:sp>
        <p:nvSpPr>
          <p:cNvPr id="13" name="Picture Placeholder 10">
            <a:extLst>
              <a:ext uri="{FF2B5EF4-FFF2-40B4-BE49-F238E27FC236}">
                <a16:creationId xmlns:a16="http://schemas.microsoft.com/office/drawing/2014/main" id="{365BC287-99EE-D6FA-48B9-1E6FFE9357EA}"/>
              </a:ext>
            </a:extLst>
          </p:cNvPr>
          <p:cNvSpPr>
            <a:spLocks noGrp="1"/>
          </p:cNvSpPr>
          <p:nvPr>
            <p:ph type="pic" sz="quarter" idx="18"/>
          </p:nvPr>
        </p:nvSpPr>
        <p:spPr>
          <a:xfrm>
            <a:off x="6245352" y="3273552"/>
            <a:ext cx="914400" cy="914400"/>
          </a:xfrm>
        </p:spPr>
        <p:txBody>
          <a:bodyPr anchor="ctr"/>
          <a:lstStyle>
            <a:lvl1pPr marL="0" indent="0" algn="ctr">
              <a:buNone/>
              <a:defRPr sz="900"/>
            </a:lvl1pPr>
          </a:lstStyle>
          <a:p>
            <a:r>
              <a:rPr lang="en-US"/>
              <a:t>Click icon to add picture</a:t>
            </a:r>
            <a:endParaRPr lang="en-US" dirty="0"/>
          </a:p>
        </p:txBody>
      </p:sp>
      <p:sp>
        <p:nvSpPr>
          <p:cNvPr id="14" name="Picture Placeholder 10">
            <a:extLst>
              <a:ext uri="{FF2B5EF4-FFF2-40B4-BE49-F238E27FC236}">
                <a16:creationId xmlns:a16="http://schemas.microsoft.com/office/drawing/2014/main" id="{ECE7A377-A1E6-77DF-79F9-F251BD757741}"/>
              </a:ext>
            </a:extLst>
          </p:cNvPr>
          <p:cNvSpPr>
            <a:spLocks noGrp="1"/>
          </p:cNvSpPr>
          <p:nvPr>
            <p:ph type="pic" sz="quarter" idx="19"/>
          </p:nvPr>
        </p:nvSpPr>
        <p:spPr>
          <a:xfrm>
            <a:off x="6245352" y="5166360"/>
            <a:ext cx="914400" cy="914400"/>
          </a:xfrm>
        </p:spPr>
        <p:txBody>
          <a:bodyPr anchor="ctr"/>
          <a:lstStyle>
            <a:lvl1pPr marL="0" indent="0" algn="ctr">
              <a:buNone/>
              <a:defRPr sz="9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52D976B1-BEF2-CB69-E97E-A6DAD1F04689}"/>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31164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9358819-7D9B-11CB-DBC5-CC8BC5C076D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B2EB2EEB-FE70-98B2-9437-0E1E91F929E8}"/>
              </a:ext>
            </a:extLst>
          </p:cNvPr>
          <p:cNvSpPr>
            <a:spLocks noGrp="1"/>
          </p:cNvSpPr>
          <p:nvPr>
            <p:ph type="ftr" sz="quarter" idx="11"/>
          </p:nvPr>
        </p:nvSpPr>
        <p:spPr/>
        <p:txBody>
          <a:bodyPr/>
          <a:lstStyle/>
          <a:p>
            <a:r>
              <a:rPr lang="en-US" dirty="0"/>
              <a:t>presentation title</a:t>
            </a:r>
          </a:p>
        </p:txBody>
      </p:sp>
      <p:cxnSp>
        <p:nvCxnSpPr>
          <p:cNvPr id="5" name="Straight Connector 4">
            <a:extLst>
              <a:ext uri="{FF2B5EF4-FFF2-40B4-BE49-F238E27FC236}">
                <a16:creationId xmlns:a16="http://schemas.microsoft.com/office/drawing/2014/main" id="{DFAA902D-BDC9-E5AF-D40D-7B8DE616EBE0}"/>
              </a:ext>
            </a:extLst>
          </p:cNvPr>
          <p:cNvCxnSpPr>
            <a:cxnSpLocks/>
          </p:cNvCxnSpPr>
          <p:nvPr userDrawn="1"/>
        </p:nvCxnSpPr>
        <p:spPr>
          <a:xfrm>
            <a:off x="5890260" y="153619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92A4017E-4CAA-8499-38AE-3A3306A7EB26}"/>
              </a:ext>
            </a:extLst>
          </p:cNvPr>
          <p:cNvSpPr>
            <a:spLocks noGrp="1"/>
          </p:cNvSpPr>
          <p:nvPr>
            <p:ph type="body" sz="quarter" idx="12"/>
          </p:nvPr>
        </p:nvSpPr>
        <p:spPr>
          <a:xfrm>
            <a:off x="2834640" y="2057400"/>
            <a:ext cx="6519672" cy="2971800"/>
          </a:xfrm>
          <a:solidFill>
            <a:schemeClr val="accent4"/>
          </a:solidFill>
        </p:spPr>
        <p:txBody>
          <a:bodyPr lIns="576072" tIns="228600" rIns="576072" bIns="228600" anchor="ctr"/>
          <a:lstStyle>
            <a:lvl1pPr marL="0" indent="0" algn="ctr">
              <a:lnSpc>
                <a:spcPts val="2460"/>
              </a:lnSpc>
              <a:buNone/>
              <a:defRPr sz="2000"/>
            </a:lvl1pPr>
          </a:lstStyle>
          <a:p>
            <a:pPr lvl="0"/>
            <a:r>
              <a:rPr lang="en-US"/>
              <a:t>Click to edit Master text styles</a:t>
            </a:r>
          </a:p>
        </p:txBody>
      </p:sp>
      <p:sp>
        <p:nvSpPr>
          <p:cNvPr id="11" name="Picture Placeholder 10">
            <a:extLst>
              <a:ext uri="{FF2B5EF4-FFF2-40B4-BE49-F238E27FC236}">
                <a16:creationId xmlns:a16="http://schemas.microsoft.com/office/drawing/2014/main" id="{E9103CB5-F9EF-D6DA-A5D4-DCCAEBEBE615}"/>
              </a:ext>
            </a:extLst>
          </p:cNvPr>
          <p:cNvSpPr>
            <a:spLocks noGrp="1"/>
          </p:cNvSpPr>
          <p:nvPr>
            <p:ph type="pic" sz="quarter" idx="13"/>
          </p:nvPr>
        </p:nvSpPr>
        <p:spPr>
          <a:xfrm>
            <a:off x="2871216" y="5330952"/>
            <a:ext cx="6519672" cy="1527048"/>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E217F00C-8F19-CB9F-D5BF-9A5F4C77E256}"/>
              </a:ext>
            </a:extLst>
          </p:cNvPr>
          <p:cNvSpPr>
            <a:spLocks noGrp="1"/>
          </p:cNvSpPr>
          <p:nvPr>
            <p:ph type="title"/>
          </p:nvPr>
        </p:nvSpPr>
        <p:spPr>
          <a:xfrm>
            <a:off x="4116324" y="609600"/>
            <a:ext cx="3959352" cy="530352"/>
          </a:xfrm>
        </p:spPr>
        <p:txBody>
          <a:bodyPr/>
          <a:lstStyle>
            <a:lvl1pPr algn="ctr">
              <a:defRPr/>
            </a:lvl1pPr>
          </a:lstStyle>
          <a:p>
            <a:r>
              <a:rPr lang="en-US"/>
              <a:t>Click to edit Master title style</a:t>
            </a:r>
            <a:endParaRPr lang="en-US" dirty="0"/>
          </a:p>
        </p:txBody>
      </p:sp>
    </p:spTree>
    <p:extLst>
      <p:ext uri="{BB962C8B-B14F-4D97-AF65-F5344CB8AC3E}">
        <p14:creationId xmlns:p14="http://schemas.microsoft.com/office/powerpoint/2010/main" val="1466626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8C402F40-958A-D2BF-629C-39B659EC95D4}"/>
              </a:ext>
            </a:extLst>
          </p:cNvPr>
          <p:cNvSpPr>
            <a:spLocks noGrp="1"/>
          </p:cNvSpPr>
          <p:nvPr>
            <p:ph type="pic" sz="quarter" idx="12"/>
          </p:nvPr>
        </p:nvSpPr>
        <p:spPr>
          <a:xfrm>
            <a:off x="0" y="1"/>
            <a:ext cx="12191999" cy="6858000"/>
          </a:xfrm>
          <a:custGeom>
            <a:avLst/>
            <a:gdLst>
              <a:gd name="connsiteX0" fmla="*/ 5890261 w 12191999"/>
              <a:gd name="connsiteY0" fmla="*/ 4496651 h 6858000"/>
              <a:gd name="connsiteX1" fmla="*/ 5890261 w 12191999"/>
              <a:gd name="connsiteY1" fmla="*/ 4584953 h 6858000"/>
              <a:gd name="connsiteX2" fmla="*/ 6299835 w 12191999"/>
              <a:gd name="connsiteY2" fmla="*/ 4584953 h 6858000"/>
              <a:gd name="connsiteX3" fmla="*/ 6299835 w 12191999"/>
              <a:gd name="connsiteY3" fmla="*/ 4496651 h 6858000"/>
              <a:gd name="connsiteX4" fmla="*/ 0 w 12191999"/>
              <a:gd name="connsiteY4" fmla="*/ 0 h 6858000"/>
              <a:gd name="connsiteX5" fmla="*/ 12191999 w 12191999"/>
              <a:gd name="connsiteY5" fmla="*/ 0 h 6858000"/>
              <a:gd name="connsiteX6" fmla="*/ 12191999 w 12191999"/>
              <a:gd name="connsiteY6" fmla="*/ 6858000 h 6858000"/>
              <a:gd name="connsiteX7" fmla="*/ 0 w 121919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858000">
                <a:moveTo>
                  <a:pt x="5890261" y="4496651"/>
                </a:moveTo>
                <a:lnTo>
                  <a:pt x="5890261" y="4584953"/>
                </a:lnTo>
                <a:lnTo>
                  <a:pt x="6299835" y="4584953"/>
                </a:lnTo>
                <a:lnTo>
                  <a:pt x="6299835" y="4496651"/>
                </a:lnTo>
                <a:close/>
                <a:moveTo>
                  <a:pt x="0" y="0"/>
                </a:moveTo>
                <a:lnTo>
                  <a:pt x="12191999" y="0"/>
                </a:lnTo>
                <a:lnTo>
                  <a:pt x="12191999" y="6858000"/>
                </a:lnTo>
                <a:lnTo>
                  <a:pt x="0" y="6858000"/>
                </a:lnTo>
                <a:close/>
              </a:path>
            </a:pathLst>
          </a:custGeom>
        </p:spPr>
        <p:txBody>
          <a:bodyPr wrap="square">
            <a:noAutofit/>
          </a:bodyPr>
          <a:lstStyle/>
          <a:p>
            <a:r>
              <a:rPr lang="en-US"/>
              <a:t>Click icon to add picture</a:t>
            </a:r>
            <a:endParaRPr lang="en-US" dirty="0"/>
          </a:p>
        </p:txBody>
      </p:sp>
      <p:sp>
        <p:nvSpPr>
          <p:cNvPr id="16" name="Title 15">
            <a:extLst>
              <a:ext uri="{FF2B5EF4-FFF2-40B4-BE49-F238E27FC236}">
                <a16:creationId xmlns:a16="http://schemas.microsoft.com/office/drawing/2014/main" id="{ABAFD431-F46D-3701-6A51-738ADAF3A5E3}"/>
              </a:ext>
            </a:extLst>
          </p:cNvPr>
          <p:cNvSpPr>
            <a:spLocks noGrp="1"/>
          </p:cNvSpPr>
          <p:nvPr>
            <p:ph type="title"/>
          </p:nvPr>
        </p:nvSpPr>
        <p:spPr>
          <a:xfrm>
            <a:off x="1535715" y="1485302"/>
            <a:ext cx="9120570" cy="3887396"/>
          </a:xfrm>
          <a:custGeom>
            <a:avLst/>
            <a:gdLst>
              <a:gd name="connsiteX0" fmla="*/ 4354545 w 9120570"/>
              <a:gd name="connsiteY0" fmla="*/ 3011350 h 3887396"/>
              <a:gd name="connsiteX1" fmla="*/ 4354545 w 9120570"/>
              <a:gd name="connsiteY1" fmla="*/ 3099652 h 3887396"/>
              <a:gd name="connsiteX2" fmla="*/ 4764120 w 9120570"/>
              <a:gd name="connsiteY2" fmla="*/ 3099652 h 3887396"/>
              <a:gd name="connsiteX3" fmla="*/ 4764120 w 9120570"/>
              <a:gd name="connsiteY3" fmla="*/ 3011350 h 3887396"/>
              <a:gd name="connsiteX4" fmla="*/ 0 w 9120570"/>
              <a:gd name="connsiteY4" fmla="*/ 0 h 3887396"/>
              <a:gd name="connsiteX5" fmla="*/ 9120570 w 9120570"/>
              <a:gd name="connsiteY5" fmla="*/ 0 h 3887396"/>
              <a:gd name="connsiteX6" fmla="*/ 9120570 w 9120570"/>
              <a:gd name="connsiteY6" fmla="*/ 3887396 h 3887396"/>
              <a:gd name="connsiteX7" fmla="*/ 0 w 9120570"/>
              <a:gd name="connsiteY7" fmla="*/ 3887396 h 388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20570" h="3887396">
                <a:moveTo>
                  <a:pt x="4354545" y="3011350"/>
                </a:moveTo>
                <a:lnTo>
                  <a:pt x="4354545" y="3099652"/>
                </a:lnTo>
                <a:lnTo>
                  <a:pt x="4764120" y="3099652"/>
                </a:lnTo>
                <a:lnTo>
                  <a:pt x="4764120" y="3011350"/>
                </a:lnTo>
                <a:close/>
                <a:moveTo>
                  <a:pt x="0" y="0"/>
                </a:moveTo>
                <a:lnTo>
                  <a:pt x="9120570" y="0"/>
                </a:lnTo>
                <a:lnTo>
                  <a:pt x="9120570" y="3887396"/>
                </a:lnTo>
                <a:lnTo>
                  <a:pt x="0" y="3887396"/>
                </a:lnTo>
                <a:close/>
              </a:path>
            </a:pathLst>
          </a:custGeom>
          <a:solidFill>
            <a:schemeClr val="accent1">
              <a:lumMod val="20000"/>
              <a:lumOff val="80000"/>
            </a:schemeClr>
          </a:solidFill>
        </p:spPr>
        <p:txBody>
          <a:bodyPr wrap="square" bIns="1097280" anchor="b">
            <a:noAutofit/>
          </a:bodyPr>
          <a:lstStyle>
            <a:lvl1pPr algn="ctr">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CAFD788D-D699-2BA7-3637-AA3B48C09084}"/>
              </a:ext>
            </a:extLst>
          </p:cNvPr>
          <p:cNvSpPr>
            <a:spLocks noGrp="1"/>
          </p:cNvSpPr>
          <p:nvPr>
            <p:ph type="pic" sz="quarter" idx="13"/>
          </p:nvPr>
        </p:nvSpPr>
        <p:spPr>
          <a:xfrm>
            <a:off x="4953000" y="612648"/>
            <a:ext cx="2286000" cy="2286000"/>
          </a:xfrm>
          <a:prstGeom prst="ellipse">
            <a:avLst/>
          </a:prstGeom>
        </p:spPr>
        <p:txBody>
          <a:bodyPr anchor="ctr"/>
          <a:lstStyle>
            <a:lvl1pPr marL="0" indent="0" algn="ctr">
              <a:buNone/>
              <a:defRPr sz="1050"/>
            </a:lvl1pPr>
          </a:lstStyle>
          <a:p>
            <a:r>
              <a:rPr lang="en-US"/>
              <a:t>Click icon to add picture</a:t>
            </a:r>
            <a:endParaRPr lang="en-US" dirty="0"/>
          </a:p>
        </p:txBody>
      </p:sp>
      <p:sp>
        <p:nvSpPr>
          <p:cNvPr id="13" name="Text Placeholder 12">
            <a:extLst>
              <a:ext uri="{FF2B5EF4-FFF2-40B4-BE49-F238E27FC236}">
                <a16:creationId xmlns:a16="http://schemas.microsoft.com/office/drawing/2014/main" id="{7808A0C0-A02B-D1C7-6DE5-CA25624AD099}"/>
              </a:ext>
            </a:extLst>
          </p:cNvPr>
          <p:cNvSpPr>
            <a:spLocks noGrp="1"/>
          </p:cNvSpPr>
          <p:nvPr>
            <p:ph type="body" sz="quarter" idx="14"/>
          </p:nvPr>
        </p:nvSpPr>
        <p:spPr>
          <a:xfrm>
            <a:off x="1572768" y="5751576"/>
            <a:ext cx="9116568" cy="722376"/>
          </a:xfrm>
        </p:spPr>
        <p:txBody>
          <a:bodyPr anchor="ctr"/>
          <a:lstStyle>
            <a:lvl1pPr marL="0" indent="0" algn="ctr">
              <a:buNone/>
              <a:defRPr sz="2000" cap="all" baseline="0"/>
            </a:lvl1pPr>
          </a:lstStyle>
          <a:p>
            <a:pPr lvl="0"/>
            <a:r>
              <a:rPr lang="en-US"/>
              <a:t>Click to edit Master text styles</a:t>
            </a:r>
          </a:p>
        </p:txBody>
      </p:sp>
      <p:sp>
        <p:nvSpPr>
          <p:cNvPr id="20" name="Rectangle 19">
            <a:extLst>
              <a:ext uri="{FF2B5EF4-FFF2-40B4-BE49-F238E27FC236}">
                <a16:creationId xmlns:a16="http://schemas.microsoft.com/office/drawing/2014/main" id="{469017C4-5BB0-DF6F-781B-FB81A3A5D977}"/>
              </a:ext>
            </a:extLst>
          </p:cNvPr>
          <p:cNvSpPr/>
          <p:nvPr userDrawn="1"/>
        </p:nvSpPr>
        <p:spPr>
          <a:xfrm>
            <a:off x="5890260" y="449665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19110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814BC7BE-FECC-8573-D4F0-FA004B4A04F4}"/>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8" name="Footer Placeholder 7">
            <a:extLst>
              <a:ext uri="{FF2B5EF4-FFF2-40B4-BE49-F238E27FC236}">
                <a16:creationId xmlns:a16="http://schemas.microsoft.com/office/drawing/2014/main" id="{A4DB0707-D3A6-4BF0-3225-EC3851AD7387}"/>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1AE946-135C-E4E8-BA60-64AB48B87F80}"/>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7" name="Footer Placeholder 6">
            <a:extLst>
              <a:ext uri="{FF2B5EF4-FFF2-40B4-BE49-F238E27FC236}">
                <a16:creationId xmlns:a16="http://schemas.microsoft.com/office/drawing/2014/main" id="{FFD67329-9F30-BEB7-31E2-FECA7FD59B06}"/>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230684" y="987425"/>
            <a:ext cx="612470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73183587-0236-046F-3B80-4D4EEA7A80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60C67779-9FAD-3FE4-5C67-7E5313C03B45}"/>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230684" y="993775"/>
            <a:ext cx="612470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AD70A4E-ED43-B5A1-F8FE-762E21A30A3E}"/>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A4125545-56D8-5212-AA45-63F7C1DBF101}"/>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4351659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3" name="Rectangle 2" descr="View of a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noProof="0"/>
              <a:t>PRESENTATION</a:t>
            </a:r>
            <a:br>
              <a:rPr lang="en-US" noProof="0"/>
            </a:br>
            <a:r>
              <a:rPr lang="en-US" noProof="0"/>
              <a:t>TITLE</a:t>
            </a:r>
          </a:p>
        </p:txBody>
      </p:sp>
      <p:sp>
        <p:nvSpPr>
          <p:cNvPr id="5" name="Rectangle 4">
            <a:extLst>
              <a:ext uri="{FF2B5EF4-FFF2-40B4-BE49-F238E27FC236}">
                <a16:creationId xmlns:a16="http://schemas.microsoft.com/office/drawing/2014/main" id="{6691BBC0-FAFE-4A57-9925-6182B74C4CB1}"/>
              </a:ext>
              <a:ext uri="{C183D7F6-B498-43B3-948B-1728B52AA6E4}">
                <adec:decorative xmlns:adec="http://schemas.microsoft.com/office/drawing/2017/decorative" val="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en-US" noProof="0" dirty="0"/>
          </a:p>
        </p:txBody>
      </p:sp>
      <p:sp>
        <p:nvSpPr>
          <p:cNvPr id="9" name="Subtitle 2">
            <a:extLst>
              <a:ext uri="{FF2B5EF4-FFF2-40B4-BE49-F238E27FC236}">
                <a16:creationId xmlns:a16="http://schemas.microsoft.com/office/drawing/2014/main" id="{08214E67-DE9D-42F7-B713-798383BBD13A}"/>
              </a:ext>
            </a:extLst>
          </p:cNvPr>
          <p:cNvSpPr>
            <a:spLocks noGrp="1"/>
          </p:cNvSpPr>
          <p:nvPr>
            <p:ph type="subTitle" idx="1"/>
          </p:nvPr>
        </p:nvSpPr>
        <p:spPr>
          <a:xfrm>
            <a:off x="1037021" y="4720036"/>
            <a:ext cx="10117959" cy="1101898"/>
          </a:xfrm>
        </p:spPr>
        <p:txBody>
          <a:bodyPr vert="horz" lIns="91440" tIns="45720" rIns="91440" bIns="45720" rtlCol="0">
            <a:noAutofit/>
          </a:bodyPr>
          <a:lstStyle>
            <a:lvl1pPr marL="0" indent="0" algn="ctr">
              <a:buNone/>
              <a:defRPr lang="en-US" sz="3500" b="0" i="0" dirty="0">
                <a:solidFill>
                  <a:schemeClr val="bg2"/>
                </a:solidFill>
              </a:defRPr>
            </a:lvl1pPr>
          </a:lstStyle>
          <a:p>
            <a:pPr marL="228600" lvl="0" indent="-228600" algn="ctr"/>
            <a:r>
              <a:rPr lang="en-US" noProof="0"/>
              <a:t>Click to edit Master subtitle style</a:t>
            </a:r>
          </a:p>
        </p:txBody>
      </p:sp>
    </p:spTree>
    <p:extLst>
      <p:ext uri="{BB962C8B-B14F-4D97-AF65-F5344CB8AC3E}">
        <p14:creationId xmlns:p14="http://schemas.microsoft.com/office/powerpoint/2010/main" val="26634240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853F94-C6B2-4FDB-998F-D7595A0FB042}" type="datetimeFigureOut">
              <a:rPr lang="en-AU" smtClean="0"/>
              <a:t>11/10/2024</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390F5E1D-383F-46E8-8362-61EE41E45790}" type="slidenum">
              <a:rPr lang="en-AU" smtClean="0"/>
              <a:t>‹#›</a:t>
            </a:fld>
            <a:endParaRPr lang="en-AU"/>
          </a:p>
        </p:txBody>
      </p:sp>
    </p:spTree>
    <p:extLst>
      <p:ext uri="{BB962C8B-B14F-4D97-AF65-F5344CB8AC3E}">
        <p14:creationId xmlns:p14="http://schemas.microsoft.com/office/powerpoint/2010/main" val="33770440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7C6AC-8E0B-AB13-61C5-DA4388CF44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B0FCAB-D49A-3169-2620-5CEB89D512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891687-550D-429A-0EA1-8A78B1D46730}"/>
              </a:ext>
            </a:extLst>
          </p:cNvPr>
          <p:cNvSpPr>
            <a:spLocks noGrp="1"/>
          </p:cNvSpPr>
          <p:nvPr>
            <p:ph type="dt" sz="half" idx="10"/>
          </p:nvPr>
        </p:nvSpPr>
        <p:spPr/>
        <p:txBody>
          <a:bodyPr/>
          <a:lstStyle/>
          <a:p>
            <a:fld id="{ECD19FB2-3AAB-4D03-B13A-2960828C78E3}" type="datetimeFigureOut">
              <a:rPr lang="en-US" smtClean="0"/>
              <a:t>10/11/2024</a:t>
            </a:fld>
            <a:endParaRPr lang="en-US" dirty="0"/>
          </a:p>
        </p:txBody>
      </p:sp>
      <p:sp>
        <p:nvSpPr>
          <p:cNvPr id="5" name="Footer Placeholder 4">
            <a:extLst>
              <a:ext uri="{FF2B5EF4-FFF2-40B4-BE49-F238E27FC236}">
                <a16:creationId xmlns:a16="http://schemas.microsoft.com/office/drawing/2014/main" id="{997EEBBA-553F-6C8F-EEF0-F4161F7871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A861DD3-935A-C613-A566-74F24832A6B0}"/>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932498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CF518-4903-C9F8-B551-CC82E121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2C0E68-38F9-C1D6-B4CF-4308E34005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A6BFD-1B8F-06D3-A9D8-30281EA48349}"/>
              </a:ext>
            </a:extLst>
          </p:cNvPr>
          <p:cNvSpPr>
            <a:spLocks noGrp="1"/>
          </p:cNvSpPr>
          <p:nvPr>
            <p:ph type="dt" sz="half" idx="10"/>
          </p:nvPr>
        </p:nvSpPr>
        <p:spPr/>
        <p:txBody>
          <a:bodyPr/>
          <a:lstStyle/>
          <a:p>
            <a:fld id="{99916976-5D93-46E4-A98A-FAD63E4D0EA8}" type="datetimeFigureOut">
              <a:rPr lang="en-US" smtClean="0"/>
              <a:t>10/11/2024</a:t>
            </a:fld>
            <a:endParaRPr lang="en-US" dirty="0"/>
          </a:p>
        </p:txBody>
      </p:sp>
      <p:sp>
        <p:nvSpPr>
          <p:cNvPr id="5" name="Footer Placeholder 4">
            <a:extLst>
              <a:ext uri="{FF2B5EF4-FFF2-40B4-BE49-F238E27FC236}">
                <a16:creationId xmlns:a16="http://schemas.microsoft.com/office/drawing/2014/main" id="{2837167C-5BE4-A530-CEB5-DA4D0DBCE6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02338E-6270-5ECE-EFFC-0AEDAF4BA59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749048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92AE-ACE6-F5B7-7525-ADB82C9BD5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716D32-704B-DA08-73DC-F374FACC25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976E30-A488-F626-1ECA-32458FDFFAB6}"/>
              </a:ext>
            </a:extLst>
          </p:cNvPr>
          <p:cNvSpPr>
            <a:spLocks noGrp="1"/>
          </p:cNvSpPr>
          <p:nvPr>
            <p:ph type="dt" sz="half" idx="10"/>
          </p:nvPr>
        </p:nvSpPr>
        <p:spPr/>
        <p:txBody>
          <a:bodyPr/>
          <a:lstStyle/>
          <a:p>
            <a:fld id="{0F39F4F5-F4D2-4D2A-AB60-88D37ADCB869}" type="datetimeFigureOut">
              <a:rPr lang="en-US" smtClean="0"/>
              <a:t>10/11/2024</a:t>
            </a:fld>
            <a:endParaRPr lang="en-US" dirty="0"/>
          </a:p>
        </p:txBody>
      </p:sp>
      <p:sp>
        <p:nvSpPr>
          <p:cNvPr id="5" name="Footer Placeholder 4">
            <a:extLst>
              <a:ext uri="{FF2B5EF4-FFF2-40B4-BE49-F238E27FC236}">
                <a16:creationId xmlns:a16="http://schemas.microsoft.com/office/drawing/2014/main" id="{EB53E57B-6343-502E-2104-E641170646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D364BF-72A9-FFE3-95AD-8A6C11D6E36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227805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9A245-DF4E-414C-0608-A0DA186559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8047DB-7DA5-3BFD-3D63-54A5B51036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D3B132-5989-9FB1-CC7F-4A6CF98E4D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BFA288-4503-2E0F-9796-CA1614A58BF2}"/>
              </a:ext>
            </a:extLst>
          </p:cNvPr>
          <p:cNvSpPr>
            <a:spLocks noGrp="1"/>
          </p:cNvSpPr>
          <p:nvPr>
            <p:ph type="dt" sz="half" idx="10"/>
          </p:nvPr>
        </p:nvSpPr>
        <p:spPr/>
        <p:txBody>
          <a:bodyPr/>
          <a:lstStyle/>
          <a:p>
            <a:fld id="{D23BC6CE-6D1E-47E5-8859-F31AC5380EB2}" type="datetimeFigureOut">
              <a:rPr lang="en-US" smtClean="0"/>
              <a:t>10/11/2024</a:t>
            </a:fld>
            <a:endParaRPr lang="en-US" dirty="0"/>
          </a:p>
        </p:txBody>
      </p:sp>
      <p:sp>
        <p:nvSpPr>
          <p:cNvPr id="6" name="Footer Placeholder 5">
            <a:extLst>
              <a:ext uri="{FF2B5EF4-FFF2-40B4-BE49-F238E27FC236}">
                <a16:creationId xmlns:a16="http://schemas.microsoft.com/office/drawing/2014/main" id="{AEA1163E-244A-30B4-6175-B1864412F3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CE7B193-C6CC-CAE3-1C09-D1DABB50669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67440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CEAE-968A-F39F-C6A3-6E08D7FBD8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289EEE-E8DE-4933-BC08-446224415D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9EBB18-9770-3D2D-922C-A3282CFD01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24E441-9144-A75F-1F48-2DDE103FEE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11874-63BE-FF2A-0246-6DF4DC4532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A60953-36FA-4DCE-1C9B-376E9C7CE875}"/>
              </a:ext>
            </a:extLst>
          </p:cNvPr>
          <p:cNvSpPr>
            <a:spLocks noGrp="1"/>
          </p:cNvSpPr>
          <p:nvPr>
            <p:ph type="dt" sz="half" idx="10"/>
          </p:nvPr>
        </p:nvSpPr>
        <p:spPr/>
        <p:txBody>
          <a:bodyPr/>
          <a:lstStyle/>
          <a:p>
            <a:fld id="{B1B4E7C4-4DA4-404D-9965-B13F2DD7D8BF}" type="datetimeFigureOut">
              <a:rPr lang="en-US" smtClean="0"/>
              <a:t>10/11/2024</a:t>
            </a:fld>
            <a:endParaRPr lang="en-US" dirty="0"/>
          </a:p>
        </p:txBody>
      </p:sp>
      <p:sp>
        <p:nvSpPr>
          <p:cNvPr id="8" name="Footer Placeholder 7">
            <a:extLst>
              <a:ext uri="{FF2B5EF4-FFF2-40B4-BE49-F238E27FC236}">
                <a16:creationId xmlns:a16="http://schemas.microsoft.com/office/drawing/2014/main" id="{07BDAF62-2E7A-CF91-2EF5-865D4E0D822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F5A0FB5-9075-21D0-7EBE-9ED6A6CC36C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096694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A74B-106D-BAD5-EB0C-60DB986C87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315050-F11B-BED2-2372-42C4FE656AE5}"/>
              </a:ext>
            </a:extLst>
          </p:cNvPr>
          <p:cNvSpPr>
            <a:spLocks noGrp="1"/>
          </p:cNvSpPr>
          <p:nvPr>
            <p:ph type="dt" sz="half" idx="10"/>
          </p:nvPr>
        </p:nvSpPr>
        <p:spPr/>
        <p:txBody>
          <a:bodyPr/>
          <a:lstStyle/>
          <a:p>
            <a:fld id="{476FB7AA-4A53-424F-AD41-70827B6504BA}" type="datetimeFigureOut">
              <a:rPr lang="en-US" smtClean="0"/>
              <a:t>10/11/2024</a:t>
            </a:fld>
            <a:endParaRPr lang="en-US" dirty="0"/>
          </a:p>
        </p:txBody>
      </p:sp>
      <p:sp>
        <p:nvSpPr>
          <p:cNvPr id="4" name="Footer Placeholder 3">
            <a:extLst>
              <a:ext uri="{FF2B5EF4-FFF2-40B4-BE49-F238E27FC236}">
                <a16:creationId xmlns:a16="http://schemas.microsoft.com/office/drawing/2014/main" id="{39EA9FAD-F3AA-B4A9-F8EF-45588FB953C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2F69EF2-4636-5075-AC9C-B9B10179553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00197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B9752B-34C6-CAF0-A4FB-EA3A3AE6AC58}"/>
              </a:ext>
            </a:extLst>
          </p:cNvPr>
          <p:cNvSpPr>
            <a:spLocks noGrp="1"/>
          </p:cNvSpPr>
          <p:nvPr>
            <p:ph type="dt" sz="half" idx="10"/>
          </p:nvPr>
        </p:nvSpPr>
        <p:spPr/>
        <p:txBody>
          <a:bodyPr/>
          <a:lstStyle/>
          <a:p>
            <a:fld id="{E7884882-FB12-4BC8-9960-9AD8104D7FAE}" type="datetimeFigureOut">
              <a:rPr lang="en-US" smtClean="0"/>
              <a:t>10/11/2024</a:t>
            </a:fld>
            <a:endParaRPr lang="en-US" dirty="0"/>
          </a:p>
        </p:txBody>
      </p:sp>
      <p:sp>
        <p:nvSpPr>
          <p:cNvPr id="3" name="Footer Placeholder 2">
            <a:extLst>
              <a:ext uri="{FF2B5EF4-FFF2-40B4-BE49-F238E27FC236}">
                <a16:creationId xmlns:a16="http://schemas.microsoft.com/office/drawing/2014/main" id="{EEB7F652-6AF6-57FE-E5CD-53DA0020D95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A462612-B28A-6635-D098-656D5359E6E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291338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11209-5BCC-4A14-C503-43DEBBEC3C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560D90-D60C-41E8-9605-32B884C245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400961-C729-280A-78D8-C2FA040C7B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03794B-7A40-3C01-E341-79BEE6A3DEEB}"/>
              </a:ext>
            </a:extLst>
          </p:cNvPr>
          <p:cNvSpPr>
            <a:spLocks noGrp="1"/>
          </p:cNvSpPr>
          <p:nvPr>
            <p:ph type="dt" sz="half" idx="10"/>
          </p:nvPr>
        </p:nvSpPr>
        <p:spPr/>
        <p:txBody>
          <a:bodyPr/>
          <a:lstStyle/>
          <a:p>
            <a:fld id="{F7D1BD23-6E54-4D9D-AD88-A2813C73CC25}" type="datetimeFigureOut">
              <a:rPr lang="en-US" smtClean="0"/>
              <a:t>10/11/2024</a:t>
            </a:fld>
            <a:endParaRPr lang="en-US" dirty="0"/>
          </a:p>
        </p:txBody>
      </p:sp>
      <p:sp>
        <p:nvSpPr>
          <p:cNvPr id="6" name="Footer Placeholder 5">
            <a:extLst>
              <a:ext uri="{FF2B5EF4-FFF2-40B4-BE49-F238E27FC236}">
                <a16:creationId xmlns:a16="http://schemas.microsoft.com/office/drawing/2014/main" id="{178EBC02-F937-45ED-10BF-5F3AAFB2E6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D598FE-9A2F-1AC1-8E4F-FE09B51DB44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5548610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68378-1FAB-5409-0FAE-0C98E2B37F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04F9D5-5331-DE45-110F-49C6E23FA1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879D1F-C55B-AE0A-9CB5-DEA6503B3D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D1C176-A122-AA36-DF72-05269A51DD09}"/>
              </a:ext>
            </a:extLst>
          </p:cNvPr>
          <p:cNvSpPr>
            <a:spLocks noGrp="1"/>
          </p:cNvSpPr>
          <p:nvPr>
            <p:ph type="dt" sz="half" idx="10"/>
          </p:nvPr>
        </p:nvSpPr>
        <p:spPr/>
        <p:txBody>
          <a:bodyPr/>
          <a:lstStyle/>
          <a:p>
            <a:fld id="{1471A834-4F3C-4AF9-9C74-05EC35A0F292}" type="datetimeFigureOut">
              <a:rPr lang="en-US" smtClean="0"/>
              <a:t>10/11/2024</a:t>
            </a:fld>
            <a:endParaRPr lang="en-US" dirty="0"/>
          </a:p>
        </p:txBody>
      </p:sp>
      <p:sp>
        <p:nvSpPr>
          <p:cNvPr id="6" name="Footer Placeholder 5">
            <a:extLst>
              <a:ext uri="{FF2B5EF4-FFF2-40B4-BE49-F238E27FC236}">
                <a16:creationId xmlns:a16="http://schemas.microsoft.com/office/drawing/2014/main" id="{89C1B038-656A-7109-6BA8-8D180F9598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919B6EF-4864-F9D9-993C-AF675EBFBD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621675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55A3-C1B4-F7FD-C1D2-421B72CA4F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CF8811-D650-B12E-1982-735F0604C2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23FA6-FBD2-316A-FB9F-3F5CF2C2B508}"/>
              </a:ext>
            </a:extLst>
          </p:cNvPr>
          <p:cNvSpPr>
            <a:spLocks noGrp="1"/>
          </p:cNvSpPr>
          <p:nvPr>
            <p:ph type="dt" sz="half" idx="10"/>
          </p:nvPr>
        </p:nvSpPr>
        <p:spPr/>
        <p:txBody>
          <a:bodyPr/>
          <a:lstStyle/>
          <a:p>
            <a:fld id="{0DED02AE-B9A4-47BD-AF8E-97E16144138B}" type="datetimeFigureOut">
              <a:rPr lang="en-US" smtClean="0"/>
              <a:t>10/11/2024</a:t>
            </a:fld>
            <a:endParaRPr lang="en-US" dirty="0"/>
          </a:p>
        </p:txBody>
      </p:sp>
      <p:sp>
        <p:nvSpPr>
          <p:cNvPr id="5" name="Footer Placeholder 4">
            <a:extLst>
              <a:ext uri="{FF2B5EF4-FFF2-40B4-BE49-F238E27FC236}">
                <a16:creationId xmlns:a16="http://schemas.microsoft.com/office/drawing/2014/main" id="{B31F1994-33F7-D0A4-0870-650A2BF672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431668-996B-7736-6C66-657911B0F6A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4635734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870E51-0DCE-7B2F-E1D3-6C38D0BE3A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D8E33E-BFD9-588C-19F7-4FEB0A8B49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88EBE4-53B7-60D6-E19B-5846CF6950AC}"/>
              </a:ext>
            </a:extLst>
          </p:cNvPr>
          <p:cNvSpPr>
            <a:spLocks noGrp="1"/>
          </p:cNvSpPr>
          <p:nvPr>
            <p:ph type="dt" sz="half" idx="10"/>
          </p:nvPr>
        </p:nvSpPr>
        <p:spPr/>
        <p:txBody>
          <a:bodyPr/>
          <a:lstStyle/>
          <a:p>
            <a:fld id="{CF0FD78B-DB02-4362-BCDC-98A55456977C}" type="datetimeFigureOut">
              <a:rPr lang="en-US" smtClean="0"/>
              <a:t>10/11/2024</a:t>
            </a:fld>
            <a:endParaRPr lang="en-US" dirty="0"/>
          </a:p>
        </p:txBody>
      </p:sp>
      <p:sp>
        <p:nvSpPr>
          <p:cNvPr id="5" name="Footer Placeholder 4">
            <a:extLst>
              <a:ext uri="{FF2B5EF4-FFF2-40B4-BE49-F238E27FC236}">
                <a16:creationId xmlns:a16="http://schemas.microsoft.com/office/drawing/2014/main" id="{10DB27D0-599A-3A71-01A4-A2D52E790E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8FADB6-EBE0-0DB9-0982-6A32B68419E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632854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Online Image Placeholder 2"/>
          <p:cNvSpPr>
            <a:spLocks noGrp="1"/>
          </p:cNvSpPr>
          <p:nvPr>
            <p:ph type="clipArt" sz="half" idx="1"/>
          </p:nvPr>
        </p:nvSpPr>
        <p:spPr>
          <a:xfrm>
            <a:off x="1828800" y="1981200"/>
            <a:ext cx="4978400" cy="4114800"/>
          </a:xfrm>
        </p:spPr>
        <p:txBody>
          <a:bodyPr/>
          <a:lstStyle/>
          <a:p>
            <a:endParaRPr lang="en-GB"/>
          </a:p>
        </p:txBody>
      </p:sp>
      <p:sp>
        <p:nvSpPr>
          <p:cNvPr id="4" name="Text Placeholder 3"/>
          <p:cNvSpPr>
            <a:spLocks noGrp="1"/>
          </p:cNvSpPr>
          <p:nvPr>
            <p:ph type="body" sz="half" idx="2"/>
          </p:nvPr>
        </p:nvSpPr>
        <p:spPr>
          <a:xfrm>
            <a:off x="70104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2F25325E-DECE-4875-8EAB-C9C5156C29F8}" type="slidenum">
              <a:rPr lang="en-GB" altLang="en-US"/>
              <a:pPr/>
              <a:t>‹#›</a:t>
            </a:fld>
            <a:endParaRPr lang="en-GB" altLang="en-US"/>
          </a:p>
        </p:txBody>
      </p:sp>
    </p:spTree>
    <p:extLst>
      <p:ext uri="{BB962C8B-B14F-4D97-AF65-F5344CB8AC3E}">
        <p14:creationId xmlns:p14="http://schemas.microsoft.com/office/powerpoint/2010/main" val="410891799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88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Online Image Placeholder 3"/>
          <p:cNvSpPr>
            <a:spLocks noGrp="1"/>
          </p:cNvSpPr>
          <p:nvPr>
            <p:ph type="clipArt" sz="half" idx="2"/>
          </p:nvPr>
        </p:nvSpPr>
        <p:spPr>
          <a:xfrm>
            <a:off x="7010400" y="1981200"/>
            <a:ext cx="4978400" cy="4114800"/>
          </a:xfrm>
        </p:spPr>
        <p:txBody>
          <a:bodyPr/>
          <a:lstStyle/>
          <a:p>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01F64DB5-C7BD-471D-9E58-1012AD410D4A}" type="slidenum">
              <a:rPr lang="en-GB" altLang="en-US"/>
              <a:pPr/>
              <a:t>‹#›</a:t>
            </a:fld>
            <a:endParaRPr lang="en-GB" altLang="en-US"/>
          </a:p>
        </p:txBody>
      </p:sp>
    </p:spTree>
    <p:extLst>
      <p:ext uri="{BB962C8B-B14F-4D97-AF65-F5344CB8AC3E}">
        <p14:creationId xmlns:p14="http://schemas.microsoft.com/office/powerpoint/2010/main" val="2772413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slideLayout" Target="../slideLayouts/slideLayout34.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slideLayout" Target="../slideLayouts/slideLayout33.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1295400" y="609600"/>
            <a:ext cx="9821955" cy="1256118"/>
          </a:xfrm>
          <a:prstGeom prst="rect">
            <a:avLst/>
          </a:prstGeom>
        </p:spPr>
        <p:txBody>
          <a:bodyPr vert="horz" lIns="0" tIns="0" rIns="0" bIns="0" rtlCol="0" anchor="t" anchorCtr="0">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295400" y="1855945"/>
            <a:ext cx="9821955"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Slide Number Placeholder 20">
            <a:extLst>
              <a:ext uri="{FF2B5EF4-FFF2-40B4-BE49-F238E27FC236}">
                <a16:creationId xmlns:a16="http://schemas.microsoft.com/office/drawing/2014/main" id="{78A08F60-CEF1-832D-D403-282EA76CBEF2}"/>
              </a:ext>
            </a:extLst>
          </p:cNvPr>
          <p:cNvSpPr>
            <a:spLocks noGrp="1"/>
          </p:cNvSpPr>
          <p:nvPr>
            <p:ph type="sldNum" sz="quarter" idx="4"/>
          </p:nvPr>
        </p:nvSpPr>
        <p:spPr>
          <a:xfrm>
            <a:off x="420624" y="6019801"/>
            <a:ext cx="457200" cy="184150"/>
          </a:xfrm>
          <a:prstGeom prst="rect">
            <a:avLst/>
          </a:prstGeom>
        </p:spPr>
        <p:txBody>
          <a:bodyPr vert="horz" lIns="0" tIns="0" rIns="0" bIns="0" rtlCol="0" anchor="ctr"/>
          <a:lstStyle>
            <a:lvl1pPr algn="ctr">
              <a:defRPr sz="1200" cap="all" spc="200" baseline="0">
                <a:solidFill>
                  <a:schemeClr val="accent1"/>
                </a:solidFill>
                <a:latin typeface="Posterama" panose="020B0504020200020000" pitchFamily="34" charset="0"/>
              </a:defRPr>
            </a:lvl1pPr>
          </a:lstStyle>
          <a:p>
            <a:fld id="{75DF2D63-3FF5-D547-96B9-BE9CCD1ABA58}" type="slidenum">
              <a:rPr lang="en-US" smtClean="0"/>
              <a:pPr/>
              <a:t>‹#›</a:t>
            </a:fld>
            <a:endParaRPr lang="en-US" dirty="0"/>
          </a:p>
        </p:txBody>
      </p:sp>
      <p:sp>
        <p:nvSpPr>
          <p:cNvPr id="25" name="Footer Placeholder 24">
            <a:extLst>
              <a:ext uri="{FF2B5EF4-FFF2-40B4-BE49-F238E27FC236}">
                <a16:creationId xmlns:a16="http://schemas.microsoft.com/office/drawing/2014/main" id="{010F9766-B67A-A34E-2927-9A2D6360F77A}"/>
              </a:ext>
            </a:extLst>
          </p:cNvPr>
          <p:cNvSpPr>
            <a:spLocks noGrp="1"/>
          </p:cNvSpPr>
          <p:nvPr>
            <p:ph type="ftr" sz="quarter" idx="3"/>
          </p:nvPr>
        </p:nvSpPr>
        <p:spPr>
          <a:xfrm rot="16200000">
            <a:off x="-242952" y="1451496"/>
            <a:ext cx="1784352" cy="189457"/>
          </a:xfrm>
          <a:prstGeom prst="rect">
            <a:avLst/>
          </a:prstGeom>
        </p:spPr>
        <p:txBody>
          <a:bodyPr vert="horz" lIns="0" tIns="0" rIns="0" bIns="0" rtlCol="0" anchor="ctr"/>
          <a:lstStyle>
            <a:lvl1pPr algn="l">
              <a:defRPr sz="1200" cap="all" spc="100" baseline="0">
                <a:solidFill>
                  <a:schemeClr val="accent1"/>
                </a:solidFill>
                <a:latin typeface="Posterama" panose="020B0504020200020000" pitchFamily="34" charset="0"/>
              </a:defRPr>
            </a:lvl1pPr>
          </a:lstStyle>
          <a:p>
            <a:r>
              <a:rPr lang="en-US" dirty="0"/>
              <a:t>presentation title</a:t>
            </a:r>
          </a:p>
        </p:txBody>
      </p:sp>
      <p:cxnSp>
        <p:nvCxnSpPr>
          <p:cNvPr id="4" name="Straight Connector 3">
            <a:extLst>
              <a:ext uri="{FF2B5EF4-FFF2-40B4-BE49-F238E27FC236}">
                <a16:creationId xmlns:a16="http://schemas.microsoft.com/office/drawing/2014/main" id="{C0A131BE-DFE5-28BE-2AF8-50ADF9AFDB94}"/>
              </a:ext>
            </a:extLst>
          </p:cNvPr>
          <p:cNvCxnSpPr>
            <a:cxnSpLocks/>
          </p:cNvCxnSpPr>
          <p:nvPr userDrawn="1"/>
        </p:nvCxnSpPr>
        <p:spPr>
          <a:xfrm>
            <a:off x="649224" y="2667000"/>
            <a:ext cx="0" cy="31242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53" r:id="rId12"/>
    <p:sldLayoutId id="2147483671" r:id="rId13"/>
    <p:sldLayoutId id="2147483672" r:id="rId14"/>
    <p:sldLayoutId id="2147483673" r:id="rId15"/>
    <p:sldLayoutId id="2147483654" r:id="rId16"/>
    <p:sldLayoutId id="2147483655" r:id="rId17"/>
    <p:sldLayoutId id="2147483656" r:id="rId18"/>
    <p:sldLayoutId id="2147483657" r:id="rId19"/>
    <p:sldLayoutId id="2147483674" r:id="rId20"/>
    <p:sldLayoutId id="2147483690" r:id="rId21"/>
  </p:sldLayoutIdLst>
  <p:hf hdr="0" dt="0"/>
  <p:txStyles>
    <p:titleStyle>
      <a:lvl1pPr algn="l" defTabSz="914400" rtl="0" eaLnBrk="1" latinLnBrk="0" hangingPunct="1">
        <a:lnSpc>
          <a:spcPct val="90000"/>
        </a:lnSpc>
        <a:spcBef>
          <a:spcPct val="0"/>
        </a:spcBef>
        <a:buNone/>
        <a:defRPr sz="4800" kern="1200" cap="all" spc="300" baseline="0">
          <a:solidFill>
            <a:schemeClr val="tx1"/>
          </a:solidFill>
          <a:latin typeface="+mj-lt"/>
          <a:ea typeface="+mj-ea"/>
          <a:cs typeface="Posterama" panose="020B0504020200020000"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b="0" i="0" kern="1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FE2545-02EA-07B2-5D4F-C6E3375E02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73DD5-F7DF-0386-1BEF-9088C5A5EE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26BFAC-C61A-A4C9-32C1-F7A14913E0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F1133-3259-4C45-BABA-5B62D9C6F78D}" type="datetimeFigureOut">
              <a:rPr lang="en-US" smtClean="0"/>
              <a:t>10/11/2024</a:t>
            </a:fld>
            <a:endParaRPr lang="en-US" dirty="0"/>
          </a:p>
        </p:txBody>
      </p:sp>
      <p:sp>
        <p:nvSpPr>
          <p:cNvPr id="5" name="Footer Placeholder 4">
            <a:extLst>
              <a:ext uri="{FF2B5EF4-FFF2-40B4-BE49-F238E27FC236}">
                <a16:creationId xmlns:a16="http://schemas.microsoft.com/office/drawing/2014/main" id="{5236F282-0AD3-F36E-7F2F-24DD86AFA2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E0EF5C4-4A0A-75A4-0E83-DDE1DB8055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75111425"/>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3" Type="http://schemas.openxmlformats.org/officeDocument/2006/relationships/hyperlink" Target="https://earth.nullschool.net/#current/ocean/surface/currents/overlay=sea_surface_temp/orthographic=-31.64,23.24,345" TargetMode="External"/><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8.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0.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0.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0.xml"/><Relationship Id="rId5" Type="http://schemas.openxmlformats.org/officeDocument/2006/relationships/hyperlink" Target="http://talleylab.ucsd.edu/ltalley/sio210/DPO/TALLEY_9780750645522_chapters1-2.pdf" TargetMode="Externa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hyperlink" Target="https://rwu.pressbooks.pub/webboceanography/chapter/6-1-pressure/" TargetMode="External"/><Relationship Id="rId2" Type="http://schemas.openxmlformats.org/officeDocument/2006/relationships/notesSlide" Target="../notesSlides/notesSlide4.xml"/><Relationship Id="rId1" Type="http://schemas.openxmlformats.org/officeDocument/2006/relationships/slideLayout" Target="../slideLayouts/slideLayout20.xml"/><Relationship Id="rId4" Type="http://schemas.openxmlformats.org/officeDocument/2006/relationships/image" Target="../media/image11.jpg"/></Relationships>
</file>

<file path=ppt/slides/_rels/slide11.xml.rels><?xml version="1.0" encoding="UTF-8" standalone="yes"?>
<Relationships xmlns="http://schemas.openxmlformats.org/package/2006/relationships"><Relationship Id="rId3" Type="http://schemas.openxmlformats.org/officeDocument/2006/relationships/hyperlink" Target="https://rwu.pressbooks.pub/webboceanography/chapter/6-1-pressure/" TargetMode="External"/><Relationship Id="rId2" Type="http://schemas.openxmlformats.org/officeDocument/2006/relationships/notesSlide" Target="../notesSlides/notesSlide5.xml"/><Relationship Id="rId1" Type="http://schemas.openxmlformats.org/officeDocument/2006/relationships/slideLayout" Target="../slideLayouts/slideLayout20.xml"/><Relationship Id="rId5" Type="http://schemas.openxmlformats.org/officeDocument/2006/relationships/hyperlink" Target="https://www.thermal-engineering.org/what-is-bar-unit-of-pressure-definition/" TargetMode="Externa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0.xml"/><Relationship Id="rId4" Type="http://schemas.openxmlformats.org/officeDocument/2006/relationships/hyperlink" Target="https://rwu.pressbooks.pub/webboceanography/chapter/6-1-pressure/"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0.xml"/><Relationship Id="rId4" Type="http://schemas.openxmlformats.org/officeDocument/2006/relationships/hyperlink" Target="https://rwu.pressbooks.pub/webboceanography/chapter/6-1-pressur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0.xml"/><Relationship Id="rId5" Type="http://schemas.openxmlformats.org/officeDocument/2006/relationships/image" Target="../media/image15.png"/><Relationship Id="rId4" Type="http://schemas.openxmlformats.org/officeDocument/2006/relationships/hyperlink" Target="https://phys.org/news/2022-09-chemical-cells-marine-enables-survive.html"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phys.org/news/2022-09-chemical-cells-marine-enables-survive.html" TargetMode="External"/><Relationship Id="rId2" Type="http://schemas.openxmlformats.org/officeDocument/2006/relationships/notesSlide" Target="../notesSlides/notesSlide9.xml"/><Relationship Id="rId1" Type="http://schemas.openxmlformats.org/officeDocument/2006/relationships/slideLayout" Target="../slideLayouts/slideLayout20.xml"/><Relationship Id="rId5" Type="http://schemas.openxmlformats.org/officeDocument/2006/relationships/image" Target="../media/image17.jpeg"/><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0.xml"/><Relationship Id="rId6" Type="http://schemas.openxmlformats.org/officeDocument/2006/relationships/image" Target="../media/image19.png"/><Relationship Id="rId5" Type="http://schemas.openxmlformats.org/officeDocument/2006/relationships/hyperlink" Target="https://youtu.be/5xQP_B18vMw" TargetMode="External"/><Relationship Id="rId4" Type="http://schemas.openxmlformats.org/officeDocument/2006/relationships/hyperlink" Target="https://science.nasa.gov/earth-science/oceanography/physical-ocean/salinity#:~:text=Evaporation%20of%20ocean%20water%20and,snow%2C%20and%20melting%20of%20ice."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0.xml"/><Relationship Id="rId4" Type="http://schemas.openxmlformats.org/officeDocument/2006/relationships/image" Target="../media/image21.jpe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0.xml"/><Relationship Id="rId4" Type="http://schemas.openxmlformats.org/officeDocument/2006/relationships/hyperlink" Target="https://opentextbc.ca/geology/chapter/18-4-ocean-water/"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opentextbc.ca/geology/chapter/18-4-ocean-water/" TargetMode="External"/><Relationship Id="rId2" Type="http://schemas.openxmlformats.org/officeDocument/2006/relationships/notesSlide" Target="../notesSlides/notesSlide13.xml"/><Relationship Id="rId1" Type="http://schemas.openxmlformats.org/officeDocument/2006/relationships/slideLayout" Target="../slideLayouts/slideLayout20.xml"/><Relationship Id="rId5" Type="http://schemas.openxmlformats.org/officeDocument/2006/relationships/hyperlink" Target="https://alioshabielenberg.com/exploring-paleosalinity-and-thermohaline-circulation/" TargetMode="External"/><Relationship Id="rId4" Type="http://schemas.openxmlformats.org/officeDocument/2006/relationships/image" Target="../media/image23.gif"/></Relationships>
</file>

<file path=ppt/slides/_rels/slide20.xml.rels><?xml version="1.0" encoding="UTF-8" standalone="yes"?>
<Relationships xmlns="http://schemas.openxmlformats.org/package/2006/relationships"><Relationship Id="rId3" Type="http://schemas.openxmlformats.org/officeDocument/2006/relationships/hyperlink" Target="https://opentextbc.ca/geology/chapter/18-4-ocean-water/" TargetMode="External"/><Relationship Id="rId2" Type="http://schemas.openxmlformats.org/officeDocument/2006/relationships/notesSlide" Target="../notesSlides/notesSlide14.xml"/><Relationship Id="rId1" Type="http://schemas.openxmlformats.org/officeDocument/2006/relationships/slideLayout" Target="../slideLayouts/slideLayout20.xml"/><Relationship Id="rId6" Type="http://schemas.openxmlformats.org/officeDocument/2006/relationships/image" Target="../media/image24.jpeg"/><Relationship Id="rId5" Type="http://schemas.openxmlformats.org/officeDocument/2006/relationships/hyperlink" Target="https://en.wikipedia.org/wiki/Gibraltar_Strait" TargetMode="External"/><Relationship Id="rId4" Type="http://schemas.openxmlformats.org/officeDocument/2006/relationships/hyperlink" Target="https://en.wikipedia.org/wiki/Precipitation_(chemistry)"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britannica.com/place/Pacific-Ocean/Temperature-and-salinity" TargetMode="External"/><Relationship Id="rId2" Type="http://schemas.openxmlformats.org/officeDocument/2006/relationships/notesSlide" Target="../notesSlides/notesSlide15.xml"/><Relationship Id="rId1" Type="http://schemas.openxmlformats.org/officeDocument/2006/relationships/slideLayout" Target="../slideLayouts/slideLayout20.xml"/><Relationship Id="rId4" Type="http://schemas.openxmlformats.org/officeDocument/2006/relationships/image" Target="../media/image25.jpeg"/></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6.xml"/><Relationship Id="rId1" Type="http://schemas.openxmlformats.org/officeDocument/2006/relationships/slideLayout" Target="../slideLayouts/slideLayout20.xml"/><Relationship Id="rId4" Type="http://schemas.openxmlformats.org/officeDocument/2006/relationships/hyperlink" Target="https://www.pik-potsdam.de/~stefan/thc_fact_sheet.html"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agupubs.onlinelibrary.wiley.com/doi/full/10.1029/2021GL095748" TargetMode="External"/><Relationship Id="rId2" Type="http://schemas.openxmlformats.org/officeDocument/2006/relationships/image" Target="../media/image27.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5.xml"/><Relationship Id="rId4" Type="http://schemas.openxmlformats.org/officeDocument/2006/relationships/hyperlink" Target="https://www.washingtonpost.com/weather/2023/06/14/record-warm-ocean-temperatures/"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hyperlink" Target="https://www.carbonbrief.org/warming-tropical-oceans-could-see-widespread-and-intense-species-loss-study-warns/" TargetMode="External"/><Relationship Id="rId2" Type="http://schemas.openxmlformats.org/officeDocument/2006/relationships/image" Target="../media/image32.pn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5.xml"/><Relationship Id="rId4" Type="http://schemas.openxmlformats.org/officeDocument/2006/relationships/hyperlink" Target="https://www.carbonbrief.org/warming-tropical-oceans-could-see-widespread-and-intense-species-loss-study-warns/"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hyperlink" Target="https://www.coastalwiki.org/wiki/Seawater_density" TargetMode="External"/><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36.jpeg"/></Relationships>
</file>

<file path=ppt/slides/_rels/slide30.xml.rels><?xml version="1.0" encoding="UTF-8" standalone="yes"?>
<Relationships xmlns="http://schemas.openxmlformats.org/package/2006/relationships"><Relationship Id="rId3" Type="http://schemas.openxmlformats.org/officeDocument/2006/relationships/hyperlink" Target="https://rwu.pressbooks.pub/webboceanography/chapter/6-3-density/" TargetMode="External"/><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37.png"/></Relationships>
</file>

<file path=ppt/slides/_rels/slide31.xml.rels><?xml version="1.0" encoding="UTF-8" standalone="yes"?>
<Relationships xmlns="http://schemas.openxmlformats.org/package/2006/relationships"><Relationship Id="rId3" Type="http://schemas.openxmlformats.org/officeDocument/2006/relationships/hyperlink" Target="https://rwu.pressbooks.pub/webboceanography/chapter/6-3-density/" TargetMode="External"/><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image" Target="../media/image37.png"/></Relationships>
</file>

<file path=ppt/slides/_rels/slide3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hyperlink" Target="https://www.coastalwiki.org/wiki/Seawater_density"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sciencelearn.org.nz/images/769-ocean-salinity-temperature-and-density" TargetMode="External"/><Relationship Id="rId2" Type="http://schemas.openxmlformats.org/officeDocument/2006/relationships/image" Target="../media/image39.jpe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hyperlink" Target="https://www.coastalwiki.org/wiki/Seawater_density" TargetMode="External"/><Relationship Id="rId2" Type="http://schemas.openxmlformats.org/officeDocument/2006/relationships/image" Target="../media/image38.jpeg"/><Relationship Id="rId1" Type="http://schemas.openxmlformats.org/officeDocument/2006/relationships/slideLayout" Target="../slideLayouts/slideLayout5.xml"/><Relationship Id="rId4" Type="http://schemas.openxmlformats.org/officeDocument/2006/relationships/image" Target="../media/image36.jpeg"/></Relationships>
</file>

<file path=ppt/slides/_rels/slide35.xml.rels><?xml version="1.0" encoding="UTF-8" standalone="yes"?>
<Relationships xmlns="http://schemas.openxmlformats.org/package/2006/relationships"><Relationship Id="rId3" Type="http://schemas.openxmlformats.org/officeDocument/2006/relationships/hyperlink" Target="https://oceanservice.noaa.gov/facts/gyre.html" TargetMode="External"/><Relationship Id="rId2" Type="http://schemas.openxmlformats.org/officeDocument/2006/relationships/notesSlide" Target="../notesSlides/notesSlide21.xml"/><Relationship Id="rId1" Type="http://schemas.openxmlformats.org/officeDocument/2006/relationships/slideLayout" Target="../slideLayouts/slideLayout5.xml"/><Relationship Id="rId4" Type="http://schemas.openxmlformats.org/officeDocument/2006/relationships/image" Target="../media/image40.png"/></Relationships>
</file>

<file path=ppt/slides/_rels/slide3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hyperlink" Target="https://www.gfdl.noaa.gov/ocean-mixing/" TargetMode="Externa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eg"/><Relationship Id="rId1" Type="http://schemas.openxmlformats.org/officeDocument/2006/relationships/slideLayout" Target="../slideLayouts/slideLayout18.xml"/><Relationship Id="rId4" Type="http://schemas.openxmlformats.org/officeDocument/2006/relationships/hyperlink" Target="https://oceanexplorer.noaa.gov/edu/materials/light-and-color-fact-sheet.pdf"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2.xml"/><Relationship Id="rId1" Type="http://schemas.openxmlformats.org/officeDocument/2006/relationships/slideLayout" Target="../slideLayouts/slideLayout20.xml"/><Relationship Id="rId4" Type="http://schemas.openxmlformats.org/officeDocument/2006/relationships/hyperlink" Target="https://oceanservice.noaa.gov/facts/light_travel.html#:~:text=Sunlight%20entering%20the%20water%20may,or%20%22sunlight%2C%22%20zone."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3.xml"/><Relationship Id="rId1" Type="http://schemas.openxmlformats.org/officeDocument/2006/relationships/slideLayout" Target="../slideLayouts/slideLayout20.xml"/></Relationships>
</file>

<file path=ppt/slides/_rels/slide4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4.xml"/><Relationship Id="rId1" Type="http://schemas.openxmlformats.org/officeDocument/2006/relationships/slideLayout" Target="../slideLayouts/slideLayout20.xml"/><Relationship Id="rId4" Type="http://schemas.openxmlformats.org/officeDocument/2006/relationships/image" Target="../media/image45.jpeg"/></Relationships>
</file>

<file path=ppt/slides/_rels/slide4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5.xml"/><Relationship Id="rId1" Type="http://schemas.openxmlformats.org/officeDocument/2006/relationships/slideLayout" Target="../slideLayouts/slideLayout20.xml"/></Relationships>
</file>

<file path=ppt/slides/_rels/slide4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6.xml"/><Relationship Id="rId1" Type="http://schemas.openxmlformats.org/officeDocument/2006/relationships/slideLayout" Target="../slideLayouts/slideLayout20.xml"/><Relationship Id="rId4" Type="http://schemas.openxmlformats.org/officeDocument/2006/relationships/image" Target="../media/image45.jpeg"/></Relationships>
</file>

<file path=ppt/slides/_rels/slide4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7.xml"/><Relationship Id="rId1" Type="http://schemas.openxmlformats.org/officeDocument/2006/relationships/slideLayout" Target="../slideLayouts/slideLayout20.xml"/><Relationship Id="rId4" Type="http://schemas.openxmlformats.org/officeDocument/2006/relationships/hyperlink" Target="https://oceanexplorer.noaa.gov/facts/red-color.html"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8.xml"/><Relationship Id="rId1" Type="http://schemas.openxmlformats.org/officeDocument/2006/relationships/slideLayout" Target="../slideLayouts/slideLayout20.xml"/><Relationship Id="rId5" Type="http://schemas.openxmlformats.org/officeDocument/2006/relationships/image" Target="../media/image45.jpeg"/><Relationship Id="rId4" Type="http://schemas.openxmlformats.org/officeDocument/2006/relationships/hyperlink" Target="https://oceanexplorer.noaa.gov/facts/red-color.html"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angelenamangieri.weebly.com/deep-oceanbenthic-zone.html" TargetMode="External"/><Relationship Id="rId2" Type="http://schemas.openxmlformats.org/officeDocument/2006/relationships/image" Target="../media/image46.jpg"/><Relationship Id="rId1" Type="http://schemas.openxmlformats.org/officeDocument/2006/relationships/slideLayout" Target="../slideLayouts/slideLayout17.xml"/><Relationship Id="rId4" Type="http://schemas.openxmlformats.org/officeDocument/2006/relationships/image" Target="../media/image47.jpeg"/></Relationships>
</file>

<file path=ppt/slides/_rels/slide46.xml.rels><?xml version="1.0" encoding="UTF-8" standalone="yes"?>
<Relationships xmlns="http://schemas.openxmlformats.org/package/2006/relationships"><Relationship Id="rId3" Type="http://schemas.openxmlformats.org/officeDocument/2006/relationships/hyperlink" Target="http://angelenamangieri.weebly.com/deep-oceanbenthic-zone.html" TargetMode="External"/><Relationship Id="rId2" Type="http://schemas.openxmlformats.org/officeDocument/2006/relationships/image" Target="../media/image48.jpeg"/><Relationship Id="rId1" Type="http://schemas.openxmlformats.org/officeDocument/2006/relationships/slideLayout" Target="../slideLayouts/slideLayout17.xml"/><Relationship Id="rId4" Type="http://schemas.openxmlformats.org/officeDocument/2006/relationships/hyperlink" Target="https://oceanexplorer.noaa.gov/facts/animal-pressure.html"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6.jpg"/><Relationship Id="rId1" Type="http://schemas.openxmlformats.org/officeDocument/2006/relationships/slideLayout" Target="../slideLayouts/slideLayout17.xml"/><Relationship Id="rId5" Type="http://schemas.openxmlformats.org/officeDocument/2006/relationships/hyperlink" Target="https://oceanexplorer.noaa.gov/facts/deep-habitat.html" TargetMode="External"/><Relationship Id="rId4" Type="http://schemas.openxmlformats.org/officeDocument/2006/relationships/hyperlink" Target="https://www.straitstimes.com/singapore/environment/strange-but-true-how-deep-sea-creatures-survive-hostile-habitats"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angelenamangieri.weebly.com/deep-oceanbenthic-zone.html" TargetMode="External"/><Relationship Id="rId2" Type="http://schemas.openxmlformats.org/officeDocument/2006/relationships/image" Target="../media/image46.jpg"/><Relationship Id="rId1" Type="http://schemas.openxmlformats.org/officeDocument/2006/relationships/slideLayout" Target="../slideLayouts/slideLayout17.xml"/><Relationship Id="rId4" Type="http://schemas.openxmlformats.org/officeDocument/2006/relationships/image" Target="../media/image50.jpeg"/></Relationships>
</file>

<file path=ppt/slides/_rels/slide4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9.xml"/><Relationship Id="rId1" Type="http://schemas.openxmlformats.org/officeDocument/2006/relationships/slideLayout" Target="../slideLayouts/slideLayout5.xml"/><Relationship Id="rId4" Type="http://schemas.openxmlformats.org/officeDocument/2006/relationships/hyperlink" Target="https://ocean.si.edu/ecosystems/deep-sea/deep-sea"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30.xml"/><Relationship Id="rId1" Type="http://schemas.openxmlformats.org/officeDocument/2006/relationships/slideLayout" Target="../slideLayouts/slideLayout5.xml"/><Relationship Id="rId5" Type="http://schemas.openxmlformats.org/officeDocument/2006/relationships/image" Target="../media/image52.jpeg"/><Relationship Id="rId4" Type="http://schemas.openxmlformats.org/officeDocument/2006/relationships/hyperlink" Target="https://ocean.si.edu/ecosystems/deep-sea/deep-sea"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1.xml"/><Relationship Id="rId1" Type="http://schemas.openxmlformats.org/officeDocument/2006/relationships/slideLayout" Target="../slideLayouts/slideLayout5.xml"/><Relationship Id="rId4" Type="http://schemas.openxmlformats.org/officeDocument/2006/relationships/hyperlink" Target="https://ocean.si.edu/ecosystems/deep-sea/deep-sea"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2.xml"/><Relationship Id="rId1" Type="http://schemas.openxmlformats.org/officeDocument/2006/relationships/slideLayout" Target="../slideLayouts/slideLayout5.xml"/><Relationship Id="rId4" Type="http://schemas.openxmlformats.org/officeDocument/2006/relationships/hyperlink" Target="https://ocean.si.edu/ecosystems/deep-sea/deep-sea"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3.xml"/><Relationship Id="rId1" Type="http://schemas.openxmlformats.org/officeDocument/2006/relationships/slideLayout" Target="../slideLayouts/slideLayout5.xml"/><Relationship Id="rId4" Type="http://schemas.openxmlformats.org/officeDocument/2006/relationships/hyperlink" Target="https://ocean.si.edu/ecosystems/deep-sea/deep-sea"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4.xml"/><Relationship Id="rId1" Type="http://schemas.openxmlformats.org/officeDocument/2006/relationships/slideLayout" Target="../slideLayouts/slideLayout20.xml"/></Relationships>
</file>

<file path=ppt/slides/_rels/slide5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5.xml"/><Relationship Id="rId1" Type="http://schemas.openxmlformats.org/officeDocument/2006/relationships/slideLayout" Target="../slideLayouts/slideLayout20.xml"/></Relationships>
</file>

<file path=ppt/slides/_rels/slide56.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6.xml"/><Relationship Id="rId1" Type="http://schemas.openxmlformats.org/officeDocument/2006/relationships/slideLayout" Target="../slideLayouts/slideLayout20.xml"/><Relationship Id="rId4" Type="http://schemas.openxmlformats.org/officeDocument/2006/relationships/image" Target="../media/image57.jpeg"/></Relationships>
</file>

<file path=ppt/slides/_rels/slide5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7.xml"/><Relationship Id="rId1" Type="http://schemas.openxmlformats.org/officeDocument/2006/relationships/slideLayout" Target="../slideLayouts/slideLayout20.xml"/></Relationships>
</file>

<file path=ppt/slides/_rels/slide58.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38.xml"/><Relationship Id="rId1" Type="http://schemas.openxmlformats.org/officeDocument/2006/relationships/slideLayout" Target="../slideLayouts/slideLayout20.xml"/><Relationship Id="rId4" Type="http://schemas.openxmlformats.org/officeDocument/2006/relationships/image" Target="../media/image60.jpeg"/></Relationships>
</file>

<file path=ppt/slides/_rels/slide5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17.xml"/><Relationship Id="rId4" Type="http://schemas.openxmlformats.org/officeDocument/2006/relationships/hyperlink" Target="https://oceanservice.noaa.gov/facts/tidefrequency.html" TargetMode="External"/></Relationships>
</file>

<file path=ppt/slides/_rels/slide61.xml.rels><?xml version="1.0" encoding="UTF-8" standalone="yes"?>
<Relationships xmlns="http://schemas.openxmlformats.org/package/2006/relationships"><Relationship Id="rId8" Type="http://schemas.openxmlformats.org/officeDocument/2006/relationships/hyperlink" Target="https://intertidalareas.weebly.com/" TargetMode="External"/><Relationship Id="rId3" Type="http://schemas.openxmlformats.org/officeDocument/2006/relationships/slideLayout" Target="../slideLayouts/slideLayout17.xml"/><Relationship Id="rId7" Type="http://schemas.openxmlformats.org/officeDocument/2006/relationships/image" Target="../media/image64.jpeg"/><Relationship Id="rId2" Type="http://schemas.microsoft.com/office/2007/relationships/media" Target="../media/media1.mp4"/><Relationship Id="rId1" Type="http://schemas.openxmlformats.org/officeDocument/2006/relationships/video" Target="NULL" TargetMode="External"/><Relationship Id="rId6" Type="http://schemas.openxmlformats.org/officeDocument/2006/relationships/image" Target="../media/image63.png"/><Relationship Id="rId5" Type="http://schemas.openxmlformats.org/officeDocument/2006/relationships/hyperlink" Target="https://www.youtube.com/watch?v=tcGEjzt_4is" TargetMode="External"/><Relationship Id="rId4" Type="http://schemas.openxmlformats.org/officeDocument/2006/relationships/image" Target="../media/image61.jpeg"/></Relationships>
</file>

<file path=ppt/slides/_rels/slide62.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1.jpeg"/><Relationship Id="rId1" Type="http://schemas.openxmlformats.org/officeDocument/2006/relationships/slideLayout" Target="../slideLayouts/slideLayout17.xml"/><Relationship Id="rId4" Type="http://schemas.openxmlformats.org/officeDocument/2006/relationships/image" Target="../media/image66.png"/></Relationships>
</file>

<file path=ppt/slides/_rels/slide63.xml.rels><?xml version="1.0" encoding="UTF-8" standalone="yes"?>
<Relationships xmlns="http://schemas.openxmlformats.org/package/2006/relationships"><Relationship Id="rId8" Type="http://schemas.openxmlformats.org/officeDocument/2006/relationships/hyperlink" Target="https://www.snexplores.org/article/scientists-say-upwelling" TargetMode="External"/><Relationship Id="rId3" Type="http://schemas.openxmlformats.org/officeDocument/2006/relationships/image" Target="../media/image61.jpeg"/><Relationship Id="rId7" Type="http://schemas.openxmlformats.org/officeDocument/2006/relationships/image" Target="../media/image68.gif"/><Relationship Id="rId2" Type="http://schemas.openxmlformats.org/officeDocument/2006/relationships/notesSlide" Target="../notesSlides/notesSlide39.xml"/><Relationship Id="rId1" Type="http://schemas.openxmlformats.org/officeDocument/2006/relationships/slideLayout" Target="../slideLayouts/slideLayout17.xml"/><Relationship Id="rId6" Type="http://schemas.openxmlformats.org/officeDocument/2006/relationships/hyperlink" Target="http://oceanmotion.org/html/background/upwelling-and-downwelling.htm" TargetMode="External"/><Relationship Id="rId5" Type="http://schemas.openxmlformats.org/officeDocument/2006/relationships/hyperlink" Target="https://courses.lumenlearning.com/suny-wmopen-biology2/chapter/biotic-and-abiotic-factors/" TargetMode="External"/><Relationship Id="rId4" Type="http://schemas.openxmlformats.org/officeDocument/2006/relationships/image" Target="../media/image67.png"/></Relationships>
</file>

<file path=ppt/slides/_rels/slide64.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40.xml"/><Relationship Id="rId1" Type="http://schemas.openxmlformats.org/officeDocument/2006/relationships/slideLayout" Target="../slideLayouts/slideLayout17.xml"/><Relationship Id="rId6" Type="http://schemas.openxmlformats.org/officeDocument/2006/relationships/image" Target="../media/image69.jpeg"/><Relationship Id="rId5" Type="http://schemas.openxmlformats.org/officeDocument/2006/relationships/hyperlink" Target="http://oceanmotion.org/html/background/upwelling-and-downwelling.htm" TargetMode="External"/><Relationship Id="rId4" Type="http://schemas.openxmlformats.org/officeDocument/2006/relationships/hyperlink" Target="https://courses.lumenlearning.com/suny-wmopen-biology2/chapter/biotic-and-abiotic-factors/" TargetMode="External"/></Relationships>
</file>

<file path=ppt/slides/_rels/slide65.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41.xml"/><Relationship Id="rId1" Type="http://schemas.openxmlformats.org/officeDocument/2006/relationships/slideLayout" Target="../slideLayouts/slideLayout17.xml"/><Relationship Id="rId5" Type="http://schemas.openxmlformats.org/officeDocument/2006/relationships/image" Target="../media/image70.png"/><Relationship Id="rId4" Type="http://schemas.openxmlformats.org/officeDocument/2006/relationships/hyperlink" Target="https://www.noaa.gov/education/resource-collections/ocean-coasts/ocean-currents#:~:text=Ocean%20currents%2C%20abiotic%20features%20of,flowing%20both%20locally%20and%20globally.&amp;text=Winds%2C%20water%20density%2C%20and%20tides%20all%20drive%20ocean%20currents." TargetMode="External"/></Relationships>
</file>

<file path=ppt/slides/_rels/slide6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21.xml"/></Relationships>
</file>

<file path=ppt/slides/_rels/slide6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3.png"/><Relationship Id="rId1" Type="http://schemas.openxmlformats.org/officeDocument/2006/relationships/slideLayout" Target="../slideLayouts/slideLayout21.xml"/><Relationship Id="rId4" Type="http://schemas.openxmlformats.org/officeDocument/2006/relationships/image" Target="../media/image72.png"/></Relationships>
</file>

<file path=ppt/slides/_rels/slide68.xml.rels><?xml version="1.0" encoding="UTF-8" standalone="yes"?>
<Relationships xmlns="http://schemas.openxmlformats.org/package/2006/relationships"><Relationship Id="rId8" Type="http://schemas.openxmlformats.org/officeDocument/2006/relationships/image" Target="../media/image79.jpeg"/><Relationship Id="rId3" Type="http://schemas.openxmlformats.org/officeDocument/2006/relationships/image" Target="../media/image75.jpeg"/><Relationship Id="rId7" Type="http://schemas.openxmlformats.org/officeDocument/2006/relationships/image" Target="../media/image78.jpeg"/><Relationship Id="rId2" Type="http://schemas.openxmlformats.org/officeDocument/2006/relationships/image" Target="../media/image74.jpeg"/><Relationship Id="rId1" Type="http://schemas.openxmlformats.org/officeDocument/2006/relationships/slideLayout" Target="../slideLayouts/slideLayout21.xml"/><Relationship Id="rId6" Type="http://schemas.openxmlformats.org/officeDocument/2006/relationships/image" Target="../media/image77.jpeg"/><Relationship Id="rId5" Type="http://schemas.microsoft.com/office/2007/relationships/hdphoto" Target="../media/hdphoto2.wdp"/><Relationship Id="rId4" Type="http://schemas.openxmlformats.org/officeDocument/2006/relationships/image" Target="../media/image76.png"/><Relationship Id="rId9" Type="http://schemas.openxmlformats.org/officeDocument/2006/relationships/image" Target="../media/image80.png"/></Relationships>
</file>

<file path=ppt/slides/_rels/slide69.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42.xml"/><Relationship Id="rId1" Type="http://schemas.openxmlformats.org/officeDocument/2006/relationships/slideLayout" Target="../slideLayouts/slideLayout20.xml"/><Relationship Id="rId4" Type="http://schemas.openxmlformats.org/officeDocument/2006/relationships/hyperlink" Target="https://worldoceanreview.com/en/wor-1/ocean-chemistry/oxygen/" TargetMode="External"/></Relationships>
</file>

<file path=ppt/slides/_rels/slide70.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43.xml"/><Relationship Id="rId1" Type="http://schemas.openxmlformats.org/officeDocument/2006/relationships/slideLayout" Target="../slideLayouts/slideLayout20.xml"/><Relationship Id="rId4" Type="http://schemas.openxmlformats.org/officeDocument/2006/relationships/hyperlink" Target="https://datastream.org/en/guide/dissolved-oxygen" TargetMode="External"/></Relationships>
</file>

<file path=ppt/slides/_rels/slide71.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44.xml"/><Relationship Id="rId1" Type="http://schemas.openxmlformats.org/officeDocument/2006/relationships/slideLayout" Target="../slideLayouts/slideLayout20.xml"/><Relationship Id="rId4" Type="http://schemas.openxmlformats.org/officeDocument/2006/relationships/hyperlink" Target="https://www.frontiersin.org/articles/10.3389/fmars.2021.724913/full" TargetMode="External"/></Relationships>
</file>

<file path=ppt/slides/_rels/slide72.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45.xml"/><Relationship Id="rId1" Type="http://schemas.openxmlformats.org/officeDocument/2006/relationships/slideLayout" Target="../slideLayouts/slideLayout20.xml"/><Relationship Id="rId4" Type="http://schemas.openxmlformats.org/officeDocument/2006/relationships/hyperlink" Target="https://worldoceanreview.com/en/wor-1/ocean-chemistry/oxygen/" TargetMode="External"/></Relationships>
</file>

<file path=ppt/slides/_rels/slide73.xml.rels><?xml version="1.0" encoding="UTF-8" standalone="yes"?>
<Relationships xmlns="http://schemas.openxmlformats.org/package/2006/relationships"><Relationship Id="rId3" Type="http://schemas.openxmlformats.org/officeDocument/2006/relationships/hyperlink" Target="https://www.scientificamerican.com/article/how-the-ocean-sustains-complex-life/" TargetMode="External"/><Relationship Id="rId7" Type="http://schemas.openxmlformats.org/officeDocument/2006/relationships/image" Target="../media/image87.jpeg"/><Relationship Id="rId2" Type="http://schemas.openxmlformats.org/officeDocument/2006/relationships/notesSlide" Target="../notesSlides/notesSlide46.xml"/><Relationship Id="rId1" Type="http://schemas.openxmlformats.org/officeDocument/2006/relationships/slideLayout" Target="../slideLayouts/slideLayout20.xml"/><Relationship Id="rId6" Type="http://schemas.openxmlformats.org/officeDocument/2006/relationships/image" Target="../media/image86.png"/><Relationship Id="rId5" Type="http://schemas.openxmlformats.org/officeDocument/2006/relationships/hyperlink" Target="https://www.vims.edu/research/topics/dead_zones/impacts/index.php" TargetMode="External"/><Relationship Id="rId4" Type="http://schemas.openxmlformats.org/officeDocument/2006/relationships/image" Target="../media/image85.jpeg"/></Relationships>
</file>

<file path=ppt/slides/_rels/slide74.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47.xml"/><Relationship Id="rId1" Type="http://schemas.openxmlformats.org/officeDocument/2006/relationships/slideLayout" Target="../slideLayouts/slideLayout20.xml"/><Relationship Id="rId4" Type="http://schemas.openxmlformats.org/officeDocument/2006/relationships/hyperlink" Target="https://www.vims.edu/research/topics/dead_zones/climate_change/index.php" TargetMode="External"/></Relationships>
</file>

<file path=ppt/slides/_rels/slide75.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48.xml"/><Relationship Id="rId1" Type="http://schemas.openxmlformats.org/officeDocument/2006/relationships/slideLayout" Target="../slideLayouts/slideLayout20.xml"/></Relationships>
</file>

<file path=ppt/slides/_rels/slide76.xml.rels><?xml version="1.0" encoding="UTF-8" standalone="yes"?>
<Relationships xmlns="http://schemas.openxmlformats.org/package/2006/relationships"><Relationship Id="rId3" Type="http://schemas.openxmlformats.org/officeDocument/2006/relationships/image" Target="../media/image90.gif"/><Relationship Id="rId2" Type="http://schemas.openxmlformats.org/officeDocument/2006/relationships/notesSlide" Target="../notesSlides/notesSlide49.xml"/><Relationship Id="rId1" Type="http://schemas.openxmlformats.org/officeDocument/2006/relationships/slideLayout" Target="../slideLayouts/slideLayout20.xml"/><Relationship Id="rId4" Type="http://schemas.openxmlformats.org/officeDocument/2006/relationships/hyperlink" Target="https://www.epa.gov/ocean-acidification/understanding-science-ocean-and-coastal-acidification#:~:text=Today%2C%20average%20ocean%20pH%20is,ten%2Dfold%20increase%20in%20acidity." TargetMode="External"/></Relationships>
</file>

<file path=ppt/slides/_rels/slide77.xml.rels><?xml version="1.0" encoding="UTF-8" standalone="yes"?>
<Relationships xmlns="http://schemas.openxmlformats.org/package/2006/relationships"><Relationship Id="rId3" Type="http://schemas.openxmlformats.org/officeDocument/2006/relationships/image" Target="../media/image91.jpg"/><Relationship Id="rId2" Type="http://schemas.openxmlformats.org/officeDocument/2006/relationships/notesSlide" Target="../notesSlides/notesSlide50.xml"/><Relationship Id="rId1" Type="http://schemas.openxmlformats.org/officeDocument/2006/relationships/slideLayout" Target="../slideLayouts/slideLayout20.xml"/><Relationship Id="rId4" Type="http://schemas.openxmlformats.org/officeDocument/2006/relationships/hyperlink" Target="https://www.noaa.gov/education/resource-collections/ocean-coasts/ocean-acidification" TargetMode="External"/></Relationships>
</file>

<file path=ppt/slides/_rels/slide78.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51.xml"/><Relationship Id="rId1" Type="http://schemas.openxmlformats.org/officeDocument/2006/relationships/slideLayout" Target="../slideLayouts/slideLayout20.xml"/><Relationship Id="rId4" Type="http://schemas.openxmlformats.org/officeDocument/2006/relationships/hyperlink" Target="https://www.globalchange.gov/browse/multimedia/oceans-absorb-co-2-they-become-more-acidic" TargetMode="External"/></Relationships>
</file>

<file path=ppt/slides/_rels/slide79.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52.xml"/><Relationship Id="rId1" Type="http://schemas.openxmlformats.org/officeDocument/2006/relationships/slideLayout" Target="../slideLayouts/slideLayout20.xml"/><Relationship Id="rId4" Type="http://schemas.openxmlformats.org/officeDocument/2006/relationships/hyperlink" Target="https://www.scientificamerican.com/article/how-the-ocean-sustains-complex-life/" TargetMode="External"/></Relationships>
</file>

<file path=ppt/slides/_rels/slide80.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53.xml"/><Relationship Id="rId1" Type="http://schemas.openxmlformats.org/officeDocument/2006/relationships/slideLayout" Target="../slideLayouts/slideLayout20.xml"/><Relationship Id="rId4" Type="http://schemas.openxmlformats.org/officeDocument/2006/relationships/hyperlink" Target="https://www.scientificamerican.com/article/how-the-ocean-sustains-complex-life/" TargetMode="External"/></Relationships>
</file>

<file path=ppt/slides/_rels/slide81.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54.xml"/><Relationship Id="rId1" Type="http://schemas.openxmlformats.org/officeDocument/2006/relationships/slideLayout" Target="../slideLayouts/slideLayout20.xml"/><Relationship Id="rId5" Type="http://schemas.openxmlformats.org/officeDocument/2006/relationships/image" Target="../media/image96.png"/><Relationship Id="rId4" Type="http://schemas.openxmlformats.org/officeDocument/2006/relationships/hyperlink" Target="https://neo.gsfc.nasa.gov/view.php?datasetId=MY1DMM_CHLORA&amp;date=2023-07-01" TargetMode="External"/></Relationships>
</file>

<file path=ppt/slides/_rels/slide82.xml.rels><?xml version="1.0" encoding="UTF-8" standalone="yes"?>
<Relationships xmlns="http://schemas.openxmlformats.org/package/2006/relationships"><Relationship Id="rId3" Type="http://schemas.openxmlformats.org/officeDocument/2006/relationships/image" Target="../media/image97.gif"/><Relationship Id="rId2" Type="http://schemas.openxmlformats.org/officeDocument/2006/relationships/notesSlide" Target="../notesSlides/notesSlide55.xml"/><Relationship Id="rId1" Type="http://schemas.openxmlformats.org/officeDocument/2006/relationships/slideLayout" Target="../slideLayouts/slideLayout21.xml"/><Relationship Id="rId4" Type="http://schemas.openxmlformats.org/officeDocument/2006/relationships/hyperlink" Target="https://climatechangesite.weebly.com/oceans.html" TargetMode="External"/></Relationships>
</file>

<file path=ppt/slides/_rels/slide83.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56.xml"/><Relationship Id="rId1" Type="http://schemas.openxmlformats.org/officeDocument/2006/relationships/slideLayout" Target="../slideLayouts/slideLayout20.xml"/></Relationships>
</file>

<file path=ppt/slides/_rels/slide8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5.xml"/></Relationships>
</file>

<file path=ppt/slides/_rels/slide85.xml.rels><?xml version="1.0" encoding="UTF-8" standalone="yes"?>
<Relationships xmlns="http://schemas.openxmlformats.org/package/2006/relationships"><Relationship Id="rId3" Type="http://schemas.openxmlformats.org/officeDocument/2006/relationships/hyperlink" Target="https://oceanservice.noaa.gov/facts/gyre.html" TargetMode="External"/><Relationship Id="rId2" Type="http://schemas.openxmlformats.org/officeDocument/2006/relationships/notesSlide" Target="../notesSlides/notesSlide57.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qua and green fractal background like floral petal">
            <a:extLst>
              <a:ext uri="{FF2B5EF4-FFF2-40B4-BE49-F238E27FC236}">
                <a16:creationId xmlns:a16="http://schemas.microsoft.com/office/drawing/2014/main" id="{2D2FF362-4ED3-4C1C-4340-01D5AD7119CC}"/>
              </a:ext>
            </a:extLst>
          </p:cNvPr>
          <p:cNvPicPr>
            <a:picLocks noChangeAspect="1"/>
          </p:cNvPicPr>
          <p:nvPr/>
        </p:nvPicPr>
        <p:blipFill rotWithShape="1">
          <a:blip r:embed="rId2"/>
          <a:srcRect r="5200"/>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458168" y="1826933"/>
            <a:ext cx="4000501" cy="3204134"/>
          </a:xfrm>
        </p:spPr>
        <p:txBody>
          <a:bodyPr vert="horz" lIns="91440" tIns="45720" rIns="91440" bIns="45720" rtlCol="0" anchor="b">
            <a:normAutofit/>
          </a:bodyPr>
          <a:lstStyle/>
          <a:p>
            <a:pPr algn="l"/>
            <a:r>
              <a:rPr lang="en-US" sz="4800" dirty="0">
                <a:solidFill>
                  <a:schemeClr val="bg1"/>
                </a:solidFill>
              </a:rPr>
              <a:t>Abiotic Factors in Marine Environments</a:t>
            </a:r>
            <a:br>
              <a:rPr lang="en-US" sz="4800" dirty="0">
                <a:solidFill>
                  <a:schemeClr val="bg1"/>
                </a:solidFill>
              </a:rPr>
            </a:br>
            <a:endParaRPr lang="en-US" sz="4800" kern="1200" dirty="0">
              <a:solidFill>
                <a:schemeClr val="bg1"/>
              </a:solidFill>
              <a:latin typeface="+mj-lt"/>
              <a:ea typeface="+mj-ea"/>
              <a:cs typeface="+mj-cs"/>
            </a:endParaRP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black background with white text&#10;&#10;Description automatically generated">
            <a:extLst>
              <a:ext uri="{FF2B5EF4-FFF2-40B4-BE49-F238E27FC236}">
                <a16:creationId xmlns:a16="http://schemas.microsoft.com/office/drawing/2014/main" id="{82F3119C-0176-4041-3EF8-9AE7D19DAF07}"/>
              </a:ext>
            </a:extLst>
          </p:cNvPr>
          <p:cNvPicPr>
            <a:picLocks noChangeAspect="1"/>
          </p:cNvPicPr>
          <p:nvPr/>
        </p:nvPicPr>
        <p:blipFill>
          <a:blip r:embed="rId3"/>
          <a:stretch>
            <a:fillRect/>
          </a:stretch>
        </p:blipFill>
        <p:spPr>
          <a:xfrm>
            <a:off x="387750" y="5590364"/>
            <a:ext cx="2376013" cy="1098906"/>
          </a:xfrm>
          <a:prstGeom prst="rect">
            <a:avLst/>
          </a:prstGeom>
        </p:spPr>
      </p:pic>
      <p:sp>
        <p:nvSpPr>
          <p:cNvPr id="3" name="Subtitle 1">
            <a:extLst>
              <a:ext uri="{FF2B5EF4-FFF2-40B4-BE49-F238E27FC236}">
                <a16:creationId xmlns:a16="http://schemas.microsoft.com/office/drawing/2014/main" id="{1F54EF38-C82F-91F8-DA08-E20770B31479}"/>
              </a:ext>
            </a:extLst>
          </p:cNvPr>
          <p:cNvSpPr txBox="1">
            <a:spLocks/>
          </p:cNvSpPr>
          <p:nvPr/>
        </p:nvSpPr>
        <p:spPr>
          <a:xfrm>
            <a:off x="-3281149" y="0"/>
            <a:ext cx="9116568" cy="722376"/>
          </a:xfrm>
          <a:prstGeom prst="rect">
            <a:avLst/>
          </a:prstGeom>
        </p:spPr>
        <p:txBody>
          <a:bodyPr vert="horz" lIns="0" tIns="0" rIns="0" bIns="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000" b="0" i="0" kern="1200" cap="all"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800" dirty="0">
                <a:solidFill>
                  <a:schemeClr val="bg1"/>
                </a:solidFill>
              </a:rPr>
              <a:t>ACNA5001</a:t>
            </a:r>
          </a:p>
        </p:txBody>
      </p:sp>
    </p:spTree>
    <p:extLst>
      <p:ext uri="{BB962C8B-B14F-4D97-AF65-F5344CB8AC3E}">
        <p14:creationId xmlns:p14="http://schemas.microsoft.com/office/powerpoint/2010/main" val="38811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5449824" y="2182273"/>
            <a:ext cx="5760720" cy="3319272"/>
          </a:xfrm>
        </p:spPr>
        <p:txBody>
          <a:bodyPr>
            <a:normAutofit/>
          </a:bodyPr>
          <a:lstStyle/>
          <a:p>
            <a:r>
              <a:rPr lang="en-GB" sz="2400" dirty="0"/>
              <a:t>We will define and provide examples of abiotic factors for different marine and coastal ecosystems. Then we investigate the importance of these abiotic factors and physical processes within ecosystems.</a:t>
            </a:r>
          </a:p>
          <a:p>
            <a:endParaRPr lang="en-US" dirty="0"/>
          </a:p>
        </p:txBody>
      </p:sp>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2</a:t>
            </a:fld>
            <a:endParaRPr lang="en-US"/>
          </a:p>
        </p:txBody>
      </p:sp>
      <p:sp>
        <p:nvSpPr>
          <p:cNvPr id="6" name="Footer Placeholder 4">
            <a:extLst>
              <a:ext uri="{FF2B5EF4-FFF2-40B4-BE49-F238E27FC236}">
                <a16:creationId xmlns:a16="http://schemas.microsoft.com/office/drawing/2014/main" id="{809DCE54-E2D0-99C0-FD3F-FECAEAA84F63}"/>
              </a:ext>
            </a:extLst>
          </p:cNvPr>
          <p:cNvSpPr>
            <a:spLocks noGrp="1"/>
          </p:cNvSpPr>
          <p:nvPr>
            <p:ph type="ftr" sz="quarter" idx="12"/>
          </p:nvPr>
        </p:nvSpPr>
        <p:spPr>
          <a:xfrm rot="16200000">
            <a:off x="-242952" y="1451496"/>
            <a:ext cx="1784352" cy="189457"/>
          </a:xfrm>
        </p:spPr>
        <p:txBody>
          <a:bodyPr anchor="ctr">
            <a:normAutofit/>
          </a:bodyPr>
          <a:lstStyle/>
          <a:p>
            <a:pPr>
              <a:lnSpc>
                <a:spcPct val="90000"/>
              </a:lnSpc>
              <a:spcAft>
                <a:spcPts val="600"/>
              </a:spcAft>
            </a:pPr>
            <a:r>
              <a:rPr lang="en-US" sz="1000"/>
              <a:t>Coastal ecosystems</a:t>
            </a:r>
          </a:p>
        </p:txBody>
      </p:sp>
      <p:pic>
        <p:nvPicPr>
          <p:cNvPr id="11" name="Picture Placeholder 10" descr="A screen shot of a globe&#10;&#10;Description automatically generated">
            <a:extLst>
              <a:ext uri="{FF2B5EF4-FFF2-40B4-BE49-F238E27FC236}">
                <a16:creationId xmlns:a16="http://schemas.microsoft.com/office/drawing/2014/main" id="{E43EEF8E-AE54-A261-7B48-6D4AC54812D8}"/>
              </a:ext>
            </a:extLst>
          </p:cNvPr>
          <p:cNvPicPr>
            <a:picLocks noGrp="1" noChangeAspect="1"/>
          </p:cNvPicPr>
          <p:nvPr>
            <p:ph type="pic" sz="quarter" idx="13"/>
          </p:nvPr>
        </p:nvPicPr>
        <p:blipFill>
          <a:blip r:embed="rId2"/>
          <a:srcRect l="15335" r="15335"/>
          <a:stretch>
            <a:fillRect/>
          </a:stretch>
        </p:blipFill>
        <p:spPr/>
      </p:pic>
      <p:sp>
        <p:nvSpPr>
          <p:cNvPr id="13" name="TextBox 12">
            <a:extLst>
              <a:ext uri="{FF2B5EF4-FFF2-40B4-BE49-F238E27FC236}">
                <a16:creationId xmlns:a16="http://schemas.microsoft.com/office/drawing/2014/main" id="{97CB6B8E-E05E-30EB-26CD-4CD7CB7A1D3C}"/>
              </a:ext>
            </a:extLst>
          </p:cNvPr>
          <p:cNvSpPr txBox="1"/>
          <p:nvPr/>
        </p:nvSpPr>
        <p:spPr>
          <a:xfrm>
            <a:off x="1298448" y="5465545"/>
            <a:ext cx="4082815" cy="646331"/>
          </a:xfrm>
          <a:prstGeom prst="rect">
            <a:avLst/>
          </a:prstGeom>
          <a:noFill/>
        </p:spPr>
        <p:txBody>
          <a:bodyPr wrap="square">
            <a:spAutoFit/>
          </a:bodyPr>
          <a:lstStyle/>
          <a:p>
            <a:pPr>
              <a:spcAft>
                <a:spcPts val="600"/>
              </a:spcAft>
            </a:pPr>
            <a:r>
              <a:rPr lang="en-GB" sz="1800" dirty="0">
                <a:cs typeface="Arial" panose="020B0604020202020204" pitchFamily="34" charset="0"/>
                <a:hlinkClick r:id="rId3"/>
              </a:rPr>
              <a:t>earth :: a global map of wind, weather, and ocean conditions (nullschool.net)</a:t>
            </a:r>
            <a:endParaRPr lang="en-US" sz="1800" dirty="0">
              <a:solidFill>
                <a:srgbClr val="002060"/>
              </a:solidFill>
              <a:cs typeface="Arial" panose="020B0604020202020204" pitchFamily="34" charset="0"/>
            </a:endParaRPr>
          </a:p>
        </p:txBody>
      </p:sp>
      <p:sp>
        <p:nvSpPr>
          <p:cNvPr id="5" name="Rectangle 4">
            <a:extLst>
              <a:ext uri="{FF2B5EF4-FFF2-40B4-BE49-F238E27FC236}">
                <a16:creationId xmlns:a16="http://schemas.microsoft.com/office/drawing/2014/main" id="{6880F19A-CE80-94F6-EE17-15C12A7B85CE}"/>
              </a:ext>
            </a:extLst>
          </p:cNvPr>
          <p:cNvSpPr/>
          <p:nvPr/>
        </p:nvSpPr>
        <p:spPr>
          <a:xfrm>
            <a:off x="5449824" y="1219076"/>
            <a:ext cx="90539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AIM</a:t>
            </a:r>
          </a:p>
        </p:txBody>
      </p:sp>
    </p:spTree>
    <p:extLst>
      <p:ext uri="{BB962C8B-B14F-4D97-AF65-F5344CB8AC3E}">
        <p14:creationId xmlns:p14="http://schemas.microsoft.com/office/powerpoint/2010/main" val="2910866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038CD2-9585-7E51-5359-D52935A77DF0}"/>
              </a:ext>
            </a:extLst>
          </p:cNvPr>
          <p:cNvSpPr>
            <a:spLocks noGrp="1"/>
          </p:cNvSpPr>
          <p:nvPr>
            <p:ph idx="1"/>
          </p:nvPr>
        </p:nvSpPr>
        <p:spPr>
          <a:xfrm>
            <a:off x="5449824" y="2182273"/>
            <a:ext cx="5760720" cy="3319272"/>
          </a:xfrm>
        </p:spPr>
        <p:txBody>
          <a:bodyPr>
            <a:normAutofit fontScale="92500" lnSpcReduction="20000"/>
          </a:bodyPr>
          <a:lstStyle/>
          <a:p>
            <a:r>
              <a:rPr lang="en-US" sz="2400" dirty="0"/>
              <a:t>1) What do we know about ecosystems</a:t>
            </a:r>
          </a:p>
          <a:p>
            <a:r>
              <a:rPr lang="en-US" sz="2400" dirty="0"/>
              <a:t>2) What are abiotic factors</a:t>
            </a:r>
          </a:p>
          <a:p>
            <a:r>
              <a:rPr lang="en-US" sz="2400" dirty="0"/>
              <a:t>3) Pressure, salinity, temperature, density</a:t>
            </a:r>
          </a:p>
          <a:p>
            <a:r>
              <a:rPr lang="en-US" sz="2400" dirty="0">
                <a:solidFill>
                  <a:srgbClr val="FF0000"/>
                </a:solidFill>
              </a:rPr>
              <a:t>BREAK</a:t>
            </a:r>
          </a:p>
          <a:p>
            <a:r>
              <a:rPr lang="en-US" sz="2400" dirty="0"/>
              <a:t>4) Light, physical ocean, chemistry</a:t>
            </a:r>
          </a:p>
          <a:p>
            <a:r>
              <a:rPr lang="en-US" sz="2400" dirty="0"/>
              <a:t>5) Abiotic Activity</a:t>
            </a:r>
          </a:p>
          <a:p>
            <a:endParaRPr lang="en-US" dirty="0"/>
          </a:p>
        </p:txBody>
      </p:sp>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3</a:t>
            </a:fld>
            <a:endParaRPr lang="en-US"/>
          </a:p>
        </p:txBody>
      </p:sp>
      <p:sp>
        <p:nvSpPr>
          <p:cNvPr id="6" name="Footer Placeholder 4">
            <a:extLst>
              <a:ext uri="{FF2B5EF4-FFF2-40B4-BE49-F238E27FC236}">
                <a16:creationId xmlns:a16="http://schemas.microsoft.com/office/drawing/2014/main" id="{809DCE54-E2D0-99C0-FD3F-FECAEAA84F63}"/>
              </a:ext>
            </a:extLst>
          </p:cNvPr>
          <p:cNvSpPr>
            <a:spLocks noGrp="1"/>
          </p:cNvSpPr>
          <p:nvPr>
            <p:ph type="ftr" sz="quarter" idx="12"/>
          </p:nvPr>
        </p:nvSpPr>
        <p:spPr>
          <a:xfrm rot="16200000">
            <a:off x="-242952" y="1451496"/>
            <a:ext cx="1784352" cy="189457"/>
          </a:xfrm>
        </p:spPr>
        <p:txBody>
          <a:bodyPr anchor="ctr">
            <a:normAutofit/>
          </a:bodyPr>
          <a:lstStyle/>
          <a:p>
            <a:pPr>
              <a:lnSpc>
                <a:spcPct val="90000"/>
              </a:lnSpc>
              <a:spcAft>
                <a:spcPts val="600"/>
              </a:spcAft>
            </a:pPr>
            <a:r>
              <a:rPr lang="en-US" sz="1000"/>
              <a:t>Coastal ecosystems</a:t>
            </a:r>
          </a:p>
        </p:txBody>
      </p:sp>
      <p:pic>
        <p:nvPicPr>
          <p:cNvPr id="8" name="Picture Placeholder 7" descr="Humpback whale emerging from the ocean">
            <a:extLst>
              <a:ext uri="{FF2B5EF4-FFF2-40B4-BE49-F238E27FC236}">
                <a16:creationId xmlns:a16="http://schemas.microsoft.com/office/drawing/2014/main" id="{9DA934D8-2609-4227-78DF-CF8F07A2F9C7}"/>
              </a:ext>
            </a:extLst>
          </p:cNvPr>
          <p:cNvPicPr>
            <a:picLocks noGrp="1" noChangeAspect="1"/>
          </p:cNvPicPr>
          <p:nvPr>
            <p:ph type="pic" sz="quarter" idx="13"/>
          </p:nvPr>
        </p:nvPicPr>
        <p:blipFill>
          <a:blip r:embed="rId2"/>
          <a:srcRect l="22933" r="22933"/>
          <a:stretch/>
        </p:blipFill>
        <p:spPr>
          <a:xfrm>
            <a:off x="877824" y="1546224"/>
            <a:ext cx="3771900" cy="3771900"/>
          </a:xfrm>
          <a:noFill/>
        </p:spPr>
      </p:pic>
      <p:sp>
        <p:nvSpPr>
          <p:cNvPr id="5" name="Rectangle 4">
            <a:extLst>
              <a:ext uri="{FF2B5EF4-FFF2-40B4-BE49-F238E27FC236}">
                <a16:creationId xmlns:a16="http://schemas.microsoft.com/office/drawing/2014/main" id="{5DEE8668-C5D9-FBB1-05E9-EEA6DBC70941}"/>
              </a:ext>
            </a:extLst>
          </p:cNvPr>
          <p:cNvSpPr/>
          <p:nvPr/>
        </p:nvSpPr>
        <p:spPr>
          <a:xfrm>
            <a:off x="5449824" y="1149525"/>
            <a:ext cx="1827107"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CONTENT</a:t>
            </a:r>
          </a:p>
        </p:txBody>
      </p:sp>
    </p:spTree>
    <p:extLst>
      <p:ext uri="{BB962C8B-B14F-4D97-AF65-F5344CB8AC3E}">
        <p14:creationId xmlns:p14="http://schemas.microsoft.com/office/powerpoint/2010/main" val="3124129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0978C00-E2B6-4FF2-9CEB-27D0FC4ED186}"/>
              </a:ext>
            </a:extLst>
          </p:cNvPr>
          <p:cNvSpPr txBox="1"/>
          <p:nvPr/>
        </p:nvSpPr>
        <p:spPr>
          <a:xfrm>
            <a:off x="0" y="6120849"/>
            <a:ext cx="5521616" cy="461665"/>
          </a:xfrm>
          <a:prstGeom prst="rect">
            <a:avLst/>
          </a:prstGeom>
          <a:solidFill>
            <a:schemeClr val="bg1"/>
          </a:solidFill>
        </p:spPr>
        <p:txBody>
          <a:bodyPr wrap="square" rtlCol="0">
            <a:spAutoFit/>
          </a:bodyPr>
          <a:lstStyle/>
          <a:p>
            <a:pPr marL="342900" indent="-342900">
              <a:buFont typeface="Arial" panose="020B0604020202020204" pitchFamily="34" charset="0"/>
              <a:buChar char="•"/>
            </a:pPr>
            <a:endParaRPr lang="en-US" sz="2400" dirty="0"/>
          </a:p>
        </p:txBody>
      </p:sp>
      <p:sp>
        <p:nvSpPr>
          <p:cNvPr id="7" name="Rectangle 6">
            <a:extLst>
              <a:ext uri="{FF2B5EF4-FFF2-40B4-BE49-F238E27FC236}">
                <a16:creationId xmlns:a16="http://schemas.microsoft.com/office/drawing/2014/main" id="{37F0C089-CE14-4D80-BC0C-38AA8E25096D}"/>
              </a:ext>
            </a:extLst>
          </p:cNvPr>
          <p:cNvSpPr/>
          <p:nvPr/>
        </p:nvSpPr>
        <p:spPr>
          <a:xfrm>
            <a:off x="1735395" y="191234"/>
            <a:ext cx="7329091"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WHAT DO WE KNOW ABOUT ECOSYSTEMS?</a:t>
            </a:r>
          </a:p>
        </p:txBody>
      </p:sp>
      <p:sp>
        <p:nvSpPr>
          <p:cNvPr id="3" name="Footer Placeholder 4">
            <a:extLst>
              <a:ext uri="{FF2B5EF4-FFF2-40B4-BE49-F238E27FC236}">
                <a16:creationId xmlns:a16="http://schemas.microsoft.com/office/drawing/2014/main" id="{993BDD07-8261-9FE5-ABC7-07AC5CF53535}"/>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ECOSYSTEMS</a:t>
            </a:r>
          </a:p>
        </p:txBody>
      </p:sp>
      <p:pic>
        <p:nvPicPr>
          <p:cNvPr id="2" name="Picture 2" descr="Ecosystems Lesson for Kids: Definition &amp; Facts - Video &amp; Lesson Transcript  | Study.com">
            <a:extLst>
              <a:ext uri="{FF2B5EF4-FFF2-40B4-BE49-F238E27FC236}">
                <a16:creationId xmlns:a16="http://schemas.microsoft.com/office/drawing/2014/main" id="{8D287FAF-5561-7EFA-2151-05E8AE6897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5395" y="1158258"/>
            <a:ext cx="7266825" cy="408568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24D51DF-0144-7DCE-5FD1-A632F9F2F842}"/>
              </a:ext>
            </a:extLst>
          </p:cNvPr>
          <p:cNvSpPr txBox="1"/>
          <p:nvPr/>
        </p:nvSpPr>
        <p:spPr>
          <a:xfrm>
            <a:off x="1631290" y="5534439"/>
            <a:ext cx="10921831" cy="830997"/>
          </a:xfrm>
          <a:prstGeom prst="rect">
            <a:avLst/>
          </a:prstGeom>
          <a:noFill/>
        </p:spPr>
        <p:txBody>
          <a:bodyPr wrap="square">
            <a:spAutoFit/>
          </a:bodyPr>
          <a:lstStyle/>
          <a:p>
            <a:r>
              <a:rPr lang="en-GB" sz="2400" dirty="0"/>
              <a:t>The root of the word ecology is the Greek word oikos, meaning “house”. Ecosystem literally means a “</a:t>
            </a:r>
            <a:r>
              <a:rPr lang="en-GB" sz="2400" dirty="0">
                <a:solidFill>
                  <a:srgbClr val="FF0000"/>
                </a:solidFill>
              </a:rPr>
              <a:t>system of houses</a:t>
            </a:r>
            <a:r>
              <a:rPr lang="en-GB" sz="2400" dirty="0"/>
              <a:t>”. </a:t>
            </a:r>
          </a:p>
        </p:txBody>
      </p:sp>
    </p:spTree>
    <p:extLst>
      <p:ext uri="{BB962C8B-B14F-4D97-AF65-F5344CB8AC3E}">
        <p14:creationId xmlns:p14="http://schemas.microsoft.com/office/powerpoint/2010/main" val="1932505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038CD2-9585-7E51-5359-D52935A77DF0}"/>
              </a:ext>
            </a:extLst>
          </p:cNvPr>
          <p:cNvSpPr>
            <a:spLocks noGrp="1"/>
          </p:cNvSpPr>
          <p:nvPr>
            <p:ph type="body" sz="half" idx="2"/>
          </p:nvPr>
        </p:nvSpPr>
        <p:spPr>
          <a:xfrm>
            <a:off x="1298448" y="2057400"/>
            <a:ext cx="3932237" cy="3811588"/>
          </a:xfrm>
        </p:spPr>
        <p:txBody>
          <a:bodyPr>
            <a:normAutofit/>
          </a:bodyPr>
          <a:lstStyle/>
          <a:p>
            <a:endParaRPr lang="en-US" dirty="0"/>
          </a:p>
          <a:p>
            <a:endParaRPr lang="en-US" dirty="0"/>
          </a:p>
        </p:txBody>
      </p:sp>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5</a:t>
            </a:fld>
            <a:endParaRPr lang="en-US"/>
          </a:p>
        </p:txBody>
      </p:sp>
      <p:sp>
        <p:nvSpPr>
          <p:cNvPr id="13" name="TextBox 12">
            <a:extLst>
              <a:ext uri="{FF2B5EF4-FFF2-40B4-BE49-F238E27FC236}">
                <a16:creationId xmlns:a16="http://schemas.microsoft.com/office/drawing/2014/main" id="{46407675-01FC-5528-9E29-B5402B0BB169}"/>
              </a:ext>
            </a:extLst>
          </p:cNvPr>
          <p:cNvSpPr txBox="1"/>
          <p:nvPr/>
        </p:nvSpPr>
        <p:spPr>
          <a:xfrm>
            <a:off x="9783625" y="5161417"/>
            <a:ext cx="2219853" cy="1200329"/>
          </a:xfrm>
          <a:prstGeom prst="rect">
            <a:avLst/>
          </a:prstGeom>
          <a:solidFill>
            <a:schemeClr val="bg1"/>
          </a:solidFill>
        </p:spPr>
        <p:txBody>
          <a:bodyPr wrap="square" rtlCol="0">
            <a:spAutoFit/>
          </a:bodyPr>
          <a:lstStyle/>
          <a:p>
            <a:pPr marL="342900" indent="-342900">
              <a:buFont typeface="Arial" panose="020B0604020202020204" pitchFamily="34" charset="0"/>
              <a:buChar char="•"/>
            </a:pPr>
            <a:r>
              <a:rPr lang="en-GB" sz="2400" b="0" i="0" dirty="0">
                <a:solidFill>
                  <a:srgbClr val="373A3C"/>
                </a:solidFill>
                <a:effectLst/>
              </a:rPr>
              <a:t>Biotic = Living </a:t>
            </a:r>
          </a:p>
          <a:p>
            <a:pPr marL="342900" indent="-342900">
              <a:buFont typeface="Arial" panose="020B0604020202020204" pitchFamily="34" charset="0"/>
              <a:buChar char="•"/>
            </a:pPr>
            <a:r>
              <a:rPr lang="en-GB" sz="2400" u="sng" dirty="0">
                <a:solidFill>
                  <a:srgbClr val="373A3C"/>
                </a:solidFill>
              </a:rPr>
              <a:t>Abiotic = Non-living</a:t>
            </a:r>
            <a:endParaRPr lang="en-US" sz="2000" dirty="0"/>
          </a:p>
        </p:txBody>
      </p:sp>
      <p:sp>
        <p:nvSpPr>
          <p:cNvPr id="14" name="Rectangle 13">
            <a:extLst>
              <a:ext uri="{FF2B5EF4-FFF2-40B4-BE49-F238E27FC236}">
                <a16:creationId xmlns:a16="http://schemas.microsoft.com/office/drawing/2014/main" id="{10E87814-8E1A-322A-7D07-94A7600DE215}"/>
              </a:ext>
            </a:extLst>
          </p:cNvPr>
          <p:cNvSpPr/>
          <p:nvPr/>
        </p:nvSpPr>
        <p:spPr>
          <a:xfrm>
            <a:off x="1735396" y="191234"/>
            <a:ext cx="5458360"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WHAT ARE ABIOTIC FACTORS?</a:t>
            </a:r>
          </a:p>
        </p:txBody>
      </p:sp>
      <p:pic>
        <p:nvPicPr>
          <p:cNvPr id="2" name="Picture 2" descr="environment: biotic and abiotic factors - Students | Britannica Kids |  Homework Help">
            <a:extLst>
              <a:ext uri="{FF2B5EF4-FFF2-40B4-BE49-F238E27FC236}">
                <a16:creationId xmlns:a16="http://schemas.microsoft.com/office/drawing/2014/main" id="{D566BF8D-9075-A3CE-DA8B-DDBE44E709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5396" y="1150995"/>
            <a:ext cx="7816127" cy="5210751"/>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42705EA3-530C-0405-E7C8-7F5327EA6F60}"/>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ECOSYSTEMS</a:t>
            </a:r>
          </a:p>
        </p:txBody>
      </p:sp>
    </p:spTree>
    <p:extLst>
      <p:ext uri="{BB962C8B-B14F-4D97-AF65-F5344CB8AC3E}">
        <p14:creationId xmlns:p14="http://schemas.microsoft.com/office/powerpoint/2010/main" val="788578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6" descr="Tidal waves of horrors are ruining the oceans">
            <a:extLst>
              <a:ext uri="{FF2B5EF4-FFF2-40B4-BE49-F238E27FC236}">
                <a16:creationId xmlns:a16="http://schemas.microsoft.com/office/drawing/2014/main" id="{93847384-48E5-5550-E1B0-378DFC45B76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0872"/>
          <a:stretch/>
        </p:blipFill>
        <p:spPr bwMode="auto">
          <a:xfrm>
            <a:off x="1053203" y="7218"/>
            <a:ext cx="9197789" cy="684356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6CCEA567-3D5C-46E8-9015-67D2892195C2}"/>
              </a:ext>
            </a:extLst>
          </p:cNvPr>
          <p:cNvSpPr/>
          <p:nvPr/>
        </p:nvSpPr>
        <p:spPr>
          <a:xfrm>
            <a:off x="1612900" y="5379871"/>
            <a:ext cx="4572000" cy="169277"/>
          </a:xfrm>
          <a:prstGeom prst="rect">
            <a:avLst/>
          </a:prstGeom>
        </p:spPr>
        <p:txBody>
          <a:bodyPr>
            <a:spAutoFit/>
          </a:bodyPr>
          <a:lstStyle/>
          <a:p>
            <a:r>
              <a:rPr lang="en-AU" sz="500" dirty="0">
                <a:solidFill>
                  <a:srgbClr val="333333"/>
                </a:solidFill>
                <a:latin typeface="Rosalind Serif"/>
              </a:rPr>
              <a:t>Davies 1980</a:t>
            </a:r>
            <a:endParaRPr lang="en-AU" sz="500" dirty="0"/>
          </a:p>
        </p:txBody>
      </p:sp>
      <p:sp>
        <p:nvSpPr>
          <p:cNvPr id="10" name="Rectangle 9">
            <a:extLst>
              <a:ext uri="{FF2B5EF4-FFF2-40B4-BE49-F238E27FC236}">
                <a16:creationId xmlns:a16="http://schemas.microsoft.com/office/drawing/2014/main" id="{297B67BB-8747-4AD1-89E3-060E68D3DD87}"/>
              </a:ext>
            </a:extLst>
          </p:cNvPr>
          <p:cNvSpPr/>
          <p:nvPr/>
        </p:nvSpPr>
        <p:spPr>
          <a:xfrm>
            <a:off x="1759671" y="153910"/>
            <a:ext cx="7295430"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ABIOTIC FACTORS</a:t>
            </a:r>
          </a:p>
        </p:txBody>
      </p:sp>
      <p:sp>
        <p:nvSpPr>
          <p:cNvPr id="3" name="Footer Placeholder 4">
            <a:extLst>
              <a:ext uri="{FF2B5EF4-FFF2-40B4-BE49-F238E27FC236}">
                <a16:creationId xmlns:a16="http://schemas.microsoft.com/office/drawing/2014/main" id="{E3E8C9F3-B975-B091-D919-5125E85A35DE}"/>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graphicFrame>
        <p:nvGraphicFramePr>
          <p:cNvPr id="5" name="Diagram 4">
            <a:extLst>
              <a:ext uri="{FF2B5EF4-FFF2-40B4-BE49-F238E27FC236}">
                <a16:creationId xmlns:a16="http://schemas.microsoft.com/office/drawing/2014/main" id="{AFE9AC2C-C467-F650-464F-E13BFBC28E93}"/>
              </a:ext>
            </a:extLst>
          </p:cNvPr>
          <p:cNvGraphicFramePr/>
          <p:nvPr>
            <p:extLst>
              <p:ext uri="{D42A27DB-BD31-4B8C-83A1-F6EECF244321}">
                <p14:modId xmlns:p14="http://schemas.microsoft.com/office/powerpoint/2010/main" val="3856375129"/>
              </p:ext>
            </p:extLst>
          </p:nvPr>
        </p:nvGraphicFramePr>
        <p:xfrm>
          <a:off x="1053203" y="1308852"/>
          <a:ext cx="8483173" cy="43793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4773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6" descr="Tidal waves of horrors are ruining the oceans">
            <a:extLst>
              <a:ext uri="{FF2B5EF4-FFF2-40B4-BE49-F238E27FC236}">
                <a16:creationId xmlns:a16="http://schemas.microsoft.com/office/drawing/2014/main" id="{93847384-48E5-5550-E1B0-378DFC45B76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0872"/>
          <a:stretch/>
        </p:blipFill>
        <p:spPr bwMode="auto">
          <a:xfrm>
            <a:off x="1053203" y="7218"/>
            <a:ext cx="9197789" cy="684356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6CCEA567-3D5C-46E8-9015-67D2892195C2}"/>
              </a:ext>
            </a:extLst>
          </p:cNvPr>
          <p:cNvSpPr/>
          <p:nvPr/>
        </p:nvSpPr>
        <p:spPr>
          <a:xfrm>
            <a:off x="1612900" y="5379871"/>
            <a:ext cx="4572000" cy="169277"/>
          </a:xfrm>
          <a:prstGeom prst="rect">
            <a:avLst/>
          </a:prstGeom>
        </p:spPr>
        <p:txBody>
          <a:bodyPr>
            <a:spAutoFit/>
          </a:bodyPr>
          <a:lstStyle/>
          <a:p>
            <a:r>
              <a:rPr lang="en-AU" sz="500" dirty="0">
                <a:solidFill>
                  <a:srgbClr val="333333"/>
                </a:solidFill>
                <a:latin typeface="Rosalind Serif"/>
              </a:rPr>
              <a:t>Davies 1980</a:t>
            </a:r>
            <a:endParaRPr lang="en-AU" sz="500" dirty="0"/>
          </a:p>
        </p:txBody>
      </p:sp>
      <p:sp>
        <p:nvSpPr>
          <p:cNvPr id="10" name="Rectangle 9">
            <a:extLst>
              <a:ext uri="{FF2B5EF4-FFF2-40B4-BE49-F238E27FC236}">
                <a16:creationId xmlns:a16="http://schemas.microsoft.com/office/drawing/2014/main" id="{297B67BB-8747-4AD1-89E3-060E68D3DD87}"/>
              </a:ext>
            </a:extLst>
          </p:cNvPr>
          <p:cNvSpPr/>
          <p:nvPr/>
        </p:nvSpPr>
        <p:spPr>
          <a:xfrm>
            <a:off x="1759671" y="153910"/>
            <a:ext cx="7295430"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ABIOTIC FACTORS</a:t>
            </a:r>
          </a:p>
        </p:txBody>
      </p:sp>
      <p:sp>
        <p:nvSpPr>
          <p:cNvPr id="3" name="Footer Placeholder 4">
            <a:extLst>
              <a:ext uri="{FF2B5EF4-FFF2-40B4-BE49-F238E27FC236}">
                <a16:creationId xmlns:a16="http://schemas.microsoft.com/office/drawing/2014/main" id="{E3E8C9F3-B975-B091-D919-5125E85A35DE}"/>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graphicFrame>
        <p:nvGraphicFramePr>
          <p:cNvPr id="5" name="Diagram 4">
            <a:extLst>
              <a:ext uri="{FF2B5EF4-FFF2-40B4-BE49-F238E27FC236}">
                <a16:creationId xmlns:a16="http://schemas.microsoft.com/office/drawing/2014/main" id="{AFE9AC2C-C467-F650-464F-E13BFBC28E93}"/>
              </a:ext>
            </a:extLst>
          </p:cNvPr>
          <p:cNvGraphicFramePr/>
          <p:nvPr/>
        </p:nvGraphicFramePr>
        <p:xfrm>
          <a:off x="1053203" y="1308852"/>
          <a:ext cx="8483173" cy="43793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Rectangle 1">
            <a:extLst>
              <a:ext uri="{FF2B5EF4-FFF2-40B4-BE49-F238E27FC236}">
                <a16:creationId xmlns:a16="http://schemas.microsoft.com/office/drawing/2014/main" id="{D0CD4E29-909C-CD34-CEB9-FA13F89F95F9}"/>
              </a:ext>
            </a:extLst>
          </p:cNvPr>
          <p:cNvSpPr/>
          <p:nvPr/>
        </p:nvSpPr>
        <p:spPr>
          <a:xfrm>
            <a:off x="1653471" y="6038645"/>
            <a:ext cx="7997252" cy="461665"/>
          </a:xfrm>
          <a:prstGeom prst="rect">
            <a:avLst/>
          </a:prstGeom>
          <a:solidFill>
            <a:srgbClr val="FFFFCC"/>
          </a:solidFill>
        </p:spPr>
        <p:txBody>
          <a:bodyPr wrap="square">
            <a:spAutoFit/>
          </a:bodyPr>
          <a:lstStyle/>
          <a:p>
            <a:r>
              <a:rPr lang="en-GB" sz="2400" dirty="0"/>
              <a:t>All these factors control where species are distributed in the oceans.</a:t>
            </a:r>
          </a:p>
        </p:txBody>
      </p:sp>
    </p:spTree>
    <p:extLst>
      <p:ext uri="{BB962C8B-B14F-4D97-AF65-F5344CB8AC3E}">
        <p14:creationId xmlns:p14="http://schemas.microsoft.com/office/powerpoint/2010/main" val="3729574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6" descr="Tidal waves of horrors are ruining the oceans">
            <a:extLst>
              <a:ext uri="{FF2B5EF4-FFF2-40B4-BE49-F238E27FC236}">
                <a16:creationId xmlns:a16="http://schemas.microsoft.com/office/drawing/2014/main" id="{93847384-48E5-5550-E1B0-378DFC45B76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0872"/>
          <a:stretch/>
        </p:blipFill>
        <p:spPr bwMode="auto">
          <a:xfrm>
            <a:off x="1053203" y="7218"/>
            <a:ext cx="9197789" cy="684356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6CCEA567-3D5C-46E8-9015-67D2892195C2}"/>
              </a:ext>
            </a:extLst>
          </p:cNvPr>
          <p:cNvSpPr/>
          <p:nvPr/>
        </p:nvSpPr>
        <p:spPr>
          <a:xfrm>
            <a:off x="1612900" y="5379871"/>
            <a:ext cx="4572000" cy="169277"/>
          </a:xfrm>
          <a:prstGeom prst="rect">
            <a:avLst/>
          </a:prstGeom>
        </p:spPr>
        <p:txBody>
          <a:bodyPr>
            <a:spAutoFit/>
          </a:bodyPr>
          <a:lstStyle/>
          <a:p>
            <a:r>
              <a:rPr lang="en-AU" sz="500" dirty="0">
                <a:solidFill>
                  <a:srgbClr val="333333"/>
                </a:solidFill>
                <a:latin typeface="Rosalind Serif"/>
              </a:rPr>
              <a:t>Davies 1980</a:t>
            </a:r>
            <a:endParaRPr lang="en-AU" sz="500" dirty="0"/>
          </a:p>
        </p:txBody>
      </p:sp>
      <p:sp>
        <p:nvSpPr>
          <p:cNvPr id="10" name="Rectangle 9">
            <a:extLst>
              <a:ext uri="{FF2B5EF4-FFF2-40B4-BE49-F238E27FC236}">
                <a16:creationId xmlns:a16="http://schemas.microsoft.com/office/drawing/2014/main" id="{297B67BB-8747-4AD1-89E3-060E68D3DD87}"/>
              </a:ext>
            </a:extLst>
          </p:cNvPr>
          <p:cNvSpPr/>
          <p:nvPr/>
        </p:nvSpPr>
        <p:spPr>
          <a:xfrm>
            <a:off x="1759671" y="189628"/>
            <a:ext cx="7295430"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ABIOTIC FACTORS</a:t>
            </a:r>
          </a:p>
        </p:txBody>
      </p:sp>
      <p:sp>
        <p:nvSpPr>
          <p:cNvPr id="3" name="Footer Placeholder 4">
            <a:extLst>
              <a:ext uri="{FF2B5EF4-FFF2-40B4-BE49-F238E27FC236}">
                <a16:creationId xmlns:a16="http://schemas.microsoft.com/office/drawing/2014/main" id="{E3E8C9F3-B975-B091-D919-5125E85A35DE}"/>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pic>
        <p:nvPicPr>
          <p:cNvPr id="2" name="Picture 1">
            <a:extLst>
              <a:ext uri="{FF2B5EF4-FFF2-40B4-BE49-F238E27FC236}">
                <a16:creationId xmlns:a16="http://schemas.microsoft.com/office/drawing/2014/main" id="{2076BCB5-9B08-5606-457C-1AFA21B9045F}"/>
              </a:ext>
            </a:extLst>
          </p:cNvPr>
          <p:cNvPicPr>
            <a:picLocks noChangeAspect="1"/>
          </p:cNvPicPr>
          <p:nvPr/>
        </p:nvPicPr>
        <p:blipFill rotWithShape="1">
          <a:blip r:embed="rId4"/>
          <a:srcRect l="12581" t="24099" r="37366" b="28285"/>
          <a:stretch/>
        </p:blipFill>
        <p:spPr>
          <a:xfrm>
            <a:off x="1759671" y="914066"/>
            <a:ext cx="7930981" cy="5029865"/>
          </a:xfrm>
          <a:prstGeom prst="rect">
            <a:avLst/>
          </a:prstGeom>
        </p:spPr>
      </p:pic>
      <p:sp>
        <p:nvSpPr>
          <p:cNvPr id="11" name="TextBox 10">
            <a:extLst>
              <a:ext uri="{FF2B5EF4-FFF2-40B4-BE49-F238E27FC236}">
                <a16:creationId xmlns:a16="http://schemas.microsoft.com/office/drawing/2014/main" id="{DD29B260-3686-617E-5709-C654950269B1}"/>
              </a:ext>
            </a:extLst>
          </p:cNvPr>
          <p:cNvSpPr txBox="1"/>
          <p:nvPr/>
        </p:nvSpPr>
        <p:spPr>
          <a:xfrm>
            <a:off x="1759671" y="6016892"/>
            <a:ext cx="8405627" cy="830997"/>
          </a:xfrm>
          <a:prstGeom prst="rect">
            <a:avLst/>
          </a:prstGeom>
          <a:noFill/>
        </p:spPr>
        <p:txBody>
          <a:bodyPr wrap="square">
            <a:spAutoFit/>
          </a:bodyPr>
          <a:lstStyle/>
          <a:p>
            <a:r>
              <a:rPr lang="en-GB" sz="2400" b="1" dirty="0">
                <a:solidFill>
                  <a:schemeClr val="bg1"/>
                </a:solidFill>
              </a:rPr>
              <a:t>Abiotic factors also controlled by physical oceanography phenomena across a range of scales(!) </a:t>
            </a:r>
          </a:p>
        </p:txBody>
      </p:sp>
      <p:sp>
        <p:nvSpPr>
          <p:cNvPr id="13" name="TextBox 12">
            <a:extLst>
              <a:ext uri="{FF2B5EF4-FFF2-40B4-BE49-F238E27FC236}">
                <a16:creationId xmlns:a16="http://schemas.microsoft.com/office/drawing/2014/main" id="{52092BFA-6401-C1ED-3893-A25D9C3E1ECB}"/>
              </a:ext>
            </a:extLst>
          </p:cNvPr>
          <p:cNvSpPr txBox="1"/>
          <p:nvPr/>
        </p:nvSpPr>
        <p:spPr>
          <a:xfrm>
            <a:off x="10397120" y="313901"/>
            <a:ext cx="1632502" cy="1200329"/>
          </a:xfrm>
          <a:prstGeom prst="rect">
            <a:avLst/>
          </a:prstGeom>
          <a:noFill/>
        </p:spPr>
        <p:txBody>
          <a:bodyPr wrap="square">
            <a:spAutoFit/>
          </a:bodyPr>
          <a:lstStyle/>
          <a:p>
            <a:r>
              <a:rPr lang="en-GB" dirty="0">
                <a:hlinkClick r:id="rId5"/>
              </a:rPr>
              <a:t>TALLEY_9780750645522_chapters1-2.pdf (ucsd.edu)</a:t>
            </a:r>
            <a:endParaRPr lang="en-GB" dirty="0"/>
          </a:p>
        </p:txBody>
      </p:sp>
    </p:spTree>
    <p:extLst>
      <p:ext uri="{BB962C8B-B14F-4D97-AF65-F5344CB8AC3E}">
        <p14:creationId xmlns:p14="http://schemas.microsoft.com/office/powerpoint/2010/main" val="2183186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038CD2-9585-7E51-5359-D52935A77DF0}"/>
              </a:ext>
            </a:extLst>
          </p:cNvPr>
          <p:cNvSpPr>
            <a:spLocks noGrp="1"/>
          </p:cNvSpPr>
          <p:nvPr>
            <p:ph type="body" sz="half" idx="2"/>
          </p:nvPr>
        </p:nvSpPr>
        <p:spPr>
          <a:xfrm>
            <a:off x="1298448" y="2057400"/>
            <a:ext cx="3932237" cy="3811588"/>
          </a:xfrm>
        </p:spPr>
        <p:txBody>
          <a:bodyPr>
            <a:normAutofit/>
          </a:bodyPr>
          <a:lstStyle/>
          <a:p>
            <a:endParaRPr lang="en-US" dirty="0"/>
          </a:p>
          <a:p>
            <a:endParaRPr lang="en-US" dirty="0"/>
          </a:p>
        </p:txBody>
      </p:sp>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9</a:t>
            </a:fld>
            <a:endParaRPr lang="en-US"/>
          </a:p>
        </p:txBody>
      </p:sp>
      <p:sp>
        <p:nvSpPr>
          <p:cNvPr id="13" name="TextBox 12">
            <a:extLst>
              <a:ext uri="{FF2B5EF4-FFF2-40B4-BE49-F238E27FC236}">
                <a16:creationId xmlns:a16="http://schemas.microsoft.com/office/drawing/2014/main" id="{46407675-01FC-5528-9E29-B5402B0BB169}"/>
              </a:ext>
            </a:extLst>
          </p:cNvPr>
          <p:cNvSpPr txBox="1"/>
          <p:nvPr/>
        </p:nvSpPr>
        <p:spPr>
          <a:xfrm>
            <a:off x="7130695" y="1331704"/>
            <a:ext cx="4729003" cy="5262979"/>
          </a:xfrm>
          <a:prstGeom prst="rect">
            <a:avLst/>
          </a:prstGeom>
          <a:solidFill>
            <a:schemeClr val="bg1"/>
          </a:solidFill>
        </p:spPr>
        <p:txBody>
          <a:bodyPr wrap="square" rtlCol="0">
            <a:spAutoFit/>
          </a:bodyPr>
          <a:lstStyle/>
          <a:p>
            <a:pPr marL="342900" indent="-342900">
              <a:buFont typeface="Arial" panose="020B0604020202020204" pitchFamily="34" charset="0"/>
              <a:buChar char="•"/>
            </a:pPr>
            <a:r>
              <a:rPr lang="en-GB" sz="2400" dirty="0"/>
              <a:t>Abiotic factors are similar to those on land such as sunlight, temperature, and soil nutrients.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However, since the ocean is water, pH and salinity are also considered important abiotic factors that influence and sustain healthy and productive organisms.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Oceans function just like land ecosystems, but they have far more area and depth. </a:t>
            </a:r>
          </a:p>
          <a:p>
            <a:pPr marL="342900" indent="-342900">
              <a:buFont typeface="Arial" panose="020B0604020202020204" pitchFamily="34" charset="0"/>
              <a:buChar char="•"/>
            </a:pPr>
            <a:endParaRPr lang="en-US" sz="2400" dirty="0"/>
          </a:p>
        </p:txBody>
      </p:sp>
      <p:sp>
        <p:nvSpPr>
          <p:cNvPr id="14" name="Rectangle 13">
            <a:extLst>
              <a:ext uri="{FF2B5EF4-FFF2-40B4-BE49-F238E27FC236}">
                <a16:creationId xmlns:a16="http://schemas.microsoft.com/office/drawing/2014/main" id="{10E87814-8E1A-322A-7D07-94A7600DE215}"/>
              </a:ext>
            </a:extLst>
          </p:cNvPr>
          <p:cNvSpPr/>
          <p:nvPr/>
        </p:nvSpPr>
        <p:spPr>
          <a:xfrm>
            <a:off x="1735395" y="191234"/>
            <a:ext cx="6494205"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DIFFERENCES BETWEEN LAND AND MARINE</a:t>
            </a:r>
          </a:p>
        </p:txBody>
      </p:sp>
      <p:pic>
        <p:nvPicPr>
          <p:cNvPr id="5" name="Picture 4" descr="Pelagic zone | DragonflyIssuesInEvolution13 Wiki | Fandom">
            <a:extLst>
              <a:ext uri="{FF2B5EF4-FFF2-40B4-BE49-F238E27FC236}">
                <a16:creationId xmlns:a16="http://schemas.microsoft.com/office/drawing/2014/main" id="{42B597B5-808A-ED52-5BEC-9EB42BD6C5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8448" y="1223705"/>
            <a:ext cx="5409576" cy="4888171"/>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4">
            <a:extLst>
              <a:ext uri="{FF2B5EF4-FFF2-40B4-BE49-F238E27FC236}">
                <a16:creationId xmlns:a16="http://schemas.microsoft.com/office/drawing/2014/main" id="{BAEB4F8E-0C06-EA91-00F7-32EB880C651A}"/>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Tree>
    <p:extLst>
      <p:ext uri="{BB962C8B-B14F-4D97-AF65-F5344CB8AC3E}">
        <p14:creationId xmlns:p14="http://schemas.microsoft.com/office/powerpoint/2010/main" val="2213271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 name="TextBox 16"/>
          <p:cNvSpPr txBox="1"/>
          <p:nvPr/>
        </p:nvSpPr>
        <p:spPr>
          <a:xfrm>
            <a:off x="747918" y="5912796"/>
            <a:ext cx="5348082" cy="461665"/>
          </a:xfrm>
          <a:prstGeom prst="rect">
            <a:avLst/>
          </a:prstGeom>
          <a:noFill/>
        </p:spPr>
        <p:txBody>
          <a:bodyPr wrap="square" rtlCol="0">
            <a:spAutoFit/>
          </a:bodyPr>
          <a:lstStyle/>
          <a:p>
            <a:r>
              <a:rPr lang="en-AU" sz="2400" b="1" dirty="0">
                <a:solidFill>
                  <a:srgbClr val="0070C0"/>
                </a:solidFill>
              </a:rPr>
              <a:t>Pressure in the ocean zones:</a:t>
            </a:r>
          </a:p>
        </p:txBody>
      </p:sp>
      <p:sp>
        <p:nvSpPr>
          <p:cNvPr id="3" name="Footer Placeholder 4">
            <a:extLst>
              <a:ext uri="{FF2B5EF4-FFF2-40B4-BE49-F238E27FC236}">
                <a16:creationId xmlns:a16="http://schemas.microsoft.com/office/drawing/2014/main" id="{1389DC6A-7E12-59AD-AE9F-CAF25B5CDEE9}"/>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PRESSURE</a:t>
            </a:r>
          </a:p>
        </p:txBody>
      </p:sp>
      <p:sp>
        <p:nvSpPr>
          <p:cNvPr id="26" name="Rectangle 25">
            <a:extLst>
              <a:ext uri="{FF2B5EF4-FFF2-40B4-BE49-F238E27FC236}">
                <a16:creationId xmlns:a16="http://schemas.microsoft.com/office/drawing/2014/main" id="{97B6786B-2CAF-D284-AAAD-A98DF6D30698}"/>
              </a:ext>
            </a:extLst>
          </p:cNvPr>
          <p:cNvSpPr/>
          <p:nvPr/>
        </p:nvSpPr>
        <p:spPr>
          <a:xfrm>
            <a:off x="1264786" y="555924"/>
            <a:ext cx="1992764"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000" b="1" dirty="0"/>
              <a:t>PRESSURE</a:t>
            </a:r>
          </a:p>
        </p:txBody>
      </p:sp>
      <p:sp>
        <p:nvSpPr>
          <p:cNvPr id="31" name="TextBox 30">
            <a:extLst>
              <a:ext uri="{FF2B5EF4-FFF2-40B4-BE49-F238E27FC236}">
                <a16:creationId xmlns:a16="http://schemas.microsoft.com/office/drawing/2014/main" id="{C95BAC9B-A9AE-FD4F-94F6-74169EB0BFF7}"/>
              </a:ext>
            </a:extLst>
          </p:cNvPr>
          <p:cNvSpPr txBox="1"/>
          <p:nvPr/>
        </p:nvSpPr>
        <p:spPr>
          <a:xfrm>
            <a:off x="747918" y="6292333"/>
            <a:ext cx="6097656" cy="369332"/>
          </a:xfrm>
          <a:prstGeom prst="rect">
            <a:avLst/>
          </a:prstGeom>
          <a:noFill/>
        </p:spPr>
        <p:txBody>
          <a:bodyPr wrap="square">
            <a:spAutoFit/>
          </a:bodyPr>
          <a:lstStyle/>
          <a:p>
            <a:r>
              <a:rPr lang="en-GB" dirty="0">
                <a:hlinkClick r:id="rId3"/>
              </a:rPr>
              <a:t>6.1 Pressure – Introduction to Oceanography (pressbooks.pub)</a:t>
            </a:r>
            <a:endParaRPr lang="en-GB" dirty="0"/>
          </a:p>
        </p:txBody>
      </p:sp>
      <p:sp>
        <p:nvSpPr>
          <p:cNvPr id="35" name="TextBox 34">
            <a:extLst>
              <a:ext uri="{FF2B5EF4-FFF2-40B4-BE49-F238E27FC236}">
                <a16:creationId xmlns:a16="http://schemas.microsoft.com/office/drawing/2014/main" id="{63D9E0FF-3009-B38F-250D-DA12E389E728}"/>
              </a:ext>
            </a:extLst>
          </p:cNvPr>
          <p:cNvSpPr txBox="1"/>
          <p:nvPr/>
        </p:nvSpPr>
        <p:spPr>
          <a:xfrm>
            <a:off x="1206791" y="1465386"/>
            <a:ext cx="4430336" cy="2308324"/>
          </a:xfrm>
          <a:prstGeom prst="rect">
            <a:avLst/>
          </a:prstGeom>
          <a:noFill/>
        </p:spPr>
        <p:txBody>
          <a:bodyPr wrap="square">
            <a:spAutoFit/>
          </a:bodyPr>
          <a:lstStyle/>
          <a:p>
            <a:r>
              <a:rPr lang="en-GB" sz="2400" dirty="0"/>
              <a:t>When we talk about pressure in the ocean, we are referring to </a:t>
            </a:r>
            <a:r>
              <a:rPr lang="en-GB" sz="2400" dirty="0">
                <a:solidFill>
                  <a:srgbClr val="FF0000"/>
                </a:solidFill>
              </a:rPr>
              <a:t>hydrostatic pressure</a:t>
            </a:r>
            <a:r>
              <a:rPr lang="en-GB" sz="2400" dirty="0"/>
              <a:t>, which is a result of the weight of the water column pressing down on an object due to gravity. </a:t>
            </a:r>
          </a:p>
        </p:txBody>
      </p:sp>
      <p:sp>
        <p:nvSpPr>
          <p:cNvPr id="41" name="TextBox 40">
            <a:extLst>
              <a:ext uri="{FF2B5EF4-FFF2-40B4-BE49-F238E27FC236}">
                <a16:creationId xmlns:a16="http://schemas.microsoft.com/office/drawing/2014/main" id="{0E1AFE80-8429-0CA2-BDE9-2341BC1C4751}"/>
              </a:ext>
            </a:extLst>
          </p:cNvPr>
          <p:cNvSpPr txBox="1"/>
          <p:nvPr/>
        </p:nvSpPr>
        <p:spPr>
          <a:xfrm>
            <a:off x="1206791" y="4337913"/>
            <a:ext cx="4649630" cy="1015663"/>
          </a:xfrm>
          <a:prstGeom prst="rect">
            <a:avLst/>
          </a:prstGeom>
          <a:noFill/>
        </p:spPr>
        <p:txBody>
          <a:bodyPr wrap="square">
            <a:spAutoFit/>
          </a:bodyPr>
          <a:lstStyle/>
          <a:p>
            <a:r>
              <a:rPr lang="en-GB" sz="2000" dirty="0"/>
              <a:t>At the surface we experience one atmosphere of pressure </a:t>
            </a:r>
            <a:r>
              <a:rPr lang="en-GB" sz="2000" dirty="0">
                <a:solidFill>
                  <a:srgbClr val="FF0000"/>
                </a:solidFill>
              </a:rPr>
              <a:t>(1 </a:t>
            </a:r>
            <a:r>
              <a:rPr lang="en-GB" sz="2000" dirty="0" err="1">
                <a:solidFill>
                  <a:srgbClr val="FF0000"/>
                </a:solidFill>
              </a:rPr>
              <a:t>atm</a:t>
            </a:r>
            <a:r>
              <a:rPr lang="en-GB" sz="2000" dirty="0">
                <a:solidFill>
                  <a:srgbClr val="FF0000"/>
                </a:solidFill>
              </a:rPr>
              <a:t> = 101.3 kPa) </a:t>
            </a:r>
            <a:r>
              <a:rPr lang="en-GB" sz="2000" dirty="0"/>
              <a:t>due to the weight of the atmosphere above us.</a:t>
            </a:r>
          </a:p>
        </p:txBody>
      </p:sp>
      <p:pic>
        <p:nvPicPr>
          <p:cNvPr id="50" name="Picture 49" descr="Diagram of a diagram of a force&#10;&#10;Description automatically generated">
            <a:extLst>
              <a:ext uri="{FF2B5EF4-FFF2-40B4-BE49-F238E27FC236}">
                <a16:creationId xmlns:a16="http://schemas.microsoft.com/office/drawing/2014/main" id="{2DC20E84-44DC-C431-B10F-8641F88A1FE8}"/>
              </a:ext>
            </a:extLst>
          </p:cNvPr>
          <p:cNvPicPr>
            <a:picLocks noChangeAspect="1"/>
          </p:cNvPicPr>
          <p:nvPr/>
        </p:nvPicPr>
        <p:blipFill>
          <a:blip r:embed="rId4"/>
          <a:stretch>
            <a:fillRect/>
          </a:stretch>
        </p:blipFill>
        <p:spPr>
          <a:xfrm>
            <a:off x="5966092" y="715409"/>
            <a:ext cx="5823961" cy="3622504"/>
          </a:xfrm>
          <a:prstGeom prst="rect">
            <a:avLst/>
          </a:prstGeom>
        </p:spPr>
      </p:pic>
    </p:spTree>
    <p:extLst>
      <p:ext uri="{BB962C8B-B14F-4D97-AF65-F5344CB8AC3E}">
        <p14:creationId xmlns:p14="http://schemas.microsoft.com/office/powerpoint/2010/main" val="817636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 name="TextBox 16"/>
          <p:cNvSpPr txBox="1"/>
          <p:nvPr/>
        </p:nvSpPr>
        <p:spPr>
          <a:xfrm>
            <a:off x="747918" y="5912796"/>
            <a:ext cx="5348082" cy="461665"/>
          </a:xfrm>
          <a:prstGeom prst="rect">
            <a:avLst/>
          </a:prstGeom>
          <a:noFill/>
        </p:spPr>
        <p:txBody>
          <a:bodyPr wrap="square" rtlCol="0">
            <a:spAutoFit/>
          </a:bodyPr>
          <a:lstStyle/>
          <a:p>
            <a:r>
              <a:rPr lang="en-AU" sz="2400" b="1" dirty="0">
                <a:solidFill>
                  <a:srgbClr val="0070C0"/>
                </a:solidFill>
              </a:rPr>
              <a:t>Pressure in the ocean zones:</a:t>
            </a:r>
          </a:p>
        </p:txBody>
      </p:sp>
      <p:sp>
        <p:nvSpPr>
          <p:cNvPr id="31" name="TextBox 30">
            <a:extLst>
              <a:ext uri="{FF2B5EF4-FFF2-40B4-BE49-F238E27FC236}">
                <a16:creationId xmlns:a16="http://schemas.microsoft.com/office/drawing/2014/main" id="{C95BAC9B-A9AE-FD4F-94F6-74169EB0BFF7}"/>
              </a:ext>
            </a:extLst>
          </p:cNvPr>
          <p:cNvSpPr txBox="1"/>
          <p:nvPr/>
        </p:nvSpPr>
        <p:spPr>
          <a:xfrm>
            <a:off x="747918" y="6292333"/>
            <a:ext cx="6097656" cy="369332"/>
          </a:xfrm>
          <a:prstGeom prst="rect">
            <a:avLst/>
          </a:prstGeom>
          <a:noFill/>
        </p:spPr>
        <p:txBody>
          <a:bodyPr wrap="square">
            <a:spAutoFit/>
          </a:bodyPr>
          <a:lstStyle/>
          <a:p>
            <a:r>
              <a:rPr lang="en-GB" dirty="0">
                <a:hlinkClick r:id="rId3"/>
              </a:rPr>
              <a:t>6.1 Pressure – Introduction to Oceanography (pressbooks.pub)</a:t>
            </a:r>
            <a:endParaRPr lang="en-GB" dirty="0"/>
          </a:p>
        </p:txBody>
      </p:sp>
      <p:sp>
        <p:nvSpPr>
          <p:cNvPr id="35" name="TextBox 34">
            <a:extLst>
              <a:ext uri="{FF2B5EF4-FFF2-40B4-BE49-F238E27FC236}">
                <a16:creationId xmlns:a16="http://schemas.microsoft.com/office/drawing/2014/main" id="{63D9E0FF-3009-B38F-250D-DA12E389E728}"/>
              </a:ext>
            </a:extLst>
          </p:cNvPr>
          <p:cNvSpPr txBox="1"/>
          <p:nvPr/>
        </p:nvSpPr>
        <p:spPr>
          <a:xfrm>
            <a:off x="1206791" y="1465386"/>
            <a:ext cx="4430336" cy="2308324"/>
          </a:xfrm>
          <a:prstGeom prst="rect">
            <a:avLst/>
          </a:prstGeom>
          <a:noFill/>
        </p:spPr>
        <p:txBody>
          <a:bodyPr wrap="square">
            <a:spAutoFit/>
          </a:bodyPr>
          <a:lstStyle/>
          <a:p>
            <a:r>
              <a:rPr lang="en-GB" sz="2400" dirty="0"/>
              <a:t>When we talk about pressure in the ocean, we are referring to </a:t>
            </a:r>
            <a:r>
              <a:rPr lang="en-GB" sz="2400" dirty="0">
                <a:solidFill>
                  <a:srgbClr val="FF0000"/>
                </a:solidFill>
              </a:rPr>
              <a:t>hydrostatic pressure</a:t>
            </a:r>
            <a:r>
              <a:rPr lang="en-GB" sz="2400" dirty="0"/>
              <a:t>, which is a result of the weight of the water column pressing down on an object due to gravity. </a:t>
            </a:r>
          </a:p>
        </p:txBody>
      </p:sp>
      <p:sp>
        <p:nvSpPr>
          <p:cNvPr id="41" name="TextBox 40">
            <a:extLst>
              <a:ext uri="{FF2B5EF4-FFF2-40B4-BE49-F238E27FC236}">
                <a16:creationId xmlns:a16="http://schemas.microsoft.com/office/drawing/2014/main" id="{0E1AFE80-8429-0CA2-BDE9-2341BC1C4751}"/>
              </a:ext>
            </a:extLst>
          </p:cNvPr>
          <p:cNvSpPr txBox="1"/>
          <p:nvPr/>
        </p:nvSpPr>
        <p:spPr>
          <a:xfrm>
            <a:off x="1206791" y="4337913"/>
            <a:ext cx="4649630" cy="923330"/>
          </a:xfrm>
          <a:prstGeom prst="rect">
            <a:avLst/>
          </a:prstGeom>
          <a:noFill/>
        </p:spPr>
        <p:txBody>
          <a:bodyPr wrap="square">
            <a:spAutoFit/>
          </a:bodyPr>
          <a:lstStyle/>
          <a:p>
            <a:r>
              <a:rPr lang="en-GB" dirty="0"/>
              <a:t>At the surface we experience one atmosphere of pressure </a:t>
            </a:r>
            <a:r>
              <a:rPr lang="en-GB" dirty="0">
                <a:solidFill>
                  <a:srgbClr val="FF0000"/>
                </a:solidFill>
              </a:rPr>
              <a:t>(1 </a:t>
            </a:r>
            <a:r>
              <a:rPr lang="en-GB" dirty="0" err="1">
                <a:solidFill>
                  <a:srgbClr val="FF0000"/>
                </a:solidFill>
              </a:rPr>
              <a:t>atm</a:t>
            </a:r>
            <a:r>
              <a:rPr lang="en-GB" dirty="0">
                <a:solidFill>
                  <a:srgbClr val="FF0000"/>
                </a:solidFill>
              </a:rPr>
              <a:t> = 101.3 kPa) </a:t>
            </a:r>
            <a:r>
              <a:rPr lang="en-GB" dirty="0"/>
              <a:t>due to the weight of the atmosphere above us.</a:t>
            </a:r>
          </a:p>
        </p:txBody>
      </p:sp>
      <p:pic>
        <p:nvPicPr>
          <p:cNvPr id="43" name="Picture 42">
            <a:extLst>
              <a:ext uri="{FF2B5EF4-FFF2-40B4-BE49-F238E27FC236}">
                <a16:creationId xmlns:a16="http://schemas.microsoft.com/office/drawing/2014/main" id="{31496040-DFB7-C2FF-A0D9-4E0E01F25EDC}"/>
              </a:ext>
            </a:extLst>
          </p:cNvPr>
          <p:cNvPicPr>
            <a:picLocks noChangeAspect="1"/>
          </p:cNvPicPr>
          <p:nvPr/>
        </p:nvPicPr>
        <p:blipFill rotWithShape="1">
          <a:blip r:embed="rId4"/>
          <a:srcRect l="37891" t="27681" r="16910" b="42281"/>
          <a:stretch/>
        </p:blipFill>
        <p:spPr>
          <a:xfrm>
            <a:off x="5637127" y="443950"/>
            <a:ext cx="6269951" cy="2777879"/>
          </a:xfrm>
          <a:prstGeom prst="rect">
            <a:avLst/>
          </a:prstGeom>
        </p:spPr>
      </p:pic>
      <p:sp>
        <p:nvSpPr>
          <p:cNvPr id="4" name="TextBox 3">
            <a:extLst>
              <a:ext uri="{FF2B5EF4-FFF2-40B4-BE49-F238E27FC236}">
                <a16:creationId xmlns:a16="http://schemas.microsoft.com/office/drawing/2014/main" id="{27AB7B67-3753-3BF5-6FB8-FE206B45E249}"/>
              </a:ext>
            </a:extLst>
          </p:cNvPr>
          <p:cNvSpPr txBox="1"/>
          <p:nvPr/>
        </p:nvSpPr>
        <p:spPr>
          <a:xfrm>
            <a:off x="5856421" y="3124792"/>
            <a:ext cx="6097656" cy="369332"/>
          </a:xfrm>
          <a:prstGeom prst="rect">
            <a:avLst/>
          </a:prstGeom>
          <a:noFill/>
        </p:spPr>
        <p:txBody>
          <a:bodyPr wrap="square">
            <a:spAutoFit/>
          </a:bodyPr>
          <a:lstStyle/>
          <a:p>
            <a:r>
              <a:rPr lang="en-GB" dirty="0">
                <a:hlinkClick r:id="rId5"/>
              </a:rPr>
              <a:t>What is Bar – Unit of Pressure - Definition (thermal-engineering.org)</a:t>
            </a:r>
            <a:endParaRPr lang="en-GB" dirty="0"/>
          </a:p>
        </p:txBody>
      </p:sp>
      <p:sp>
        <p:nvSpPr>
          <p:cNvPr id="2" name="Rectangle 1">
            <a:extLst>
              <a:ext uri="{FF2B5EF4-FFF2-40B4-BE49-F238E27FC236}">
                <a16:creationId xmlns:a16="http://schemas.microsoft.com/office/drawing/2014/main" id="{BA14DB3E-25CB-E55E-A047-CF2A1A20BAAC}"/>
              </a:ext>
            </a:extLst>
          </p:cNvPr>
          <p:cNvSpPr/>
          <p:nvPr/>
        </p:nvSpPr>
        <p:spPr>
          <a:xfrm>
            <a:off x="1264786" y="555924"/>
            <a:ext cx="1992764"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000" b="1" dirty="0"/>
              <a:t>PRESSURE</a:t>
            </a:r>
          </a:p>
        </p:txBody>
      </p:sp>
      <p:sp>
        <p:nvSpPr>
          <p:cNvPr id="6" name="Footer Placeholder 4">
            <a:extLst>
              <a:ext uri="{FF2B5EF4-FFF2-40B4-BE49-F238E27FC236}">
                <a16:creationId xmlns:a16="http://schemas.microsoft.com/office/drawing/2014/main" id="{DC654F61-F5F8-1346-BB62-8F87EEC80988}"/>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PRESSURE</a:t>
            </a:r>
          </a:p>
        </p:txBody>
      </p:sp>
    </p:spTree>
    <p:extLst>
      <p:ext uri="{BB962C8B-B14F-4D97-AF65-F5344CB8AC3E}">
        <p14:creationId xmlns:p14="http://schemas.microsoft.com/office/powerpoint/2010/main" val="212022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 name="TextBox 16"/>
          <p:cNvSpPr txBox="1"/>
          <p:nvPr/>
        </p:nvSpPr>
        <p:spPr>
          <a:xfrm>
            <a:off x="747918" y="5912796"/>
            <a:ext cx="5348082" cy="461665"/>
          </a:xfrm>
          <a:prstGeom prst="rect">
            <a:avLst/>
          </a:prstGeom>
          <a:noFill/>
        </p:spPr>
        <p:txBody>
          <a:bodyPr wrap="square" rtlCol="0">
            <a:spAutoFit/>
          </a:bodyPr>
          <a:lstStyle/>
          <a:p>
            <a:r>
              <a:rPr lang="en-AU" sz="2400" b="1" dirty="0">
                <a:solidFill>
                  <a:srgbClr val="0070C0"/>
                </a:solidFill>
              </a:rPr>
              <a:t>Pressure in the ocean zones:</a:t>
            </a:r>
          </a:p>
        </p:txBody>
      </p:sp>
      <p:pic>
        <p:nvPicPr>
          <p:cNvPr id="8198" name="Picture 6" descr="Cutaway depicts the ocean’s five zones, defined by depth, and highlights the approximate depth of the Titanic’s remains.">
            <a:extLst>
              <a:ext uri="{FF2B5EF4-FFF2-40B4-BE49-F238E27FC236}">
                <a16:creationId xmlns:a16="http://schemas.microsoft.com/office/drawing/2014/main" id="{55EE5103-9BDD-CF70-9DB1-2EADEC4881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7374" y="44854"/>
            <a:ext cx="6737513" cy="6797304"/>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C95BAC9B-A9AE-FD4F-94F6-74169EB0BFF7}"/>
              </a:ext>
            </a:extLst>
          </p:cNvPr>
          <p:cNvSpPr txBox="1"/>
          <p:nvPr/>
        </p:nvSpPr>
        <p:spPr>
          <a:xfrm>
            <a:off x="747918" y="6292333"/>
            <a:ext cx="6097656" cy="369332"/>
          </a:xfrm>
          <a:prstGeom prst="rect">
            <a:avLst/>
          </a:prstGeom>
          <a:noFill/>
        </p:spPr>
        <p:txBody>
          <a:bodyPr wrap="square">
            <a:spAutoFit/>
          </a:bodyPr>
          <a:lstStyle/>
          <a:p>
            <a:r>
              <a:rPr lang="en-GB" dirty="0">
                <a:hlinkClick r:id="rId4"/>
              </a:rPr>
              <a:t>6.1 Pressure – Introduction to Oceanography (pressbooks.pub)</a:t>
            </a:r>
            <a:endParaRPr lang="en-GB" dirty="0"/>
          </a:p>
        </p:txBody>
      </p:sp>
      <p:sp>
        <p:nvSpPr>
          <p:cNvPr id="35" name="TextBox 34">
            <a:extLst>
              <a:ext uri="{FF2B5EF4-FFF2-40B4-BE49-F238E27FC236}">
                <a16:creationId xmlns:a16="http://schemas.microsoft.com/office/drawing/2014/main" id="{63D9E0FF-3009-B38F-250D-DA12E389E728}"/>
              </a:ext>
            </a:extLst>
          </p:cNvPr>
          <p:cNvSpPr txBox="1"/>
          <p:nvPr/>
        </p:nvSpPr>
        <p:spPr>
          <a:xfrm>
            <a:off x="1206791" y="1465386"/>
            <a:ext cx="4430336" cy="2308324"/>
          </a:xfrm>
          <a:prstGeom prst="rect">
            <a:avLst/>
          </a:prstGeom>
          <a:noFill/>
        </p:spPr>
        <p:txBody>
          <a:bodyPr wrap="square">
            <a:spAutoFit/>
          </a:bodyPr>
          <a:lstStyle/>
          <a:p>
            <a:r>
              <a:rPr lang="en-GB" sz="2400" dirty="0"/>
              <a:t>When we talk about pressure in the ocean, we are referring to </a:t>
            </a:r>
            <a:r>
              <a:rPr lang="en-GB" sz="2400" dirty="0">
                <a:solidFill>
                  <a:srgbClr val="FF0000"/>
                </a:solidFill>
              </a:rPr>
              <a:t>hydrostatic pressure</a:t>
            </a:r>
            <a:r>
              <a:rPr lang="en-GB" sz="2400" dirty="0"/>
              <a:t>, which is a result of the weight of the water column pressing down on an object due to gravity. </a:t>
            </a:r>
          </a:p>
        </p:txBody>
      </p:sp>
      <p:sp>
        <p:nvSpPr>
          <p:cNvPr id="41" name="TextBox 40">
            <a:extLst>
              <a:ext uri="{FF2B5EF4-FFF2-40B4-BE49-F238E27FC236}">
                <a16:creationId xmlns:a16="http://schemas.microsoft.com/office/drawing/2014/main" id="{0E1AFE80-8429-0CA2-BDE9-2341BC1C4751}"/>
              </a:ext>
            </a:extLst>
          </p:cNvPr>
          <p:cNvSpPr txBox="1"/>
          <p:nvPr/>
        </p:nvSpPr>
        <p:spPr>
          <a:xfrm>
            <a:off x="1206791" y="4337913"/>
            <a:ext cx="4649630" cy="923330"/>
          </a:xfrm>
          <a:prstGeom prst="rect">
            <a:avLst/>
          </a:prstGeom>
          <a:noFill/>
        </p:spPr>
        <p:txBody>
          <a:bodyPr wrap="square">
            <a:spAutoFit/>
          </a:bodyPr>
          <a:lstStyle/>
          <a:p>
            <a:r>
              <a:rPr lang="en-GB" dirty="0"/>
              <a:t>At the surface we experience one atmosphere of pressure </a:t>
            </a:r>
            <a:r>
              <a:rPr lang="en-GB" dirty="0">
                <a:solidFill>
                  <a:srgbClr val="FF0000"/>
                </a:solidFill>
              </a:rPr>
              <a:t>(1 </a:t>
            </a:r>
            <a:r>
              <a:rPr lang="en-GB" dirty="0" err="1">
                <a:solidFill>
                  <a:srgbClr val="FF0000"/>
                </a:solidFill>
              </a:rPr>
              <a:t>atm</a:t>
            </a:r>
            <a:r>
              <a:rPr lang="en-GB" dirty="0">
                <a:solidFill>
                  <a:srgbClr val="FF0000"/>
                </a:solidFill>
              </a:rPr>
              <a:t> = 101.3 kPa) </a:t>
            </a:r>
            <a:r>
              <a:rPr lang="en-GB" dirty="0"/>
              <a:t>due to the weight of the atmosphere above us.</a:t>
            </a:r>
          </a:p>
        </p:txBody>
      </p:sp>
      <p:sp>
        <p:nvSpPr>
          <p:cNvPr id="2" name="Rectangle 1">
            <a:extLst>
              <a:ext uri="{FF2B5EF4-FFF2-40B4-BE49-F238E27FC236}">
                <a16:creationId xmlns:a16="http://schemas.microsoft.com/office/drawing/2014/main" id="{F13E891F-89F1-2985-C8B3-600BF5D75B53}"/>
              </a:ext>
            </a:extLst>
          </p:cNvPr>
          <p:cNvSpPr/>
          <p:nvPr/>
        </p:nvSpPr>
        <p:spPr>
          <a:xfrm>
            <a:off x="1264786" y="555924"/>
            <a:ext cx="1992764"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000" b="1" dirty="0"/>
              <a:t>PRESSURE</a:t>
            </a:r>
          </a:p>
        </p:txBody>
      </p:sp>
      <p:sp>
        <p:nvSpPr>
          <p:cNvPr id="4" name="Footer Placeholder 4">
            <a:extLst>
              <a:ext uri="{FF2B5EF4-FFF2-40B4-BE49-F238E27FC236}">
                <a16:creationId xmlns:a16="http://schemas.microsoft.com/office/drawing/2014/main" id="{EB82C50D-A2B1-9573-50C0-5596A46D5E13}"/>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PRESSURE</a:t>
            </a:r>
          </a:p>
        </p:txBody>
      </p:sp>
    </p:spTree>
    <p:extLst>
      <p:ext uri="{BB962C8B-B14F-4D97-AF65-F5344CB8AC3E}">
        <p14:creationId xmlns:p14="http://schemas.microsoft.com/office/powerpoint/2010/main" val="292447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 name="TextBox 16"/>
          <p:cNvSpPr txBox="1"/>
          <p:nvPr/>
        </p:nvSpPr>
        <p:spPr>
          <a:xfrm>
            <a:off x="747918" y="5912796"/>
            <a:ext cx="5348082" cy="461665"/>
          </a:xfrm>
          <a:prstGeom prst="rect">
            <a:avLst/>
          </a:prstGeom>
          <a:noFill/>
        </p:spPr>
        <p:txBody>
          <a:bodyPr wrap="square" rtlCol="0">
            <a:spAutoFit/>
          </a:bodyPr>
          <a:lstStyle/>
          <a:p>
            <a:r>
              <a:rPr lang="en-AU" sz="2400" b="1" dirty="0">
                <a:solidFill>
                  <a:srgbClr val="0070C0"/>
                </a:solidFill>
              </a:rPr>
              <a:t>Pressure in the ocean zones:</a:t>
            </a:r>
          </a:p>
        </p:txBody>
      </p:sp>
      <p:pic>
        <p:nvPicPr>
          <p:cNvPr id="8198" name="Picture 6" descr="Cutaway depicts the ocean’s five zones, defined by depth, and highlights the approximate depth of the Titanic’s remains.">
            <a:extLst>
              <a:ext uri="{FF2B5EF4-FFF2-40B4-BE49-F238E27FC236}">
                <a16:creationId xmlns:a16="http://schemas.microsoft.com/office/drawing/2014/main" id="{55EE5103-9BDD-CF70-9DB1-2EADEC4881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7374" y="44854"/>
            <a:ext cx="6737513" cy="6797304"/>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C95BAC9B-A9AE-FD4F-94F6-74169EB0BFF7}"/>
              </a:ext>
            </a:extLst>
          </p:cNvPr>
          <p:cNvSpPr txBox="1"/>
          <p:nvPr/>
        </p:nvSpPr>
        <p:spPr>
          <a:xfrm>
            <a:off x="747918" y="6292333"/>
            <a:ext cx="6097656" cy="369332"/>
          </a:xfrm>
          <a:prstGeom prst="rect">
            <a:avLst/>
          </a:prstGeom>
          <a:noFill/>
        </p:spPr>
        <p:txBody>
          <a:bodyPr wrap="square">
            <a:spAutoFit/>
          </a:bodyPr>
          <a:lstStyle/>
          <a:p>
            <a:r>
              <a:rPr lang="en-GB" dirty="0">
                <a:hlinkClick r:id="rId4"/>
              </a:rPr>
              <a:t>6.1 Pressure – Introduction to Oceanography (pressbooks.pub)</a:t>
            </a:r>
            <a:endParaRPr lang="en-GB" dirty="0"/>
          </a:p>
        </p:txBody>
      </p:sp>
      <p:sp>
        <p:nvSpPr>
          <p:cNvPr id="35" name="TextBox 34">
            <a:extLst>
              <a:ext uri="{FF2B5EF4-FFF2-40B4-BE49-F238E27FC236}">
                <a16:creationId xmlns:a16="http://schemas.microsoft.com/office/drawing/2014/main" id="{63D9E0FF-3009-B38F-250D-DA12E389E728}"/>
              </a:ext>
            </a:extLst>
          </p:cNvPr>
          <p:cNvSpPr txBox="1"/>
          <p:nvPr/>
        </p:nvSpPr>
        <p:spPr>
          <a:xfrm>
            <a:off x="1206791" y="1465386"/>
            <a:ext cx="4430336" cy="2308324"/>
          </a:xfrm>
          <a:prstGeom prst="rect">
            <a:avLst/>
          </a:prstGeom>
          <a:noFill/>
        </p:spPr>
        <p:txBody>
          <a:bodyPr wrap="square">
            <a:spAutoFit/>
          </a:bodyPr>
          <a:lstStyle/>
          <a:p>
            <a:r>
              <a:rPr lang="en-GB" sz="2400" dirty="0"/>
              <a:t>When we talk about pressure in the ocean, we are referring to </a:t>
            </a:r>
            <a:r>
              <a:rPr lang="en-GB" sz="2400" dirty="0">
                <a:solidFill>
                  <a:srgbClr val="FF0000"/>
                </a:solidFill>
              </a:rPr>
              <a:t>hydrostatic pressure</a:t>
            </a:r>
            <a:r>
              <a:rPr lang="en-GB" sz="2400" dirty="0"/>
              <a:t>, which is a result of the weight of the water column pressing down on an object due to gravity. </a:t>
            </a:r>
          </a:p>
        </p:txBody>
      </p:sp>
      <p:sp>
        <p:nvSpPr>
          <p:cNvPr id="41" name="TextBox 40">
            <a:extLst>
              <a:ext uri="{FF2B5EF4-FFF2-40B4-BE49-F238E27FC236}">
                <a16:creationId xmlns:a16="http://schemas.microsoft.com/office/drawing/2014/main" id="{0E1AFE80-8429-0CA2-BDE9-2341BC1C4751}"/>
              </a:ext>
            </a:extLst>
          </p:cNvPr>
          <p:cNvSpPr txBox="1"/>
          <p:nvPr/>
        </p:nvSpPr>
        <p:spPr>
          <a:xfrm>
            <a:off x="1206791" y="4337913"/>
            <a:ext cx="4649630" cy="923330"/>
          </a:xfrm>
          <a:prstGeom prst="rect">
            <a:avLst/>
          </a:prstGeom>
          <a:noFill/>
        </p:spPr>
        <p:txBody>
          <a:bodyPr wrap="square">
            <a:spAutoFit/>
          </a:bodyPr>
          <a:lstStyle/>
          <a:p>
            <a:r>
              <a:rPr lang="en-GB" dirty="0"/>
              <a:t>At the surface we experience one atmosphere of pressure </a:t>
            </a:r>
            <a:r>
              <a:rPr lang="en-GB" dirty="0">
                <a:solidFill>
                  <a:srgbClr val="FF0000"/>
                </a:solidFill>
              </a:rPr>
              <a:t>(1 </a:t>
            </a:r>
            <a:r>
              <a:rPr lang="en-GB" dirty="0" err="1">
                <a:solidFill>
                  <a:srgbClr val="FF0000"/>
                </a:solidFill>
              </a:rPr>
              <a:t>atm</a:t>
            </a:r>
            <a:r>
              <a:rPr lang="en-GB" dirty="0">
                <a:solidFill>
                  <a:srgbClr val="FF0000"/>
                </a:solidFill>
              </a:rPr>
              <a:t> = 101.3 kPa) </a:t>
            </a:r>
            <a:r>
              <a:rPr lang="en-GB" dirty="0"/>
              <a:t>due to the weight of the atmosphere above us.</a:t>
            </a:r>
          </a:p>
        </p:txBody>
      </p:sp>
      <p:sp>
        <p:nvSpPr>
          <p:cNvPr id="2" name="Rectangle 1">
            <a:extLst>
              <a:ext uri="{FF2B5EF4-FFF2-40B4-BE49-F238E27FC236}">
                <a16:creationId xmlns:a16="http://schemas.microsoft.com/office/drawing/2014/main" id="{53BDD61B-9917-5DCA-EF90-7FE7404A0D60}"/>
              </a:ext>
            </a:extLst>
          </p:cNvPr>
          <p:cNvSpPr/>
          <p:nvPr/>
        </p:nvSpPr>
        <p:spPr>
          <a:xfrm>
            <a:off x="7424529" y="2643809"/>
            <a:ext cx="1749287" cy="755374"/>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6451575C-9C1D-B4C9-43A5-C2DE17B0FC8E}"/>
              </a:ext>
            </a:extLst>
          </p:cNvPr>
          <p:cNvSpPr/>
          <p:nvPr/>
        </p:nvSpPr>
        <p:spPr>
          <a:xfrm>
            <a:off x="1264786" y="555924"/>
            <a:ext cx="1992764"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000" b="1" dirty="0"/>
              <a:t>PRESSURE</a:t>
            </a:r>
          </a:p>
        </p:txBody>
      </p:sp>
      <p:sp>
        <p:nvSpPr>
          <p:cNvPr id="5" name="Footer Placeholder 4">
            <a:extLst>
              <a:ext uri="{FF2B5EF4-FFF2-40B4-BE49-F238E27FC236}">
                <a16:creationId xmlns:a16="http://schemas.microsoft.com/office/drawing/2014/main" id="{C7412DC7-54F9-94CE-09E1-ED25DB3ED5FB}"/>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PRESSURE</a:t>
            </a:r>
          </a:p>
        </p:txBody>
      </p:sp>
    </p:spTree>
    <p:extLst>
      <p:ext uri="{BB962C8B-B14F-4D97-AF65-F5344CB8AC3E}">
        <p14:creationId xmlns:p14="http://schemas.microsoft.com/office/powerpoint/2010/main" val="3998163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0482" name="Picture 2" descr="How fish survive the extreme pressures of life in the oceans ">
            <a:extLst>
              <a:ext uri="{FF2B5EF4-FFF2-40B4-BE49-F238E27FC236}">
                <a16:creationId xmlns:a16="http://schemas.microsoft.com/office/drawing/2014/main" id="{A307D292-706B-A97E-8D28-D7202D7D9B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4725" y="1624220"/>
            <a:ext cx="6377676" cy="360956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1449F7E-FDF4-B160-F053-6F78618693E6}"/>
              </a:ext>
            </a:extLst>
          </p:cNvPr>
          <p:cNvSpPr txBox="1"/>
          <p:nvPr/>
        </p:nvSpPr>
        <p:spPr>
          <a:xfrm>
            <a:off x="1109041" y="6029781"/>
            <a:ext cx="6097656" cy="646331"/>
          </a:xfrm>
          <a:prstGeom prst="rect">
            <a:avLst/>
          </a:prstGeom>
          <a:noFill/>
        </p:spPr>
        <p:txBody>
          <a:bodyPr wrap="square">
            <a:spAutoFit/>
          </a:bodyPr>
          <a:lstStyle/>
          <a:p>
            <a:r>
              <a:rPr lang="en-GB" dirty="0">
                <a:hlinkClick r:id="rId4"/>
              </a:rPr>
              <a:t>Chemical in cells of marine organisms enables them to survive high pressures found in deep oceans (phys.org)</a:t>
            </a:r>
            <a:endParaRPr lang="en-GB" dirty="0"/>
          </a:p>
        </p:txBody>
      </p:sp>
      <p:pic>
        <p:nvPicPr>
          <p:cNvPr id="12" name="Picture 11">
            <a:extLst>
              <a:ext uri="{FF2B5EF4-FFF2-40B4-BE49-F238E27FC236}">
                <a16:creationId xmlns:a16="http://schemas.microsoft.com/office/drawing/2014/main" id="{D8B52DDA-6018-9360-D433-8CD22C30BD63}"/>
              </a:ext>
            </a:extLst>
          </p:cNvPr>
          <p:cNvPicPr>
            <a:picLocks noChangeAspect="1"/>
          </p:cNvPicPr>
          <p:nvPr/>
        </p:nvPicPr>
        <p:blipFill>
          <a:blip r:embed="rId5"/>
          <a:stretch>
            <a:fillRect/>
          </a:stretch>
        </p:blipFill>
        <p:spPr>
          <a:xfrm>
            <a:off x="8070575" y="90075"/>
            <a:ext cx="4004252" cy="6732209"/>
          </a:xfrm>
          <a:prstGeom prst="rect">
            <a:avLst/>
          </a:prstGeom>
        </p:spPr>
      </p:pic>
      <p:sp>
        <p:nvSpPr>
          <p:cNvPr id="13" name="Rectangle 12">
            <a:extLst>
              <a:ext uri="{FF2B5EF4-FFF2-40B4-BE49-F238E27FC236}">
                <a16:creationId xmlns:a16="http://schemas.microsoft.com/office/drawing/2014/main" id="{E3BE83F6-CCFB-A38D-9D05-B8C95377E6D2}"/>
              </a:ext>
            </a:extLst>
          </p:cNvPr>
          <p:cNvSpPr/>
          <p:nvPr/>
        </p:nvSpPr>
        <p:spPr>
          <a:xfrm>
            <a:off x="7772401" y="6122113"/>
            <a:ext cx="3211168" cy="461665"/>
          </a:xfrm>
          <a:prstGeom prst="rect">
            <a:avLst/>
          </a:prstGeom>
          <a:solidFill>
            <a:srgbClr val="FFFFCC"/>
          </a:solidFill>
        </p:spPr>
        <p:txBody>
          <a:bodyPr wrap="square">
            <a:spAutoFit/>
          </a:bodyPr>
          <a:lstStyle/>
          <a:p>
            <a:r>
              <a:rPr lang="en-GB" sz="2400" dirty="0"/>
              <a:t>Spence and Tingley (2000)</a:t>
            </a:r>
          </a:p>
        </p:txBody>
      </p:sp>
      <p:sp>
        <p:nvSpPr>
          <p:cNvPr id="14" name="Rectangle 13">
            <a:extLst>
              <a:ext uri="{FF2B5EF4-FFF2-40B4-BE49-F238E27FC236}">
                <a16:creationId xmlns:a16="http://schemas.microsoft.com/office/drawing/2014/main" id="{5710EDB6-BFD2-2E0A-2861-5678EC242C10}"/>
              </a:ext>
            </a:extLst>
          </p:cNvPr>
          <p:cNvSpPr/>
          <p:nvPr/>
        </p:nvSpPr>
        <p:spPr>
          <a:xfrm>
            <a:off x="8676860" y="488052"/>
            <a:ext cx="1411357" cy="813974"/>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BB98A3A3-762A-B11B-EB39-8C9A19C5F773}"/>
              </a:ext>
            </a:extLst>
          </p:cNvPr>
          <p:cNvSpPr/>
          <p:nvPr/>
        </p:nvSpPr>
        <p:spPr>
          <a:xfrm>
            <a:off x="1264786" y="555924"/>
            <a:ext cx="3878714"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000" b="1" dirty="0"/>
              <a:t>PRESSURE AND WATER</a:t>
            </a:r>
          </a:p>
        </p:txBody>
      </p:sp>
      <p:sp>
        <p:nvSpPr>
          <p:cNvPr id="5" name="Footer Placeholder 4">
            <a:extLst>
              <a:ext uri="{FF2B5EF4-FFF2-40B4-BE49-F238E27FC236}">
                <a16:creationId xmlns:a16="http://schemas.microsoft.com/office/drawing/2014/main" id="{C08D07BB-7504-CAB2-03D4-5A09C8A29AF3}"/>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PRESSURE </a:t>
            </a:r>
          </a:p>
        </p:txBody>
      </p:sp>
    </p:spTree>
    <p:extLst>
      <p:ext uri="{BB962C8B-B14F-4D97-AF65-F5344CB8AC3E}">
        <p14:creationId xmlns:p14="http://schemas.microsoft.com/office/powerpoint/2010/main" val="1982592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1449F7E-FDF4-B160-F053-6F78618693E6}"/>
              </a:ext>
            </a:extLst>
          </p:cNvPr>
          <p:cNvSpPr txBox="1"/>
          <p:nvPr/>
        </p:nvSpPr>
        <p:spPr>
          <a:xfrm>
            <a:off x="1109041" y="6029781"/>
            <a:ext cx="6097656" cy="646331"/>
          </a:xfrm>
          <a:prstGeom prst="rect">
            <a:avLst/>
          </a:prstGeom>
          <a:noFill/>
        </p:spPr>
        <p:txBody>
          <a:bodyPr wrap="square">
            <a:spAutoFit/>
          </a:bodyPr>
          <a:lstStyle/>
          <a:p>
            <a:r>
              <a:rPr lang="en-GB" dirty="0">
                <a:hlinkClick r:id="rId3"/>
              </a:rPr>
              <a:t>Chemical in cells of marine organisms enables them to survive high pressures found in deep oceans (phys.org)</a:t>
            </a:r>
            <a:endParaRPr lang="en-GB" dirty="0"/>
          </a:p>
        </p:txBody>
      </p:sp>
      <p:pic>
        <p:nvPicPr>
          <p:cNvPr id="20484" name="Picture 4" descr="How fish survive the extreme pressures of life in the oceans ">
            <a:extLst>
              <a:ext uri="{FF2B5EF4-FFF2-40B4-BE49-F238E27FC236}">
                <a16:creationId xmlns:a16="http://schemas.microsoft.com/office/drawing/2014/main" id="{64810F97-8AB4-AA64-F65C-DCC8B1567C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02237" y="2773017"/>
            <a:ext cx="2537290" cy="3950924"/>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C5D2E5C7-B6EA-CACA-5BEA-2ACD758EB370}"/>
              </a:ext>
            </a:extLst>
          </p:cNvPr>
          <p:cNvSpPr/>
          <p:nvPr/>
        </p:nvSpPr>
        <p:spPr>
          <a:xfrm>
            <a:off x="1109041" y="5091054"/>
            <a:ext cx="7599445" cy="830997"/>
          </a:xfrm>
          <a:prstGeom prst="rect">
            <a:avLst/>
          </a:prstGeom>
          <a:solidFill>
            <a:srgbClr val="FFFFCC"/>
          </a:solidFill>
        </p:spPr>
        <p:txBody>
          <a:bodyPr wrap="square">
            <a:spAutoFit/>
          </a:bodyPr>
          <a:lstStyle/>
          <a:p>
            <a:r>
              <a:rPr lang="en-GB" sz="2400" dirty="0"/>
              <a:t>Everyone has smelled it that’s ever been to a fish market.</a:t>
            </a:r>
          </a:p>
          <a:p>
            <a:r>
              <a:rPr lang="en-GB" sz="2400" dirty="0"/>
              <a:t>TMAO is what gives aquatic species their fishy scent.</a:t>
            </a:r>
          </a:p>
        </p:txBody>
      </p:sp>
      <p:sp>
        <p:nvSpPr>
          <p:cNvPr id="11" name="TextBox 10">
            <a:extLst>
              <a:ext uri="{FF2B5EF4-FFF2-40B4-BE49-F238E27FC236}">
                <a16:creationId xmlns:a16="http://schemas.microsoft.com/office/drawing/2014/main" id="{849357AB-9DCF-770B-BA3E-916E4EBD62D9}"/>
              </a:ext>
            </a:extLst>
          </p:cNvPr>
          <p:cNvSpPr txBox="1"/>
          <p:nvPr/>
        </p:nvSpPr>
        <p:spPr>
          <a:xfrm>
            <a:off x="6580887" y="653633"/>
            <a:ext cx="5458640" cy="1569660"/>
          </a:xfrm>
          <a:prstGeom prst="rect">
            <a:avLst/>
          </a:prstGeom>
          <a:noFill/>
        </p:spPr>
        <p:txBody>
          <a:bodyPr wrap="square">
            <a:spAutoFit/>
          </a:bodyPr>
          <a:lstStyle/>
          <a:p>
            <a:pPr marL="457200" indent="-457200">
              <a:buFont typeface="Arial" panose="020B0604020202020204" pitchFamily="34" charset="0"/>
              <a:buChar char="•"/>
            </a:pPr>
            <a:r>
              <a:rPr lang="en-GB" sz="2400" dirty="0"/>
              <a:t>The molecule found in cells that produces the protective effect against high external pressure is called </a:t>
            </a:r>
            <a:r>
              <a:rPr lang="en-GB" sz="2400" b="1" dirty="0">
                <a:solidFill>
                  <a:srgbClr val="FF0000"/>
                </a:solidFill>
              </a:rPr>
              <a:t>TMAO—trimethylamine N-oxide</a:t>
            </a:r>
            <a:r>
              <a:rPr lang="en-GB" sz="2400" dirty="0"/>
              <a:t>. </a:t>
            </a:r>
          </a:p>
        </p:txBody>
      </p:sp>
      <p:pic>
        <p:nvPicPr>
          <p:cNvPr id="27652" name="Picture 4">
            <a:extLst>
              <a:ext uri="{FF2B5EF4-FFF2-40B4-BE49-F238E27FC236}">
                <a16:creationId xmlns:a16="http://schemas.microsoft.com/office/drawing/2014/main" id="{B8ADE6C4-EA23-18D3-9ED1-5B5274EA39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06486" y="1278099"/>
            <a:ext cx="5238750" cy="370522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3249356F-61CE-BF10-275A-BEB3558B9F7D}"/>
              </a:ext>
            </a:extLst>
          </p:cNvPr>
          <p:cNvSpPr/>
          <p:nvPr/>
        </p:nvSpPr>
        <p:spPr>
          <a:xfrm>
            <a:off x="1264786" y="555924"/>
            <a:ext cx="3878714"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000" b="1" dirty="0"/>
              <a:t>PRESSURE AND WATER</a:t>
            </a:r>
          </a:p>
        </p:txBody>
      </p:sp>
      <p:sp>
        <p:nvSpPr>
          <p:cNvPr id="5" name="Footer Placeholder 4">
            <a:extLst>
              <a:ext uri="{FF2B5EF4-FFF2-40B4-BE49-F238E27FC236}">
                <a16:creationId xmlns:a16="http://schemas.microsoft.com/office/drawing/2014/main" id="{9CFCCD43-1A2A-68FC-2551-FEDE3A81AD1F}"/>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PRESSURE</a:t>
            </a:r>
          </a:p>
        </p:txBody>
      </p:sp>
    </p:spTree>
    <p:extLst>
      <p:ext uri="{BB962C8B-B14F-4D97-AF65-F5344CB8AC3E}">
        <p14:creationId xmlns:p14="http://schemas.microsoft.com/office/powerpoint/2010/main" val="26107454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p:cNvSpPr txBox="1"/>
          <p:nvPr/>
        </p:nvSpPr>
        <p:spPr>
          <a:xfrm>
            <a:off x="6696488" y="4795725"/>
            <a:ext cx="4087979" cy="461665"/>
          </a:xfrm>
          <a:prstGeom prst="rect">
            <a:avLst/>
          </a:prstGeom>
          <a:noFill/>
        </p:spPr>
        <p:txBody>
          <a:bodyPr wrap="none" rtlCol="0">
            <a:spAutoFit/>
          </a:bodyPr>
          <a:lstStyle/>
          <a:p>
            <a:r>
              <a:rPr lang="en-AU" sz="2400" b="1" dirty="0">
                <a:solidFill>
                  <a:srgbClr val="FF0000"/>
                </a:solidFill>
              </a:rPr>
              <a:t>Salinity: </a:t>
            </a:r>
            <a:r>
              <a:rPr lang="en-AU" sz="2400" dirty="0"/>
              <a:t>Sodium chloride + friends</a:t>
            </a:r>
            <a:endParaRPr lang="en-AU" sz="2400" b="1" dirty="0"/>
          </a:p>
        </p:txBody>
      </p:sp>
      <p:sp>
        <p:nvSpPr>
          <p:cNvPr id="17" name="TextBox 16"/>
          <p:cNvSpPr txBox="1"/>
          <p:nvPr/>
        </p:nvSpPr>
        <p:spPr>
          <a:xfrm>
            <a:off x="1113881" y="4804802"/>
            <a:ext cx="5348082" cy="1292662"/>
          </a:xfrm>
          <a:prstGeom prst="rect">
            <a:avLst/>
          </a:prstGeom>
          <a:noFill/>
        </p:spPr>
        <p:txBody>
          <a:bodyPr wrap="square" rtlCol="0">
            <a:spAutoFit/>
          </a:bodyPr>
          <a:lstStyle/>
          <a:p>
            <a:r>
              <a:rPr lang="en-AU" sz="2400" b="1" dirty="0">
                <a:solidFill>
                  <a:srgbClr val="0070C0"/>
                </a:solidFill>
              </a:rPr>
              <a:t>Salinity from Space:</a:t>
            </a:r>
            <a:r>
              <a:rPr lang="en-GB" dirty="0"/>
              <a:t>NASA's Aquarius (2011-2015) measuring changes in salinity, or salt concentration, in the surface of the oceans. Composite of the first two and a half weeks of data.</a:t>
            </a:r>
            <a:endParaRPr lang="en-AU" sz="2400" b="1" dirty="0">
              <a:solidFill>
                <a:srgbClr val="0070C0"/>
              </a:solidFill>
            </a:endParaRPr>
          </a:p>
        </p:txBody>
      </p:sp>
      <p:sp>
        <p:nvSpPr>
          <p:cNvPr id="3" name="Footer Placeholder 4">
            <a:extLst>
              <a:ext uri="{FF2B5EF4-FFF2-40B4-BE49-F238E27FC236}">
                <a16:creationId xmlns:a16="http://schemas.microsoft.com/office/drawing/2014/main" id="{1389DC6A-7E12-59AD-AE9F-CAF25B5CDEE9}"/>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SALINITY</a:t>
            </a:r>
          </a:p>
        </p:txBody>
      </p:sp>
      <p:pic>
        <p:nvPicPr>
          <p:cNvPr id="1026" name="Picture 2" descr="Aquarius ">
            <a:extLst>
              <a:ext uri="{FF2B5EF4-FFF2-40B4-BE49-F238E27FC236}">
                <a16:creationId xmlns:a16="http://schemas.microsoft.com/office/drawing/2014/main" id="{F92755CB-865D-8289-8453-FB8C305A6A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232" b="14692"/>
          <a:stretch/>
        </p:blipFill>
        <p:spPr bwMode="auto">
          <a:xfrm>
            <a:off x="1135576" y="381001"/>
            <a:ext cx="8321632" cy="42487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49582B9-F3A5-7B4D-A9AC-FC04602D7734}"/>
              </a:ext>
            </a:extLst>
          </p:cNvPr>
          <p:cNvSpPr txBox="1"/>
          <p:nvPr/>
        </p:nvSpPr>
        <p:spPr>
          <a:xfrm>
            <a:off x="2642821" y="6355723"/>
            <a:ext cx="6097656" cy="369332"/>
          </a:xfrm>
          <a:prstGeom prst="rect">
            <a:avLst/>
          </a:prstGeom>
          <a:noFill/>
        </p:spPr>
        <p:txBody>
          <a:bodyPr wrap="square">
            <a:spAutoFit/>
          </a:bodyPr>
          <a:lstStyle/>
          <a:p>
            <a:r>
              <a:rPr lang="en-GB" dirty="0">
                <a:hlinkClick r:id="rId4"/>
              </a:rPr>
              <a:t>Salinity | Science Mission Directorate (nasa.gov)</a:t>
            </a:r>
            <a:endParaRPr lang="en-GB" dirty="0"/>
          </a:p>
        </p:txBody>
      </p:sp>
      <p:sp>
        <p:nvSpPr>
          <p:cNvPr id="24" name="TextBox 23">
            <a:extLst>
              <a:ext uri="{FF2B5EF4-FFF2-40B4-BE49-F238E27FC236}">
                <a16:creationId xmlns:a16="http://schemas.microsoft.com/office/drawing/2014/main" id="{6CB810BE-256B-A28B-A26B-ED9AC9E46209}"/>
              </a:ext>
            </a:extLst>
          </p:cNvPr>
          <p:cNvSpPr txBox="1"/>
          <p:nvPr/>
        </p:nvSpPr>
        <p:spPr>
          <a:xfrm>
            <a:off x="9714958" y="450241"/>
            <a:ext cx="2447647" cy="830997"/>
          </a:xfrm>
          <a:prstGeom prst="rect">
            <a:avLst/>
          </a:prstGeom>
          <a:noFill/>
        </p:spPr>
        <p:txBody>
          <a:bodyPr wrap="square">
            <a:spAutoFit/>
          </a:bodyPr>
          <a:lstStyle/>
          <a:p>
            <a:r>
              <a:rPr lang="en-GB" sz="2400" b="0" i="0" u="none" strike="noStrike" dirty="0">
                <a:solidFill>
                  <a:srgbClr val="7030A0"/>
                </a:solidFill>
                <a:effectLst/>
                <a:hlinkClick r:id="rId5">
                  <a:extLst>
                    <a:ext uri="{A12FA001-AC4F-418D-AE19-62706E023703}">
                      <ahyp:hlinkClr xmlns:ahyp="http://schemas.microsoft.com/office/drawing/2018/hyperlinkcolor" val="tx"/>
                    </a:ext>
                  </a:extLst>
                </a:hlinkClick>
              </a:rPr>
              <a:t>https://youtu.be/5xQP_B18vMw</a:t>
            </a:r>
            <a:endParaRPr lang="en-GB" sz="2400" dirty="0">
              <a:solidFill>
                <a:srgbClr val="7030A0"/>
              </a:solidFill>
            </a:endParaRPr>
          </a:p>
        </p:txBody>
      </p:sp>
      <p:pic>
        <p:nvPicPr>
          <p:cNvPr id="8194" name="Picture 2" descr="Figure 18.12 The proportions (by weight) of the major dissolved elements in ocean water [SE]">
            <a:extLst>
              <a:ext uri="{FF2B5EF4-FFF2-40B4-BE49-F238E27FC236}">
                <a16:creationId xmlns:a16="http://schemas.microsoft.com/office/drawing/2014/main" id="{82E69900-3151-6135-F618-C08BC8105BF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96488" y="5207833"/>
            <a:ext cx="5348081" cy="735782"/>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25">
            <a:extLst>
              <a:ext uri="{FF2B5EF4-FFF2-40B4-BE49-F238E27FC236}">
                <a16:creationId xmlns:a16="http://schemas.microsoft.com/office/drawing/2014/main" id="{97B6786B-2CAF-D284-AAAD-A98DF6D30698}"/>
              </a:ext>
            </a:extLst>
          </p:cNvPr>
          <p:cNvSpPr/>
          <p:nvPr/>
        </p:nvSpPr>
        <p:spPr>
          <a:xfrm>
            <a:off x="1135576" y="3988104"/>
            <a:ext cx="1964811"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t>SALINITY</a:t>
            </a:r>
          </a:p>
        </p:txBody>
      </p:sp>
    </p:spTree>
    <p:extLst>
      <p:ext uri="{BB962C8B-B14F-4D97-AF65-F5344CB8AC3E}">
        <p14:creationId xmlns:p14="http://schemas.microsoft.com/office/powerpoint/2010/main" val="619759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Footer Placeholder 4">
            <a:extLst>
              <a:ext uri="{FF2B5EF4-FFF2-40B4-BE49-F238E27FC236}">
                <a16:creationId xmlns:a16="http://schemas.microsoft.com/office/drawing/2014/main" id="{1389DC6A-7E12-59AD-AE9F-CAF25B5CDEE9}"/>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SALINITY</a:t>
            </a:r>
          </a:p>
        </p:txBody>
      </p:sp>
      <p:sp>
        <p:nvSpPr>
          <p:cNvPr id="26" name="Rectangle 25">
            <a:extLst>
              <a:ext uri="{FF2B5EF4-FFF2-40B4-BE49-F238E27FC236}">
                <a16:creationId xmlns:a16="http://schemas.microsoft.com/office/drawing/2014/main" id="{97B6786B-2CAF-D284-AAAD-A98DF6D30698}"/>
              </a:ext>
            </a:extLst>
          </p:cNvPr>
          <p:cNvSpPr/>
          <p:nvPr/>
        </p:nvSpPr>
        <p:spPr>
          <a:xfrm>
            <a:off x="1135576" y="3988104"/>
            <a:ext cx="1964811"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t>SALINITY</a:t>
            </a:r>
          </a:p>
        </p:txBody>
      </p:sp>
      <p:sp>
        <p:nvSpPr>
          <p:cNvPr id="2" name="Rectangle 1">
            <a:extLst>
              <a:ext uri="{FF2B5EF4-FFF2-40B4-BE49-F238E27FC236}">
                <a16:creationId xmlns:a16="http://schemas.microsoft.com/office/drawing/2014/main" id="{D8F54189-4AFB-7F56-CBD5-F658B4875669}"/>
              </a:ext>
            </a:extLst>
          </p:cNvPr>
          <p:cNvSpPr/>
          <p:nvPr/>
        </p:nvSpPr>
        <p:spPr>
          <a:xfrm>
            <a:off x="1135576" y="467135"/>
            <a:ext cx="5855774" cy="1015663"/>
          </a:xfrm>
          <a:prstGeom prst="rect">
            <a:avLst/>
          </a:prstGeom>
          <a:solidFill>
            <a:srgbClr val="FFFFCC"/>
          </a:solidFill>
        </p:spPr>
        <p:txBody>
          <a:bodyPr wrap="square">
            <a:spAutoFit/>
          </a:bodyPr>
          <a:lstStyle/>
          <a:p>
            <a:r>
              <a:rPr lang="en-GB" sz="2000" dirty="0"/>
              <a:t>Salinity: Measure of all dissolved salts in water</a:t>
            </a:r>
          </a:p>
          <a:p>
            <a:r>
              <a:rPr lang="en-GB" sz="2000" dirty="0"/>
              <a:t>Measured in parts per thousand (ppt) or practical salinity units (</a:t>
            </a:r>
            <a:r>
              <a:rPr lang="en-GB" sz="2000" dirty="0" err="1"/>
              <a:t>psu</a:t>
            </a:r>
            <a:r>
              <a:rPr lang="en-GB" sz="2000" dirty="0"/>
              <a:t>)</a:t>
            </a:r>
          </a:p>
        </p:txBody>
      </p:sp>
      <p:pic>
        <p:nvPicPr>
          <p:cNvPr id="2050" name="Picture 2" descr="Salinity - Wikipedia">
            <a:extLst>
              <a:ext uri="{FF2B5EF4-FFF2-40B4-BE49-F238E27FC236}">
                <a16:creationId xmlns:a16="http://schemas.microsoft.com/office/drawing/2014/main" id="{827F031F-B890-3C37-173A-D1B0742EBD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2500" y="0"/>
            <a:ext cx="48895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951C31B6-FC29-CE14-4154-1F06902A66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67191" y="1619249"/>
            <a:ext cx="3624159" cy="501967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B5D2C9A3-ADDF-ECA2-2286-5045C6028112}"/>
              </a:ext>
            </a:extLst>
          </p:cNvPr>
          <p:cNvSpPr/>
          <p:nvPr/>
        </p:nvSpPr>
        <p:spPr>
          <a:xfrm>
            <a:off x="1054717" y="5007708"/>
            <a:ext cx="2602883" cy="1323439"/>
          </a:xfrm>
          <a:prstGeom prst="rect">
            <a:avLst/>
          </a:prstGeom>
          <a:solidFill>
            <a:srgbClr val="FFFFCC"/>
          </a:solidFill>
        </p:spPr>
        <p:txBody>
          <a:bodyPr wrap="square">
            <a:spAutoFit/>
          </a:bodyPr>
          <a:lstStyle/>
          <a:p>
            <a:r>
              <a:rPr lang="en-GB" sz="2000" dirty="0"/>
              <a:t>This graph show a generalized salinity depth profile for the South Atlantic Ocean.</a:t>
            </a:r>
          </a:p>
        </p:txBody>
      </p:sp>
    </p:spTree>
    <p:extLst>
      <p:ext uri="{BB962C8B-B14F-4D97-AF65-F5344CB8AC3E}">
        <p14:creationId xmlns:p14="http://schemas.microsoft.com/office/powerpoint/2010/main" val="6990173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Footer Placeholder 4">
            <a:extLst>
              <a:ext uri="{FF2B5EF4-FFF2-40B4-BE49-F238E27FC236}">
                <a16:creationId xmlns:a16="http://schemas.microsoft.com/office/drawing/2014/main" id="{1389DC6A-7E12-59AD-AE9F-CAF25B5CDEE9}"/>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SALINITY</a:t>
            </a:r>
          </a:p>
        </p:txBody>
      </p:sp>
      <p:pic>
        <p:nvPicPr>
          <p:cNvPr id="9218" name="Picture 2" descr="Image with no description">
            <a:extLst>
              <a:ext uri="{FF2B5EF4-FFF2-40B4-BE49-F238E27FC236}">
                <a16:creationId xmlns:a16="http://schemas.microsoft.com/office/drawing/2014/main" id="{7408861F-B6B4-8F0C-D33D-B7B796AAA8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3084" y="1270490"/>
            <a:ext cx="10747664" cy="386804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02CD16E8-9E4D-600C-43A7-9011812DD90C}"/>
              </a:ext>
            </a:extLst>
          </p:cNvPr>
          <p:cNvSpPr txBox="1"/>
          <p:nvPr/>
        </p:nvSpPr>
        <p:spPr>
          <a:xfrm>
            <a:off x="6795821" y="6328911"/>
            <a:ext cx="6097656" cy="369332"/>
          </a:xfrm>
          <a:prstGeom prst="rect">
            <a:avLst/>
          </a:prstGeom>
          <a:noFill/>
        </p:spPr>
        <p:txBody>
          <a:bodyPr wrap="square">
            <a:spAutoFit/>
          </a:bodyPr>
          <a:lstStyle/>
          <a:p>
            <a:r>
              <a:rPr lang="en-GB" dirty="0">
                <a:hlinkClick r:id="rId4"/>
              </a:rPr>
              <a:t>18.4 Ocean Water – Physical Geology (opentextbc.ca)</a:t>
            </a:r>
            <a:endParaRPr lang="en-GB" dirty="0"/>
          </a:p>
        </p:txBody>
      </p:sp>
      <p:sp>
        <p:nvSpPr>
          <p:cNvPr id="13" name="Rectangle 12">
            <a:extLst>
              <a:ext uri="{FF2B5EF4-FFF2-40B4-BE49-F238E27FC236}">
                <a16:creationId xmlns:a16="http://schemas.microsoft.com/office/drawing/2014/main" id="{7E76F714-2580-976E-347A-C468D50EEC74}"/>
              </a:ext>
            </a:extLst>
          </p:cNvPr>
          <p:cNvSpPr/>
          <p:nvPr/>
        </p:nvSpPr>
        <p:spPr>
          <a:xfrm>
            <a:off x="993084" y="5288340"/>
            <a:ext cx="10747664" cy="707886"/>
          </a:xfrm>
          <a:prstGeom prst="rect">
            <a:avLst/>
          </a:prstGeom>
          <a:solidFill>
            <a:srgbClr val="FFFFCC"/>
          </a:solidFill>
        </p:spPr>
        <p:txBody>
          <a:bodyPr wrap="square">
            <a:spAutoFit/>
          </a:bodyPr>
          <a:lstStyle/>
          <a:p>
            <a:r>
              <a:rPr lang="en-GB" sz="2000" dirty="0"/>
              <a:t>A depiction of the vertical movement of water along a north-south cross-section through the Atlantic basin</a:t>
            </a:r>
          </a:p>
        </p:txBody>
      </p:sp>
      <p:sp>
        <p:nvSpPr>
          <p:cNvPr id="14" name="Rectangle 13">
            <a:extLst>
              <a:ext uri="{FF2B5EF4-FFF2-40B4-BE49-F238E27FC236}">
                <a16:creationId xmlns:a16="http://schemas.microsoft.com/office/drawing/2014/main" id="{45872BD8-016D-AC39-F999-841D6558EE06}"/>
              </a:ext>
            </a:extLst>
          </p:cNvPr>
          <p:cNvSpPr/>
          <p:nvPr/>
        </p:nvSpPr>
        <p:spPr>
          <a:xfrm>
            <a:off x="1759670" y="189628"/>
            <a:ext cx="5036151"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000" b="1" dirty="0"/>
              <a:t>SALINITY – OCEAN CONVEYOR</a:t>
            </a:r>
          </a:p>
        </p:txBody>
      </p:sp>
    </p:spTree>
    <p:extLst>
      <p:ext uri="{BB962C8B-B14F-4D97-AF65-F5344CB8AC3E}">
        <p14:creationId xmlns:p14="http://schemas.microsoft.com/office/powerpoint/2010/main" val="39166283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Footer Placeholder 4">
            <a:extLst>
              <a:ext uri="{FF2B5EF4-FFF2-40B4-BE49-F238E27FC236}">
                <a16:creationId xmlns:a16="http://schemas.microsoft.com/office/drawing/2014/main" id="{1389DC6A-7E12-59AD-AE9F-CAF25B5CDEE9}"/>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SALINITY</a:t>
            </a:r>
          </a:p>
        </p:txBody>
      </p:sp>
      <p:sp>
        <p:nvSpPr>
          <p:cNvPr id="10" name="TextBox 9">
            <a:extLst>
              <a:ext uri="{FF2B5EF4-FFF2-40B4-BE49-F238E27FC236}">
                <a16:creationId xmlns:a16="http://schemas.microsoft.com/office/drawing/2014/main" id="{02CD16E8-9E4D-600C-43A7-9011812DD90C}"/>
              </a:ext>
            </a:extLst>
          </p:cNvPr>
          <p:cNvSpPr txBox="1"/>
          <p:nvPr/>
        </p:nvSpPr>
        <p:spPr>
          <a:xfrm>
            <a:off x="6954906" y="345354"/>
            <a:ext cx="6097656" cy="369332"/>
          </a:xfrm>
          <a:prstGeom prst="rect">
            <a:avLst/>
          </a:prstGeom>
          <a:noFill/>
        </p:spPr>
        <p:txBody>
          <a:bodyPr wrap="square">
            <a:spAutoFit/>
          </a:bodyPr>
          <a:lstStyle/>
          <a:p>
            <a:r>
              <a:rPr lang="en-GB" dirty="0">
                <a:hlinkClick r:id="rId3"/>
              </a:rPr>
              <a:t>18.4 Ocean Water – Physical Geology (opentextbc.ca)</a:t>
            </a:r>
            <a:endParaRPr lang="en-GB" dirty="0"/>
          </a:p>
        </p:txBody>
      </p:sp>
      <p:sp>
        <p:nvSpPr>
          <p:cNvPr id="4" name="Rectangle 3">
            <a:extLst>
              <a:ext uri="{FF2B5EF4-FFF2-40B4-BE49-F238E27FC236}">
                <a16:creationId xmlns:a16="http://schemas.microsoft.com/office/drawing/2014/main" id="{94F635DE-FD98-F830-6C8A-F3D02411758D}"/>
              </a:ext>
            </a:extLst>
          </p:cNvPr>
          <p:cNvSpPr/>
          <p:nvPr/>
        </p:nvSpPr>
        <p:spPr>
          <a:xfrm>
            <a:off x="1759670" y="189628"/>
            <a:ext cx="5036151"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000" b="1" dirty="0"/>
              <a:t>SALINITY – OCEAN CONVEYOR</a:t>
            </a:r>
          </a:p>
        </p:txBody>
      </p:sp>
      <p:sp>
        <p:nvSpPr>
          <p:cNvPr id="5" name="Rectangle 4">
            <a:extLst>
              <a:ext uri="{FF2B5EF4-FFF2-40B4-BE49-F238E27FC236}">
                <a16:creationId xmlns:a16="http://schemas.microsoft.com/office/drawing/2014/main" id="{3E3B8C60-A5F9-42FA-93E8-A394224ACCB6}"/>
              </a:ext>
            </a:extLst>
          </p:cNvPr>
          <p:cNvSpPr/>
          <p:nvPr/>
        </p:nvSpPr>
        <p:spPr>
          <a:xfrm>
            <a:off x="993083" y="5288340"/>
            <a:ext cx="10747663" cy="1200329"/>
          </a:xfrm>
          <a:prstGeom prst="rect">
            <a:avLst/>
          </a:prstGeom>
          <a:solidFill>
            <a:srgbClr val="FFFFCC"/>
          </a:solidFill>
        </p:spPr>
        <p:txBody>
          <a:bodyPr wrap="square">
            <a:spAutoFit/>
          </a:bodyPr>
          <a:lstStyle/>
          <a:p>
            <a:r>
              <a:rPr lang="en-GB" b="0" i="0" dirty="0">
                <a:effectLst/>
              </a:rPr>
              <a:t>Throughout Earth's history, certain processes have served to make the ocean salty. Weathering delivers minerals, including salt, into the ocean. Evaporation of ocean water and formation of sea ice both increase the salinity of the ocean. However, these "salinity raising" factors are continually counterbalanced by processes that decrease salinity such as the continuous input of fresh water from rivers, precipitation of rain and snow, and melting of ice.</a:t>
            </a:r>
            <a:endParaRPr lang="en-GB" dirty="0"/>
          </a:p>
        </p:txBody>
      </p:sp>
      <p:pic>
        <p:nvPicPr>
          <p:cNvPr id="2052" name="Picture 4">
            <a:extLst>
              <a:ext uri="{FF2B5EF4-FFF2-40B4-BE49-F238E27FC236}">
                <a16:creationId xmlns:a16="http://schemas.microsoft.com/office/drawing/2014/main" id="{AD4F4ACC-0F59-14AC-BD25-13CAA970EF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0247" y="1040190"/>
            <a:ext cx="6772275" cy="424815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0037E7D-F9D0-FDEF-46A9-50761B8FE767}"/>
              </a:ext>
            </a:extLst>
          </p:cNvPr>
          <p:cNvSpPr txBox="1"/>
          <p:nvPr/>
        </p:nvSpPr>
        <p:spPr>
          <a:xfrm>
            <a:off x="8368588" y="3327120"/>
            <a:ext cx="2743200" cy="1477328"/>
          </a:xfrm>
          <a:prstGeom prst="rect">
            <a:avLst/>
          </a:prstGeom>
          <a:noFill/>
        </p:spPr>
        <p:txBody>
          <a:bodyPr wrap="square">
            <a:spAutoFit/>
          </a:bodyPr>
          <a:lstStyle/>
          <a:p>
            <a:r>
              <a:rPr lang="en-GB" dirty="0">
                <a:hlinkClick r:id="rId5"/>
              </a:rPr>
              <a:t>How Do Ice Ages Happen? Exploring </a:t>
            </a:r>
            <a:r>
              <a:rPr lang="en-GB" dirty="0" err="1">
                <a:hlinkClick r:id="rId5"/>
              </a:rPr>
              <a:t>Paleosalinity</a:t>
            </a:r>
            <a:r>
              <a:rPr lang="en-GB" dirty="0">
                <a:hlinkClick r:id="rId5"/>
              </a:rPr>
              <a:t> and Thermohaline Circulation – </a:t>
            </a:r>
            <a:r>
              <a:rPr lang="en-GB" dirty="0" err="1">
                <a:hlinkClick r:id="rId5"/>
              </a:rPr>
              <a:t>Aliosha</a:t>
            </a:r>
            <a:r>
              <a:rPr lang="en-GB" dirty="0">
                <a:hlinkClick r:id="rId5"/>
              </a:rPr>
              <a:t> </a:t>
            </a:r>
            <a:r>
              <a:rPr lang="en-GB" dirty="0" err="1">
                <a:hlinkClick r:id="rId5"/>
              </a:rPr>
              <a:t>Pittaka</a:t>
            </a:r>
            <a:r>
              <a:rPr lang="en-GB" dirty="0">
                <a:hlinkClick r:id="rId5"/>
              </a:rPr>
              <a:t> Bielenberg (alioshabielenberg.com)</a:t>
            </a:r>
            <a:endParaRPr lang="en-GB" dirty="0"/>
          </a:p>
        </p:txBody>
      </p:sp>
    </p:spTree>
    <p:extLst>
      <p:ext uri="{BB962C8B-B14F-4D97-AF65-F5344CB8AC3E}">
        <p14:creationId xmlns:p14="http://schemas.microsoft.com/office/powerpoint/2010/main" val="12094604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Footer Placeholder 4">
            <a:extLst>
              <a:ext uri="{FF2B5EF4-FFF2-40B4-BE49-F238E27FC236}">
                <a16:creationId xmlns:a16="http://schemas.microsoft.com/office/drawing/2014/main" id="{1389DC6A-7E12-59AD-AE9F-CAF25B5CDEE9}"/>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SALINITY</a:t>
            </a:r>
          </a:p>
        </p:txBody>
      </p:sp>
      <p:sp>
        <p:nvSpPr>
          <p:cNvPr id="10" name="TextBox 9">
            <a:extLst>
              <a:ext uri="{FF2B5EF4-FFF2-40B4-BE49-F238E27FC236}">
                <a16:creationId xmlns:a16="http://schemas.microsoft.com/office/drawing/2014/main" id="{02CD16E8-9E4D-600C-43A7-9011812DD90C}"/>
              </a:ext>
            </a:extLst>
          </p:cNvPr>
          <p:cNvSpPr txBox="1"/>
          <p:nvPr/>
        </p:nvSpPr>
        <p:spPr>
          <a:xfrm>
            <a:off x="6954906" y="345354"/>
            <a:ext cx="6097656" cy="369332"/>
          </a:xfrm>
          <a:prstGeom prst="rect">
            <a:avLst/>
          </a:prstGeom>
          <a:noFill/>
        </p:spPr>
        <p:txBody>
          <a:bodyPr wrap="square">
            <a:spAutoFit/>
          </a:bodyPr>
          <a:lstStyle/>
          <a:p>
            <a:r>
              <a:rPr lang="en-GB" dirty="0">
                <a:hlinkClick r:id="rId3"/>
              </a:rPr>
              <a:t>18.4 Ocean Water – Physical Geology (opentextbc.ca)</a:t>
            </a:r>
            <a:endParaRPr lang="en-GB" dirty="0"/>
          </a:p>
        </p:txBody>
      </p:sp>
      <p:sp>
        <p:nvSpPr>
          <p:cNvPr id="4" name="Rectangle 3">
            <a:extLst>
              <a:ext uri="{FF2B5EF4-FFF2-40B4-BE49-F238E27FC236}">
                <a16:creationId xmlns:a16="http://schemas.microsoft.com/office/drawing/2014/main" id="{94F635DE-FD98-F830-6C8A-F3D02411758D}"/>
              </a:ext>
            </a:extLst>
          </p:cNvPr>
          <p:cNvSpPr/>
          <p:nvPr/>
        </p:nvSpPr>
        <p:spPr>
          <a:xfrm>
            <a:off x="1759670" y="189628"/>
            <a:ext cx="5036151"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000" b="1" dirty="0"/>
              <a:t>SALINITY – OCEAN CONVEYOR</a:t>
            </a:r>
          </a:p>
        </p:txBody>
      </p:sp>
      <p:sp>
        <p:nvSpPr>
          <p:cNvPr id="5" name="Rectangle 4">
            <a:extLst>
              <a:ext uri="{FF2B5EF4-FFF2-40B4-BE49-F238E27FC236}">
                <a16:creationId xmlns:a16="http://schemas.microsoft.com/office/drawing/2014/main" id="{3E3B8C60-A5F9-42FA-93E8-A394224ACCB6}"/>
              </a:ext>
            </a:extLst>
          </p:cNvPr>
          <p:cNvSpPr/>
          <p:nvPr/>
        </p:nvSpPr>
        <p:spPr>
          <a:xfrm>
            <a:off x="993083" y="5288340"/>
            <a:ext cx="10747663" cy="1200329"/>
          </a:xfrm>
          <a:prstGeom prst="rect">
            <a:avLst/>
          </a:prstGeom>
          <a:solidFill>
            <a:srgbClr val="FFFFCC"/>
          </a:solidFill>
        </p:spPr>
        <p:txBody>
          <a:bodyPr wrap="square">
            <a:spAutoFit/>
          </a:bodyPr>
          <a:lstStyle/>
          <a:p>
            <a:r>
              <a:rPr lang="en-GB" b="0" i="0" dirty="0">
                <a:solidFill>
                  <a:srgbClr val="202122"/>
                </a:solidFill>
                <a:effectLst/>
              </a:rPr>
              <a:t>Artistic interpretation of the Mediterranean geography during its evaporative drawdown, after complete disconnection from the Atlantic. The rivers carved deep gorges in the exposed continental margins; The concentration of salt in the remaining water bodies led to rapid </a:t>
            </a:r>
            <a:r>
              <a:rPr lang="en-GB" b="0" i="0" u="none" strike="noStrike" dirty="0">
                <a:solidFill>
                  <a:srgbClr val="3366CC"/>
                </a:solidFill>
                <a:effectLst/>
                <a:hlinkClick r:id="rId4" tooltip="Precipitation (chemistry)"/>
              </a:rPr>
              <a:t>precipitation</a:t>
            </a:r>
            <a:r>
              <a:rPr lang="en-GB" b="0" i="0" dirty="0">
                <a:solidFill>
                  <a:srgbClr val="202122"/>
                </a:solidFill>
                <a:effectLst/>
              </a:rPr>
              <a:t> of the salt. The inset evokes the transit of mammals (e.g. camels and mice) from Africa to Iberia across the exposed </a:t>
            </a:r>
            <a:r>
              <a:rPr lang="en-GB" b="0" i="0" u="none" strike="noStrike" dirty="0">
                <a:solidFill>
                  <a:srgbClr val="3366CC"/>
                </a:solidFill>
                <a:effectLst/>
                <a:hlinkClick r:id="rId5" tooltip="Gibraltar Strait"/>
              </a:rPr>
              <a:t>Gibraltar Strait</a:t>
            </a:r>
            <a:r>
              <a:rPr lang="en-GB" b="0" i="0" dirty="0">
                <a:solidFill>
                  <a:srgbClr val="202122"/>
                </a:solidFill>
                <a:effectLst/>
              </a:rPr>
              <a:t>.</a:t>
            </a:r>
            <a:endParaRPr lang="en-GB" dirty="0"/>
          </a:p>
        </p:txBody>
      </p:sp>
      <p:pic>
        <p:nvPicPr>
          <p:cNvPr id="2050" name="Picture 2" descr="undefined">
            <a:extLst>
              <a:ext uri="{FF2B5EF4-FFF2-40B4-BE49-F238E27FC236}">
                <a16:creationId xmlns:a16="http://schemas.microsoft.com/office/drawing/2014/main" id="{71A9DCC7-D02E-065D-ACBB-ED594BB2B79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1169" y="987552"/>
            <a:ext cx="6167038" cy="41660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53645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Footer Placeholder 4">
            <a:extLst>
              <a:ext uri="{FF2B5EF4-FFF2-40B4-BE49-F238E27FC236}">
                <a16:creationId xmlns:a16="http://schemas.microsoft.com/office/drawing/2014/main" id="{1389DC6A-7E12-59AD-AE9F-CAF25B5CDEE9}"/>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SALINITY</a:t>
            </a:r>
          </a:p>
        </p:txBody>
      </p:sp>
      <p:sp>
        <p:nvSpPr>
          <p:cNvPr id="10" name="TextBox 9">
            <a:extLst>
              <a:ext uri="{FF2B5EF4-FFF2-40B4-BE49-F238E27FC236}">
                <a16:creationId xmlns:a16="http://schemas.microsoft.com/office/drawing/2014/main" id="{02CD16E8-9E4D-600C-43A7-9011812DD90C}"/>
              </a:ext>
            </a:extLst>
          </p:cNvPr>
          <p:cNvSpPr txBox="1"/>
          <p:nvPr/>
        </p:nvSpPr>
        <p:spPr>
          <a:xfrm>
            <a:off x="8810890" y="286833"/>
            <a:ext cx="3242879" cy="923330"/>
          </a:xfrm>
          <a:prstGeom prst="rect">
            <a:avLst/>
          </a:prstGeom>
          <a:noFill/>
        </p:spPr>
        <p:txBody>
          <a:bodyPr wrap="square">
            <a:spAutoFit/>
          </a:bodyPr>
          <a:lstStyle/>
          <a:p>
            <a:r>
              <a:rPr lang="en-GB" dirty="0">
                <a:hlinkClick r:id="rId3"/>
              </a:rPr>
              <a:t>Pacific Ocean - Temperature, Salinity, Depth | Britannica</a:t>
            </a:r>
            <a:endParaRPr lang="en-GB" dirty="0"/>
          </a:p>
          <a:p>
            <a:endParaRPr lang="en-GB" dirty="0"/>
          </a:p>
        </p:txBody>
      </p:sp>
      <p:sp>
        <p:nvSpPr>
          <p:cNvPr id="4" name="Rectangle 3">
            <a:extLst>
              <a:ext uri="{FF2B5EF4-FFF2-40B4-BE49-F238E27FC236}">
                <a16:creationId xmlns:a16="http://schemas.microsoft.com/office/drawing/2014/main" id="{94F635DE-FD98-F830-6C8A-F3D02411758D}"/>
              </a:ext>
            </a:extLst>
          </p:cNvPr>
          <p:cNvSpPr/>
          <p:nvPr/>
        </p:nvSpPr>
        <p:spPr>
          <a:xfrm>
            <a:off x="1759670" y="189628"/>
            <a:ext cx="5036151"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000" b="1" dirty="0"/>
              <a:t>SALINITY – OCEAN CONVEYOR</a:t>
            </a:r>
          </a:p>
        </p:txBody>
      </p:sp>
      <p:sp>
        <p:nvSpPr>
          <p:cNvPr id="5" name="Rectangle 4">
            <a:extLst>
              <a:ext uri="{FF2B5EF4-FFF2-40B4-BE49-F238E27FC236}">
                <a16:creationId xmlns:a16="http://schemas.microsoft.com/office/drawing/2014/main" id="{3E3B8C60-A5F9-42FA-93E8-A394224ACCB6}"/>
              </a:ext>
            </a:extLst>
          </p:cNvPr>
          <p:cNvSpPr/>
          <p:nvPr/>
        </p:nvSpPr>
        <p:spPr>
          <a:xfrm>
            <a:off x="2134264" y="5558539"/>
            <a:ext cx="9641284" cy="646331"/>
          </a:xfrm>
          <a:prstGeom prst="rect">
            <a:avLst/>
          </a:prstGeom>
          <a:solidFill>
            <a:srgbClr val="FFFFCC"/>
          </a:solidFill>
        </p:spPr>
        <p:txBody>
          <a:bodyPr wrap="square">
            <a:spAutoFit/>
          </a:bodyPr>
          <a:lstStyle/>
          <a:p>
            <a:r>
              <a:rPr lang="en-GB" b="0" i="0" dirty="0">
                <a:solidFill>
                  <a:srgbClr val="1A1A1A"/>
                </a:solidFill>
                <a:effectLst/>
              </a:rPr>
              <a:t>Latitudinal variation in precipitation and evaporation and its relationship to major wind belts and oceanic salinity</a:t>
            </a:r>
            <a:r>
              <a:rPr lang="en-GB" b="0" i="0" dirty="0">
                <a:effectLst/>
              </a:rPr>
              <a:t>.</a:t>
            </a:r>
          </a:p>
        </p:txBody>
      </p:sp>
      <p:pic>
        <p:nvPicPr>
          <p:cNvPr id="1026" name="Picture 2">
            <a:extLst>
              <a:ext uri="{FF2B5EF4-FFF2-40B4-BE49-F238E27FC236}">
                <a16:creationId xmlns:a16="http://schemas.microsoft.com/office/drawing/2014/main" id="{E0CA22F7-489F-4BCC-86A1-C8451BD2EED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1537"/>
          <a:stretch/>
        </p:blipFill>
        <p:spPr bwMode="auto">
          <a:xfrm>
            <a:off x="1865376" y="1011936"/>
            <a:ext cx="9335666" cy="4129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51563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42" name="Picture 2">
            <a:extLst>
              <a:ext uri="{FF2B5EF4-FFF2-40B4-BE49-F238E27FC236}">
                <a16:creationId xmlns:a16="http://schemas.microsoft.com/office/drawing/2014/main" id="{4959A723-3D5A-528A-4D0D-4B72E4C1D3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5475" y="791089"/>
            <a:ext cx="8402029" cy="4955884"/>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4">
            <a:extLst>
              <a:ext uri="{FF2B5EF4-FFF2-40B4-BE49-F238E27FC236}">
                <a16:creationId xmlns:a16="http://schemas.microsoft.com/office/drawing/2014/main" id="{1389DC6A-7E12-59AD-AE9F-CAF25B5CDEE9}"/>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SALINITY</a:t>
            </a:r>
          </a:p>
        </p:txBody>
      </p:sp>
      <p:sp>
        <p:nvSpPr>
          <p:cNvPr id="4" name="TextBox 3">
            <a:extLst>
              <a:ext uri="{FF2B5EF4-FFF2-40B4-BE49-F238E27FC236}">
                <a16:creationId xmlns:a16="http://schemas.microsoft.com/office/drawing/2014/main" id="{B6119CEA-14C6-AB83-C488-22688D78F105}"/>
              </a:ext>
            </a:extLst>
          </p:cNvPr>
          <p:cNvSpPr txBox="1"/>
          <p:nvPr/>
        </p:nvSpPr>
        <p:spPr>
          <a:xfrm>
            <a:off x="391616" y="5587383"/>
            <a:ext cx="3043859" cy="923330"/>
          </a:xfrm>
          <a:prstGeom prst="rect">
            <a:avLst/>
          </a:prstGeom>
          <a:noFill/>
        </p:spPr>
        <p:txBody>
          <a:bodyPr wrap="square">
            <a:spAutoFit/>
          </a:bodyPr>
          <a:lstStyle/>
          <a:p>
            <a:r>
              <a:rPr lang="en-GB" dirty="0">
                <a:hlinkClick r:id="rId4"/>
              </a:rPr>
              <a:t>Thermohaline Circulation - Fact Sheet by Stefan </a:t>
            </a:r>
            <a:r>
              <a:rPr lang="en-GB" dirty="0" err="1">
                <a:hlinkClick r:id="rId4"/>
              </a:rPr>
              <a:t>Rahmstorf</a:t>
            </a:r>
            <a:r>
              <a:rPr lang="en-GB" dirty="0">
                <a:hlinkClick r:id="rId4"/>
              </a:rPr>
              <a:t> (pik-potsdam.de)</a:t>
            </a:r>
            <a:endParaRPr lang="en-GB" dirty="0"/>
          </a:p>
        </p:txBody>
      </p:sp>
      <p:sp>
        <p:nvSpPr>
          <p:cNvPr id="5" name="Rectangle 4">
            <a:extLst>
              <a:ext uri="{FF2B5EF4-FFF2-40B4-BE49-F238E27FC236}">
                <a16:creationId xmlns:a16="http://schemas.microsoft.com/office/drawing/2014/main" id="{7E24E9C9-8D83-1E12-E53D-821F12A55AAC}"/>
              </a:ext>
            </a:extLst>
          </p:cNvPr>
          <p:cNvSpPr/>
          <p:nvPr/>
        </p:nvSpPr>
        <p:spPr>
          <a:xfrm>
            <a:off x="391616" y="2740476"/>
            <a:ext cx="3043859" cy="1938992"/>
          </a:xfrm>
          <a:prstGeom prst="rect">
            <a:avLst/>
          </a:prstGeom>
          <a:solidFill>
            <a:srgbClr val="FFFFCC"/>
          </a:solidFill>
        </p:spPr>
        <p:txBody>
          <a:bodyPr wrap="square">
            <a:spAutoFit/>
          </a:bodyPr>
          <a:lstStyle/>
          <a:p>
            <a:pPr algn="just">
              <a:spcAft>
                <a:spcPts val="600"/>
              </a:spcAft>
            </a:pPr>
            <a:r>
              <a:rPr lang="en-GB" sz="2000" dirty="0"/>
              <a:t>Surface currents are shown in red, deep waters in light blue and bottom waters in dark blue. The main deep water formation sites are shown in orange.</a:t>
            </a:r>
          </a:p>
        </p:txBody>
      </p:sp>
      <p:sp>
        <p:nvSpPr>
          <p:cNvPr id="7" name="TextBox 6">
            <a:extLst>
              <a:ext uri="{FF2B5EF4-FFF2-40B4-BE49-F238E27FC236}">
                <a16:creationId xmlns:a16="http://schemas.microsoft.com/office/drawing/2014/main" id="{CA243082-8982-92A4-0170-EDB0589607C6}"/>
              </a:ext>
            </a:extLst>
          </p:cNvPr>
          <p:cNvSpPr txBox="1"/>
          <p:nvPr/>
        </p:nvSpPr>
        <p:spPr>
          <a:xfrm>
            <a:off x="10237624" y="791089"/>
            <a:ext cx="1599880" cy="307777"/>
          </a:xfrm>
          <a:prstGeom prst="rect">
            <a:avLst/>
          </a:prstGeom>
          <a:solidFill>
            <a:schemeClr val="bg1"/>
          </a:solidFill>
        </p:spPr>
        <p:txBody>
          <a:bodyPr wrap="square" rtlCol="0">
            <a:spAutoFit/>
          </a:bodyPr>
          <a:lstStyle/>
          <a:p>
            <a:r>
              <a:rPr lang="en-AU" sz="1400" b="1" dirty="0" err="1"/>
              <a:t>Thermo</a:t>
            </a:r>
            <a:r>
              <a:rPr lang="en-AU" sz="1400" b="1" dirty="0"/>
              <a:t> + </a:t>
            </a:r>
            <a:r>
              <a:rPr lang="en-AU" sz="1400" b="1" dirty="0" err="1"/>
              <a:t>Haline</a:t>
            </a:r>
            <a:endParaRPr lang="en-AU" sz="1400" b="1" dirty="0"/>
          </a:p>
        </p:txBody>
      </p:sp>
      <p:sp>
        <p:nvSpPr>
          <p:cNvPr id="9" name="Rectangle 8">
            <a:extLst>
              <a:ext uri="{FF2B5EF4-FFF2-40B4-BE49-F238E27FC236}">
                <a16:creationId xmlns:a16="http://schemas.microsoft.com/office/drawing/2014/main" id="{767082C0-40EF-EB84-D1D5-67FE8CC80533}"/>
              </a:ext>
            </a:extLst>
          </p:cNvPr>
          <p:cNvSpPr/>
          <p:nvPr/>
        </p:nvSpPr>
        <p:spPr>
          <a:xfrm>
            <a:off x="1759671" y="189628"/>
            <a:ext cx="4631190"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000" b="1" dirty="0"/>
              <a:t>SALINTY - THERMOHALINE</a:t>
            </a:r>
          </a:p>
        </p:txBody>
      </p:sp>
    </p:spTree>
    <p:extLst>
      <p:ext uri="{BB962C8B-B14F-4D97-AF65-F5344CB8AC3E}">
        <p14:creationId xmlns:p14="http://schemas.microsoft.com/office/powerpoint/2010/main" val="18959193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8DDEAD4-ADA6-4397-B551-303FA4AC9E02}"/>
              </a:ext>
            </a:extLst>
          </p:cNvPr>
          <p:cNvSpPr/>
          <p:nvPr/>
        </p:nvSpPr>
        <p:spPr>
          <a:xfrm>
            <a:off x="1696821" y="177731"/>
            <a:ext cx="5561817" cy="610835"/>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AU" sz="3600" b="1" dirty="0"/>
              <a:t>OCEAN SALINITY AND CLIMATE</a:t>
            </a:r>
          </a:p>
        </p:txBody>
      </p:sp>
      <p:sp>
        <p:nvSpPr>
          <p:cNvPr id="2" name="Footer Placeholder 4">
            <a:extLst>
              <a:ext uri="{FF2B5EF4-FFF2-40B4-BE49-F238E27FC236}">
                <a16:creationId xmlns:a16="http://schemas.microsoft.com/office/drawing/2014/main" id="{FE38BE6A-5236-EE5C-0B46-4C4A3FF40E3F}"/>
              </a:ext>
            </a:extLst>
          </p:cNvPr>
          <p:cNvSpPr txBox="1">
            <a:spLocks/>
          </p:cNvSpPr>
          <p:nvPr/>
        </p:nvSpPr>
        <p:spPr>
          <a:xfrm rot="16200000">
            <a:off x="-356082"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CORAL REEFS</a:t>
            </a:r>
          </a:p>
        </p:txBody>
      </p:sp>
      <p:pic>
        <p:nvPicPr>
          <p:cNvPr id="3076" name="Picture 4" descr="Details are in the caption following the image">
            <a:extLst>
              <a:ext uri="{FF2B5EF4-FFF2-40B4-BE49-F238E27FC236}">
                <a16:creationId xmlns:a16="http://schemas.microsoft.com/office/drawing/2014/main" id="{B439E405-A8FC-8214-0300-E9F44F3340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3047" y="1043155"/>
            <a:ext cx="8501342" cy="5637114"/>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8878C37-6A04-7DA8-44B2-00F05D65E87D}"/>
              </a:ext>
            </a:extLst>
          </p:cNvPr>
          <p:cNvSpPr txBox="1"/>
          <p:nvPr/>
        </p:nvSpPr>
        <p:spPr>
          <a:xfrm>
            <a:off x="324416" y="4832994"/>
            <a:ext cx="3018631" cy="1477328"/>
          </a:xfrm>
          <a:prstGeom prst="rect">
            <a:avLst/>
          </a:prstGeom>
          <a:noFill/>
        </p:spPr>
        <p:txBody>
          <a:bodyPr wrap="square">
            <a:spAutoFit/>
          </a:bodyPr>
          <a:lstStyle/>
          <a:p>
            <a:r>
              <a:rPr lang="en-GB" dirty="0">
                <a:hlinkClick r:id="rId3"/>
              </a:rPr>
              <a:t>The Effect of Ocean Salinity on Climate and Its Implications for Earth's Habitability - Olson - 2022 - Geophysical Research Letters - Wiley Online Library</a:t>
            </a:r>
            <a:endParaRPr lang="en-GB" dirty="0"/>
          </a:p>
        </p:txBody>
      </p:sp>
    </p:spTree>
    <p:extLst>
      <p:ext uri="{BB962C8B-B14F-4D97-AF65-F5344CB8AC3E}">
        <p14:creationId xmlns:p14="http://schemas.microsoft.com/office/powerpoint/2010/main" val="3808604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8DDEAD4-ADA6-4397-B551-303FA4AC9E02}"/>
              </a:ext>
            </a:extLst>
          </p:cNvPr>
          <p:cNvSpPr/>
          <p:nvPr/>
        </p:nvSpPr>
        <p:spPr>
          <a:xfrm>
            <a:off x="1696822" y="177731"/>
            <a:ext cx="3089491" cy="610835"/>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AU" sz="3600" b="1" dirty="0"/>
              <a:t>TEMPERATURE</a:t>
            </a:r>
          </a:p>
        </p:txBody>
      </p:sp>
      <p:sp>
        <p:nvSpPr>
          <p:cNvPr id="2" name="Footer Placeholder 4">
            <a:extLst>
              <a:ext uri="{FF2B5EF4-FFF2-40B4-BE49-F238E27FC236}">
                <a16:creationId xmlns:a16="http://schemas.microsoft.com/office/drawing/2014/main" id="{FE38BE6A-5236-EE5C-0B46-4C4A3FF40E3F}"/>
              </a:ext>
            </a:extLst>
          </p:cNvPr>
          <p:cNvSpPr txBox="1">
            <a:spLocks/>
          </p:cNvSpPr>
          <p:nvPr/>
        </p:nvSpPr>
        <p:spPr>
          <a:xfrm rot="16200000">
            <a:off x="-356082"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TEMPERATURE</a:t>
            </a:r>
          </a:p>
        </p:txBody>
      </p:sp>
      <p:pic>
        <p:nvPicPr>
          <p:cNvPr id="4098" name="Picture 2" descr="figure6-2-1">
            <a:extLst>
              <a:ext uri="{FF2B5EF4-FFF2-40B4-BE49-F238E27FC236}">
                <a16:creationId xmlns:a16="http://schemas.microsoft.com/office/drawing/2014/main" id="{7ADF3896-6380-F2EC-AEC8-572C4B851C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6314" y="85585"/>
            <a:ext cx="7244426" cy="387760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0B6762BE-BAC1-9AB1-D5F6-80F3D4DAE7B7}"/>
              </a:ext>
            </a:extLst>
          </p:cNvPr>
          <p:cNvSpPr/>
          <p:nvPr/>
        </p:nvSpPr>
        <p:spPr>
          <a:xfrm>
            <a:off x="1449901" y="1238660"/>
            <a:ext cx="3017324" cy="1631216"/>
          </a:xfrm>
          <a:prstGeom prst="rect">
            <a:avLst/>
          </a:prstGeom>
          <a:solidFill>
            <a:srgbClr val="FFFFCC"/>
          </a:solidFill>
        </p:spPr>
        <p:txBody>
          <a:bodyPr wrap="square">
            <a:spAutoFit/>
          </a:bodyPr>
          <a:lstStyle/>
          <a:p>
            <a:r>
              <a:rPr lang="en-GB" sz="2000" dirty="0"/>
              <a:t>Temperature: A measure of the energy of molecular motion. Varies horizontally with changes in latitude and with changes in depth</a:t>
            </a:r>
          </a:p>
        </p:txBody>
      </p:sp>
      <p:pic>
        <p:nvPicPr>
          <p:cNvPr id="4100" name="Picture 4" descr="Scientists are baffled why the oceans are warming so fast - The Washington  Post">
            <a:extLst>
              <a:ext uri="{FF2B5EF4-FFF2-40B4-BE49-F238E27FC236}">
                <a16:creationId xmlns:a16="http://schemas.microsoft.com/office/drawing/2014/main" id="{C77FE475-762E-54D9-2AFB-86D72FF16F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530" y="3067050"/>
            <a:ext cx="5523733" cy="368192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2C11131-D766-80E4-C4F0-CB6DBFA932D3}"/>
              </a:ext>
            </a:extLst>
          </p:cNvPr>
          <p:cNvSpPr txBox="1"/>
          <p:nvPr/>
        </p:nvSpPr>
        <p:spPr>
          <a:xfrm>
            <a:off x="5782470" y="6010960"/>
            <a:ext cx="6096000" cy="646331"/>
          </a:xfrm>
          <a:prstGeom prst="rect">
            <a:avLst/>
          </a:prstGeom>
          <a:noFill/>
        </p:spPr>
        <p:txBody>
          <a:bodyPr wrap="square">
            <a:spAutoFit/>
          </a:bodyPr>
          <a:lstStyle/>
          <a:p>
            <a:r>
              <a:rPr lang="en-GB" dirty="0">
                <a:hlinkClick r:id="rId4"/>
              </a:rPr>
              <a:t>Scientists are baffled why the oceans are warming so fast - The Washington Post</a:t>
            </a:r>
            <a:endParaRPr lang="en-GB" dirty="0"/>
          </a:p>
        </p:txBody>
      </p:sp>
    </p:spTree>
    <p:extLst>
      <p:ext uri="{BB962C8B-B14F-4D97-AF65-F5344CB8AC3E}">
        <p14:creationId xmlns:p14="http://schemas.microsoft.com/office/powerpoint/2010/main" val="9711281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8DDEAD4-ADA6-4397-B551-303FA4AC9E02}"/>
              </a:ext>
            </a:extLst>
          </p:cNvPr>
          <p:cNvSpPr/>
          <p:nvPr/>
        </p:nvSpPr>
        <p:spPr>
          <a:xfrm>
            <a:off x="1696822" y="177731"/>
            <a:ext cx="3089491" cy="610835"/>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AU" sz="3600" b="1" dirty="0"/>
              <a:t>TEMPERATURE</a:t>
            </a:r>
          </a:p>
        </p:txBody>
      </p:sp>
      <p:sp>
        <p:nvSpPr>
          <p:cNvPr id="2" name="Footer Placeholder 4">
            <a:extLst>
              <a:ext uri="{FF2B5EF4-FFF2-40B4-BE49-F238E27FC236}">
                <a16:creationId xmlns:a16="http://schemas.microsoft.com/office/drawing/2014/main" id="{FE38BE6A-5236-EE5C-0B46-4C4A3FF40E3F}"/>
              </a:ext>
            </a:extLst>
          </p:cNvPr>
          <p:cNvSpPr txBox="1">
            <a:spLocks/>
          </p:cNvSpPr>
          <p:nvPr/>
        </p:nvSpPr>
        <p:spPr>
          <a:xfrm rot="16200000">
            <a:off x="-356082"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TEMPERATURE</a:t>
            </a:r>
          </a:p>
        </p:txBody>
      </p:sp>
      <p:sp>
        <p:nvSpPr>
          <p:cNvPr id="3" name="Rectangle 2">
            <a:extLst>
              <a:ext uri="{FF2B5EF4-FFF2-40B4-BE49-F238E27FC236}">
                <a16:creationId xmlns:a16="http://schemas.microsoft.com/office/drawing/2014/main" id="{2A6CD0FF-4F2B-2402-8765-AD4726A9C9E3}"/>
              </a:ext>
            </a:extLst>
          </p:cNvPr>
          <p:cNvSpPr/>
          <p:nvPr/>
        </p:nvSpPr>
        <p:spPr>
          <a:xfrm>
            <a:off x="392626" y="5153559"/>
            <a:ext cx="5970074" cy="1015663"/>
          </a:xfrm>
          <a:prstGeom prst="rect">
            <a:avLst/>
          </a:prstGeom>
          <a:solidFill>
            <a:srgbClr val="FFFFCC"/>
          </a:solidFill>
        </p:spPr>
        <p:txBody>
          <a:bodyPr wrap="square">
            <a:spAutoFit/>
          </a:bodyPr>
          <a:lstStyle/>
          <a:p>
            <a:r>
              <a:rPr lang="en-US" altLang="en-US" sz="2000" dirty="0">
                <a:ea typeface="Amaranth"/>
                <a:cs typeface="Arial" panose="020B0604020202020204" pitchFamily="34" charset="0"/>
              </a:rPr>
              <a:t>Temperature a</a:t>
            </a:r>
            <a:r>
              <a:rPr kumimoji="0" lang="en-US" altLang="en-US" sz="2000" u="none" strike="noStrike" cap="none" normalizeH="0" baseline="0" dirty="0">
                <a:ln>
                  <a:noFill/>
                </a:ln>
                <a:effectLst/>
                <a:ea typeface="Amaranth"/>
                <a:cs typeface="Arial" panose="020B0604020202020204" pitchFamily="34" charset="0"/>
              </a:rPr>
              <a:t>ffects chemical processes (such as precipitation </a:t>
            </a:r>
            <a:r>
              <a:rPr kumimoji="0" lang="en-US" altLang="en-US" sz="2000" b="0" i="0" u="none" strike="noStrike" cap="none" normalizeH="0" baseline="0" dirty="0">
                <a:ln>
                  <a:noFill/>
                </a:ln>
                <a:effectLst/>
                <a:ea typeface="Amaranth"/>
                <a:cs typeface="Arial" panose="020B0604020202020204" pitchFamily="34" charset="0"/>
              </a:rPr>
              <a:t>of calcium carbonate which helps animals make their shells), physiological function and water density.</a:t>
            </a:r>
            <a:endParaRPr lang="en-GB" sz="2000" dirty="0"/>
          </a:p>
        </p:txBody>
      </p:sp>
      <p:pic>
        <p:nvPicPr>
          <p:cNvPr id="3074" name="Picture 2" descr="figure6-2-4">
            <a:extLst>
              <a:ext uri="{FF2B5EF4-FFF2-40B4-BE49-F238E27FC236}">
                <a16:creationId xmlns:a16="http://schemas.microsoft.com/office/drawing/2014/main" id="{3526FEC6-581E-AE6D-2B7A-C23443718B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495" t="4016" r="4597" b="991"/>
          <a:stretch/>
        </p:blipFill>
        <p:spPr bwMode="auto">
          <a:xfrm>
            <a:off x="6362700" y="-11910"/>
            <a:ext cx="5829300" cy="681445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41D624DD-B170-7CDA-AD91-2676E4CD3637}"/>
              </a:ext>
            </a:extLst>
          </p:cNvPr>
          <p:cNvSpPr/>
          <p:nvPr/>
        </p:nvSpPr>
        <p:spPr>
          <a:xfrm>
            <a:off x="489528" y="2781866"/>
            <a:ext cx="2414587" cy="2246769"/>
          </a:xfrm>
          <a:prstGeom prst="rect">
            <a:avLst/>
          </a:prstGeom>
          <a:solidFill>
            <a:srgbClr val="FFFFCC"/>
          </a:solidFill>
        </p:spPr>
        <p:txBody>
          <a:bodyPr wrap="square">
            <a:spAutoFit/>
          </a:bodyPr>
          <a:lstStyle/>
          <a:p>
            <a:r>
              <a:rPr lang="en-GB" sz="2000" dirty="0"/>
              <a:t>In temperate regions, the mixed layer is deeper and the thermocline less pronounced in the winter compared to the summer (PW).</a:t>
            </a:r>
          </a:p>
        </p:txBody>
      </p:sp>
      <p:pic>
        <p:nvPicPr>
          <p:cNvPr id="8" name="Picture 4">
            <a:extLst>
              <a:ext uri="{FF2B5EF4-FFF2-40B4-BE49-F238E27FC236}">
                <a16:creationId xmlns:a16="http://schemas.microsoft.com/office/drawing/2014/main" id="{BB5A2976-AC7E-B3F2-940C-5A5D4635AE6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61" r="6030"/>
          <a:stretch/>
        </p:blipFill>
        <p:spPr bwMode="auto">
          <a:xfrm>
            <a:off x="2915121" y="840566"/>
            <a:ext cx="3447579" cy="41370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44139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8DDEAD4-ADA6-4397-B551-303FA4AC9E02}"/>
              </a:ext>
            </a:extLst>
          </p:cNvPr>
          <p:cNvSpPr/>
          <p:nvPr/>
        </p:nvSpPr>
        <p:spPr>
          <a:xfrm>
            <a:off x="1696822" y="177731"/>
            <a:ext cx="3089491" cy="610835"/>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AU" sz="3600" b="1" dirty="0"/>
              <a:t>TEMPERATURE</a:t>
            </a:r>
          </a:p>
        </p:txBody>
      </p:sp>
      <p:sp>
        <p:nvSpPr>
          <p:cNvPr id="2" name="Footer Placeholder 4">
            <a:extLst>
              <a:ext uri="{FF2B5EF4-FFF2-40B4-BE49-F238E27FC236}">
                <a16:creationId xmlns:a16="http://schemas.microsoft.com/office/drawing/2014/main" id="{FE38BE6A-5236-EE5C-0B46-4C4A3FF40E3F}"/>
              </a:ext>
            </a:extLst>
          </p:cNvPr>
          <p:cNvSpPr txBox="1">
            <a:spLocks/>
          </p:cNvSpPr>
          <p:nvPr/>
        </p:nvSpPr>
        <p:spPr>
          <a:xfrm rot="16200000">
            <a:off x="-356082"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TEMPERATURE</a:t>
            </a:r>
          </a:p>
        </p:txBody>
      </p:sp>
      <p:sp>
        <p:nvSpPr>
          <p:cNvPr id="5" name="Rectangle 4">
            <a:extLst>
              <a:ext uri="{FF2B5EF4-FFF2-40B4-BE49-F238E27FC236}">
                <a16:creationId xmlns:a16="http://schemas.microsoft.com/office/drawing/2014/main" id="{5F5F7115-D01B-07B4-D5E5-CF5D8A292C7A}"/>
              </a:ext>
            </a:extLst>
          </p:cNvPr>
          <p:cNvSpPr/>
          <p:nvPr/>
        </p:nvSpPr>
        <p:spPr>
          <a:xfrm>
            <a:off x="409576" y="5493603"/>
            <a:ext cx="5486400" cy="1015663"/>
          </a:xfrm>
          <a:prstGeom prst="rect">
            <a:avLst/>
          </a:prstGeom>
          <a:solidFill>
            <a:srgbClr val="FFFFCC"/>
          </a:solidFill>
        </p:spPr>
        <p:txBody>
          <a:bodyPr wrap="square">
            <a:spAutoFit/>
          </a:bodyPr>
          <a:lstStyle/>
          <a:p>
            <a:r>
              <a:rPr lang="en-GB" sz="2000" dirty="0"/>
              <a:t>You can see from the areas shaded yellow or red that there tends to be a larger number of species in warmer, tropical waters than in cooler waters towards the poles.</a:t>
            </a:r>
          </a:p>
        </p:txBody>
      </p:sp>
      <p:pic>
        <p:nvPicPr>
          <p:cNvPr id="5122" name="Picture 2">
            <a:extLst>
              <a:ext uri="{FF2B5EF4-FFF2-40B4-BE49-F238E27FC236}">
                <a16:creationId xmlns:a16="http://schemas.microsoft.com/office/drawing/2014/main" id="{E9BE848F-85CB-9CF2-807A-0E8EFB15D0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563" y="902881"/>
            <a:ext cx="10565484" cy="405964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7636275-2B1A-67DC-BF26-49DAEDDD095B}"/>
              </a:ext>
            </a:extLst>
          </p:cNvPr>
          <p:cNvSpPr txBox="1"/>
          <p:nvPr/>
        </p:nvSpPr>
        <p:spPr>
          <a:xfrm>
            <a:off x="6181725" y="5862935"/>
            <a:ext cx="6096000" cy="646331"/>
          </a:xfrm>
          <a:prstGeom prst="rect">
            <a:avLst/>
          </a:prstGeom>
          <a:noFill/>
        </p:spPr>
        <p:txBody>
          <a:bodyPr wrap="square">
            <a:spAutoFit/>
          </a:bodyPr>
          <a:lstStyle/>
          <a:p>
            <a:r>
              <a:rPr lang="en-GB" dirty="0">
                <a:hlinkClick r:id="rId3"/>
              </a:rPr>
              <a:t>Warming tropical oceans could see widespread and intense species loss, study warns - Carbon Brief</a:t>
            </a:r>
            <a:endParaRPr lang="en-GB" dirty="0"/>
          </a:p>
        </p:txBody>
      </p:sp>
    </p:spTree>
    <p:extLst>
      <p:ext uri="{BB962C8B-B14F-4D97-AF65-F5344CB8AC3E}">
        <p14:creationId xmlns:p14="http://schemas.microsoft.com/office/powerpoint/2010/main" val="24228276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8DDEAD4-ADA6-4397-B551-303FA4AC9E02}"/>
              </a:ext>
            </a:extLst>
          </p:cNvPr>
          <p:cNvSpPr/>
          <p:nvPr/>
        </p:nvSpPr>
        <p:spPr>
          <a:xfrm>
            <a:off x="1696822" y="177731"/>
            <a:ext cx="3089491" cy="610835"/>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AU" sz="3600" b="1" dirty="0"/>
              <a:t>TEMPERATURE</a:t>
            </a:r>
          </a:p>
        </p:txBody>
      </p:sp>
      <p:sp>
        <p:nvSpPr>
          <p:cNvPr id="2" name="Footer Placeholder 4">
            <a:extLst>
              <a:ext uri="{FF2B5EF4-FFF2-40B4-BE49-F238E27FC236}">
                <a16:creationId xmlns:a16="http://schemas.microsoft.com/office/drawing/2014/main" id="{FE38BE6A-5236-EE5C-0B46-4C4A3FF40E3F}"/>
              </a:ext>
            </a:extLst>
          </p:cNvPr>
          <p:cNvSpPr txBox="1">
            <a:spLocks/>
          </p:cNvSpPr>
          <p:nvPr/>
        </p:nvSpPr>
        <p:spPr>
          <a:xfrm rot="16200000">
            <a:off x="-356082"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TEMPERATURE</a:t>
            </a:r>
          </a:p>
        </p:txBody>
      </p:sp>
      <p:sp>
        <p:nvSpPr>
          <p:cNvPr id="5" name="Rectangle 4">
            <a:extLst>
              <a:ext uri="{FF2B5EF4-FFF2-40B4-BE49-F238E27FC236}">
                <a16:creationId xmlns:a16="http://schemas.microsoft.com/office/drawing/2014/main" id="{5F5F7115-D01B-07B4-D5E5-CF5D8A292C7A}"/>
              </a:ext>
            </a:extLst>
          </p:cNvPr>
          <p:cNvSpPr/>
          <p:nvPr/>
        </p:nvSpPr>
        <p:spPr>
          <a:xfrm>
            <a:off x="495301" y="6009531"/>
            <a:ext cx="5486400" cy="400110"/>
          </a:xfrm>
          <a:prstGeom prst="rect">
            <a:avLst/>
          </a:prstGeom>
          <a:solidFill>
            <a:srgbClr val="FFFFCC"/>
          </a:solidFill>
        </p:spPr>
        <p:txBody>
          <a:bodyPr wrap="square">
            <a:spAutoFit/>
          </a:bodyPr>
          <a:lstStyle/>
          <a:p>
            <a:r>
              <a:rPr lang="en-GB" sz="2000" dirty="0"/>
              <a:t>Future warming, widespread and intense species loss.</a:t>
            </a:r>
          </a:p>
        </p:txBody>
      </p:sp>
      <p:pic>
        <p:nvPicPr>
          <p:cNvPr id="6146" name="Picture 2">
            <a:extLst>
              <a:ext uri="{FF2B5EF4-FFF2-40B4-BE49-F238E27FC236}">
                <a16:creationId xmlns:a16="http://schemas.microsoft.com/office/drawing/2014/main" id="{E9CCEF66-3D9A-0BEC-D120-EF32C8B1C1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7480" y="985346"/>
            <a:ext cx="4367574" cy="31213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378839AB-FA6B-82E5-CD29-C68E90DFD5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48250" y="139632"/>
            <a:ext cx="7143750" cy="50196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5F9D67C-AF34-A61B-1775-3C6237AEDAD1}"/>
              </a:ext>
            </a:extLst>
          </p:cNvPr>
          <p:cNvSpPr txBox="1"/>
          <p:nvPr/>
        </p:nvSpPr>
        <p:spPr>
          <a:xfrm>
            <a:off x="6210300" y="5763310"/>
            <a:ext cx="6096000" cy="646331"/>
          </a:xfrm>
          <a:prstGeom prst="rect">
            <a:avLst/>
          </a:prstGeom>
          <a:noFill/>
        </p:spPr>
        <p:txBody>
          <a:bodyPr wrap="square">
            <a:spAutoFit/>
          </a:bodyPr>
          <a:lstStyle/>
          <a:p>
            <a:r>
              <a:rPr lang="en-GB" dirty="0">
                <a:hlinkClick r:id="rId4"/>
              </a:rPr>
              <a:t>Warming tropical oceans could see widespread and intense species loss, study warns - Carbon Brief</a:t>
            </a:r>
            <a:endParaRPr lang="en-GB" dirty="0"/>
          </a:p>
        </p:txBody>
      </p:sp>
      <p:sp>
        <p:nvSpPr>
          <p:cNvPr id="7" name="Rectangle 6">
            <a:extLst>
              <a:ext uri="{FF2B5EF4-FFF2-40B4-BE49-F238E27FC236}">
                <a16:creationId xmlns:a16="http://schemas.microsoft.com/office/drawing/2014/main" id="{3A499DBD-D256-4FBC-D4D6-42AFAED18D65}"/>
              </a:ext>
            </a:extLst>
          </p:cNvPr>
          <p:cNvSpPr/>
          <p:nvPr/>
        </p:nvSpPr>
        <p:spPr>
          <a:xfrm>
            <a:off x="1289074" y="4244474"/>
            <a:ext cx="3628208" cy="707886"/>
          </a:xfrm>
          <a:prstGeom prst="rect">
            <a:avLst/>
          </a:prstGeom>
          <a:solidFill>
            <a:srgbClr val="FFFFCC"/>
          </a:solidFill>
        </p:spPr>
        <p:txBody>
          <a:bodyPr wrap="square">
            <a:spAutoFit/>
          </a:bodyPr>
          <a:lstStyle/>
          <a:p>
            <a:r>
              <a:rPr lang="en-GB" sz="2000" dirty="0"/>
              <a:t>RCP – Representative Concentration Pathways</a:t>
            </a:r>
          </a:p>
        </p:txBody>
      </p:sp>
    </p:spTree>
    <p:extLst>
      <p:ext uri="{BB962C8B-B14F-4D97-AF65-F5344CB8AC3E}">
        <p14:creationId xmlns:p14="http://schemas.microsoft.com/office/powerpoint/2010/main" val="35924593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Seals, life and facts | Ecomare Texel">
            <a:extLst>
              <a:ext uri="{FF2B5EF4-FFF2-40B4-BE49-F238E27FC236}">
                <a16:creationId xmlns:a16="http://schemas.microsoft.com/office/drawing/2014/main" id="{52559E7E-19EB-A532-0A5C-668597D7EF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691" y="0"/>
            <a:ext cx="11002617" cy="68766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854125" y="230991"/>
            <a:ext cx="473943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TIME FOR A BREAK – 5 MINS</a:t>
            </a:r>
          </a:p>
        </p:txBody>
      </p:sp>
    </p:spTree>
    <p:extLst>
      <p:ext uri="{BB962C8B-B14F-4D97-AF65-F5344CB8AC3E}">
        <p14:creationId xmlns:p14="http://schemas.microsoft.com/office/powerpoint/2010/main" val="34345883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704FF73-8196-4DD2-A28F-9480E3541A80}"/>
              </a:ext>
            </a:extLst>
          </p:cNvPr>
          <p:cNvSpPr/>
          <p:nvPr/>
        </p:nvSpPr>
        <p:spPr>
          <a:xfrm>
            <a:off x="143154" y="6328887"/>
            <a:ext cx="8829675" cy="461665"/>
          </a:xfrm>
          <a:prstGeom prst="rect">
            <a:avLst/>
          </a:prstGeom>
          <a:solidFill>
            <a:schemeClr val="bg1"/>
          </a:solidFill>
        </p:spPr>
        <p:txBody>
          <a:bodyPr wrap="square">
            <a:spAutoFit/>
          </a:bodyPr>
          <a:lstStyle/>
          <a:p>
            <a:r>
              <a:rPr lang="en-GB" sz="2400" dirty="0">
                <a:hlinkClick r:id="rId3"/>
              </a:rPr>
              <a:t>Seawater density - Coastal Wiki</a:t>
            </a:r>
            <a:endParaRPr lang="en-AU" sz="2100" dirty="0"/>
          </a:p>
        </p:txBody>
      </p:sp>
      <p:sp>
        <p:nvSpPr>
          <p:cNvPr id="16" name="Rectangle 15">
            <a:extLst>
              <a:ext uri="{FF2B5EF4-FFF2-40B4-BE49-F238E27FC236}">
                <a16:creationId xmlns:a16="http://schemas.microsoft.com/office/drawing/2014/main" id="{B8DDEAD4-ADA6-4397-B551-303FA4AC9E02}"/>
              </a:ext>
            </a:extLst>
          </p:cNvPr>
          <p:cNvSpPr/>
          <p:nvPr/>
        </p:nvSpPr>
        <p:spPr>
          <a:xfrm>
            <a:off x="1696822" y="177731"/>
            <a:ext cx="1917916" cy="610835"/>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AU" sz="3600" b="1" dirty="0"/>
              <a:t>DENSITY</a:t>
            </a:r>
          </a:p>
        </p:txBody>
      </p:sp>
      <p:sp>
        <p:nvSpPr>
          <p:cNvPr id="2" name="Footer Placeholder 4">
            <a:extLst>
              <a:ext uri="{FF2B5EF4-FFF2-40B4-BE49-F238E27FC236}">
                <a16:creationId xmlns:a16="http://schemas.microsoft.com/office/drawing/2014/main" id="{FE38BE6A-5236-EE5C-0B46-4C4A3FF40E3F}"/>
              </a:ext>
            </a:extLst>
          </p:cNvPr>
          <p:cNvSpPr txBox="1">
            <a:spLocks/>
          </p:cNvSpPr>
          <p:nvPr/>
        </p:nvSpPr>
        <p:spPr>
          <a:xfrm rot="16200000">
            <a:off x="-356082"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DENSITY</a:t>
            </a:r>
          </a:p>
        </p:txBody>
      </p:sp>
      <p:pic>
        <p:nvPicPr>
          <p:cNvPr id="21506" name="Picture 2">
            <a:extLst>
              <a:ext uri="{FF2B5EF4-FFF2-40B4-BE49-F238E27FC236}">
                <a16:creationId xmlns:a16="http://schemas.microsoft.com/office/drawing/2014/main" id="{9FB15817-33D2-BC1B-119E-4DEE3C17A8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4906" y="121472"/>
            <a:ext cx="5437515" cy="661505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30046A7-A645-CA24-95EB-11E94DB7CCE7}"/>
              </a:ext>
            </a:extLst>
          </p:cNvPr>
          <p:cNvSpPr txBox="1"/>
          <p:nvPr/>
        </p:nvSpPr>
        <p:spPr>
          <a:xfrm>
            <a:off x="1371602" y="1416046"/>
            <a:ext cx="4903304" cy="4493538"/>
          </a:xfrm>
          <a:prstGeom prst="rect">
            <a:avLst/>
          </a:prstGeom>
          <a:noFill/>
        </p:spPr>
        <p:txBody>
          <a:bodyPr wrap="square">
            <a:spAutoFit/>
          </a:bodyPr>
          <a:lstStyle/>
          <a:p>
            <a:pPr marL="457200" indent="-457200">
              <a:buFont typeface="Arial" panose="020B0604020202020204" pitchFamily="34" charset="0"/>
              <a:buChar char="•"/>
            </a:pPr>
            <a:r>
              <a:rPr lang="en-GB" sz="2600" dirty="0"/>
              <a:t>Density refers to the amount of mass per unit volume, such as grams per cubic </a:t>
            </a:r>
            <a:r>
              <a:rPr lang="en-GB" sz="2600" dirty="0" err="1"/>
              <a:t>centimeter</a:t>
            </a:r>
            <a:r>
              <a:rPr lang="en-GB" sz="2600" dirty="0"/>
              <a:t> (g/cm3). </a:t>
            </a:r>
          </a:p>
          <a:p>
            <a:pPr marL="457200" indent="-457200">
              <a:buFont typeface="Arial" panose="020B0604020202020204" pitchFamily="34" charset="0"/>
              <a:buChar char="•"/>
            </a:pPr>
            <a:endParaRPr lang="en-GB" sz="2600" dirty="0"/>
          </a:p>
          <a:p>
            <a:pPr marL="457200" indent="-457200">
              <a:buFont typeface="Arial" panose="020B0604020202020204" pitchFamily="34" charset="0"/>
              <a:buChar char="•"/>
            </a:pPr>
            <a:r>
              <a:rPr lang="en-GB" sz="2600" dirty="0"/>
              <a:t>The density of fresh water is </a:t>
            </a:r>
            <a:r>
              <a:rPr lang="en-GB" sz="2600" dirty="0">
                <a:solidFill>
                  <a:srgbClr val="FF0000"/>
                </a:solidFill>
              </a:rPr>
              <a:t>1 g/cm3</a:t>
            </a:r>
            <a:r>
              <a:rPr lang="en-GB" sz="2600" dirty="0"/>
              <a:t> at 4 degrees C but the addition of salts and other dissolved substances increases surface seawater density to between </a:t>
            </a:r>
            <a:r>
              <a:rPr lang="en-GB" sz="2600" dirty="0">
                <a:solidFill>
                  <a:srgbClr val="FF0000"/>
                </a:solidFill>
              </a:rPr>
              <a:t>1.02 and 1.03 g/cm3. </a:t>
            </a:r>
          </a:p>
        </p:txBody>
      </p:sp>
    </p:spTree>
    <p:extLst>
      <p:ext uri="{BB962C8B-B14F-4D97-AF65-F5344CB8AC3E}">
        <p14:creationId xmlns:p14="http://schemas.microsoft.com/office/powerpoint/2010/main" val="36337549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4">
            <a:extLst>
              <a:ext uri="{FF2B5EF4-FFF2-40B4-BE49-F238E27FC236}">
                <a16:creationId xmlns:a16="http://schemas.microsoft.com/office/drawing/2014/main" id="{FE38BE6A-5236-EE5C-0B46-4C4A3FF40E3F}"/>
              </a:ext>
            </a:extLst>
          </p:cNvPr>
          <p:cNvSpPr txBox="1">
            <a:spLocks/>
          </p:cNvSpPr>
          <p:nvPr/>
        </p:nvSpPr>
        <p:spPr>
          <a:xfrm rot="16200000">
            <a:off x="-356082"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DENSITY</a:t>
            </a:r>
          </a:p>
        </p:txBody>
      </p:sp>
      <p:sp>
        <p:nvSpPr>
          <p:cNvPr id="4" name="TextBox 3">
            <a:extLst>
              <a:ext uri="{FF2B5EF4-FFF2-40B4-BE49-F238E27FC236}">
                <a16:creationId xmlns:a16="http://schemas.microsoft.com/office/drawing/2014/main" id="{BC4C3060-DC2B-7E34-6B90-F8406E8F8D3A}"/>
              </a:ext>
            </a:extLst>
          </p:cNvPr>
          <p:cNvSpPr txBox="1"/>
          <p:nvPr/>
        </p:nvSpPr>
        <p:spPr>
          <a:xfrm>
            <a:off x="284923" y="5756939"/>
            <a:ext cx="2426802" cy="923330"/>
          </a:xfrm>
          <a:prstGeom prst="rect">
            <a:avLst/>
          </a:prstGeom>
          <a:noFill/>
        </p:spPr>
        <p:txBody>
          <a:bodyPr wrap="square">
            <a:spAutoFit/>
          </a:bodyPr>
          <a:lstStyle/>
          <a:p>
            <a:r>
              <a:rPr lang="en-GB" dirty="0">
                <a:hlinkClick r:id="rId3"/>
              </a:rPr>
              <a:t>6.3 Density – Introduction to Oceanography (pressbooks.pub)</a:t>
            </a:r>
            <a:endParaRPr lang="en-GB" dirty="0"/>
          </a:p>
        </p:txBody>
      </p:sp>
      <p:pic>
        <p:nvPicPr>
          <p:cNvPr id="24578" name="Picture 2" descr="figure6-3-1">
            <a:extLst>
              <a:ext uri="{FF2B5EF4-FFF2-40B4-BE49-F238E27FC236}">
                <a16:creationId xmlns:a16="http://schemas.microsoft.com/office/drawing/2014/main" id="{B119F5EB-0E56-1A2E-8511-F36E19EA38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86675" y="788566"/>
            <a:ext cx="8846193" cy="589170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FC87DDC-1AD9-A3ED-D693-1ECD2E0359CB}"/>
              </a:ext>
            </a:extLst>
          </p:cNvPr>
          <p:cNvSpPr/>
          <p:nvPr/>
        </p:nvSpPr>
        <p:spPr>
          <a:xfrm>
            <a:off x="391617" y="2740476"/>
            <a:ext cx="2898236" cy="1200329"/>
          </a:xfrm>
          <a:prstGeom prst="rect">
            <a:avLst/>
          </a:prstGeom>
          <a:solidFill>
            <a:srgbClr val="FFFFCC"/>
          </a:solidFill>
        </p:spPr>
        <p:txBody>
          <a:bodyPr wrap="square">
            <a:spAutoFit/>
          </a:bodyPr>
          <a:lstStyle/>
          <a:p>
            <a:pPr>
              <a:spcAft>
                <a:spcPts val="600"/>
              </a:spcAft>
            </a:pPr>
            <a:r>
              <a:rPr lang="en-GB" sz="2400" dirty="0"/>
              <a:t>Question: What is controlling this density distribution?</a:t>
            </a:r>
          </a:p>
        </p:txBody>
      </p:sp>
      <p:sp>
        <p:nvSpPr>
          <p:cNvPr id="3" name="Rectangle 2">
            <a:extLst>
              <a:ext uri="{FF2B5EF4-FFF2-40B4-BE49-F238E27FC236}">
                <a16:creationId xmlns:a16="http://schemas.microsoft.com/office/drawing/2014/main" id="{505DD813-F112-8BBB-CE72-6FF26DB28976}"/>
              </a:ext>
            </a:extLst>
          </p:cNvPr>
          <p:cNvSpPr/>
          <p:nvPr/>
        </p:nvSpPr>
        <p:spPr>
          <a:xfrm>
            <a:off x="1696822" y="177731"/>
            <a:ext cx="1917916" cy="610835"/>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AU" sz="3600" b="1" dirty="0"/>
              <a:t>DENSITY</a:t>
            </a:r>
          </a:p>
        </p:txBody>
      </p:sp>
    </p:spTree>
    <p:extLst>
      <p:ext uri="{BB962C8B-B14F-4D97-AF65-F5344CB8AC3E}">
        <p14:creationId xmlns:p14="http://schemas.microsoft.com/office/powerpoint/2010/main" val="5822626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4">
            <a:extLst>
              <a:ext uri="{FF2B5EF4-FFF2-40B4-BE49-F238E27FC236}">
                <a16:creationId xmlns:a16="http://schemas.microsoft.com/office/drawing/2014/main" id="{FE38BE6A-5236-EE5C-0B46-4C4A3FF40E3F}"/>
              </a:ext>
            </a:extLst>
          </p:cNvPr>
          <p:cNvSpPr txBox="1">
            <a:spLocks/>
          </p:cNvSpPr>
          <p:nvPr/>
        </p:nvSpPr>
        <p:spPr>
          <a:xfrm rot="16200000">
            <a:off x="-356082"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DENSITY</a:t>
            </a:r>
          </a:p>
        </p:txBody>
      </p:sp>
      <p:sp>
        <p:nvSpPr>
          <p:cNvPr id="4" name="TextBox 3">
            <a:extLst>
              <a:ext uri="{FF2B5EF4-FFF2-40B4-BE49-F238E27FC236}">
                <a16:creationId xmlns:a16="http://schemas.microsoft.com/office/drawing/2014/main" id="{BC4C3060-DC2B-7E34-6B90-F8406E8F8D3A}"/>
              </a:ext>
            </a:extLst>
          </p:cNvPr>
          <p:cNvSpPr txBox="1"/>
          <p:nvPr/>
        </p:nvSpPr>
        <p:spPr>
          <a:xfrm>
            <a:off x="284923" y="5756939"/>
            <a:ext cx="2426802" cy="923330"/>
          </a:xfrm>
          <a:prstGeom prst="rect">
            <a:avLst/>
          </a:prstGeom>
          <a:noFill/>
        </p:spPr>
        <p:txBody>
          <a:bodyPr wrap="square">
            <a:spAutoFit/>
          </a:bodyPr>
          <a:lstStyle/>
          <a:p>
            <a:r>
              <a:rPr lang="en-GB" dirty="0">
                <a:hlinkClick r:id="rId3"/>
              </a:rPr>
              <a:t>6.3 Density – Introduction to Oceanography (pressbooks.pub)</a:t>
            </a:r>
            <a:endParaRPr lang="en-GB" dirty="0"/>
          </a:p>
        </p:txBody>
      </p:sp>
      <p:pic>
        <p:nvPicPr>
          <p:cNvPr id="24578" name="Picture 2" descr="figure6-3-1">
            <a:extLst>
              <a:ext uri="{FF2B5EF4-FFF2-40B4-BE49-F238E27FC236}">
                <a16:creationId xmlns:a16="http://schemas.microsoft.com/office/drawing/2014/main" id="{B119F5EB-0E56-1A2E-8511-F36E19EA38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86675" y="788566"/>
            <a:ext cx="8846193" cy="5891703"/>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FDE1E9DA-4A49-41E4-1450-A2BA1665BCA8}"/>
              </a:ext>
            </a:extLst>
          </p:cNvPr>
          <p:cNvSpPr/>
          <p:nvPr/>
        </p:nvSpPr>
        <p:spPr>
          <a:xfrm>
            <a:off x="391617" y="2740476"/>
            <a:ext cx="2898236" cy="1631216"/>
          </a:xfrm>
          <a:prstGeom prst="rect">
            <a:avLst/>
          </a:prstGeom>
          <a:solidFill>
            <a:srgbClr val="FFFFCC"/>
          </a:solidFill>
        </p:spPr>
        <p:txBody>
          <a:bodyPr wrap="square">
            <a:spAutoFit/>
          </a:bodyPr>
          <a:lstStyle/>
          <a:p>
            <a:pPr>
              <a:spcAft>
                <a:spcPts val="600"/>
              </a:spcAft>
            </a:pPr>
            <a:r>
              <a:rPr lang="en-GB" sz="2000" dirty="0"/>
              <a:t>Temperature and salinity are the primary factors determining density, and of these, </a:t>
            </a:r>
            <a:r>
              <a:rPr lang="en-GB" sz="2000" dirty="0">
                <a:solidFill>
                  <a:srgbClr val="FF0000"/>
                </a:solidFill>
              </a:rPr>
              <a:t>temperature</a:t>
            </a:r>
            <a:r>
              <a:rPr lang="en-GB" sz="2000" dirty="0"/>
              <a:t> has the greatest impact</a:t>
            </a:r>
          </a:p>
        </p:txBody>
      </p:sp>
      <p:sp>
        <p:nvSpPr>
          <p:cNvPr id="3" name="Rectangle 2">
            <a:extLst>
              <a:ext uri="{FF2B5EF4-FFF2-40B4-BE49-F238E27FC236}">
                <a16:creationId xmlns:a16="http://schemas.microsoft.com/office/drawing/2014/main" id="{F8FD745D-A3FA-77C1-F8C9-A05DB64DE3B6}"/>
              </a:ext>
            </a:extLst>
          </p:cNvPr>
          <p:cNvSpPr/>
          <p:nvPr/>
        </p:nvSpPr>
        <p:spPr>
          <a:xfrm>
            <a:off x="1696822" y="177731"/>
            <a:ext cx="1917916" cy="610835"/>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AU" sz="3600" b="1" dirty="0"/>
              <a:t>DENSITY</a:t>
            </a:r>
          </a:p>
        </p:txBody>
      </p:sp>
    </p:spTree>
    <p:extLst>
      <p:ext uri="{BB962C8B-B14F-4D97-AF65-F5344CB8AC3E}">
        <p14:creationId xmlns:p14="http://schemas.microsoft.com/office/powerpoint/2010/main" val="33173495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4">
            <a:extLst>
              <a:ext uri="{FF2B5EF4-FFF2-40B4-BE49-F238E27FC236}">
                <a16:creationId xmlns:a16="http://schemas.microsoft.com/office/drawing/2014/main" id="{FE38BE6A-5236-EE5C-0B46-4C4A3FF40E3F}"/>
              </a:ext>
            </a:extLst>
          </p:cNvPr>
          <p:cNvSpPr txBox="1">
            <a:spLocks/>
          </p:cNvSpPr>
          <p:nvPr/>
        </p:nvSpPr>
        <p:spPr>
          <a:xfrm rot="16200000">
            <a:off x="-356082"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DENSITY</a:t>
            </a:r>
          </a:p>
        </p:txBody>
      </p:sp>
      <p:sp>
        <p:nvSpPr>
          <p:cNvPr id="8" name="Rectangle 7">
            <a:extLst>
              <a:ext uri="{FF2B5EF4-FFF2-40B4-BE49-F238E27FC236}">
                <a16:creationId xmlns:a16="http://schemas.microsoft.com/office/drawing/2014/main" id="{FDE1E9DA-4A49-41E4-1450-A2BA1665BCA8}"/>
              </a:ext>
            </a:extLst>
          </p:cNvPr>
          <p:cNvSpPr/>
          <p:nvPr/>
        </p:nvSpPr>
        <p:spPr>
          <a:xfrm>
            <a:off x="391617" y="2740476"/>
            <a:ext cx="2898236" cy="1631216"/>
          </a:xfrm>
          <a:prstGeom prst="rect">
            <a:avLst/>
          </a:prstGeom>
          <a:solidFill>
            <a:srgbClr val="FFFFCC"/>
          </a:solidFill>
        </p:spPr>
        <p:txBody>
          <a:bodyPr wrap="square">
            <a:spAutoFit/>
          </a:bodyPr>
          <a:lstStyle/>
          <a:p>
            <a:pPr>
              <a:spcAft>
                <a:spcPts val="600"/>
              </a:spcAft>
            </a:pPr>
            <a:r>
              <a:rPr lang="en-GB" sz="2000" dirty="0"/>
              <a:t>Temperature and salinity are the primary factors determining density, and of these, </a:t>
            </a:r>
            <a:r>
              <a:rPr lang="en-GB" sz="2000" dirty="0">
                <a:solidFill>
                  <a:srgbClr val="FF0000"/>
                </a:solidFill>
              </a:rPr>
              <a:t>temperature</a:t>
            </a:r>
            <a:r>
              <a:rPr lang="en-GB" sz="2000" dirty="0"/>
              <a:t> has the greatest impact</a:t>
            </a:r>
          </a:p>
        </p:txBody>
      </p:sp>
      <p:pic>
        <p:nvPicPr>
          <p:cNvPr id="3" name="Picture 4">
            <a:extLst>
              <a:ext uri="{FF2B5EF4-FFF2-40B4-BE49-F238E27FC236}">
                <a16:creationId xmlns:a16="http://schemas.microsoft.com/office/drawing/2014/main" id="{614241D7-9133-DB08-725F-36B9AFFD5A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874"/>
          <a:stretch/>
        </p:blipFill>
        <p:spPr bwMode="auto">
          <a:xfrm>
            <a:off x="4939749" y="978354"/>
            <a:ext cx="7252252" cy="587964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024DACFA-DEE2-255E-39BE-C9740DD121DC}"/>
              </a:ext>
            </a:extLst>
          </p:cNvPr>
          <p:cNvSpPr/>
          <p:nvPr/>
        </p:nvSpPr>
        <p:spPr>
          <a:xfrm>
            <a:off x="347871" y="6323602"/>
            <a:ext cx="3766930" cy="369332"/>
          </a:xfrm>
          <a:prstGeom prst="rect">
            <a:avLst/>
          </a:prstGeom>
          <a:solidFill>
            <a:schemeClr val="bg1"/>
          </a:solidFill>
        </p:spPr>
        <p:txBody>
          <a:bodyPr wrap="square">
            <a:spAutoFit/>
          </a:bodyPr>
          <a:lstStyle/>
          <a:p>
            <a:r>
              <a:rPr lang="en-GB" dirty="0">
                <a:hlinkClick r:id="rId4"/>
              </a:rPr>
              <a:t>Seawater density - Coastal Wiki</a:t>
            </a:r>
            <a:endParaRPr lang="en-AU" dirty="0"/>
          </a:p>
        </p:txBody>
      </p:sp>
      <p:sp>
        <p:nvSpPr>
          <p:cNvPr id="4" name="Rectangle 3">
            <a:extLst>
              <a:ext uri="{FF2B5EF4-FFF2-40B4-BE49-F238E27FC236}">
                <a16:creationId xmlns:a16="http://schemas.microsoft.com/office/drawing/2014/main" id="{CAF2D992-4AD3-D158-3EF5-00854804204F}"/>
              </a:ext>
            </a:extLst>
          </p:cNvPr>
          <p:cNvSpPr/>
          <p:nvPr/>
        </p:nvSpPr>
        <p:spPr>
          <a:xfrm>
            <a:off x="1696822" y="177731"/>
            <a:ext cx="1917916" cy="610835"/>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AU" sz="3600" b="1" dirty="0"/>
              <a:t>DENSITY</a:t>
            </a:r>
          </a:p>
        </p:txBody>
      </p:sp>
    </p:spTree>
    <p:extLst>
      <p:ext uri="{BB962C8B-B14F-4D97-AF65-F5344CB8AC3E}">
        <p14:creationId xmlns:p14="http://schemas.microsoft.com/office/powerpoint/2010/main" val="2201658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Ocean salinity, temperature and density — Science Learning Hub">
            <a:extLst>
              <a:ext uri="{FF2B5EF4-FFF2-40B4-BE49-F238E27FC236}">
                <a16:creationId xmlns:a16="http://schemas.microsoft.com/office/drawing/2014/main" id="{1AE7E9AD-F464-888B-413C-F2947ADA2F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803" b="7637"/>
          <a:stretch/>
        </p:blipFill>
        <p:spPr bwMode="auto">
          <a:xfrm>
            <a:off x="1888435" y="896106"/>
            <a:ext cx="10140446" cy="5784163"/>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4">
            <a:extLst>
              <a:ext uri="{FF2B5EF4-FFF2-40B4-BE49-F238E27FC236}">
                <a16:creationId xmlns:a16="http://schemas.microsoft.com/office/drawing/2014/main" id="{FE38BE6A-5236-EE5C-0B46-4C4A3FF40E3F}"/>
              </a:ext>
            </a:extLst>
          </p:cNvPr>
          <p:cNvSpPr txBox="1">
            <a:spLocks/>
          </p:cNvSpPr>
          <p:nvPr/>
        </p:nvSpPr>
        <p:spPr>
          <a:xfrm rot="16200000">
            <a:off x="-356082"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DENSITY</a:t>
            </a:r>
          </a:p>
        </p:txBody>
      </p:sp>
      <p:sp>
        <p:nvSpPr>
          <p:cNvPr id="4" name="TextBox 3">
            <a:extLst>
              <a:ext uri="{FF2B5EF4-FFF2-40B4-BE49-F238E27FC236}">
                <a16:creationId xmlns:a16="http://schemas.microsoft.com/office/drawing/2014/main" id="{8075C62F-A82E-C525-81DD-42986BE7F548}"/>
              </a:ext>
            </a:extLst>
          </p:cNvPr>
          <p:cNvSpPr txBox="1"/>
          <p:nvPr/>
        </p:nvSpPr>
        <p:spPr>
          <a:xfrm>
            <a:off x="275254" y="5413124"/>
            <a:ext cx="2467389" cy="923330"/>
          </a:xfrm>
          <a:prstGeom prst="rect">
            <a:avLst/>
          </a:prstGeom>
          <a:noFill/>
        </p:spPr>
        <p:txBody>
          <a:bodyPr wrap="square">
            <a:spAutoFit/>
          </a:bodyPr>
          <a:lstStyle/>
          <a:p>
            <a:r>
              <a:rPr lang="en-GB" dirty="0">
                <a:hlinkClick r:id="rId3"/>
              </a:rPr>
              <a:t>Ocean salinity, temperature and density — Science Learning Hub</a:t>
            </a:r>
            <a:endParaRPr lang="en-GB" dirty="0"/>
          </a:p>
        </p:txBody>
      </p:sp>
      <p:sp>
        <p:nvSpPr>
          <p:cNvPr id="5" name="Rectangle 4">
            <a:extLst>
              <a:ext uri="{FF2B5EF4-FFF2-40B4-BE49-F238E27FC236}">
                <a16:creationId xmlns:a16="http://schemas.microsoft.com/office/drawing/2014/main" id="{4377DA8B-B551-6686-61E3-99BDC4B25BAC}"/>
              </a:ext>
            </a:extLst>
          </p:cNvPr>
          <p:cNvSpPr/>
          <p:nvPr/>
        </p:nvSpPr>
        <p:spPr>
          <a:xfrm>
            <a:off x="3611896" y="2828835"/>
            <a:ext cx="3106956" cy="1200329"/>
          </a:xfrm>
          <a:prstGeom prst="rect">
            <a:avLst/>
          </a:prstGeom>
          <a:solidFill>
            <a:srgbClr val="FFFFCC"/>
          </a:solidFill>
        </p:spPr>
        <p:txBody>
          <a:bodyPr wrap="square">
            <a:spAutoFit/>
          </a:bodyPr>
          <a:lstStyle/>
          <a:p>
            <a:pPr>
              <a:spcAft>
                <a:spcPts val="600"/>
              </a:spcAft>
            </a:pPr>
            <a:r>
              <a:rPr lang="en-GB" dirty="0"/>
              <a:t>Temperature and salinity are the primary factors determining density, and of these, </a:t>
            </a:r>
            <a:r>
              <a:rPr lang="en-GB" dirty="0">
                <a:solidFill>
                  <a:srgbClr val="FF0000"/>
                </a:solidFill>
              </a:rPr>
              <a:t>temperature</a:t>
            </a:r>
            <a:r>
              <a:rPr lang="en-GB" dirty="0"/>
              <a:t> has the greatest impact</a:t>
            </a:r>
          </a:p>
        </p:txBody>
      </p:sp>
      <p:sp>
        <p:nvSpPr>
          <p:cNvPr id="3" name="Rectangle 2">
            <a:extLst>
              <a:ext uri="{FF2B5EF4-FFF2-40B4-BE49-F238E27FC236}">
                <a16:creationId xmlns:a16="http://schemas.microsoft.com/office/drawing/2014/main" id="{2A7C3903-0D99-857B-B629-0428E6D71B9E}"/>
              </a:ext>
            </a:extLst>
          </p:cNvPr>
          <p:cNvSpPr/>
          <p:nvPr/>
        </p:nvSpPr>
        <p:spPr>
          <a:xfrm>
            <a:off x="1696822" y="177731"/>
            <a:ext cx="1917916" cy="610835"/>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AU" sz="3600" b="1" dirty="0"/>
              <a:t>DENSITY</a:t>
            </a:r>
          </a:p>
        </p:txBody>
      </p:sp>
    </p:spTree>
    <p:extLst>
      <p:ext uri="{BB962C8B-B14F-4D97-AF65-F5344CB8AC3E}">
        <p14:creationId xmlns:p14="http://schemas.microsoft.com/office/powerpoint/2010/main" val="17424683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8" name="Picture 4">
            <a:extLst>
              <a:ext uri="{FF2B5EF4-FFF2-40B4-BE49-F238E27FC236}">
                <a16:creationId xmlns:a16="http://schemas.microsoft.com/office/drawing/2014/main" id="{3DB8E97A-0D2A-60DF-6F2B-E0A1A75807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47816" y="802730"/>
            <a:ext cx="6213177" cy="5240261"/>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0704FF73-8196-4DD2-A28F-9480E3541A80}"/>
              </a:ext>
            </a:extLst>
          </p:cNvPr>
          <p:cNvSpPr/>
          <p:nvPr/>
        </p:nvSpPr>
        <p:spPr>
          <a:xfrm>
            <a:off x="143154" y="6328887"/>
            <a:ext cx="8829675" cy="461665"/>
          </a:xfrm>
          <a:prstGeom prst="rect">
            <a:avLst/>
          </a:prstGeom>
          <a:solidFill>
            <a:schemeClr val="bg1"/>
          </a:solidFill>
        </p:spPr>
        <p:txBody>
          <a:bodyPr wrap="square">
            <a:spAutoFit/>
          </a:bodyPr>
          <a:lstStyle/>
          <a:p>
            <a:r>
              <a:rPr lang="en-GB" sz="2400" dirty="0">
                <a:hlinkClick r:id="rId3"/>
              </a:rPr>
              <a:t>Seawater density - Coastal Wiki</a:t>
            </a:r>
            <a:endParaRPr lang="en-AU" sz="2100" dirty="0"/>
          </a:p>
        </p:txBody>
      </p:sp>
      <p:sp>
        <p:nvSpPr>
          <p:cNvPr id="2" name="Footer Placeholder 4">
            <a:extLst>
              <a:ext uri="{FF2B5EF4-FFF2-40B4-BE49-F238E27FC236}">
                <a16:creationId xmlns:a16="http://schemas.microsoft.com/office/drawing/2014/main" id="{FE38BE6A-5236-EE5C-0B46-4C4A3FF40E3F}"/>
              </a:ext>
            </a:extLst>
          </p:cNvPr>
          <p:cNvSpPr txBox="1">
            <a:spLocks/>
          </p:cNvSpPr>
          <p:nvPr/>
        </p:nvSpPr>
        <p:spPr>
          <a:xfrm rot="16200000">
            <a:off x="-356082"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DENSITY</a:t>
            </a:r>
          </a:p>
        </p:txBody>
      </p:sp>
      <p:pic>
        <p:nvPicPr>
          <p:cNvPr id="21506" name="Picture 2">
            <a:extLst>
              <a:ext uri="{FF2B5EF4-FFF2-40B4-BE49-F238E27FC236}">
                <a16:creationId xmlns:a16="http://schemas.microsoft.com/office/drawing/2014/main" id="{9FB15817-33D2-BC1B-119E-4DEE3C17A8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72372" y="175250"/>
            <a:ext cx="4542450" cy="552615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74505261-E6BB-7987-EB33-BCF61A8200FB}"/>
              </a:ext>
            </a:extLst>
          </p:cNvPr>
          <p:cNvSpPr/>
          <p:nvPr/>
        </p:nvSpPr>
        <p:spPr>
          <a:xfrm>
            <a:off x="1696822" y="177731"/>
            <a:ext cx="1917916" cy="610835"/>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AU" sz="3600" b="1" dirty="0"/>
              <a:t>DENSITY</a:t>
            </a:r>
          </a:p>
        </p:txBody>
      </p:sp>
    </p:spTree>
    <p:extLst>
      <p:ext uri="{BB962C8B-B14F-4D97-AF65-F5344CB8AC3E}">
        <p14:creationId xmlns:p14="http://schemas.microsoft.com/office/powerpoint/2010/main" val="19055647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BC1143D-90DE-E428-54E8-CF70DFCB839B}"/>
              </a:ext>
            </a:extLst>
          </p:cNvPr>
          <p:cNvSpPr txBox="1"/>
          <p:nvPr/>
        </p:nvSpPr>
        <p:spPr>
          <a:xfrm>
            <a:off x="2266949" y="5268429"/>
            <a:ext cx="4576970" cy="300082"/>
          </a:xfrm>
          <a:prstGeom prst="rect">
            <a:avLst/>
          </a:prstGeom>
          <a:noFill/>
        </p:spPr>
        <p:txBody>
          <a:bodyPr wrap="square">
            <a:spAutoFit/>
          </a:bodyPr>
          <a:lstStyle/>
          <a:p>
            <a:r>
              <a:rPr lang="en-US" sz="1350" dirty="0">
                <a:solidFill>
                  <a:schemeClr val="bg1"/>
                </a:solidFill>
                <a:hlinkClick r:id="rId3">
                  <a:extLst>
                    <a:ext uri="{A12FA001-AC4F-418D-AE19-62706E023703}">
                      <ahyp:hlinkClr xmlns:ahyp="http://schemas.microsoft.com/office/drawing/2018/hyperlinkcolor" val="tx"/>
                    </a:ext>
                  </a:extLst>
                </a:hlinkClick>
              </a:rPr>
              <a:t>What is a gyre? (noaa.gov)</a:t>
            </a:r>
            <a:endParaRPr lang="en-US" sz="1350" dirty="0">
              <a:solidFill>
                <a:schemeClr val="bg1"/>
              </a:solidFill>
            </a:endParaRPr>
          </a:p>
        </p:txBody>
      </p:sp>
      <p:pic>
        <p:nvPicPr>
          <p:cNvPr id="8" name="Picture 7">
            <a:extLst>
              <a:ext uri="{FF2B5EF4-FFF2-40B4-BE49-F238E27FC236}">
                <a16:creationId xmlns:a16="http://schemas.microsoft.com/office/drawing/2014/main" id="{171E9E5F-0788-27EB-3D31-97DFF2EE4532}"/>
              </a:ext>
            </a:extLst>
          </p:cNvPr>
          <p:cNvPicPr>
            <a:picLocks noChangeAspect="1"/>
          </p:cNvPicPr>
          <p:nvPr/>
        </p:nvPicPr>
        <p:blipFill rotWithShape="1">
          <a:blip r:embed="rId4"/>
          <a:srcRect l="15833" t="35834" r="20463" b="16111"/>
          <a:stretch/>
        </p:blipFill>
        <p:spPr>
          <a:xfrm>
            <a:off x="123824" y="323849"/>
            <a:ext cx="11582401" cy="5824869"/>
          </a:xfrm>
          <a:prstGeom prst="rect">
            <a:avLst/>
          </a:prstGeom>
        </p:spPr>
      </p:pic>
    </p:spTree>
    <p:extLst>
      <p:ext uri="{BB962C8B-B14F-4D97-AF65-F5344CB8AC3E}">
        <p14:creationId xmlns:p14="http://schemas.microsoft.com/office/powerpoint/2010/main" val="11996632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8DDEAD4-ADA6-4397-B551-303FA4AC9E02}"/>
              </a:ext>
            </a:extLst>
          </p:cNvPr>
          <p:cNvSpPr/>
          <p:nvPr/>
        </p:nvSpPr>
        <p:spPr>
          <a:xfrm>
            <a:off x="1696821" y="177731"/>
            <a:ext cx="5604091" cy="610835"/>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AU" sz="3000" b="1" dirty="0"/>
              <a:t>OCEAN MIXING AND COMPLEXITY</a:t>
            </a:r>
          </a:p>
        </p:txBody>
      </p:sp>
      <p:sp>
        <p:nvSpPr>
          <p:cNvPr id="2" name="Footer Placeholder 4">
            <a:extLst>
              <a:ext uri="{FF2B5EF4-FFF2-40B4-BE49-F238E27FC236}">
                <a16:creationId xmlns:a16="http://schemas.microsoft.com/office/drawing/2014/main" id="{FE38BE6A-5236-EE5C-0B46-4C4A3FF40E3F}"/>
              </a:ext>
            </a:extLst>
          </p:cNvPr>
          <p:cNvSpPr txBox="1">
            <a:spLocks/>
          </p:cNvSpPr>
          <p:nvPr/>
        </p:nvSpPr>
        <p:spPr>
          <a:xfrm rot="16200000">
            <a:off x="-356082"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
        <p:nvSpPr>
          <p:cNvPr id="4" name="TextBox 3">
            <a:extLst>
              <a:ext uri="{FF2B5EF4-FFF2-40B4-BE49-F238E27FC236}">
                <a16:creationId xmlns:a16="http://schemas.microsoft.com/office/drawing/2014/main" id="{8075C62F-A82E-C525-81DD-42986BE7F548}"/>
              </a:ext>
            </a:extLst>
          </p:cNvPr>
          <p:cNvSpPr txBox="1"/>
          <p:nvPr/>
        </p:nvSpPr>
        <p:spPr>
          <a:xfrm>
            <a:off x="323978" y="5481239"/>
            <a:ext cx="3172688" cy="923330"/>
          </a:xfrm>
          <a:prstGeom prst="rect">
            <a:avLst/>
          </a:prstGeom>
          <a:noFill/>
        </p:spPr>
        <p:txBody>
          <a:bodyPr wrap="square">
            <a:spAutoFit/>
          </a:bodyPr>
          <a:lstStyle/>
          <a:p>
            <a:r>
              <a:rPr lang="en-GB" dirty="0">
                <a:hlinkClick r:id="rId2"/>
              </a:rPr>
              <a:t>Ocean Mixing – Geophysical Fluid Dynamics Laboratory (noaa.gov)</a:t>
            </a:r>
            <a:endParaRPr lang="en-GB" dirty="0"/>
          </a:p>
        </p:txBody>
      </p:sp>
      <p:pic>
        <p:nvPicPr>
          <p:cNvPr id="23554" name="Picture 2">
            <a:extLst>
              <a:ext uri="{FF2B5EF4-FFF2-40B4-BE49-F238E27FC236}">
                <a16:creationId xmlns:a16="http://schemas.microsoft.com/office/drawing/2014/main" id="{A6D1E936-53B3-88D7-C73A-676F2F134B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9565" y="950015"/>
            <a:ext cx="6789255" cy="578343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1D5AEFD-047A-B783-504B-84142F1FADC2}"/>
              </a:ext>
            </a:extLst>
          </p:cNvPr>
          <p:cNvSpPr txBox="1"/>
          <p:nvPr/>
        </p:nvSpPr>
        <p:spPr>
          <a:xfrm>
            <a:off x="1204497" y="1288243"/>
            <a:ext cx="3574361" cy="3693319"/>
          </a:xfrm>
          <a:prstGeom prst="rect">
            <a:avLst/>
          </a:prstGeom>
          <a:noFill/>
        </p:spPr>
        <p:txBody>
          <a:bodyPr wrap="square">
            <a:spAutoFit/>
          </a:bodyPr>
          <a:lstStyle/>
          <a:p>
            <a:r>
              <a:rPr lang="en-GB" sz="2600" dirty="0"/>
              <a:t>The </a:t>
            </a:r>
            <a:r>
              <a:rPr lang="en-GB" sz="2600" dirty="0">
                <a:solidFill>
                  <a:srgbClr val="FF0000"/>
                </a:solidFill>
              </a:rPr>
              <a:t>thermodynamic</a:t>
            </a:r>
            <a:r>
              <a:rPr lang="en-GB" sz="2600" dirty="0"/>
              <a:t> properties of the ocean, such as temperature, salinity, and buoyancy, and dynamic properties, such as momentum, energy, and vorticity, are governed by numerous </a:t>
            </a:r>
            <a:r>
              <a:rPr lang="en-GB" sz="2600" dirty="0">
                <a:solidFill>
                  <a:srgbClr val="FF0000"/>
                </a:solidFill>
              </a:rPr>
              <a:t>hydrodynamic processes</a:t>
            </a:r>
            <a:r>
              <a:rPr lang="en-GB" sz="2600" dirty="0"/>
              <a:t>. </a:t>
            </a:r>
          </a:p>
        </p:txBody>
      </p:sp>
    </p:spTree>
    <p:extLst>
      <p:ext uri="{BB962C8B-B14F-4D97-AF65-F5344CB8AC3E}">
        <p14:creationId xmlns:p14="http://schemas.microsoft.com/office/powerpoint/2010/main" val="21602331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038CD2-9585-7E51-5359-D52935A77DF0}"/>
              </a:ext>
            </a:extLst>
          </p:cNvPr>
          <p:cNvSpPr>
            <a:spLocks noGrp="1"/>
          </p:cNvSpPr>
          <p:nvPr>
            <p:ph type="body" sz="half" idx="2"/>
          </p:nvPr>
        </p:nvSpPr>
        <p:spPr>
          <a:xfrm>
            <a:off x="1298448" y="2057400"/>
            <a:ext cx="3932237" cy="3811588"/>
          </a:xfrm>
        </p:spPr>
        <p:txBody>
          <a:bodyPr>
            <a:normAutofit/>
          </a:bodyPr>
          <a:lstStyle/>
          <a:p>
            <a:endParaRPr lang="en-US" dirty="0"/>
          </a:p>
          <a:p>
            <a:endParaRPr lang="en-US" dirty="0"/>
          </a:p>
        </p:txBody>
      </p:sp>
      <p:sp>
        <p:nvSpPr>
          <p:cNvPr id="4" name="Slide Number Placeholder 3">
            <a:extLst>
              <a:ext uri="{FF2B5EF4-FFF2-40B4-BE49-F238E27FC236}">
                <a16:creationId xmlns:a16="http://schemas.microsoft.com/office/drawing/2014/main" id="{43D6DE2E-F5E3-8CAF-A5C3-E67C03F538DF}"/>
              </a:ext>
            </a:extLst>
          </p:cNvPr>
          <p:cNvSpPr>
            <a:spLocks noGrp="1"/>
          </p:cNvSpPr>
          <p:nvPr>
            <p:ph type="sldNum" sz="quarter" idx="11"/>
          </p:nvPr>
        </p:nvSpPr>
        <p:spPr>
          <a:xfrm>
            <a:off x="420624" y="6019801"/>
            <a:ext cx="457200" cy="184150"/>
          </a:xfrm>
        </p:spPr>
        <p:txBody>
          <a:bodyPr anchor="ctr">
            <a:normAutofit/>
          </a:bodyPr>
          <a:lstStyle/>
          <a:p>
            <a:pPr>
              <a:spcAft>
                <a:spcPts val="600"/>
              </a:spcAft>
            </a:pPr>
            <a:fld id="{75DF2D63-3FF5-D547-96B9-BE9CCD1ABA58}" type="slidenum">
              <a:rPr lang="en-US" smtClean="0"/>
              <a:pPr>
                <a:spcAft>
                  <a:spcPts val="600"/>
                </a:spcAft>
              </a:pPr>
              <a:t>37</a:t>
            </a:fld>
            <a:endParaRPr lang="en-US"/>
          </a:p>
        </p:txBody>
      </p:sp>
      <p:sp>
        <p:nvSpPr>
          <p:cNvPr id="14" name="Rectangle 13">
            <a:extLst>
              <a:ext uri="{FF2B5EF4-FFF2-40B4-BE49-F238E27FC236}">
                <a16:creationId xmlns:a16="http://schemas.microsoft.com/office/drawing/2014/main" id="{10E87814-8E1A-322A-7D07-94A7600DE215}"/>
              </a:ext>
            </a:extLst>
          </p:cNvPr>
          <p:cNvSpPr/>
          <p:nvPr/>
        </p:nvSpPr>
        <p:spPr>
          <a:xfrm>
            <a:off x="1735396" y="191234"/>
            <a:ext cx="1168060"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LIGHT</a:t>
            </a:r>
          </a:p>
        </p:txBody>
      </p:sp>
      <p:sp>
        <p:nvSpPr>
          <p:cNvPr id="2" name="Footer Placeholder 4">
            <a:extLst>
              <a:ext uri="{FF2B5EF4-FFF2-40B4-BE49-F238E27FC236}">
                <a16:creationId xmlns:a16="http://schemas.microsoft.com/office/drawing/2014/main" id="{BAEB4F8E-0C06-EA91-00F7-32EB880C651A}"/>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pic>
        <p:nvPicPr>
          <p:cNvPr id="1026" name="Picture 2" descr="Picture">
            <a:extLst>
              <a:ext uri="{FF2B5EF4-FFF2-40B4-BE49-F238E27FC236}">
                <a16:creationId xmlns:a16="http://schemas.microsoft.com/office/drawing/2014/main" id="{F7A193B4-E0EF-0214-3E70-2D5456E5602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1802" b="4898"/>
          <a:stretch/>
        </p:blipFill>
        <p:spPr bwMode="auto">
          <a:xfrm>
            <a:off x="985561" y="1365946"/>
            <a:ext cx="2667730" cy="412610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50BE5415-3977-4C5F-BD69-8A29D2251A85}"/>
              </a:ext>
            </a:extLst>
          </p:cNvPr>
          <p:cNvPicPr>
            <a:picLocks noChangeAspect="1"/>
          </p:cNvPicPr>
          <p:nvPr/>
        </p:nvPicPr>
        <p:blipFill rotWithShape="1">
          <a:blip r:embed="rId3"/>
          <a:srcRect l="25348" t="20555" r="35216" b="51615"/>
          <a:stretch/>
        </p:blipFill>
        <p:spPr>
          <a:xfrm>
            <a:off x="4262692" y="12133"/>
            <a:ext cx="7929308" cy="3730308"/>
          </a:xfrm>
          <a:prstGeom prst="rect">
            <a:avLst/>
          </a:prstGeom>
        </p:spPr>
      </p:pic>
      <p:pic>
        <p:nvPicPr>
          <p:cNvPr id="11" name="Picture 10">
            <a:extLst>
              <a:ext uri="{FF2B5EF4-FFF2-40B4-BE49-F238E27FC236}">
                <a16:creationId xmlns:a16="http://schemas.microsoft.com/office/drawing/2014/main" id="{E9D8EC88-EA13-0270-436A-55973FE7FD90}"/>
              </a:ext>
            </a:extLst>
          </p:cNvPr>
          <p:cNvPicPr>
            <a:picLocks noChangeAspect="1"/>
          </p:cNvPicPr>
          <p:nvPr/>
        </p:nvPicPr>
        <p:blipFill rotWithShape="1">
          <a:blip r:embed="rId3"/>
          <a:srcRect l="27488" t="57829" r="35307" b="6667"/>
          <a:stretch/>
        </p:blipFill>
        <p:spPr>
          <a:xfrm>
            <a:off x="7739668" y="3677009"/>
            <a:ext cx="4248526" cy="2702855"/>
          </a:xfrm>
          <a:prstGeom prst="rect">
            <a:avLst/>
          </a:prstGeom>
        </p:spPr>
      </p:pic>
      <p:sp>
        <p:nvSpPr>
          <p:cNvPr id="15" name="TextBox 14">
            <a:extLst>
              <a:ext uri="{FF2B5EF4-FFF2-40B4-BE49-F238E27FC236}">
                <a16:creationId xmlns:a16="http://schemas.microsoft.com/office/drawing/2014/main" id="{589891AD-3A1F-53AA-835F-60735BD6EFF5}"/>
              </a:ext>
            </a:extLst>
          </p:cNvPr>
          <p:cNvSpPr txBox="1"/>
          <p:nvPr/>
        </p:nvSpPr>
        <p:spPr>
          <a:xfrm>
            <a:off x="4217761" y="3985329"/>
            <a:ext cx="3590965" cy="2308324"/>
          </a:xfrm>
          <a:prstGeom prst="rect">
            <a:avLst/>
          </a:prstGeom>
          <a:noFill/>
        </p:spPr>
        <p:txBody>
          <a:bodyPr wrap="square">
            <a:spAutoFit/>
          </a:bodyPr>
          <a:lstStyle/>
          <a:p>
            <a:r>
              <a:rPr lang="en-GB" dirty="0"/>
              <a:t>A basic illustration of the depth at which different </a:t>
            </a:r>
            <a:r>
              <a:rPr lang="en-GB" dirty="0" err="1"/>
              <a:t>colors</a:t>
            </a:r>
            <a:r>
              <a:rPr lang="en-GB" dirty="0"/>
              <a:t> of light penetrate ocean waters. Water absorbs warm </a:t>
            </a:r>
            <a:r>
              <a:rPr lang="en-GB" dirty="0" err="1"/>
              <a:t>colors</a:t>
            </a:r>
            <a:r>
              <a:rPr lang="en-GB" dirty="0"/>
              <a:t> like reds and oranges (known as long wavelength light) and scatters the cooler </a:t>
            </a:r>
            <a:r>
              <a:rPr lang="en-GB" dirty="0" err="1"/>
              <a:t>colors</a:t>
            </a:r>
            <a:r>
              <a:rPr lang="en-GB" dirty="0"/>
              <a:t> (known as short wavelength light). Image courtesy of NOAA Ocean Exploration.</a:t>
            </a:r>
          </a:p>
        </p:txBody>
      </p:sp>
      <p:sp>
        <p:nvSpPr>
          <p:cNvPr id="17" name="Rectangle 16">
            <a:extLst>
              <a:ext uri="{FF2B5EF4-FFF2-40B4-BE49-F238E27FC236}">
                <a16:creationId xmlns:a16="http://schemas.microsoft.com/office/drawing/2014/main" id="{E151A127-E5D9-1F34-3D37-B043A08D63CB}"/>
              </a:ext>
            </a:extLst>
          </p:cNvPr>
          <p:cNvSpPr/>
          <p:nvPr/>
        </p:nvSpPr>
        <p:spPr>
          <a:xfrm>
            <a:off x="1003932" y="5911563"/>
            <a:ext cx="2793205" cy="584775"/>
          </a:xfrm>
          <a:prstGeom prst="rect">
            <a:avLst/>
          </a:prstGeom>
          <a:solidFill>
            <a:srgbClr val="FFFFCC"/>
          </a:solidFill>
        </p:spPr>
        <p:txBody>
          <a:bodyPr wrap="square">
            <a:spAutoFit/>
          </a:bodyPr>
          <a:lstStyle/>
          <a:p>
            <a:r>
              <a:rPr lang="en-GB" sz="1600" dirty="0">
                <a:hlinkClick r:id="rId4"/>
              </a:rPr>
              <a:t>Factsheet: Light and </a:t>
            </a:r>
            <a:r>
              <a:rPr lang="en-GB" sz="1600" dirty="0" err="1">
                <a:hlinkClick r:id="rId4"/>
              </a:rPr>
              <a:t>Color</a:t>
            </a:r>
            <a:r>
              <a:rPr lang="en-GB" sz="1600" dirty="0">
                <a:hlinkClick r:id="rId4"/>
              </a:rPr>
              <a:t> in the Deep Sea (noaa.gov)</a:t>
            </a:r>
            <a:endParaRPr lang="en-GB" sz="1600" dirty="0"/>
          </a:p>
        </p:txBody>
      </p:sp>
    </p:spTree>
    <p:extLst>
      <p:ext uri="{BB962C8B-B14F-4D97-AF65-F5344CB8AC3E}">
        <p14:creationId xmlns:p14="http://schemas.microsoft.com/office/powerpoint/2010/main" val="17362744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290DF33-E143-4C07-BE95-5320633E6843}"/>
              </a:ext>
            </a:extLst>
          </p:cNvPr>
          <p:cNvSpPr/>
          <p:nvPr/>
        </p:nvSpPr>
        <p:spPr>
          <a:xfrm>
            <a:off x="1759671" y="189628"/>
            <a:ext cx="2022287"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t>LIGHT</a:t>
            </a:r>
          </a:p>
        </p:txBody>
      </p:sp>
      <p:sp>
        <p:nvSpPr>
          <p:cNvPr id="12" name="Rectangle 11">
            <a:extLst>
              <a:ext uri="{FF2B5EF4-FFF2-40B4-BE49-F238E27FC236}">
                <a16:creationId xmlns:a16="http://schemas.microsoft.com/office/drawing/2014/main" id="{586D1246-E613-431C-969E-0A61A538676E}"/>
              </a:ext>
            </a:extLst>
          </p:cNvPr>
          <p:cNvSpPr/>
          <p:nvPr/>
        </p:nvSpPr>
        <p:spPr>
          <a:xfrm>
            <a:off x="926234" y="5395700"/>
            <a:ext cx="833438" cy="661720"/>
          </a:xfrm>
          <a:prstGeom prst="rect">
            <a:avLst/>
          </a:prstGeom>
          <a:solidFill>
            <a:srgbClr val="FFFFCC"/>
          </a:solidFill>
        </p:spPr>
        <p:txBody>
          <a:bodyPr wrap="square">
            <a:spAutoFit/>
          </a:bodyPr>
          <a:lstStyle/>
          <a:p>
            <a:pPr algn="r">
              <a:spcAft>
                <a:spcPts val="600"/>
              </a:spcAft>
            </a:pPr>
            <a:r>
              <a:rPr lang="en-US" sz="1600" dirty="0"/>
              <a:t>Photic</a:t>
            </a:r>
          </a:p>
          <a:p>
            <a:pPr algn="r">
              <a:spcAft>
                <a:spcPts val="600"/>
              </a:spcAft>
            </a:pPr>
            <a:r>
              <a:rPr lang="en-US" sz="1600" dirty="0"/>
              <a:t>Aphotic</a:t>
            </a:r>
          </a:p>
        </p:txBody>
      </p:sp>
      <p:sp>
        <p:nvSpPr>
          <p:cNvPr id="3" name="Footer Placeholder 4">
            <a:extLst>
              <a:ext uri="{FF2B5EF4-FFF2-40B4-BE49-F238E27FC236}">
                <a16:creationId xmlns:a16="http://schemas.microsoft.com/office/drawing/2014/main" id="{2FFF558C-5D54-322F-28EE-77388FDAA5F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pic>
        <p:nvPicPr>
          <p:cNvPr id="11266" name="Picture 2" descr="illustration of how far light travels in the ocean.">
            <a:extLst>
              <a:ext uri="{FF2B5EF4-FFF2-40B4-BE49-F238E27FC236}">
                <a16:creationId xmlns:a16="http://schemas.microsoft.com/office/drawing/2014/main" id="{C7FD96FD-BF6D-D63E-01BE-F608483D4E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3352" y="877525"/>
            <a:ext cx="11218648" cy="439689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FFA89EB-CC5D-76B9-5975-7F535F2145C5}"/>
              </a:ext>
            </a:extLst>
          </p:cNvPr>
          <p:cNvSpPr txBox="1"/>
          <p:nvPr/>
        </p:nvSpPr>
        <p:spPr>
          <a:xfrm>
            <a:off x="2645704" y="6161310"/>
            <a:ext cx="9546296" cy="492443"/>
          </a:xfrm>
          <a:prstGeom prst="rect">
            <a:avLst/>
          </a:prstGeom>
          <a:noFill/>
        </p:spPr>
        <p:txBody>
          <a:bodyPr wrap="square">
            <a:spAutoFit/>
          </a:bodyPr>
          <a:lstStyle/>
          <a:p>
            <a:r>
              <a:rPr lang="en-GB" sz="2600" dirty="0"/>
              <a:t>The ocean is divided into </a:t>
            </a:r>
            <a:r>
              <a:rPr lang="en-GB" sz="2600" b="1" dirty="0">
                <a:solidFill>
                  <a:srgbClr val="FF0000"/>
                </a:solidFill>
              </a:rPr>
              <a:t>three </a:t>
            </a:r>
            <a:r>
              <a:rPr lang="en-GB" sz="2600" dirty="0"/>
              <a:t>zones based on depth and light level. </a:t>
            </a:r>
          </a:p>
        </p:txBody>
      </p:sp>
      <p:sp>
        <p:nvSpPr>
          <p:cNvPr id="14" name="TextBox 13">
            <a:extLst>
              <a:ext uri="{FF2B5EF4-FFF2-40B4-BE49-F238E27FC236}">
                <a16:creationId xmlns:a16="http://schemas.microsoft.com/office/drawing/2014/main" id="{E8A27645-E1DE-A156-2A9E-3E941834355F}"/>
              </a:ext>
            </a:extLst>
          </p:cNvPr>
          <p:cNvSpPr txBox="1"/>
          <p:nvPr/>
        </p:nvSpPr>
        <p:spPr>
          <a:xfrm>
            <a:off x="7215569" y="5438948"/>
            <a:ext cx="6097656" cy="369332"/>
          </a:xfrm>
          <a:prstGeom prst="rect">
            <a:avLst/>
          </a:prstGeom>
          <a:noFill/>
        </p:spPr>
        <p:txBody>
          <a:bodyPr wrap="square">
            <a:spAutoFit/>
          </a:bodyPr>
          <a:lstStyle/>
          <a:p>
            <a:r>
              <a:rPr lang="en-GB" dirty="0">
                <a:hlinkClick r:id="rId4"/>
              </a:rPr>
              <a:t>How far does light travel in the ocean? (noaa.gov)</a:t>
            </a:r>
            <a:endParaRPr lang="en-GB" dirty="0"/>
          </a:p>
        </p:txBody>
      </p:sp>
    </p:spTree>
    <p:extLst>
      <p:ext uri="{BB962C8B-B14F-4D97-AF65-F5344CB8AC3E}">
        <p14:creationId xmlns:p14="http://schemas.microsoft.com/office/powerpoint/2010/main" val="14850418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290DF33-E143-4C07-BE95-5320633E6843}"/>
              </a:ext>
            </a:extLst>
          </p:cNvPr>
          <p:cNvSpPr/>
          <p:nvPr/>
        </p:nvSpPr>
        <p:spPr>
          <a:xfrm>
            <a:off x="1759671" y="189628"/>
            <a:ext cx="2022287"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t>LIGHT</a:t>
            </a:r>
          </a:p>
        </p:txBody>
      </p:sp>
      <p:sp>
        <p:nvSpPr>
          <p:cNvPr id="12" name="Rectangle 11">
            <a:extLst>
              <a:ext uri="{FF2B5EF4-FFF2-40B4-BE49-F238E27FC236}">
                <a16:creationId xmlns:a16="http://schemas.microsoft.com/office/drawing/2014/main" id="{586D1246-E613-431C-969E-0A61A538676E}"/>
              </a:ext>
            </a:extLst>
          </p:cNvPr>
          <p:cNvSpPr/>
          <p:nvPr/>
        </p:nvSpPr>
        <p:spPr>
          <a:xfrm>
            <a:off x="926234" y="5395700"/>
            <a:ext cx="833438" cy="661720"/>
          </a:xfrm>
          <a:prstGeom prst="rect">
            <a:avLst/>
          </a:prstGeom>
          <a:solidFill>
            <a:srgbClr val="FFFFCC"/>
          </a:solidFill>
        </p:spPr>
        <p:txBody>
          <a:bodyPr wrap="square">
            <a:spAutoFit/>
          </a:bodyPr>
          <a:lstStyle/>
          <a:p>
            <a:pPr algn="r">
              <a:spcAft>
                <a:spcPts val="600"/>
              </a:spcAft>
            </a:pPr>
            <a:r>
              <a:rPr lang="en-US" sz="1600" dirty="0"/>
              <a:t>Photic</a:t>
            </a:r>
          </a:p>
          <a:p>
            <a:pPr algn="r">
              <a:spcAft>
                <a:spcPts val="600"/>
              </a:spcAft>
            </a:pPr>
            <a:r>
              <a:rPr lang="en-US" sz="1600" dirty="0"/>
              <a:t>Aphotic</a:t>
            </a:r>
          </a:p>
        </p:txBody>
      </p:sp>
      <p:sp>
        <p:nvSpPr>
          <p:cNvPr id="3" name="Footer Placeholder 4">
            <a:extLst>
              <a:ext uri="{FF2B5EF4-FFF2-40B4-BE49-F238E27FC236}">
                <a16:creationId xmlns:a16="http://schemas.microsoft.com/office/drawing/2014/main" id="{2FFF558C-5D54-322F-28EE-77388FDAA5F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pic>
        <p:nvPicPr>
          <p:cNvPr id="11266" name="Picture 2" descr="illustration of how far light travels in the ocean.">
            <a:extLst>
              <a:ext uri="{FF2B5EF4-FFF2-40B4-BE49-F238E27FC236}">
                <a16:creationId xmlns:a16="http://schemas.microsoft.com/office/drawing/2014/main" id="{C7FD96FD-BF6D-D63E-01BE-F608483D4E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1075"/>
          <a:stretch/>
        </p:blipFill>
        <p:spPr bwMode="auto">
          <a:xfrm>
            <a:off x="973352" y="877525"/>
            <a:ext cx="11218648" cy="127178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FFA89EB-CC5D-76B9-5975-7F535F2145C5}"/>
              </a:ext>
            </a:extLst>
          </p:cNvPr>
          <p:cNvSpPr txBox="1"/>
          <p:nvPr/>
        </p:nvSpPr>
        <p:spPr>
          <a:xfrm>
            <a:off x="2091208" y="2438401"/>
            <a:ext cx="9546296" cy="2092881"/>
          </a:xfrm>
          <a:prstGeom prst="rect">
            <a:avLst/>
          </a:prstGeom>
          <a:noFill/>
        </p:spPr>
        <p:txBody>
          <a:bodyPr wrap="square">
            <a:spAutoFit/>
          </a:bodyPr>
          <a:lstStyle/>
          <a:p>
            <a:pPr marL="457200" indent="-457200">
              <a:buFont typeface="Arial" panose="020B0604020202020204" pitchFamily="34" charset="0"/>
              <a:buChar char="•"/>
            </a:pPr>
            <a:r>
              <a:rPr lang="en-GB" sz="2600" dirty="0"/>
              <a:t>Upper layer with maximum light and variable temperature.</a:t>
            </a:r>
          </a:p>
          <a:p>
            <a:pPr marL="457200" indent="-457200">
              <a:buFont typeface="Arial" panose="020B0604020202020204" pitchFamily="34" charset="0"/>
              <a:buChar char="•"/>
            </a:pPr>
            <a:r>
              <a:rPr lang="en-GB" sz="2600" dirty="0"/>
              <a:t>0-200m variable</a:t>
            </a:r>
          </a:p>
          <a:p>
            <a:pPr marL="457200" indent="-457200">
              <a:buFont typeface="Arial" panose="020B0604020202020204" pitchFamily="34" charset="0"/>
              <a:buChar char="•"/>
            </a:pPr>
            <a:r>
              <a:rPr lang="en-GB" sz="2600" dirty="0"/>
              <a:t>90% of all marine life</a:t>
            </a:r>
          </a:p>
          <a:p>
            <a:pPr marL="457200" indent="-457200">
              <a:buFont typeface="Arial" panose="020B0604020202020204" pitchFamily="34" charset="0"/>
              <a:buChar char="•"/>
            </a:pPr>
            <a:endParaRPr lang="en-GB" sz="2600" dirty="0"/>
          </a:p>
          <a:p>
            <a:pPr marL="457200" indent="-457200">
              <a:buFont typeface="Arial" panose="020B0604020202020204" pitchFamily="34" charset="0"/>
              <a:buChar char="•"/>
            </a:pPr>
            <a:r>
              <a:rPr lang="en-GB" sz="2600" dirty="0"/>
              <a:t>Plants, marine mammals, sharks, turtles, jellyfish, tuna etc. </a:t>
            </a:r>
          </a:p>
        </p:txBody>
      </p:sp>
    </p:spTree>
    <p:extLst>
      <p:ext uri="{BB962C8B-B14F-4D97-AF65-F5344CB8AC3E}">
        <p14:creationId xmlns:p14="http://schemas.microsoft.com/office/powerpoint/2010/main" val="11635624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290DF33-E143-4C07-BE95-5320633E6843}"/>
              </a:ext>
            </a:extLst>
          </p:cNvPr>
          <p:cNvSpPr/>
          <p:nvPr/>
        </p:nvSpPr>
        <p:spPr>
          <a:xfrm>
            <a:off x="1759671" y="189628"/>
            <a:ext cx="2022287"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t>LIGHT</a:t>
            </a:r>
          </a:p>
        </p:txBody>
      </p:sp>
      <p:sp>
        <p:nvSpPr>
          <p:cNvPr id="12" name="Rectangle 11">
            <a:extLst>
              <a:ext uri="{FF2B5EF4-FFF2-40B4-BE49-F238E27FC236}">
                <a16:creationId xmlns:a16="http://schemas.microsoft.com/office/drawing/2014/main" id="{586D1246-E613-431C-969E-0A61A538676E}"/>
              </a:ext>
            </a:extLst>
          </p:cNvPr>
          <p:cNvSpPr/>
          <p:nvPr/>
        </p:nvSpPr>
        <p:spPr>
          <a:xfrm>
            <a:off x="926234" y="5395700"/>
            <a:ext cx="833438" cy="661720"/>
          </a:xfrm>
          <a:prstGeom prst="rect">
            <a:avLst/>
          </a:prstGeom>
          <a:solidFill>
            <a:srgbClr val="FFFFCC"/>
          </a:solidFill>
        </p:spPr>
        <p:txBody>
          <a:bodyPr wrap="square">
            <a:spAutoFit/>
          </a:bodyPr>
          <a:lstStyle/>
          <a:p>
            <a:pPr algn="r">
              <a:spcAft>
                <a:spcPts val="600"/>
              </a:spcAft>
            </a:pPr>
            <a:r>
              <a:rPr lang="en-US" sz="1600" dirty="0"/>
              <a:t>Photic</a:t>
            </a:r>
          </a:p>
          <a:p>
            <a:pPr algn="r">
              <a:spcAft>
                <a:spcPts val="600"/>
              </a:spcAft>
            </a:pPr>
            <a:r>
              <a:rPr lang="en-US" sz="1600" dirty="0"/>
              <a:t>Aphotic</a:t>
            </a:r>
          </a:p>
        </p:txBody>
      </p:sp>
      <p:sp>
        <p:nvSpPr>
          <p:cNvPr id="3" name="Footer Placeholder 4">
            <a:extLst>
              <a:ext uri="{FF2B5EF4-FFF2-40B4-BE49-F238E27FC236}">
                <a16:creationId xmlns:a16="http://schemas.microsoft.com/office/drawing/2014/main" id="{2FFF558C-5D54-322F-28EE-77388FDAA5F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pic>
        <p:nvPicPr>
          <p:cNvPr id="11266" name="Picture 2" descr="illustration of how far light travels in the ocean.">
            <a:extLst>
              <a:ext uri="{FF2B5EF4-FFF2-40B4-BE49-F238E27FC236}">
                <a16:creationId xmlns:a16="http://schemas.microsoft.com/office/drawing/2014/main" id="{C7FD96FD-BF6D-D63E-01BE-F608483D4E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1075"/>
          <a:stretch/>
        </p:blipFill>
        <p:spPr bwMode="auto">
          <a:xfrm>
            <a:off x="973352" y="877525"/>
            <a:ext cx="11218648" cy="127178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a:extLst>
              <a:ext uri="{FF2B5EF4-FFF2-40B4-BE49-F238E27FC236}">
                <a16:creationId xmlns:a16="http://schemas.microsoft.com/office/drawing/2014/main" id="{F2DB4913-798C-E034-C3E7-27954673CA9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68111"/>
          <a:stretch/>
        </p:blipFill>
        <p:spPr bwMode="auto">
          <a:xfrm>
            <a:off x="924612" y="2217579"/>
            <a:ext cx="11153282" cy="20574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86A7E78-CF9F-D43C-F653-96080E1B4447}"/>
              </a:ext>
            </a:extLst>
          </p:cNvPr>
          <p:cNvSpPr txBox="1"/>
          <p:nvPr/>
        </p:nvSpPr>
        <p:spPr>
          <a:xfrm>
            <a:off x="2668089" y="5126395"/>
            <a:ext cx="8801099" cy="1200329"/>
          </a:xfrm>
          <a:prstGeom prst="rect">
            <a:avLst/>
          </a:prstGeom>
          <a:noFill/>
        </p:spPr>
        <p:txBody>
          <a:bodyPr wrap="square">
            <a:spAutoFit/>
          </a:bodyPr>
          <a:lstStyle/>
          <a:p>
            <a:r>
              <a:rPr lang="en-GB" sz="2400" dirty="0"/>
              <a:t>The abiotic factors that affect the photic zone are availability of light and depth of the photic zone, temperature, stratification, salinity, nutrients, and currents and tides.</a:t>
            </a:r>
          </a:p>
        </p:txBody>
      </p:sp>
    </p:spTree>
    <p:extLst>
      <p:ext uri="{BB962C8B-B14F-4D97-AF65-F5344CB8AC3E}">
        <p14:creationId xmlns:p14="http://schemas.microsoft.com/office/powerpoint/2010/main" val="4024770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290DF33-E143-4C07-BE95-5320633E6843}"/>
              </a:ext>
            </a:extLst>
          </p:cNvPr>
          <p:cNvSpPr/>
          <p:nvPr/>
        </p:nvSpPr>
        <p:spPr>
          <a:xfrm>
            <a:off x="1759671" y="189628"/>
            <a:ext cx="2022287"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t>LIGHT</a:t>
            </a:r>
          </a:p>
        </p:txBody>
      </p:sp>
      <p:sp>
        <p:nvSpPr>
          <p:cNvPr id="12" name="Rectangle 11">
            <a:extLst>
              <a:ext uri="{FF2B5EF4-FFF2-40B4-BE49-F238E27FC236}">
                <a16:creationId xmlns:a16="http://schemas.microsoft.com/office/drawing/2014/main" id="{586D1246-E613-431C-969E-0A61A538676E}"/>
              </a:ext>
            </a:extLst>
          </p:cNvPr>
          <p:cNvSpPr/>
          <p:nvPr/>
        </p:nvSpPr>
        <p:spPr>
          <a:xfrm>
            <a:off x="926234" y="5395700"/>
            <a:ext cx="833438" cy="661720"/>
          </a:xfrm>
          <a:prstGeom prst="rect">
            <a:avLst/>
          </a:prstGeom>
          <a:solidFill>
            <a:srgbClr val="FFFFCC"/>
          </a:solidFill>
        </p:spPr>
        <p:txBody>
          <a:bodyPr wrap="square">
            <a:spAutoFit/>
          </a:bodyPr>
          <a:lstStyle/>
          <a:p>
            <a:pPr algn="r">
              <a:spcAft>
                <a:spcPts val="600"/>
              </a:spcAft>
            </a:pPr>
            <a:r>
              <a:rPr lang="en-US" sz="1600" dirty="0"/>
              <a:t>Photic</a:t>
            </a:r>
          </a:p>
          <a:p>
            <a:pPr algn="r">
              <a:spcAft>
                <a:spcPts val="600"/>
              </a:spcAft>
            </a:pPr>
            <a:r>
              <a:rPr lang="en-US" sz="1600" dirty="0"/>
              <a:t>Aphotic</a:t>
            </a:r>
          </a:p>
        </p:txBody>
      </p:sp>
      <p:sp>
        <p:nvSpPr>
          <p:cNvPr id="3" name="Footer Placeholder 4">
            <a:extLst>
              <a:ext uri="{FF2B5EF4-FFF2-40B4-BE49-F238E27FC236}">
                <a16:creationId xmlns:a16="http://schemas.microsoft.com/office/drawing/2014/main" id="{2FFF558C-5D54-322F-28EE-77388FDAA5F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pic>
        <p:nvPicPr>
          <p:cNvPr id="11266" name="Picture 2" descr="illustration of how far light travels in the ocean.">
            <a:extLst>
              <a:ext uri="{FF2B5EF4-FFF2-40B4-BE49-F238E27FC236}">
                <a16:creationId xmlns:a16="http://schemas.microsoft.com/office/drawing/2014/main" id="{C7FD96FD-BF6D-D63E-01BE-F608483D4E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8067" b="47706"/>
          <a:stretch/>
        </p:blipFill>
        <p:spPr bwMode="auto">
          <a:xfrm>
            <a:off x="973352" y="2111604"/>
            <a:ext cx="11218648" cy="106523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FFA89EB-CC5D-76B9-5975-7F535F2145C5}"/>
              </a:ext>
            </a:extLst>
          </p:cNvPr>
          <p:cNvSpPr txBox="1"/>
          <p:nvPr/>
        </p:nvSpPr>
        <p:spPr>
          <a:xfrm>
            <a:off x="1809528" y="3429000"/>
            <a:ext cx="9546296" cy="2893100"/>
          </a:xfrm>
          <a:prstGeom prst="rect">
            <a:avLst/>
          </a:prstGeom>
          <a:noFill/>
        </p:spPr>
        <p:txBody>
          <a:bodyPr wrap="square">
            <a:spAutoFit/>
          </a:bodyPr>
          <a:lstStyle/>
          <a:p>
            <a:pPr marL="457200" indent="-457200">
              <a:buFont typeface="Arial" panose="020B0604020202020204" pitchFamily="34" charset="0"/>
              <a:buChar char="•"/>
            </a:pPr>
            <a:r>
              <a:rPr lang="en-GB" sz="2600" dirty="0"/>
              <a:t>Twilight zone</a:t>
            </a:r>
          </a:p>
          <a:p>
            <a:pPr marL="457200" indent="-457200">
              <a:buFont typeface="Arial" panose="020B0604020202020204" pitchFamily="34" charset="0"/>
              <a:buChar char="•"/>
            </a:pPr>
            <a:r>
              <a:rPr lang="en-GB" sz="2600" dirty="0"/>
              <a:t>200-1000m variable</a:t>
            </a:r>
          </a:p>
          <a:p>
            <a:pPr marL="457200" indent="-457200">
              <a:buFont typeface="Arial" panose="020B0604020202020204" pitchFamily="34" charset="0"/>
              <a:buChar char="•"/>
            </a:pPr>
            <a:r>
              <a:rPr lang="en-GB" sz="2600" dirty="0"/>
              <a:t>Adaptation to the cold</a:t>
            </a:r>
          </a:p>
          <a:p>
            <a:pPr marL="457200" indent="-457200">
              <a:buFont typeface="Arial" panose="020B0604020202020204" pitchFamily="34" charset="0"/>
              <a:buChar char="•"/>
            </a:pPr>
            <a:r>
              <a:rPr lang="en-GB" sz="2600" dirty="0"/>
              <a:t>No plants</a:t>
            </a:r>
          </a:p>
          <a:p>
            <a:pPr marL="457200" indent="-457200">
              <a:buFont typeface="Arial" panose="020B0604020202020204" pitchFamily="34" charset="0"/>
              <a:buChar char="•"/>
            </a:pPr>
            <a:r>
              <a:rPr lang="en-GB" sz="2600" dirty="0"/>
              <a:t>Thin bodies</a:t>
            </a:r>
          </a:p>
          <a:p>
            <a:pPr marL="457200" indent="-457200">
              <a:buFont typeface="Arial" panose="020B0604020202020204" pitchFamily="34" charset="0"/>
              <a:buChar char="•"/>
            </a:pPr>
            <a:r>
              <a:rPr lang="en-GB" sz="2600" dirty="0"/>
              <a:t>Red, black coloration</a:t>
            </a:r>
          </a:p>
          <a:p>
            <a:pPr marL="457200" indent="-457200">
              <a:buFont typeface="Arial" panose="020B0604020202020204" pitchFamily="34" charset="0"/>
              <a:buChar char="•"/>
            </a:pPr>
            <a:r>
              <a:rPr lang="en-GB" sz="2600" dirty="0"/>
              <a:t>Bioluminescence photophores</a:t>
            </a:r>
          </a:p>
        </p:txBody>
      </p:sp>
    </p:spTree>
    <p:extLst>
      <p:ext uri="{BB962C8B-B14F-4D97-AF65-F5344CB8AC3E}">
        <p14:creationId xmlns:p14="http://schemas.microsoft.com/office/powerpoint/2010/main" val="27878751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290DF33-E143-4C07-BE95-5320633E6843}"/>
              </a:ext>
            </a:extLst>
          </p:cNvPr>
          <p:cNvSpPr/>
          <p:nvPr/>
        </p:nvSpPr>
        <p:spPr>
          <a:xfrm>
            <a:off x="1759671" y="189628"/>
            <a:ext cx="2022287"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t>LIGHT</a:t>
            </a:r>
          </a:p>
        </p:txBody>
      </p:sp>
      <p:sp>
        <p:nvSpPr>
          <p:cNvPr id="3" name="Footer Placeholder 4">
            <a:extLst>
              <a:ext uri="{FF2B5EF4-FFF2-40B4-BE49-F238E27FC236}">
                <a16:creationId xmlns:a16="http://schemas.microsoft.com/office/drawing/2014/main" id="{2FFF558C-5D54-322F-28EE-77388FDAA5F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pic>
        <p:nvPicPr>
          <p:cNvPr id="11266" name="Picture 2" descr="illustration of how far light travels in the ocean.">
            <a:extLst>
              <a:ext uri="{FF2B5EF4-FFF2-40B4-BE49-F238E27FC236}">
                <a16:creationId xmlns:a16="http://schemas.microsoft.com/office/drawing/2014/main" id="{C7FD96FD-BF6D-D63E-01BE-F608483D4E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8067" b="47706"/>
          <a:stretch/>
        </p:blipFill>
        <p:spPr bwMode="auto">
          <a:xfrm>
            <a:off x="973352" y="2111604"/>
            <a:ext cx="11218648" cy="106523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a:extLst>
              <a:ext uri="{FF2B5EF4-FFF2-40B4-BE49-F238E27FC236}">
                <a16:creationId xmlns:a16="http://schemas.microsoft.com/office/drawing/2014/main" id="{696AC33D-18D5-9B85-9315-C61049DB68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6812" b="36738"/>
          <a:stretch/>
        </p:blipFill>
        <p:spPr bwMode="auto">
          <a:xfrm>
            <a:off x="1342953" y="3359332"/>
            <a:ext cx="10583436" cy="2231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361764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290DF33-E143-4C07-BE95-5320633E6843}"/>
              </a:ext>
            </a:extLst>
          </p:cNvPr>
          <p:cNvSpPr/>
          <p:nvPr/>
        </p:nvSpPr>
        <p:spPr>
          <a:xfrm>
            <a:off x="1759671" y="189628"/>
            <a:ext cx="2022287"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t>LIGHT</a:t>
            </a:r>
          </a:p>
        </p:txBody>
      </p:sp>
      <p:sp>
        <p:nvSpPr>
          <p:cNvPr id="12" name="Rectangle 11">
            <a:extLst>
              <a:ext uri="{FF2B5EF4-FFF2-40B4-BE49-F238E27FC236}">
                <a16:creationId xmlns:a16="http://schemas.microsoft.com/office/drawing/2014/main" id="{586D1246-E613-431C-969E-0A61A538676E}"/>
              </a:ext>
            </a:extLst>
          </p:cNvPr>
          <p:cNvSpPr/>
          <p:nvPr/>
        </p:nvSpPr>
        <p:spPr>
          <a:xfrm>
            <a:off x="650449" y="5515892"/>
            <a:ext cx="1847653" cy="584775"/>
          </a:xfrm>
          <a:prstGeom prst="rect">
            <a:avLst/>
          </a:prstGeom>
          <a:solidFill>
            <a:srgbClr val="FFFFCC"/>
          </a:solidFill>
        </p:spPr>
        <p:txBody>
          <a:bodyPr wrap="square">
            <a:spAutoFit/>
          </a:bodyPr>
          <a:lstStyle/>
          <a:p>
            <a:pPr algn="r">
              <a:spcAft>
                <a:spcPts val="600"/>
              </a:spcAft>
            </a:pPr>
            <a:r>
              <a:rPr lang="en-US" sz="1600" dirty="0"/>
              <a:t>Aphotic = also known as the Midnight zone</a:t>
            </a:r>
          </a:p>
        </p:txBody>
      </p:sp>
      <p:sp>
        <p:nvSpPr>
          <p:cNvPr id="3" name="Footer Placeholder 4">
            <a:extLst>
              <a:ext uri="{FF2B5EF4-FFF2-40B4-BE49-F238E27FC236}">
                <a16:creationId xmlns:a16="http://schemas.microsoft.com/office/drawing/2014/main" id="{2FFF558C-5D54-322F-28EE-77388FDAA5F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pic>
        <p:nvPicPr>
          <p:cNvPr id="11266" name="Picture 2" descr="illustration of how far light travels in the ocean.">
            <a:extLst>
              <a:ext uri="{FF2B5EF4-FFF2-40B4-BE49-F238E27FC236}">
                <a16:creationId xmlns:a16="http://schemas.microsoft.com/office/drawing/2014/main" id="{C7FD96FD-BF6D-D63E-01BE-F608483D4E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1437"/>
          <a:stretch/>
        </p:blipFill>
        <p:spPr bwMode="auto">
          <a:xfrm>
            <a:off x="973352" y="3139125"/>
            <a:ext cx="11218648" cy="213529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57E060D-9F78-C605-0F37-799F783181DB}"/>
              </a:ext>
            </a:extLst>
          </p:cNvPr>
          <p:cNvSpPr txBox="1"/>
          <p:nvPr/>
        </p:nvSpPr>
        <p:spPr>
          <a:xfrm>
            <a:off x="1517297" y="1409701"/>
            <a:ext cx="9546296" cy="1692771"/>
          </a:xfrm>
          <a:prstGeom prst="rect">
            <a:avLst/>
          </a:prstGeom>
          <a:noFill/>
        </p:spPr>
        <p:txBody>
          <a:bodyPr wrap="square">
            <a:spAutoFit/>
          </a:bodyPr>
          <a:lstStyle/>
          <a:p>
            <a:pPr marL="457200" indent="-457200">
              <a:buFont typeface="Arial" panose="020B0604020202020204" pitchFamily="34" charset="0"/>
              <a:buChar char="•"/>
            </a:pPr>
            <a:r>
              <a:rPr lang="en-GB" sz="2600" dirty="0"/>
              <a:t>90% of the Ocean</a:t>
            </a:r>
          </a:p>
          <a:p>
            <a:pPr marL="457200" indent="-457200">
              <a:buFont typeface="Arial" panose="020B0604020202020204" pitchFamily="34" charset="0"/>
              <a:buChar char="•"/>
            </a:pPr>
            <a:r>
              <a:rPr lang="en-GB" sz="2600" dirty="0"/>
              <a:t>Extreme pressure</a:t>
            </a:r>
          </a:p>
          <a:p>
            <a:pPr marL="457200" indent="-457200">
              <a:buFont typeface="Arial" panose="020B0604020202020204" pitchFamily="34" charset="0"/>
              <a:buChar char="•"/>
            </a:pPr>
            <a:r>
              <a:rPr lang="en-GB" sz="2600" dirty="0"/>
              <a:t>Fewer organisms</a:t>
            </a:r>
          </a:p>
          <a:p>
            <a:pPr marL="457200" indent="-457200">
              <a:buFont typeface="Arial" panose="020B0604020202020204" pitchFamily="34" charset="0"/>
              <a:buChar char="•"/>
            </a:pPr>
            <a:endParaRPr lang="en-GB" sz="2600" dirty="0"/>
          </a:p>
        </p:txBody>
      </p:sp>
      <p:sp>
        <p:nvSpPr>
          <p:cNvPr id="4" name="TextBox 3">
            <a:extLst>
              <a:ext uri="{FF2B5EF4-FFF2-40B4-BE49-F238E27FC236}">
                <a16:creationId xmlns:a16="http://schemas.microsoft.com/office/drawing/2014/main" id="{5CBBFFE9-5655-E02F-322C-058A5AFDB8C7}"/>
              </a:ext>
            </a:extLst>
          </p:cNvPr>
          <p:cNvSpPr txBox="1"/>
          <p:nvPr/>
        </p:nvSpPr>
        <p:spPr>
          <a:xfrm>
            <a:off x="8008856" y="5639002"/>
            <a:ext cx="3755795" cy="923330"/>
          </a:xfrm>
          <a:prstGeom prst="rect">
            <a:avLst/>
          </a:prstGeom>
          <a:noFill/>
        </p:spPr>
        <p:txBody>
          <a:bodyPr wrap="square">
            <a:spAutoFit/>
          </a:bodyPr>
          <a:lstStyle/>
          <a:p>
            <a:r>
              <a:rPr lang="en-GB" dirty="0">
                <a:hlinkClick r:id="rId4"/>
              </a:rPr>
              <a:t>Why are so many deep-sea animals red in </a:t>
            </a:r>
            <a:r>
              <a:rPr lang="en-GB" dirty="0" err="1">
                <a:hlinkClick r:id="rId4"/>
              </a:rPr>
              <a:t>color</a:t>
            </a:r>
            <a:r>
              <a:rPr lang="en-GB" dirty="0">
                <a:hlinkClick r:id="rId4"/>
              </a:rPr>
              <a:t>?: Ocean Exploration Facts: NOAA Office of Ocean Exploration and Research</a:t>
            </a:r>
            <a:endParaRPr lang="en-GB" dirty="0"/>
          </a:p>
        </p:txBody>
      </p:sp>
    </p:spTree>
    <p:extLst>
      <p:ext uri="{BB962C8B-B14F-4D97-AF65-F5344CB8AC3E}">
        <p14:creationId xmlns:p14="http://schemas.microsoft.com/office/powerpoint/2010/main" val="10752572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290DF33-E143-4C07-BE95-5320633E6843}"/>
              </a:ext>
            </a:extLst>
          </p:cNvPr>
          <p:cNvSpPr/>
          <p:nvPr/>
        </p:nvSpPr>
        <p:spPr>
          <a:xfrm>
            <a:off x="1759671" y="189628"/>
            <a:ext cx="2022287"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t>LIGHT</a:t>
            </a:r>
          </a:p>
        </p:txBody>
      </p:sp>
      <p:sp>
        <p:nvSpPr>
          <p:cNvPr id="12" name="Rectangle 11">
            <a:extLst>
              <a:ext uri="{FF2B5EF4-FFF2-40B4-BE49-F238E27FC236}">
                <a16:creationId xmlns:a16="http://schemas.microsoft.com/office/drawing/2014/main" id="{586D1246-E613-431C-969E-0A61A538676E}"/>
              </a:ext>
            </a:extLst>
          </p:cNvPr>
          <p:cNvSpPr/>
          <p:nvPr/>
        </p:nvSpPr>
        <p:spPr>
          <a:xfrm>
            <a:off x="650449" y="5515892"/>
            <a:ext cx="1847653" cy="584775"/>
          </a:xfrm>
          <a:prstGeom prst="rect">
            <a:avLst/>
          </a:prstGeom>
          <a:solidFill>
            <a:srgbClr val="FFFFCC"/>
          </a:solidFill>
        </p:spPr>
        <p:txBody>
          <a:bodyPr wrap="square">
            <a:spAutoFit/>
          </a:bodyPr>
          <a:lstStyle/>
          <a:p>
            <a:pPr algn="r">
              <a:spcAft>
                <a:spcPts val="600"/>
              </a:spcAft>
            </a:pPr>
            <a:r>
              <a:rPr lang="en-US" sz="1600" dirty="0"/>
              <a:t>Aphotic = also known as the Midnight zone</a:t>
            </a:r>
          </a:p>
        </p:txBody>
      </p:sp>
      <p:sp>
        <p:nvSpPr>
          <p:cNvPr id="3" name="Footer Placeholder 4">
            <a:extLst>
              <a:ext uri="{FF2B5EF4-FFF2-40B4-BE49-F238E27FC236}">
                <a16:creationId xmlns:a16="http://schemas.microsoft.com/office/drawing/2014/main" id="{2FFF558C-5D54-322F-28EE-77388FDAA5F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pic>
        <p:nvPicPr>
          <p:cNvPr id="11266" name="Picture 2" descr="illustration of how far light travels in the ocean.">
            <a:extLst>
              <a:ext uri="{FF2B5EF4-FFF2-40B4-BE49-F238E27FC236}">
                <a16:creationId xmlns:a16="http://schemas.microsoft.com/office/drawing/2014/main" id="{C7FD96FD-BF6D-D63E-01BE-F608483D4E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1437"/>
          <a:stretch/>
        </p:blipFill>
        <p:spPr bwMode="auto">
          <a:xfrm>
            <a:off x="973352" y="3139125"/>
            <a:ext cx="11218648" cy="213529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CBBFFE9-5655-E02F-322C-058A5AFDB8C7}"/>
              </a:ext>
            </a:extLst>
          </p:cNvPr>
          <p:cNvSpPr txBox="1"/>
          <p:nvPr/>
        </p:nvSpPr>
        <p:spPr>
          <a:xfrm>
            <a:off x="8008856" y="5639002"/>
            <a:ext cx="3755795" cy="923330"/>
          </a:xfrm>
          <a:prstGeom prst="rect">
            <a:avLst/>
          </a:prstGeom>
          <a:noFill/>
        </p:spPr>
        <p:txBody>
          <a:bodyPr wrap="square">
            <a:spAutoFit/>
          </a:bodyPr>
          <a:lstStyle/>
          <a:p>
            <a:r>
              <a:rPr lang="en-GB" dirty="0">
                <a:hlinkClick r:id="rId4"/>
              </a:rPr>
              <a:t>Why are so many deep-sea animals red in </a:t>
            </a:r>
            <a:r>
              <a:rPr lang="en-GB" dirty="0" err="1">
                <a:hlinkClick r:id="rId4"/>
              </a:rPr>
              <a:t>color</a:t>
            </a:r>
            <a:r>
              <a:rPr lang="en-GB" dirty="0">
                <a:hlinkClick r:id="rId4"/>
              </a:rPr>
              <a:t>?: Ocean Exploration Facts: NOAA Office of Ocean Exploration and Research</a:t>
            </a:r>
            <a:endParaRPr lang="en-GB" dirty="0"/>
          </a:p>
        </p:txBody>
      </p:sp>
      <p:pic>
        <p:nvPicPr>
          <p:cNvPr id="5" name="Picture 2">
            <a:extLst>
              <a:ext uri="{FF2B5EF4-FFF2-40B4-BE49-F238E27FC236}">
                <a16:creationId xmlns:a16="http://schemas.microsoft.com/office/drawing/2014/main" id="{6D65969B-1E2E-1B56-F1C2-F65C9B3C966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61651" b="2979"/>
          <a:stretch/>
        </p:blipFill>
        <p:spPr bwMode="auto">
          <a:xfrm>
            <a:off x="2001478" y="1050734"/>
            <a:ext cx="10055539"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53439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Underwater view of a seabed&#10;&#10;Description automatically generated">
            <a:extLst>
              <a:ext uri="{FF2B5EF4-FFF2-40B4-BE49-F238E27FC236}">
                <a16:creationId xmlns:a16="http://schemas.microsoft.com/office/drawing/2014/main" id="{8FB346F0-89CC-832B-0E40-B559E0E998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658"/>
            <a:ext cx="12191999" cy="6850342"/>
          </a:xfrm>
          <a:prstGeom prst="rect">
            <a:avLst/>
          </a:prstGeom>
        </p:spPr>
      </p:pic>
      <p:sp>
        <p:nvSpPr>
          <p:cNvPr id="19" name="TextBox 18">
            <a:extLst>
              <a:ext uri="{FF2B5EF4-FFF2-40B4-BE49-F238E27FC236}">
                <a16:creationId xmlns:a16="http://schemas.microsoft.com/office/drawing/2014/main" id="{B2DF1E20-9B91-7468-9B89-A458EDB0A049}"/>
              </a:ext>
            </a:extLst>
          </p:cNvPr>
          <p:cNvSpPr txBox="1"/>
          <p:nvPr/>
        </p:nvSpPr>
        <p:spPr>
          <a:xfrm>
            <a:off x="322247" y="884038"/>
            <a:ext cx="4648840" cy="646331"/>
          </a:xfrm>
          <a:prstGeom prst="rect">
            <a:avLst/>
          </a:prstGeom>
          <a:noFill/>
        </p:spPr>
        <p:txBody>
          <a:bodyPr wrap="square">
            <a:spAutoFit/>
          </a:bodyPr>
          <a:lstStyle/>
          <a:p>
            <a:r>
              <a:rPr lang="en-GB" dirty="0">
                <a:hlinkClick r:id="rId3"/>
              </a:rPr>
              <a:t>Deep Ocean/Benthic Zone - </a:t>
            </a:r>
            <a:r>
              <a:rPr lang="en-GB" dirty="0" err="1">
                <a:hlinkClick r:id="rId3"/>
              </a:rPr>
              <a:t>Angelena</a:t>
            </a:r>
            <a:r>
              <a:rPr lang="en-GB" dirty="0">
                <a:hlinkClick r:id="rId3"/>
              </a:rPr>
              <a:t> </a:t>
            </a:r>
            <a:r>
              <a:rPr lang="en-GB" dirty="0" err="1">
                <a:hlinkClick r:id="rId3"/>
              </a:rPr>
              <a:t>Mangieri</a:t>
            </a:r>
            <a:r>
              <a:rPr lang="en-GB" dirty="0">
                <a:hlinkClick r:id="rId3"/>
              </a:rPr>
              <a:t> (weebly.com)</a:t>
            </a:r>
            <a:endParaRPr lang="en-GB" dirty="0"/>
          </a:p>
        </p:txBody>
      </p:sp>
      <p:pic>
        <p:nvPicPr>
          <p:cNvPr id="5122" name="Picture 2" descr="Picture">
            <a:extLst>
              <a:ext uri="{FF2B5EF4-FFF2-40B4-BE49-F238E27FC236}">
                <a16:creationId xmlns:a16="http://schemas.microsoft.com/office/drawing/2014/main" id="{BDF2A40A-B142-78CF-9C46-682C33FEFD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88777" y="287401"/>
            <a:ext cx="4780976" cy="4129024"/>
          </a:xfrm>
          <a:prstGeom prst="rect">
            <a:avLst/>
          </a:prstGeom>
          <a:noFill/>
          <a:ln w="76200">
            <a:solidFill>
              <a:schemeClr val="bg1"/>
            </a:solidFill>
          </a:ln>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F81D9727-5BED-A732-948E-0F898CEB381E}"/>
              </a:ext>
            </a:extLst>
          </p:cNvPr>
          <p:cNvSpPr/>
          <p:nvPr/>
        </p:nvSpPr>
        <p:spPr>
          <a:xfrm>
            <a:off x="278726" y="122682"/>
            <a:ext cx="3005799" cy="6463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DEEP OCEAN</a:t>
            </a:r>
          </a:p>
        </p:txBody>
      </p:sp>
      <p:sp>
        <p:nvSpPr>
          <p:cNvPr id="3" name="Rectangle 2">
            <a:extLst>
              <a:ext uri="{FF2B5EF4-FFF2-40B4-BE49-F238E27FC236}">
                <a16:creationId xmlns:a16="http://schemas.microsoft.com/office/drawing/2014/main" id="{9BE538D7-C0A5-456F-0942-201EB5895103}"/>
              </a:ext>
            </a:extLst>
          </p:cNvPr>
          <p:cNvSpPr/>
          <p:nvPr/>
        </p:nvSpPr>
        <p:spPr>
          <a:xfrm>
            <a:off x="650449" y="5515892"/>
            <a:ext cx="1847653" cy="584775"/>
          </a:xfrm>
          <a:prstGeom prst="rect">
            <a:avLst/>
          </a:prstGeom>
          <a:solidFill>
            <a:srgbClr val="FFFFCC"/>
          </a:solidFill>
        </p:spPr>
        <p:txBody>
          <a:bodyPr wrap="square">
            <a:spAutoFit/>
          </a:bodyPr>
          <a:lstStyle/>
          <a:p>
            <a:pPr algn="r">
              <a:spcAft>
                <a:spcPts val="600"/>
              </a:spcAft>
            </a:pPr>
            <a:r>
              <a:rPr lang="en-US" sz="1600" dirty="0"/>
              <a:t>Aphotic = also known as the Midnight zone</a:t>
            </a:r>
          </a:p>
        </p:txBody>
      </p:sp>
      <p:sp>
        <p:nvSpPr>
          <p:cNvPr id="5" name="Rectangle 4">
            <a:extLst>
              <a:ext uri="{FF2B5EF4-FFF2-40B4-BE49-F238E27FC236}">
                <a16:creationId xmlns:a16="http://schemas.microsoft.com/office/drawing/2014/main" id="{E618A0A3-D995-DEF6-581B-17F9CBFC72CF}"/>
              </a:ext>
            </a:extLst>
          </p:cNvPr>
          <p:cNvSpPr/>
          <p:nvPr/>
        </p:nvSpPr>
        <p:spPr>
          <a:xfrm>
            <a:off x="361838" y="1766852"/>
            <a:ext cx="6195715" cy="1631216"/>
          </a:xfrm>
          <a:prstGeom prst="rect">
            <a:avLst/>
          </a:prstGeom>
          <a:solidFill>
            <a:srgbClr val="FFFFCC"/>
          </a:solidFill>
        </p:spPr>
        <p:txBody>
          <a:bodyPr wrap="square">
            <a:spAutoFit/>
          </a:bodyPr>
          <a:lstStyle/>
          <a:p>
            <a:pPr>
              <a:spcAft>
                <a:spcPts val="600"/>
              </a:spcAft>
            </a:pPr>
            <a:r>
              <a:rPr lang="en-GB" sz="2000" dirty="0">
                <a:cs typeface="Arial" panose="020B0604020202020204" pitchFamily="34" charset="0"/>
              </a:rPr>
              <a:t>The Benthic/Abyssal zone is the portion of the ocean that is below depths of 4,000 meters. It covers about 300,000,000 square </a:t>
            </a:r>
            <a:r>
              <a:rPr lang="en-GB" sz="2000" dirty="0" err="1">
                <a:cs typeface="Arial" panose="020B0604020202020204" pitchFamily="34" charset="0"/>
              </a:rPr>
              <a:t>kilometers</a:t>
            </a:r>
            <a:r>
              <a:rPr lang="en-GB" sz="2000" dirty="0">
                <a:cs typeface="Arial" panose="020B0604020202020204" pitchFamily="34" charset="0"/>
              </a:rPr>
              <a:t> out of the 510,000,000 square </a:t>
            </a:r>
            <a:r>
              <a:rPr lang="en-GB" sz="2000" dirty="0" err="1">
                <a:cs typeface="Arial" panose="020B0604020202020204" pitchFamily="34" charset="0"/>
              </a:rPr>
              <a:t>kilometers</a:t>
            </a:r>
            <a:r>
              <a:rPr lang="en-GB" sz="2000" dirty="0">
                <a:cs typeface="Arial" panose="020B0604020202020204" pitchFamily="34" charset="0"/>
              </a:rPr>
              <a:t> of entire Earth. This makes up 60% of the global surface and 83% of the areas of the oceans and seas. </a:t>
            </a:r>
            <a:endParaRPr lang="en-AU" sz="2000" dirty="0">
              <a:cs typeface="Arial" panose="020B0604020202020204" pitchFamily="34" charset="0"/>
            </a:endParaRPr>
          </a:p>
        </p:txBody>
      </p:sp>
    </p:spTree>
    <p:extLst>
      <p:ext uri="{BB962C8B-B14F-4D97-AF65-F5344CB8AC3E}">
        <p14:creationId xmlns:p14="http://schemas.microsoft.com/office/powerpoint/2010/main" val="674617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The deep-sea is cold, dark, and mysterious but its creatures are known for their amazing adaptations.">
            <a:extLst>
              <a:ext uri="{FF2B5EF4-FFF2-40B4-BE49-F238E27FC236}">
                <a16:creationId xmlns:a16="http://schemas.microsoft.com/office/drawing/2014/main" id="{96208057-A6B3-EC9A-941C-79138C2CF60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98" b="8977"/>
          <a:stretch/>
        </p:blipFill>
        <p:spPr bwMode="auto">
          <a:xfrm>
            <a:off x="-1" y="-1"/>
            <a:ext cx="12264887" cy="6858001"/>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2DF1E20-9B91-7468-9B89-A458EDB0A049}"/>
              </a:ext>
            </a:extLst>
          </p:cNvPr>
          <p:cNvSpPr txBox="1"/>
          <p:nvPr/>
        </p:nvSpPr>
        <p:spPr>
          <a:xfrm>
            <a:off x="322247" y="884038"/>
            <a:ext cx="4648840" cy="646331"/>
          </a:xfrm>
          <a:prstGeom prst="rect">
            <a:avLst/>
          </a:prstGeom>
          <a:noFill/>
        </p:spPr>
        <p:txBody>
          <a:bodyPr wrap="square">
            <a:spAutoFit/>
          </a:bodyPr>
          <a:lstStyle/>
          <a:p>
            <a:r>
              <a:rPr lang="en-GB" dirty="0">
                <a:hlinkClick r:id="rId3"/>
              </a:rPr>
              <a:t>Deep Ocean/Benthic Zone - </a:t>
            </a:r>
            <a:r>
              <a:rPr lang="en-GB" dirty="0" err="1">
                <a:hlinkClick r:id="rId3"/>
              </a:rPr>
              <a:t>Angelena</a:t>
            </a:r>
            <a:r>
              <a:rPr lang="en-GB" dirty="0">
                <a:hlinkClick r:id="rId3"/>
              </a:rPr>
              <a:t> </a:t>
            </a:r>
            <a:r>
              <a:rPr lang="en-GB" dirty="0" err="1">
                <a:hlinkClick r:id="rId3"/>
              </a:rPr>
              <a:t>Mangieri</a:t>
            </a:r>
            <a:r>
              <a:rPr lang="en-GB" dirty="0">
                <a:hlinkClick r:id="rId3"/>
              </a:rPr>
              <a:t> (weebly.com)</a:t>
            </a:r>
            <a:endParaRPr lang="en-GB" dirty="0"/>
          </a:p>
        </p:txBody>
      </p:sp>
      <p:sp>
        <p:nvSpPr>
          <p:cNvPr id="2" name="Rectangle 1">
            <a:extLst>
              <a:ext uri="{FF2B5EF4-FFF2-40B4-BE49-F238E27FC236}">
                <a16:creationId xmlns:a16="http://schemas.microsoft.com/office/drawing/2014/main" id="{F81D9727-5BED-A732-948E-0F898CEB381E}"/>
              </a:ext>
            </a:extLst>
          </p:cNvPr>
          <p:cNvSpPr/>
          <p:nvPr/>
        </p:nvSpPr>
        <p:spPr>
          <a:xfrm>
            <a:off x="278726" y="122682"/>
            <a:ext cx="3005799" cy="6463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DEEP OCEAN</a:t>
            </a:r>
          </a:p>
        </p:txBody>
      </p:sp>
      <p:sp>
        <p:nvSpPr>
          <p:cNvPr id="3" name="Rectangle 2">
            <a:extLst>
              <a:ext uri="{FF2B5EF4-FFF2-40B4-BE49-F238E27FC236}">
                <a16:creationId xmlns:a16="http://schemas.microsoft.com/office/drawing/2014/main" id="{9BE538D7-C0A5-456F-0942-201EB5895103}"/>
              </a:ext>
            </a:extLst>
          </p:cNvPr>
          <p:cNvSpPr/>
          <p:nvPr/>
        </p:nvSpPr>
        <p:spPr>
          <a:xfrm>
            <a:off x="650449" y="5515892"/>
            <a:ext cx="1847653" cy="584775"/>
          </a:xfrm>
          <a:prstGeom prst="rect">
            <a:avLst/>
          </a:prstGeom>
          <a:solidFill>
            <a:srgbClr val="FFFFCC"/>
          </a:solidFill>
        </p:spPr>
        <p:txBody>
          <a:bodyPr wrap="square">
            <a:spAutoFit/>
          </a:bodyPr>
          <a:lstStyle/>
          <a:p>
            <a:pPr algn="r">
              <a:spcAft>
                <a:spcPts val="600"/>
              </a:spcAft>
            </a:pPr>
            <a:r>
              <a:rPr lang="en-US" sz="1600" dirty="0"/>
              <a:t>Aphotic = also known as the Midnight zone</a:t>
            </a:r>
          </a:p>
        </p:txBody>
      </p:sp>
      <p:sp>
        <p:nvSpPr>
          <p:cNvPr id="5" name="Rectangle 4">
            <a:extLst>
              <a:ext uri="{FF2B5EF4-FFF2-40B4-BE49-F238E27FC236}">
                <a16:creationId xmlns:a16="http://schemas.microsoft.com/office/drawing/2014/main" id="{E618A0A3-D995-DEF6-581B-17F9CBFC72CF}"/>
              </a:ext>
            </a:extLst>
          </p:cNvPr>
          <p:cNvSpPr/>
          <p:nvPr/>
        </p:nvSpPr>
        <p:spPr>
          <a:xfrm>
            <a:off x="8656983" y="282419"/>
            <a:ext cx="3383183" cy="5632311"/>
          </a:xfrm>
          <a:prstGeom prst="rect">
            <a:avLst/>
          </a:prstGeom>
          <a:solidFill>
            <a:srgbClr val="FFFFCC"/>
          </a:solidFill>
        </p:spPr>
        <p:txBody>
          <a:bodyPr wrap="square">
            <a:spAutoFit/>
          </a:bodyPr>
          <a:lstStyle/>
          <a:p>
            <a:pPr>
              <a:spcAft>
                <a:spcPts val="600"/>
              </a:spcAft>
            </a:pPr>
            <a:r>
              <a:rPr lang="en-GB" sz="2000" dirty="0">
                <a:cs typeface="Arial" panose="020B0604020202020204" pitchFamily="34" charset="0"/>
              </a:rPr>
              <a:t>As you travel from the surface of the ocean downward to the seafloor, </a:t>
            </a:r>
            <a:r>
              <a:rPr lang="en-GB" sz="2000" dirty="0">
                <a:cs typeface="Arial" panose="020B0604020202020204" pitchFamily="34" charset="0"/>
                <a:hlinkClick r:id="rId4">
                  <a:extLst>
                    <a:ext uri="{A12FA001-AC4F-418D-AE19-62706E023703}">
                      <ahyp:hlinkClr xmlns:ahyp="http://schemas.microsoft.com/office/drawing/2018/hyperlinkcolor" val="tx"/>
                    </a:ext>
                  </a:extLst>
                </a:hlinkClick>
              </a:rPr>
              <a:t>water pressure</a:t>
            </a:r>
            <a:r>
              <a:rPr lang="en-GB" sz="2000" dirty="0">
                <a:cs typeface="Arial" panose="020B0604020202020204" pitchFamily="34" charset="0"/>
              </a:rPr>
              <a:t> increases by one atmosphere (or 14 pounds per square inch) for every 10 meters (32.8 feet) of depth. This means, for example, at 100 meters (328 feet), you would experience one atmosphere of air pressure and 10 atmospheres of water pressure, for a total of 11 atmospheres. Travel to 1,000 meters (3,280 feet) below the ocean’s surface and most organisms with gas-filled spaces (e.g., lungs) would be crushed by the pressures that other deep-sea life experience</a:t>
            </a:r>
            <a:endParaRPr lang="en-AU" sz="2000" dirty="0">
              <a:cs typeface="Arial" panose="020B0604020202020204" pitchFamily="34" charset="0"/>
            </a:endParaRPr>
          </a:p>
        </p:txBody>
      </p:sp>
    </p:spTree>
    <p:extLst>
      <p:ext uri="{BB962C8B-B14F-4D97-AF65-F5344CB8AC3E}">
        <p14:creationId xmlns:p14="http://schemas.microsoft.com/office/powerpoint/2010/main" val="169784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Underwater view of a seabed&#10;&#10;Description automatically generated">
            <a:extLst>
              <a:ext uri="{FF2B5EF4-FFF2-40B4-BE49-F238E27FC236}">
                <a16:creationId xmlns:a16="http://schemas.microsoft.com/office/drawing/2014/main" id="{8FB346F0-89CC-832B-0E40-B559E0E998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1999" cy="6850342"/>
          </a:xfrm>
          <a:prstGeom prst="rect">
            <a:avLst/>
          </a:prstGeom>
        </p:spPr>
      </p:pic>
      <p:sp>
        <p:nvSpPr>
          <p:cNvPr id="2" name="Rectangle 1">
            <a:extLst>
              <a:ext uri="{FF2B5EF4-FFF2-40B4-BE49-F238E27FC236}">
                <a16:creationId xmlns:a16="http://schemas.microsoft.com/office/drawing/2014/main" id="{F81D9727-5BED-A732-948E-0F898CEB381E}"/>
              </a:ext>
            </a:extLst>
          </p:cNvPr>
          <p:cNvSpPr/>
          <p:nvPr/>
        </p:nvSpPr>
        <p:spPr>
          <a:xfrm>
            <a:off x="278726" y="122682"/>
            <a:ext cx="3005799" cy="6463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DEEP OCEAN</a:t>
            </a:r>
          </a:p>
        </p:txBody>
      </p:sp>
      <p:sp>
        <p:nvSpPr>
          <p:cNvPr id="3" name="Rectangle 2">
            <a:extLst>
              <a:ext uri="{FF2B5EF4-FFF2-40B4-BE49-F238E27FC236}">
                <a16:creationId xmlns:a16="http://schemas.microsoft.com/office/drawing/2014/main" id="{9BE538D7-C0A5-456F-0942-201EB5895103}"/>
              </a:ext>
            </a:extLst>
          </p:cNvPr>
          <p:cNvSpPr/>
          <p:nvPr/>
        </p:nvSpPr>
        <p:spPr>
          <a:xfrm>
            <a:off x="650449" y="5515892"/>
            <a:ext cx="1847653" cy="584775"/>
          </a:xfrm>
          <a:prstGeom prst="rect">
            <a:avLst/>
          </a:prstGeom>
          <a:solidFill>
            <a:srgbClr val="FFFFCC"/>
          </a:solidFill>
        </p:spPr>
        <p:txBody>
          <a:bodyPr wrap="square">
            <a:spAutoFit/>
          </a:bodyPr>
          <a:lstStyle/>
          <a:p>
            <a:pPr algn="r">
              <a:spcAft>
                <a:spcPts val="600"/>
              </a:spcAft>
            </a:pPr>
            <a:r>
              <a:rPr lang="en-US" sz="1600" dirty="0"/>
              <a:t>Aphotic = also known as the Midnight zone</a:t>
            </a:r>
          </a:p>
        </p:txBody>
      </p:sp>
      <p:pic>
        <p:nvPicPr>
          <p:cNvPr id="22530" name="Picture 2" descr="Strange but true: How deep sea creatures survive hostile habitats | Nestia">
            <a:extLst>
              <a:ext uri="{FF2B5EF4-FFF2-40B4-BE49-F238E27FC236}">
                <a16:creationId xmlns:a16="http://schemas.microsoft.com/office/drawing/2014/main" id="{F8F4835B-63AE-21BC-A9F7-0C8BF173E2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71912" y="7658"/>
            <a:ext cx="8320087"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389BA9C-AC96-72DE-E053-191BFDE17EAE}"/>
              </a:ext>
            </a:extLst>
          </p:cNvPr>
          <p:cNvSpPr txBox="1"/>
          <p:nvPr/>
        </p:nvSpPr>
        <p:spPr>
          <a:xfrm>
            <a:off x="278726" y="1013647"/>
            <a:ext cx="2464474" cy="1200329"/>
          </a:xfrm>
          <a:prstGeom prst="rect">
            <a:avLst/>
          </a:prstGeom>
          <a:noFill/>
        </p:spPr>
        <p:txBody>
          <a:bodyPr wrap="square">
            <a:spAutoFit/>
          </a:bodyPr>
          <a:lstStyle/>
          <a:p>
            <a:r>
              <a:rPr lang="en-GB" dirty="0">
                <a:solidFill>
                  <a:schemeClr val="bg1"/>
                </a:solidFill>
                <a:hlinkClick r:id="rId4">
                  <a:extLst>
                    <a:ext uri="{A12FA001-AC4F-418D-AE19-62706E023703}">
                      <ahyp:hlinkClr xmlns:ahyp="http://schemas.microsoft.com/office/drawing/2018/hyperlinkcolor" val="tx"/>
                    </a:ext>
                  </a:extLst>
                </a:hlinkClick>
              </a:rPr>
              <a:t>Strange but true: How deep sea creatures survive hostile habitats | The Straits Times</a:t>
            </a:r>
            <a:endParaRPr lang="en-GB" dirty="0">
              <a:solidFill>
                <a:schemeClr val="bg1"/>
              </a:solidFill>
            </a:endParaRPr>
          </a:p>
        </p:txBody>
      </p:sp>
      <p:sp>
        <p:nvSpPr>
          <p:cNvPr id="9" name="TextBox 8">
            <a:extLst>
              <a:ext uri="{FF2B5EF4-FFF2-40B4-BE49-F238E27FC236}">
                <a16:creationId xmlns:a16="http://schemas.microsoft.com/office/drawing/2014/main" id="{9DEDE959-BF1D-7F96-6922-74AB544C06B2}"/>
              </a:ext>
            </a:extLst>
          </p:cNvPr>
          <p:cNvSpPr txBox="1"/>
          <p:nvPr/>
        </p:nvSpPr>
        <p:spPr>
          <a:xfrm>
            <a:off x="559697" y="4166052"/>
            <a:ext cx="3312215" cy="1200329"/>
          </a:xfrm>
          <a:prstGeom prst="rect">
            <a:avLst/>
          </a:prstGeom>
          <a:noFill/>
        </p:spPr>
        <p:txBody>
          <a:bodyPr wrap="square">
            <a:spAutoFit/>
          </a:bodyPr>
          <a:lstStyle/>
          <a:p>
            <a:r>
              <a:rPr lang="en-GB" dirty="0">
                <a:solidFill>
                  <a:schemeClr val="bg1"/>
                </a:solidFill>
                <a:hlinkClick r:id="rId5">
                  <a:extLst>
                    <a:ext uri="{A12FA001-AC4F-418D-AE19-62706E023703}">
                      <ahyp:hlinkClr xmlns:ahyp="http://schemas.microsoft.com/office/drawing/2018/hyperlinkcolor" val="tx"/>
                    </a:ext>
                  </a:extLst>
                </a:hlinkClick>
              </a:rPr>
              <a:t>What conditions exist for life in the deep ocean? : Ocean Exploration Facts: NOAA Office of Ocean Exploration and Research</a:t>
            </a:r>
            <a:endParaRPr lang="en-GB" dirty="0">
              <a:solidFill>
                <a:schemeClr val="bg1"/>
              </a:solidFill>
            </a:endParaRPr>
          </a:p>
        </p:txBody>
      </p:sp>
    </p:spTree>
    <p:extLst>
      <p:ext uri="{BB962C8B-B14F-4D97-AF65-F5344CB8AC3E}">
        <p14:creationId xmlns:p14="http://schemas.microsoft.com/office/powerpoint/2010/main" val="3471573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Underwater view of a seabed&#10;&#10;Description automatically generated">
            <a:extLst>
              <a:ext uri="{FF2B5EF4-FFF2-40B4-BE49-F238E27FC236}">
                <a16:creationId xmlns:a16="http://schemas.microsoft.com/office/drawing/2014/main" id="{8FB346F0-89CC-832B-0E40-B559E0E998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658"/>
            <a:ext cx="12191999" cy="6850342"/>
          </a:xfrm>
          <a:prstGeom prst="rect">
            <a:avLst/>
          </a:prstGeom>
        </p:spPr>
      </p:pic>
      <p:sp>
        <p:nvSpPr>
          <p:cNvPr id="19" name="TextBox 18">
            <a:extLst>
              <a:ext uri="{FF2B5EF4-FFF2-40B4-BE49-F238E27FC236}">
                <a16:creationId xmlns:a16="http://schemas.microsoft.com/office/drawing/2014/main" id="{B2DF1E20-9B91-7468-9B89-A458EDB0A049}"/>
              </a:ext>
            </a:extLst>
          </p:cNvPr>
          <p:cNvSpPr txBox="1"/>
          <p:nvPr/>
        </p:nvSpPr>
        <p:spPr>
          <a:xfrm>
            <a:off x="322247" y="884038"/>
            <a:ext cx="4648840" cy="646331"/>
          </a:xfrm>
          <a:prstGeom prst="rect">
            <a:avLst/>
          </a:prstGeom>
          <a:noFill/>
        </p:spPr>
        <p:txBody>
          <a:bodyPr wrap="square">
            <a:spAutoFit/>
          </a:bodyPr>
          <a:lstStyle/>
          <a:p>
            <a:r>
              <a:rPr lang="en-GB" dirty="0">
                <a:hlinkClick r:id="rId3"/>
              </a:rPr>
              <a:t>Deep Ocean/Benthic Zone - </a:t>
            </a:r>
            <a:r>
              <a:rPr lang="en-GB" dirty="0" err="1">
                <a:hlinkClick r:id="rId3"/>
              </a:rPr>
              <a:t>Angelena</a:t>
            </a:r>
            <a:r>
              <a:rPr lang="en-GB" dirty="0">
                <a:hlinkClick r:id="rId3"/>
              </a:rPr>
              <a:t> </a:t>
            </a:r>
            <a:r>
              <a:rPr lang="en-GB" dirty="0" err="1">
                <a:hlinkClick r:id="rId3"/>
              </a:rPr>
              <a:t>Mangieri</a:t>
            </a:r>
            <a:r>
              <a:rPr lang="en-GB" dirty="0">
                <a:hlinkClick r:id="rId3"/>
              </a:rPr>
              <a:t> (weebly.com)</a:t>
            </a:r>
            <a:endParaRPr lang="en-GB" dirty="0"/>
          </a:p>
        </p:txBody>
      </p:sp>
      <p:sp>
        <p:nvSpPr>
          <p:cNvPr id="2" name="Rectangle 1">
            <a:extLst>
              <a:ext uri="{FF2B5EF4-FFF2-40B4-BE49-F238E27FC236}">
                <a16:creationId xmlns:a16="http://schemas.microsoft.com/office/drawing/2014/main" id="{F81D9727-5BED-A732-948E-0F898CEB381E}"/>
              </a:ext>
            </a:extLst>
          </p:cNvPr>
          <p:cNvSpPr/>
          <p:nvPr/>
        </p:nvSpPr>
        <p:spPr>
          <a:xfrm>
            <a:off x="278726" y="122682"/>
            <a:ext cx="3005799" cy="6463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DEEP OCEAN</a:t>
            </a:r>
          </a:p>
        </p:txBody>
      </p:sp>
      <p:sp>
        <p:nvSpPr>
          <p:cNvPr id="5" name="Rectangle 4">
            <a:extLst>
              <a:ext uri="{FF2B5EF4-FFF2-40B4-BE49-F238E27FC236}">
                <a16:creationId xmlns:a16="http://schemas.microsoft.com/office/drawing/2014/main" id="{E618A0A3-D995-DEF6-581B-17F9CBFC72CF}"/>
              </a:ext>
            </a:extLst>
          </p:cNvPr>
          <p:cNvSpPr/>
          <p:nvPr/>
        </p:nvSpPr>
        <p:spPr>
          <a:xfrm>
            <a:off x="361839" y="1766852"/>
            <a:ext cx="4648840" cy="3785652"/>
          </a:xfrm>
          <a:prstGeom prst="rect">
            <a:avLst/>
          </a:prstGeom>
          <a:solidFill>
            <a:srgbClr val="FFFFCC"/>
          </a:solidFill>
        </p:spPr>
        <p:txBody>
          <a:bodyPr wrap="square">
            <a:spAutoFit/>
          </a:bodyPr>
          <a:lstStyle/>
          <a:p>
            <a:pPr>
              <a:spcAft>
                <a:spcPts val="600"/>
              </a:spcAft>
            </a:pPr>
            <a:r>
              <a:rPr lang="en-GB" sz="2400" dirty="0">
                <a:solidFill>
                  <a:srgbClr val="FF0000"/>
                </a:solidFill>
                <a:cs typeface="Arial" panose="020B0604020202020204" pitchFamily="34" charset="0"/>
              </a:rPr>
              <a:t>Carbon Cycle </a:t>
            </a:r>
            <a:r>
              <a:rPr lang="en-GB" sz="2400" dirty="0">
                <a:cs typeface="Arial" panose="020B0604020202020204" pitchFamily="34" charset="0"/>
              </a:rPr>
              <a:t>– CO2 is very important in the deep ocean. many organisms thrive off of hydrothermal vents. The vents send out heated water which creates currents of debris. The organisms use a process called</a:t>
            </a:r>
            <a:r>
              <a:rPr lang="en-GB" sz="2400" dirty="0">
                <a:solidFill>
                  <a:srgbClr val="FF0000"/>
                </a:solidFill>
                <a:cs typeface="Arial" panose="020B0604020202020204" pitchFamily="34" charset="0"/>
              </a:rPr>
              <a:t> chemosynthesis</a:t>
            </a:r>
            <a:r>
              <a:rPr lang="en-GB" sz="2400" dirty="0">
                <a:cs typeface="Arial" panose="020B0604020202020204" pitchFamily="34" charset="0"/>
              </a:rPr>
              <a:t>, which is the conversion of one or more carbon molecules and nutrients into organic matter through oxidation, to create food.</a:t>
            </a:r>
          </a:p>
        </p:txBody>
      </p:sp>
      <p:pic>
        <p:nvPicPr>
          <p:cNvPr id="8" name="Picture 2" descr="Picture">
            <a:extLst>
              <a:ext uri="{FF2B5EF4-FFF2-40B4-BE49-F238E27FC236}">
                <a16:creationId xmlns:a16="http://schemas.microsoft.com/office/drawing/2014/main" id="{AA1CF31D-98BE-7F9B-13C7-BADD5E12A9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48912" y="295000"/>
            <a:ext cx="2381250" cy="3514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5231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Picture">
            <a:extLst>
              <a:ext uri="{FF2B5EF4-FFF2-40B4-BE49-F238E27FC236}">
                <a16:creationId xmlns:a16="http://schemas.microsoft.com/office/drawing/2014/main" id="{1563AB53-3A7D-786F-A4A0-3619DA1B7C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D58220F-D5D6-386E-5B56-5B37979682D1}"/>
              </a:ext>
            </a:extLst>
          </p:cNvPr>
          <p:cNvSpPr txBox="1"/>
          <p:nvPr/>
        </p:nvSpPr>
        <p:spPr>
          <a:xfrm>
            <a:off x="302527" y="6376318"/>
            <a:ext cx="4648840" cy="369332"/>
          </a:xfrm>
          <a:prstGeom prst="rect">
            <a:avLst/>
          </a:prstGeom>
          <a:noFill/>
        </p:spPr>
        <p:txBody>
          <a:bodyPr wrap="square">
            <a:spAutoFit/>
          </a:bodyPr>
          <a:lstStyle/>
          <a:p>
            <a:r>
              <a:rPr lang="en-GB" dirty="0">
                <a:solidFill>
                  <a:schemeClr val="bg1"/>
                </a:solidFill>
                <a:hlinkClick r:id="rId4">
                  <a:extLst>
                    <a:ext uri="{A12FA001-AC4F-418D-AE19-62706E023703}">
                      <ahyp:hlinkClr xmlns:ahyp="http://schemas.microsoft.com/office/drawing/2018/hyperlinkcolor" val="tx"/>
                    </a:ext>
                  </a:extLst>
                </a:hlinkClick>
              </a:rPr>
              <a:t>The Deep Sea | Smithsonian Ocean (si.edu)</a:t>
            </a:r>
            <a:endParaRPr lang="en-GB" dirty="0">
              <a:solidFill>
                <a:schemeClr val="bg1"/>
              </a:solidFill>
            </a:endParaRPr>
          </a:p>
        </p:txBody>
      </p:sp>
      <p:sp>
        <p:nvSpPr>
          <p:cNvPr id="2" name="Rectangle 1">
            <a:extLst>
              <a:ext uri="{FF2B5EF4-FFF2-40B4-BE49-F238E27FC236}">
                <a16:creationId xmlns:a16="http://schemas.microsoft.com/office/drawing/2014/main" id="{A724CB76-4F21-82D4-7535-0D01FD0402EE}"/>
              </a:ext>
            </a:extLst>
          </p:cNvPr>
          <p:cNvSpPr/>
          <p:nvPr/>
        </p:nvSpPr>
        <p:spPr>
          <a:xfrm>
            <a:off x="302527" y="297016"/>
            <a:ext cx="4913211" cy="6463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HYDROTHERMAL VENTS</a:t>
            </a:r>
          </a:p>
        </p:txBody>
      </p:sp>
      <p:sp>
        <p:nvSpPr>
          <p:cNvPr id="3" name="Rectangle 2">
            <a:extLst>
              <a:ext uri="{FF2B5EF4-FFF2-40B4-BE49-F238E27FC236}">
                <a16:creationId xmlns:a16="http://schemas.microsoft.com/office/drawing/2014/main" id="{3C0E8598-600F-2149-9C1F-2B02E8D4D528}"/>
              </a:ext>
            </a:extLst>
          </p:cNvPr>
          <p:cNvSpPr/>
          <p:nvPr/>
        </p:nvSpPr>
        <p:spPr>
          <a:xfrm>
            <a:off x="302527" y="1240364"/>
            <a:ext cx="1894344" cy="461665"/>
          </a:xfrm>
          <a:prstGeom prst="rect">
            <a:avLst/>
          </a:prstGeom>
          <a:solidFill>
            <a:srgbClr val="FFFFCC"/>
          </a:solidFill>
        </p:spPr>
        <p:txBody>
          <a:bodyPr wrap="square">
            <a:spAutoFit/>
          </a:bodyPr>
          <a:lstStyle/>
          <a:p>
            <a:pPr>
              <a:spcAft>
                <a:spcPts val="600"/>
              </a:spcAft>
            </a:pPr>
            <a:r>
              <a:rPr lang="en-GB" sz="2400" dirty="0">
                <a:cs typeface="Arial" panose="020B0604020202020204" pitchFamily="34" charset="0"/>
              </a:rPr>
              <a:t>Black Smokers</a:t>
            </a:r>
          </a:p>
        </p:txBody>
      </p:sp>
    </p:spTree>
    <p:extLst>
      <p:ext uri="{BB962C8B-B14F-4D97-AF65-F5344CB8AC3E}">
        <p14:creationId xmlns:p14="http://schemas.microsoft.com/office/powerpoint/2010/main" val="55002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Picture">
            <a:extLst>
              <a:ext uri="{FF2B5EF4-FFF2-40B4-BE49-F238E27FC236}">
                <a16:creationId xmlns:a16="http://schemas.microsoft.com/office/drawing/2014/main" id="{1563AB53-3A7D-786F-A4A0-3619DA1B7C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D58220F-D5D6-386E-5B56-5B37979682D1}"/>
              </a:ext>
            </a:extLst>
          </p:cNvPr>
          <p:cNvSpPr txBox="1"/>
          <p:nvPr/>
        </p:nvSpPr>
        <p:spPr>
          <a:xfrm>
            <a:off x="302527" y="6376318"/>
            <a:ext cx="4648840" cy="369332"/>
          </a:xfrm>
          <a:prstGeom prst="rect">
            <a:avLst/>
          </a:prstGeom>
          <a:noFill/>
        </p:spPr>
        <p:txBody>
          <a:bodyPr wrap="square">
            <a:spAutoFit/>
          </a:bodyPr>
          <a:lstStyle/>
          <a:p>
            <a:r>
              <a:rPr lang="en-GB" dirty="0">
                <a:solidFill>
                  <a:schemeClr val="bg1"/>
                </a:solidFill>
                <a:hlinkClick r:id="rId4">
                  <a:extLst>
                    <a:ext uri="{A12FA001-AC4F-418D-AE19-62706E023703}">
                      <ahyp:hlinkClr xmlns:ahyp="http://schemas.microsoft.com/office/drawing/2018/hyperlinkcolor" val="tx"/>
                    </a:ext>
                  </a:extLst>
                </a:hlinkClick>
              </a:rPr>
              <a:t>The Deep Sea | Smithsonian Ocean (si.edu)</a:t>
            </a:r>
            <a:endParaRPr lang="en-GB" dirty="0">
              <a:solidFill>
                <a:schemeClr val="bg1"/>
              </a:solidFill>
            </a:endParaRPr>
          </a:p>
        </p:txBody>
      </p:sp>
      <p:sp>
        <p:nvSpPr>
          <p:cNvPr id="2" name="Rectangle 1">
            <a:extLst>
              <a:ext uri="{FF2B5EF4-FFF2-40B4-BE49-F238E27FC236}">
                <a16:creationId xmlns:a16="http://schemas.microsoft.com/office/drawing/2014/main" id="{A724CB76-4F21-82D4-7535-0D01FD0402EE}"/>
              </a:ext>
            </a:extLst>
          </p:cNvPr>
          <p:cNvSpPr/>
          <p:nvPr/>
        </p:nvSpPr>
        <p:spPr>
          <a:xfrm>
            <a:off x="302527" y="297016"/>
            <a:ext cx="4913211" cy="6463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HYDROTHERMAL VENTS</a:t>
            </a:r>
          </a:p>
        </p:txBody>
      </p:sp>
      <p:sp>
        <p:nvSpPr>
          <p:cNvPr id="3" name="Rectangle 2">
            <a:extLst>
              <a:ext uri="{FF2B5EF4-FFF2-40B4-BE49-F238E27FC236}">
                <a16:creationId xmlns:a16="http://schemas.microsoft.com/office/drawing/2014/main" id="{3C0E8598-600F-2149-9C1F-2B02E8D4D528}"/>
              </a:ext>
            </a:extLst>
          </p:cNvPr>
          <p:cNvSpPr/>
          <p:nvPr/>
        </p:nvSpPr>
        <p:spPr>
          <a:xfrm>
            <a:off x="302527" y="1240364"/>
            <a:ext cx="1894344" cy="461665"/>
          </a:xfrm>
          <a:prstGeom prst="rect">
            <a:avLst/>
          </a:prstGeom>
          <a:solidFill>
            <a:srgbClr val="FFFFCC"/>
          </a:solidFill>
        </p:spPr>
        <p:txBody>
          <a:bodyPr wrap="square">
            <a:spAutoFit/>
          </a:bodyPr>
          <a:lstStyle/>
          <a:p>
            <a:pPr>
              <a:spcAft>
                <a:spcPts val="600"/>
              </a:spcAft>
            </a:pPr>
            <a:r>
              <a:rPr lang="en-GB" sz="2400" dirty="0">
                <a:cs typeface="Arial" panose="020B0604020202020204" pitchFamily="34" charset="0"/>
              </a:rPr>
              <a:t>Black Smokers</a:t>
            </a:r>
          </a:p>
        </p:txBody>
      </p:sp>
      <p:pic>
        <p:nvPicPr>
          <p:cNvPr id="5" name="Picture 2" descr="Picture">
            <a:extLst>
              <a:ext uri="{FF2B5EF4-FFF2-40B4-BE49-F238E27FC236}">
                <a16:creationId xmlns:a16="http://schemas.microsoft.com/office/drawing/2014/main" id="{02A36500-79D8-72EB-9E76-840E997CC60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99" t="1666" r="1180" b="1714"/>
          <a:stretch/>
        </p:blipFill>
        <p:spPr bwMode="auto">
          <a:xfrm>
            <a:off x="2411263" y="1068822"/>
            <a:ext cx="9278472" cy="5307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5314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Picture">
            <a:extLst>
              <a:ext uri="{FF2B5EF4-FFF2-40B4-BE49-F238E27FC236}">
                <a16:creationId xmlns:a16="http://schemas.microsoft.com/office/drawing/2014/main" id="{6ECE1E9A-2639-5889-563C-CE56EBA883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872"/>
          <a:stretch/>
        </p:blipFill>
        <p:spPr bwMode="auto">
          <a:xfrm>
            <a:off x="0" y="7938"/>
            <a:ext cx="12192000" cy="68421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D58220F-D5D6-386E-5B56-5B37979682D1}"/>
              </a:ext>
            </a:extLst>
          </p:cNvPr>
          <p:cNvSpPr txBox="1"/>
          <p:nvPr/>
        </p:nvSpPr>
        <p:spPr>
          <a:xfrm>
            <a:off x="1722438" y="6362130"/>
            <a:ext cx="4648840" cy="369332"/>
          </a:xfrm>
          <a:prstGeom prst="rect">
            <a:avLst/>
          </a:prstGeom>
          <a:noFill/>
        </p:spPr>
        <p:txBody>
          <a:bodyPr wrap="square">
            <a:spAutoFit/>
          </a:bodyPr>
          <a:lstStyle/>
          <a:p>
            <a:r>
              <a:rPr lang="en-GB" dirty="0">
                <a:hlinkClick r:id="rId4"/>
              </a:rPr>
              <a:t>The Deep Sea | Smithsonian Ocean (si.edu)</a:t>
            </a:r>
            <a:endParaRPr lang="en-GB" dirty="0"/>
          </a:p>
        </p:txBody>
      </p:sp>
      <p:sp>
        <p:nvSpPr>
          <p:cNvPr id="2" name="TextBox 1">
            <a:extLst>
              <a:ext uri="{FF2B5EF4-FFF2-40B4-BE49-F238E27FC236}">
                <a16:creationId xmlns:a16="http://schemas.microsoft.com/office/drawing/2014/main" id="{52FFA2A4-9E59-5CD1-C6B3-80D2C7448EE6}"/>
              </a:ext>
            </a:extLst>
          </p:cNvPr>
          <p:cNvSpPr txBox="1"/>
          <p:nvPr/>
        </p:nvSpPr>
        <p:spPr>
          <a:xfrm>
            <a:off x="2920563" y="1232426"/>
            <a:ext cx="2784479" cy="1015663"/>
          </a:xfrm>
          <a:prstGeom prst="rect">
            <a:avLst/>
          </a:prstGeom>
          <a:noFill/>
        </p:spPr>
        <p:txBody>
          <a:bodyPr wrap="square">
            <a:spAutoFit/>
          </a:bodyPr>
          <a:lstStyle/>
          <a:p>
            <a:r>
              <a:rPr lang="en-GB" sz="2000" dirty="0">
                <a:solidFill>
                  <a:schemeClr val="bg1"/>
                </a:solidFill>
                <a:cs typeface="Arial" panose="020B0604020202020204" pitchFamily="34" charset="0"/>
              </a:rPr>
              <a:t>Colour – indicator of what chemicals the vents are comprised of</a:t>
            </a:r>
          </a:p>
        </p:txBody>
      </p:sp>
      <p:sp>
        <p:nvSpPr>
          <p:cNvPr id="3" name="Rectangle 2">
            <a:extLst>
              <a:ext uri="{FF2B5EF4-FFF2-40B4-BE49-F238E27FC236}">
                <a16:creationId xmlns:a16="http://schemas.microsoft.com/office/drawing/2014/main" id="{35093E6B-B530-0836-2B7E-DFD7575C2553}"/>
              </a:ext>
            </a:extLst>
          </p:cNvPr>
          <p:cNvSpPr/>
          <p:nvPr/>
        </p:nvSpPr>
        <p:spPr>
          <a:xfrm>
            <a:off x="302527" y="297016"/>
            <a:ext cx="4883950" cy="6463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HYDROTHERMAL VENTS</a:t>
            </a:r>
          </a:p>
        </p:txBody>
      </p:sp>
    </p:spTree>
    <p:extLst>
      <p:ext uri="{BB962C8B-B14F-4D97-AF65-F5344CB8AC3E}">
        <p14:creationId xmlns:p14="http://schemas.microsoft.com/office/powerpoint/2010/main" val="991967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Picture">
            <a:extLst>
              <a:ext uri="{FF2B5EF4-FFF2-40B4-BE49-F238E27FC236}">
                <a16:creationId xmlns:a16="http://schemas.microsoft.com/office/drawing/2014/main" id="{6ECE1E9A-2639-5889-563C-CE56EBA883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872"/>
          <a:stretch/>
        </p:blipFill>
        <p:spPr bwMode="auto">
          <a:xfrm>
            <a:off x="0" y="7938"/>
            <a:ext cx="12192000" cy="68421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D58220F-D5D6-386E-5B56-5B37979682D1}"/>
              </a:ext>
            </a:extLst>
          </p:cNvPr>
          <p:cNvSpPr txBox="1"/>
          <p:nvPr/>
        </p:nvSpPr>
        <p:spPr>
          <a:xfrm>
            <a:off x="1722438" y="6362130"/>
            <a:ext cx="4648840" cy="369332"/>
          </a:xfrm>
          <a:prstGeom prst="rect">
            <a:avLst/>
          </a:prstGeom>
          <a:noFill/>
        </p:spPr>
        <p:txBody>
          <a:bodyPr wrap="square">
            <a:spAutoFit/>
          </a:bodyPr>
          <a:lstStyle/>
          <a:p>
            <a:r>
              <a:rPr lang="en-GB" dirty="0">
                <a:hlinkClick r:id="rId4"/>
              </a:rPr>
              <a:t>The Deep Sea | Smithsonian Ocean (si.edu)</a:t>
            </a:r>
            <a:endParaRPr lang="en-GB" dirty="0"/>
          </a:p>
        </p:txBody>
      </p:sp>
      <p:sp>
        <p:nvSpPr>
          <p:cNvPr id="2" name="TextBox 1">
            <a:extLst>
              <a:ext uri="{FF2B5EF4-FFF2-40B4-BE49-F238E27FC236}">
                <a16:creationId xmlns:a16="http://schemas.microsoft.com/office/drawing/2014/main" id="{52FFA2A4-9E59-5CD1-C6B3-80D2C7448EE6}"/>
              </a:ext>
            </a:extLst>
          </p:cNvPr>
          <p:cNvSpPr txBox="1"/>
          <p:nvPr/>
        </p:nvSpPr>
        <p:spPr>
          <a:xfrm>
            <a:off x="2920563" y="1232426"/>
            <a:ext cx="2784479" cy="1015663"/>
          </a:xfrm>
          <a:prstGeom prst="rect">
            <a:avLst/>
          </a:prstGeom>
          <a:noFill/>
        </p:spPr>
        <p:txBody>
          <a:bodyPr wrap="square">
            <a:spAutoFit/>
          </a:bodyPr>
          <a:lstStyle/>
          <a:p>
            <a:r>
              <a:rPr lang="en-GB" sz="2000" dirty="0">
                <a:solidFill>
                  <a:schemeClr val="bg1"/>
                </a:solidFill>
                <a:cs typeface="Arial" panose="020B0604020202020204" pitchFamily="34" charset="0"/>
              </a:rPr>
              <a:t>Colour – indicator of what chemicals the vents are comprised of</a:t>
            </a:r>
          </a:p>
        </p:txBody>
      </p:sp>
      <p:sp>
        <p:nvSpPr>
          <p:cNvPr id="3" name="Rectangle 2">
            <a:extLst>
              <a:ext uri="{FF2B5EF4-FFF2-40B4-BE49-F238E27FC236}">
                <a16:creationId xmlns:a16="http://schemas.microsoft.com/office/drawing/2014/main" id="{35093E6B-B530-0836-2B7E-DFD7575C2553}"/>
              </a:ext>
            </a:extLst>
          </p:cNvPr>
          <p:cNvSpPr/>
          <p:nvPr/>
        </p:nvSpPr>
        <p:spPr>
          <a:xfrm>
            <a:off x="302527" y="297016"/>
            <a:ext cx="4883950" cy="6463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HYDROTHERMAL VENTS</a:t>
            </a:r>
          </a:p>
        </p:txBody>
      </p:sp>
      <p:sp>
        <p:nvSpPr>
          <p:cNvPr id="5" name="TextBox 4">
            <a:extLst>
              <a:ext uri="{FF2B5EF4-FFF2-40B4-BE49-F238E27FC236}">
                <a16:creationId xmlns:a16="http://schemas.microsoft.com/office/drawing/2014/main" id="{93D6871E-DB6A-B2A5-1D2D-071AEBC47562}"/>
              </a:ext>
            </a:extLst>
          </p:cNvPr>
          <p:cNvSpPr txBox="1"/>
          <p:nvPr/>
        </p:nvSpPr>
        <p:spPr>
          <a:xfrm>
            <a:off x="3855958" y="3597223"/>
            <a:ext cx="1927479" cy="707886"/>
          </a:xfrm>
          <a:prstGeom prst="rect">
            <a:avLst/>
          </a:prstGeom>
          <a:noFill/>
        </p:spPr>
        <p:txBody>
          <a:bodyPr wrap="square">
            <a:spAutoFit/>
          </a:bodyPr>
          <a:lstStyle/>
          <a:p>
            <a:r>
              <a:rPr lang="en-GB" sz="2000" b="1" dirty="0" err="1">
                <a:solidFill>
                  <a:srgbClr val="FF0000"/>
                </a:solidFill>
                <a:cs typeface="Arial" panose="020B0604020202020204" pitchFamily="34" charset="0"/>
              </a:rPr>
              <a:t>Sulfides</a:t>
            </a:r>
            <a:r>
              <a:rPr lang="en-GB" sz="2000" b="1" dirty="0">
                <a:solidFill>
                  <a:srgbClr val="FF0000"/>
                </a:solidFill>
                <a:cs typeface="Arial" panose="020B0604020202020204" pitchFamily="34" charset="0"/>
              </a:rPr>
              <a:t> = black vents</a:t>
            </a:r>
          </a:p>
        </p:txBody>
      </p:sp>
    </p:spTree>
    <p:extLst>
      <p:ext uri="{BB962C8B-B14F-4D97-AF65-F5344CB8AC3E}">
        <p14:creationId xmlns:p14="http://schemas.microsoft.com/office/powerpoint/2010/main" val="390047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Picture">
            <a:extLst>
              <a:ext uri="{FF2B5EF4-FFF2-40B4-BE49-F238E27FC236}">
                <a16:creationId xmlns:a16="http://schemas.microsoft.com/office/drawing/2014/main" id="{6ECE1E9A-2639-5889-563C-CE56EBA883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872"/>
          <a:stretch/>
        </p:blipFill>
        <p:spPr bwMode="auto">
          <a:xfrm>
            <a:off x="0" y="7938"/>
            <a:ext cx="12192000" cy="68421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D58220F-D5D6-386E-5B56-5B37979682D1}"/>
              </a:ext>
            </a:extLst>
          </p:cNvPr>
          <p:cNvSpPr txBox="1"/>
          <p:nvPr/>
        </p:nvSpPr>
        <p:spPr>
          <a:xfrm>
            <a:off x="1722438" y="6362130"/>
            <a:ext cx="4648840" cy="369332"/>
          </a:xfrm>
          <a:prstGeom prst="rect">
            <a:avLst/>
          </a:prstGeom>
          <a:noFill/>
        </p:spPr>
        <p:txBody>
          <a:bodyPr wrap="square">
            <a:spAutoFit/>
          </a:bodyPr>
          <a:lstStyle/>
          <a:p>
            <a:r>
              <a:rPr lang="en-GB" dirty="0">
                <a:hlinkClick r:id="rId4"/>
              </a:rPr>
              <a:t>The Deep Sea | Smithsonian Ocean (si.edu)</a:t>
            </a:r>
            <a:endParaRPr lang="en-GB" dirty="0"/>
          </a:p>
        </p:txBody>
      </p:sp>
      <p:sp>
        <p:nvSpPr>
          <p:cNvPr id="2" name="TextBox 1">
            <a:extLst>
              <a:ext uri="{FF2B5EF4-FFF2-40B4-BE49-F238E27FC236}">
                <a16:creationId xmlns:a16="http://schemas.microsoft.com/office/drawing/2014/main" id="{52FFA2A4-9E59-5CD1-C6B3-80D2C7448EE6}"/>
              </a:ext>
            </a:extLst>
          </p:cNvPr>
          <p:cNvSpPr txBox="1"/>
          <p:nvPr/>
        </p:nvSpPr>
        <p:spPr>
          <a:xfrm>
            <a:off x="2920563" y="1232426"/>
            <a:ext cx="2784479" cy="1015663"/>
          </a:xfrm>
          <a:prstGeom prst="rect">
            <a:avLst/>
          </a:prstGeom>
          <a:noFill/>
        </p:spPr>
        <p:txBody>
          <a:bodyPr wrap="square">
            <a:spAutoFit/>
          </a:bodyPr>
          <a:lstStyle/>
          <a:p>
            <a:r>
              <a:rPr lang="en-GB" sz="2000" dirty="0">
                <a:solidFill>
                  <a:schemeClr val="bg1"/>
                </a:solidFill>
                <a:cs typeface="Arial" panose="020B0604020202020204" pitchFamily="34" charset="0"/>
              </a:rPr>
              <a:t>Colour – indicator of what chemicals the vents are comprised of</a:t>
            </a:r>
          </a:p>
        </p:txBody>
      </p:sp>
      <p:sp>
        <p:nvSpPr>
          <p:cNvPr id="3" name="Rectangle 2">
            <a:extLst>
              <a:ext uri="{FF2B5EF4-FFF2-40B4-BE49-F238E27FC236}">
                <a16:creationId xmlns:a16="http://schemas.microsoft.com/office/drawing/2014/main" id="{35093E6B-B530-0836-2B7E-DFD7575C2553}"/>
              </a:ext>
            </a:extLst>
          </p:cNvPr>
          <p:cNvSpPr/>
          <p:nvPr/>
        </p:nvSpPr>
        <p:spPr>
          <a:xfrm>
            <a:off x="302527" y="297016"/>
            <a:ext cx="4883950" cy="6463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HYDROTHERMAL VENTS</a:t>
            </a:r>
          </a:p>
        </p:txBody>
      </p:sp>
      <p:sp>
        <p:nvSpPr>
          <p:cNvPr id="5" name="TextBox 4">
            <a:extLst>
              <a:ext uri="{FF2B5EF4-FFF2-40B4-BE49-F238E27FC236}">
                <a16:creationId xmlns:a16="http://schemas.microsoft.com/office/drawing/2014/main" id="{93D6871E-DB6A-B2A5-1D2D-071AEBC47562}"/>
              </a:ext>
            </a:extLst>
          </p:cNvPr>
          <p:cNvSpPr txBox="1"/>
          <p:nvPr/>
        </p:nvSpPr>
        <p:spPr>
          <a:xfrm>
            <a:off x="3855958" y="3597223"/>
            <a:ext cx="1927479" cy="707886"/>
          </a:xfrm>
          <a:prstGeom prst="rect">
            <a:avLst/>
          </a:prstGeom>
          <a:noFill/>
        </p:spPr>
        <p:txBody>
          <a:bodyPr wrap="square">
            <a:spAutoFit/>
          </a:bodyPr>
          <a:lstStyle/>
          <a:p>
            <a:r>
              <a:rPr lang="en-GB" sz="2000" b="1" dirty="0" err="1">
                <a:solidFill>
                  <a:srgbClr val="FF0000"/>
                </a:solidFill>
                <a:cs typeface="Arial" panose="020B0604020202020204" pitchFamily="34" charset="0"/>
              </a:rPr>
              <a:t>Sulfides</a:t>
            </a:r>
            <a:r>
              <a:rPr lang="en-GB" sz="2000" b="1" dirty="0">
                <a:solidFill>
                  <a:srgbClr val="FF0000"/>
                </a:solidFill>
                <a:cs typeface="Arial" panose="020B0604020202020204" pitchFamily="34" charset="0"/>
              </a:rPr>
              <a:t> = black vents</a:t>
            </a:r>
          </a:p>
        </p:txBody>
      </p:sp>
      <p:sp>
        <p:nvSpPr>
          <p:cNvPr id="6" name="TextBox 5">
            <a:extLst>
              <a:ext uri="{FF2B5EF4-FFF2-40B4-BE49-F238E27FC236}">
                <a16:creationId xmlns:a16="http://schemas.microsoft.com/office/drawing/2014/main" id="{7AAB30D4-1272-FB80-D903-3BF807E84A5C}"/>
              </a:ext>
            </a:extLst>
          </p:cNvPr>
          <p:cNvSpPr txBox="1"/>
          <p:nvPr/>
        </p:nvSpPr>
        <p:spPr>
          <a:xfrm>
            <a:off x="9015533" y="2248089"/>
            <a:ext cx="1544558" cy="707886"/>
          </a:xfrm>
          <a:prstGeom prst="rect">
            <a:avLst/>
          </a:prstGeom>
          <a:noFill/>
        </p:spPr>
        <p:txBody>
          <a:bodyPr wrap="square">
            <a:spAutoFit/>
          </a:bodyPr>
          <a:lstStyle/>
          <a:p>
            <a:r>
              <a:rPr lang="en-GB" sz="2000" b="1" dirty="0" err="1">
                <a:solidFill>
                  <a:srgbClr val="FF0000"/>
                </a:solidFill>
                <a:cs typeface="Arial" panose="020B0604020202020204" pitchFamily="34" charset="0"/>
              </a:rPr>
              <a:t>Byrite</a:t>
            </a:r>
            <a:r>
              <a:rPr lang="en-GB" sz="2000" b="1" dirty="0">
                <a:solidFill>
                  <a:srgbClr val="FF0000"/>
                </a:solidFill>
                <a:cs typeface="Arial" panose="020B0604020202020204" pitchFamily="34" charset="0"/>
              </a:rPr>
              <a:t> = white vents</a:t>
            </a:r>
          </a:p>
        </p:txBody>
      </p:sp>
    </p:spTree>
    <p:extLst>
      <p:ext uri="{BB962C8B-B14F-4D97-AF65-F5344CB8AC3E}">
        <p14:creationId xmlns:p14="http://schemas.microsoft.com/office/powerpoint/2010/main" val="3654215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86D1246-E613-431C-969E-0A61A538676E}"/>
              </a:ext>
            </a:extLst>
          </p:cNvPr>
          <p:cNvSpPr/>
          <p:nvPr/>
        </p:nvSpPr>
        <p:spPr>
          <a:xfrm>
            <a:off x="926233" y="5395700"/>
            <a:ext cx="1666875" cy="661720"/>
          </a:xfrm>
          <a:prstGeom prst="rect">
            <a:avLst/>
          </a:prstGeom>
          <a:solidFill>
            <a:srgbClr val="FFFFCC"/>
          </a:solidFill>
        </p:spPr>
        <p:txBody>
          <a:bodyPr wrap="square">
            <a:spAutoFit/>
          </a:bodyPr>
          <a:lstStyle/>
          <a:p>
            <a:pPr algn="r">
              <a:spcAft>
                <a:spcPts val="600"/>
              </a:spcAft>
            </a:pPr>
            <a:r>
              <a:rPr lang="en-US" sz="1600" dirty="0"/>
              <a:t>Photic</a:t>
            </a:r>
          </a:p>
          <a:p>
            <a:pPr algn="r">
              <a:spcAft>
                <a:spcPts val="600"/>
              </a:spcAft>
            </a:pPr>
            <a:r>
              <a:rPr lang="en-US" sz="1600" dirty="0"/>
              <a:t>Aphotic</a:t>
            </a:r>
          </a:p>
        </p:txBody>
      </p:sp>
      <p:sp>
        <p:nvSpPr>
          <p:cNvPr id="3" name="Footer Placeholder 4">
            <a:extLst>
              <a:ext uri="{FF2B5EF4-FFF2-40B4-BE49-F238E27FC236}">
                <a16:creationId xmlns:a16="http://schemas.microsoft.com/office/drawing/2014/main" id="{2FFF558C-5D54-322F-28EE-77388FDAA5F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pic>
        <p:nvPicPr>
          <p:cNvPr id="13314" name="Picture 2" descr="Abiotic factors can impact the health and &#10;&#10;development of a coral reef.">
            <a:extLst>
              <a:ext uri="{FF2B5EF4-FFF2-40B4-BE49-F238E27FC236}">
                <a16:creationId xmlns:a16="http://schemas.microsoft.com/office/drawing/2014/main" id="{689527B0-B388-2184-945B-AB7B48B256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9670" y="981546"/>
            <a:ext cx="5722592" cy="424186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36E6955-461C-678B-65E2-183DC3C1C71E}"/>
              </a:ext>
            </a:extLst>
          </p:cNvPr>
          <p:cNvSpPr txBox="1"/>
          <p:nvPr/>
        </p:nvSpPr>
        <p:spPr>
          <a:xfrm>
            <a:off x="7732643" y="683568"/>
            <a:ext cx="4359966" cy="4154984"/>
          </a:xfrm>
          <a:prstGeom prst="rect">
            <a:avLst/>
          </a:prstGeom>
          <a:noFill/>
        </p:spPr>
        <p:txBody>
          <a:bodyPr wrap="square">
            <a:spAutoFit/>
          </a:bodyPr>
          <a:lstStyle/>
          <a:p>
            <a:pPr marL="457200" indent="-457200">
              <a:buFont typeface="Arial" panose="020B0604020202020204" pitchFamily="34" charset="0"/>
              <a:buChar char="•"/>
            </a:pPr>
            <a:r>
              <a:rPr lang="en-GB" sz="2400" dirty="0"/>
              <a:t>Corals depend on lunar illumination cues to synchronize their biological rhythm.</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Moonlight governs their physiology and </a:t>
            </a:r>
            <a:r>
              <a:rPr lang="en-GB" sz="2400" dirty="0" err="1"/>
              <a:t>behavior</a:t>
            </a:r>
            <a:r>
              <a:rPr lang="en-GB" sz="2400" dirty="0"/>
              <a:t> and reproduction.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It’s all too easy for artificial wavelengths to mimic that orb’s light.</a:t>
            </a:r>
          </a:p>
        </p:txBody>
      </p:sp>
      <p:sp>
        <p:nvSpPr>
          <p:cNvPr id="2" name="Rectangle 1">
            <a:extLst>
              <a:ext uri="{FF2B5EF4-FFF2-40B4-BE49-F238E27FC236}">
                <a16:creationId xmlns:a16="http://schemas.microsoft.com/office/drawing/2014/main" id="{1068E434-B067-11DB-E4F5-859622E6065D}"/>
              </a:ext>
            </a:extLst>
          </p:cNvPr>
          <p:cNvSpPr/>
          <p:nvPr/>
        </p:nvSpPr>
        <p:spPr>
          <a:xfrm>
            <a:off x="1759671" y="189628"/>
            <a:ext cx="2022287"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t>LIGHT</a:t>
            </a:r>
          </a:p>
        </p:txBody>
      </p:sp>
    </p:spTree>
    <p:extLst>
      <p:ext uri="{BB962C8B-B14F-4D97-AF65-F5344CB8AC3E}">
        <p14:creationId xmlns:p14="http://schemas.microsoft.com/office/powerpoint/2010/main" val="248834225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86D1246-E613-431C-969E-0A61A538676E}"/>
              </a:ext>
            </a:extLst>
          </p:cNvPr>
          <p:cNvSpPr/>
          <p:nvPr/>
        </p:nvSpPr>
        <p:spPr>
          <a:xfrm>
            <a:off x="1221581" y="2279419"/>
            <a:ext cx="3610415" cy="2862322"/>
          </a:xfrm>
          <a:prstGeom prst="rect">
            <a:avLst/>
          </a:prstGeom>
          <a:solidFill>
            <a:srgbClr val="FFFFCC"/>
          </a:solidFill>
        </p:spPr>
        <p:txBody>
          <a:bodyPr wrap="square">
            <a:spAutoFit/>
          </a:bodyPr>
          <a:lstStyle/>
          <a:p>
            <a:pPr>
              <a:spcAft>
                <a:spcPts val="600"/>
              </a:spcAft>
            </a:pPr>
            <a:r>
              <a:rPr lang="en-GB" sz="2000" b="1" dirty="0"/>
              <a:t>Underwater ALAN disrupts the timing of broadcast spawning by </a:t>
            </a:r>
            <a:r>
              <a:rPr lang="en-GB" sz="2000" b="1" dirty="0" err="1"/>
              <a:t>scleractinian</a:t>
            </a:r>
            <a:r>
              <a:rPr lang="en-GB" sz="2000" b="1" dirty="0"/>
              <a:t> corals</a:t>
            </a:r>
            <a:r>
              <a:rPr lang="en-GB" sz="2000" dirty="0"/>
              <a:t> (Davies et al, 2023). Frequency histograms of the days spawning is observed relative to full moon (zero on the x-axis) in corals exposed to underwater light pollution (pink) and not exposed (blue).</a:t>
            </a:r>
            <a:endParaRPr lang="en-US" sz="2000" dirty="0"/>
          </a:p>
        </p:txBody>
      </p:sp>
      <p:sp>
        <p:nvSpPr>
          <p:cNvPr id="3" name="Footer Placeholder 4">
            <a:extLst>
              <a:ext uri="{FF2B5EF4-FFF2-40B4-BE49-F238E27FC236}">
                <a16:creationId xmlns:a16="http://schemas.microsoft.com/office/drawing/2014/main" id="{2FFF558C-5D54-322F-28EE-77388FDAA5F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pic>
        <p:nvPicPr>
          <p:cNvPr id="14338" name="Picture 2" descr="Fig. 2">
            <a:extLst>
              <a:ext uri="{FF2B5EF4-FFF2-40B4-BE49-F238E27FC236}">
                <a16:creationId xmlns:a16="http://schemas.microsoft.com/office/drawing/2014/main" id="{EB75F5D4-460B-CE1A-130B-510298F880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6692" y="93238"/>
            <a:ext cx="6292038" cy="657513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FBE531A-FD74-386A-4C8C-F3F1C8452461}"/>
              </a:ext>
            </a:extLst>
          </p:cNvPr>
          <p:cNvSpPr txBox="1"/>
          <p:nvPr/>
        </p:nvSpPr>
        <p:spPr>
          <a:xfrm>
            <a:off x="1205845" y="5435830"/>
            <a:ext cx="3894794" cy="1077218"/>
          </a:xfrm>
          <a:prstGeom prst="rect">
            <a:avLst/>
          </a:prstGeom>
          <a:noFill/>
        </p:spPr>
        <p:txBody>
          <a:bodyPr wrap="square">
            <a:spAutoFit/>
          </a:bodyPr>
          <a:lstStyle/>
          <a:p>
            <a:r>
              <a:rPr lang="en-GB" sz="2000" dirty="0"/>
              <a:t>Research shows several species have lost their reproductive synchrony</a:t>
            </a:r>
            <a:r>
              <a:rPr lang="en-GB" sz="2400" dirty="0"/>
              <a:t>. </a:t>
            </a:r>
          </a:p>
        </p:txBody>
      </p:sp>
      <p:sp>
        <p:nvSpPr>
          <p:cNvPr id="2" name="Rectangle 1">
            <a:extLst>
              <a:ext uri="{FF2B5EF4-FFF2-40B4-BE49-F238E27FC236}">
                <a16:creationId xmlns:a16="http://schemas.microsoft.com/office/drawing/2014/main" id="{FC5BD578-D9A0-A040-F05F-C79D5F37EFC0}"/>
              </a:ext>
            </a:extLst>
          </p:cNvPr>
          <p:cNvSpPr/>
          <p:nvPr/>
        </p:nvSpPr>
        <p:spPr>
          <a:xfrm>
            <a:off x="1759670" y="189628"/>
            <a:ext cx="3490985" cy="151772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t>WHAT ABOUT ARTIFICIAL LIGHT?</a:t>
            </a:r>
          </a:p>
        </p:txBody>
      </p:sp>
    </p:spTree>
    <p:extLst>
      <p:ext uri="{BB962C8B-B14F-4D97-AF65-F5344CB8AC3E}">
        <p14:creationId xmlns:p14="http://schemas.microsoft.com/office/powerpoint/2010/main" val="60732659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290DF33-E143-4C07-BE95-5320633E6843}"/>
              </a:ext>
            </a:extLst>
          </p:cNvPr>
          <p:cNvSpPr/>
          <p:nvPr/>
        </p:nvSpPr>
        <p:spPr>
          <a:xfrm>
            <a:off x="1759670" y="189628"/>
            <a:ext cx="6827117"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t>WHAT ABOUT ARTIFICIAL LIGHT?</a:t>
            </a:r>
          </a:p>
        </p:txBody>
      </p:sp>
      <p:sp>
        <p:nvSpPr>
          <p:cNvPr id="3" name="Footer Placeholder 4">
            <a:extLst>
              <a:ext uri="{FF2B5EF4-FFF2-40B4-BE49-F238E27FC236}">
                <a16:creationId xmlns:a16="http://schemas.microsoft.com/office/drawing/2014/main" id="{2FFF558C-5D54-322F-28EE-77388FDAA5F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pic>
        <p:nvPicPr>
          <p:cNvPr id="15362" name="Picture 2">
            <a:extLst>
              <a:ext uri="{FF2B5EF4-FFF2-40B4-BE49-F238E27FC236}">
                <a16:creationId xmlns:a16="http://schemas.microsoft.com/office/drawing/2014/main" id="{672E7332-0592-73AD-B493-F49B5CC348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9671" y="936351"/>
            <a:ext cx="10256738" cy="57320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36E6955-461C-678B-65E2-183DC3C1C71E}"/>
              </a:ext>
            </a:extLst>
          </p:cNvPr>
          <p:cNvSpPr txBox="1"/>
          <p:nvPr/>
        </p:nvSpPr>
        <p:spPr>
          <a:xfrm>
            <a:off x="7816046" y="1333997"/>
            <a:ext cx="4200363" cy="4524315"/>
          </a:xfrm>
          <a:prstGeom prst="rect">
            <a:avLst/>
          </a:prstGeom>
          <a:noFill/>
        </p:spPr>
        <p:txBody>
          <a:bodyPr wrap="square">
            <a:spAutoFit/>
          </a:bodyPr>
          <a:lstStyle/>
          <a:p>
            <a:pPr marL="457200" indent="-457200">
              <a:buFont typeface="Arial" panose="020B0604020202020204" pitchFamily="34" charset="0"/>
              <a:buChar char="•"/>
            </a:pPr>
            <a:r>
              <a:rPr lang="en-GB" sz="2000" b="1" dirty="0">
                <a:solidFill>
                  <a:schemeClr val="bg1"/>
                </a:solidFill>
              </a:rPr>
              <a:t>The impacts were significant.</a:t>
            </a:r>
          </a:p>
          <a:p>
            <a:pPr marL="457200" indent="-457200">
              <a:buFont typeface="Arial" panose="020B0604020202020204" pitchFamily="34" charset="0"/>
              <a:buChar char="•"/>
            </a:pPr>
            <a:endParaRPr lang="en-GB" sz="2000" dirty="0">
              <a:solidFill>
                <a:schemeClr val="bg1"/>
              </a:solidFill>
            </a:endParaRPr>
          </a:p>
          <a:p>
            <a:pPr marL="457200" indent="-457200">
              <a:buFont typeface="Arial" panose="020B0604020202020204" pitchFamily="34" charset="0"/>
              <a:buChar char="•"/>
            </a:pPr>
            <a:r>
              <a:rPr lang="en-GB" sz="2000" dirty="0">
                <a:solidFill>
                  <a:schemeClr val="bg1"/>
                </a:solidFill>
              </a:rPr>
              <a:t>Changes in environmental conditions, such as artificial light may also cause damage in less visible ways. </a:t>
            </a:r>
          </a:p>
          <a:p>
            <a:pPr marL="457200" indent="-457200">
              <a:buFont typeface="Arial" panose="020B0604020202020204" pitchFamily="34" charset="0"/>
              <a:buChar char="•"/>
            </a:pPr>
            <a:endParaRPr lang="en-GB" sz="2000" dirty="0">
              <a:solidFill>
                <a:schemeClr val="bg1"/>
              </a:solidFill>
            </a:endParaRPr>
          </a:p>
          <a:p>
            <a:pPr marL="457200" indent="-457200">
              <a:buFont typeface="Arial" panose="020B0604020202020204" pitchFamily="34" charset="0"/>
              <a:buChar char="•"/>
            </a:pPr>
            <a:r>
              <a:rPr lang="en-GB" sz="2000" dirty="0">
                <a:solidFill>
                  <a:schemeClr val="bg1"/>
                </a:solidFill>
              </a:rPr>
              <a:t>Corals that reproduce by broadcast spawning are particularly vulnerable because their reproductive phenology is governed by environmental cues</a:t>
            </a:r>
          </a:p>
          <a:p>
            <a:pPr marL="457200" indent="-457200">
              <a:buFont typeface="Arial" panose="020B0604020202020204" pitchFamily="34" charset="0"/>
              <a:buChar char="•"/>
            </a:pPr>
            <a:endParaRPr lang="en-GB" sz="2400" dirty="0">
              <a:solidFill>
                <a:schemeClr val="bg1"/>
              </a:solidFill>
            </a:endParaRPr>
          </a:p>
          <a:p>
            <a:pPr marL="457200" indent="-457200">
              <a:buFont typeface="Arial" panose="020B0604020202020204" pitchFamily="34" charset="0"/>
              <a:buChar char="•"/>
            </a:pPr>
            <a:endParaRPr lang="en-GB" sz="2400" dirty="0">
              <a:solidFill>
                <a:schemeClr val="bg1"/>
              </a:solidFill>
            </a:endParaRPr>
          </a:p>
        </p:txBody>
      </p:sp>
      <p:sp>
        <p:nvSpPr>
          <p:cNvPr id="2" name="Rectangle 1">
            <a:extLst>
              <a:ext uri="{FF2B5EF4-FFF2-40B4-BE49-F238E27FC236}">
                <a16:creationId xmlns:a16="http://schemas.microsoft.com/office/drawing/2014/main" id="{E9FAC54F-07BA-282F-AC20-DB16A715E4B3}"/>
              </a:ext>
            </a:extLst>
          </p:cNvPr>
          <p:cNvSpPr/>
          <p:nvPr/>
        </p:nvSpPr>
        <p:spPr>
          <a:xfrm>
            <a:off x="2107541" y="5413817"/>
            <a:ext cx="3696911" cy="1015663"/>
          </a:xfrm>
          <a:prstGeom prst="rect">
            <a:avLst/>
          </a:prstGeom>
          <a:solidFill>
            <a:srgbClr val="FFFFCC"/>
          </a:solidFill>
        </p:spPr>
        <p:txBody>
          <a:bodyPr wrap="square">
            <a:spAutoFit/>
          </a:bodyPr>
          <a:lstStyle/>
          <a:p>
            <a:pPr>
              <a:spcAft>
                <a:spcPts val="600"/>
              </a:spcAft>
            </a:pPr>
            <a:r>
              <a:rPr lang="en-GB" sz="2000" dirty="0"/>
              <a:t>Artificial “sky glow” can now be detected along 22% of the world’s shorelines</a:t>
            </a:r>
            <a:endParaRPr lang="en-US" sz="2000" dirty="0"/>
          </a:p>
        </p:txBody>
      </p:sp>
      <p:pic>
        <p:nvPicPr>
          <p:cNvPr id="15364" name="Picture 4">
            <a:extLst>
              <a:ext uri="{FF2B5EF4-FFF2-40B4-BE49-F238E27FC236}">
                <a16:creationId xmlns:a16="http://schemas.microsoft.com/office/drawing/2014/main" id="{211365B8-C640-7ABF-3927-A37E8602254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24" r="51591" b="21684"/>
          <a:stretch/>
        </p:blipFill>
        <p:spPr bwMode="auto">
          <a:xfrm>
            <a:off x="175591" y="2743200"/>
            <a:ext cx="3287590" cy="2355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379716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290DF33-E143-4C07-BE95-5320633E6843}"/>
              </a:ext>
            </a:extLst>
          </p:cNvPr>
          <p:cNvSpPr/>
          <p:nvPr/>
        </p:nvSpPr>
        <p:spPr>
          <a:xfrm>
            <a:off x="1759671" y="189628"/>
            <a:ext cx="5174530"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600" b="1" dirty="0"/>
          </a:p>
        </p:txBody>
      </p:sp>
      <p:sp>
        <p:nvSpPr>
          <p:cNvPr id="3" name="Footer Placeholder 4">
            <a:extLst>
              <a:ext uri="{FF2B5EF4-FFF2-40B4-BE49-F238E27FC236}">
                <a16:creationId xmlns:a16="http://schemas.microsoft.com/office/drawing/2014/main" id="{2FFF558C-5D54-322F-28EE-77388FDAA5F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
        <p:nvSpPr>
          <p:cNvPr id="6" name="TextBox 5">
            <a:extLst>
              <a:ext uri="{FF2B5EF4-FFF2-40B4-BE49-F238E27FC236}">
                <a16:creationId xmlns:a16="http://schemas.microsoft.com/office/drawing/2014/main" id="{636E6955-461C-678B-65E2-183DC3C1C71E}"/>
              </a:ext>
            </a:extLst>
          </p:cNvPr>
          <p:cNvSpPr txBox="1"/>
          <p:nvPr/>
        </p:nvSpPr>
        <p:spPr>
          <a:xfrm>
            <a:off x="6218585" y="189628"/>
            <a:ext cx="5761383" cy="5570756"/>
          </a:xfrm>
          <a:prstGeom prst="rect">
            <a:avLst/>
          </a:prstGeom>
          <a:noFill/>
        </p:spPr>
        <p:txBody>
          <a:bodyPr wrap="square">
            <a:spAutoFit/>
          </a:bodyPr>
          <a:lstStyle/>
          <a:p>
            <a:endParaRPr lang="en-GB" sz="2400" dirty="0"/>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solidFill>
                  <a:schemeClr val="bg1"/>
                </a:solidFill>
              </a:rPr>
              <a:t>Corals exposed </a:t>
            </a:r>
          </a:p>
          <a:p>
            <a:pPr marL="457200" indent="-457200">
              <a:buFont typeface="Arial" panose="020B0604020202020204" pitchFamily="34" charset="0"/>
              <a:buChar char="•"/>
            </a:pPr>
            <a:r>
              <a:rPr lang="en-GB" sz="2000" dirty="0"/>
              <a:t>Corals exposed to artificial light had higher levels of free radicals, or chemically-reactive forms of oxygen that cause </a:t>
            </a:r>
            <a:r>
              <a:rPr lang="en-GB" sz="2000" b="1" dirty="0">
                <a:solidFill>
                  <a:srgbClr val="FF0000"/>
                </a:solidFill>
              </a:rPr>
              <a:t>damage to DNA, proteins, and cellular structures</a:t>
            </a:r>
            <a:r>
              <a:rPr lang="en-GB" sz="2000" dirty="0"/>
              <a:t>. </a:t>
            </a:r>
          </a:p>
          <a:p>
            <a:pPr marL="457200" indent="-457200">
              <a:buFont typeface="Arial" panose="020B0604020202020204" pitchFamily="34" charset="0"/>
              <a:buChar char="•"/>
            </a:pPr>
            <a:endParaRPr lang="en-GB" sz="2000" dirty="0"/>
          </a:p>
          <a:p>
            <a:pPr marL="457200" indent="-457200">
              <a:buFont typeface="Arial" panose="020B0604020202020204" pitchFamily="34" charset="0"/>
              <a:buChar char="•"/>
            </a:pPr>
            <a:r>
              <a:rPr lang="en-GB" sz="2000" dirty="0"/>
              <a:t>Algae populations living symbiotically inside the corals fluctuated abnormally. Their</a:t>
            </a:r>
            <a:r>
              <a:rPr lang="en-GB" sz="2000" b="1" dirty="0">
                <a:solidFill>
                  <a:srgbClr val="FF0000"/>
                </a:solidFill>
              </a:rPr>
              <a:t> rates of photosynthesis declined </a:t>
            </a:r>
            <a:r>
              <a:rPr lang="en-GB" sz="2000" dirty="0"/>
              <a:t>(Ayalon, 2019).</a:t>
            </a:r>
          </a:p>
          <a:p>
            <a:endParaRPr lang="en-GB" sz="2000" dirty="0"/>
          </a:p>
          <a:p>
            <a:pPr marL="457200" indent="-457200">
              <a:buFont typeface="Arial" panose="020B0604020202020204" pitchFamily="34" charset="0"/>
              <a:buChar char="•"/>
            </a:pPr>
            <a:r>
              <a:rPr lang="en-GB" sz="2000" dirty="0"/>
              <a:t>Synchrony breakdown reduces the probability of </a:t>
            </a:r>
            <a:r>
              <a:rPr lang="en-GB" sz="2000" b="1" dirty="0">
                <a:solidFill>
                  <a:srgbClr val="FF0000"/>
                </a:solidFill>
              </a:rPr>
              <a:t>successful fertilization</a:t>
            </a:r>
            <a:r>
              <a:rPr lang="en-GB" sz="2000" dirty="0"/>
              <a:t>, leading to a dearth of new recruits, which may drive aging populations to extinction.</a:t>
            </a:r>
          </a:p>
          <a:p>
            <a:pPr marL="457200" indent="-457200">
              <a:buFont typeface="Arial" panose="020B0604020202020204" pitchFamily="34" charset="0"/>
              <a:buChar char="•"/>
            </a:pPr>
            <a:endParaRPr lang="en-GB" sz="2400" dirty="0"/>
          </a:p>
        </p:txBody>
      </p:sp>
      <p:pic>
        <p:nvPicPr>
          <p:cNvPr id="17410" name="Picture 2" descr="Global Change Biology | Environmental Change Journal | Wiley Online Library">
            <a:extLst>
              <a:ext uri="{FF2B5EF4-FFF2-40B4-BE49-F238E27FC236}">
                <a16:creationId xmlns:a16="http://schemas.microsoft.com/office/drawing/2014/main" id="{13E050D3-8EB1-8123-289D-D185C230A4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9671" y="921441"/>
            <a:ext cx="4213746" cy="577634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6DF18DAA-177D-0997-E0C1-864D02C96508}"/>
              </a:ext>
            </a:extLst>
          </p:cNvPr>
          <p:cNvSpPr/>
          <p:nvPr/>
        </p:nvSpPr>
        <p:spPr>
          <a:xfrm>
            <a:off x="1759670" y="189628"/>
            <a:ext cx="6827117"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t>WHAT ABOUT ARTIFICIAL LIGHT?</a:t>
            </a:r>
          </a:p>
        </p:txBody>
      </p:sp>
    </p:spTree>
    <p:extLst>
      <p:ext uri="{BB962C8B-B14F-4D97-AF65-F5344CB8AC3E}">
        <p14:creationId xmlns:p14="http://schemas.microsoft.com/office/powerpoint/2010/main" val="122537323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Footer Placeholder 4">
            <a:extLst>
              <a:ext uri="{FF2B5EF4-FFF2-40B4-BE49-F238E27FC236}">
                <a16:creationId xmlns:a16="http://schemas.microsoft.com/office/drawing/2014/main" id="{2FFF558C-5D54-322F-28EE-77388FDAA5F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pic>
        <p:nvPicPr>
          <p:cNvPr id="16386" name="Picture 2">
            <a:extLst>
              <a:ext uri="{FF2B5EF4-FFF2-40B4-BE49-F238E27FC236}">
                <a16:creationId xmlns:a16="http://schemas.microsoft.com/office/drawing/2014/main" id="{0FFD8106-0507-A4B2-343B-B441F26200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8610" y="783534"/>
            <a:ext cx="6578379" cy="4055165"/>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a:extLst>
              <a:ext uri="{FF2B5EF4-FFF2-40B4-BE49-F238E27FC236}">
                <a16:creationId xmlns:a16="http://schemas.microsoft.com/office/drawing/2014/main" id="{860B5EC1-3879-184F-6179-98A343F591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1877" y="2512653"/>
            <a:ext cx="4697871" cy="264289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FA63758-D7F4-ECB2-3E86-95705820AD33}"/>
              </a:ext>
            </a:extLst>
          </p:cNvPr>
          <p:cNvSpPr txBox="1"/>
          <p:nvPr/>
        </p:nvSpPr>
        <p:spPr>
          <a:xfrm>
            <a:off x="8933016" y="737297"/>
            <a:ext cx="4359966" cy="830997"/>
          </a:xfrm>
          <a:prstGeom prst="rect">
            <a:avLst/>
          </a:prstGeom>
          <a:noFill/>
        </p:spPr>
        <p:txBody>
          <a:bodyPr wrap="square">
            <a:spAutoFit/>
          </a:bodyPr>
          <a:lstStyle/>
          <a:p>
            <a:pPr marL="457200" indent="-457200">
              <a:buFont typeface="Arial" panose="020B0604020202020204" pitchFamily="34" charset="0"/>
              <a:buChar char="•"/>
            </a:pPr>
            <a:r>
              <a:rPr lang="en-GB" sz="2400" dirty="0" err="1"/>
              <a:t>Fobert</a:t>
            </a:r>
            <a:r>
              <a:rPr lang="en-GB" sz="2400" dirty="0"/>
              <a:t> et al (2021)</a:t>
            </a:r>
          </a:p>
          <a:p>
            <a:pPr marL="457200" indent="-457200">
              <a:buFont typeface="Arial" panose="020B0604020202020204" pitchFamily="34" charset="0"/>
              <a:buChar char="•"/>
            </a:pPr>
            <a:endParaRPr lang="en-GB" sz="2400" dirty="0"/>
          </a:p>
        </p:txBody>
      </p:sp>
      <p:sp>
        <p:nvSpPr>
          <p:cNvPr id="10" name="TextBox 9">
            <a:extLst>
              <a:ext uri="{FF2B5EF4-FFF2-40B4-BE49-F238E27FC236}">
                <a16:creationId xmlns:a16="http://schemas.microsoft.com/office/drawing/2014/main" id="{8A17485D-552D-5877-F7F8-7AFD147E6557}"/>
              </a:ext>
            </a:extLst>
          </p:cNvPr>
          <p:cNvSpPr txBox="1"/>
          <p:nvPr/>
        </p:nvSpPr>
        <p:spPr>
          <a:xfrm>
            <a:off x="1463537" y="5375710"/>
            <a:ext cx="10227365" cy="1292662"/>
          </a:xfrm>
          <a:prstGeom prst="rect">
            <a:avLst/>
          </a:prstGeom>
          <a:noFill/>
        </p:spPr>
        <p:txBody>
          <a:bodyPr wrap="square">
            <a:spAutoFit/>
          </a:bodyPr>
          <a:lstStyle/>
          <a:p>
            <a:pPr marL="457200" indent="-457200">
              <a:buFont typeface="Arial" panose="020B0604020202020204" pitchFamily="34" charset="0"/>
              <a:buChar char="•"/>
            </a:pPr>
            <a:r>
              <a:rPr lang="en-GB" sz="2600" dirty="0"/>
              <a:t>An increasing amount of artificial light at night in coral reefs, even at relatively low levels, masks natural cues that trigger clownfish eggs to hatch after dusk.</a:t>
            </a:r>
          </a:p>
          <a:p>
            <a:endParaRPr lang="en-GB" sz="2600" dirty="0"/>
          </a:p>
        </p:txBody>
      </p:sp>
      <p:sp>
        <p:nvSpPr>
          <p:cNvPr id="14" name="Rectangle 13">
            <a:extLst>
              <a:ext uri="{FF2B5EF4-FFF2-40B4-BE49-F238E27FC236}">
                <a16:creationId xmlns:a16="http://schemas.microsoft.com/office/drawing/2014/main" id="{D414BD3B-E33C-1380-42ED-81A449C7FC8A}"/>
              </a:ext>
            </a:extLst>
          </p:cNvPr>
          <p:cNvSpPr/>
          <p:nvPr/>
        </p:nvSpPr>
        <p:spPr>
          <a:xfrm>
            <a:off x="1242837" y="1276830"/>
            <a:ext cx="3696911" cy="1015663"/>
          </a:xfrm>
          <a:prstGeom prst="rect">
            <a:avLst/>
          </a:prstGeom>
          <a:solidFill>
            <a:srgbClr val="FFFFCC"/>
          </a:solidFill>
        </p:spPr>
        <p:txBody>
          <a:bodyPr wrap="square">
            <a:spAutoFit/>
          </a:bodyPr>
          <a:lstStyle/>
          <a:p>
            <a:pPr>
              <a:spcAft>
                <a:spcPts val="600"/>
              </a:spcAft>
            </a:pPr>
            <a:r>
              <a:rPr lang="en-GB" sz="2000" dirty="0"/>
              <a:t>Eggs incubated in the presence of artificial light had a zero hatching success rate.</a:t>
            </a:r>
          </a:p>
        </p:txBody>
      </p:sp>
      <p:sp>
        <p:nvSpPr>
          <p:cNvPr id="4" name="Rectangle 3">
            <a:extLst>
              <a:ext uri="{FF2B5EF4-FFF2-40B4-BE49-F238E27FC236}">
                <a16:creationId xmlns:a16="http://schemas.microsoft.com/office/drawing/2014/main" id="{47104B6C-B37C-F61B-B8D1-CF734B2382F6}"/>
              </a:ext>
            </a:extLst>
          </p:cNvPr>
          <p:cNvSpPr/>
          <p:nvPr/>
        </p:nvSpPr>
        <p:spPr>
          <a:xfrm>
            <a:off x="1759670" y="189628"/>
            <a:ext cx="6827117"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b="1" dirty="0"/>
              <a:t>WHAT ABOUT ARTIFICIAL LIGHT?</a:t>
            </a:r>
          </a:p>
        </p:txBody>
      </p:sp>
    </p:spTree>
    <p:extLst>
      <p:ext uri="{BB962C8B-B14F-4D97-AF65-F5344CB8AC3E}">
        <p14:creationId xmlns:p14="http://schemas.microsoft.com/office/powerpoint/2010/main" val="327811523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Seals, life and facts | Ecomare Texel">
            <a:extLst>
              <a:ext uri="{FF2B5EF4-FFF2-40B4-BE49-F238E27FC236}">
                <a16:creationId xmlns:a16="http://schemas.microsoft.com/office/drawing/2014/main" id="{52559E7E-19EB-A532-0A5C-668597D7EF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691" y="0"/>
            <a:ext cx="11002617" cy="68766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854125" y="230991"/>
            <a:ext cx="473943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TIME FOR A BREAK – 5 MINS</a:t>
            </a:r>
          </a:p>
        </p:txBody>
      </p:sp>
    </p:spTree>
    <p:extLst>
      <p:ext uri="{BB962C8B-B14F-4D97-AF65-F5344CB8AC3E}">
        <p14:creationId xmlns:p14="http://schemas.microsoft.com/office/powerpoint/2010/main" val="357209008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The moon over the water&#10;&#10;Description automatically generated with low confidence">
            <a:extLst>
              <a:ext uri="{FF2B5EF4-FFF2-40B4-BE49-F238E27FC236}">
                <a16:creationId xmlns:a16="http://schemas.microsoft.com/office/drawing/2014/main" id="{D7052E12-0206-3E74-D7D9-0F954587B7FF}"/>
              </a:ext>
            </a:extLst>
          </p:cNvPr>
          <p:cNvPicPr>
            <a:picLocks noChangeAspect="1"/>
          </p:cNvPicPr>
          <p:nvPr/>
        </p:nvPicPr>
        <p:blipFill rotWithShape="1">
          <a:blip r:embed="rId2">
            <a:extLst>
              <a:ext uri="{28A0092B-C50C-407E-A947-70E740481C1C}">
                <a14:useLocalDpi xmlns:a14="http://schemas.microsoft.com/office/drawing/2010/main" val="0"/>
              </a:ext>
            </a:extLst>
          </a:blip>
          <a:srcRect t="9478" b="4951"/>
          <a:stretch/>
        </p:blipFill>
        <p:spPr>
          <a:xfrm>
            <a:off x="0" y="0"/>
            <a:ext cx="12192000" cy="6858000"/>
          </a:xfrm>
          <a:prstGeom prst="rect">
            <a:avLst/>
          </a:prstGeom>
        </p:spPr>
      </p:pic>
      <p:sp>
        <p:nvSpPr>
          <p:cNvPr id="5" name="TextBox 4">
            <a:extLst>
              <a:ext uri="{FF2B5EF4-FFF2-40B4-BE49-F238E27FC236}">
                <a16:creationId xmlns:a16="http://schemas.microsoft.com/office/drawing/2014/main" id="{82B461EB-FF42-50DA-C49E-F7AC4E2D9022}"/>
              </a:ext>
            </a:extLst>
          </p:cNvPr>
          <p:cNvSpPr txBox="1"/>
          <p:nvPr/>
        </p:nvSpPr>
        <p:spPr>
          <a:xfrm>
            <a:off x="854124" y="1198205"/>
            <a:ext cx="4572000" cy="400110"/>
          </a:xfrm>
          <a:prstGeom prst="rect">
            <a:avLst/>
          </a:prstGeom>
          <a:noFill/>
        </p:spPr>
        <p:txBody>
          <a:bodyPr wrap="square">
            <a:spAutoFit/>
          </a:bodyPr>
          <a:lstStyle/>
          <a:p>
            <a:pPr marL="342900" indent="-342900">
              <a:buFont typeface="Arial" panose="020B0604020202020204" pitchFamily="34" charset="0"/>
              <a:buChar char="•"/>
            </a:pPr>
            <a:r>
              <a:rPr lang="en-AU" sz="2000" dirty="0">
                <a:solidFill>
                  <a:schemeClr val="bg1"/>
                </a:solidFill>
                <a:cs typeface="Arial" panose="020B0604020202020204" pitchFamily="34" charset="0"/>
              </a:rPr>
              <a:t>What Causes Tides?</a:t>
            </a:r>
          </a:p>
        </p:txBody>
      </p:sp>
      <p:sp>
        <p:nvSpPr>
          <p:cNvPr id="2" name="Rectangle 1">
            <a:extLst>
              <a:ext uri="{FF2B5EF4-FFF2-40B4-BE49-F238E27FC236}">
                <a16:creationId xmlns:a16="http://schemas.microsoft.com/office/drawing/2014/main" id="{08404ADE-BF44-8474-ABB4-B165400389B0}"/>
              </a:ext>
            </a:extLst>
          </p:cNvPr>
          <p:cNvSpPr/>
          <p:nvPr/>
        </p:nvSpPr>
        <p:spPr>
          <a:xfrm>
            <a:off x="854124" y="230991"/>
            <a:ext cx="1296893"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TIDES</a:t>
            </a:r>
          </a:p>
        </p:txBody>
      </p:sp>
      <p:pic>
        <p:nvPicPr>
          <p:cNvPr id="17414" name="Picture 6" descr="description of image">
            <a:extLst>
              <a:ext uri="{FF2B5EF4-FFF2-40B4-BE49-F238E27FC236}">
                <a16:creationId xmlns:a16="http://schemas.microsoft.com/office/drawing/2014/main" id="{6EB26EA0-0E5F-0F53-3002-F02E036BA5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041400"/>
            <a:ext cx="12192000" cy="477520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1167FE74-9A66-324F-E803-104F43E64802}"/>
              </a:ext>
            </a:extLst>
          </p:cNvPr>
          <p:cNvSpPr txBox="1"/>
          <p:nvPr/>
        </p:nvSpPr>
        <p:spPr>
          <a:xfrm>
            <a:off x="200297" y="6152634"/>
            <a:ext cx="6096000" cy="369332"/>
          </a:xfrm>
          <a:prstGeom prst="rect">
            <a:avLst/>
          </a:prstGeom>
          <a:noFill/>
        </p:spPr>
        <p:txBody>
          <a:bodyPr wrap="square">
            <a:spAutoFit/>
          </a:bodyPr>
          <a:lstStyle/>
          <a:p>
            <a:r>
              <a:rPr lang="en-GB" dirty="0">
                <a:solidFill>
                  <a:schemeClr val="bg1"/>
                </a:solidFill>
                <a:hlinkClick r:id="rId4">
                  <a:extLst>
                    <a:ext uri="{A12FA001-AC4F-418D-AE19-62706E023703}">
                      <ahyp:hlinkClr xmlns:ahyp="http://schemas.microsoft.com/office/drawing/2018/hyperlinkcolor" val="tx"/>
                    </a:ext>
                  </a:extLst>
                </a:hlinkClick>
              </a:rPr>
              <a:t>How frequent are tides? (noaa.gov)</a:t>
            </a:r>
            <a:endParaRPr lang="en-GB" dirty="0">
              <a:solidFill>
                <a:schemeClr val="bg1"/>
              </a:solidFill>
            </a:endParaRPr>
          </a:p>
        </p:txBody>
      </p:sp>
      <p:sp>
        <p:nvSpPr>
          <p:cNvPr id="18" name="TextBox 17">
            <a:extLst>
              <a:ext uri="{FF2B5EF4-FFF2-40B4-BE49-F238E27FC236}">
                <a16:creationId xmlns:a16="http://schemas.microsoft.com/office/drawing/2014/main" id="{CE83EF80-2FDE-2CAA-5BBD-25FC22A3F411}"/>
              </a:ext>
            </a:extLst>
          </p:cNvPr>
          <p:cNvSpPr txBox="1"/>
          <p:nvPr/>
        </p:nvSpPr>
        <p:spPr>
          <a:xfrm>
            <a:off x="2246812" y="227052"/>
            <a:ext cx="6096000" cy="646331"/>
          </a:xfrm>
          <a:prstGeom prst="rect">
            <a:avLst/>
          </a:prstGeom>
          <a:noFill/>
        </p:spPr>
        <p:txBody>
          <a:bodyPr wrap="square">
            <a:spAutoFit/>
          </a:bodyPr>
          <a:lstStyle/>
          <a:p>
            <a:r>
              <a:rPr lang="en-GB" dirty="0">
                <a:solidFill>
                  <a:schemeClr val="bg1"/>
                </a:solidFill>
              </a:rPr>
              <a:t>Coastal areas experience two low tides and two high tides every lunar day, or 24 hours and 50 minutes.</a:t>
            </a:r>
          </a:p>
        </p:txBody>
      </p:sp>
    </p:spTree>
    <p:extLst>
      <p:ext uri="{BB962C8B-B14F-4D97-AF65-F5344CB8AC3E}">
        <p14:creationId xmlns:p14="http://schemas.microsoft.com/office/powerpoint/2010/main" val="40779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The moon over the water&#10;&#10;Description automatically generated with low confidence">
            <a:extLst>
              <a:ext uri="{FF2B5EF4-FFF2-40B4-BE49-F238E27FC236}">
                <a16:creationId xmlns:a16="http://schemas.microsoft.com/office/drawing/2014/main" id="{D7052E12-0206-3E74-D7D9-0F954587B7FF}"/>
              </a:ext>
            </a:extLst>
          </p:cNvPr>
          <p:cNvPicPr>
            <a:picLocks noChangeAspect="1"/>
          </p:cNvPicPr>
          <p:nvPr/>
        </p:nvPicPr>
        <p:blipFill rotWithShape="1">
          <a:blip r:embed="rId4">
            <a:extLst>
              <a:ext uri="{28A0092B-C50C-407E-A947-70E740481C1C}">
                <a14:useLocalDpi xmlns:a14="http://schemas.microsoft.com/office/drawing/2010/main" val="0"/>
              </a:ext>
            </a:extLst>
          </a:blip>
          <a:srcRect t="9478" b="4951"/>
          <a:stretch/>
        </p:blipFill>
        <p:spPr>
          <a:xfrm>
            <a:off x="0" y="0"/>
            <a:ext cx="12192000" cy="6858000"/>
          </a:xfrm>
          <a:prstGeom prst="rect">
            <a:avLst/>
          </a:prstGeom>
        </p:spPr>
      </p:pic>
      <p:sp>
        <p:nvSpPr>
          <p:cNvPr id="3" name="TextBox 2">
            <a:extLst>
              <a:ext uri="{FF2B5EF4-FFF2-40B4-BE49-F238E27FC236}">
                <a16:creationId xmlns:a16="http://schemas.microsoft.com/office/drawing/2014/main" id="{5B7CDA99-319C-87CA-0450-BBA9D00F152C}"/>
              </a:ext>
            </a:extLst>
          </p:cNvPr>
          <p:cNvSpPr txBox="1"/>
          <p:nvPr/>
        </p:nvSpPr>
        <p:spPr>
          <a:xfrm>
            <a:off x="4967289" y="1044494"/>
            <a:ext cx="6237160" cy="400110"/>
          </a:xfrm>
          <a:prstGeom prst="rect">
            <a:avLst/>
          </a:prstGeom>
          <a:noFill/>
        </p:spPr>
        <p:txBody>
          <a:bodyPr wrap="square">
            <a:spAutoFit/>
          </a:bodyPr>
          <a:lstStyle/>
          <a:p>
            <a:r>
              <a:rPr lang="en-AU" sz="2000" dirty="0">
                <a:solidFill>
                  <a:schemeClr val="bg1"/>
                </a:solidFill>
                <a:cs typeface="Arial" panose="020B0604020202020204" pitchFamily="34" charset="0"/>
                <a:hlinkClick r:id="rId5">
                  <a:extLst>
                    <a:ext uri="{A12FA001-AC4F-418D-AE19-62706E023703}">
                      <ahyp:hlinkClr xmlns:ahyp="http://schemas.microsoft.com/office/drawing/2018/hyperlinkcolor" val="tx"/>
                    </a:ext>
                  </a:extLst>
                </a:hlinkClick>
              </a:rPr>
              <a:t>https://www.youtube.com/watch?v=tcGEjzt_4is</a:t>
            </a:r>
            <a:r>
              <a:rPr lang="en-AU" sz="2000" dirty="0">
                <a:solidFill>
                  <a:schemeClr val="bg1"/>
                </a:solidFill>
                <a:cs typeface="Arial" panose="020B0604020202020204" pitchFamily="34" charset="0"/>
              </a:rPr>
              <a:t> </a:t>
            </a:r>
          </a:p>
        </p:txBody>
      </p:sp>
      <p:grpSp>
        <p:nvGrpSpPr>
          <p:cNvPr id="17" name="Group 16">
            <a:extLst>
              <a:ext uri="{FF2B5EF4-FFF2-40B4-BE49-F238E27FC236}">
                <a16:creationId xmlns:a16="http://schemas.microsoft.com/office/drawing/2014/main" id="{D1F31ABC-A9E9-93EB-8710-501A6CFEC775}"/>
              </a:ext>
            </a:extLst>
          </p:cNvPr>
          <p:cNvGrpSpPr/>
          <p:nvPr/>
        </p:nvGrpSpPr>
        <p:grpSpPr>
          <a:xfrm>
            <a:off x="5033301" y="1529041"/>
            <a:ext cx="6885036" cy="3974292"/>
            <a:chOff x="1284306" y="1665221"/>
            <a:chExt cx="6507126" cy="3735926"/>
          </a:xfrm>
        </p:grpSpPr>
        <p:pic>
          <p:nvPicPr>
            <p:cNvPr id="6" name="Animation of the tides around the globe">
              <a:hlinkClick r:id="" action="ppaction://media"/>
              <a:extLst>
                <a:ext uri="{FF2B5EF4-FFF2-40B4-BE49-F238E27FC236}">
                  <a16:creationId xmlns:a16="http://schemas.microsoft.com/office/drawing/2014/main" id="{BDF78939-3BD7-99F2-D3C0-8FB337BB3EE2}"/>
                </a:ext>
              </a:extLst>
            </p:cNvPr>
            <p:cNvPicPr>
              <a:picLocks noChangeAspect="1"/>
            </p:cNvPicPr>
            <p:nvPr>
              <a:videoFile r:link="rId1"/>
              <p:extLst>
                <p:ext uri="{DAA4B4D4-6D71-4841-9C94-3DE7FCFB9230}">
                  <p14:media xmlns:p14="http://schemas.microsoft.com/office/powerpoint/2010/main" r:embed="rId2">
                    <p14:trim end="145644.3333"/>
                  </p14:media>
                </p:ext>
              </p:extLst>
            </p:nvPr>
          </p:nvPicPr>
          <p:blipFill rotWithShape="1">
            <a:blip r:embed="rId6"/>
            <a:srcRect l="2150" t="24416" r="12246" b="11195"/>
            <a:stretch/>
          </p:blipFill>
          <p:spPr>
            <a:xfrm>
              <a:off x="1284306" y="1665221"/>
              <a:ext cx="6507126" cy="3327991"/>
            </a:xfrm>
            <a:prstGeom prst="rect">
              <a:avLst/>
            </a:prstGeom>
          </p:spPr>
        </p:pic>
        <p:sp>
          <p:nvSpPr>
            <p:cNvPr id="16" name="TextBox 15">
              <a:extLst>
                <a:ext uri="{FF2B5EF4-FFF2-40B4-BE49-F238E27FC236}">
                  <a16:creationId xmlns:a16="http://schemas.microsoft.com/office/drawing/2014/main" id="{54598AF2-21A6-45DE-23A4-3FF14F0162F3}"/>
                </a:ext>
              </a:extLst>
            </p:cNvPr>
            <p:cNvSpPr txBox="1"/>
            <p:nvPr/>
          </p:nvSpPr>
          <p:spPr>
            <a:xfrm>
              <a:off x="6568020" y="5031815"/>
              <a:ext cx="1097416" cy="369332"/>
            </a:xfrm>
            <a:prstGeom prst="rect">
              <a:avLst/>
            </a:prstGeom>
            <a:noFill/>
          </p:spPr>
          <p:txBody>
            <a:bodyPr wrap="none" rtlCol="0">
              <a:spAutoFit/>
            </a:bodyPr>
            <a:lstStyle/>
            <a:p>
              <a:r>
                <a:rPr lang="en-AU" dirty="0">
                  <a:solidFill>
                    <a:schemeClr val="bg1"/>
                  </a:solidFill>
                  <a:cs typeface="Arial" panose="020B0604020202020204" pitchFamily="34" charset="0"/>
                </a:rPr>
                <a:t>Simulation</a:t>
              </a:r>
            </a:p>
          </p:txBody>
        </p:sp>
      </p:grpSp>
      <p:sp>
        <p:nvSpPr>
          <p:cNvPr id="2" name="Rectangle 1">
            <a:extLst>
              <a:ext uri="{FF2B5EF4-FFF2-40B4-BE49-F238E27FC236}">
                <a16:creationId xmlns:a16="http://schemas.microsoft.com/office/drawing/2014/main" id="{08404ADE-BF44-8474-ABB4-B165400389B0}"/>
              </a:ext>
            </a:extLst>
          </p:cNvPr>
          <p:cNvSpPr/>
          <p:nvPr/>
        </p:nvSpPr>
        <p:spPr>
          <a:xfrm>
            <a:off x="854124" y="230991"/>
            <a:ext cx="1296893"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TIDES</a:t>
            </a:r>
          </a:p>
        </p:txBody>
      </p:sp>
      <p:pic>
        <p:nvPicPr>
          <p:cNvPr id="17412" name="Picture 4" descr="Picture">
            <a:extLst>
              <a:ext uri="{FF2B5EF4-FFF2-40B4-BE49-F238E27FC236}">
                <a16:creationId xmlns:a16="http://schemas.microsoft.com/office/drawing/2014/main" id="{E8C9E013-9A57-F87D-BE27-42E7B7DC72B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3663" y="1529041"/>
            <a:ext cx="4559341" cy="349429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9A7FD666-4420-9EBB-3E27-DCE068D05D89}"/>
              </a:ext>
            </a:extLst>
          </p:cNvPr>
          <p:cNvSpPr/>
          <p:nvPr/>
        </p:nvSpPr>
        <p:spPr>
          <a:xfrm>
            <a:off x="5106665" y="199137"/>
            <a:ext cx="6885037" cy="707886"/>
          </a:xfrm>
          <a:prstGeom prst="rect">
            <a:avLst/>
          </a:prstGeom>
          <a:solidFill>
            <a:srgbClr val="FFFFCC"/>
          </a:solidFill>
        </p:spPr>
        <p:txBody>
          <a:bodyPr wrap="square">
            <a:spAutoFit/>
          </a:bodyPr>
          <a:lstStyle/>
          <a:p>
            <a:pPr>
              <a:spcAft>
                <a:spcPts val="600"/>
              </a:spcAft>
            </a:pPr>
            <a:r>
              <a:rPr lang="en-GB" sz="2000" dirty="0"/>
              <a:t>Amplification of tides is due to resonance with continental shelf, coastline configuration, narrow straits.</a:t>
            </a:r>
          </a:p>
        </p:txBody>
      </p:sp>
      <p:sp>
        <p:nvSpPr>
          <p:cNvPr id="10" name="TextBox 9">
            <a:extLst>
              <a:ext uri="{FF2B5EF4-FFF2-40B4-BE49-F238E27FC236}">
                <a16:creationId xmlns:a16="http://schemas.microsoft.com/office/drawing/2014/main" id="{C9F187C2-346E-AA7F-3A75-FF7C3EE1C94B}"/>
              </a:ext>
            </a:extLst>
          </p:cNvPr>
          <p:cNvSpPr txBox="1"/>
          <p:nvPr/>
        </p:nvSpPr>
        <p:spPr>
          <a:xfrm>
            <a:off x="330926" y="6046904"/>
            <a:ext cx="4060954" cy="646331"/>
          </a:xfrm>
          <a:prstGeom prst="rect">
            <a:avLst/>
          </a:prstGeom>
          <a:noFill/>
        </p:spPr>
        <p:txBody>
          <a:bodyPr wrap="square">
            <a:spAutoFit/>
          </a:bodyPr>
          <a:lstStyle/>
          <a:p>
            <a:r>
              <a:rPr lang="en-GB" dirty="0">
                <a:hlinkClick r:id="rId8"/>
              </a:rPr>
              <a:t>Intertidal Areas: The Intertidal Zone - Introduction to Intertidal Areas (weebly.com)</a:t>
            </a:r>
            <a:endParaRPr lang="en-GB" dirty="0"/>
          </a:p>
        </p:txBody>
      </p:sp>
    </p:spTree>
    <p:extLst>
      <p:ext uri="{BB962C8B-B14F-4D97-AF65-F5344CB8AC3E}">
        <p14:creationId xmlns:p14="http://schemas.microsoft.com/office/powerpoint/2010/main" val="766815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6"/>
                </p:tgtEl>
              </p:cMediaNode>
            </p:vide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The moon over the water&#10;&#10;Description automatically generated with low confidence">
            <a:extLst>
              <a:ext uri="{FF2B5EF4-FFF2-40B4-BE49-F238E27FC236}">
                <a16:creationId xmlns:a16="http://schemas.microsoft.com/office/drawing/2014/main" id="{D7052E12-0206-3E74-D7D9-0F954587B7FF}"/>
              </a:ext>
            </a:extLst>
          </p:cNvPr>
          <p:cNvPicPr>
            <a:picLocks noChangeAspect="1"/>
          </p:cNvPicPr>
          <p:nvPr/>
        </p:nvPicPr>
        <p:blipFill rotWithShape="1">
          <a:blip r:embed="rId2">
            <a:extLst>
              <a:ext uri="{28A0092B-C50C-407E-A947-70E740481C1C}">
                <a14:useLocalDpi xmlns:a14="http://schemas.microsoft.com/office/drawing/2010/main" val="0"/>
              </a:ext>
            </a:extLst>
          </a:blip>
          <a:srcRect t="9478" b="4951"/>
          <a:stretch/>
        </p:blipFill>
        <p:spPr>
          <a:xfrm>
            <a:off x="0" y="0"/>
            <a:ext cx="12192000" cy="6858000"/>
          </a:xfrm>
          <a:prstGeom prst="rect">
            <a:avLst/>
          </a:prstGeom>
        </p:spPr>
      </p:pic>
      <p:sp>
        <p:nvSpPr>
          <p:cNvPr id="2" name="Rectangle 1">
            <a:extLst>
              <a:ext uri="{FF2B5EF4-FFF2-40B4-BE49-F238E27FC236}">
                <a16:creationId xmlns:a16="http://schemas.microsoft.com/office/drawing/2014/main" id="{08404ADE-BF44-8474-ABB4-B165400389B0}"/>
              </a:ext>
            </a:extLst>
          </p:cNvPr>
          <p:cNvSpPr/>
          <p:nvPr/>
        </p:nvSpPr>
        <p:spPr>
          <a:xfrm>
            <a:off x="854124" y="230991"/>
            <a:ext cx="2394173"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CURRENTS</a:t>
            </a:r>
          </a:p>
        </p:txBody>
      </p:sp>
      <p:sp>
        <p:nvSpPr>
          <p:cNvPr id="10" name="Rectangle 9">
            <a:extLst>
              <a:ext uri="{FF2B5EF4-FFF2-40B4-BE49-F238E27FC236}">
                <a16:creationId xmlns:a16="http://schemas.microsoft.com/office/drawing/2014/main" id="{ECB4B955-4039-4E5A-23F0-C930384A0DE1}"/>
              </a:ext>
            </a:extLst>
          </p:cNvPr>
          <p:cNvSpPr/>
          <p:nvPr/>
        </p:nvSpPr>
        <p:spPr>
          <a:xfrm>
            <a:off x="419475" y="5073723"/>
            <a:ext cx="7540160" cy="1554272"/>
          </a:xfrm>
          <a:prstGeom prst="rect">
            <a:avLst/>
          </a:prstGeom>
          <a:solidFill>
            <a:srgbClr val="FFFFCC"/>
          </a:solidFill>
        </p:spPr>
        <p:txBody>
          <a:bodyPr wrap="square">
            <a:spAutoFit/>
          </a:bodyPr>
          <a:lstStyle/>
          <a:p>
            <a:pPr marL="342900" indent="-342900">
              <a:spcAft>
                <a:spcPts val="600"/>
              </a:spcAft>
              <a:buFont typeface="Arial" panose="020B0604020202020204" pitchFamily="34" charset="0"/>
              <a:buChar char="•"/>
            </a:pPr>
            <a:r>
              <a:rPr lang="en-GB" sz="2000" dirty="0"/>
              <a:t>Horizontal circulation in all the major ocean basins are know as gyres </a:t>
            </a:r>
          </a:p>
          <a:p>
            <a:pPr marL="342900" indent="-342900">
              <a:spcAft>
                <a:spcPts val="600"/>
              </a:spcAft>
              <a:buFont typeface="Arial" panose="020B0604020202020204" pitchFamily="34" charset="0"/>
              <a:buChar char="•"/>
            </a:pPr>
            <a:r>
              <a:rPr lang="en-GB" sz="2000" dirty="0"/>
              <a:t> Large ones in the sub-Tropical Pacific and Atlantic Ocean</a:t>
            </a:r>
          </a:p>
          <a:p>
            <a:pPr marL="342900" indent="-342900">
              <a:spcAft>
                <a:spcPts val="600"/>
              </a:spcAft>
              <a:buFont typeface="Arial" panose="020B0604020202020204" pitchFamily="34" charset="0"/>
              <a:buChar char="•"/>
            </a:pPr>
            <a:r>
              <a:rPr lang="en-GB" sz="2000" dirty="0"/>
              <a:t> Clockwise in Northern Hemisphere</a:t>
            </a:r>
          </a:p>
          <a:p>
            <a:pPr marL="342900" indent="-342900">
              <a:spcAft>
                <a:spcPts val="600"/>
              </a:spcAft>
              <a:buFont typeface="Arial" panose="020B0604020202020204" pitchFamily="34" charset="0"/>
              <a:buChar char="•"/>
            </a:pPr>
            <a:r>
              <a:rPr lang="en-GB" sz="2000" dirty="0"/>
              <a:t> Driven by atmospheric circulation, </a:t>
            </a:r>
            <a:r>
              <a:rPr lang="en-GB" sz="2000" dirty="0" err="1"/>
              <a:t>coriolis</a:t>
            </a:r>
            <a:r>
              <a:rPr lang="en-GB" sz="2000" dirty="0"/>
              <a:t> effect and coastal configuration </a:t>
            </a:r>
          </a:p>
        </p:txBody>
      </p:sp>
      <p:pic>
        <p:nvPicPr>
          <p:cNvPr id="15362" name="Picture 2" descr="7.5 Conceptual figure of the main abiotic and biotic factors affecting the growth of floating algae and thus their persistence at the sea surface">
            <a:extLst>
              <a:ext uri="{FF2B5EF4-FFF2-40B4-BE49-F238E27FC236}">
                <a16:creationId xmlns:a16="http://schemas.microsoft.com/office/drawing/2014/main" id="{DA3ACF7D-A972-EB6B-7C07-40CF4C9A6D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23361" y="388422"/>
            <a:ext cx="5828959" cy="455350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5CF83001-C585-749C-1758-7268B21193D6}"/>
              </a:ext>
            </a:extLst>
          </p:cNvPr>
          <p:cNvPicPr>
            <a:picLocks noChangeAspect="1"/>
          </p:cNvPicPr>
          <p:nvPr/>
        </p:nvPicPr>
        <p:blipFill rotWithShape="1">
          <a:blip r:embed="rId4"/>
          <a:srcRect l="40264" t="27810" r="25619" b="17587"/>
          <a:stretch/>
        </p:blipFill>
        <p:spPr>
          <a:xfrm>
            <a:off x="419474" y="1197239"/>
            <a:ext cx="3509554" cy="3744685"/>
          </a:xfrm>
          <a:prstGeom prst="rect">
            <a:avLst/>
          </a:prstGeom>
        </p:spPr>
      </p:pic>
    </p:spTree>
    <p:extLst>
      <p:ext uri="{BB962C8B-B14F-4D97-AF65-F5344CB8AC3E}">
        <p14:creationId xmlns:p14="http://schemas.microsoft.com/office/powerpoint/2010/main" val="919713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The moon over the water&#10;&#10;Description automatically generated with low confidence">
            <a:extLst>
              <a:ext uri="{FF2B5EF4-FFF2-40B4-BE49-F238E27FC236}">
                <a16:creationId xmlns:a16="http://schemas.microsoft.com/office/drawing/2014/main" id="{D7052E12-0206-3E74-D7D9-0F954587B7FF}"/>
              </a:ext>
            </a:extLst>
          </p:cNvPr>
          <p:cNvPicPr>
            <a:picLocks noChangeAspect="1"/>
          </p:cNvPicPr>
          <p:nvPr/>
        </p:nvPicPr>
        <p:blipFill rotWithShape="1">
          <a:blip r:embed="rId3">
            <a:extLst>
              <a:ext uri="{28A0092B-C50C-407E-A947-70E740481C1C}">
                <a14:useLocalDpi xmlns:a14="http://schemas.microsoft.com/office/drawing/2010/main" val="0"/>
              </a:ext>
            </a:extLst>
          </a:blip>
          <a:srcRect t="9478" b="4951"/>
          <a:stretch/>
        </p:blipFill>
        <p:spPr>
          <a:xfrm>
            <a:off x="0" y="0"/>
            <a:ext cx="12192000" cy="6858000"/>
          </a:xfrm>
          <a:prstGeom prst="rect">
            <a:avLst/>
          </a:prstGeom>
        </p:spPr>
      </p:pic>
      <p:sp>
        <p:nvSpPr>
          <p:cNvPr id="2" name="Rectangle 1">
            <a:extLst>
              <a:ext uri="{FF2B5EF4-FFF2-40B4-BE49-F238E27FC236}">
                <a16:creationId xmlns:a16="http://schemas.microsoft.com/office/drawing/2014/main" id="{31C8D20A-808F-6123-3035-485A29ABB928}"/>
              </a:ext>
            </a:extLst>
          </p:cNvPr>
          <p:cNvSpPr/>
          <p:nvPr/>
        </p:nvSpPr>
        <p:spPr>
          <a:xfrm>
            <a:off x="854125" y="230991"/>
            <a:ext cx="2058758"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UPWELLING</a:t>
            </a:r>
          </a:p>
        </p:txBody>
      </p:sp>
      <p:pic>
        <p:nvPicPr>
          <p:cNvPr id="14338" name="Picture 2" descr=" Arrows in the illustration indicate that the prevailing wind direction is from the coastline toward the open ocean. The wind pushes the surface water away from shore, inducing a current in this direction. A counter-current flows from the depths toward shore, where it meets the surface current. The counter-current brings nutrients from the depths up toward the surface near the shoreline.">
            <a:extLst>
              <a:ext uri="{FF2B5EF4-FFF2-40B4-BE49-F238E27FC236}">
                <a16:creationId xmlns:a16="http://schemas.microsoft.com/office/drawing/2014/main" id="{8B7A6B3C-1AAE-DFB0-6EFC-7D465DA373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53352" y="326520"/>
            <a:ext cx="4693171" cy="4252873"/>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B9E2CF57-4C3F-7AEA-5D24-50130E5AFDCC}"/>
              </a:ext>
            </a:extLst>
          </p:cNvPr>
          <p:cNvSpPr/>
          <p:nvPr/>
        </p:nvSpPr>
        <p:spPr>
          <a:xfrm>
            <a:off x="7053352" y="4709405"/>
            <a:ext cx="4693171" cy="1477328"/>
          </a:xfrm>
          <a:prstGeom prst="rect">
            <a:avLst/>
          </a:prstGeom>
          <a:solidFill>
            <a:srgbClr val="FFFFCC"/>
          </a:solidFill>
        </p:spPr>
        <p:txBody>
          <a:bodyPr wrap="square">
            <a:spAutoFit/>
          </a:bodyPr>
          <a:lstStyle/>
          <a:p>
            <a:pPr>
              <a:spcAft>
                <a:spcPts val="600"/>
              </a:spcAft>
            </a:pPr>
            <a:r>
              <a:rPr lang="en-GB" dirty="0"/>
              <a:t>Ocean upwelling is an important process that recycles nutrients and energy in the ocean. As wind (green arrows) pushes offshore, it causes water from the ocean bottom (red arrows) to move to the surface, bringing up nutrients from the ocean depths.</a:t>
            </a:r>
          </a:p>
        </p:txBody>
      </p:sp>
      <p:sp>
        <p:nvSpPr>
          <p:cNvPr id="18" name="TextBox 17">
            <a:extLst>
              <a:ext uri="{FF2B5EF4-FFF2-40B4-BE49-F238E27FC236}">
                <a16:creationId xmlns:a16="http://schemas.microsoft.com/office/drawing/2014/main" id="{A78BF424-87DF-B06D-A66C-A053A9D4CD1C}"/>
              </a:ext>
            </a:extLst>
          </p:cNvPr>
          <p:cNvSpPr txBox="1"/>
          <p:nvPr/>
        </p:nvSpPr>
        <p:spPr>
          <a:xfrm>
            <a:off x="5904411" y="6442342"/>
            <a:ext cx="6096000" cy="369332"/>
          </a:xfrm>
          <a:prstGeom prst="rect">
            <a:avLst/>
          </a:prstGeom>
          <a:noFill/>
        </p:spPr>
        <p:txBody>
          <a:bodyPr wrap="square">
            <a:spAutoFit/>
          </a:bodyPr>
          <a:lstStyle/>
          <a:p>
            <a:r>
              <a:rPr lang="en-GB" dirty="0">
                <a:hlinkClick r:id="rId5"/>
              </a:rPr>
              <a:t>Biotic and Abiotic Factors | Biology for Majors II (lumenlearning.com)</a:t>
            </a:r>
            <a:endParaRPr lang="en-GB" dirty="0"/>
          </a:p>
        </p:txBody>
      </p:sp>
      <p:sp>
        <p:nvSpPr>
          <p:cNvPr id="20" name="TextBox 19">
            <a:extLst>
              <a:ext uri="{FF2B5EF4-FFF2-40B4-BE49-F238E27FC236}">
                <a16:creationId xmlns:a16="http://schemas.microsoft.com/office/drawing/2014/main" id="{2B9B9AB4-E647-DEE5-24F9-E4DC7E9BE9AA}"/>
              </a:ext>
            </a:extLst>
          </p:cNvPr>
          <p:cNvSpPr txBox="1"/>
          <p:nvPr/>
        </p:nvSpPr>
        <p:spPr>
          <a:xfrm>
            <a:off x="3553219" y="142948"/>
            <a:ext cx="3901440" cy="923330"/>
          </a:xfrm>
          <a:prstGeom prst="rect">
            <a:avLst/>
          </a:prstGeom>
          <a:noFill/>
        </p:spPr>
        <p:txBody>
          <a:bodyPr wrap="square">
            <a:spAutoFit/>
          </a:bodyPr>
          <a:lstStyle/>
          <a:p>
            <a:r>
              <a:rPr lang="en-GB" dirty="0">
                <a:solidFill>
                  <a:schemeClr val="bg1"/>
                </a:solidFill>
                <a:hlinkClick r:id="rId6">
                  <a:extLst>
                    <a:ext uri="{A12FA001-AC4F-418D-AE19-62706E023703}">
                      <ahyp:hlinkClr xmlns:ahyp="http://schemas.microsoft.com/office/drawing/2018/hyperlinkcolor" val="tx"/>
                    </a:ext>
                  </a:extLst>
                </a:hlinkClick>
              </a:rPr>
              <a:t>Ocean Motion : Definition : Wind Driven Surface Currents - Upwelling and Downwelling</a:t>
            </a:r>
            <a:endParaRPr lang="en-GB" dirty="0">
              <a:solidFill>
                <a:schemeClr val="bg1"/>
              </a:solidFill>
            </a:endParaRPr>
          </a:p>
        </p:txBody>
      </p:sp>
      <p:pic>
        <p:nvPicPr>
          <p:cNvPr id="14344" name="Picture 8">
            <a:extLst>
              <a:ext uri="{FF2B5EF4-FFF2-40B4-BE49-F238E27FC236}">
                <a16:creationId xmlns:a16="http://schemas.microsoft.com/office/drawing/2014/main" id="{C9FEDDE9-3F27-57AB-6EE6-AC606E76DE0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5477" y="1522133"/>
            <a:ext cx="6352925" cy="3398076"/>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9A5D09F8-A4F9-2362-4390-7A2E26C3D138}"/>
              </a:ext>
            </a:extLst>
          </p:cNvPr>
          <p:cNvSpPr txBox="1"/>
          <p:nvPr/>
        </p:nvSpPr>
        <p:spPr>
          <a:xfrm>
            <a:off x="424789" y="4991152"/>
            <a:ext cx="6183086" cy="369332"/>
          </a:xfrm>
          <a:prstGeom prst="rect">
            <a:avLst/>
          </a:prstGeom>
          <a:noFill/>
        </p:spPr>
        <p:txBody>
          <a:bodyPr wrap="square">
            <a:spAutoFit/>
          </a:bodyPr>
          <a:lstStyle/>
          <a:p>
            <a:r>
              <a:rPr lang="en-GB" dirty="0">
                <a:hlinkClick r:id="rId8"/>
              </a:rPr>
              <a:t>Scientists Say: Upwelling (snexplores.org)</a:t>
            </a:r>
            <a:endParaRPr lang="en-GB" dirty="0"/>
          </a:p>
        </p:txBody>
      </p:sp>
    </p:spTree>
    <p:extLst>
      <p:ext uri="{BB962C8B-B14F-4D97-AF65-F5344CB8AC3E}">
        <p14:creationId xmlns:p14="http://schemas.microsoft.com/office/powerpoint/2010/main" val="1488191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The moon over the water&#10;&#10;Description automatically generated with low confidence">
            <a:extLst>
              <a:ext uri="{FF2B5EF4-FFF2-40B4-BE49-F238E27FC236}">
                <a16:creationId xmlns:a16="http://schemas.microsoft.com/office/drawing/2014/main" id="{D7052E12-0206-3E74-D7D9-0F954587B7FF}"/>
              </a:ext>
            </a:extLst>
          </p:cNvPr>
          <p:cNvPicPr>
            <a:picLocks noChangeAspect="1"/>
          </p:cNvPicPr>
          <p:nvPr/>
        </p:nvPicPr>
        <p:blipFill rotWithShape="1">
          <a:blip r:embed="rId3">
            <a:extLst>
              <a:ext uri="{28A0092B-C50C-407E-A947-70E740481C1C}">
                <a14:useLocalDpi xmlns:a14="http://schemas.microsoft.com/office/drawing/2010/main" val="0"/>
              </a:ext>
            </a:extLst>
          </a:blip>
          <a:srcRect t="9478" b="4951"/>
          <a:stretch/>
        </p:blipFill>
        <p:spPr>
          <a:xfrm>
            <a:off x="0" y="0"/>
            <a:ext cx="12192000" cy="6858000"/>
          </a:xfrm>
          <a:prstGeom prst="rect">
            <a:avLst/>
          </a:prstGeom>
        </p:spPr>
      </p:pic>
      <p:sp>
        <p:nvSpPr>
          <p:cNvPr id="2" name="Rectangle 1">
            <a:extLst>
              <a:ext uri="{FF2B5EF4-FFF2-40B4-BE49-F238E27FC236}">
                <a16:creationId xmlns:a16="http://schemas.microsoft.com/office/drawing/2014/main" id="{31C8D20A-808F-6123-3035-485A29ABB928}"/>
              </a:ext>
            </a:extLst>
          </p:cNvPr>
          <p:cNvSpPr/>
          <p:nvPr/>
        </p:nvSpPr>
        <p:spPr>
          <a:xfrm>
            <a:off x="854125" y="230991"/>
            <a:ext cx="2058758"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UPWELLING</a:t>
            </a:r>
          </a:p>
        </p:txBody>
      </p:sp>
      <p:sp>
        <p:nvSpPr>
          <p:cNvPr id="18" name="TextBox 17">
            <a:extLst>
              <a:ext uri="{FF2B5EF4-FFF2-40B4-BE49-F238E27FC236}">
                <a16:creationId xmlns:a16="http://schemas.microsoft.com/office/drawing/2014/main" id="{A78BF424-87DF-B06D-A66C-A053A9D4CD1C}"/>
              </a:ext>
            </a:extLst>
          </p:cNvPr>
          <p:cNvSpPr txBox="1"/>
          <p:nvPr/>
        </p:nvSpPr>
        <p:spPr>
          <a:xfrm>
            <a:off x="400593" y="5980678"/>
            <a:ext cx="4093029" cy="646331"/>
          </a:xfrm>
          <a:prstGeom prst="rect">
            <a:avLst/>
          </a:prstGeom>
          <a:noFill/>
        </p:spPr>
        <p:txBody>
          <a:bodyPr wrap="square">
            <a:spAutoFit/>
          </a:bodyPr>
          <a:lstStyle/>
          <a:p>
            <a:r>
              <a:rPr lang="en-GB" dirty="0">
                <a:hlinkClick r:id="rId4"/>
              </a:rPr>
              <a:t>Biotic and Abiotic Factors | Biology for Majors II (lumenlearning.com)</a:t>
            </a:r>
            <a:endParaRPr lang="en-GB" dirty="0"/>
          </a:p>
        </p:txBody>
      </p:sp>
      <p:sp>
        <p:nvSpPr>
          <p:cNvPr id="20" name="TextBox 19">
            <a:extLst>
              <a:ext uri="{FF2B5EF4-FFF2-40B4-BE49-F238E27FC236}">
                <a16:creationId xmlns:a16="http://schemas.microsoft.com/office/drawing/2014/main" id="{2B9B9AB4-E647-DEE5-24F9-E4DC7E9BE9AA}"/>
              </a:ext>
            </a:extLst>
          </p:cNvPr>
          <p:cNvSpPr txBox="1"/>
          <p:nvPr/>
        </p:nvSpPr>
        <p:spPr>
          <a:xfrm>
            <a:off x="400593" y="5057348"/>
            <a:ext cx="3901440" cy="923330"/>
          </a:xfrm>
          <a:prstGeom prst="rect">
            <a:avLst/>
          </a:prstGeom>
          <a:noFill/>
        </p:spPr>
        <p:txBody>
          <a:bodyPr wrap="square">
            <a:spAutoFit/>
          </a:bodyPr>
          <a:lstStyle/>
          <a:p>
            <a:r>
              <a:rPr lang="en-GB" dirty="0">
                <a:solidFill>
                  <a:schemeClr val="bg1"/>
                </a:solidFill>
                <a:hlinkClick r:id="rId5">
                  <a:extLst>
                    <a:ext uri="{A12FA001-AC4F-418D-AE19-62706E023703}">
                      <ahyp:hlinkClr xmlns:ahyp="http://schemas.microsoft.com/office/drawing/2018/hyperlinkcolor" val="tx"/>
                    </a:ext>
                  </a:extLst>
                </a:hlinkClick>
              </a:rPr>
              <a:t>Ocean Motion : Definition : Wind Driven Surface Currents - Upwelling and Downwelling</a:t>
            </a:r>
            <a:endParaRPr lang="en-GB" dirty="0">
              <a:solidFill>
                <a:schemeClr val="bg1"/>
              </a:solidFill>
            </a:endParaRPr>
          </a:p>
        </p:txBody>
      </p:sp>
      <p:pic>
        <p:nvPicPr>
          <p:cNvPr id="14342" name="Picture 6" descr="caption follows">
            <a:extLst>
              <a:ext uri="{FF2B5EF4-FFF2-40B4-BE49-F238E27FC236}">
                <a16:creationId xmlns:a16="http://schemas.microsoft.com/office/drawing/2014/main" id="{DD08D2F0-D496-6C7B-0D3C-7D1FA87DE17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33556" y="95713"/>
            <a:ext cx="5329645" cy="6666573"/>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968C58DE-CAE9-58CF-B663-3721BB969208}"/>
              </a:ext>
            </a:extLst>
          </p:cNvPr>
          <p:cNvSpPr/>
          <p:nvPr/>
        </p:nvSpPr>
        <p:spPr>
          <a:xfrm>
            <a:off x="400594" y="1297269"/>
            <a:ext cx="4093029" cy="2862322"/>
          </a:xfrm>
          <a:prstGeom prst="rect">
            <a:avLst/>
          </a:prstGeom>
          <a:solidFill>
            <a:srgbClr val="FFFFCC"/>
          </a:solidFill>
        </p:spPr>
        <p:txBody>
          <a:bodyPr wrap="square">
            <a:spAutoFit/>
          </a:bodyPr>
          <a:lstStyle/>
          <a:p>
            <a:pPr>
              <a:spcAft>
                <a:spcPts val="600"/>
              </a:spcAft>
            </a:pPr>
            <a:r>
              <a:rPr lang="en-GB" sz="2000" dirty="0"/>
              <a:t>Equatorial upwelling. (A) In this plan view of the ocean from 5 degrees S to 5 degrees N, </a:t>
            </a:r>
            <a:r>
              <a:rPr lang="en-GB" sz="2000" b="1" dirty="0"/>
              <a:t>the trade winds of the two hemispheres are shown to converge near the equator. </a:t>
            </a:r>
            <a:r>
              <a:rPr lang="en-GB" sz="2000" dirty="0"/>
              <a:t>The consequent Ekman transport away from the equator gives rise to upwelling as shown in (B) a vertical cross section from 5 degrees S to 5 degrees N.</a:t>
            </a:r>
          </a:p>
        </p:txBody>
      </p:sp>
    </p:spTree>
    <p:extLst>
      <p:ext uri="{BB962C8B-B14F-4D97-AF65-F5344CB8AC3E}">
        <p14:creationId xmlns:p14="http://schemas.microsoft.com/office/powerpoint/2010/main" val="1408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The moon over the water&#10;&#10;Description automatically generated with low confidence">
            <a:extLst>
              <a:ext uri="{FF2B5EF4-FFF2-40B4-BE49-F238E27FC236}">
                <a16:creationId xmlns:a16="http://schemas.microsoft.com/office/drawing/2014/main" id="{D7052E12-0206-3E74-D7D9-0F954587B7FF}"/>
              </a:ext>
            </a:extLst>
          </p:cNvPr>
          <p:cNvPicPr>
            <a:picLocks noChangeAspect="1"/>
          </p:cNvPicPr>
          <p:nvPr/>
        </p:nvPicPr>
        <p:blipFill rotWithShape="1">
          <a:blip r:embed="rId3">
            <a:extLst>
              <a:ext uri="{28A0092B-C50C-407E-A947-70E740481C1C}">
                <a14:useLocalDpi xmlns:a14="http://schemas.microsoft.com/office/drawing/2010/main" val="0"/>
              </a:ext>
            </a:extLst>
          </a:blip>
          <a:srcRect t="9478" b="4951"/>
          <a:stretch/>
        </p:blipFill>
        <p:spPr>
          <a:xfrm>
            <a:off x="0" y="0"/>
            <a:ext cx="12192000" cy="6858000"/>
          </a:xfrm>
          <a:prstGeom prst="rect">
            <a:avLst/>
          </a:prstGeom>
        </p:spPr>
      </p:pic>
      <p:sp>
        <p:nvSpPr>
          <p:cNvPr id="2" name="Rectangle 1">
            <a:extLst>
              <a:ext uri="{FF2B5EF4-FFF2-40B4-BE49-F238E27FC236}">
                <a16:creationId xmlns:a16="http://schemas.microsoft.com/office/drawing/2014/main" id="{31C8D20A-808F-6123-3035-485A29ABB928}"/>
              </a:ext>
            </a:extLst>
          </p:cNvPr>
          <p:cNvSpPr/>
          <p:nvPr/>
        </p:nvSpPr>
        <p:spPr>
          <a:xfrm>
            <a:off x="854125" y="230991"/>
            <a:ext cx="2058758"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WAVES</a:t>
            </a:r>
          </a:p>
        </p:txBody>
      </p:sp>
      <p:sp>
        <p:nvSpPr>
          <p:cNvPr id="7" name="TextBox 6">
            <a:extLst>
              <a:ext uri="{FF2B5EF4-FFF2-40B4-BE49-F238E27FC236}">
                <a16:creationId xmlns:a16="http://schemas.microsoft.com/office/drawing/2014/main" id="{0F4F4880-8855-1A54-C47B-B96A3A642DF5}"/>
              </a:ext>
            </a:extLst>
          </p:cNvPr>
          <p:cNvSpPr txBox="1"/>
          <p:nvPr/>
        </p:nvSpPr>
        <p:spPr>
          <a:xfrm>
            <a:off x="259892" y="5703679"/>
            <a:ext cx="3247223" cy="923330"/>
          </a:xfrm>
          <a:prstGeom prst="rect">
            <a:avLst/>
          </a:prstGeom>
          <a:noFill/>
        </p:spPr>
        <p:txBody>
          <a:bodyPr wrap="square">
            <a:spAutoFit/>
          </a:bodyPr>
          <a:lstStyle/>
          <a:p>
            <a:r>
              <a:rPr lang="en-GB" dirty="0">
                <a:solidFill>
                  <a:schemeClr val="bg1"/>
                </a:solidFill>
                <a:hlinkClick r:id="rId4">
                  <a:extLst>
                    <a:ext uri="{A12FA001-AC4F-418D-AE19-62706E023703}">
                      <ahyp:hlinkClr xmlns:ahyp="http://schemas.microsoft.com/office/drawing/2018/hyperlinkcolor" val="tx"/>
                    </a:ext>
                  </a:extLst>
                </a:hlinkClick>
              </a:rPr>
              <a:t>Ocean currents | National Oceanic and Atmospheric Administration (noaa.gov)</a:t>
            </a:r>
            <a:endParaRPr lang="en-GB" dirty="0">
              <a:solidFill>
                <a:schemeClr val="bg1"/>
              </a:solidFill>
            </a:endParaRPr>
          </a:p>
        </p:txBody>
      </p:sp>
      <p:sp>
        <p:nvSpPr>
          <p:cNvPr id="4" name="TextBox 3">
            <a:extLst>
              <a:ext uri="{FF2B5EF4-FFF2-40B4-BE49-F238E27FC236}">
                <a16:creationId xmlns:a16="http://schemas.microsoft.com/office/drawing/2014/main" id="{2B9BF28B-47C7-A747-8EBF-1EB44E780D97}"/>
              </a:ext>
            </a:extLst>
          </p:cNvPr>
          <p:cNvSpPr txBox="1"/>
          <p:nvPr/>
        </p:nvSpPr>
        <p:spPr>
          <a:xfrm>
            <a:off x="444138" y="1356104"/>
            <a:ext cx="3605348" cy="1938992"/>
          </a:xfrm>
          <a:prstGeom prst="rect">
            <a:avLst/>
          </a:prstGeom>
          <a:noFill/>
        </p:spPr>
        <p:txBody>
          <a:bodyPr wrap="square">
            <a:spAutoFit/>
          </a:bodyPr>
          <a:lstStyle/>
          <a:p>
            <a:pPr marL="285750" indent="-285750">
              <a:buFont typeface="Arial" panose="020B0604020202020204" pitchFamily="34" charset="0"/>
              <a:buChar char="•"/>
            </a:pPr>
            <a:r>
              <a:rPr lang="en-GB" sz="2000" dirty="0">
                <a:solidFill>
                  <a:schemeClr val="bg1"/>
                </a:solidFill>
              </a:rPr>
              <a:t>Constructive as well as destructive </a:t>
            </a:r>
          </a:p>
          <a:p>
            <a:pPr marL="285750" indent="-285750">
              <a:buFont typeface="Arial" panose="020B0604020202020204" pitchFamily="34" charset="0"/>
              <a:buChar char="•"/>
            </a:pPr>
            <a:r>
              <a:rPr lang="en-GB" sz="2000" dirty="0">
                <a:solidFill>
                  <a:schemeClr val="bg1"/>
                </a:solidFill>
              </a:rPr>
              <a:t> Coastlines are dynamic </a:t>
            </a:r>
          </a:p>
          <a:p>
            <a:pPr marL="285750" indent="-285750">
              <a:buFont typeface="Arial" panose="020B0604020202020204" pitchFamily="34" charset="0"/>
              <a:buChar char="•"/>
            </a:pPr>
            <a:r>
              <a:rPr lang="en-GB" sz="2000" dirty="0">
                <a:solidFill>
                  <a:schemeClr val="bg1"/>
                </a:solidFill>
              </a:rPr>
              <a:t> Cleansing, oxygenating and circulating nutrients </a:t>
            </a:r>
          </a:p>
          <a:p>
            <a:pPr marL="285750" indent="-285750">
              <a:buFont typeface="Arial" panose="020B0604020202020204" pitchFamily="34" charset="0"/>
              <a:buChar char="•"/>
            </a:pPr>
            <a:r>
              <a:rPr lang="en-GB" sz="2000" dirty="0">
                <a:solidFill>
                  <a:schemeClr val="bg1"/>
                </a:solidFill>
              </a:rPr>
              <a:t> Organism adaptation </a:t>
            </a:r>
          </a:p>
        </p:txBody>
      </p:sp>
      <p:pic>
        <p:nvPicPr>
          <p:cNvPr id="16386" name="Picture 2" descr="Conceptual diagram of the influence of wave energy and bioturbation on seagrass landscape pattern in the Albemarle-Pamlico Sound Estuary System, North Carolina. a Bioturbation by sting rays exposes seagrass roots and rhizomes resulting in the uprooting, breaking, and dislodgement (green curved arrow) of seagrass shoots located along patch edges, impeding vegetative expansion. b In high wave energy environments, erosion (tan arrow) occurs at the margins of patches causing mobilization of sediment (brown corkscrew arrow) also resulting in the uprooting, breaking, and dislodgement (green curved arrow) of seagrass shoots located along patch edges, impeding vegetative expansion. c Diagrammatic representation of the wave energy gradient and associated seagrass landscape pattern. Solid blue line depicts high wave exposure (from left to right) at average water depth sites. The dashed blue line depicts a similar wave energy gradient but at shallower sites, where emersion of seagrass plants at low tide may additionally impede seagrass growth through tissue desiccation (red blade tips). Seagrass rhizome runners extend from bed margins showing vegetative propagation and patch expansion. Seed set (tan ovals), is a sporadic source of new seafloor colonization. A sting ray and ray pits at bed margins are shown in the patchier environments where ray disturbance (a, above) inhibits patch expansion. d Representative seagrass landscape (100 × 100 m) patterns observed in this study arising from the combined effects of hydrodynamic forcing and bioturbation">
            <a:extLst>
              <a:ext uri="{FF2B5EF4-FFF2-40B4-BE49-F238E27FC236}">
                <a16:creationId xmlns:a16="http://schemas.microsoft.com/office/drawing/2014/main" id="{1EAA2F02-0F2E-7E2D-9EA6-B46168AFB1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70826" y="280434"/>
            <a:ext cx="8096250" cy="602932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BAF38FAB-DC5D-0BCA-A41E-B3A21375A15F}"/>
              </a:ext>
            </a:extLst>
          </p:cNvPr>
          <p:cNvSpPr/>
          <p:nvPr/>
        </p:nvSpPr>
        <p:spPr>
          <a:xfrm>
            <a:off x="9438700" y="6377511"/>
            <a:ext cx="2493408" cy="400110"/>
          </a:xfrm>
          <a:prstGeom prst="rect">
            <a:avLst/>
          </a:prstGeom>
          <a:solidFill>
            <a:srgbClr val="FFFFCC"/>
          </a:solidFill>
        </p:spPr>
        <p:txBody>
          <a:bodyPr wrap="square">
            <a:spAutoFit/>
          </a:bodyPr>
          <a:lstStyle/>
          <a:p>
            <a:pPr>
              <a:spcAft>
                <a:spcPts val="600"/>
              </a:spcAft>
            </a:pPr>
            <a:r>
              <a:rPr lang="en-GB" sz="2000" dirty="0" err="1"/>
              <a:t>Uhrin</a:t>
            </a:r>
            <a:r>
              <a:rPr lang="en-GB" sz="2000" dirty="0"/>
              <a:t> and Turner (2018)</a:t>
            </a:r>
          </a:p>
        </p:txBody>
      </p:sp>
    </p:spTree>
    <p:extLst>
      <p:ext uri="{BB962C8B-B14F-4D97-AF65-F5344CB8AC3E}">
        <p14:creationId xmlns:p14="http://schemas.microsoft.com/office/powerpoint/2010/main" val="2763370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6C75CBCB-BA03-4153-9333-7473CFCC25D2}"/>
              </a:ext>
            </a:extLst>
          </p:cNvPr>
          <p:cNvPicPr>
            <a:picLocks noChangeAspect="1"/>
          </p:cNvPicPr>
          <p:nvPr/>
        </p:nvPicPr>
        <p:blipFill rotWithShape="1">
          <a:blip r:embed="rId2"/>
          <a:srcRect r="5868"/>
          <a:stretch/>
        </p:blipFill>
        <p:spPr>
          <a:xfrm>
            <a:off x="1524000" y="-11991"/>
            <a:ext cx="8212782" cy="2200620"/>
          </a:xfrm>
          <a:prstGeom prst="rect">
            <a:avLst/>
          </a:prstGeom>
        </p:spPr>
      </p:pic>
      <p:pic>
        <p:nvPicPr>
          <p:cNvPr id="36" name="Picture 35">
            <a:extLst>
              <a:ext uri="{FF2B5EF4-FFF2-40B4-BE49-F238E27FC236}">
                <a16:creationId xmlns:a16="http://schemas.microsoft.com/office/drawing/2014/main" id="{6D1734B3-2C76-4C2D-8B45-BD7F74524DFF}"/>
              </a:ext>
            </a:extLst>
          </p:cNvPr>
          <p:cNvPicPr>
            <a:picLocks noChangeAspect="1"/>
          </p:cNvPicPr>
          <p:nvPr/>
        </p:nvPicPr>
        <p:blipFill rotWithShape="1">
          <a:blip r:embed="rId2"/>
          <a:srcRect l="95967"/>
          <a:stretch/>
        </p:blipFill>
        <p:spPr>
          <a:xfrm>
            <a:off x="9673563" y="-11991"/>
            <a:ext cx="994437" cy="2200620"/>
          </a:xfrm>
          <a:prstGeom prst="rect">
            <a:avLst/>
          </a:prstGeom>
        </p:spPr>
      </p:pic>
      <p:sp>
        <p:nvSpPr>
          <p:cNvPr id="37" name="TextBox 36">
            <a:extLst>
              <a:ext uri="{FF2B5EF4-FFF2-40B4-BE49-F238E27FC236}">
                <a16:creationId xmlns:a16="http://schemas.microsoft.com/office/drawing/2014/main" id="{C8A5F070-561F-44D3-84D3-E80ED759ADA8}"/>
              </a:ext>
            </a:extLst>
          </p:cNvPr>
          <p:cNvSpPr txBox="1"/>
          <p:nvPr/>
        </p:nvSpPr>
        <p:spPr>
          <a:xfrm>
            <a:off x="9804880" y="42886"/>
            <a:ext cx="761747" cy="369332"/>
          </a:xfrm>
          <a:prstGeom prst="rect">
            <a:avLst/>
          </a:prstGeom>
          <a:noFill/>
        </p:spPr>
        <p:txBody>
          <a:bodyPr wrap="none" rtlCol="0">
            <a:spAutoFit/>
          </a:bodyPr>
          <a:lstStyle/>
          <a:p>
            <a:r>
              <a:rPr lang="en-AU" b="1" dirty="0">
                <a:solidFill>
                  <a:schemeClr val="bg1"/>
                </a:solidFill>
              </a:rPr>
              <a:t>OCEAN</a:t>
            </a:r>
          </a:p>
        </p:txBody>
      </p:sp>
      <p:grpSp>
        <p:nvGrpSpPr>
          <p:cNvPr id="4" name="Group 3">
            <a:extLst>
              <a:ext uri="{FF2B5EF4-FFF2-40B4-BE49-F238E27FC236}">
                <a16:creationId xmlns:a16="http://schemas.microsoft.com/office/drawing/2014/main" id="{C958F970-0107-4CCC-B771-325019AA39A5}"/>
              </a:ext>
            </a:extLst>
          </p:cNvPr>
          <p:cNvGrpSpPr/>
          <p:nvPr/>
        </p:nvGrpSpPr>
        <p:grpSpPr>
          <a:xfrm>
            <a:off x="1524000" y="3825758"/>
            <a:ext cx="9144000" cy="3032242"/>
            <a:chOff x="0" y="3389104"/>
            <a:chExt cx="9144000" cy="3032242"/>
          </a:xfrm>
        </p:grpSpPr>
        <p:pic>
          <p:nvPicPr>
            <p:cNvPr id="5" name="Picture 4">
              <a:extLst>
                <a:ext uri="{FF2B5EF4-FFF2-40B4-BE49-F238E27FC236}">
                  <a16:creationId xmlns:a16="http://schemas.microsoft.com/office/drawing/2014/main" id="{C4614497-E236-4B8F-863F-30A328A8D73F}"/>
                </a:ext>
              </a:extLst>
            </p:cNvPr>
            <p:cNvPicPr>
              <a:picLocks noChangeAspect="1"/>
            </p:cNvPicPr>
            <p:nvPr/>
          </p:nvPicPr>
          <p:blipFill>
            <a:blip r:embed="rId3"/>
            <a:stretch>
              <a:fillRect/>
            </a:stretch>
          </p:blipFill>
          <p:spPr>
            <a:xfrm>
              <a:off x="0" y="3389104"/>
              <a:ext cx="9144000" cy="3032242"/>
            </a:xfrm>
            <a:prstGeom prst="rect">
              <a:avLst/>
            </a:prstGeom>
          </p:spPr>
        </p:pic>
        <p:grpSp>
          <p:nvGrpSpPr>
            <p:cNvPr id="6" name="Group 5">
              <a:extLst>
                <a:ext uri="{FF2B5EF4-FFF2-40B4-BE49-F238E27FC236}">
                  <a16:creationId xmlns:a16="http://schemas.microsoft.com/office/drawing/2014/main" id="{86584CEB-14D1-4F28-BF0E-20DDCD699D65}"/>
                </a:ext>
              </a:extLst>
            </p:cNvPr>
            <p:cNvGrpSpPr/>
            <p:nvPr/>
          </p:nvGrpSpPr>
          <p:grpSpPr>
            <a:xfrm>
              <a:off x="208072" y="3524529"/>
              <a:ext cx="8807621" cy="2767724"/>
              <a:chOff x="208072" y="3524529"/>
              <a:chExt cx="8807621" cy="2767724"/>
            </a:xfrm>
          </p:grpSpPr>
          <p:sp>
            <p:nvSpPr>
              <p:cNvPr id="8" name="Rectangle 23">
                <a:extLst>
                  <a:ext uri="{FF2B5EF4-FFF2-40B4-BE49-F238E27FC236}">
                    <a16:creationId xmlns:a16="http://schemas.microsoft.com/office/drawing/2014/main" id="{D1EFBC22-A24E-476A-A004-D0BAE0A8A66F}"/>
                  </a:ext>
                </a:extLst>
              </p:cNvPr>
              <p:cNvSpPr>
                <a:spLocks noChangeArrowheads="1"/>
              </p:cNvSpPr>
              <p:nvPr/>
            </p:nvSpPr>
            <p:spPr bwMode="auto">
              <a:xfrm>
                <a:off x="353478" y="4409432"/>
                <a:ext cx="1471237" cy="276999"/>
              </a:xfrm>
              <a:prstGeom prst="rect">
                <a:avLst/>
              </a:prstGeom>
              <a:solidFill>
                <a:schemeClr val="bg1"/>
              </a:solidFill>
              <a:ln w="9525">
                <a:noFill/>
                <a:miter lim="800000"/>
                <a:headEnd/>
                <a:tailEnd/>
              </a:ln>
            </p:spPr>
            <p:txBody>
              <a:bodyPr wrap="none" lIns="0" tIns="0" rIns="0" bIns="0">
                <a:spAutoFit/>
              </a:bodyPr>
              <a:lstStyle/>
              <a:p>
                <a:pPr eaLnBrk="0" hangingPunct="0"/>
                <a:r>
                  <a:rPr lang="en-AU" altLang="en-AU" b="1" dirty="0">
                    <a:solidFill>
                      <a:srgbClr val="FF0000"/>
                    </a:solidFill>
                  </a:rPr>
                  <a:t>Back-reef/Lagoon</a:t>
                </a:r>
              </a:p>
            </p:txBody>
          </p:sp>
          <p:sp>
            <p:nvSpPr>
              <p:cNvPr id="9" name="Rectangle 27">
                <a:extLst>
                  <a:ext uri="{FF2B5EF4-FFF2-40B4-BE49-F238E27FC236}">
                    <a16:creationId xmlns:a16="http://schemas.microsoft.com/office/drawing/2014/main" id="{F817DFF0-2601-49F6-A705-7CFB7890404F}"/>
                  </a:ext>
                </a:extLst>
              </p:cNvPr>
              <p:cNvSpPr>
                <a:spLocks noChangeArrowheads="1"/>
              </p:cNvSpPr>
              <p:nvPr/>
            </p:nvSpPr>
            <p:spPr bwMode="auto">
              <a:xfrm rot="18624049">
                <a:off x="4523048" y="4040623"/>
                <a:ext cx="861774" cy="276999"/>
              </a:xfrm>
              <a:prstGeom prst="rect">
                <a:avLst/>
              </a:prstGeom>
              <a:solidFill>
                <a:schemeClr val="bg1"/>
              </a:solidFill>
              <a:ln w="9525">
                <a:noFill/>
                <a:miter lim="800000"/>
                <a:headEnd/>
                <a:tailEnd/>
              </a:ln>
            </p:spPr>
            <p:txBody>
              <a:bodyPr wrap="none" lIns="0" tIns="0" rIns="0" bIns="0">
                <a:spAutoFit/>
              </a:bodyPr>
              <a:lstStyle/>
              <a:p>
                <a:pPr eaLnBrk="0" hangingPunct="0"/>
                <a:r>
                  <a:rPr lang="en-AU" altLang="en-AU" b="1" dirty="0">
                    <a:solidFill>
                      <a:srgbClr val="FF0000"/>
                    </a:solidFill>
                  </a:rPr>
                  <a:t>Reef Crest</a:t>
                </a:r>
              </a:p>
            </p:txBody>
          </p:sp>
          <p:sp>
            <p:nvSpPr>
              <p:cNvPr id="10" name="Rectangle 29">
                <a:extLst>
                  <a:ext uri="{FF2B5EF4-FFF2-40B4-BE49-F238E27FC236}">
                    <a16:creationId xmlns:a16="http://schemas.microsoft.com/office/drawing/2014/main" id="{F2E99DFC-BCC0-4A6D-B7DA-07DBDD61C59F}"/>
                  </a:ext>
                </a:extLst>
              </p:cNvPr>
              <p:cNvSpPr>
                <a:spLocks noChangeArrowheads="1"/>
              </p:cNvSpPr>
              <p:nvPr/>
            </p:nvSpPr>
            <p:spPr bwMode="auto">
              <a:xfrm>
                <a:off x="7954059" y="4132707"/>
                <a:ext cx="998670" cy="276999"/>
              </a:xfrm>
              <a:prstGeom prst="rect">
                <a:avLst/>
              </a:prstGeom>
              <a:solidFill>
                <a:schemeClr val="bg1"/>
              </a:solidFill>
              <a:ln w="9525">
                <a:noFill/>
                <a:miter lim="800000"/>
                <a:headEnd/>
                <a:tailEnd/>
              </a:ln>
            </p:spPr>
            <p:txBody>
              <a:bodyPr wrap="none" lIns="0" tIns="0" rIns="0" bIns="0">
                <a:spAutoFit/>
              </a:bodyPr>
              <a:lstStyle/>
              <a:p>
                <a:pPr algn="ctr" eaLnBrk="0" hangingPunct="0"/>
                <a:r>
                  <a:rPr lang="en-AU" altLang="en-AU" b="1" dirty="0">
                    <a:solidFill>
                      <a:srgbClr val="FF0000"/>
                    </a:solidFill>
                  </a:rPr>
                  <a:t>Outer Slope</a:t>
                </a:r>
              </a:p>
            </p:txBody>
          </p:sp>
          <p:sp>
            <p:nvSpPr>
              <p:cNvPr id="12" name="Rectangle 23">
                <a:extLst>
                  <a:ext uri="{FF2B5EF4-FFF2-40B4-BE49-F238E27FC236}">
                    <a16:creationId xmlns:a16="http://schemas.microsoft.com/office/drawing/2014/main" id="{63B7E716-D950-4C45-B4A5-4718AF1EA197}"/>
                  </a:ext>
                </a:extLst>
              </p:cNvPr>
              <p:cNvSpPr>
                <a:spLocks noChangeArrowheads="1"/>
              </p:cNvSpPr>
              <p:nvPr/>
            </p:nvSpPr>
            <p:spPr bwMode="auto">
              <a:xfrm>
                <a:off x="208072" y="3524529"/>
                <a:ext cx="988156" cy="276999"/>
              </a:xfrm>
              <a:prstGeom prst="rect">
                <a:avLst/>
              </a:prstGeom>
              <a:solidFill>
                <a:schemeClr val="bg1"/>
              </a:solidFill>
              <a:ln w="9525">
                <a:noFill/>
                <a:miter lim="800000"/>
                <a:headEnd/>
                <a:tailEnd/>
              </a:ln>
            </p:spPr>
            <p:txBody>
              <a:bodyPr wrap="none" lIns="0" tIns="0" rIns="0" bIns="0">
                <a:spAutoFit/>
              </a:bodyPr>
              <a:lstStyle/>
              <a:p>
                <a:pPr eaLnBrk="0" hangingPunct="0"/>
                <a:r>
                  <a:rPr lang="en-AU" altLang="en-AU" b="1" dirty="0">
                    <a:solidFill>
                      <a:schemeClr val="tx2"/>
                    </a:solidFill>
                  </a:rPr>
                  <a:t>Reef Zones:</a:t>
                </a:r>
              </a:p>
            </p:txBody>
          </p:sp>
          <p:sp>
            <p:nvSpPr>
              <p:cNvPr id="13" name="Rectangle 23">
                <a:extLst>
                  <a:ext uri="{FF2B5EF4-FFF2-40B4-BE49-F238E27FC236}">
                    <a16:creationId xmlns:a16="http://schemas.microsoft.com/office/drawing/2014/main" id="{E7784B95-73F2-48F6-A570-E2C5F569629D}"/>
                  </a:ext>
                </a:extLst>
              </p:cNvPr>
              <p:cNvSpPr>
                <a:spLocks noChangeArrowheads="1"/>
              </p:cNvSpPr>
              <p:nvPr/>
            </p:nvSpPr>
            <p:spPr bwMode="auto">
              <a:xfrm>
                <a:off x="208072" y="5996065"/>
                <a:ext cx="8120465" cy="276999"/>
              </a:xfrm>
              <a:prstGeom prst="rect">
                <a:avLst/>
              </a:prstGeom>
              <a:noFill/>
              <a:ln w="9525">
                <a:noFill/>
                <a:miter lim="800000"/>
                <a:headEnd/>
                <a:tailEnd/>
              </a:ln>
            </p:spPr>
            <p:txBody>
              <a:bodyPr wrap="square" lIns="0" tIns="0" rIns="0" bIns="0">
                <a:spAutoFit/>
              </a:bodyPr>
              <a:lstStyle/>
              <a:p>
                <a:pPr eaLnBrk="0" hangingPunct="0"/>
                <a:r>
                  <a:rPr lang="en-AU" altLang="en-AU" b="1" dirty="0" err="1">
                    <a:solidFill>
                      <a:srgbClr val="0070C0"/>
                    </a:solidFill>
                  </a:rPr>
                  <a:t>Lagoonward</a:t>
                </a:r>
                <a:r>
                  <a:rPr lang="en-AU" altLang="en-AU" b="1" dirty="0">
                    <a:solidFill>
                      <a:srgbClr val="0070C0"/>
                    </a:solidFill>
                  </a:rPr>
                  <a:t>				               Seaward	</a:t>
                </a:r>
                <a:r>
                  <a:rPr lang="en-AU" altLang="en-AU" sz="1500" b="1" dirty="0">
                    <a:solidFill>
                      <a:srgbClr val="0070C0"/>
                    </a:solidFill>
                  </a:rPr>
                  <a:t>	</a:t>
                </a:r>
              </a:p>
            </p:txBody>
          </p:sp>
          <p:cxnSp>
            <p:nvCxnSpPr>
              <p:cNvPr id="14" name="Straight Arrow Connector 13">
                <a:extLst>
                  <a:ext uri="{FF2B5EF4-FFF2-40B4-BE49-F238E27FC236}">
                    <a16:creationId xmlns:a16="http://schemas.microsoft.com/office/drawing/2014/main" id="{02163F21-4B0F-4D94-B31E-8CF87394A30E}"/>
                  </a:ext>
                </a:extLst>
              </p:cNvPr>
              <p:cNvCxnSpPr>
                <a:cxnSpLocks/>
              </p:cNvCxnSpPr>
              <p:nvPr/>
            </p:nvCxnSpPr>
            <p:spPr>
              <a:xfrm>
                <a:off x="1524000" y="6139245"/>
                <a:ext cx="3947160" cy="0"/>
              </a:xfrm>
              <a:prstGeom prst="straightConnector1">
                <a:avLst/>
              </a:prstGeom>
              <a:ln w="38100">
                <a:solidFill>
                  <a:srgbClr val="0070C0"/>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11FFBAA4-397E-4B34-AC13-6C6CAF2209CE}"/>
                  </a:ext>
                </a:extLst>
              </p:cNvPr>
              <p:cNvSpPr/>
              <p:nvPr/>
            </p:nvSpPr>
            <p:spPr>
              <a:xfrm>
                <a:off x="8210665" y="4745676"/>
                <a:ext cx="805028" cy="1546577"/>
              </a:xfrm>
              <a:prstGeom prst="rect">
                <a:avLst/>
              </a:prstGeom>
            </p:spPr>
            <p:txBody>
              <a:bodyPr wrap="none">
                <a:spAutoFit/>
              </a:bodyPr>
              <a:lstStyle/>
              <a:p>
                <a:pPr algn="ctr" eaLnBrk="0" hangingPunct="0"/>
                <a:r>
                  <a:rPr lang="en-AU" altLang="en-AU" sz="1350" b="1" dirty="0">
                    <a:solidFill>
                      <a:srgbClr val="002060"/>
                    </a:solidFill>
                  </a:rPr>
                  <a:t>Shallower</a:t>
                </a:r>
              </a:p>
              <a:p>
                <a:pPr algn="ctr" eaLnBrk="0" hangingPunct="0"/>
                <a:endParaRPr lang="en-AU" altLang="en-AU" sz="1350" b="1" dirty="0">
                  <a:solidFill>
                    <a:srgbClr val="002060"/>
                  </a:solidFill>
                </a:endParaRPr>
              </a:p>
              <a:p>
                <a:pPr algn="ctr" eaLnBrk="0" hangingPunct="0"/>
                <a:endParaRPr lang="en-AU" altLang="en-AU" sz="1350" b="1" dirty="0">
                  <a:solidFill>
                    <a:srgbClr val="002060"/>
                  </a:solidFill>
                </a:endParaRPr>
              </a:p>
              <a:p>
                <a:pPr algn="ctr" eaLnBrk="0" hangingPunct="0"/>
                <a:endParaRPr lang="en-AU" altLang="en-AU" sz="1350" b="1" dirty="0">
                  <a:solidFill>
                    <a:srgbClr val="002060"/>
                  </a:solidFill>
                </a:endParaRPr>
              </a:p>
              <a:p>
                <a:pPr algn="ctr" eaLnBrk="0" hangingPunct="0"/>
                <a:endParaRPr lang="en-AU" altLang="en-AU" sz="1350" b="1" dirty="0">
                  <a:solidFill>
                    <a:srgbClr val="002060"/>
                  </a:solidFill>
                </a:endParaRPr>
              </a:p>
              <a:p>
                <a:pPr algn="ctr" eaLnBrk="0" hangingPunct="0"/>
                <a:endParaRPr lang="en-AU" altLang="en-AU" sz="1350" b="1" dirty="0">
                  <a:solidFill>
                    <a:srgbClr val="002060"/>
                  </a:solidFill>
                </a:endParaRPr>
              </a:p>
              <a:p>
                <a:pPr algn="ctr" eaLnBrk="0" hangingPunct="0"/>
                <a:r>
                  <a:rPr lang="en-AU" altLang="en-AU" sz="1350" b="1" dirty="0">
                    <a:solidFill>
                      <a:srgbClr val="002060"/>
                    </a:solidFill>
                  </a:rPr>
                  <a:t>Deeper</a:t>
                </a:r>
              </a:p>
            </p:txBody>
          </p:sp>
          <p:cxnSp>
            <p:nvCxnSpPr>
              <p:cNvPr id="16" name="Straight Arrow Connector 15">
                <a:extLst>
                  <a:ext uri="{FF2B5EF4-FFF2-40B4-BE49-F238E27FC236}">
                    <a16:creationId xmlns:a16="http://schemas.microsoft.com/office/drawing/2014/main" id="{AA5ECAE9-6516-40BD-9501-D8860BF53CA4}"/>
                  </a:ext>
                </a:extLst>
              </p:cNvPr>
              <p:cNvCxnSpPr>
                <a:cxnSpLocks/>
              </p:cNvCxnSpPr>
              <p:nvPr/>
            </p:nvCxnSpPr>
            <p:spPr>
              <a:xfrm>
                <a:off x="8613180" y="5044440"/>
                <a:ext cx="0" cy="962140"/>
              </a:xfrm>
              <a:prstGeom prst="straightConnector1">
                <a:avLst/>
              </a:prstGeom>
              <a:ln w="34925">
                <a:solidFill>
                  <a:srgbClr val="002060"/>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B7DD032D-9279-4EF3-9780-3B49D2BFBAFE}"/>
                  </a:ext>
                </a:extLst>
              </p:cNvPr>
              <p:cNvSpPr/>
              <p:nvPr/>
            </p:nvSpPr>
            <p:spPr>
              <a:xfrm>
                <a:off x="6623919" y="5252337"/>
                <a:ext cx="619080" cy="323165"/>
              </a:xfrm>
              <a:prstGeom prst="rect">
                <a:avLst/>
              </a:prstGeom>
            </p:spPr>
            <p:txBody>
              <a:bodyPr wrap="none">
                <a:spAutoFit/>
              </a:bodyPr>
              <a:lstStyle/>
              <a:p>
                <a:pPr eaLnBrk="0" hangingPunct="0"/>
                <a:r>
                  <a:rPr lang="en-AU" altLang="en-AU" sz="1500" b="1" dirty="0"/>
                  <a:t>Ocean</a:t>
                </a:r>
              </a:p>
            </p:txBody>
          </p:sp>
          <p:sp>
            <p:nvSpPr>
              <p:cNvPr id="18" name="Rectangle 27">
                <a:extLst>
                  <a:ext uri="{FF2B5EF4-FFF2-40B4-BE49-F238E27FC236}">
                    <a16:creationId xmlns:a16="http://schemas.microsoft.com/office/drawing/2014/main" id="{04F4807A-D8A9-49DC-9DD6-1F184C9AD8DC}"/>
                  </a:ext>
                </a:extLst>
              </p:cNvPr>
              <p:cNvSpPr>
                <a:spLocks noChangeArrowheads="1"/>
              </p:cNvSpPr>
              <p:nvPr/>
            </p:nvSpPr>
            <p:spPr bwMode="auto">
              <a:xfrm rot="18624049">
                <a:off x="3808727" y="4090837"/>
                <a:ext cx="754758" cy="276999"/>
              </a:xfrm>
              <a:prstGeom prst="rect">
                <a:avLst/>
              </a:prstGeom>
              <a:solidFill>
                <a:schemeClr val="bg1"/>
              </a:solidFill>
              <a:ln w="9525">
                <a:noFill/>
                <a:miter lim="800000"/>
                <a:headEnd/>
                <a:tailEnd/>
              </a:ln>
            </p:spPr>
            <p:txBody>
              <a:bodyPr wrap="none" lIns="0" tIns="0" rIns="0" bIns="0">
                <a:spAutoFit/>
              </a:bodyPr>
              <a:lstStyle/>
              <a:p>
                <a:pPr eaLnBrk="0" hangingPunct="0"/>
                <a:r>
                  <a:rPr lang="en-AU" altLang="en-AU" b="1" dirty="0">
                    <a:solidFill>
                      <a:srgbClr val="FF0000"/>
                    </a:solidFill>
                  </a:rPr>
                  <a:t>Reef Flat</a:t>
                </a:r>
              </a:p>
            </p:txBody>
          </p:sp>
        </p:grpSp>
      </p:grpSp>
      <p:cxnSp>
        <p:nvCxnSpPr>
          <p:cNvPr id="28" name="Straight Arrow Connector 27">
            <a:extLst>
              <a:ext uri="{FF2B5EF4-FFF2-40B4-BE49-F238E27FC236}">
                <a16:creationId xmlns:a16="http://schemas.microsoft.com/office/drawing/2014/main" id="{EDDFAF5B-B273-4FBA-B425-BB6B37E06E01}"/>
              </a:ext>
            </a:extLst>
          </p:cNvPr>
          <p:cNvCxnSpPr>
            <a:cxnSpLocks/>
          </p:cNvCxnSpPr>
          <p:nvPr/>
        </p:nvCxnSpPr>
        <p:spPr>
          <a:xfrm>
            <a:off x="2958568" y="2671911"/>
            <a:ext cx="0" cy="2069720"/>
          </a:xfrm>
          <a:prstGeom prst="straightConnector1">
            <a:avLst/>
          </a:prstGeom>
          <a:ln w="508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80E7B188-6FCA-4F8B-8DAF-6407B87803AE}"/>
              </a:ext>
            </a:extLst>
          </p:cNvPr>
          <p:cNvCxnSpPr>
            <a:cxnSpLocks/>
          </p:cNvCxnSpPr>
          <p:nvPr/>
        </p:nvCxnSpPr>
        <p:spPr>
          <a:xfrm>
            <a:off x="5889454" y="2671912"/>
            <a:ext cx="0" cy="1566271"/>
          </a:xfrm>
          <a:prstGeom prst="straightConnector1">
            <a:avLst/>
          </a:prstGeom>
          <a:ln w="508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39043A29-E9FD-44EB-984D-BC878EA89DA7}"/>
              </a:ext>
            </a:extLst>
          </p:cNvPr>
          <p:cNvCxnSpPr>
            <a:cxnSpLocks/>
          </p:cNvCxnSpPr>
          <p:nvPr/>
        </p:nvCxnSpPr>
        <p:spPr>
          <a:xfrm>
            <a:off x="6897111" y="2671912"/>
            <a:ext cx="0" cy="1585995"/>
          </a:xfrm>
          <a:prstGeom prst="straightConnector1">
            <a:avLst/>
          </a:prstGeom>
          <a:ln w="508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597AA571-171A-40DD-A6BA-7B93050C445A}"/>
              </a:ext>
            </a:extLst>
          </p:cNvPr>
          <p:cNvCxnSpPr>
            <a:cxnSpLocks/>
          </p:cNvCxnSpPr>
          <p:nvPr/>
        </p:nvCxnSpPr>
        <p:spPr>
          <a:xfrm>
            <a:off x="9305396" y="2671911"/>
            <a:ext cx="0" cy="1653586"/>
          </a:xfrm>
          <a:prstGeom prst="straightConnector1">
            <a:avLst/>
          </a:prstGeom>
          <a:ln w="508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CAC9C1CC-2664-41E5-85F6-41F74040BC28}"/>
              </a:ext>
            </a:extLst>
          </p:cNvPr>
          <p:cNvSpPr txBox="1"/>
          <p:nvPr/>
        </p:nvSpPr>
        <p:spPr>
          <a:xfrm>
            <a:off x="2011834" y="3035863"/>
            <a:ext cx="1713098" cy="369332"/>
          </a:xfrm>
          <a:prstGeom prst="rect">
            <a:avLst/>
          </a:prstGeom>
          <a:solidFill>
            <a:schemeClr val="bg1"/>
          </a:solidFill>
        </p:spPr>
        <p:txBody>
          <a:bodyPr wrap="none" rtlCol="0">
            <a:spAutoFit/>
          </a:bodyPr>
          <a:lstStyle/>
          <a:p>
            <a:r>
              <a:rPr lang="en-AU" b="1" dirty="0">
                <a:solidFill>
                  <a:srgbClr val="C00000"/>
                </a:solidFill>
              </a:rPr>
              <a:t>Turbidity - stirring</a:t>
            </a:r>
          </a:p>
        </p:txBody>
      </p:sp>
      <p:sp>
        <p:nvSpPr>
          <p:cNvPr id="23" name="TextBox 22">
            <a:extLst>
              <a:ext uri="{FF2B5EF4-FFF2-40B4-BE49-F238E27FC236}">
                <a16:creationId xmlns:a16="http://schemas.microsoft.com/office/drawing/2014/main" id="{DAF5AF7B-24EE-4BDB-A627-102A8F8E1D57}"/>
              </a:ext>
            </a:extLst>
          </p:cNvPr>
          <p:cNvSpPr txBox="1"/>
          <p:nvPr/>
        </p:nvSpPr>
        <p:spPr>
          <a:xfrm>
            <a:off x="5169592" y="3035863"/>
            <a:ext cx="1213794" cy="369332"/>
          </a:xfrm>
          <a:prstGeom prst="rect">
            <a:avLst/>
          </a:prstGeom>
          <a:solidFill>
            <a:schemeClr val="bg1"/>
          </a:solidFill>
        </p:spPr>
        <p:txBody>
          <a:bodyPr wrap="none" rtlCol="0">
            <a:spAutoFit/>
          </a:bodyPr>
          <a:lstStyle/>
          <a:p>
            <a:r>
              <a:rPr lang="en-AU" b="1" dirty="0">
                <a:solidFill>
                  <a:srgbClr val="C00000"/>
                </a:solidFill>
              </a:rPr>
              <a:t>Light + heat</a:t>
            </a:r>
          </a:p>
        </p:txBody>
      </p:sp>
      <p:sp>
        <p:nvSpPr>
          <p:cNvPr id="24" name="TextBox 23">
            <a:extLst>
              <a:ext uri="{FF2B5EF4-FFF2-40B4-BE49-F238E27FC236}">
                <a16:creationId xmlns:a16="http://schemas.microsoft.com/office/drawing/2014/main" id="{DC592923-0E25-4563-8379-A1AA48631FA9}"/>
              </a:ext>
            </a:extLst>
          </p:cNvPr>
          <p:cNvSpPr txBox="1"/>
          <p:nvPr/>
        </p:nvSpPr>
        <p:spPr>
          <a:xfrm>
            <a:off x="6631633" y="3042673"/>
            <a:ext cx="1678023" cy="369332"/>
          </a:xfrm>
          <a:prstGeom prst="rect">
            <a:avLst/>
          </a:prstGeom>
          <a:solidFill>
            <a:schemeClr val="bg1"/>
          </a:solidFill>
        </p:spPr>
        <p:txBody>
          <a:bodyPr wrap="none" rtlCol="0">
            <a:spAutoFit/>
          </a:bodyPr>
          <a:lstStyle/>
          <a:p>
            <a:r>
              <a:rPr lang="en-AU" b="1" dirty="0">
                <a:solidFill>
                  <a:srgbClr val="C00000"/>
                </a:solidFill>
              </a:rPr>
              <a:t>High wave energy</a:t>
            </a:r>
          </a:p>
        </p:txBody>
      </p:sp>
      <p:sp>
        <p:nvSpPr>
          <p:cNvPr id="25" name="TextBox 24">
            <a:extLst>
              <a:ext uri="{FF2B5EF4-FFF2-40B4-BE49-F238E27FC236}">
                <a16:creationId xmlns:a16="http://schemas.microsoft.com/office/drawing/2014/main" id="{CDCE4A45-EC16-4B44-B34E-DD3317192812}"/>
              </a:ext>
            </a:extLst>
          </p:cNvPr>
          <p:cNvSpPr txBox="1"/>
          <p:nvPr/>
        </p:nvSpPr>
        <p:spPr>
          <a:xfrm>
            <a:off x="8738687" y="3035863"/>
            <a:ext cx="1562800" cy="369332"/>
          </a:xfrm>
          <a:prstGeom prst="rect">
            <a:avLst/>
          </a:prstGeom>
          <a:solidFill>
            <a:schemeClr val="bg1"/>
          </a:solidFill>
        </p:spPr>
        <p:txBody>
          <a:bodyPr wrap="none" rtlCol="0">
            <a:spAutoFit/>
          </a:bodyPr>
          <a:lstStyle/>
          <a:p>
            <a:r>
              <a:rPr lang="en-AU" b="1" dirty="0">
                <a:solidFill>
                  <a:srgbClr val="C00000"/>
                </a:solidFill>
              </a:rPr>
              <a:t>Decreasing light</a:t>
            </a:r>
          </a:p>
        </p:txBody>
      </p:sp>
      <p:sp>
        <p:nvSpPr>
          <p:cNvPr id="38" name="TextBox 37">
            <a:extLst>
              <a:ext uri="{FF2B5EF4-FFF2-40B4-BE49-F238E27FC236}">
                <a16:creationId xmlns:a16="http://schemas.microsoft.com/office/drawing/2014/main" id="{E64E3B6D-6088-459B-BD4C-F3EAEE232F48}"/>
              </a:ext>
            </a:extLst>
          </p:cNvPr>
          <p:cNvSpPr txBox="1"/>
          <p:nvPr/>
        </p:nvSpPr>
        <p:spPr>
          <a:xfrm>
            <a:off x="9092887" y="3358903"/>
            <a:ext cx="1198149" cy="369332"/>
          </a:xfrm>
          <a:prstGeom prst="rect">
            <a:avLst/>
          </a:prstGeom>
          <a:solidFill>
            <a:schemeClr val="bg1"/>
          </a:solidFill>
        </p:spPr>
        <p:txBody>
          <a:bodyPr wrap="none" rtlCol="0">
            <a:spAutoFit/>
          </a:bodyPr>
          <a:lstStyle/>
          <a:p>
            <a:r>
              <a:rPr lang="en-AU" b="1" dirty="0">
                <a:solidFill>
                  <a:srgbClr val="C00000"/>
                </a:solidFill>
              </a:rPr>
              <a:t>and warmth</a:t>
            </a:r>
          </a:p>
        </p:txBody>
      </p:sp>
      <p:sp>
        <p:nvSpPr>
          <p:cNvPr id="3" name="TextBox 2">
            <a:extLst>
              <a:ext uri="{FF2B5EF4-FFF2-40B4-BE49-F238E27FC236}">
                <a16:creationId xmlns:a16="http://schemas.microsoft.com/office/drawing/2014/main" id="{5F948478-E44C-4E04-A70F-23D2B8F03427}"/>
              </a:ext>
            </a:extLst>
          </p:cNvPr>
          <p:cNvSpPr txBox="1"/>
          <p:nvPr/>
        </p:nvSpPr>
        <p:spPr>
          <a:xfrm>
            <a:off x="1732072" y="2360972"/>
            <a:ext cx="2132892" cy="369332"/>
          </a:xfrm>
          <a:prstGeom prst="rect">
            <a:avLst/>
          </a:prstGeom>
          <a:solidFill>
            <a:schemeClr val="bg1"/>
          </a:solidFill>
        </p:spPr>
        <p:txBody>
          <a:bodyPr wrap="none" rtlCol="0">
            <a:spAutoFit/>
          </a:bodyPr>
          <a:lstStyle/>
          <a:p>
            <a:r>
              <a:rPr lang="en-AU" b="1" dirty="0"/>
              <a:t>Deep water, low energy</a:t>
            </a:r>
          </a:p>
        </p:txBody>
      </p:sp>
      <p:sp>
        <p:nvSpPr>
          <p:cNvPr id="19" name="TextBox 18">
            <a:extLst>
              <a:ext uri="{FF2B5EF4-FFF2-40B4-BE49-F238E27FC236}">
                <a16:creationId xmlns:a16="http://schemas.microsoft.com/office/drawing/2014/main" id="{FB6CE05E-1A9C-46B0-A55A-0776CFB5E963}"/>
              </a:ext>
            </a:extLst>
          </p:cNvPr>
          <p:cNvSpPr txBox="1"/>
          <p:nvPr/>
        </p:nvSpPr>
        <p:spPr>
          <a:xfrm>
            <a:off x="5169592" y="2360972"/>
            <a:ext cx="1126590" cy="369332"/>
          </a:xfrm>
          <a:prstGeom prst="rect">
            <a:avLst/>
          </a:prstGeom>
          <a:solidFill>
            <a:schemeClr val="bg1"/>
          </a:solidFill>
        </p:spPr>
        <p:txBody>
          <a:bodyPr wrap="none" rtlCol="0">
            <a:spAutoFit/>
          </a:bodyPr>
          <a:lstStyle/>
          <a:p>
            <a:r>
              <a:rPr lang="en-AU" b="1" dirty="0"/>
              <a:t>Wave bores</a:t>
            </a:r>
          </a:p>
        </p:txBody>
      </p:sp>
      <p:sp>
        <p:nvSpPr>
          <p:cNvPr id="20" name="TextBox 19">
            <a:extLst>
              <a:ext uri="{FF2B5EF4-FFF2-40B4-BE49-F238E27FC236}">
                <a16:creationId xmlns:a16="http://schemas.microsoft.com/office/drawing/2014/main" id="{0C6D5726-0B63-406C-A8B8-AFE5C34AB11B}"/>
              </a:ext>
            </a:extLst>
          </p:cNvPr>
          <p:cNvSpPr txBox="1"/>
          <p:nvPr/>
        </p:nvSpPr>
        <p:spPr>
          <a:xfrm>
            <a:off x="6631632" y="2367782"/>
            <a:ext cx="1397498" cy="369332"/>
          </a:xfrm>
          <a:prstGeom prst="rect">
            <a:avLst/>
          </a:prstGeom>
          <a:solidFill>
            <a:schemeClr val="bg1"/>
          </a:solidFill>
        </p:spPr>
        <p:txBody>
          <a:bodyPr wrap="none" rtlCol="0">
            <a:spAutoFit/>
          </a:bodyPr>
          <a:lstStyle/>
          <a:p>
            <a:r>
              <a:rPr lang="en-AU" b="1" dirty="0"/>
              <a:t>Wave breaking</a:t>
            </a:r>
          </a:p>
        </p:txBody>
      </p:sp>
      <p:sp>
        <p:nvSpPr>
          <p:cNvPr id="21" name="TextBox 20">
            <a:extLst>
              <a:ext uri="{FF2B5EF4-FFF2-40B4-BE49-F238E27FC236}">
                <a16:creationId xmlns:a16="http://schemas.microsoft.com/office/drawing/2014/main" id="{5253908A-55A0-45FA-AE3E-7B5756CB4CE4}"/>
              </a:ext>
            </a:extLst>
          </p:cNvPr>
          <p:cNvSpPr txBox="1"/>
          <p:nvPr/>
        </p:nvSpPr>
        <p:spPr>
          <a:xfrm>
            <a:off x="8391832" y="2360972"/>
            <a:ext cx="1682833" cy="369332"/>
          </a:xfrm>
          <a:prstGeom prst="rect">
            <a:avLst/>
          </a:prstGeom>
          <a:solidFill>
            <a:schemeClr val="bg1"/>
          </a:solidFill>
        </p:spPr>
        <p:txBody>
          <a:bodyPr wrap="none" rtlCol="0">
            <a:spAutoFit/>
          </a:bodyPr>
          <a:lstStyle/>
          <a:p>
            <a:r>
              <a:rPr lang="en-AU" b="1" dirty="0"/>
              <a:t>No wave breaking</a:t>
            </a:r>
          </a:p>
        </p:txBody>
      </p:sp>
      <p:sp>
        <p:nvSpPr>
          <p:cNvPr id="40" name="TextBox 39">
            <a:extLst>
              <a:ext uri="{FF2B5EF4-FFF2-40B4-BE49-F238E27FC236}">
                <a16:creationId xmlns:a16="http://schemas.microsoft.com/office/drawing/2014/main" id="{A7EE21C7-84C2-4BF5-B986-AA9D7A1E324C}"/>
              </a:ext>
            </a:extLst>
          </p:cNvPr>
          <p:cNvSpPr txBox="1"/>
          <p:nvPr/>
        </p:nvSpPr>
        <p:spPr>
          <a:xfrm>
            <a:off x="1652360" y="148283"/>
            <a:ext cx="5525743" cy="461665"/>
          </a:xfrm>
          <a:prstGeom prst="rect">
            <a:avLst/>
          </a:prstGeom>
          <a:solidFill>
            <a:schemeClr val="bg1"/>
          </a:solidFill>
        </p:spPr>
        <p:txBody>
          <a:bodyPr wrap="none" rtlCol="0">
            <a:spAutoFit/>
          </a:bodyPr>
          <a:lstStyle/>
          <a:p>
            <a:r>
              <a:rPr lang="en-AU" sz="2400" dirty="0"/>
              <a:t>Coral morphology changes across a reef profile</a:t>
            </a:r>
          </a:p>
        </p:txBody>
      </p:sp>
      <p:sp>
        <p:nvSpPr>
          <p:cNvPr id="41" name="Rectangle 30">
            <a:extLst>
              <a:ext uri="{FF2B5EF4-FFF2-40B4-BE49-F238E27FC236}">
                <a16:creationId xmlns:a16="http://schemas.microsoft.com/office/drawing/2014/main" id="{7C150395-0FB7-4572-B157-0C5E1BD06434}"/>
              </a:ext>
            </a:extLst>
          </p:cNvPr>
          <p:cNvSpPr>
            <a:spLocks noChangeArrowheads="1"/>
          </p:cNvSpPr>
          <p:nvPr/>
        </p:nvSpPr>
        <p:spPr bwMode="auto">
          <a:xfrm>
            <a:off x="7456734" y="4568738"/>
            <a:ext cx="800284" cy="276999"/>
          </a:xfrm>
          <a:prstGeom prst="rect">
            <a:avLst/>
          </a:prstGeom>
          <a:solidFill>
            <a:schemeClr val="bg1"/>
          </a:solidFill>
          <a:ln w="9525">
            <a:noFill/>
            <a:miter lim="800000"/>
            <a:headEnd/>
            <a:tailEnd/>
          </a:ln>
        </p:spPr>
        <p:txBody>
          <a:bodyPr wrap="none" lIns="0" tIns="0" rIns="0" bIns="0">
            <a:spAutoFit/>
          </a:bodyPr>
          <a:lstStyle/>
          <a:p>
            <a:pPr eaLnBrk="0" hangingPunct="0"/>
            <a:r>
              <a:rPr lang="en-AU" altLang="en-AU" b="1" dirty="0">
                <a:solidFill>
                  <a:srgbClr val="FF0000"/>
                </a:solidFill>
              </a:rPr>
              <a:t>Fore-Reef</a:t>
            </a:r>
          </a:p>
        </p:txBody>
      </p:sp>
      <p:sp>
        <p:nvSpPr>
          <p:cNvPr id="42" name="TextBox 41">
            <a:extLst>
              <a:ext uri="{FF2B5EF4-FFF2-40B4-BE49-F238E27FC236}">
                <a16:creationId xmlns:a16="http://schemas.microsoft.com/office/drawing/2014/main" id="{B8831F2E-9A29-4860-8433-68B4D3CBDF65}"/>
              </a:ext>
            </a:extLst>
          </p:cNvPr>
          <p:cNvSpPr txBox="1"/>
          <p:nvPr/>
        </p:nvSpPr>
        <p:spPr>
          <a:xfrm>
            <a:off x="1665151" y="706791"/>
            <a:ext cx="3652218" cy="461665"/>
          </a:xfrm>
          <a:prstGeom prst="rect">
            <a:avLst/>
          </a:prstGeom>
          <a:solidFill>
            <a:schemeClr val="bg1"/>
          </a:solidFill>
        </p:spPr>
        <p:txBody>
          <a:bodyPr wrap="none" rtlCol="0">
            <a:spAutoFit/>
          </a:bodyPr>
          <a:lstStyle/>
          <a:p>
            <a:r>
              <a:rPr lang="en-AU" sz="2400" dirty="0"/>
              <a:t>Response to different stresses.</a:t>
            </a:r>
          </a:p>
        </p:txBody>
      </p:sp>
      <p:sp>
        <p:nvSpPr>
          <p:cNvPr id="34" name="TextBox 33">
            <a:extLst>
              <a:ext uri="{FF2B5EF4-FFF2-40B4-BE49-F238E27FC236}">
                <a16:creationId xmlns:a16="http://schemas.microsoft.com/office/drawing/2014/main" id="{1094232F-AA61-481A-A965-83F88DCF98F4}"/>
              </a:ext>
            </a:extLst>
          </p:cNvPr>
          <p:cNvSpPr txBox="1"/>
          <p:nvPr/>
        </p:nvSpPr>
        <p:spPr>
          <a:xfrm>
            <a:off x="1563579" y="1790072"/>
            <a:ext cx="902363" cy="369332"/>
          </a:xfrm>
          <a:prstGeom prst="rect">
            <a:avLst/>
          </a:prstGeom>
          <a:noFill/>
        </p:spPr>
        <p:txBody>
          <a:bodyPr wrap="none" rtlCol="0">
            <a:spAutoFit/>
          </a:bodyPr>
          <a:lstStyle/>
          <a:p>
            <a:r>
              <a:rPr lang="en-AU" b="1" dirty="0">
                <a:solidFill>
                  <a:schemeClr val="bg1"/>
                </a:solidFill>
              </a:rPr>
              <a:t>LAGOON</a:t>
            </a:r>
          </a:p>
        </p:txBody>
      </p:sp>
      <p:sp>
        <p:nvSpPr>
          <p:cNvPr id="2" name="Footer Placeholder 4">
            <a:extLst>
              <a:ext uri="{FF2B5EF4-FFF2-40B4-BE49-F238E27FC236}">
                <a16:creationId xmlns:a16="http://schemas.microsoft.com/office/drawing/2014/main" id="{50E920D4-54B0-91A3-1B6D-7AC85EAF9657}"/>
              </a:ext>
            </a:extLst>
          </p:cNvPr>
          <p:cNvSpPr txBox="1">
            <a:spLocks/>
          </p:cNvSpPr>
          <p:nvPr/>
        </p:nvSpPr>
        <p:spPr>
          <a:xfrm rot="16200000">
            <a:off x="-356082"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Tree>
    <p:extLst>
      <p:ext uri="{BB962C8B-B14F-4D97-AF65-F5344CB8AC3E}">
        <p14:creationId xmlns:p14="http://schemas.microsoft.com/office/powerpoint/2010/main" val="149441555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90C03941-7DB4-4869-9DCC-9BF566F9998D}"/>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4000"/>
                    </a14:imgEffect>
                  </a14:imgLayer>
                </a14:imgProps>
              </a:ext>
            </a:extLst>
          </a:blip>
          <a:srcRect t="4047"/>
          <a:stretch/>
        </p:blipFill>
        <p:spPr>
          <a:xfrm>
            <a:off x="1953581" y="69796"/>
            <a:ext cx="8258175" cy="3658700"/>
          </a:xfrm>
          <a:prstGeom prst="rect">
            <a:avLst/>
          </a:prstGeom>
        </p:spPr>
      </p:pic>
      <p:grpSp>
        <p:nvGrpSpPr>
          <p:cNvPr id="25" name="Group 24">
            <a:extLst>
              <a:ext uri="{FF2B5EF4-FFF2-40B4-BE49-F238E27FC236}">
                <a16:creationId xmlns:a16="http://schemas.microsoft.com/office/drawing/2014/main" id="{758AB061-D72B-4CCC-92A9-CB834EC462FC}"/>
              </a:ext>
            </a:extLst>
          </p:cNvPr>
          <p:cNvGrpSpPr/>
          <p:nvPr/>
        </p:nvGrpSpPr>
        <p:grpSpPr>
          <a:xfrm>
            <a:off x="1524000" y="3825758"/>
            <a:ext cx="9144000" cy="3032242"/>
            <a:chOff x="0" y="3389104"/>
            <a:chExt cx="9144000" cy="3032242"/>
          </a:xfrm>
        </p:grpSpPr>
        <p:pic>
          <p:nvPicPr>
            <p:cNvPr id="16" name="Picture 15">
              <a:extLst>
                <a:ext uri="{FF2B5EF4-FFF2-40B4-BE49-F238E27FC236}">
                  <a16:creationId xmlns:a16="http://schemas.microsoft.com/office/drawing/2014/main" id="{A9D0CCAE-8BBB-46EB-9391-A38C3B928827}"/>
                </a:ext>
              </a:extLst>
            </p:cNvPr>
            <p:cNvPicPr>
              <a:picLocks noChangeAspect="1"/>
            </p:cNvPicPr>
            <p:nvPr/>
          </p:nvPicPr>
          <p:blipFill>
            <a:blip r:embed="rId4"/>
            <a:stretch>
              <a:fillRect/>
            </a:stretch>
          </p:blipFill>
          <p:spPr>
            <a:xfrm>
              <a:off x="0" y="3389104"/>
              <a:ext cx="9144000" cy="3032242"/>
            </a:xfrm>
            <a:prstGeom prst="rect">
              <a:avLst/>
            </a:prstGeom>
          </p:spPr>
        </p:pic>
        <p:grpSp>
          <p:nvGrpSpPr>
            <p:cNvPr id="22" name="Group 21">
              <a:extLst>
                <a:ext uri="{FF2B5EF4-FFF2-40B4-BE49-F238E27FC236}">
                  <a16:creationId xmlns:a16="http://schemas.microsoft.com/office/drawing/2014/main" id="{11C502D6-651A-4620-9DA6-53B2B743AD4F}"/>
                </a:ext>
              </a:extLst>
            </p:cNvPr>
            <p:cNvGrpSpPr/>
            <p:nvPr/>
          </p:nvGrpSpPr>
          <p:grpSpPr>
            <a:xfrm>
              <a:off x="208072" y="3524529"/>
              <a:ext cx="8807621" cy="2767724"/>
              <a:chOff x="208072" y="3524529"/>
              <a:chExt cx="8807621" cy="2767724"/>
            </a:xfrm>
          </p:grpSpPr>
          <p:sp>
            <p:nvSpPr>
              <p:cNvPr id="4" name="Rectangle 23">
                <a:extLst>
                  <a:ext uri="{FF2B5EF4-FFF2-40B4-BE49-F238E27FC236}">
                    <a16:creationId xmlns:a16="http://schemas.microsoft.com/office/drawing/2014/main" id="{804687BE-C40D-4578-AB14-9775C54B5619}"/>
                  </a:ext>
                </a:extLst>
              </p:cNvPr>
              <p:cNvSpPr>
                <a:spLocks noChangeArrowheads="1"/>
              </p:cNvSpPr>
              <p:nvPr/>
            </p:nvSpPr>
            <p:spPr bwMode="auto">
              <a:xfrm>
                <a:off x="353478" y="4409432"/>
                <a:ext cx="1471237" cy="276999"/>
              </a:xfrm>
              <a:prstGeom prst="rect">
                <a:avLst/>
              </a:prstGeom>
              <a:solidFill>
                <a:schemeClr val="bg1"/>
              </a:solidFill>
              <a:ln w="9525">
                <a:noFill/>
                <a:miter lim="800000"/>
                <a:headEnd/>
                <a:tailEnd/>
              </a:ln>
            </p:spPr>
            <p:txBody>
              <a:bodyPr wrap="none" lIns="0" tIns="0" rIns="0" bIns="0">
                <a:spAutoFit/>
              </a:bodyPr>
              <a:lstStyle/>
              <a:p>
                <a:pPr eaLnBrk="0" hangingPunct="0"/>
                <a:r>
                  <a:rPr lang="en-AU" altLang="en-AU" b="1" dirty="0">
                    <a:solidFill>
                      <a:srgbClr val="FF0000"/>
                    </a:solidFill>
                  </a:rPr>
                  <a:t>Back-reef/Lagoon</a:t>
                </a:r>
              </a:p>
            </p:txBody>
          </p:sp>
          <p:sp>
            <p:nvSpPr>
              <p:cNvPr id="6" name="Rectangle 27">
                <a:extLst>
                  <a:ext uri="{FF2B5EF4-FFF2-40B4-BE49-F238E27FC236}">
                    <a16:creationId xmlns:a16="http://schemas.microsoft.com/office/drawing/2014/main" id="{C5232415-3EC3-4754-9436-534A6EAFDECF}"/>
                  </a:ext>
                </a:extLst>
              </p:cNvPr>
              <p:cNvSpPr>
                <a:spLocks noChangeArrowheads="1"/>
              </p:cNvSpPr>
              <p:nvPr/>
            </p:nvSpPr>
            <p:spPr bwMode="auto">
              <a:xfrm rot="18624049">
                <a:off x="4523048" y="4040623"/>
                <a:ext cx="861774" cy="276999"/>
              </a:xfrm>
              <a:prstGeom prst="rect">
                <a:avLst/>
              </a:prstGeom>
              <a:solidFill>
                <a:schemeClr val="bg1"/>
              </a:solidFill>
              <a:ln w="9525">
                <a:noFill/>
                <a:miter lim="800000"/>
                <a:headEnd/>
                <a:tailEnd/>
              </a:ln>
            </p:spPr>
            <p:txBody>
              <a:bodyPr wrap="none" lIns="0" tIns="0" rIns="0" bIns="0">
                <a:spAutoFit/>
              </a:bodyPr>
              <a:lstStyle/>
              <a:p>
                <a:pPr eaLnBrk="0" hangingPunct="0"/>
                <a:r>
                  <a:rPr lang="en-AU" altLang="en-AU" b="1" dirty="0">
                    <a:solidFill>
                      <a:srgbClr val="FF0000"/>
                    </a:solidFill>
                  </a:rPr>
                  <a:t>Reef Crest</a:t>
                </a:r>
              </a:p>
            </p:txBody>
          </p:sp>
          <p:sp>
            <p:nvSpPr>
              <p:cNvPr id="8" name="Rectangle 29">
                <a:extLst>
                  <a:ext uri="{FF2B5EF4-FFF2-40B4-BE49-F238E27FC236}">
                    <a16:creationId xmlns:a16="http://schemas.microsoft.com/office/drawing/2014/main" id="{7A992B2B-D5A9-4B5C-8BBC-B60FA8BAE028}"/>
                  </a:ext>
                </a:extLst>
              </p:cNvPr>
              <p:cNvSpPr>
                <a:spLocks noChangeArrowheads="1"/>
              </p:cNvSpPr>
              <p:nvPr/>
            </p:nvSpPr>
            <p:spPr bwMode="auto">
              <a:xfrm>
                <a:off x="7954059" y="4132707"/>
                <a:ext cx="998670" cy="276999"/>
              </a:xfrm>
              <a:prstGeom prst="rect">
                <a:avLst/>
              </a:prstGeom>
              <a:solidFill>
                <a:schemeClr val="bg1"/>
              </a:solidFill>
              <a:ln w="9525">
                <a:noFill/>
                <a:miter lim="800000"/>
                <a:headEnd/>
                <a:tailEnd/>
              </a:ln>
            </p:spPr>
            <p:txBody>
              <a:bodyPr wrap="none" lIns="0" tIns="0" rIns="0" bIns="0">
                <a:spAutoFit/>
              </a:bodyPr>
              <a:lstStyle/>
              <a:p>
                <a:pPr algn="ctr" eaLnBrk="0" hangingPunct="0"/>
                <a:r>
                  <a:rPr lang="en-AU" altLang="en-AU" b="1" dirty="0">
                    <a:solidFill>
                      <a:srgbClr val="FF0000"/>
                    </a:solidFill>
                  </a:rPr>
                  <a:t>Outer Slope</a:t>
                </a:r>
              </a:p>
            </p:txBody>
          </p:sp>
          <p:sp>
            <p:nvSpPr>
              <p:cNvPr id="9" name="Rectangle 30">
                <a:extLst>
                  <a:ext uri="{FF2B5EF4-FFF2-40B4-BE49-F238E27FC236}">
                    <a16:creationId xmlns:a16="http://schemas.microsoft.com/office/drawing/2014/main" id="{3744E120-0C66-49A6-A99C-06FC91AA6E11}"/>
                  </a:ext>
                </a:extLst>
              </p:cNvPr>
              <p:cNvSpPr>
                <a:spLocks noChangeArrowheads="1"/>
              </p:cNvSpPr>
              <p:nvPr/>
            </p:nvSpPr>
            <p:spPr bwMode="auto">
              <a:xfrm>
                <a:off x="5330518" y="4150868"/>
                <a:ext cx="849400" cy="276999"/>
              </a:xfrm>
              <a:prstGeom prst="rect">
                <a:avLst/>
              </a:prstGeom>
              <a:solidFill>
                <a:schemeClr val="bg1"/>
              </a:solidFill>
              <a:ln w="9525">
                <a:noFill/>
                <a:miter lim="800000"/>
                <a:headEnd/>
                <a:tailEnd/>
              </a:ln>
            </p:spPr>
            <p:txBody>
              <a:bodyPr wrap="none" lIns="0" tIns="0" rIns="0" bIns="0">
                <a:spAutoFit/>
              </a:bodyPr>
              <a:lstStyle/>
              <a:p>
                <a:pPr eaLnBrk="0" hangingPunct="0"/>
                <a:r>
                  <a:rPr lang="en-AU" altLang="en-AU" b="1" dirty="0">
                    <a:solidFill>
                      <a:srgbClr val="FF0000"/>
                    </a:solidFill>
                  </a:rPr>
                  <a:t>Reef front</a:t>
                </a:r>
              </a:p>
            </p:txBody>
          </p:sp>
          <p:sp>
            <p:nvSpPr>
              <p:cNvPr id="10" name="Rectangle 23">
                <a:extLst>
                  <a:ext uri="{FF2B5EF4-FFF2-40B4-BE49-F238E27FC236}">
                    <a16:creationId xmlns:a16="http://schemas.microsoft.com/office/drawing/2014/main" id="{4E8F687F-76EA-4364-9D7A-7D5DD09AA103}"/>
                  </a:ext>
                </a:extLst>
              </p:cNvPr>
              <p:cNvSpPr>
                <a:spLocks noChangeArrowheads="1"/>
              </p:cNvSpPr>
              <p:nvPr/>
            </p:nvSpPr>
            <p:spPr bwMode="auto">
              <a:xfrm>
                <a:off x="208072" y="3524529"/>
                <a:ext cx="988156" cy="276999"/>
              </a:xfrm>
              <a:prstGeom prst="rect">
                <a:avLst/>
              </a:prstGeom>
              <a:solidFill>
                <a:schemeClr val="bg1"/>
              </a:solidFill>
              <a:ln w="9525">
                <a:noFill/>
                <a:miter lim="800000"/>
                <a:headEnd/>
                <a:tailEnd/>
              </a:ln>
            </p:spPr>
            <p:txBody>
              <a:bodyPr wrap="none" lIns="0" tIns="0" rIns="0" bIns="0">
                <a:spAutoFit/>
              </a:bodyPr>
              <a:lstStyle/>
              <a:p>
                <a:pPr eaLnBrk="0" hangingPunct="0"/>
                <a:r>
                  <a:rPr lang="en-AU" altLang="en-AU" b="1" dirty="0">
                    <a:solidFill>
                      <a:schemeClr val="tx2"/>
                    </a:solidFill>
                  </a:rPr>
                  <a:t>Reef Zones:</a:t>
                </a:r>
              </a:p>
            </p:txBody>
          </p:sp>
          <p:sp>
            <p:nvSpPr>
              <p:cNvPr id="11" name="Rectangle 23">
                <a:extLst>
                  <a:ext uri="{FF2B5EF4-FFF2-40B4-BE49-F238E27FC236}">
                    <a16:creationId xmlns:a16="http://schemas.microsoft.com/office/drawing/2014/main" id="{9776C75C-169F-4AD3-B403-54AD4FF9186C}"/>
                  </a:ext>
                </a:extLst>
              </p:cNvPr>
              <p:cNvSpPr>
                <a:spLocks noChangeArrowheads="1"/>
              </p:cNvSpPr>
              <p:nvPr/>
            </p:nvSpPr>
            <p:spPr bwMode="auto">
              <a:xfrm>
                <a:off x="208072" y="5996065"/>
                <a:ext cx="8120465" cy="276999"/>
              </a:xfrm>
              <a:prstGeom prst="rect">
                <a:avLst/>
              </a:prstGeom>
              <a:noFill/>
              <a:ln w="9525">
                <a:noFill/>
                <a:miter lim="800000"/>
                <a:headEnd/>
                <a:tailEnd/>
              </a:ln>
            </p:spPr>
            <p:txBody>
              <a:bodyPr wrap="square" lIns="0" tIns="0" rIns="0" bIns="0">
                <a:spAutoFit/>
              </a:bodyPr>
              <a:lstStyle/>
              <a:p>
                <a:pPr eaLnBrk="0" hangingPunct="0"/>
                <a:r>
                  <a:rPr lang="en-AU" altLang="en-AU" b="1" dirty="0" err="1">
                    <a:solidFill>
                      <a:srgbClr val="0070C0"/>
                    </a:solidFill>
                  </a:rPr>
                  <a:t>Lagoonward</a:t>
                </a:r>
                <a:r>
                  <a:rPr lang="en-AU" altLang="en-AU" b="1" dirty="0">
                    <a:solidFill>
                      <a:srgbClr val="0070C0"/>
                    </a:solidFill>
                  </a:rPr>
                  <a:t>				               Seaward	</a:t>
                </a:r>
                <a:r>
                  <a:rPr lang="en-AU" altLang="en-AU" sz="1500" b="1" dirty="0">
                    <a:solidFill>
                      <a:srgbClr val="0070C0"/>
                    </a:solidFill>
                  </a:rPr>
                  <a:t>	</a:t>
                </a:r>
              </a:p>
            </p:txBody>
          </p:sp>
          <p:cxnSp>
            <p:nvCxnSpPr>
              <p:cNvPr id="12" name="Straight Arrow Connector 11">
                <a:extLst>
                  <a:ext uri="{FF2B5EF4-FFF2-40B4-BE49-F238E27FC236}">
                    <a16:creationId xmlns:a16="http://schemas.microsoft.com/office/drawing/2014/main" id="{BC54E954-E552-472C-8503-B7582D57A9F6}"/>
                  </a:ext>
                </a:extLst>
              </p:cNvPr>
              <p:cNvCxnSpPr>
                <a:cxnSpLocks/>
              </p:cNvCxnSpPr>
              <p:nvPr/>
            </p:nvCxnSpPr>
            <p:spPr>
              <a:xfrm>
                <a:off x="1524000" y="6139245"/>
                <a:ext cx="3947160" cy="0"/>
              </a:xfrm>
              <a:prstGeom prst="straightConnector1">
                <a:avLst/>
              </a:prstGeom>
              <a:ln w="38100">
                <a:solidFill>
                  <a:srgbClr val="0070C0"/>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D47FB1E3-D2F3-4BBC-B897-8DCB3975EB0E}"/>
                  </a:ext>
                </a:extLst>
              </p:cNvPr>
              <p:cNvSpPr/>
              <p:nvPr/>
            </p:nvSpPr>
            <p:spPr>
              <a:xfrm>
                <a:off x="8210665" y="4745676"/>
                <a:ext cx="805028" cy="1546577"/>
              </a:xfrm>
              <a:prstGeom prst="rect">
                <a:avLst/>
              </a:prstGeom>
            </p:spPr>
            <p:txBody>
              <a:bodyPr wrap="none">
                <a:spAutoFit/>
              </a:bodyPr>
              <a:lstStyle/>
              <a:p>
                <a:pPr algn="ctr" eaLnBrk="0" hangingPunct="0"/>
                <a:r>
                  <a:rPr lang="en-AU" altLang="en-AU" sz="1350" b="1" dirty="0">
                    <a:solidFill>
                      <a:srgbClr val="002060"/>
                    </a:solidFill>
                  </a:rPr>
                  <a:t>Shallower</a:t>
                </a:r>
              </a:p>
              <a:p>
                <a:pPr algn="ctr" eaLnBrk="0" hangingPunct="0"/>
                <a:endParaRPr lang="en-AU" altLang="en-AU" sz="1350" b="1" dirty="0">
                  <a:solidFill>
                    <a:srgbClr val="002060"/>
                  </a:solidFill>
                </a:endParaRPr>
              </a:p>
              <a:p>
                <a:pPr algn="ctr" eaLnBrk="0" hangingPunct="0"/>
                <a:endParaRPr lang="en-AU" altLang="en-AU" sz="1350" b="1" dirty="0">
                  <a:solidFill>
                    <a:srgbClr val="002060"/>
                  </a:solidFill>
                </a:endParaRPr>
              </a:p>
              <a:p>
                <a:pPr algn="ctr" eaLnBrk="0" hangingPunct="0"/>
                <a:endParaRPr lang="en-AU" altLang="en-AU" sz="1350" b="1" dirty="0">
                  <a:solidFill>
                    <a:srgbClr val="002060"/>
                  </a:solidFill>
                </a:endParaRPr>
              </a:p>
              <a:p>
                <a:pPr algn="ctr" eaLnBrk="0" hangingPunct="0"/>
                <a:endParaRPr lang="en-AU" altLang="en-AU" sz="1350" b="1" dirty="0">
                  <a:solidFill>
                    <a:srgbClr val="002060"/>
                  </a:solidFill>
                </a:endParaRPr>
              </a:p>
              <a:p>
                <a:pPr algn="ctr" eaLnBrk="0" hangingPunct="0"/>
                <a:endParaRPr lang="en-AU" altLang="en-AU" sz="1350" b="1" dirty="0">
                  <a:solidFill>
                    <a:srgbClr val="002060"/>
                  </a:solidFill>
                </a:endParaRPr>
              </a:p>
              <a:p>
                <a:pPr algn="ctr" eaLnBrk="0" hangingPunct="0"/>
                <a:r>
                  <a:rPr lang="en-AU" altLang="en-AU" sz="1350" b="1" dirty="0">
                    <a:solidFill>
                      <a:srgbClr val="002060"/>
                    </a:solidFill>
                  </a:rPr>
                  <a:t>Deeper</a:t>
                </a:r>
              </a:p>
            </p:txBody>
          </p:sp>
          <p:cxnSp>
            <p:nvCxnSpPr>
              <p:cNvPr id="14" name="Straight Arrow Connector 13">
                <a:extLst>
                  <a:ext uri="{FF2B5EF4-FFF2-40B4-BE49-F238E27FC236}">
                    <a16:creationId xmlns:a16="http://schemas.microsoft.com/office/drawing/2014/main" id="{A374EB52-B5C1-4DED-A722-B4C8780AD6A9}"/>
                  </a:ext>
                </a:extLst>
              </p:cNvPr>
              <p:cNvCxnSpPr>
                <a:cxnSpLocks/>
              </p:cNvCxnSpPr>
              <p:nvPr/>
            </p:nvCxnSpPr>
            <p:spPr>
              <a:xfrm>
                <a:off x="8613180" y="5044440"/>
                <a:ext cx="0" cy="962140"/>
              </a:xfrm>
              <a:prstGeom prst="straightConnector1">
                <a:avLst/>
              </a:prstGeom>
              <a:ln w="34925">
                <a:solidFill>
                  <a:srgbClr val="002060"/>
                </a:solidFill>
                <a:headEnd type="triangle" w="lg" len="lg"/>
                <a:tailEnd type="triangle" w="lg" len="lg"/>
              </a:ln>
            </p:spPr>
            <p:style>
              <a:lnRef idx="1">
                <a:schemeClr val="accent1"/>
              </a:lnRef>
              <a:fillRef idx="0">
                <a:schemeClr val="accent1"/>
              </a:fillRef>
              <a:effectRef idx="0">
                <a:schemeClr val="accent1"/>
              </a:effectRef>
              <a:fontRef idx="minor">
                <a:schemeClr val="tx1"/>
              </a:fontRef>
            </p:style>
          </p:cxnSp>
          <p:sp>
            <p:nvSpPr>
              <p:cNvPr id="24" name="Rectangle 27">
                <a:extLst>
                  <a:ext uri="{FF2B5EF4-FFF2-40B4-BE49-F238E27FC236}">
                    <a16:creationId xmlns:a16="http://schemas.microsoft.com/office/drawing/2014/main" id="{7DACBAD9-DA55-4974-A90F-1C7661DB1DF2}"/>
                  </a:ext>
                </a:extLst>
              </p:cNvPr>
              <p:cNvSpPr>
                <a:spLocks noChangeArrowheads="1"/>
              </p:cNvSpPr>
              <p:nvPr/>
            </p:nvSpPr>
            <p:spPr bwMode="auto">
              <a:xfrm rot="18624049">
                <a:off x="3808727" y="4090837"/>
                <a:ext cx="754758" cy="276999"/>
              </a:xfrm>
              <a:prstGeom prst="rect">
                <a:avLst/>
              </a:prstGeom>
              <a:solidFill>
                <a:schemeClr val="bg1"/>
              </a:solidFill>
              <a:ln w="9525">
                <a:noFill/>
                <a:miter lim="800000"/>
                <a:headEnd/>
                <a:tailEnd/>
              </a:ln>
            </p:spPr>
            <p:txBody>
              <a:bodyPr wrap="none" lIns="0" tIns="0" rIns="0" bIns="0">
                <a:spAutoFit/>
              </a:bodyPr>
              <a:lstStyle/>
              <a:p>
                <a:pPr eaLnBrk="0" hangingPunct="0"/>
                <a:r>
                  <a:rPr lang="en-AU" altLang="en-AU" b="1" dirty="0">
                    <a:solidFill>
                      <a:srgbClr val="FF0000"/>
                    </a:solidFill>
                  </a:rPr>
                  <a:t>Reef Flat</a:t>
                </a:r>
              </a:p>
            </p:txBody>
          </p:sp>
        </p:grpSp>
      </p:grpSp>
      <p:sp>
        <p:nvSpPr>
          <p:cNvPr id="19" name="Rectangle 32">
            <a:extLst>
              <a:ext uri="{FF2B5EF4-FFF2-40B4-BE49-F238E27FC236}">
                <a16:creationId xmlns:a16="http://schemas.microsoft.com/office/drawing/2014/main" id="{CC7AE967-B1C1-4682-AED3-B15B403E580F}"/>
              </a:ext>
            </a:extLst>
          </p:cNvPr>
          <p:cNvSpPr>
            <a:spLocks noChangeArrowheads="1"/>
          </p:cNvSpPr>
          <p:nvPr/>
        </p:nvSpPr>
        <p:spPr bwMode="auto">
          <a:xfrm>
            <a:off x="4682705" y="5345392"/>
            <a:ext cx="904799" cy="276999"/>
          </a:xfrm>
          <a:prstGeom prst="rect">
            <a:avLst/>
          </a:prstGeom>
          <a:solidFill>
            <a:schemeClr val="bg1"/>
          </a:solidFill>
          <a:ln w="9525">
            <a:noFill/>
            <a:miter lim="800000"/>
            <a:headEnd/>
            <a:tailEnd/>
          </a:ln>
        </p:spPr>
        <p:txBody>
          <a:bodyPr wrap="none" lIns="0" tIns="0" rIns="0" bIns="0">
            <a:spAutoFit/>
          </a:bodyPr>
          <a:lstStyle/>
          <a:p>
            <a:pPr eaLnBrk="0" hangingPunct="0"/>
            <a:r>
              <a:rPr lang="en-AU" altLang="en-AU" b="1" i="1" dirty="0">
                <a:solidFill>
                  <a:schemeClr val="accent2"/>
                </a:solidFill>
              </a:rPr>
              <a:t>Encrusting</a:t>
            </a:r>
            <a:endParaRPr lang="en-AU" altLang="en-AU" b="1" dirty="0">
              <a:solidFill>
                <a:schemeClr val="accent2"/>
              </a:solidFill>
            </a:endParaRPr>
          </a:p>
        </p:txBody>
      </p:sp>
      <p:sp>
        <p:nvSpPr>
          <p:cNvPr id="20" name="Rectangle 33">
            <a:extLst>
              <a:ext uri="{FF2B5EF4-FFF2-40B4-BE49-F238E27FC236}">
                <a16:creationId xmlns:a16="http://schemas.microsoft.com/office/drawing/2014/main" id="{853B0E4A-D447-4FB0-B7D5-0E116AEEEF23}"/>
              </a:ext>
            </a:extLst>
          </p:cNvPr>
          <p:cNvSpPr>
            <a:spLocks noChangeArrowheads="1"/>
          </p:cNvSpPr>
          <p:nvPr/>
        </p:nvSpPr>
        <p:spPr bwMode="auto">
          <a:xfrm>
            <a:off x="7028862" y="5327743"/>
            <a:ext cx="653128" cy="276999"/>
          </a:xfrm>
          <a:prstGeom prst="rect">
            <a:avLst/>
          </a:prstGeom>
          <a:solidFill>
            <a:schemeClr val="bg1"/>
          </a:solidFill>
          <a:ln w="9525">
            <a:noFill/>
            <a:miter lim="800000"/>
            <a:headEnd/>
            <a:tailEnd/>
          </a:ln>
        </p:spPr>
        <p:txBody>
          <a:bodyPr wrap="none" lIns="0" tIns="0" rIns="0" bIns="0">
            <a:spAutoFit/>
          </a:bodyPr>
          <a:lstStyle/>
          <a:p>
            <a:pPr eaLnBrk="0" hangingPunct="0"/>
            <a:r>
              <a:rPr lang="en-AU" altLang="en-AU" b="1" i="1" dirty="0">
                <a:solidFill>
                  <a:schemeClr val="accent2"/>
                </a:solidFill>
              </a:rPr>
              <a:t>Massive</a:t>
            </a:r>
            <a:endParaRPr lang="en-AU" altLang="en-AU" b="1" dirty="0">
              <a:solidFill>
                <a:schemeClr val="accent2"/>
              </a:solidFill>
            </a:endParaRPr>
          </a:p>
        </p:txBody>
      </p:sp>
      <p:sp>
        <p:nvSpPr>
          <p:cNvPr id="21" name="Rectangle 34">
            <a:extLst>
              <a:ext uri="{FF2B5EF4-FFF2-40B4-BE49-F238E27FC236}">
                <a16:creationId xmlns:a16="http://schemas.microsoft.com/office/drawing/2014/main" id="{7F76E4BC-1175-4798-AAF2-1F763142EB44}"/>
              </a:ext>
            </a:extLst>
          </p:cNvPr>
          <p:cNvSpPr>
            <a:spLocks noChangeArrowheads="1"/>
          </p:cNvSpPr>
          <p:nvPr/>
        </p:nvSpPr>
        <p:spPr bwMode="auto">
          <a:xfrm>
            <a:off x="7645006" y="5639246"/>
            <a:ext cx="863378" cy="276999"/>
          </a:xfrm>
          <a:prstGeom prst="rect">
            <a:avLst/>
          </a:prstGeom>
          <a:solidFill>
            <a:schemeClr val="bg1"/>
          </a:solidFill>
          <a:ln w="9525">
            <a:noFill/>
            <a:miter lim="800000"/>
            <a:headEnd/>
            <a:tailEnd/>
          </a:ln>
        </p:spPr>
        <p:txBody>
          <a:bodyPr wrap="none" lIns="0" tIns="0" rIns="0" bIns="0">
            <a:spAutoFit/>
          </a:bodyPr>
          <a:lstStyle/>
          <a:p>
            <a:pPr eaLnBrk="0" hangingPunct="0"/>
            <a:r>
              <a:rPr lang="en-AU" altLang="en-AU" b="1" i="1" dirty="0">
                <a:solidFill>
                  <a:schemeClr val="accent2"/>
                </a:solidFill>
              </a:rPr>
              <a:t>Branching</a:t>
            </a:r>
            <a:endParaRPr lang="en-AU" altLang="en-AU" b="1" dirty="0">
              <a:solidFill>
                <a:schemeClr val="accent2"/>
              </a:solidFill>
            </a:endParaRPr>
          </a:p>
        </p:txBody>
      </p:sp>
      <p:sp>
        <p:nvSpPr>
          <p:cNvPr id="23" name="Rectangle 35">
            <a:extLst>
              <a:ext uri="{FF2B5EF4-FFF2-40B4-BE49-F238E27FC236}">
                <a16:creationId xmlns:a16="http://schemas.microsoft.com/office/drawing/2014/main" id="{6F5A6CF2-C476-4352-B31A-3F07AE8AAA03}"/>
              </a:ext>
            </a:extLst>
          </p:cNvPr>
          <p:cNvSpPr>
            <a:spLocks noChangeArrowheads="1"/>
          </p:cNvSpPr>
          <p:nvPr/>
        </p:nvSpPr>
        <p:spPr bwMode="auto">
          <a:xfrm>
            <a:off x="8651990" y="6204999"/>
            <a:ext cx="785215" cy="276999"/>
          </a:xfrm>
          <a:prstGeom prst="rect">
            <a:avLst/>
          </a:prstGeom>
          <a:solidFill>
            <a:schemeClr val="bg1"/>
          </a:solidFill>
          <a:ln w="9525">
            <a:noFill/>
            <a:miter lim="800000"/>
            <a:headEnd/>
            <a:tailEnd/>
          </a:ln>
        </p:spPr>
        <p:txBody>
          <a:bodyPr wrap="none" lIns="0" tIns="0" rIns="0" bIns="0">
            <a:spAutoFit/>
          </a:bodyPr>
          <a:lstStyle/>
          <a:p>
            <a:pPr eaLnBrk="0" hangingPunct="0"/>
            <a:r>
              <a:rPr lang="en-AU" altLang="en-AU" b="1" i="1" dirty="0">
                <a:solidFill>
                  <a:schemeClr val="accent2"/>
                </a:solidFill>
              </a:rPr>
              <a:t>Plate-like</a:t>
            </a:r>
            <a:endParaRPr lang="en-AU" altLang="en-AU" b="1" dirty="0">
              <a:solidFill>
                <a:schemeClr val="accent2"/>
              </a:solidFill>
            </a:endParaRPr>
          </a:p>
        </p:txBody>
      </p:sp>
      <p:sp>
        <p:nvSpPr>
          <p:cNvPr id="27" name="Rectangle 36">
            <a:extLst>
              <a:ext uri="{FF2B5EF4-FFF2-40B4-BE49-F238E27FC236}">
                <a16:creationId xmlns:a16="http://schemas.microsoft.com/office/drawing/2014/main" id="{DF55E1C0-1683-4607-917C-7994221A90FE}"/>
              </a:ext>
            </a:extLst>
          </p:cNvPr>
          <p:cNvSpPr>
            <a:spLocks noChangeArrowheads="1"/>
          </p:cNvSpPr>
          <p:nvPr/>
        </p:nvSpPr>
        <p:spPr bwMode="auto">
          <a:xfrm>
            <a:off x="1889168" y="5873657"/>
            <a:ext cx="1643399" cy="276999"/>
          </a:xfrm>
          <a:prstGeom prst="rect">
            <a:avLst/>
          </a:prstGeom>
          <a:solidFill>
            <a:schemeClr val="bg1"/>
          </a:solidFill>
          <a:ln w="9525">
            <a:noFill/>
            <a:miter lim="800000"/>
            <a:headEnd/>
            <a:tailEnd/>
          </a:ln>
        </p:spPr>
        <p:txBody>
          <a:bodyPr wrap="none" lIns="0" tIns="0" rIns="0" bIns="0">
            <a:spAutoFit/>
          </a:bodyPr>
          <a:lstStyle/>
          <a:p>
            <a:pPr eaLnBrk="0" hangingPunct="0"/>
            <a:r>
              <a:rPr lang="en-AU" altLang="en-AU" b="1" i="1" dirty="0">
                <a:solidFill>
                  <a:schemeClr val="accent2"/>
                </a:solidFill>
              </a:rPr>
              <a:t>Globular/Branching</a:t>
            </a:r>
            <a:endParaRPr lang="en-AU" altLang="en-AU" b="1" dirty="0">
              <a:solidFill>
                <a:schemeClr val="accent2"/>
              </a:solidFill>
            </a:endParaRPr>
          </a:p>
        </p:txBody>
      </p:sp>
      <p:sp>
        <p:nvSpPr>
          <p:cNvPr id="28" name="Rectangle 33">
            <a:extLst>
              <a:ext uri="{FF2B5EF4-FFF2-40B4-BE49-F238E27FC236}">
                <a16:creationId xmlns:a16="http://schemas.microsoft.com/office/drawing/2014/main" id="{A9BA83AC-FBC5-4D62-A7A1-84E8A45F1C8C}"/>
              </a:ext>
            </a:extLst>
          </p:cNvPr>
          <p:cNvSpPr>
            <a:spLocks noChangeArrowheads="1"/>
          </p:cNvSpPr>
          <p:nvPr/>
        </p:nvSpPr>
        <p:spPr bwMode="auto">
          <a:xfrm>
            <a:off x="5779701" y="5217639"/>
            <a:ext cx="527388" cy="276999"/>
          </a:xfrm>
          <a:prstGeom prst="rect">
            <a:avLst/>
          </a:prstGeom>
          <a:solidFill>
            <a:schemeClr val="bg1"/>
          </a:solidFill>
          <a:ln w="9525">
            <a:noFill/>
            <a:miter lim="800000"/>
            <a:headEnd/>
            <a:tailEnd/>
          </a:ln>
        </p:spPr>
        <p:txBody>
          <a:bodyPr wrap="none" lIns="0" tIns="0" rIns="0" bIns="0">
            <a:spAutoFit/>
          </a:bodyPr>
          <a:lstStyle/>
          <a:p>
            <a:pPr eaLnBrk="0" hangingPunct="0"/>
            <a:r>
              <a:rPr lang="en-AU" altLang="en-AU" b="1" i="1" dirty="0">
                <a:solidFill>
                  <a:schemeClr val="accent2"/>
                </a:solidFill>
              </a:rPr>
              <a:t>Algae </a:t>
            </a:r>
            <a:endParaRPr lang="en-AU" altLang="en-AU" b="1" dirty="0">
              <a:solidFill>
                <a:schemeClr val="accent2"/>
              </a:solidFill>
            </a:endParaRPr>
          </a:p>
        </p:txBody>
      </p:sp>
      <p:sp>
        <p:nvSpPr>
          <p:cNvPr id="30" name="Rectangle 30">
            <a:extLst>
              <a:ext uri="{FF2B5EF4-FFF2-40B4-BE49-F238E27FC236}">
                <a16:creationId xmlns:a16="http://schemas.microsoft.com/office/drawing/2014/main" id="{C480ED79-EFA8-4708-A3AB-4677ADD1DA03}"/>
              </a:ext>
            </a:extLst>
          </p:cNvPr>
          <p:cNvSpPr>
            <a:spLocks noChangeArrowheads="1"/>
          </p:cNvSpPr>
          <p:nvPr/>
        </p:nvSpPr>
        <p:spPr bwMode="auto">
          <a:xfrm>
            <a:off x="7973034" y="4594003"/>
            <a:ext cx="751039" cy="276999"/>
          </a:xfrm>
          <a:prstGeom prst="rect">
            <a:avLst/>
          </a:prstGeom>
          <a:solidFill>
            <a:schemeClr val="bg1"/>
          </a:solidFill>
          <a:ln w="9525">
            <a:noFill/>
            <a:miter lim="800000"/>
            <a:headEnd/>
            <a:tailEnd/>
          </a:ln>
        </p:spPr>
        <p:txBody>
          <a:bodyPr wrap="none" lIns="0" tIns="0" rIns="0" bIns="0">
            <a:spAutoFit/>
          </a:bodyPr>
          <a:lstStyle/>
          <a:p>
            <a:pPr eaLnBrk="0" hangingPunct="0"/>
            <a:r>
              <a:rPr lang="en-AU" altLang="en-AU" b="1" dirty="0">
                <a:solidFill>
                  <a:srgbClr val="FF0000"/>
                </a:solidFill>
              </a:rPr>
              <a:t>Fore reef</a:t>
            </a:r>
          </a:p>
        </p:txBody>
      </p:sp>
      <p:sp>
        <p:nvSpPr>
          <p:cNvPr id="3" name="Footer Placeholder 4">
            <a:extLst>
              <a:ext uri="{FF2B5EF4-FFF2-40B4-BE49-F238E27FC236}">
                <a16:creationId xmlns:a16="http://schemas.microsoft.com/office/drawing/2014/main" id="{D042B14A-D5DC-5C62-98AC-53C0F409EDDB}"/>
              </a:ext>
            </a:extLst>
          </p:cNvPr>
          <p:cNvSpPr txBox="1">
            <a:spLocks/>
          </p:cNvSpPr>
          <p:nvPr/>
        </p:nvSpPr>
        <p:spPr>
          <a:xfrm rot="16200000">
            <a:off x="-356082"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Tree>
    <p:extLst>
      <p:ext uri="{BB962C8B-B14F-4D97-AF65-F5344CB8AC3E}">
        <p14:creationId xmlns:p14="http://schemas.microsoft.com/office/powerpoint/2010/main" val="101453404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14" descr="Image result for branching coral">
            <a:extLst>
              <a:ext uri="{FF2B5EF4-FFF2-40B4-BE49-F238E27FC236}">
                <a16:creationId xmlns:a16="http://schemas.microsoft.com/office/drawing/2014/main" id="{1F3CFDA9-FAEE-4FB2-9362-E7D63B52F1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60133" y="-1"/>
            <a:ext cx="3107867" cy="1883998"/>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12" descr="Image result for reef crest">
            <a:extLst>
              <a:ext uri="{FF2B5EF4-FFF2-40B4-BE49-F238E27FC236}">
                <a16:creationId xmlns:a16="http://schemas.microsoft.com/office/drawing/2014/main" id="{A4709BF7-9124-42F8-AE36-03768D0077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74" r="5789" b="35948"/>
          <a:stretch/>
        </p:blipFill>
        <p:spPr bwMode="auto">
          <a:xfrm>
            <a:off x="4441648" y="0"/>
            <a:ext cx="3010713" cy="188399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 descr="Image result for reef crest">
            <a:extLst>
              <a:ext uri="{FF2B5EF4-FFF2-40B4-BE49-F238E27FC236}">
                <a16:creationId xmlns:a16="http://schemas.microsoft.com/office/drawing/2014/main" id="{F8C596A5-E544-43BA-820A-50A661D588F2}"/>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sharpenSoften amount="5000"/>
                    </a14:imgEffect>
                  </a14:imgLayer>
                </a14:imgProps>
              </a:ext>
              <a:ext uri="{28A0092B-C50C-407E-A947-70E740481C1C}">
                <a14:useLocalDpi xmlns:a14="http://schemas.microsoft.com/office/drawing/2010/main" val="0"/>
              </a:ext>
            </a:extLst>
          </a:blip>
          <a:srcRect l="926" t="16494" r="1874" b="5623"/>
          <a:stretch/>
        </p:blipFill>
        <p:spPr bwMode="auto">
          <a:xfrm>
            <a:off x="1524000" y="3901317"/>
            <a:ext cx="9144000" cy="2956684"/>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5DFB8F03-C80B-4CA2-82F7-B4F1DE102E4C}"/>
              </a:ext>
            </a:extLst>
          </p:cNvPr>
          <p:cNvSpPr/>
          <p:nvPr/>
        </p:nvSpPr>
        <p:spPr>
          <a:xfrm>
            <a:off x="4484689" y="5659120"/>
            <a:ext cx="1135062" cy="665480"/>
          </a:xfrm>
          <a:prstGeom prst="rect">
            <a:avLst/>
          </a:prstGeom>
          <a:solidFill>
            <a:srgbClr val="CBCB9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33794" name="Picture 2" descr="Image result for plate like coral">
            <a:extLst>
              <a:ext uri="{FF2B5EF4-FFF2-40B4-BE49-F238E27FC236}">
                <a16:creationId xmlns:a16="http://schemas.microsoft.com/office/drawing/2014/main" id="{E2AE121C-0134-4D24-9446-BC03188F9AA5}"/>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524001" y="1"/>
            <a:ext cx="2809875" cy="1895475"/>
          </a:xfrm>
          <a:prstGeom prst="rect">
            <a:avLst/>
          </a:prstGeom>
          <a:noFill/>
          <a:extLst>
            <a:ext uri="{909E8E84-426E-40DD-AFC4-6F175D3DCCD1}">
              <a14:hiddenFill xmlns:a14="http://schemas.microsoft.com/office/drawing/2010/main">
                <a:solidFill>
                  <a:srgbClr val="FFFFFF"/>
                </a:solidFill>
              </a14:hiddenFill>
            </a:ext>
          </a:extLst>
        </p:spPr>
      </p:pic>
      <p:pic>
        <p:nvPicPr>
          <p:cNvPr id="33796" name="Picture 4" descr="Image result for plate like coral">
            <a:extLst>
              <a:ext uri="{FF2B5EF4-FFF2-40B4-BE49-F238E27FC236}">
                <a16:creationId xmlns:a16="http://schemas.microsoft.com/office/drawing/2014/main" id="{51EE49BA-3BBF-411C-B95C-FBAF468EB7C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24001" y="1974850"/>
            <a:ext cx="2809875" cy="1895475"/>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B455ABCB-E81B-4824-B28B-5E38DF09D135}"/>
              </a:ext>
            </a:extLst>
          </p:cNvPr>
          <p:cNvSpPr/>
          <p:nvPr/>
        </p:nvSpPr>
        <p:spPr>
          <a:xfrm>
            <a:off x="10028082" y="6673334"/>
            <a:ext cx="598241" cy="184666"/>
          </a:xfrm>
          <a:prstGeom prst="rect">
            <a:avLst/>
          </a:prstGeom>
        </p:spPr>
        <p:txBody>
          <a:bodyPr wrap="none">
            <a:spAutoFit/>
          </a:bodyPr>
          <a:lstStyle/>
          <a:p>
            <a:r>
              <a:rPr lang="en-AU" sz="600" dirty="0"/>
              <a:t>Nicholas, 2009</a:t>
            </a:r>
          </a:p>
        </p:txBody>
      </p:sp>
      <p:sp>
        <p:nvSpPr>
          <p:cNvPr id="6" name="TextBox 5">
            <a:extLst>
              <a:ext uri="{FF2B5EF4-FFF2-40B4-BE49-F238E27FC236}">
                <a16:creationId xmlns:a16="http://schemas.microsoft.com/office/drawing/2014/main" id="{5A0DDD83-3B9B-4F1B-89F7-1EF4B7D1FC2B}"/>
              </a:ext>
            </a:extLst>
          </p:cNvPr>
          <p:cNvSpPr txBox="1"/>
          <p:nvPr/>
        </p:nvSpPr>
        <p:spPr>
          <a:xfrm>
            <a:off x="3381214" y="5991861"/>
            <a:ext cx="1242648" cy="307777"/>
          </a:xfrm>
          <a:prstGeom prst="rect">
            <a:avLst/>
          </a:prstGeom>
          <a:solidFill>
            <a:schemeClr val="bg1"/>
          </a:solidFill>
        </p:spPr>
        <p:txBody>
          <a:bodyPr wrap="none" rtlCol="0">
            <a:spAutoFit/>
          </a:bodyPr>
          <a:lstStyle/>
          <a:p>
            <a:r>
              <a:rPr lang="en-AU" sz="1400" b="1" dirty="0"/>
              <a:t>Drowning depth</a:t>
            </a:r>
          </a:p>
        </p:txBody>
      </p:sp>
      <p:sp>
        <p:nvSpPr>
          <p:cNvPr id="15" name="TextBox 14">
            <a:extLst>
              <a:ext uri="{FF2B5EF4-FFF2-40B4-BE49-F238E27FC236}">
                <a16:creationId xmlns:a16="http://schemas.microsoft.com/office/drawing/2014/main" id="{D549FD3D-97D2-4C72-B2FB-D1D6665D6EB0}"/>
              </a:ext>
            </a:extLst>
          </p:cNvPr>
          <p:cNvSpPr txBox="1"/>
          <p:nvPr/>
        </p:nvSpPr>
        <p:spPr>
          <a:xfrm>
            <a:off x="1524000" y="1"/>
            <a:ext cx="748346" cy="307777"/>
          </a:xfrm>
          <a:prstGeom prst="rect">
            <a:avLst/>
          </a:prstGeom>
          <a:solidFill>
            <a:srgbClr val="FFFFCC"/>
          </a:solidFill>
        </p:spPr>
        <p:txBody>
          <a:bodyPr wrap="none" rtlCol="0">
            <a:spAutoFit/>
          </a:bodyPr>
          <a:lstStyle/>
          <a:p>
            <a:r>
              <a:rPr lang="en-AU" sz="1400" b="1" dirty="0"/>
              <a:t>Platelike</a:t>
            </a:r>
          </a:p>
        </p:txBody>
      </p:sp>
      <p:sp>
        <p:nvSpPr>
          <p:cNvPr id="17" name="TextBox 16">
            <a:extLst>
              <a:ext uri="{FF2B5EF4-FFF2-40B4-BE49-F238E27FC236}">
                <a16:creationId xmlns:a16="http://schemas.microsoft.com/office/drawing/2014/main" id="{7AC44B41-5577-4845-9A31-097CE816A330}"/>
              </a:ext>
            </a:extLst>
          </p:cNvPr>
          <p:cNvSpPr txBox="1"/>
          <p:nvPr/>
        </p:nvSpPr>
        <p:spPr>
          <a:xfrm>
            <a:off x="1523999" y="1974850"/>
            <a:ext cx="748346" cy="307777"/>
          </a:xfrm>
          <a:prstGeom prst="rect">
            <a:avLst/>
          </a:prstGeom>
          <a:solidFill>
            <a:srgbClr val="FFFFCC"/>
          </a:solidFill>
        </p:spPr>
        <p:txBody>
          <a:bodyPr wrap="none" rtlCol="0">
            <a:spAutoFit/>
          </a:bodyPr>
          <a:lstStyle/>
          <a:p>
            <a:r>
              <a:rPr lang="en-AU" sz="1400" b="1" dirty="0"/>
              <a:t>Platelike</a:t>
            </a:r>
          </a:p>
        </p:txBody>
      </p:sp>
      <p:sp>
        <p:nvSpPr>
          <p:cNvPr id="4" name="Freeform: Shape 3">
            <a:extLst>
              <a:ext uri="{FF2B5EF4-FFF2-40B4-BE49-F238E27FC236}">
                <a16:creationId xmlns:a16="http://schemas.microsoft.com/office/drawing/2014/main" id="{530AF0C2-6835-473F-97B8-2B09F2E8447B}"/>
              </a:ext>
            </a:extLst>
          </p:cNvPr>
          <p:cNvSpPr/>
          <p:nvPr/>
        </p:nvSpPr>
        <p:spPr>
          <a:xfrm>
            <a:off x="2676526" y="3901317"/>
            <a:ext cx="257175" cy="1504120"/>
          </a:xfrm>
          <a:custGeom>
            <a:avLst/>
            <a:gdLst>
              <a:gd name="connsiteX0" fmla="*/ 257175 w 257175"/>
              <a:gd name="connsiteY0" fmla="*/ 1447800 h 1447800"/>
              <a:gd name="connsiteX1" fmla="*/ 0 w 257175"/>
              <a:gd name="connsiteY1" fmla="*/ 1447800 h 1447800"/>
              <a:gd name="connsiteX2" fmla="*/ 0 w 257175"/>
              <a:gd name="connsiteY2" fmla="*/ 0 h 1447800"/>
            </a:gdLst>
            <a:ahLst/>
            <a:cxnLst>
              <a:cxn ang="0">
                <a:pos x="connsiteX0" y="connsiteY0"/>
              </a:cxn>
              <a:cxn ang="0">
                <a:pos x="connsiteX1" y="connsiteY1"/>
              </a:cxn>
              <a:cxn ang="0">
                <a:pos x="connsiteX2" y="connsiteY2"/>
              </a:cxn>
            </a:cxnLst>
            <a:rect l="l" t="t" r="r" b="b"/>
            <a:pathLst>
              <a:path w="257175" h="1447800">
                <a:moveTo>
                  <a:pt x="257175" y="1447800"/>
                </a:moveTo>
                <a:lnTo>
                  <a:pt x="0" y="1447800"/>
                </a:lnTo>
                <a:lnTo>
                  <a:pt x="0" y="0"/>
                </a:lnTo>
              </a:path>
            </a:pathLst>
          </a:custGeom>
          <a:noFill/>
          <a:ln w="38100">
            <a:solidFill>
              <a:srgbClr val="FF0000"/>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9" name="Picture 6" descr="Image result for encrusting coral">
            <a:extLst>
              <a:ext uri="{FF2B5EF4-FFF2-40B4-BE49-F238E27FC236}">
                <a16:creationId xmlns:a16="http://schemas.microsoft.com/office/drawing/2014/main" id="{D2B85CC3-09BC-494D-8038-C26BC6471734}"/>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441648" y="1974849"/>
            <a:ext cx="3010713" cy="1883998"/>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CDEC0101-37FF-4B89-829D-1985E4940569}"/>
              </a:ext>
            </a:extLst>
          </p:cNvPr>
          <p:cNvSpPr txBox="1"/>
          <p:nvPr/>
        </p:nvSpPr>
        <p:spPr>
          <a:xfrm>
            <a:off x="4441648" y="1974850"/>
            <a:ext cx="887679" cy="307777"/>
          </a:xfrm>
          <a:prstGeom prst="rect">
            <a:avLst/>
          </a:prstGeom>
          <a:solidFill>
            <a:srgbClr val="FFFFCC"/>
          </a:solidFill>
        </p:spPr>
        <p:txBody>
          <a:bodyPr wrap="none" rtlCol="0">
            <a:spAutoFit/>
          </a:bodyPr>
          <a:lstStyle/>
          <a:p>
            <a:r>
              <a:rPr lang="en-AU" sz="1400" b="1" dirty="0"/>
              <a:t>Encrusting</a:t>
            </a:r>
          </a:p>
        </p:txBody>
      </p:sp>
      <p:cxnSp>
        <p:nvCxnSpPr>
          <p:cNvPr id="9" name="Straight Arrow Connector 8">
            <a:extLst>
              <a:ext uri="{FF2B5EF4-FFF2-40B4-BE49-F238E27FC236}">
                <a16:creationId xmlns:a16="http://schemas.microsoft.com/office/drawing/2014/main" id="{9E939BC7-22B6-4999-B340-25CCF1E335BC}"/>
              </a:ext>
            </a:extLst>
          </p:cNvPr>
          <p:cNvCxnSpPr>
            <a:cxnSpLocks/>
          </p:cNvCxnSpPr>
          <p:nvPr/>
        </p:nvCxnSpPr>
        <p:spPr>
          <a:xfrm flipV="1">
            <a:off x="4834447" y="3858848"/>
            <a:ext cx="0" cy="535353"/>
          </a:xfrm>
          <a:prstGeom prst="straightConnector1">
            <a:avLst/>
          </a:prstGeom>
          <a:ln w="38100">
            <a:solidFill>
              <a:srgbClr val="FF0000"/>
            </a:solidFill>
            <a:tailEnd type="triangle" w="lg" len="lg"/>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3D67D296-89A6-4C25-AE46-67C5BE89AC8F}"/>
              </a:ext>
            </a:extLst>
          </p:cNvPr>
          <p:cNvSpPr txBox="1"/>
          <p:nvPr/>
        </p:nvSpPr>
        <p:spPr>
          <a:xfrm>
            <a:off x="9740311" y="-2"/>
            <a:ext cx="857799" cy="307777"/>
          </a:xfrm>
          <a:prstGeom prst="rect">
            <a:avLst/>
          </a:prstGeom>
          <a:solidFill>
            <a:srgbClr val="FFFFCC"/>
          </a:solidFill>
        </p:spPr>
        <p:txBody>
          <a:bodyPr wrap="none" rtlCol="0">
            <a:spAutoFit/>
          </a:bodyPr>
          <a:lstStyle/>
          <a:p>
            <a:r>
              <a:rPr lang="en-AU" sz="1400" b="1" dirty="0"/>
              <a:t>Branching</a:t>
            </a:r>
          </a:p>
        </p:txBody>
      </p:sp>
      <p:sp>
        <p:nvSpPr>
          <p:cNvPr id="30" name="TextBox 29">
            <a:extLst>
              <a:ext uri="{FF2B5EF4-FFF2-40B4-BE49-F238E27FC236}">
                <a16:creationId xmlns:a16="http://schemas.microsoft.com/office/drawing/2014/main" id="{80604069-D48B-4E5F-A6B9-2CB4C709696B}"/>
              </a:ext>
            </a:extLst>
          </p:cNvPr>
          <p:cNvSpPr txBox="1"/>
          <p:nvPr/>
        </p:nvSpPr>
        <p:spPr>
          <a:xfrm>
            <a:off x="4435008" y="1007"/>
            <a:ext cx="548548" cy="307777"/>
          </a:xfrm>
          <a:prstGeom prst="rect">
            <a:avLst/>
          </a:prstGeom>
          <a:solidFill>
            <a:srgbClr val="FFFFCC"/>
          </a:solidFill>
        </p:spPr>
        <p:txBody>
          <a:bodyPr wrap="none" rtlCol="0">
            <a:spAutoFit/>
          </a:bodyPr>
          <a:lstStyle/>
          <a:p>
            <a:r>
              <a:rPr lang="en-AU" sz="1400" b="1" dirty="0"/>
              <a:t>Algae</a:t>
            </a:r>
          </a:p>
        </p:txBody>
      </p:sp>
      <p:pic>
        <p:nvPicPr>
          <p:cNvPr id="23" name="Picture 22">
            <a:extLst>
              <a:ext uri="{FF2B5EF4-FFF2-40B4-BE49-F238E27FC236}">
                <a16:creationId xmlns:a16="http://schemas.microsoft.com/office/drawing/2014/main" id="{89B37BD7-FE54-4C47-911E-E0D6A6C6FD77}"/>
              </a:ext>
            </a:extLst>
          </p:cNvPr>
          <p:cNvPicPr>
            <a:picLocks noChangeAspect="1"/>
          </p:cNvPicPr>
          <p:nvPr/>
        </p:nvPicPr>
        <p:blipFill>
          <a:blip r:embed="rId9"/>
          <a:stretch>
            <a:fillRect/>
          </a:stretch>
        </p:blipFill>
        <p:spPr>
          <a:xfrm>
            <a:off x="7560132" y="1963373"/>
            <a:ext cx="3102540" cy="1895475"/>
          </a:xfrm>
          <a:prstGeom prst="rect">
            <a:avLst/>
          </a:prstGeom>
        </p:spPr>
      </p:pic>
      <p:sp>
        <p:nvSpPr>
          <p:cNvPr id="32" name="TextBox 31">
            <a:extLst>
              <a:ext uri="{FF2B5EF4-FFF2-40B4-BE49-F238E27FC236}">
                <a16:creationId xmlns:a16="http://schemas.microsoft.com/office/drawing/2014/main" id="{5C5F2996-207F-444D-AA08-E6A87CA0F2BB}"/>
              </a:ext>
            </a:extLst>
          </p:cNvPr>
          <p:cNvSpPr txBox="1"/>
          <p:nvPr/>
        </p:nvSpPr>
        <p:spPr>
          <a:xfrm>
            <a:off x="7560133" y="1949252"/>
            <a:ext cx="744243" cy="307777"/>
          </a:xfrm>
          <a:prstGeom prst="rect">
            <a:avLst/>
          </a:prstGeom>
          <a:solidFill>
            <a:srgbClr val="FFFFCC"/>
          </a:solidFill>
        </p:spPr>
        <p:txBody>
          <a:bodyPr wrap="none" rtlCol="0">
            <a:spAutoFit/>
          </a:bodyPr>
          <a:lstStyle/>
          <a:p>
            <a:r>
              <a:rPr lang="en-AU" sz="1400" b="1" dirty="0"/>
              <a:t>Globular</a:t>
            </a:r>
          </a:p>
        </p:txBody>
      </p:sp>
      <p:sp>
        <p:nvSpPr>
          <p:cNvPr id="24" name="Freeform: Shape 23">
            <a:extLst>
              <a:ext uri="{FF2B5EF4-FFF2-40B4-BE49-F238E27FC236}">
                <a16:creationId xmlns:a16="http://schemas.microsoft.com/office/drawing/2014/main" id="{262B4376-5E20-4AA5-A642-C4DE99F39F6D}"/>
              </a:ext>
            </a:extLst>
          </p:cNvPr>
          <p:cNvSpPr/>
          <p:nvPr/>
        </p:nvSpPr>
        <p:spPr>
          <a:xfrm>
            <a:off x="6991360" y="3638550"/>
            <a:ext cx="829070" cy="704850"/>
          </a:xfrm>
          <a:custGeom>
            <a:avLst/>
            <a:gdLst>
              <a:gd name="connsiteX0" fmla="*/ 0 w 742950"/>
              <a:gd name="connsiteY0" fmla="*/ 781050 h 781050"/>
              <a:gd name="connsiteX1" fmla="*/ 342900 w 742950"/>
              <a:gd name="connsiteY1" fmla="*/ 781050 h 781050"/>
              <a:gd name="connsiteX2" fmla="*/ 342900 w 742950"/>
              <a:gd name="connsiteY2" fmla="*/ 0 h 781050"/>
              <a:gd name="connsiteX3" fmla="*/ 742950 w 742950"/>
              <a:gd name="connsiteY3" fmla="*/ 0 h 781050"/>
            </a:gdLst>
            <a:ahLst/>
            <a:cxnLst>
              <a:cxn ang="0">
                <a:pos x="connsiteX0" y="connsiteY0"/>
              </a:cxn>
              <a:cxn ang="0">
                <a:pos x="connsiteX1" y="connsiteY1"/>
              </a:cxn>
              <a:cxn ang="0">
                <a:pos x="connsiteX2" y="connsiteY2"/>
              </a:cxn>
              <a:cxn ang="0">
                <a:pos x="connsiteX3" y="connsiteY3"/>
              </a:cxn>
            </a:cxnLst>
            <a:rect l="l" t="t" r="r" b="b"/>
            <a:pathLst>
              <a:path w="742950" h="781050">
                <a:moveTo>
                  <a:pt x="0" y="781050"/>
                </a:moveTo>
                <a:lnTo>
                  <a:pt x="342900" y="781050"/>
                </a:lnTo>
                <a:lnTo>
                  <a:pt x="342900" y="0"/>
                </a:lnTo>
                <a:lnTo>
                  <a:pt x="742950" y="0"/>
                </a:lnTo>
              </a:path>
            </a:pathLst>
          </a:custGeom>
          <a:noFill/>
          <a:ln w="38100">
            <a:solidFill>
              <a:srgbClr val="FF0000"/>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3" name="Footer Placeholder 4">
            <a:extLst>
              <a:ext uri="{FF2B5EF4-FFF2-40B4-BE49-F238E27FC236}">
                <a16:creationId xmlns:a16="http://schemas.microsoft.com/office/drawing/2014/main" id="{EC4F54FB-06E2-D86B-E285-4F421E05251B}"/>
              </a:ext>
            </a:extLst>
          </p:cNvPr>
          <p:cNvSpPr txBox="1">
            <a:spLocks/>
          </p:cNvSpPr>
          <p:nvPr/>
        </p:nvSpPr>
        <p:spPr>
          <a:xfrm rot="16200000">
            <a:off x="-356082"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Tree>
    <p:extLst>
      <p:ext uri="{BB962C8B-B14F-4D97-AF65-F5344CB8AC3E}">
        <p14:creationId xmlns:p14="http://schemas.microsoft.com/office/powerpoint/2010/main" val="73918153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4">
            <a:extLst>
              <a:ext uri="{FF2B5EF4-FFF2-40B4-BE49-F238E27FC236}">
                <a16:creationId xmlns:a16="http://schemas.microsoft.com/office/drawing/2014/main" id="{489E37EF-8D44-4369-A90F-E0E705E6743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
        <p:nvSpPr>
          <p:cNvPr id="5" name="Rectangle 4">
            <a:extLst>
              <a:ext uri="{FF2B5EF4-FFF2-40B4-BE49-F238E27FC236}">
                <a16:creationId xmlns:a16="http://schemas.microsoft.com/office/drawing/2014/main" id="{D7DBCC16-4EA1-A160-1E0B-3D5B407DFFA9}"/>
              </a:ext>
            </a:extLst>
          </p:cNvPr>
          <p:cNvSpPr/>
          <p:nvPr/>
        </p:nvSpPr>
        <p:spPr>
          <a:xfrm>
            <a:off x="1098670" y="392517"/>
            <a:ext cx="4049023" cy="7199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Dissolved Oxygen (DO)</a:t>
            </a:r>
          </a:p>
        </p:txBody>
      </p:sp>
      <p:sp>
        <p:nvSpPr>
          <p:cNvPr id="10" name="Rectangle 9">
            <a:extLst>
              <a:ext uri="{FF2B5EF4-FFF2-40B4-BE49-F238E27FC236}">
                <a16:creationId xmlns:a16="http://schemas.microsoft.com/office/drawing/2014/main" id="{437F720F-C5C1-8F31-A057-B74C4ECD0B14}"/>
              </a:ext>
            </a:extLst>
          </p:cNvPr>
          <p:cNvSpPr/>
          <p:nvPr/>
        </p:nvSpPr>
        <p:spPr>
          <a:xfrm>
            <a:off x="1098670" y="1238431"/>
            <a:ext cx="2530355" cy="3785652"/>
          </a:xfrm>
          <a:prstGeom prst="rect">
            <a:avLst/>
          </a:prstGeom>
          <a:solidFill>
            <a:srgbClr val="FFFFCC"/>
          </a:solidFill>
        </p:spPr>
        <p:txBody>
          <a:bodyPr wrap="square">
            <a:spAutoFit/>
          </a:bodyPr>
          <a:lstStyle/>
          <a:p>
            <a:pPr>
              <a:spcAft>
                <a:spcPts val="600"/>
              </a:spcAft>
            </a:pPr>
            <a:r>
              <a:rPr lang="en-GB" sz="2000" b="1" dirty="0"/>
              <a:t>Dissolved Oxygen (DO) </a:t>
            </a:r>
            <a:r>
              <a:rPr lang="en-GB" sz="2000" dirty="0"/>
              <a:t>Oxygen from the atmosphere enters the near-surface waters of the ocean. This upper layer is well mixed, and is thus in chemical equilibrium with the atmosphere and rich in O2. It ends abruptly at the </a:t>
            </a:r>
            <a:r>
              <a:rPr lang="en-GB" sz="2000" dirty="0" err="1"/>
              <a:t>pyncnocline</a:t>
            </a:r>
            <a:r>
              <a:rPr lang="en-GB" sz="2000" dirty="0"/>
              <a:t>, which acts like a barrier.</a:t>
            </a:r>
            <a:endParaRPr lang="en-US" sz="2000" dirty="0"/>
          </a:p>
        </p:txBody>
      </p:sp>
      <p:pic>
        <p:nvPicPr>
          <p:cNvPr id="7178" name="Picture 10" descr="Fig. 2.14 © maribus">
            <a:extLst>
              <a:ext uri="{FF2B5EF4-FFF2-40B4-BE49-F238E27FC236}">
                <a16:creationId xmlns:a16="http://schemas.microsoft.com/office/drawing/2014/main" id="{8B1CFD3E-3FC7-D132-4AF1-0DBBFB623C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3325" y="1212236"/>
            <a:ext cx="8172450" cy="414644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EC92254A-FDFB-AC85-6FC5-7C212E36C40A}"/>
              </a:ext>
            </a:extLst>
          </p:cNvPr>
          <p:cNvSpPr txBox="1"/>
          <p:nvPr/>
        </p:nvSpPr>
        <p:spPr>
          <a:xfrm>
            <a:off x="75181" y="6328775"/>
            <a:ext cx="6096000" cy="369332"/>
          </a:xfrm>
          <a:prstGeom prst="rect">
            <a:avLst/>
          </a:prstGeom>
          <a:noFill/>
        </p:spPr>
        <p:txBody>
          <a:bodyPr wrap="square">
            <a:spAutoFit/>
          </a:bodyPr>
          <a:lstStyle/>
          <a:p>
            <a:r>
              <a:rPr lang="en-GB" dirty="0">
                <a:hlinkClick r:id="rId4"/>
              </a:rPr>
              <a:t>Oxygen « World Ocean Review</a:t>
            </a:r>
            <a:endParaRPr lang="en-GB" dirty="0"/>
          </a:p>
        </p:txBody>
      </p:sp>
      <p:sp>
        <p:nvSpPr>
          <p:cNvPr id="14" name="TextBox 13">
            <a:extLst>
              <a:ext uri="{FF2B5EF4-FFF2-40B4-BE49-F238E27FC236}">
                <a16:creationId xmlns:a16="http://schemas.microsoft.com/office/drawing/2014/main" id="{7A032FF3-EB03-4AB3-8F55-E6D7B009D2E5}"/>
              </a:ext>
            </a:extLst>
          </p:cNvPr>
          <p:cNvSpPr txBox="1"/>
          <p:nvPr/>
        </p:nvSpPr>
        <p:spPr>
          <a:xfrm>
            <a:off x="3743325" y="5520561"/>
            <a:ext cx="6096000" cy="646331"/>
          </a:xfrm>
          <a:prstGeom prst="rect">
            <a:avLst/>
          </a:prstGeom>
          <a:noFill/>
        </p:spPr>
        <p:txBody>
          <a:bodyPr wrap="square">
            <a:spAutoFit/>
          </a:bodyPr>
          <a:lstStyle/>
          <a:p>
            <a:r>
              <a:rPr lang="en-GB" sz="1800" dirty="0"/>
              <a:t> The oxygen rich water in the surface zone does not mix readily with deeper water layers. </a:t>
            </a:r>
            <a:endParaRPr lang="en-GB" dirty="0"/>
          </a:p>
        </p:txBody>
      </p:sp>
    </p:spTree>
    <p:extLst>
      <p:ext uri="{BB962C8B-B14F-4D97-AF65-F5344CB8AC3E}">
        <p14:creationId xmlns:p14="http://schemas.microsoft.com/office/powerpoint/2010/main" val="106359007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4">
            <a:extLst>
              <a:ext uri="{FF2B5EF4-FFF2-40B4-BE49-F238E27FC236}">
                <a16:creationId xmlns:a16="http://schemas.microsoft.com/office/drawing/2014/main" id="{489E37EF-8D44-4369-A90F-E0E705E6743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
        <p:nvSpPr>
          <p:cNvPr id="5" name="Rectangle 4">
            <a:extLst>
              <a:ext uri="{FF2B5EF4-FFF2-40B4-BE49-F238E27FC236}">
                <a16:creationId xmlns:a16="http://schemas.microsoft.com/office/drawing/2014/main" id="{D7DBCC16-4EA1-A160-1E0B-3D5B407DFFA9}"/>
              </a:ext>
            </a:extLst>
          </p:cNvPr>
          <p:cNvSpPr/>
          <p:nvPr/>
        </p:nvSpPr>
        <p:spPr>
          <a:xfrm>
            <a:off x="1098670" y="392517"/>
            <a:ext cx="4049023" cy="7199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Dissolved Oxygen (DO)</a:t>
            </a:r>
          </a:p>
        </p:txBody>
      </p:sp>
      <p:pic>
        <p:nvPicPr>
          <p:cNvPr id="7176" name="Picture 8" descr="Dissolved Oxygen (DO)">
            <a:extLst>
              <a:ext uri="{FF2B5EF4-FFF2-40B4-BE49-F238E27FC236}">
                <a16:creationId xmlns:a16="http://schemas.microsoft.com/office/drawing/2014/main" id="{78A52866-F0D9-ED42-D7B2-20A4A85F8E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533652"/>
            <a:ext cx="12192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710063C-2CD1-AEB3-1AAB-29EE666A0ADD}"/>
              </a:ext>
            </a:extLst>
          </p:cNvPr>
          <p:cNvSpPr txBox="1"/>
          <p:nvPr/>
        </p:nvSpPr>
        <p:spPr>
          <a:xfrm>
            <a:off x="169167" y="6465483"/>
            <a:ext cx="6096000" cy="369332"/>
          </a:xfrm>
          <a:prstGeom prst="rect">
            <a:avLst/>
          </a:prstGeom>
          <a:noFill/>
        </p:spPr>
        <p:txBody>
          <a:bodyPr wrap="square">
            <a:spAutoFit/>
          </a:bodyPr>
          <a:lstStyle/>
          <a:p>
            <a:r>
              <a:rPr lang="pt-BR" dirty="0">
                <a:hlinkClick r:id="rId4"/>
              </a:rPr>
              <a:t>Dissolved Oxygen (DO) (datastream.org)</a:t>
            </a:r>
            <a:endParaRPr lang="en-GB" dirty="0"/>
          </a:p>
        </p:txBody>
      </p:sp>
      <p:sp>
        <p:nvSpPr>
          <p:cNvPr id="10" name="Rectangle 9">
            <a:extLst>
              <a:ext uri="{FF2B5EF4-FFF2-40B4-BE49-F238E27FC236}">
                <a16:creationId xmlns:a16="http://schemas.microsoft.com/office/drawing/2014/main" id="{437F720F-C5C1-8F31-A057-B74C4ECD0B14}"/>
              </a:ext>
            </a:extLst>
          </p:cNvPr>
          <p:cNvSpPr/>
          <p:nvPr/>
        </p:nvSpPr>
        <p:spPr>
          <a:xfrm>
            <a:off x="1098670" y="1409701"/>
            <a:ext cx="10538834" cy="707886"/>
          </a:xfrm>
          <a:prstGeom prst="rect">
            <a:avLst/>
          </a:prstGeom>
          <a:solidFill>
            <a:srgbClr val="FFFFCC"/>
          </a:solidFill>
        </p:spPr>
        <p:txBody>
          <a:bodyPr wrap="square">
            <a:spAutoFit/>
          </a:bodyPr>
          <a:lstStyle/>
          <a:p>
            <a:pPr>
              <a:spcAft>
                <a:spcPts val="600"/>
              </a:spcAft>
            </a:pPr>
            <a:r>
              <a:rPr lang="en-GB" sz="2000" b="1" dirty="0"/>
              <a:t>Dissolved Oxygen (DO) </a:t>
            </a:r>
            <a:r>
              <a:rPr lang="en-GB" sz="2000" dirty="0"/>
              <a:t>Measures of dissolved oxygen (DO) refer to the amount of oxygen contained in water, and define the living conditions for oxygen-requiring (aerobic) aquatic organisms.  </a:t>
            </a:r>
            <a:endParaRPr lang="en-US" sz="2000" dirty="0"/>
          </a:p>
        </p:txBody>
      </p:sp>
    </p:spTree>
    <p:extLst>
      <p:ext uri="{BB962C8B-B14F-4D97-AF65-F5344CB8AC3E}">
        <p14:creationId xmlns:p14="http://schemas.microsoft.com/office/powerpoint/2010/main" val="304645885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4">
            <a:extLst>
              <a:ext uri="{FF2B5EF4-FFF2-40B4-BE49-F238E27FC236}">
                <a16:creationId xmlns:a16="http://schemas.microsoft.com/office/drawing/2014/main" id="{1F025397-C5C4-B0A1-1949-CEE21CCC3E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09950" y="676802"/>
            <a:ext cx="8782050" cy="608595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4">
            <a:extLst>
              <a:ext uri="{FF2B5EF4-FFF2-40B4-BE49-F238E27FC236}">
                <a16:creationId xmlns:a16="http://schemas.microsoft.com/office/drawing/2014/main" id="{489E37EF-8D44-4369-A90F-E0E705E6743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
        <p:nvSpPr>
          <p:cNvPr id="5" name="Rectangle 4">
            <a:extLst>
              <a:ext uri="{FF2B5EF4-FFF2-40B4-BE49-F238E27FC236}">
                <a16:creationId xmlns:a16="http://schemas.microsoft.com/office/drawing/2014/main" id="{D7DBCC16-4EA1-A160-1E0B-3D5B407DFFA9}"/>
              </a:ext>
            </a:extLst>
          </p:cNvPr>
          <p:cNvSpPr/>
          <p:nvPr/>
        </p:nvSpPr>
        <p:spPr>
          <a:xfrm>
            <a:off x="1098670" y="392517"/>
            <a:ext cx="4049023" cy="71993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Dissolved Oxygen (DO)</a:t>
            </a:r>
          </a:p>
        </p:txBody>
      </p:sp>
      <p:sp>
        <p:nvSpPr>
          <p:cNvPr id="10" name="Rectangle 9">
            <a:extLst>
              <a:ext uri="{FF2B5EF4-FFF2-40B4-BE49-F238E27FC236}">
                <a16:creationId xmlns:a16="http://schemas.microsoft.com/office/drawing/2014/main" id="{437F720F-C5C1-8F31-A057-B74C4ECD0B14}"/>
              </a:ext>
            </a:extLst>
          </p:cNvPr>
          <p:cNvSpPr/>
          <p:nvPr/>
        </p:nvSpPr>
        <p:spPr>
          <a:xfrm>
            <a:off x="1098670" y="1409701"/>
            <a:ext cx="2873255" cy="1323439"/>
          </a:xfrm>
          <a:prstGeom prst="rect">
            <a:avLst/>
          </a:prstGeom>
          <a:solidFill>
            <a:srgbClr val="FFFFCC"/>
          </a:solidFill>
        </p:spPr>
        <p:txBody>
          <a:bodyPr wrap="square">
            <a:spAutoFit/>
          </a:bodyPr>
          <a:lstStyle/>
          <a:p>
            <a:pPr>
              <a:spcAft>
                <a:spcPts val="600"/>
              </a:spcAft>
            </a:pPr>
            <a:r>
              <a:rPr lang="en-GB" sz="2000" dirty="0"/>
              <a:t>Dissolved Oxygen (DO) in the oceans and mechanisms of Oxygen Minimum Zones (OMZ). </a:t>
            </a:r>
            <a:endParaRPr lang="en-US" sz="2000" dirty="0"/>
          </a:p>
        </p:txBody>
      </p:sp>
      <p:sp>
        <p:nvSpPr>
          <p:cNvPr id="6" name="TextBox 5">
            <a:extLst>
              <a:ext uri="{FF2B5EF4-FFF2-40B4-BE49-F238E27FC236}">
                <a16:creationId xmlns:a16="http://schemas.microsoft.com/office/drawing/2014/main" id="{635103F5-A3ED-DF09-49C7-2160EC390FC8}"/>
              </a:ext>
            </a:extLst>
          </p:cNvPr>
          <p:cNvSpPr txBox="1"/>
          <p:nvPr/>
        </p:nvSpPr>
        <p:spPr>
          <a:xfrm>
            <a:off x="427606" y="5172821"/>
            <a:ext cx="3182369" cy="1477328"/>
          </a:xfrm>
          <a:prstGeom prst="rect">
            <a:avLst/>
          </a:prstGeom>
          <a:noFill/>
        </p:spPr>
        <p:txBody>
          <a:bodyPr wrap="square">
            <a:spAutoFit/>
          </a:bodyPr>
          <a:lstStyle/>
          <a:p>
            <a:r>
              <a:rPr lang="en-GB" dirty="0">
                <a:hlinkClick r:id="rId4"/>
              </a:rPr>
              <a:t>Frontiers | A Global Ocean Oxygen Database and Atlas for Assessing and Predicting Deoxygenation and Ocean Health in the Open and Coastal Ocean (frontiersin.org)</a:t>
            </a:r>
            <a:endParaRPr lang="en-GB" dirty="0"/>
          </a:p>
        </p:txBody>
      </p:sp>
    </p:spTree>
    <p:extLst>
      <p:ext uri="{BB962C8B-B14F-4D97-AF65-F5344CB8AC3E}">
        <p14:creationId xmlns:p14="http://schemas.microsoft.com/office/powerpoint/2010/main" val="244105099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4">
            <a:extLst>
              <a:ext uri="{FF2B5EF4-FFF2-40B4-BE49-F238E27FC236}">
                <a16:creationId xmlns:a16="http://schemas.microsoft.com/office/drawing/2014/main" id="{489E37EF-8D44-4369-A90F-E0E705E6743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
        <p:nvSpPr>
          <p:cNvPr id="5" name="Rectangle 4">
            <a:extLst>
              <a:ext uri="{FF2B5EF4-FFF2-40B4-BE49-F238E27FC236}">
                <a16:creationId xmlns:a16="http://schemas.microsoft.com/office/drawing/2014/main" id="{D7DBCC16-4EA1-A160-1E0B-3D5B407DFFA9}"/>
              </a:ext>
            </a:extLst>
          </p:cNvPr>
          <p:cNvSpPr/>
          <p:nvPr/>
        </p:nvSpPr>
        <p:spPr>
          <a:xfrm>
            <a:off x="1084952" y="196335"/>
            <a:ext cx="3296547" cy="737115"/>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Oxygen Deficiency</a:t>
            </a:r>
          </a:p>
        </p:txBody>
      </p:sp>
      <p:sp>
        <p:nvSpPr>
          <p:cNvPr id="6" name="Rectangle 5">
            <a:extLst>
              <a:ext uri="{FF2B5EF4-FFF2-40B4-BE49-F238E27FC236}">
                <a16:creationId xmlns:a16="http://schemas.microsoft.com/office/drawing/2014/main" id="{78C9A1E2-CDE6-4A08-5E87-371CAE1081B1}"/>
              </a:ext>
            </a:extLst>
          </p:cNvPr>
          <p:cNvSpPr/>
          <p:nvPr/>
        </p:nvSpPr>
        <p:spPr>
          <a:xfrm>
            <a:off x="441951" y="4059346"/>
            <a:ext cx="2487948" cy="2308324"/>
          </a:xfrm>
          <a:prstGeom prst="rect">
            <a:avLst/>
          </a:prstGeom>
          <a:solidFill>
            <a:schemeClr val="bg1"/>
          </a:solidFill>
        </p:spPr>
        <p:txBody>
          <a:bodyPr wrap="square">
            <a:spAutoFit/>
          </a:bodyPr>
          <a:lstStyle/>
          <a:p>
            <a:pPr eaLnBrk="0" hangingPunct="0">
              <a:spcAft>
                <a:spcPts val="600"/>
              </a:spcAft>
            </a:pPr>
            <a:r>
              <a:rPr lang="en-GB" dirty="0">
                <a:solidFill>
                  <a:srgbClr val="000000"/>
                </a:solidFill>
              </a:rPr>
              <a:t>In addition, high </a:t>
            </a:r>
            <a:r>
              <a:rPr lang="en-GB" dirty="0" err="1">
                <a:solidFill>
                  <a:srgbClr val="000000"/>
                </a:solidFill>
              </a:rPr>
              <a:t>bioproductivity</a:t>
            </a:r>
            <a:r>
              <a:rPr lang="en-GB" dirty="0">
                <a:solidFill>
                  <a:srgbClr val="000000"/>
                </a:solidFill>
              </a:rPr>
              <a:t> and the resulting large amounts of sinking biomass here lead to strong oxygen consumption at depth, ­especially between 100 and 1000 metres</a:t>
            </a:r>
            <a:endParaRPr lang="en-AU" dirty="0">
              <a:cs typeface="Calibri"/>
            </a:endParaRPr>
          </a:p>
        </p:txBody>
      </p:sp>
      <p:pic>
        <p:nvPicPr>
          <p:cNvPr id="9218" name="Picture 2" descr="Fig. 2.15 © maribus (after Keeling et al., 2010)">
            <a:extLst>
              <a:ext uri="{FF2B5EF4-FFF2-40B4-BE49-F238E27FC236}">
                <a16:creationId xmlns:a16="http://schemas.microsoft.com/office/drawing/2014/main" id="{454F75D7-A2A4-FC36-0739-681E53FDDB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3725" y="2546002"/>
            <a:ext cx="9048750" cy="41910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532E416-AB89-0A05-FB85-59EA547F026F}"/>
              </a:ext>
            </a:extLst>
          </p:cNvPr>
          <p:cNvSpPr txBox="1"/>
          <p:nvPr/>
        </p:nvSpPr>
        <p:spPr>
          <a:xfrm>
            <a:off x="238125" y="6367670"/>
            <a:ext cx="6096000" cy="369332"/>
          </a:xfrm>
          <a:prstGeom prst="rect">
            <a:avLst/>
          </a:prstGeom>
          <a:noFill/>
        </p:spPr>
        <p:txBody>
          <a:bodyPr wrap="square">
            <a:spAutoFit/>
          </a:bodyPr>
          <a:lstStyle/>
          <a:p>
            <a:r>
              <a:rPr lang="en-GB" dirty="0">
                <a:hlinkClick r:id="rId4"/>
              </a:rPr>
              <a:t>Oxygen « World Ocean Review</a:t>
            </a:r>
            <a:endParaRPr lang="en-GB" dirty="0"/>
          </a:p>
        </p:txBody>
      </p:sp>
      <p:sp>
        <p:nvSpPr>
          <p:cNvPr id="11" name="Rectangle 10">
            <a:extLst>
              <a:ext uri="{FF2B5EF4-FFF2-40B4-BE49-F238E27FC236}">
                <a16:creationId xmlns:a16="http://schemas.microsoft.com/office/drawing/2014/main" id="{BD50F302-591F-0E88-4B50-DC49FBCF8C37}"/>
              </a:ext>
            </a:extLst>
          </p:cNvPr>
          <p:cNvSpPr/>
          <p:nvPr/>
        </p:nvSpPr>
        <p:spPr>
          <a:xfrm>
            <a:off x="1084953" y="1227698"/>
            <a:ext cx="10950455" cy="1015663"/>
          </a:xfrm>
          <a:prstGeom prst="rect">
            <a:avLst/>
          </a:prstGeom>
          <a:solidFill>
            <a:srgbClr val="FFFFCC"/>
          </a:solidFill>
        </p:spPr>
        <p:txBody>
          <a:bodyPr wrap="square">
            <a:spAutoFit/>
          </a:bodyPr>
          <a:lstStyle/>
          <a:p>
            <a:pPr>
              <a:spcAft>
                <a:spcPts val="600"/>
              </a:spcAft>
            </a:pPr>
            <a:r>
              <a:rPr lang="en-GB" sz="2000" b="0" i="0" dirty="0">
                <a:solidFill>
                  <a:srgbClr val="000000"/>
                </a:solidFill>
                <a:effectLst/>
              </a:rPr>
              <a:t>Marine regions with oxygen deficiencies are </a:t>
            </a:r>
            <a:r>
              <a:rPr lang="en-GB" sz="2000" b="1" i="0" dirty="0">
                <a:solidFill>
                  <a:srgbClr val="000000"/>
                </a:solidFill>
                <a:effectLst/>
              </a:rPr>
              <a:t>completely natural </a:t>
            </a:r>
            <a:r>
              <a:rPr lang="en-GB" sz="2000" b="0" i="0" dirty="0">
                <a:solidFill>
                  <a:srgbClr val="000000"/>
                </a:solidFill>
                <a:effectLst/>
              </a:rPr>
              <a:t>and are mainly located in the mid-latitudes on the west sides of the continents. There is very little mixing here of the warm surface waters with the cold deep waters, so not much oxygen penetrates to greater depths</a:t>
            </a:r>
            <a:endParaRPr lang="en-US" sz="2000" dirty="0"/>
          </a:p>
        </p:txBody>
      </p:sp>
    </p:spTree>
    <p:extLst>
      <p:ext uri="{BB962C8B-B14F-4D97-AF65-F5344CB8AC3E}">
        <p14:creationId xmlns:p14="http://schemas.microsoft.com/office/powerpoint/2010/main" val="121188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4">
            <a:extLst>
              <a:ext uri="{FF2B5EF4-FFF2-40B4-BE49-F238E27FC236}">
                <a16:creationId xmlns:a16="http://schemas.microsoft.com/office/drawing/2014/main" id="{489E37EF-8D44-4369-A90F-E0E705E6743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
        <p:nvSpPr>
          <p:cNvPr id="4" name="TextBox 3">
            <a:extLst>
              <a:ext uri="{FF2B5EF4-FFF2-40B4-BE49-F238E27FC236}">
                <a16:creationId xmlns:a16="http://schemas.microsoft.com/office/drawing/2014/main" id="{8D3B53BE-9891-FA36-EFF4-BD990670A670}"/>
              </a:ext>
            </a:extLst>
          </p:cNvPr>
          <p:cNvSpPr txBox="1"/>
          <p:nvPr/>
        </p:nvSpPr>
        <p:spPr>
          <a:xfrm>
            <a:off x="474594" y="5908019"/>
            <a:ext cx="3819111" cy="646331"/>
          </a:xfrm>
          <a:prstGeom prst="rect">
            <a:avLst/>
          </a:prstGeom>
          <a:noFill/>
        </p:spPr>
        <p:txBody>
          <a:bodyPr wrap="square">
            <a:spAutoFit/>
          </a:bodyPr>
          <a:lstStyle/>
          <a:p>
            <a:r>
              <a:rPr lang="en-GB" dirty="0">
                <a:hlinkClick r:id="rId3"/>
              </a:rPr>
              <a:t>How the Ocean Sustains Complex Life - Scientific American</a:t>
            </a:r>
            <a:endParaRPr lang="en-GB" dirty="0"/>
          </a:p>
        </p:txBody>
      </p:sp>
      <p:sp>
        <p:nvSpPr>
          <p:cNvPr id="5" name="Rectangle 4">
            <a:extLst>
              <a:ext uri="{FF2B5EF4-FFF2-40B4-BE49-F238E27FC236}">
                <a16:creationId xmlns:a16="http://schemas.microsoft.com/office/drawing/2014/main" id="{D7DBCC16-4EA1-A160-1E0B-3D5B407DFFA9}"/>
              </a:ext>
            </a:extLst>
          </p:cNvPr>
          <p:cNvSpPr/>
          <p:nvPr/>
        </p:nvSpPr>
        <p:spPr>
          <a:xfrm>
            <a:off x="1084953" y="196335"/>
            <a:ext cx="2201172" cy="737115"/>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Dead Zones</a:t>
            </a:r>
          </a:p>
        </p:txBody>
      </p:sp>
      <p:pic>
        <p:nvPicPr>
          <p:cNvPr id="7170" name="Picture 2">
            <a:extLst>
              <a:ext uri="{FF2B5EF4-FFF2-40B4-BE49-F238E27FC236}">
                <a16:creationId xmlns:a16="http://schemas.microsoft.com/office/drawing/2014/main" id="{B62349EC-9E9F-CFDC-0E10-FF9AE5ED33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93740" y="304799"/>
            <a:ext cx="4826774" cy="547253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E79470C-8CC2-8E06-F18D-0EA71F0BB93E}"/>
              </a:ext>
            </a:extLst>
          </p:cNvPr>
          <p:cNvSpPr txBox="1"/>
          <p:nvPr/>
        </p:nvSpPr>
        <p:spPr>
          <a:xfrm>
            <a:off x="9189736" y="5906870"/>
            <a:ext cx="2681287" cy="646331"/>
          </a:xfrm>
          <a:prstGeom prst="rect">
            <a:avLst/>
          </a:prstGeom>
          <a:noFill/>
        </p:spPr>
        <p:txBody>
          <a:bodyPr wrap="square">
            <a:spAutoFit/>
          </a:bodyPr>
          <a:lstStyle/>
          <a:p>
            <a:r>
              <a:rPr lang="en-GB" dirty="0">
                <a:hlinkClick r:id="rId5"/>
              </a:rPr>
              <a:t>Impacts | Virginia Institute of Marine Science (vims.edu)</a:t>
            </a:r>
            <a:endParaRPr lang="en-GB" dirty="0"/>
          </a:p>
        </p:txBody>
      </p:sp>
      <p:pic>
        <p:nvPicPr>
          <p:cNvPr id="8196" name="Picture 4" descr="Ocean deoxygenation - Wikipedia">
            <a:extLst>
              <a:ext uri="{FF2B5EF4-FFF2-40B4-BE49-F238E27FC236}">
                <a16:creationId xmlns:a16="http://schemas.microsoft.com/office/drawing/2014/main" id="{361249F6-A1BE-6708-D550-727FE0365B3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84953" y="1143000"/>
            <a:ext cx="5591810" cy="4533900"/>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Oxygen Minimum Zones: Should we be worried? – oceanbites">
            <a:extLst>
              <a:ext uri="{FF2B5EF4-FFF2-40B4-BE49-F238E27FC236}">
                <a16:creationId xmlns:a16="http://schemas.microsoft.com/office/drawing/2014/main" id="{F7BAAA14-F7C9-F8E5-4E68-6D80CF9B35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00832" y="3654486"/>
            <a:ext cx="2185780" cy="3046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780020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4">
            <a:extLst>
              <a:ext uri="{FF2B5EF4-FFF2-40B4-BE49-F238E27FC236}">
                <a16:creationId xmlns:a16="http://schemas.microsoft.com/office/drawing/2014/main" id="{489E37EF-8D44-4369-A90F-E0E705E6743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
        <p:nvSpPr>
          <p:cNvPr id="5" name="Rectangle 4">
            <a:extLst>
              <a:ext uri="{FF2B5EF4-FFF2-40B4-BE49-F238E27FC236}">
                <a16:creationId xmlns:a16="http://schemas.microsoft.com/office/drawing/2014/main" id="{D7DBCC16-4EA1-A160-1E0B-3D5B407DFFA9}"/>
              </a:ext>
            </a:extLst>
          </p:cNvPr>
          <p:cNvSpPr/>
          <p:nvPr/>
        </p:nvSpPr>
        <p:spPr>
          <a:xfrm>
            <a:off x="1084952" y="196335"/>
            <a:ext cx="3277497" cy="107049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Oxygen Cycle and Climate Change</a:t>
            </a:r>
          </a:p>
        </p:txBody>
      </p:sp>
      <p:sp>
        <p:nvSpPr>
          <p:cNvPr id="6" name="Rectangle 5">
            <a:extLst>
              <a:ext uri="{FF2B5EF4-FFF2-40B4-BE49-F238E27FC236}">
                <a16:creationId xmlns:a16="http://schemas.microsoft.com/office/drawing/2014/main" id="{78C9A1E2-CDE6-4A08-5E87-371CAE1081B1}"/>
              </a:ext>
            </a:extLst>
          </p:cNvPr>
          <p:cNvSpPr/>
          <p:nvPr/>
        </p:nvSpPr>
        <p:spPr>
          <a:xfrm>
            <a:off x="209550" y="3245345"/>
            <a:ext cx="4152898" cy="3416320"/>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GB" dirty="0"/>
              <a:t>Warmer waters hold less oxygen than cooler water, thus making it easier for dead zones to form</a:t>
            </a:r>
          </a:p>
          <a:p>
            <a:pPr marL="285750" indent="-285750">
              <a:buFont typeface="Arial" panose="020B0604020202020204" pitchFamily="34" charset="0"/>
              <a:buChar char="•"/>
            </a:pPr>
            <a:r>
              <a:rPr lang="en-GB" dirty="0"/>
              <a:t>Warmer waters will increase metabolism of marine creatures, thereby increasing their need for oxygen</a:t>
            </a:r>
          </a:p>
          <a:p>
            <a:pPr marL="285750" indent="-285750">
              <a:buFont typeface="Arial" panose="020B0604020202020204" pitchFamily="34" charset="0"/>
              <a:buChar char="•"/>
            </a:pPr>
            <a:r>
              <a:rPr lang="en-GB" dirty="0"/>
              <a:t>Warmer temperatures and increased runoff of freshwater will increase stratification of the water column, thus further promoting the formation of dead zones</a:t>
            </a:r>
          </a:p>
          <a:p>
            <a:pPr marL="285750" indent="-285750">
              <a:buFont typeface="Arial" panose="020B0604020202020204" pitchFamily="34" charset="0"/>
              <a:buChar char="•"/>
            </a:pPr>
            <a:r>
              <a:rPr lang="en-GB" dirty="0"/>
              <a:t>Increased runoff will also increase nutrient inputs into coastal waterbodies</a:t>
            </a:r>
          </a:p>
        </p:txBody>
      </p:sp>
      <p:pic>
        <p:nvPicPr>
          <p:cNvPr id="11266" name="Picture 2">
            <a:extLst>
              <a:ext uri="{FF2B5EF4-FFF2-40B4-BE49-F238E27FC236}">
                <a16:creationId xmlns:a16="http://schemas.microsoft.com/office/drawing/2014/main" id="{2E1F614E-E0FC-E00B-1F5A-0BF64B498E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9575" y="196334"/>
            <a:ext cx="7412875" cy="558145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9AC1796-BBDE-41E5-9129-ADCA69112026}"/>
              </a:ext>
            </a:extLst>
          </p:cNvPr>
          <p:cNvSpPr txBox="1"/>
          <p:nvPr/>
        </p:nvSpPr>
        <p:spPr>
          <a:xfrm>
            <a:off x="4569575" y="5887135"/>
            <a:ext cx="6096000" cy="646331"/>
          </a:xfrm>
          <a:prstGeom prst="rect">
            <a:avLst/>
          </a:prstGeom>
          <a:noFill/>
        </p:spPr>
        <p:txBody>
          <a:bodyPr wrap="square">
            <a:spAutoFit/>
          </a:bodyPr>
          <a:lstStyle/>
          <a:p>
            <a:r>
              <a:rPr lang="en-GB" dirty="0">
                <a:hlinkClick r:id="rId4"/>
              </a:rPr>
              <a:t>Dead Zones and Climate Change | Virginia Institute of Marine Science (vims.edu)</a:t>
            </a:r>
            <a:endParaRPr lang="en-GB" dirty="0"/>
          </a:p>
        </p:txBody>
      </p:sp>
    </p:spTree>
    <p:extLst>
      <p:ext uri="{BB962C8B-B14F-4D97-AF65-F5344CB8AC3E}">
        <p14:creationId xmlns:p14="http://schemas.microsoft.com/office/powerpoint/2010/main" val="3390510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4">
            <a:extLst>
              <a:ext uri="{FF2B5EF4-FFF2-40B4-BE49-F238E27FC236}">
                <a16:creationId xmlns:a16="http://schemas.microsoft.com/office/drawing/2014/main" id="{489E37EF-8D44-4369-A90F-E0E705E6743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
        <p:nvSpPr>
          <p:cNvPr id="5" name="Rectangle 4">
            <a:extLst>
              <a:ext uri="{FF2B5EF4-FFF2-40B4-BE49-F238E27FC236}">
                <a16:creationId xmlns:a16="http://schemas.microsoft.com/office/drawing/2014/main" id="{D7DBCC16-4EA1-A160-1E0B-3D5B407DFFA9}"/>
              </a:ext>
            </a:extLst>
          </p:cNvPr>
          <p:cNvSpPr/>
          <p:nvPr/>
        </p:nvSpPr>
        <p:spPr>
          <a:xfrm>
            <a:off x="1084952" y="196335"/>
            <a:ext cx="3277497" cy="107049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Oxygen Cycle and Nutrients</a:t>
            </a:r>
          </a:p>
        </p:txBody>
      </p:sp>
      <p:pic>
        <p:nvPicPr>
          <p:cNvPr id="10242" name="Picture 2">
            <a:extLst>
              <a:ext uri="{FF2B5EF4-FFF2-40B4-BE49-F238E27FC236}">
                <a16:creationId xmlns:a16="http://schemas.microsoft.com/office/drawing/2014/main" id="{9AF5B61E-8E7C-5AF1-F1C7-2AD85BE62D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4951" y="1482210"/>
            <a:ext cx="8601973" cy="5161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385455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4">
            <a:extLst>
              <a:ext uri="{FF2B5EF4-FFF2-40B4-BE49-F238E27FC236}">
                <a16:creationId xmlns:a16="http://schemas.microsoft.com/office/drawing/2014/main" id="{489E37EF-8D44-4369-A90F-E0E705E6743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
        <p:nvSpPr>
          <p:cNvPr id="5" name="Rectangle 4">
            <a:extLst>
              <a:ext uri="{FF2B5EF4-FFF2-40B4-BE49-F238E27FC236}">
                <a16:creationId xmlns:a16="http://schemas.microsoft.com/office/drawing/2014/main" id="{D7DBCC16-4EA1-A160-1E0B-3D5B407DFFA9}"/>
              </a:ext>
            </a:extLst>
          </p:cNvPr>
          <p:cNvSpPr/>
          <p:nvPr/>
        </p:nvSpPr>
        <p:spPr>
          <a:xfrm>
            <a:off x="1084952" y="196335"/>
            <a:ext cx="3277497" cy="107049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pH</a:t>
            </a:r>
          </a:p>
        </p:txBody>
      </p:sp>
      <p:sp>
        <p:nvSpPr>
          <p:cNvPr id="4" name="TextBox 3">
            <a:extLst>
              <a:ext uri="{FF2B5EF4-FFF2-40B4-BE49-F238E27FC236}">
                <a16:creationId xmlns:a16="http://schemas.microsoft.com/office/drawing/2014/main" id="{1D60371F-D020-E7C0-6544-C3CC13F0FAF0}"/>
              </a:ext>
            </a:extLst>
          </p:cNvPr>
          <p:cNvSpPr txBox="1"/>
          <p:nvPr/>
        </p:nvSpPr>
        <p:spPr>
          <a:xfrm>
            <a:off x="992776" y="1611477"/>
            <a:ext cx="5495109" cy="3662541"/>
          </a:xfrm>
          <a:prstGeom prst="rect">
            <a:avLst/>
          </a:prstGeom>
          <a:noFill/>
        </p:spPr>
        <p:txBody>
          <a:bodyPr wrap="square">
            <a:spAutoFit/>
          </a:bodyPr>
          <a:lstStyle/>
          <a:p>
            <a:r>
              <a:rPr lang="en-GB" sz="2400" dirty="0"/>
              <a:t>Measures concentration of hydrogen ions in solution</a:t>
            </a:r>
          </a:p>
          <a:p>
            <a:endParaRPr lang="en-GB" sz="2400" dirty="0"/>
          </a:p>
          <a:p>
            <a:r>
              <a:rPr lang="en-GB" sz="2000" dirty="0"/>
              <a:t>Scale 0-14</a:t>
            </a:r>
          </a:p>
          <a:p>
            <a:r>
              <a:rPr lang="en-GB" sz="2000" b="1" dirty="0"/>
              <a:t>Logarithmic scale – each change of 1.0 represents a factor of 10. </a:t>
            </a:r>
          </a:p>
          <a:p>
            <a:r>
              <a:rPr lang="en-GB" sz="2000" dirty="0"/>
              <a:t>pH 3.0 is ten times more acidic than pH 4.0 </a:t>
            </a:r>
          </a:p>
          <a:p>
            <a:r>
              <a:rPr lang="en-GB" sz="2000" dirty="0"/>
              <a:t>Average pH seawater is 8.2 </a:t>
            </a:r>
          </a:p>
          <a:p>
            <a:r>
              <a:rPr lang="en-GB" sz="2000" dirty="0"/>
              <a:t>Seawater does not alter pH appreciably – natural buffer</a:t>
            </a:r>
          </a:p>
          <a:p>
            <a:r>
              <a:rPr lang="en-GB" sz="2000" dirty="0"/>
              <a:t> </a:t>
            </a:r>
          </a:p>
          <a:p>
            <a:r>
              <a:rPr lang="en-GB" sz="2000" dirty="0">
                <a:solidFill>
                  <a:srgbClr val="FF0000"/>
                </a:solidFill>
              </a:rPr>
              <a:t>pH above 9.0 or below 5.0 – survival rates fall </a:t>
            </a:r>
          </a:p>
        </p:txBody>
      </p:sp>
      <p:pic>
        <p:nvPicPr>
          <p:cNvPr id="13314" name="Picture 2">
            <a:extLst>
              <a:ext uri="{FF2B5EF4-FFF2-40B4-BE49-F238E27FC236}">
                <a16:creationId xmlns:a16="http://schemas.microsoft.com/office/drawing/2014/main" id="{8DFF61FA-6061-AFA1-0835-5EC225F0B0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4464" y="0"/>
            <a:ext cx="5557536"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A129EFE-CD3C-1C51-8C58-468FAD1B65FC}"/>
              </a:ext>
            </a:extLst>
          </p:cNvPr>
          <p:cNvSpPr txBox="1"/>
          <p:nvPr/>
        </p:nvSpPr>
        <p:spPr>
          <a:xfrm>
            <a:off x="391885" y="6015334"/>
            <a:ext cx="6096000" cy="646331"/>
          </a:xfrm>
          <a:prstGeom prst="rect">
            <a:avLst/>
          </a:prstGeom>
          <a:noFill/>
        </p:spPr>
        <p:txBody>
          <a:bodyPr wrap="square">
            <a:spAutoFit/>
          </a:bodyPr>
          <a:lstStyle/>
          <a:p>
            <a:r>
              <a:rPr lang="en-GB" dirty="0">
                <a:hlinkClick r:id="rId4"/>
              </a:rPr>
              <a:t>Understanding the Science of Ocean and Coastal Acidification | US EPA</a:t>
            </a:r>
            <a:endParaRPr lang="en-GB" dirty="0"/>
          </a:p>
        </p:txBody>
      </p:sp>
    </p:spTree>
    <p:extLst>
      <p:ext uri="{BB962C8B-B14F-4D97-AF65-F5344CB8AC3E}">
        <p14:creationId xmlns:p14="http://schemas.microsoft.com/office/powerpoint/2010/main" val="77019588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4">
            <a:extLst>
              <a:ext uri="{FF2B5EF4-FFF2-40B4-BE49-F238E27FC236}">
                <a16:creationId xmlns:a16="http://schemas.microsoft.com/office/drawing/2014/main" id="{489E37EF-8D44-4369-A90F-E0E705E6743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
        <p:nvSpPr>
          <p:cNvPr id="5" name="Rectangle 4">
            <a:extLst>
              <a:ext uri="{FF2B5EF4-FFF2-40B4-BE49-F238E27FC236}">
                <a16:creationId xmlns:a16="http://schemas.microsoft.com/office/drawing/2014/main" id="{D7DBCC16-4EA1-A160-1E0B-3D5B407DFFA9}"/>
              </a:ext>
            </a:extLst>
          </p:cNvPr>
          <p:cNvSpPr/>
          <p:nvPr/>
        </p:nvSpPr>
        <p:spPr>
          <a:xfrm>
            <a:off x="1084952" y="196335"/>
            <a:ext cx="4775917" cy="107049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pH and Ocean Acidification</a:t>
            </a:r>
          </a:p>
        </p:txBody>
      </p:sp>
      <p:pic>
        <p:nvPicPr>
          <p:cNvPr id="6" name="Picture 5" descr="A diagram of a chemical reaction&#10;&#10;Description automatically generated">
            <a:extLst>
              <a:ext uri="{FF2B5EF4-FFF2-40B4-BE49-F238E27FC236}">
                <a16:creationId xmlns:a16="http://schemas.microsoft.com/office/drawing/2014/main" id="{45991346-BCCC-EAFF-5135-9D25AB38A645}"/>
              </a:ext>
            </a:extLst>
          </p:cNvPr>
          <p:cNvPicPr>
            <a:picLocks noChangeAspect="1"/>
          </p:cNvPicPr>
          <p:nvPr/>
        </p:nvPicPr>
        <p:blipFill>
          <a:blip r:embed="rId3"/>
          <a:stretch>
            <a:fillRect/>
          </a:stretch>
        </p:blipFill>
        <p:spPr>
          <a:xfrm>
            <a:off x="1084952" y="1409701"/>
            <a:ext cx="9330499" cy="5248405"/>
          </a:xfrm>
          <a:prstGeom prst="rect">
            <a:avLst/>
          </a:prstGeom>
        </p:spPr>
      </p:pic>
      <p:sp>
        <p:nvSpPr>
          <p:cNvPr id="10" name="TextBox 9">
            <a:extLst>
              <a:ext uri="{FF2B5EF4-FFF2-40B4-BE49-F238E27FC236}">
                <a16:creationId xmlns:a16="http://schemas.microsoft.com/office/drawing/2014/main" id="{535BF16D-41AE-55C9-7E45-7714DAD4EBA8}"/>
              </a:ext>
            </a:extLst>
          </p:cNvPr>
          <p:cNvSpPr txBox="1"/>
          <p:nvPr/>
        </p:nvSpPr>
        <p:spPr>
          <a:xfrm>
            <a:off x="6067995" y="131415"/>
            <a:ext cx="6096000" cy="1200329"/>
          </a:xfrm>
          <a:prstGeom prst="rect">
            <a:avLst/>
          </a:prstGeom>
          <a:noFill/>
        </p:spPr>
        <p:txBody>
          <a:bodyPr wrap="square">
            <a:spAutoFit/>
          </a:bodyPr>
          <a:lstStyle/>
          <a:p>
            <a:r>
              <a:rPr lang="en-GB" dirty="0"/>
              <a:t>In the 200-plus years since the industrial revolution began, the pH of surface ocean waters has fallen by 0.1 pH units. This might not sound like much, but the pH scale is logarithmic, so this change represents approximately a </a:t>
            </a:r>
            <a:r>
              <a:rPr lang="en-GB" b="1" dirty="0">
                <a:solidFill>
                  <a:srgbClr val="FF0000"/>
                </a:solidFill>
              </a:rPr>
              <a:t>30 percent </a:t>
            </a:r>
            <a:r>
              <a:rPr lang="en-GB" dirty="0"/>
              <a:t>increase in acidity.</a:t>
            </a:r>
          </a:p>
        </p:txBody>
      </p:sp>
      <p:sp>
        <p:nvSpPr>
          <p:cNvPr id="12" name="TextBox 11">
            <a:extLst>
              <a:ext uri="{FF2B5EF4-FFF2-40B4-BE49-F238E27FC236}">
                <a16:creationId xmlns:a16="http://schemas.microsoft.com/office/drawing/2014/main" id="{71309192-29BD-F925-B52E-71D2755C8D00}"/>
              </a:ext>
            </a:extLst>
          </p:cNvPr>
          <p:cNvSpPr txBox="1"/>
          <p:nvPr/>
        </p:nvSpPr>
        <p:spPr>
          <a:xfrm>
            <a:off x="10415452" y="5067441"/>
            <a:ext cx="1776548" cy="1477328"/>
          </a:xfrm>
          <a:prstGeom prst="rect">
            <a:avLst/>
          </a:prstGeom>
          <a:noFill/>
        </p:spPr>
        <p:txBody>
          <a:bodyPr wrap="square">
            <a:spAutoFit/>
          </a:bodyPr>
          <a:lstStyle/>
          <a:p>
            <a:r>
              <a:rPr lang="en-GB" dirty="0">
                <a:hlinkClick r:id="rId4"/>
              </a:rPr>
              <a:t>Ocean acidification | National Oceanic and Atmospheric Administration (noaa.gov)</a:t>
            </a:r>
            <a:endParaRPr lang="en-GB" dirty="0"/>
          </a:p>
        </p:txBody>
      </p:sp>
    </p:spTree>
    <p:extLst>
      <p:ext uri="{BB962C8B-B14F-4D97-AF65-F5344CB8AC3E}">
        <p14:creationId xmlns:p14="http://schemas.microsoft.com/office/powerpoint/2010/main" val="244600921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4">
            <a:extLst>
              <a:ext uri="{FF2B5EF4-FFF2-40B4-BE49-F238E27FC236}">
                <a16:creationId xmlns:a16="http://schemas.microsoft.com/office/drawing/2014/main" id="{489E37EF-8D44-4369-A90F-E0E705E6743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
        <p:nvSpPr>
          <p:cNvPr id="5" name="Rectangle 4">
            <a:extLst>
              <a:ext uri="{FF2B5EF4-FFF2-40B4-BE49-F238E27FC236}">
                <a16:creationId xmlns:a16="http://schemas.microsoft.com/office/drawing/2014/main" id="{D7DBCC16-4EA1-A160-1E0B-3D5B407DFFA9}"/>
              </a:ext>
            </a:extLst>
          </p:cNvPr>
          <p:cNvSpPr/>
          <p:nvPr/>
        </p:nvSpPr>
        <p:spPr>
          <a:xfrm>
            <a:off x="1084952" y="196335"/>
            <a:ext cx="4775917" cy="107049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pH and Ocean Acidification</a:t>
            </a:r>
          </a:p>
        </p:txBody>
      </p:sp>
      <p:sp>
        <p:nvSpPr>
          <p:cNvPr id="10" name="TextBox 9">
            <a:extLst>
              <a:ext uri="{FF2B5EF4-FFF2-40B4-BE49-F238E27FC236}">
                <a16:creationId xmlns:a16="http://schemas.microsoft.com/office/drawing/2014/main" id="{535BF16D-41AE-55C9-7E45-7714DAD4EBA8}"/>
              </a:ext>
            </a:extLst>
          </p:cNvPr>
          <p:cNvSpPr txBox="1"/>
          <p:nvPr/>
        </p:nvSpPr>
        <p:spPr>
          <a:xfrm>
            <a:off x="6067995" y="131415"/>
            <a:ext cx="6096000" cy="1200329"/>
          </a:xfrm>
          <a:prstGeom prst="rect">
            <a:avLst/>
          </a:prstGeom>
          <a:noFill/>
        </p:spPr>
        <p:txBody>
          <a:bodyPr wrap="square">
            <a:spAutoFit/>
          </a:bodyPr>
          <a:lstStyle/>
          <a:p>
            <a:r>
              <a:rPr lang="en-GB" dirty="0"/>
              <a:t>In the 200-plus years since the industrial revolution began, the pH of surface ocean waters has fallen by 0.1 pH units. This might not sound like much, but the pH scale is logarithmic, so this change represents approximately a </a:t>
            </a:r>
            <a:r>
              <a:rPr lang="en-GB" b="1" dirty="0">
                <a:solidFill>
                  <a:srgbClr val="FF0000"/>
                </a:solidFill>
              </a:rPr>
              <a:t>30 percent </a:t>
            </a:r>
            <a:r>
              <a:rPr lang="en-GB" dirty="0"/>
              <a:t>increase in acidity.</a:t>
            </a:r>
          </a:p>
        </p:txBody>
      </p:sp>
      <p:pic>
        <p:nvPicPr>
          <p:cNvPr id="12290" name="Picture 2">
            <a:extLst>
              <a:ext uri="{FF2B5EF4-FFF2-40B4-BE49-F238E27FC236}">
                <a16:creationId xmlns:a16="http://schemas.microsoft.com/office/drawing/2014/main" id="{78C7D9B6-5641-F77E-D814-480022F53C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4952" y="1618843"/>
            <a:ext cx="5715000" cy="45434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976A73C-43B4-CDCC-1E82-9C254A1E83F7}"/>
              </a:ext>
            </a:extLst>
          </p:cNvPr>
          <p:cNvSpPr txBox="1"/>
          <p:nvPr/>
        </p:nvSpPr>
        <p:spPr>
          <a:xfrm>
            <a:off x="6897189" y="5101436"/>
            <a:ext cx="4058194" cy="646331"/>
          </a:xfrm>
          <a:prstGeom prst="rect">
            <a:avLst/>
          </a:prstGeom>
          <a:noFill/>
        </p:spPr>
        <p:txBody>
          <a:bodyPr wrap="square">
            <a:spAutoFit/>
          </a:bodyPr>
          <a:lstStyle/>
          <a:p>
            <a:r>
              <a:rPr lang="en-GB" dirty="0">
                <a:hlinkClick r:id="rId4"/>
              </a:rPr>
              <a:t>As Oceans Absorb CO2, They Become More Acidic | GlobalChange.gov</a:t>
            </a:r>
            <a:endParaRPr lang="en-GB" dirty="0"/>
          </a:p>
        </p:txBody>
      </p:sp>
    </p:spTree>
    <p:extLst>
      <p:ext uri="{BB962C8B-B14F-4D97-AF65-F5344CB8AC3E}">
        <p14:creationId xmlns:p14="http://schemas.microsoft.com/office/powerpoint/2010/main" val="145225802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8434" name="Picture 2" descr="Spilhaus projection shows oceans as an interconnected system. Ocean conveyor belt and 5 data collection locations are labeled">
            <a:extLst>
              <a:ext uri="{FF2B5EF4-FFF2-40B4-BE49-F238E27FC236}">
                <a16:creationId xmlns:a16="http://schemas.microsoft.com/office/drawing/2014/main" id="{A787CBE2-1A54-6950-BDC5-1DD4FB521F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9275"/>
          <a:stretch/>
        </p:blipFill>
        <p:spPr bwMode="auto">
          <a:xfrm>
            <a:off x="3076075" y="0"/>
            <a:ext cx="9115925"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4">
            <a:extLst>
              <a:ext uri="{FF2B5EF4-FFF2-40B4-BE49-F238E27FC236}">
                <a16:creationId xmlns:a16="http://schemas.microsoft.com/office/drawing/2014/main" id="{1389DC6A-7E12-59AD-AE9F-CAF25B5CDEE9}"/>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
        <p:nvSpPr>
          <p:cNvPr id="31" name="TextBox 30">
            <a:extLst>
              <a:ext uri="{FF2B5EF4-FFF2-40B4-BE49-F238E27FC236}">
                <a16:creationId xmlns:a16="http://schemas.microsoft.com/office/drawing/2014/main" id="{C95BAC9B-A9AE-FD4F-94F6-74169EB0BFF7}"/>
              </a:ext>
            </a:extLst>
          </p:cNvPr>
          <p:cNvSpPr txBox="1"/>
          <p:nvPr/>
        </p:nvSpPr>
        <p:spPr>
          <a:xfrm>
            <a:off x="747918" y="6292333"/>
            <a:ext cx="6097656" cy="369332"/>
          </a:xfrm>
          <a:prstGeom prst="rect">
            <a:avLst/>
          </a:prstGeom>
          <a:noFill/>
        </p:spPr>
        <p:txBody>
          <a:bodyPr wrap="square">
            <a:spAutoFit/>
          </a:bodyPr>
          <a:lstStyle/>
          <a:p>
            <a:r>
              <a:rPr lang="en-GB" dirty="0">
                <a:hlinkClick r:id="rId4"/>
              </a:rPr>
              <a:t>How the Ocean Sustains Complex Life - Scientific American</a:t>
            </a:r>
            <a:endParaRPr lang="en-GB" dirty="0"/>
          </a:p>
        </p:txBody>
      </p:sp>
      <p:sp>
        <p:nvSpPr>
          <p:cNvPr id="2" name="Rectangle 1">
            <a:extLst>
              <a:ext uri="{FF2B5EF4-FFF2-40B4-BE49-F238E27FC236}">
                <a16:creationId xmlns:a16="http://schemas.microsoft.com/office/drawing/2014/main" id="{DA84B225-F76F-81B6-4E91-FBECB6CAEEBD}"/>
              </a:ext>
            </a:extLst>
          </p:cNvPr>
          <p:cNvSpPr/>
          <p:nvPr/>
        </p:nvSpPr>
        <p:spPr>
          <a:xfrm>
            <a:off x="1084953" y="196335"/>
            <a:ext cx="2121030" cy="182852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Abiotic Factors in Oceans</a:t>
            </a:r>
          </a:p>
        </p:txBody>
      </p:sp>
      <p:sp>
        <p:nvSpPr>
          <p:cNvPr id="4" name="Rectangle 3">
            <a:extLst>
              <a:ext uri="{FF2B5EF4-FFF2-40B4-BE49-F238E27FC236}">
                <a16:creationId xmlns:a16="http://schemas.microsoft.com/office/drawing/2014/main" id="{4F9A2600-85C5-2A69-3A80-01717BB40BE5}"/>
              </a:ext>
            </a:extLst>
          </p:cNvPr>
          <p:cNvSpPr/>
          <p:nvPr/>
        </p:nvSpPr>
        <p:spPr>
          <a:xfrm>
            <a:off x="1158358" y="2299781"/>
            <a:ext cx="1710590" cy="2492990"/>
          </a:xfrm>
          <a:prstGeom prst="rect">
            <a:avLst/>
          </a:prstGeom>
          <a:solidFill>
            <a:schemeClr val="bg1"/>
          </a:solidFill>
        </p:spPr>
        <p:txBody>
          <a:bodyPr wrap="square">
            <a:spAutoFit/>
          </a:bodyPr>
          <a:lstStyle/>
          <a:p>
            <a:pPr eaLnBrk="0" hangingPunct="0">
              <a:spcAft>
                <a:spcPts val="600"/>
              </a:spcAft>
            </a:pPr>
            <a:r>
              <a:rPr lang="en-AU" sz="2600" dirty="0">
                <a:cs typeface="Calibri"/>
              </a:rPr>
              <a:t>Interplay of many different gradients and abiotic factors</a:t>
            </a:r>
          </a:p>
        </p:txBody>
      </p:sp>
    </p:spTree>
    <p:extLst>
      <p:ext uri="{BB962C8B-B14F-4D97-AF65-F5344CB8AC3E}">
        <p14:creationId xmlns:p14="http://schemas.microsoft.com/office/powerpoint/2010/main" val="3264370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4">
            <a:extLst>
              <a:ext uri="{FF2B5EF4-FFF2-40B4-BE49-F238E27FC236}">
                <a16:creationId xmlns:a16="http://schemas.microsoft.com/office/drawing/2014/main" id="{489E37EF-8D44-4369-A90F-E0E705E6743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pic>
        <p:nvPicPr>
          <p:cNvPr id="19458" name="Picture 2" descr="5 data columns show global variation in sea temperature, salinity, oxygen, nitrogen, light penetration and surface color.">
            <a:extLst>
              <a:ext uri="{FF2B5EF4-FFF2-40B4-BE49-F238E27FC236}">
                <a16:creationId xmlns:a16="http://schemas.microsoft.com/office/drawing/2014/main" id="{3621B756-0C55-9561-7667-C6C5CB97E3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1939" y="50226"/>
            <a:ext cx="7610061" cy="675754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D3B53BE-9891-FA36-EFF4-BD990670A670}"/>
              </a:ext>
            </a:extLst>
          </p:cNvPr>
          <p:cNvSpPr txBox="1"/>
          <p:nvPr/>
        </p:nvSpPr>
        <p:spPr>
          <a:xfrm>
            <a:off x="474594" y="5908019"/>
            <a:ext cx="3819111" cy="646331"/>
          </a:xfrm>
          <a:prstGeom prst="rect">
            <a:avLst/>
          </a:prstGeom>
          <a:noFill/>
        </p:spPr>
        <p:txBody>
          <a:bodyPr wrap="square">
            <a:spAutoFit/>
          </a:bodyPr>
          <a:lstStyle/>
          <a:p>
            <a:r>
              <a:rPr lang="en-GB" dirty="0">
                <a:hlinkClick r:id="rId4"/>
              </a:rPr>
              <a:t>How the Ocean Sustains Complex Life - Scientific American</a:t>
            </a:r>
            <a:endParaRPr lang="en-GB" dirty="0"/>
          </a:p>
        </p:txBody>
      </p:sp>
      <p:sp>
        <p:nvSpPr>
          <p:cNvPr id="5" name="Rectangle 4">
            <a:extLst>
              <a:ext uri="{FF2B5EF4-FFF2-40B4-BE49-F238E27FC236}">
                <a16:creationId xmlns:a16="http://schemas.microsoft.com/office/drawing/2014/main" id="{D7DBCC16-4EA1-A160-1E0B-3D5B407DFFA9}"/>
              </a:ext>
            </a:extLst>
          </p:cNvPr>
          <p:cNvSpPr/>
          <p:nvPr/>
        </p:nvSpPr>
        <p:spPr>
          <a:xfrm>
            <a:off x="1084953" y="196335"/>
            <a:ext cx="2121030" cy="182852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Abiotic Factors in Oceans</a:t>
            </a:r>
          </a:p>
        </p:txBody>
      </p:sp>
      <p:sp>
        <p:nvSpPr>
          <p:cNvPr id="6" name="Rectangle 5">
            <a:extLst>
              <a:ext uri="{FF2B5EF4-FFF2-40B4-BE49-F238E27FC236}">
                <a16:creationId xmlns:a16="http://schemas.microsoft.com/office/drawing/2014/main" id="{78C9A1E2-CDE6-4A08-5E87-371CAE1081B1}"/>
              </a:ext>
            </a:extLst>
          </p:cNvPr>
          <p:cNvSpPr/>
          <p:nvPr/>
        </p:nvSpPr>
        <p:spPr>
          <a:xfrm>
            <a:off x="1158358" y="2299781"/>
            <a:ext cx="1710590" cy="2492990"/>
          </a:xfrm>
          <a:prstGeom prst="rect">
            <a:avLst/>
          </a:prstGeom>
          <a:solidFill>
            <a:schemeClr val="bg1"/>
          </a:solidFill>
        </p:spPr>
        <p:txBody>
          <a:bodyPr wrap="square">
            <a:spAutoFit/>
          </a:bodyPr>
          <a:lstStyle/>
          <a:p>
            <a:pPr eaLnBrk="0" hangingPunct="0">
              <a:spcAft>
                <a:spcPts val="600"/>
              </a:spcAft>
            </a:pPr>
            <a:r>
              <a:rPr lang="en-AU" sz="2600" dirty="0">
                <a:cs typeface="Calibri"/>
              </a:rPr>
              <a:t>Interplay of many different gradients and abiotic factors</a:t>
            </a:r>
          </a:p>
        </p:txBody>
      </p:sp>
    </p:spTree>
    <p:extLst>
      <p:ext uri="{BB962C8B-B14F-4D97-AF65-F5344CB8AC3E}">
        <p14:creationId xmlns:p14="http://schemas.microsoft.com/office/powerpoint/2010/main" val="1607167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3554" name="Picture 2" descr="Chlorophyll Concentration (1 month - Aqua/MODIS) | NASA">
            <a:extLst>
              <a:ext uri="{FF2B5EF4-FFF2-40B4-BE49-F238E27FC236}">
                <a16:creationId xmlns:a16="http://schemas.microsoft.com/office/drawing/2014/main" id="{12DA63DF-88C9-7A5E-2780-7F7E872904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089"/>
          <a:stretch/>
        </p:blipFill>
        <p:spPr bwMode="auto">
          <a:xfrm>
            <a:off x="0" y="1656"/>
            <a:ext cx="12192000" cy="6856344"/>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4">
            <a:extLst>
              <a:ext uri="{FF2B5EF4-FFF2-40B4-BE49-F238E27FC236}">
                <a16:creationId xmlns:a16="http://schemas.microsoft.com/office/drawing/2014/main" id="{489E37EF-8D44-4369-A90F-E0E705E6743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
        <p:nvSpPr>
          <p:cNvPr id="5" name="Rectangle 4">
            <a:extLst>
              <a:ext uri="{FF2B5EF4-FFF2-40B4-BE49-F238E27FC236}">
                <a16:creationId xmlns:a16="http://schemas.microsoft.com/office/drawing/2014/main" id="{D7DBCC16-4EA1-A160-1E0B-3D5B407DFFA9}"/>
              </a:ext>
            </a:extLst>
          </p:cNvPr>
          <p:cNvSpPr/>
          <p:nvPr/>
        </p:nvSpPr>
        <p:spPr>
          <a:xfrm>
            <a:off x="1084953" y="196335"/>
            <a:ext cx="2503074" cy="737943"/>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Chlorophyll A</a:t>
            </a:r>
          </a:p>
        </p:txBody>
      </p:sp>
      <p:sp>
        <p:nvSpPr>
          <p:cNvPr id="6" name="TextBox 5">
            <a:extLst>
              <a:ext uri="{FF2B5EF4-FFF2-40B4-BE49-F238E27FC236}">
                <a16:creationId xmlns:a16="http://schemas.microsoft.com/office/drawing/2014/main" id="{1B795AA8-D372-9737-D99F-016674947DB2}"/>
              </a:ext>
            </a:extLst>
          </p:cNvPr>
          <p:cNvSpPr txBox="1"/>
          <p:nvPr/>
        </p:nvSpPr>
        <p:spPr>
          <a:xfrm>
            <a:off x="554496" y="3984009"/>
            <a:ext cx="10694125" cy="2308324"/>
          </a:xfrm>
          <a:prstGeom prst="rect">
            <a:avLst/>
          </a:prstGeom>
          <a:noFill/>
        </p:spPr>
        <p:txBody>
          <a:bodyPr wrap="square">
            <a:spAutoFit/>
          </a:bodyPr>
          <a:lstStyle/>
          <a:p>
            <a:pPr marL="342900" indent="-342900">
              <a:buFont typeface="Arial" panose="020B0604020202020204" pitchFamily="34" charset="0"/>
              <a:buChar char="•"/>
            </a:pPr>
            <a:r>
              <a:rPr lang="en-GB" sz="2400" b="1" dirty="0">
                <a:solidFill>
                  <a:schemeClr val="bg1"/>
                </a:solidFill>
              </a:rPr>
              <a:t>Factors affecting growth: </a:t>
            </a:r>
          </a:p>
          <a:p>
            <a:pPr marL="342900" indent="-342900">
              <a:buFont typeface="Arial" panose="020B0604020202020204" pitchFamily="34" charset="0"/>
              <a:buChar char="•"/>
            </a:pPr>
            <a:r>
              <a:rPr lang="en-GB" sz="2400" b="1" dirty="0">
                <a:solidFill>
                  <a:schemeClr val="bg1"/>
                </a:solidFill>
              </a:rPr>
              <a:t>Sunlight </a:t>
            </a:r>
          </a:p>
          <a:p>
            <a:pPr marL="342900" indent="-342900">
              <a:buFont typeface="Arial" panose="020B0604020202020204" pitchFamily="34" charset="0"/>
              <a:buChar char="•"/>
            </a:pPr>
            <a:r>
              <a:rPr lang="en-GB" sz="2400" b="1" dirty="0">
                <a:solidFill>
                  <a:schemeClr val="bg1"/>
                </a:solidFill>
              </a:rPr>
              <a:t>Nutrient availability(nitrate &amp; phosphate) </a:t>
            </a:r>
          </a:p>
          <a:p>
            <a:pPr marL="342900" indent="-342900">
              <a:buFont typeface="Arial" panose="020B0604020202020204" pitchFamily="34" charset="0"/>
              <a:buChar char="•"/>
            </a:pPr>
            <a:r>
              <a:rPr lang="en-GB" sz="2400" b="1" dirty="0">
                <a:solidFill>
                  <a:schemeClr val="bg1"/>
                </a:solidFill>
              </a:rPr>
              <a:t>Stratification </a:t>
            </a:r>
          </a:p>
          <a:p>
            <a:pPr marL="342900" indent="-342900">
              <a:buFont typeface="Arial" panose="020B0604020202020204" pitchFamily="34" charset="0"/>
              <a:buChar char="•"/>
            </a:pPr>
            <a:r>
              <a:rPr lang="en-GB" sz="2400" b="1" dirty="0">
                <a:solidFill>
                  <a:schemeClr val="bg1"/>
                </a:solidFill>
              </a:rPr>
              <a:t>Temperature </a:t>
            </a:r>
          </a:p>
          <a:p>
            <a:pPr marL="342900" indent="-342900">
              <a:buFont typeface="Arial" panose="020B0604020202020204" pitchFamily="34" charset="0"/>
              <a:buChar char="•"/>
            </a:pPr>
            <a:r>
              <a:rPr lang="en-GB" sz="2400" b="1" dirty="0">
                <a:solidFill>
                  <a:schemeClr val="bg1"/>
                </a:solidFill>
              </a:rPr>
              <a:t>Water quality </a:t>
            </a:r>
          </a:p>
        </p:txBody>
      </p:sp>
      <p:sp>
        <p:nvSpPr>
          <p:cNvPr id="7" name="Rectangle 6">
            <a:extLst>
              <a:ext uri="{FF2B5EF4-FFF2-40B4-BE49-F238E27FC236}">
                <a16:creationId xmlns:a16="http://schemas.microsoft.com/office/drawing/2014/main" id="{24EBC2A4-93EE-768A-B618-32E0BEE4E8B6}"/>
              </a:ext>
            </a:extLst>
          </p:cNvPr>
          <p:cNvSpPr/>
          <p:nvPr/>
        </p:nvSpPr>
        <p:spPr>
          <a:xfrm>
            <a:off x="6383951" y="5011240"/>
            <a:ext cx="4093029" cy="1708160"/>
          </a:xfrm>
          <a:prstGeom prst="rect">
            <a:avLst/>
          </a:prstGeom>
          <a:solidFill>
            <a:srgbClr val="FFFFCC"/>
          </a:solidFill>
        </p:spPr>
        <p:txBody>
          <a:bodyPr wrap="square">
            <a:spAutoFit/>
          </a:bodyPr>
          <a:lstStyle/>
          <a:p>
            <a:pPr>
              <a:spcAft>
                <a:spcPts val="600"/>
              </a:spcAft>
            </a:pPr>
            <a:r>
              <a:rPr lang="en-GB" sz="2000" dirty="0"/>
              <a:t>Used to measure relative abundance phytoplankton.</a:t>
            </a:r>
          </a:p>
          <a:p>
            <a:pPr>
              <a:spcAft>
                <a:spcPts val="600"/>
              </a:spcAft>
            </a:pPr>
            <a:r>
              <a:rPr lang="en-GB" sz="2000" dirty="0"/>
              <a:t>Concentrations generally highest just beneath surface waters rather than at the surface </a:t>
            </a:r>
          </a:p>
        </p:txBody>
      </p:sp>
      <p:sp>
        <p:nvSpPr>
          <p:cNvPr id="9" name="TextBox 8">
            <a:extLst>
              <a:ext uri="{FF2B5EF4-FFF2-40B4-BE49-F238E27FC236}">
                <a16:creationId xmlns:a16="http://schemas.microsoft.com/office/drawing/2014/main" id="{F6FF1C5F-42FB-24C6-BA0E-13ED55EDDC6C}"/>
              </a:ext>
            </a:extLst>
          </p:cNvPr>
          <p:cNvSpPr txBox="1"/>
          <p:nvPr/>
        </p:nvSpPr>
        <p:spPr>
          <a:xfrm>
            <a:off x="643559" y="6292333"/>
            <a:ext cx="6097656" cy="369332"/>
          </a:xfrm>
          <a:prstGeom prst="rect">
            <a:avLst/>
          </a:prstGeom>
          <a:noFill/>
        </p:spPr>
        <p:txBody>
          <a:bodyPr wrap="square">
            <a:spAutoFit/>
          </a:bodyPr>
          <a:lstStyle/>
          <a:p>
            <a:r>
              <a:rPr lang="en-GB" dirty="0">
                <a:hlinkClick r:id="rId4"/>
              </a:rPr>
              <a:t>Chlorophyll Concentration (1 month - Aqua/MODIS) | NASA</a:t>
            </a:r>
            <a:endParaRPr lang="en-GB" dirty="0"/>
          </a:p>
        </p:txBody>
      </p:sp>
      <p:pic>
        <p:nvPicPr>
          <p:cNvPr id="23556" name="Picture 4" descr="chlorophyll-a icon">
            <a:extLst>
              <a:ext uri="{FF2B5EF4-FFF2-40B4-BE49-F238E27FC236}">
                <a16:creationId xmlns:a16="http://schemas.microsoft.com/office/drawing/2014/main" id="{386220E5-5A05-9051-593A-4C2D9FC62F0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66380" y="663834"/>
            <a:ext cx="2075189" cy="20751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989887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Picture">
            <a:extLst>
              <a:ext uri="{FF2B5EF4-FFF2-40B4-BE49-F238E27FC236}">
                <a16:creationId xmlns:a16="http://schemas.microsoft.com/office/drawing/2014/main" id="{FE41DFAE-284B-9D42-9F81-D50F855E70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7765" y="7938"/>
            <a:ext cx="9973265" cy="6842124"/>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CDFC7149-5576-423B-9DA1-31176DBA9768}"/>
              </a:ext>
            </a:extLst>
          </p:cNvPr>
          <p:cNvSpPr/>
          <p:nvPr/>
        </p:nvSpPr>
        <p:spPr>
          <a:xfrm>
            <a:off x="0" y="5701289"/>
            <a:ext cx="2128723" cy="1015663"/>
          </a:xfrm>
          <a:prstGeom prst="rect">
            <a:avLst/>
          </a:prstGeom>
          <a:noFill/>
        </p:spPr>
        <p:txBody>
          <a:bodyPr wrap="square">
            <a:spAutoFit/>
          </a:bodyPr>
          <a:lstStyle/>
          <a:p>
            <a:pPr marL="342900" indent="-342900">
              <a:spcAft>
                <a:spcPts val="600"/>
              </a:spcAft>
              <a:buFont typeface="Arial" panose="020B0604020202020204" pitchFamily="34" charset="0"/>
              <a:buChar char="•"/>
            </a:pPr>
            <a:r>
              <a:rPr lang="en-GB" sz="2000" dirty="0">
                <a:hlinkClick r:id="rId4"/>
              </a:rPr>
              <a:t>Oceans - Climate change (weebly.com)</a:t>
            </a:r>
            <a:endParaRPr lang="en-US" sz="2000" dirty="0">
              <a:solidFill>
                <a:srgbClr val="002060"/>
              </a:solidFill>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51D16F47-B69C-5853-4F3E-1FFC0609C8D9}"/>
              </a:ext>
            </a:extLst>
          </p:cNvPr>
          <p:cNvSpPr/>
          <p:nvPr/>
        </p:nvSpPr>
        <p:spPr>
          <a:xfrm>
            <a:off x="166180" y="84875"/>
            <a:ext cx="1962543" cy="1312328"/>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CLIMATE</a:t>
            </a:r>
          </a:p>
          <a:p>
            <a:r>
              <a:rPr lang="en-US" sz="3600" b="1" dirty="0"/>
              <a:t>CHANGE</a:t>
            </a:r>
          </a:p>
        </p:txBody>
      </p:sp>
    </p:spTree>
    <p:extLst>
      <p:ext uri="{BB962C8B-B14F-4D97-AF65-F5344CB8AC3E}">
        <p14:creationId xmlns:p14="http://schemas.microsoft.com/office/powerpoint/2010/main" val="2136040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57E04156-E4BB-4FBF-91C6-2D9F44CC7EC1}"/>
              </a:ext>
            </a:extLst>
          </p:cNvPr>
          <p:cNvPicPr>
            <a:picLocks noChangeAspect="1"/>
          </p:cNvPicPr>
          <p:nvPr/>
        </p:nvPicPr>
        <p:blipFill>
          <a:blip r:embed="rId3"/>
          <a:stretch>
            <a:fillRect/>
          </a:stretch>
        </p:blipFill>
        <p:spPr>
          <a:xfrm>
            <a:off x="1528350" y="0"/>
            <a:ext cx="9135300" cy="6858000"/>
          </a:xfrm>
          <a:prstGeom prst="rect">
            <a:avLst/>
          </a:prstGeom>
        </p:spPr>
      </p:pic>
      <p:sp>
        <p:nvSpPr>
          <p:cNvPr id="13" name="Rectangle 12">
            <a:extLst>
              <a:ext uri="{FF2B5EF4-FFF2-40B4-BE49-F238E27FC236}">
                <a16:creationId xmlns:a16="http://schemas.microsoft.com/office/drawing/2014/main" id="{FD81186A-5A0E-4D7F-888A-D87F2613593A}"/>
              </a:ext>
            </a:extLst>
          </p:cNvPr>
          <p:cNvSpPr/>
          <p:nvPr/>
        </p:nvSpPr>
        <p:spPr>
          <a:xfrm>
            <a:off x="1769099" y="199055"/>
            <a:ext cx="2121030" cy="619630"/>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Summary</a:t>
            </a:r>
          </a:p>
        </p:txBody>
      </p:sp>
      <p:sp>
        <p:nvSpPr>
          <p:cNvPr id="14" name="Rectangle 13">
            <a:extLst>
              <a:ext uri="{FF2B5EF4-FFF2-40B4-BE49-F238E27FC236}">
                <a16:creationId xmlns:a16="http://schemas.microsoft.com/office/drawing/2014/main" id="{17044EB3-9394-46AE-80B3-E39ECE86B1B5}"/>
              </a:ext>
            </a:extLst>
          </p:cNvPr>
          <p:cNvSpPr/>
          <p:nvPr/>
        </p:nvSpPr>
        <p:spPr>
          <a:xfrm>
            <a:off x="1759673" y="1055803"/>
            <a:ext cx="8729219" cy="492443"/>
          </a:xfrm>
          <a:prstGeom prst="rect">
            <a:avLst/>
          </a:prstGeom>
          <a:solidFill>
            <a:schemeClr val="bg1"/>
          </a:solidFill>
        </p:spPr>
        <p:txBody>
          <a:bodyPr wrap="square">
            <a:spAutoFit/>
          </a:bodyPr>
          <a:lstStyle/>
          <a:p>
            <a:pPr eaLnBrk="0" hangingPunct="0">
              <a:spcAft>
                <a:spcPts val="600"/>
              </a:spcAft>
            </a:pPr>
            <a:r>
              <a:rPr lang="en-AU" sz="2600" dirty="0">
                <a:cs typeface="Calibri"/>
              </a:rPr>
              <a:t>Species are affected by chemical, biological and physical factors</a:t>
            </a:r>
          </a:p>
        </p:txBody>
      </p:sp>
      <p:sp>
        <p:nvSpPr>
          <p:cNvPr id="15" name="Rectangle 14">
            <a:extLst>
              <a:ext uri="{FF2B5EF4-FFF2-40B4-BE49-F238E27FC236}">
                <a16:creationId xmlns:a16="http://schemas.microsoft.com/office/drawing/2014/main" id="{F3D5C406-5AD4-4A75-8C18-1CA412ED39A8}"/>
              </a:ext>
            </a:extLst>
          </p:cNvPr>
          <p:cNvSpPr/>
          <p:nvPr/>
        </p:nvSpPr>
        <p:spPr>
          <a:xfrm>
            <a:off x="1759672" y="2194899"/>
            <a:ext cx="8578391" cy="1292662"/>
          </a:xfrm>
          <a:prstGeom prst="rect">
            <a:avLst/>
          </a:prstGeom>
          <a:solidFill>
            <a:schemeClr val="bg1"/>
          </a:solidFill>
        </p:spPr>
        <p:txBody>
          <a:bodyPr wrap="square">
            <a:spAutoFit/>
          </a:bodyPr>
          <a:lstStyle/>
          <a:p>
            <a:pPr eaLnBrk="0" hangingPunct="0">
              <a:spcAft>
                <a:spcPts val="600"/>
              </a:spcAft>
            </a:pPr>
            <a:r>
              <a:rPr lang="en-AU" sz="2600" dirty="0">
                <a:cs typeface="Calibri"/>
              </a:rPr>
              <a:t>Establishing an understanding of what shapes our marine environment and how this affects organisms living there – critical for management. </a:t>
            </a:r>
          </a:p>
        </p:txBody>
      </p:sp>
      <p:sp>
        <p:nvSpPr>
          <p:cNvPr id="17" name="Rectangle 16">
            <a:extLst>
              <a:ext uri="{FF2B5EF4-FFF2-40B4-BE49-F238E27FC236}">
                <a16:creationId xmlns:a16="http://schemas.microsoft.com/office/drawing/2014/main" id="{0941F66A-3D3B-43BA-8CA2-F814935356B2}"/>
              </a:ext>
            </a:extLst>
          </p:cNvPr>
          <p:cNvSpPr/>
          <p:nvPr/>
        </p:nvSpPr>
        <p:spPr>
          <a:xfrm>
            <a:off x="1759673" y="1548568"/>
            <a:ext cx="8729219" cy="492443"/>
          </a:xfrm>
          <a:prstGeom prst="rect">
            <a:avLst/>
          </a:prstGeom>
          <a:solidFill>
            <a:schemeClr val="bg1"/>
          </a:solidFill>
        </p:spPr>
        <p:txBody>
          <a:bodyPr wrap="square">
            <a:spAutoFit/>
          </a:bodyPr>
          <a:lstStyle/>
          <a:p>
            <a:pPr eaLnBrk="0" hangingPunct="0">
              <a:spcAft>
                <a:spcPts val="600"/>
              </a:spcAft>
            </a:pPr>
            <a:r>
              <a:rPr lang="en-AU" sz="2600" dirty="0">
                <a:cs typeface="Calibri"/>
              </a:rPr>
              <a:t>All of which affect their distribution and physical distribution.</a:t>
            </a:r>
          </a:p>
        </p:txBody>
      </p:sp>
      <p:sp>
        <p:nvSpPr>
          <p:cNvPr id="2" name="Footer Placeholder 4">
            <a:extLst>
              <a:ext uri="{FF2B5EF4-FFF2-40B4-BE49-F238E27FC236}">
                <a16:creationId xmlns:a16="http://schemas.microsoft.com/office/drawing/2014/main" id="{489E37EF-8D44-4369-A90F-E0E705E6743D}"/>
              </a:ext>
            </a:extLst>
          </p:cNvPr>
          <p:cNvSpPr txBox="1">
            <a:spLocks/>
          </p:cNvSpPr>
          <p:nvPr/>
        </p:nvSpPr>
        <p:spPr>
          <a:xfrm rot="16200000">
            <a:off x="-312539" y="1248037"/>
            <a:ext cx="2057399" cy="32332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400" dirty="0">
                <a:solidFill>
                  <a:schemeClr val="accent1"/>
                </a:solidFill>
                <a:latin typeface="Posterama" panose="020B0504020200020000" pitchFamily="34" charset="0"/>
                <a:cs typeface="Posterama" panose="020B0504020200020000" pitchFamily="34" charset="0"/>
              </a:rPr>
              <a:t>ABIOTIC FACTORS</a:t>
            </a:r>
          </a:p>
        </p:txBody>
      </p:sp>
    </p:spTree>
    <p:extLst>
      <p:ext uri="{BB962C8B-B14F-4D97-AF65-F5344CB8AC3E}">
        <p14:creationId xmlns:p14="http://schemas.microsoft.com/office/powerpoint/2010/main" val="884093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Seals, life and facts | Ecomare Texel">
            <a:extLst>
              <a:ext uri="{FF2B5EF4-FFF2-40B4-BE49-F238E27FC236}">
                <a16:creationId xmlns:a16="http://schemas.microsoft.com/office/drawing/2014/main" id="{52559E7E-19EB-A532-0A5C-668597D7EF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691" y="0"/>
            <a:ext cx="11002617" cy="68766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11BD2F80-E1DC-E311-E49F-645348D0B1E4}"/>
              </a:ext>
            </a:extLst>
          </p:cNvPr>
          <p:cNvSpPr/>
          <p:nvPr/>
        </p:nvSpPr>
        <p:spPr>
          <a:xfrm>
            <a:off x="854125" y="230991"/>
            <a:ext cx="4739432"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000" b="1" dirty="0"/>
              <a:t>TIME FOR A BREAK – 5 MINS</a:t>
            </a:r>
          </a:p>
        </p:txBody>
      </p:sp>
    </p:spTree>
    <p:extLst>
      <p:ext uri="{BB962C8B-B14F-4D97-AF65-F5344CB8AC3E}">
        <p14:creationId xmlns:p14="http://schemas.microsoft.com/office/powerpoint/2010/main" val="283898392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BC1143D-90DE-E428-54E8-CF70DFCB839B}"/>
              </a:ext>
            </a:extLst>
          </p:cNvPr>
          <p:cNvSpPr txBox="1"/>
          <p:nvPr/>
        </p:nvSpPr>
        <p:spPr>
          <a:xfrm>
            <a:off x="2266949" y="5268429"/>
            <a:ext cx="4576970" cy="300082"/>
          </a:xfrm>
          <a:prstGeom prst="rect">
            <a:avLst/>
          </a:prstGeom>
          <a:noFill/>
        </p:spPr>
        <p:txBody>
          <a:bodyPr wrap="square">
            <a:spAutoFit/>
          </a:bodyPr>
          <a:lstStyle/>
          <a:p>
            <a:r>
              <a:rPr lang="en-US" sz="1350" dirty="0">
                <a:solidFill>
                  <a:schemeClr val="bg1"/>
                </a:solidFill>
                <a:hlinkClick r:id="rId3">
                  <a:extLst>
                    <a:ext uri="{A12FA001-AC4F-418D-AE19-62706E023703}">
                      <ahyp:hlinkClr xmlns:ahyp="http://schemas.microsoft.com/office/drawing/2018/hyperlinkcolor" val="tx"/>
                    </a:ext>
                  </a:extLst>
                </a:hlinkClick>
              </a:rPr>
              <a:t>What is a gyre? (noaa.gov)</a:t>
            </a:r>
            <a:endParaRPr lang="en-US" sz="1350" dirty="0">
              <a:solidFill>
                <a:schemeClr val="bg1"/>
              </a:solidFill>
            </a:endParaRPr>
          </a:p>
        </p:txBody>
      </p:sp>
      <p:sp>
        <p:nvSpPr>
          <p:cNvPr id="3" name="TextBox 2">
            <a:extLst>
              <a:ext uri="{FF2B5EF4-FFF2-40B4-BE49-F238E27FC236}">
                <a16:creationId xmlns:a16="http://schemas.microsoft.com/office/drawing/2014/main" id="{C333CECD-18C2-3343-BCF6-3DF36E4ABC07}"/>
              </a:ext>
            </a:extLst>
          </p:cNvPr>
          <p:cNvSpPr txBox="1"/>
          <p:nvPr/>
        </p:nvSpPr>
        <p:spPr>
          <a:xfrm>
            <a:off x="659295" y="1432838"/>
            <a:ext cx="10873409" cy="2215991"/>
          </a:xfrm>
          <a:prstGeom prst="rect">
            <a:avLst/>
          </a:prstGeom>
          <a:noFill/>
        </p:spPr>
        <p:txBody>
          <a:bodyPr wrap="square">
            <a:spAutoFit/>
          </a:bodyPr>
          <a:lstStyle/>
          <a:p>
            <a:r>
              <a:rPr lang="en-GB" sz="2000" dirty="0"/>
              <a:t>a) What major factors affect the ocean’s productivity levels? (5) b) Using examples taken from previous El Nino events, identify and evaluate the main changes to our oceans as a result of higher sea surface temperatures (30) c) What evidence is there that marine species around the UK are being affected by changes to ocean circulation and temperature increases? (15) Discuss how climate change is affecting our oceans? You will be expected to consider the physical and biological impacts and provide detailed and credible statistics to emphasise your arguments. (100)</a:t>
            </a:r>
          </a:p>
          <a:p>
            <a:endParaRPr lang="en-GB" dirty="0"/>
          </a:p>
        </p:txBody>
      </p:sp>
      <p:sp>
        <p:nvSpPr>
          <p:cNvPr id="4" name="Rectangle 3">
            <a:extLst>
              <a:ext uri="{FF2B5EF4-FFF2-40B4-BE49-F238E27FC236}">
                <a16:creationId xmlns:a16="http://schemas.microsoft.com/office/drawing/2014/main" id="{5773C13F-A561-BF17-2864-231B621E898B}"/>
              </a:ext>
            </a:extLst>
          </p:cNvPr>
          <p:cNvSpPr/>
          <p:nvPr/>
        </p:nvSpPr>
        <p:spPr>
          <a:xfrm>
            <a:off x="661969" y="235544"/>
            <a:ext cx="6066821" cy="676032"/>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US" sz="3600" b="1" dirty="0"/>
              <a:t>Previous exam questions…</a:t>
            </a:r>
          </a:p>
        </p:txBody>
      </p:sp>
    </p:spTree>
    <p:extLst>
      <p:ext uri="{BB962C8B-B14F-4D97-AF65-F5344CB8AC3E}">
        <p14:creationId xmlns:p14="http://schemas.microsoft.com/office/powerpoint/2010/main" val="2045146833"/>
      </p:ext>
    </p:extLst>
  </p:cSld>
  <p:clrMapOvr>
    <a:masterClrMapping/>
  </p:clrMapOvr>
</p:sld>
</file>

<file path=ppt/theme/theme1.xml><?xml version="1.0" encoding="utf-8"?>
<a:theme xmlns:a="http://schemas.openxmlformats.org/drawingml/2006/main" name="Office Theme">
  <a:themeElements>
    <a:clrScheme name="Scientific Discovery">
      <a:dk1>
        <a:srgbClr val="000000"/>
      </a:dk1>
      <a:lt1>
        <a:srgbClr val="FFFFFF"/>
      </a:lt1>
      <a:dk2>
        <a:srgbClr val="44546A"/>
      </a:dk2>
      <a:lt2>
        <a:srgbClr val="E7E6E6"/>
      </a:lt2>
      <a:accent1>
        <a:srgbClr val="96D3ED"/>
      </a:accent1>
      <a:accent2>
        <a:srgbClr val="C7DBE1"/>
      </a:accent2>
      <a:accent3>
        <a:srgbClr val="688EBD"/>
      </a:accent3>
      <a:accent4>
        <a:srgbClr val="BCE5DD"/>
      </a:accent4>
      <a:accent5>
        <a:srgbClr val="66DDCC"/>
      </a:accent5>
      <a:accent6>
        <a:srgbClr val="E0CE61"/>
      </a:accent6>
      <a:hlink>
        <a:srgbClr val="0563C1"/>
      </a:hlink>
      <a:folHlink>
        <a:srgbClr val="954F72"/>
      </a:folHlink>
    </a:clrScheme>
    <a:fontScheme name="Custom 36">
      <a:majorFont>
        <a:latin typeface="Posterama"/>
        <a:ea typeface=""/>
        <a:cs typeface=""/>
      </a:majorFont>
      <a:minorFont>
        <a:latin typeface="Daytona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Discovery_Win32_EF_v4" id="{D94798B6-E450-4518-8015-6EE17CD1412B}" vid="{16A04E6B-C80A-471C-86D6-D49E9EAD7638}"/>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E8B3377-22F1-4153-96F0-CC2E4BE41C57}">
  <ds:schemaRefs>
    <ds:schemaRef ds:uri="http://schemas.microsoft.com/sharepoint/v3/contenttype/forms"/>
  </ds:schemaRefs>
</ds:datastoreItem>
</file>

<file path=customXml/itemProps2.xml><?xml version="1.0" encoding="utf-8"?>
<ds:datastoreItem xmlns:ds="http://schemas.openxmlformats.org/officeDocument/2006/customXml" ds:itemID="{2EB2FABB-45EC-440E-B647-8CA57BA45A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9746342-5E84-430E-9251-61001F208E7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{4C0D8D0A-9907-484D-8840-E41FD016F5B3}tf67061901_win32</Template>
  <TotalTime>10331</TotalTime>
  <Words>5377</Words>
  <Application>Microsoft Office PowerPoint</Application>
  <PresentationFormat>Widescreen</PresentationFormat>
  <Paragraphs>550</Paragraphs>
  <Slides>85</Slides>
  <Notes>57</Notes>
  <HiddenSlides>0</HiddenSlides>
  <MMClips>1</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85</vt:i4>
      </vt:variant>
    </vt:vector>
  </HeadingPairs>
  <TitlesOfParts>
    <vt:vector size="97" baseType="lpstr">
      <vt:lpstr>Amaranth</vt:lpstr>
      <vt:lpstr>Rosalind Serif</vt:lpstr>
      <vt:lpstr>Arial</vt:lpstr>
      <vt:lpstr>Calibri</vt:lpstr>
      <vt:lpstr>Calibri Light</vt:lpstr>
      <vt:lpstr>Daytona Condensed Light</vt:lpstr>
      <vt:lpstr>Open sans</vt:lpstr>
      <vt:lpstr>Posterama</vt:lpstr>
      <vt:lpstr>PT Serif</vt:lpstr>
      <vt:lpstr>Roboto</vt:lpstr>
      <vt:lpstr>Office Theme</vt:lpstr>
      <vt:lpstr>1_Office Theme</vt:lpstr>
      <vt:lpstr>Abiotic Factors in Marine Environments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Coastal ecosystem Management</dc:title>
  <dc:creator>Alissa</dc:creator>
  <cp:lastModifiedBy>Alissa Flatley</cp:lastModifiedBy>
  <cp:revision>39</cp:revision>
  <dcterms:created xsi:type="dcterms:W3CDTF">2023-03-27T03:45:04Z</dcterms:created>
  <dcterms:modified xsi:type="dcterms:W3CDTF">2024-10-11T09:03:52Z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