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9"/>
  </p:notesMasterIdLst>
  <p:sldIdLst>
    <p:sldId id="256" r:id="rId5"/>
    <p:sldId id="258" r:id="rId6"/>
    <p:sldId id="257" r:id="rId7"/>
    <p:sldId id="270" r:id="rId8"/>
    <p:sldId id="271" r:id="rId9"/>
    <p:sldId id="269" r:id="rId10"/>
    <p:sldId id="265" r:id="rId11"/>
    <p:sldId id="268" r:id="rId12"/>
    <p:sldId id="267" r:id="rId13"/>
    <p:sldId id="266" r:id="rId14"/>
    <p:sldId id="261" r:id="rId15"/>
    <p:sldId id="262" r:id="rId16"/>
    <p:sldId id="263" r:id="rId17"/>
    <p:sldId id="264"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4FB753-ED43-D10C-6033-F8AC74FD8557}" v="1" dt="2019-09-27T09:17:19.4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74194" autoAdjust="0"/>
  </p:normalViewPr>
  <p:slideViewPr>
    <p:cSldViewPr snapToGrid="0" snapToObjects="1">
      <p:cViewPr varScale="1">
        <p:scale>
          <a:sx n="79" d="100"/>
          <a:sy n="79" d="100"/>
        </p:scale>
        <p:origin x="1380"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Wallis" userId="S::rachel.wallis@uwtsd.ac.uk::adcac562-1b9c-4c6f-a47a-6cb162b6111e" providerId="AD" clId="Web-{2A4FB753-ED43-D10C-6033-F8AC74FD8557}"/>
    <pc:docChg chg="modSld">
      <pc:chgData name="Rachel Wallis" userId="S::rachel.wallis@uwtsd.ac.uk::adcac562-1b9c-4c6f-a47a-6cb162b6111e" providerId="AD" clId="Web-{2A4FB753-ED43-D10C-6033-F8AC74FD8557}" dt="2019-09-27T09:17:19.409" v="0"/>
      <pc:docMkLst>
        <pc:docMk/>
      </pc:docMkLst>
      <pc:sldChg chg="addSp">
        <pc:chgData name="Rachel Wallis" userId="S::rachel.wallis@uwtsd.ac.uk::adcac562-1b9c-4c6f-a47a-6cb162b6111e" providerId="AD" clId="Web-{2A4FB753-ED43-D10C-6033-F8AC74FD8557}" dt="2019-09-27T09:17:19.409" v="0"/>
        <pc:sldMkLst>
          <pc:docMk/>
          <pc:sldMk cId="1911759956" sldId="256"/>
        </pc:sldMkLst>
        <pc:spChg chg="add">
          <ac:chgData name="Rachel Wallis" userId="S::rachel.wallis@uwtsd.ac.uk::adcac562-1b9c-4c6f-a47a-6cb162b6111e" providerId="AD" clId="Web-{2A4FB753-ED43-D10C-6033-F8AC74FD8557}" dt="2019-09-27T09:17:19.409" v="0"/>
          <ac:spMkLst>
            <pc:docMk/>
            <pc:sldMk cId="1911759956" sldId="256"/>
            <ac:spMk id="2" creationId="{E7D9D702-5198-42C9-8A78-AC7F495C2C3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11/29/2019</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Egluro y gofynion a darllen dros y canllawiau ar gyfer pontio 4.</a:t>
            </a:r>
          </a:p>
          <a:p>
            <a:endParaRPr lang="cy-GB" dirty="0" smtClean="0"/>
          </a:p>
          <a:p>
            <a:r>
              <a:rPr lang="cy-GB" dirty="0" err="1" smtClean="0"/>
              <a:t>Explain</a:t>
            </a:r>
            <a:r>
              <a:rPr lang="cy-GB" dirty="0" smtClean="0"/>
              <a:t> the </a:t>
            </a:r>
            <a:r>
              <a:rPr lang="cy-GB" dirty="0" err="1" smtClean="0"/>
              <a:t>expectations</a:t>
            </a:r>
            <a:r>
              <a:rPr lang="cy-GB" dirty="0" smtClean="0"/>
              <a:t> </a:t>
            </a:r>
            <a:r>
              <a:rPr lang="cy-GB" dirty="0" err="1" smtClean="0"/>
              <a:t>and</a:t>
            </a:r>
            <a:r>
              <a:rPr lang="cy-GB" dirty="0" smtClean="0"/>
              <a:t> </a:t>
            </a:r>
            <a:r>
              <a:rPr lang="cy-GB" dirty="0" err="1" smtClean="0"/>
              <a:t>read</a:t>
            </a:r>
            <a:r>
              <a:rPr lang="cy-GB" dirty="0" smtClean="0"/>
              <a:t> </a:t>
            </a:r>
            <a:r>
              <a:rPr lang="cy-GB" dirty="0" err="1" smtClean="0"/>
              <a:t>over</a:t>
            </a:r>
            <a:r>
              <a:rPr lang="cy-GB" dirty="0" smtClean="0"/>
              <a:t> the </a:t>
            </a:r>
            <a:r>
              <a:rPr lang="cy-GB" dirty="0" err="1" smtClean="0"/>
              <a:t>guidance</a:t>
            </a:r>
            <a:r>
              <a:rPr lang="cy-GB" dirty="0" smtClean="0"/>
              <a:t> </a:t>
            </a:r>
            <a:r>
              <a:rPr lang="cy-GB" dirty="0" err="1" smtClean="0"/>
              <a:t>for</a:t>
            </a:r>
            <a:r>
              <a:rPr lang="cy-GB" dirty="0" smtClean="0"/>
              <a:t> </a:t>
            </a:r>
            <a:r>
              <a:rPr lang="cy-GB" dirty="0" err="1" smtClean="0"/>
              <a:t>bridging</a:t>
            </a:r>
            <a:r>
              <a:rPr lang="cy-GB" dirty="0" smtClean="0"/>
              <a:t> 4.</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a:t>
            </a:fld>
            <a:endParaRPr lang="en-US"/>
          </a:p>
        </p:txBody>
      </p:sp>
    </p:spTree>
    <p:extLst>
      <p:ext uri="{BB962C8B-B14F-4D97-AF65-F5344CB8AC3E}">
        <p14:creationId xmlns:p14="http://schemas.microsoft.com/office/powerpoint/2010/main" val="36245454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Bydd y ddau ddiwrnod ynghyd a’r darlleniadau yn cynnig</a:t>
            </a:r>
            <a:r>
              <a:rPr lang="cy-GB" baseline="0" dirty="0" smtClean="0"/>
              <a:t> cyfleoedd i’r uchod.</a:t>
            </a:r>
          </a:p>
          <a:p>
            <a:endParaRPr lang="cy-GB" baseline="0" dirty="0" smtClean="0"/>
          </a:p>
          <a:p>
            <a:r>
              <a:rPr lang="cy-GB" baseline="0" dirty="0" smtClean="0"/>
              <a:t>The </a:t>
            </a:r>
            <a:r>
              <a:rPr lang="cy-GB" baseline="0" dirty="0" err="1" smtClean="0"/>
              <a:t>two</a:t>
            </a:r>
            <a:r>
              <a:rPr lang="cy-GB" baseline="0" dirty="0" smtClean="0"/>
              <a:t> </a:t>
            </a:r>
            <a:r>
              <a:rPr lang="cy-GB" baseline="0" dirty="0" err="1" smtClean="0"/>
              <a:t>bridging</a:t>
            </a:r>
            <a:r>
              <a:rPr lang="cy-GB" baseline="0" dirty="0" smtClean="0"/>
              <a:t> </a:t>
            </a:r>
            <a:r>
              <a:rPr lang="cy-GB" baseline="0" dirty="0" err="1" smtClean="0"/>
              <a:t>days</a:t>
            </a:r>
            <a:r>
              <a:rPr lang="cy-GB" baseline="0" dirty="0" smtClean="0"/>
              <a:t> + the </a:t>
            </a:r>
            <a:r>
              <a:rPr lang="cy-GB" baseline="0" dirty="0" err="1" smtClean="0"/>
              <a:t>readings</a:t>
            </a:r>
            <a:r>
              <a:rPr lang="cy-GB" baseline="0" dirty="0" smtClean="0"/>
              <a:t> </a:t>
            </a:r>
            <a:r>
              <a:rPr lang="cy-GB" baseline="0" dirty="0" err="1" smtClean="0"/>
              <a:t>will</a:t>
            </a:r>
            <a:r>
              <a:rPr lang="cy-GB" baseline="0" dirty="0" smtClean="0"/>
              <a:t> </a:t>
            </a:r>
            <a:r>
              <a:rPr lang="cy-GB" baseline="0" dirty="0" err="1" smtClean="0"/>
              <a:t>enable</a:t>
            </a:r>
            <a:r>
              <a:rPr lang="cy-GB" baseline="0" dirty="0" smtClean="0"/>
              <a:t> the </a:t>
            </a:r>
            <a:r>
              <a:rPr lang="cy-GB" baseline="0" dirty="0" err="1" smtClean="0"/>
              <a:t>above</a:t>
            </a:r>
            <a:r>
              <a:rPr lang="cy-GB" baseline="0" dirty="0" smtClean="0"/>
              <a:t>.</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3000078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err="1" smtClean="0"/>
              <a:t>According</a:t>
            </a:r>
            <a:r>
              <a:rPr lang="cy-GB" dirty="0" smtClean="0"/>
              <a:t> to </a:t>
            </a:r>
            <a:r>
              <a:rPr lang="cy-GB" dirty="0" err="1" smtClean="0"/>
              <a:t>Prof</a:t>
            </a:r>
            <a:r>
              <a:rPr lang="cy-GB" dirty="0" smtClean="0"/>
              <a:t> </a:t>
            </a:r>
            <a:r>
              <a:rPr lang="cy-GB" dirty="0" err="1" smtClean="0"/>
              <a:t>Donaldson</a:t>
            </a:r>
            <a:r>
              <a:rPr lang="cy-GB" dirty="0" smtClean="0"/>
              <a:t> </a:t>
            </a:r>
            <a:r>
              <a:rPr lang="cy-GB" dirty="0" err="1" smtClean="0"/>
              <a:t>in</a:t>
            </a:r>
            <a:r>
              <a:rPr lang="cy-GB" dirty="0" smtClean="0"/>
              <a:t> </a:t>
            </a:r>
            <a:r>
              <a:rPr lang="cy-GB" dirty="0" err="1" smtClean="0"/>
              <a:t>Succesful</a:t>
            </a:r>
            <a:r>
              <a:rPr lang="cy-GB" dirty="0" smtClean="0"/>
              <a:t> </a:t>
            </a:r>
            <a:r>
              <a:rPr lang="cy-GB" dirty="0" err="1" smtClean="0"/>
              <a:t>Futures</a:t>
            </a:r>
            <a:r>
              <a:rPr lang="cy-GB" dirty="0" smtClean="0"/>
              <a:t> – </a:t>
            </a:r>
            <a:r>
              <a:rPr lang="cy-GB" dirty="0" err="1" smtClean="0"/>
              <a:t>discuss</a:t>
            </a:r>
            <a:r>
              <a:rPr lang="cy-GB" dirty="0" smtClean="0"/>
              <a:t> </a:t>
            </a:r>
            <a:r>
              <a:rPr lang="cy-GB" dirty="0" err="1" smtClean="0"/>
              <a:t>some</a:t>
            </a:r>
            <a:r>
              <a:rPr lang="cy-GB" dirty="0" smtClean="0"/>
              <a:t> of the </a:t>
            </a:r>
            <a:r>
              <a:rPr lang="cy-GB" dirty="0" err="1" smtClean="0"/>
              <a:t>differences</a:t>
            </a:r>
            <a:r>
              <a:rPr lang="cy-GB" dirty="0" smtClean="0"/>
              <a:t> </a:t>
            </a:r>
            <a:r>
              <a:rPr lang="cy-GB" dirty="0" err="1" smtClean="0"/>
              <a:t>observed</a:t>
            </a:r>
            <a:r>
              <a:rPr lang="cy-GB" dirty="0" smtClean="0"/>
              <a:t>/ </a:t>
            </a:r>
            <a:r>
              <a:rPr lang="cy-GB" dirty="0" err="1" smtClean="0"/>
              <a:t>experienced</a:t>
            </a:r>
            <a:r>
              <a:rPr lang="cy-GB" dirty="0" smtClean="0"/>
              <a:t>.</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5042874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Yn ôl Yr Athro</a:t>
            </a:r>
            <a:r>
              <a:rPr lang="cy-GB" baseline="0" dirty="0" smtClean="0"/>
              <a:t> </a:t>
            </a:r>
            <a:r>
              <a:rPr lang="cy-GB" baseline="0" dirty="0" err="1" smtClean="0"/>
              <a:t>Donaldson</a:t>
            </a:r>
            <a:r>
              <a:rPr lang="cy-GB" baseline="0" dirty="0" smtClean="0"/>
              <a:t> – trafodwch gan alw ar eich profiadau / arsylwadau.</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28267966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Llorweddol – y rhai bach ee tu fewn tu allan, cyfnod rhwng sesiynau neu weithgaredd, cinio i’r dosbarth</a:t>
            </a:r>
            <a:r>
              <a:rPr lang="cy-GB" baseline="0" dirty="0" smtClean="0"/>
              <a:t> ayyb</a:t>
            </a:r>
          </a:p>
          <a:p>
            <a:r>
              <a:rPr lang="cy-GB" baseline="0" dirty="0" smtClean="0"/>
              <a:t>Fertigol – rhai mwy dylanwadol o’r cartref i’r ysgol, dosbarth i ddosbarth, Cyfnod Sylfaen i GA2, CA2 i GA3 ayyb</a:t>
            </a:r>
          </a:p>
          <a:p>
            <a:endParaRPr lang="cy-GB" baseline="0" dirty="0" smtClean="0"/>
          </a:p>
          <a:p>
            <a:r>
              <a:rPr lang="cy-GB" baseline="0" dirty="0" err="1" smtClean="0"/>
              <a:t>Horizontal</a:t>
            </a:r>
            <a:r>
              <a:rPr lang="cy-GB" baseline="0" dirty="0" smtClean="0"/>
              <a:t> – the </a:t>
            </a:r>
            <a:r>
              <a:rPr lang="cy-GB" baseline="0" dirty="0" err="1" smtClean="0"/>
              <a:t>smaller</a:t>
            </a:r>
            <a:r>
              <a:rPr lang="cy-GB" baseline="0" dirty="0" smtClean="0"/>
              <a:t> </a:t>
            </a:r>
            <a:r>
              <a:rPr lang="cy-GB" baseline="0" dirty="0" err="1" smtClean="0"/>
              <a:t>transitions</a:t>
            </a:r>
            <a:r>
              <a:rPr lang="cy-GB" baseline="0" dirty="0" smtClean="0"/>
              <a:t> – </a:t>
            </a:r>
            <a:r>
              <a:rPr lang="cy-GB" baseline="0" dirty="0" err="1" smtClean="0"/>
              <a:t>indoors</a:t>
            </a:r>
            <a:r>
              <a:rPr lang="cy-GB" baseline="0" dirty="0" smtClean="0"/>
              <a:t> to </a:t>
            </a:r>
            <a:r>
              <a:rPr lang="cy-GB" baseline="0" dirty="0" err="1" smtClean="0"/>
              <a:t>outdoors</a:t>
            </a:r>
            <a:r>
              <a:rPr lang="cy-GB" baseline="0" dirty="0" smtClean="0"/>
              <a:t>, the </a:t>
            </a:r>
            <a:r>
              <a:rPr lang="cy-GB" baseline="0" dirty="0" err="1" smtClean="0"/>
              <a:t>change</a:t>
            </a:r>
            <a:r>
              <a:rPr lang="cy-GB" baseline="0" dirty="0" smtClean="0"/>
              <a:t> </a:t>
            </a:r>
            <a:r>
              <a:rPr lang="cy-GB" baseline="0" dirty="0" err="1" smtClean="0"/>
              <a:t>from</a:t>
            </a:r>
            <a:r>
              <a:rPr lang="cy-GB" baseline="0" dirty="0" smtClean="0"/>
              <a:t> </a:t>
            </a:r>
            <a:r>
              <a:rPr lang="cy-GB" baseline="0" dirty="0" err="1" smtClean="0"/>
              <a:t>one</a:t>
            </a:r>
            <a:r>
              <a:rPr lang="cy-GB" baseline="0" dirty="0" smtClean="0"/>
              <a:t> </a:t>
            </a:r>
            <a:r>
              <a:rPr lang="cy-GB" baseline="0" dirty="0" err="1" smtClean="0"/>
              <a:t>activity</a:t>
            </a:r>
            <a:r>
              <a:rPr lang="cy-GB" baseline="0" dirty="0" smtClean="0"/>
              <a:t> to </a:t>
            </a:r>
            <a:r>
              <a:rPr lang="cy-GB" baseline="0" dirty="0" err="1" smtClean="0"/>
              <a:t>another</a:t>
            </a:r>
            <a:r>
              <a:rPr lang="cy-GB" baseline="0" dirty="0" smtClean="0"/>
              <a:t>, </a:t>
            </a:r>
            <a:r>
              <a:rPr lang="cy-GB" baseline="0" dirty="0" err="1" smtClean="0"/>
              <a:t>lunchtime</a:t>
            </a:r>
            <a:r>
              <a:rPr lang="cy-GB" baseline="0" dirty="0" smtClean="0"/>
              <a:t> to clas </a:t>
            </a:r>
            <a:r>
              <a:rPr lang="cy-GB" baseline="0" dirty="0" err="1" smtClean="0"/>
              <a:t>time</a:t>
            </a:r>
            <a:r>
              <a:rPr lang="cy-GB" baseline="0" dirty="0" smtClean="0"/>
              <a:t> </a:t>
            </a:r>
            <a:r>
              <a:rPr lang="cy-GB" baseline="0" dirty="0" err="1" smtClean="0"/>
              <a:t>etc</a:t>
            </a:r>
            <a:endParaRPr lang="cy-GB" baseline="0" dirty="0" smtClean="0"/>
          </a:p>
          <a:p>
            <a:r>
              <a:rPr lang="cy-GB" dirty="0" err="1" smtClean="0"/>
              <a:t>Vertical</a:t>
            </a:r>
            <a:r>
              <a:rPr lang="cy-GB" dirty="0" smtClean="0"/>
              <a:t> – the biger </a:t>
            </a:r>
            <a:r>
              <a:rPr lang="cy-GB" dirty="0" err="1" smtClean="0"/>
              <a:t>changes</a:t>
            </a:r>
            <a:r>
              <a:rPr lang="cy-GB" dirty="0" smtClean="0"/>
              <a:t> – </a:t>
            </a:r>
            <a:r>
              <a:rPr lang="cy-GB" dirty="0" err="1" smtClean="0"/>
              <a:t>home</a:t>
            </a:r>
            <a:r>
              <a:rPr lang="cy-GB" dirty="0" smtClean="0"/>
              <a:t> to </a:t>
            </a:r>
            <a:r>
              <a:rPr lang="cy-GB" dirty="0" err="1" smtClean="0"/>
              <a:t>school</a:t>
            </a:r>
            <a:r>
              <a:rPr lang="cy-GB" dirty="0" smtClean="0"/>
              <a:t>, clas to clas, </a:t>
            </a:r>
            <a:r>
              <a:rPr lang="cy-GB" dirty="0" err="1" smtClean="0"/>
              <a:t>Foundation</a:t>
            </a:r>
            <a:r>
              <a:rPr lang="cy-GB" baseline="0" dirty="0" smtClean="0"/>
              <a:t> </a:t>
            </a:r>
            <a:r>
              <a:rPr lang="cy-GB" baseline="0" dirty="0" err="1" smtClean="0"/>
              <a:t>Phase</a:t>
            </a:r>
            <a:r>
              <a:rPr lang="cy-GB" baseline="0" dirty="0" smtClean="0"/>
              <a:t> to KS2, KS2 to KS3 </a:t>
            </a:r>
            <a:r>
              <a:rPr lang="cy-GB" baseline="0" dirty="0" err="1" smtClean="0"/>
              <a:t>etc</a:t>
            </a:r>
            <a:endParaRPr lang="cy-GB" baseline="0" dirty="0" smtClean="0"/>
          </a:p>
          <a:p>
            <a:endParaRPr lang="cy-GB" baseline="0" dirty="0" smtClean="0"/>
          </a:p>
          <a:p>
            <a:r>
              <a:rPr lang="cy-GB" baseline="0" dirty="0" err="1" smtClean="0"/>
              <a:t>Dylsai</a:t>
            </a:r>
            <a:r>
              <a:rPr lang="cy-GB" baseline="0" dirty="0" smtClean="0"/>
              <a:t> trosglwyddo gael ei ystyried yn broses nid digwyddiad.</a:t>
            </a:r>
          </a:p>
          <a:p>
            <a:endParaRPr lang="cy-GB" baseline="0" dirty="0" smtClean="0"/>
          </a:p>
          <a:p>
            <a:r>
              <a:rPr lang="cy-GB" baseline="0" dirty="0" err="1" smtClean="0"/>
              <a:t>Transition</a:t>
            </a:r>
            <a:r>
              <a:rPr lang="cy-GB" baseline="0" dirty="0" smtClean="0"/>
              <a:t> </a:t>
            </a:r>
            <a:r>
              <a:rPr lang="cy-GB" baseline="0" dirty="0" err="1" smtClean="0"/>
              <a:t>should</a:t>
            </a:r>
            <a:r>
              <a:rPr lang="cy-GB" baseline="0" dirty="0" smtClean="0"/>
              <a:t> be </a:t>
            </a:r>
            <a:r>
              <a:rPr lang="cy-GB" baseline="0" dirty="0" err="1" smtClean="0"/>
              <a:t>viewed</a:t>
            </a:r>
            <a:r>
              <a:rPr lang="cy-GB" baseline="0" dirty="0" smtClean="0"/>
              <a:t> as a Process not </a:t>
            </a:r>
            <a:r>
              <a:rPr lang="cy-GB" baseline="0" dirty="0" err="1" smtClean="0"/>
              <a:t>an</a:t>
            </a:r>
            <a:r>
              <a:rPr lang="cy-GB" baseline="0" dirty="0" smtClean="0"/>
              <a:t> </a:t>
            </a:r>
            <a:r>
              <a:rPr lang="cy-GB" baseline="0" dirty="0" err="1" smtClean="0"/>
              <a:t>event</a:t>
            </a:r>
            <a:r>
              <a:rPr lang="cy-GB" baseline="0" dirty="0" smtClean="0"/>
              <a:t>.</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25473676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Trafodwch sut gallai trosglwyddo ddylanwadu ar y plentyn mewn ffyrdd cadarnhaol a negyddol.</a:t>
            </a:r>
          </a:p>
          <a:p>
            <a:endParaRPr lang="cy-GB" dirty="0" smtClean="0"/>
          </a:p>
          <a:p>
            <a:endParaRPr lang="cy-GB" dirty="0" smtClean="0"/>
          </a:p>
          <a:p>
            <a:r>
              <a:rPr lang="cy-GB" dirty="0" err="1" smtClean="0"/>
              <a:t>Discuss</a:t>
            </a:r>
            <a:r>
              <a:rPr lang="cy-GB" dirty="0" smtClean="0"/>
              <a:t> </a:t>
            </a:r>
            <a:r>
              <a:rPr lang="cy-GB" dirty="0" err="1" smtClean="0"/>
              <a:t>how</a:t>
            </a:r>
            <a:r>
              <a:rPr lang="cy-GB" dirty="0" smtClean="0"/>
              <a:t> </a:t>
            </a:r>
            <a:r>
              <a:rPr lang="cy-GB" dirty="0" err="1" smtClean="0"/>
              <a:t>transition</a:t>
            </a:r>
            <a:r>
              <a:rPr lang="cy-GB" dirty="0" smtClean="0"/>
              <a:t> can </a:t>
            </a:r>
            <a:r>
              <a:rPr lang="cy-GB" dirty="0" err="1" smtClean="0"/>
              <a:t>potentially</a:t>
            </a:r>
            <a:r>
              <a:rPr lang="cy-GB" dirty="0" smtClean="0"/>
              <a:t> </a:t>
            </a:r>
            <a:r>
              <a:rPr lang="cy-GB" dirty="0" err="1" smtClean="0"/>
              <a:t>impact</a:t>
            </a:r>
            <a:r>
              <a:rPr lang="cy-GB" dirty="0" smtClean="0"/>
              <a:t> </a:t>
            </a:r>
            <a:r>
              <a:rPr lang="cy-GB" dirty="0" err="1" smtClean="0"/>
              <a:t>on</a:t>
            </a:r>
            <a:r>
              <a:rPr lang="cy-GB" dirty="0" smtClean="0"/>
              <a:t> the </a:t>
            </a:r>
            <a:r>
              <a:rPr lang="cy-GB" dirty="0" err="1" smtClean="0"/>
              <a:t>child</a:t>
            </a:r>
            <a:r>
              <a:rPr lang="cy-GB" dirty="0" smtClean="0"/>
              <a:t> </a:t>
            </a:r>
            <a:r>
              <a:rPr lang="cy-GB" dirty="0" err="1" smtClean="0"/>
              <a:t>in</a:t>
            </a:r>
            <a:r>
              <a:rPr lang="cy-GB" dirty="0" smtClean="0"/>
              <a:t> a </a:t>
            </a:r>
            <a:r>
              <a:rPr lang="cy-GB" dirty="0" err="1" smtClean="0"/>
              <a:t>positive</a:t>
            </a:r>
            <a:r>
              <a:rPr lang="cy-GB" dirty="0" smtClean="0"/>
              <a:t> </a:t>
            </a:r>
            <a:r>
              <a:rPr lang="cy-GB" dirty="0" err="1" smtClean="0"/>
              <a:t>and</a:t>
            </a:r>
            <a:r>
              <a:rPr lang="cy-GB" dirty="0" smtClean="0"/>
              <a:t> </a:t>
            </a:r>
            <a:r>
              <a:rPr lang="cy-GB" dirty="0" err="1" smtClean="0"/>
              <a:t>negative</a:t>
            </a:r>
            <a:r>
              <a:rPr lang="cy-GB" dirty="0" smtClean="0"/>
              <a:t> </a:t>
            </a:r>
            <a:r>
              <a:rPr lang="cy-GB" dirty="0" err="1" smtClean="0"/>
              <a:t>way</a:t>
            </a:r>
            <a:r>
              <a:rPr lang="cy-GB" dirty="0" smtClean="0"/>
              <a:t>.</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5615628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Gall</a:t>
            </a:r>
            <a:r>
              <a:rPr lang="cy-GB" baseline="0" dirty="0" smtClean="0"/>
              <a:t> digwyddiadau trosglwyddo ddylanwadu ar yr agweddau yma.</a:t>
            </a:r>
          </a:p>
          <a:p>
            <a:endParaRPr lang="cy-GB" baseline="0" dirty="0" smtClean="0"/>
          </a:p>
          <a:p>
            <a:endParaRPr lang="cy-GB" baseline="0" dirty="0" smtClean="0"/>
          </a:p>
          <a:p>
            <a:r>
              <a:rPr lang="cy-GB" baseline="0" dirty="0" err="1" smtClean="0"/>
              <a:t>Transition</a:t>
            </a:r>
            <a:r>
              <a:rPr lang="cy-GB" baseline="0" dirty="0" smtClean="0"/>
              <a:t> </a:t>
            </a:r>
            <a:r>
              <a:rPr lang="cy-GB" baseline="0" dirty="0" err="1" smtClean="0"/>
              <a:t>activity</a:t>
            </a:r>
            <a:r>
              <a:rPr lang="cy-GB" baseline="0" dirty="0" smtClean="0"/>
              <a:t> can </a:t>
            </a:r>
            <a:r>
              <a:rPr lang="cy-GB" baseline="0" dirty="0" err="1" smtClean="0"/>
              <a:t>impact</a:t>
            </a:r>
            <a:r>
              <a:rPr lang="cy-GB" baseline="0" dirty="0" smtClean="0"/>
              <a:t> </a:t>
            </a:r>
            <a:r>
              <a:rPr lang="cy-GB" baseline="0" dirty="0" err="1" smtClean="0"/>
              <a:t>on</a:t>
            </a:r>
            <a:r>
              <a:rPr lang="cy-GB" baseline="0" dirty="0" smtClean="0"/>
              <a:t> </a:t>
            </a:r>
            <a:r>
              <a:rPr lang="cy-GB" baseline="0" dirty="0" err="1" smtClean="0"/>
              <a:t>these</a:t>
            </a:r>
            <a:r>
              <a:rPr lang="cy-GB" baseline="0" dirty="0" smtClean="0"/>
              <a:t> </a:t>
            </a:r>
            <a:r>
              <a:rPr lang="cy-GB" baseline="0" dirty="0" err="1" smtClean="0"/>
              <a:t>aspects</a:t>
            </a:r>
            <a:r>
              <a:rPr lang="cy-GB" baseline="0" dirty="0" smtClean="0"/>
              <a:t>.</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40356761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31725" indent="-3747452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40842D9D-0EB1-4855-BAC6-9A228A234C47}" type="slidenum">
              <a:rPr lang="en-US" altLang="en-US" smtClean="0"/>
              <a:pPr>
                <a:spcBef>
                  <a:spcPct val="0"/>
                </a:spcBef>
              </a:pPr>
              <a:t>9</a:t>
            </a:fld>
            <a:endParaRPr lang="en-US" altLang="en-US" smtClean="0"/>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smtClean="0">
                <a:latin typeface="Arial" panose="020B0604020202020204" pitchFamily="34" charset="0"/>
                <a:ea typeface="ＭＳ Ｐゴシック" panose="020B0600070205080204" pitchFamily="34" charset="-128"/>
              </a:rPr>
              <a:t>Y </a:t>
            </a:r>
            <a:r>
              <a:rPr lang="en-GB" altLang="en-US" dirty="0" err="1" smtClean="0">
                <a:latin typeface="Arial" panose="020B0604020202020204" pitchFamily="34" charset="0"/>
                <a:ea typeface="ＭＳ Ｐゴシック" panose="020B0600070205080204" pitchFamily="34" charset="-128"/>
              </a:rPr>
              <a:t>gallu</a:t>
            </a:r>
            <a:r>
              <a:rPr lang="en-GB" altLang="en-US" dirty="0" smtClean="0">
                <a:latin typeface="Arial" panose="020B0604020202020204" pitchFamily="34" charset="0"/>
                <a:ea typeface="ＭＳ Ｐゴシック" panose="020B0600070205080204" pitchFamily="34" charset="-128"/>
              </a:rPr>
              <a:t> </a:t>
            </a:r>
            <a:r>
              <a:rPr lang="en-GB" altLang="en-US" dirty="0" err="1" smtClean="0">
                <a:latin typeface="Arial" panose="020B0604020202020204" pitchFamily="34" charset="0"/>
                <a:ea typeface="ＭＳ Ｐゴシック" panose="020B0600070205080204" pitchFamily="34" charset="-128"/>
              </a:rPr>
              <a:t>i</a:t>
            </a:r>
            <a:r>
              <a:rPr lang="en-GB" altLang="en-US" dirty="0" smtClean="0">
                <a:latin typeface="Arial" panose="020B0604020202020204" pitchFamily="34" charset="0"/>
                <a:ea typeface="ＭＳ Ｐゴシック" panose="020B0600070205080204" pitchFamily="34" charset="-128"/>
              </a:rPr>
              <a:t> </a:t>
            </a:r>
            <a:r>
              <a:rPr lang="en-GB" altLang="en-US" dirty="0" err="1" smtClean="0">
                <a:latin typeface="Arial" panose="020B0604020202020204" pitchFamily="34" charset="0"/>
                <a:ea typeface="ＭＳ Ｐゴシック" panose="020B0600070205080204" pitchFamily="34" charset="-128"/>
              </a:rPr>
              <a:t>addasu</a:t>
            </a:r>
            <a:r>
              <a:rPr lang="en-GB" altLang="en-US" dirty="0" smtClean="0">
                <a:latin typeface="Arial" panose="020B0604020202020204" pitchFamily="34" charset="0"/>
                <a:ea typeface="ＭＳ Ｐゴシック" panose="020B0600070205080204" pitchFamily="34" charset="-128"/>
              </a:rPr>
              <a:t> ac </a:t>
            </a:r>
            <a:r>
              <a:rPr lang="en-GB" altLang="en-US" dirty="0" err="1" smtClean="0">
                <a:latin typeface="Arial" panose="020B0604020202020204" pitchFamily="34" charset="0"/>
                <a:ea typeface="ＭＳ Ｐゴシック" panose="020B0600070205080204" pitchFamily="34" charset="-128"/>
              </a:rPr>
              <a:t>ymdopi</a:t>
            </a:r>
            <a:r>
              <a:rPr lang="en-GB" altLang="en-US" dirty="0" smtClean="0">
                <a:latin typeface="Arial" panose="020B0604020202020204" pitchFamily="34" charset="0"/>
                <a:ea typeface="ＭＳ Ｐゴシック" panose="020B0600070205080204" pitchFamily="34" charset="-128"/>
              </a:rPr>
              <a:t> a </a:t>
            </a:r>
            <a:r>
              <a:rPr lang="en-GB" altLang="en-US" dirty="0" err="1" smtClean="0">
                <a:latin typeface="Arial" panose="020B0604020202020204" pitchFamily="34" charset="0"/>
                <a:ea typeface="ＭＳ Ｐゴシック" panose="020B0600070205080204" pitchFamily="34" charset="-128"/>
              </a:rPr>
              <a:t>newid</a:t>
            </a:r>
            <a:endParaRPr lang="en-GB" altLang="en-US" dirty="0" smtClean="0">
              <a:latin typeface="Arial" panose="020B0604020202020204" pitchFamily="34" charset="0"/>
              <a:ea typeface="ＭＳ Ｐゴシック" panose="020B0600070205080204" pitchFamily="34" charset="-128"/>
            </a:endParaRPr>
          </a:p>
          <a:p>
            <a:pPr eaLnBrk="1" hangingPunct="1"/>
            <a:endParaRPr lang="en-GB" altLang="en-US" dirty="0" smtClean="0">
              <a:latin typeface="Arial" panose="020B0604020202020204" pitchFamily="34" charset="0"/>
              <a:ea typeface="ＭＳ Ｐゴシック" panose="020B0600070205080204" pitchFamily="34" charset="-128"/>
            </a:endParaRPr>
          </a:p>
          <a:p>
            <a:pPr eaLnBrk="1" hangingPunct="1"/>
            <a:r>
              <a:rPr lang="en-GB" altLang="en-US" dirty="0" err="1" smtClean="0">
                <a:latin typeface="Arial" panose="020B0604020202020204" pitchFamily="34" charset="0"/>
                <a:ea typeface="ＭＳ Ｐゴシック" panose="020B0600070205080204" pitchFamily="34" charset="-128"/>
              </a:rPr>
              <a:t>Gwyddus</a:t>
            </a:r>
            <a:r>
              <a:rPr lang="en-GB" altLang="en-US" dirty="0" smtClean="0">
                <a:latin typeface="Arial" panose="020B0604020202020204" pitchFamily="34" charset="0"/>
                <a:ea typeface="ＭＳ Ｐゴシック" panose="020B0600070205080204" pitchFamily="34" charset="-128"/>
              </a:rPr>
              <a:t> bod </a:t>
            </a:r>
            <a:r>
              <a:rPr lang="en-GB" altLang="en-US" dirty="0" err="1" smtClean="0">
                <a:latin typeface="Arial" panose="020B0604020202020204" pitchFamily="34" charset="0"/>
                <a:ea typeface="ＭＳ Ｐゴシック" panose="020B0600070205080204" pitchFamily="34" charset="-128"/>
              </a:rPr>
              <a:t>rhai</a:t>
            </a:r>
            <a:r>
              <a:rPr lang="en-GB" altLang="en-US" baseline="0" dirty="0" smtClean="0">
                <a:latin typeface="Arial" panose="020B0604020202020204" pitchFamily="34" charset="0"/>
                <a:ea typeface="ＭＳ Ｐゴシック" panose="020B0600070205080204" pitchFamily="34" charset="-128"/>
              </a:rPr>
              <a:t> </a:t>
            </a:r>
            <a:r>
              <a:rPr lang="en-GB" altLang="en-US" dirty="0" err="1" smtClean="0">
                <a:latin typeface="Arial" panose="020B0604020202020204" pitchFamily="34" charset="0"/>
                <a:ea typeface="ＭＳ Ｐゴシック" panose="020B0600070205080204" pitchFamily="34" charset="-128"/>
              </a:rPr>
              <a:t>unigolion</a:t>
            </a:r>
            <a:r>
              <a:rPr lang="en-GB" altLang="en-US" dirty="0" smtClean="0">
                <a:latin typeface="Arial" panose="020B0604020202020204" pitchFamily="34" charset="0"/>
                <a:ea typeface="ＭＳ Ｐゴシック" panose="020B0600070205080204" pitchFamily="34" charset="-128"/>
              </a:rPr>
              <a:t> </a:t>
            </a:r>
            <a:r>
              <a:rPr lang="en-GB" altLang="en-US" dirty="0" err="1" smtClean="0">
                <a:latin typeface="Arial" panose="020B0604020202020204" pitchFamily="34" charset="0"/>
                <a:ea typeface="ＭＳ Ｐゴシック" panose="020B0600070205080204" pitchFamily="34" charset="-128"/>
              </a:rPr>
              <a:t>sydd</a:t>
            </a:r>
            <a:r>
              <a:rPr lang="en-GB" altLang="en-US" dirty="0" smtClean="0">
                <a:latin typeface="Arial" panose="020B0604020202020204" pitchFamily="34" charset="0"/>
                <a:ea typeface="ＭＳ Ｐゴシック" panose="020B0600070205080204" pitchFamily="34" charset="-128"/>
              </a:rPr>
              <a:t> </a:t>
            </a:r>
            <a:r>
              <a:rPr lang="en-GB" altLang="en-US" dirty="0" err="1" smtClean="0">
                <a:latin typeface="Arial" panose="020B0604020202020204" pitchFamily="34" charset="0"/>
                <a:ea typeface="ＭＳ Ｐゴシック" panose="020B0600070205080204" pitchFamily="34" charset="-128"/>
              </a:rPr>
              <a:t>ar</a:t>
            </a:r>
            <a:r>
              <a:rPr lang="en-GB" altLang="en-US" dirty="0" smtClean="0">
                <a:latin typeface="Arial" panose="020B0604020202020204" pitchFamily="34" charset="0"/>
                <a:ea typeface="ＭＳ Ｐゴシック" panose="020B0600070205080204" pitchFamily="34" charset="-128"/>
              </a:rPr>
              <a:t> y </a:t>
            </a:r>
            <a:r>
              <a:rPr lang="en-GB" altLang="en-US" dirty="0" err="1" smtClean="0">
                <a:latin typeface="Arial" panose="020B0604020202020204" pitchFamily="34" charset="0"/>
                <a:ea typeface="ＭＳ Ｐゴシック" panose="020B0600070205080204" pitchFamily="34" charset="-128"/>
              </a:rPr>
              <a:t>sbectrwm</a:t>
            </a:r>
            <a:r>
              <a:rPr lang="en-GB" altLang="en-US" dirty="0" smtClean="0">
                <a:latin typeface="Arial" panose="020B0604020202020204" pitchFamily="34" charset="0"/>
                <a:ea typeface="ＭＳ Ｐゴシック" panose="020B0600070205080204" pitchFamily="34" charset="-128"/>
              </a:rPr>
              <a:t> </a:t>
            </a:r>
            <a:r>
              <a:rPr lang="en-GB" altLang="en-US" dirty="0" err="1" smtClean="0">
                <a:latin typeface="Arial" panose="020B0604020202020204" pitchFamily="34" charset="0"/>
                <a:ea typeface="ＭＳ Ｐゴシック" panose="020B0600070205080204" pitchFamily="34" charset="-128"/>
              </a:rPr>
              <a:t>awtistiaeth</a:t>
            </a:r>
            <a:r>
              <a:rPr lang="en-GB" altLang="en-US" dirty="0" smtClean="0">
                <a:latin typeface="Arial" panose="020B0604020202020204" pitchFamily="34" charset="0"/>
                <a:ea typeface="ＭＳ Ｐゴシック" panose="020B0600070205080204" pitchFamily="34" charset="-128"/>
              </a:rPr>
              <a:t> </a:t>
            </a:r>
            <a:r>
              <a:rPr lang="en-GB" altLang="en-US" dirty="0" err="1" smtClean="0">
                <a:latin typeface="Arial" panose="020B0604020202020204" pitchFamily="34" charset="0"/>
                <a:ea typeface="ＭＳ Ｐゴシック" panose="020B0600070205080204" pitchFamily="34" charset="-128"/>
              </a:rPr>
              <a:t>yn</a:t>
            </a:r>
            <a:r>
              <a:rPr lang="en-GB" altLang="en-US" dirty="0" smtClean="0">
                <a:latin typeface="Arial" panose="020B0604020202020204" pitchFamily="34" charset="0"/>
                <a:ea typeface="ＭＳ Ｐゴシック" panose="020B0600070205080204" pitchFamily="34" charset="-128"/>
              </a:rPr>
              <a:t> </a:t>
            </a:r>
            <a:r>
              <a:rPr lang="en-GB" altLang="en-US" dirty="0" err="1" smtClean="0">
                <a:latin typeface="Arial" panose="020B0604020202020204" pitchFamily="34" charset="0"/>
                <a:ea typeface="ＭＳ Ｐゴシック" panose="020B0600070205080204" pitchFamily="34" charset="-128"/>
              </a:rPr>
              <a:t>cael</a:t>
            </a:r>
            <a:r>
              <a:rPr lang="en-GB" altLang="en-US" dirty="0" smtClean="0">
                <a:latin typeface="Arial" panose="020B0604020202020204" pitchFamily="34" charset="0"/>
                <a:ea typeface="ＭＳ Ｐゴシック" panose="020B0600070205080204" pitchFamily="34" charset="-128"/>
              </a:rPr>
              <a:t> </a:t>
            </a:r>
            <a:r>
              <a:rPr lang="en-GB" altLang="en-US" dirty="0" err="1" smtClean="0">
                <a:latin typeface="Arial" panose="020B0604020202020204" pitchFamily="34" charset="0"/>
                <a:ea typeface="ＭＳ Ｐゴシック" panose="020B0600070205080204" pitchFamily="34" charset="-128"/>
              </a:rPr>
              <a:t>trafferthion</a:t>
            </a:r>
            <a:r>
              <a:rPr lang="en-GB" altLang="en-US" dirty="0" smtClean="0">
                <a:latin typeface="Arial" panose="020B0604020202020204" pitchFamily="34" charset="0"/>
                <a:ea typeface="ＭＳ Ｐゴシック" panose="020B0600070205080204" pitchFamily="34" charset="-128"/>
              </a:rPr>
              <a:t> </a:t>
            </a:r>
            <a:r>
              <a:rPr lang="en-GB" altLang="en-US" dirty="0" err="1" smtClean="0">
                <a:latin typeface="Arial" panose="020B0604020202020204" pitchFamily="34" charset="0"/>
                <a:ea typeface="ＭＳ Ｐゴシック" panose="020B0600070205080204" pitchFamily="34" charset="-128"/>
              </a:rPr>
              <a:t>derbyn</a:t>
            </a:r>
            <a:r>
              <a:rPr lang="en-GB" altLang="en-US" dirty="0" smtClean="0">
                <a:latin typeface="Arial" panose="020B0604020202020204" pitchFamily="34" charset="0"/>
                <a:ea typeface="ＭＳ Ｐゴシック" panose="020B0600070205080204" pitchFamily="34" charset="-128"/>
              </a:rPr>
              <a:t> </a:t>
            </a:r>
            <a:r>
              <a:rPr lang="en-GB" altLang="en-US" dirty="0" err="1" smtClean="0">
                <a:latin typeface="Arial" panose="020B0604020202020204" pitchFamily="34" charset="0"/>
                <a:ea typeface="ＭＳ Ｐゴシック" panose="020B0600070205080204" pitchFamily="34" charset="-128"/>
              </a:rPr>
              <a:t>newid</a:t>
            </a:r>
            <a:r>
              <a:rPr lang="en-GB" altLang="en-US" dirty="0" smtClean="0">
                <a:latin typeface="Arial" panose="020B0604020202020204" pitchFamily="34" charset="0"/>
                <a:ea typeface="ＭＳ Ｐゴシック" panose="020B0600070205080204" pitchFamily="34" charset="-128"/>
              </a:rPr>
              <a:t> – </a:t>
            </a:r>
            <a:r>
              <a:rPr lang="en-GB" altLang="en-US" dirty="0" err="1" smtClean="0">
                <a:latin typeface="Arial" panose="020B0604020202020204" pitchFamily="34" charset="0"/>
                <a:ea typeface="ＭＳ Ｐゴシック" panose="020B0600070205080204" pitchFamily="34" charset="-128"/>
              </a:rPr>
              <a:t>byddai’n</a:t>
            </a:r>
            <a:r>
              <a:rPr lang="en-GB" altLang="en-US" dirty="0" smtClean="0">
                <a:latin typeface="Arial" panose="020B0604020202020204" pitchFamily="34" charset="0"/>
                <a:ea typeface="ＭＳ Ｐゴシック" panose="020B0600070205080204" pitchFamily="34" charset="-128"/>
              </a:rPr>
              <a:t> </a:t>
            </a:r>
            <a:r>
              <a:rPr lang="en-GB" altLang="en-US" dirty="0" err="1" smtClean="0">
                <a:latin typeface="Arial" panose="020B0604020202020204" pitchFamily="34" charset="0"/>
                <a:ea typeface="ＭＳ Ｐゴシック" panose="020B0600070205080204" pitchFamily="34" charset="-128"/>
              </a:rPr>
              <a:t>ystyriaeth</a:t>
            </a:r>
            <a:r>
              <a:rPr lang="en-GB" altLang="en-US" dirty="0" smtClean="0">
                <a:latin typeface="Arial" panose="020B0604020202020204" pitchFamily="34" charset="0"/>
                <a:ea typeface="ＭＳ Ｐゴシック" panose="020B0600070205080204" pitchFamily="34" charset="-128"/>
              </a:rPr>
              <a:t> </a:t>
            </a:r>
            <a:r>
              <a:rPr lang="en-GB" altLang="en-US" dirty="0" err="1" smtClean="0">
                <a:latin typeface="Arial" panose="020B0604020202020204" pitchFamily="34" charset="0"/>
                <a:ea typeface="ＭＳ Ｐゴシック" panose="020B0600070205080204" pitchFamily="34" charset="-128"/>
              </a:rPr>
              <a:t>bwysig</a:t>
            </a:r>
            <a:r>
              <a:rPr lang="en-GB" altLang="en-US" dirty="0" smtClean="0">
                <a:latin typeface="Arial" panose="020B0604020202020204" pitchFamily="34" charset="0"/>
                <a:ea typeface="ＭＳ Ｐゴシック" panose="020B0600070205080204" pitchFamily="34" charset="-128"/>
              </a:rPr>
              <a:t> </a:t>
            </a:r>
            <a:r>
              <a:rPr lang="en-GB" altLang="en-US" dirty="0" err="1" smtClean="0">
                <a:latin typeface="Arial" panose="020B0604020202020204" pitchFamily="34" charset="0"/>
                <a:ea typeface="ＭＳ Ｐゴシック" panose="020B0600070205080204" pitchFamily="34" charset="-128"/>
              </a:rPr>
              <a:t>i’r</a:t>
            </a:r>
            <a:r>
              <a:rPr lang="en-GB" altLang="en-US" dirty="0" smtClean="0">
                <a:latin typeface="Arial" panose="020B0604020202020204" pitchFamily="34" charset="0"/>
                <a:ea typeface="ＭＳ Ｐゴシック" panose="020B0600070205080204" pitchFamily="34" charset="-128"/>
              </a:rPr>
              <a:t> </a:t>
            </a:r>
            <a:r>
              <a:rPr lang="en-GB" altLang="en-US" dirty="0" err="1" smtClean="0">
                <a:latin typeface="Arial" panose="020B0604020202020204" pitchFamily="34" charset="0"/>
                <a:ea typeface="ＭＳ Ｐゴシック" panose="020B0600070205080204" pitchFamily="34" charset="-128"/>
              </a:rPr>
              <a:t>athro</a:t>
            </a:r>
            <a:r>
              <a:rPr lang="en-GB" altLang="en-US" dirty="0" smtClean="0">
                <a:latin typeface="Arial" panose="020B0604020202020204" pitchFamily="34" charset="0"/>
                <a:ea typeface="ＭＳ Ｐゴシック" panose="020B0600070205080204" pitchFamily="34" charset="-128"/>
              </a:rPr>
              <a:t> </a:t>
            </a:r>
            <a:r>
              <a:rPr lang="en-GB" altLang="en-US" dirty="0" err="1" smtClean="0">
                <a:latin typeface="Arial" panose="020B0604020202020204" pitchFamily="34" charset="0"/>
                <a:ea typeface="ＭＳ Ｐゴシック" panose="020B0600070205080204" pitchFamily="34" charset="-128"/>
              </a:rPr>
              <a:t>wrth</a:t>
            </a:r>
            <a:r>
              <a:rPr lang="en-GB" altLang="en-US" dirty="0" smtClean="0">
                <a:latin typeface="Arial" panose="020B0604020202020204" pitchFamily="34" charset="0"/>
                <a:ea typeface="ＭＳ Ｐゴシック" panose="020B0600070205080204" pitchFamily="34" charset="-128"/>
              </a:rPr>
              <a:t> </a:t>
            </a:r>
            <a:r>
              <a:rPr lang="en-GB" altLang="en-US" dirty="0" err="1" smtClean="0">
                <a:latin typeface="Arial" panose="020B0604020202020204" pitchFamily="34" charset="0"/>
                <a:ea typeface="ＭＳ Ｐゴシック" panose="020B0600070205080204" pitchFamily="34" charset="-128"/>
              </a:rPr>
              <a:t>drefnu</a:t>
            </a:r>
            <a:r>
              <a:rPr lang="en-GB" altLang="en-US" dirty="0" smtClean="0">
                <a:latin typeface="Arial" panose="020B0604020202020204" pitchFamily="34" charset="0"/>
                <a:ea typeface="ＭＳ Ｐゴシック" panose="020B0600070205080204" pitchFamily="34" charset="-128"/>
              </a:rPr>
              <a:t>.</a:t>
            </a:r>
          </a:p>
          <a:p>
            <a:pPr eaLnBrk="1" hangingPunct="1"/>
            <a:r>
              <a:rPr lang="en-GB" altLang="en-US" dirty="0" smtClean="0">
                <a:latin typeface="Arial" panose="020B0604020202020204" pitchFamily="34" charset="0"/>
                <a:ea typeface="ＭＳ Ｐゴシック" panose="020B0600070205080204" pitchFamily="34" charset="-128"/>
              </a:rPr>
              <a:t>Beth </a:t>
            </a:r>
            <a:r>
              <a:rPr lang="en-GB" altLang="en-US" dirty="0" err="1" smtClean="0">
                <a:latin typeface="Arial" panose="020B0604020202020204" pitchFamily="34" charset="0"/>
                <a:ea typeface="ＭＳ Ｐゴシック" panose="020B0600070205080204" pitchFamily="34" charset="-128"/>
              </a:rPr>
              <a:t>amdanoch</a:t>
            </a:r>
            <a:r>
              <a:rPr lang="en-GB" altLang="en-US" dirty="0" smtClean="0">
                <a:latin typeface="Arial" panose="020B0604020202020204" pitchFamily="34" charset="0"/>
                <a:ea typeface="ＭＳ Ｐゴシック" panose="020B0600070205080204" pitchFamily="34" charset="-128"/>
              </a:rPr>
              <a:t> chi? </a:t>
            </a:r>
            <a:r>
              <a:rPr lang="en-GB" altLang="en-US" dirty="0" err="1" smtClean="0">
                <a:latin typeface="Arial" panose="020B0604020202020204" pitchFamily="34" charset="0"/>
                <a:ea typeface="ＭＳ Ｐゴシック" panose="020B0600070205080204" pitchFamily="34" charset="-128"/>
              </a:rPr>
              <a:t>Sut</a:t>
            </a:r>
            <a:r>
              <a:rPr lang="en-GB" altLang="en-US" dirty="0" smtClean="0">
                <a:latin typeface="Arial" panose="020B0604020202020204" pitchFamily="34" charset="0"/>
                <a:ea typeface="ＭＳ Ｐゴシック" panose="020B0600070205080204" pitchFamily="34" charset="-128"/>
              </a:rPr>
              <a:t> </a:t>
            </a:r>
            <a:r>
              <a:rPr lang="en-GB" altLang="en-US" dirty="0" err="1" smtClean="0">
                <a:latin typeface="Arial" panose="020B0604020202020204" pitchFamily="34" charset="0"/>
                <a:ea typeface="ＭＳ Ｐゴシック" panose="020B0600070205080204" pitchFamily="34" charset="-128"/>
              </a:rPr>
              <a:t>fyddwch</a:t>
            </a:r>
            <a:r>
              <a:rPr lang="en-GB" altLang="en-US" dirty="0" smtClean="0">
                <a:latin typeface="Arial" panose="020B0604020202020204" pitchFamily="34" charset="0"/>
                <a:ea typeface="ＭＳ Ｐゴシック" panose="020B0600070205080204" pitchFamily="34" charset="-128"/>
              </a:rPr>
              <a:t> </a:t>
            </a:r>
            <a:r>
              <a:rPr lang="en-GB" altLang="en-US" dirty="0" err="1" smtClean="0">
                <a:latin typeface="Arial" panose="020B0604020202020204" pitchFamily="34" charset="0"/>
                <a:ea typeface="ＭＳ Ｐゴシック" panose="020B0600070205080204" pitchFamily="34" charset="-128"/>
              </a:rPr>
              <a:t>chi’n</a:t>
            </a:r>
            <a:r>
              <a:rPr lang="en-GB" altLang="en-US" dirty="0" smtClean="0">
                <a:latin typeface="Arial" panose="020B0604020202020204" pitchFamily="34" charset="0"/>
                <a:ea typeface="ＭＳ Ｐゴシック" panose="020B0600070205080204" pitchFamily="34" charset="-128"/>
              </a:rPr>
              <a:t> </a:t>
            </a:r>
            <a:r>
              <a:rPr lang="en-GB" altLang="en-US" dirty="0" err="1" smtClean="0">
                <a:latin typeface="Arial" panose="020B0604020202020204" pitchFamily="34" charset="0"/>
                <a:ea typeface="ＭＳ Ｐゴシック" panose="020B0600070205080204" pitchFamily="34" charset="-128"/>
              </a:rPr>
              <a:t>ymdopi</a:t>
            </a:r>
            <a:r>
              <a:rPr lang="en-GB" altLang="en-US" dirty="0" smtClean="0">
                <a:latin typeface="Arial" panose="020B0604020202020204" pitchFamily="34" charset="0"/>
                <a:ea typeface="ＭＳ Ｐゴシック" panose="020B0600070205080204" pitchFamily="34" charset="-128"/>
              </a:rPr>
              <a:t> a </a:t>
            </a:r>
            <a:r>
              <a:rPr lang="en-GB" altLang="en-US" dirty="0" err="1" smtClean="0">
                <a:latin typeface="Arial" panose="020B0604020202020204" pitchFamily="34" charset="0"/>
                <a:ea typeface="ＭＳ Ｐゴシック" panose="020B0600070205080204" pitchFamily="34" charset="-128"/>
              </a:rPr>
              <a:t>newid</a:t>
            </a:r>
            <a:r>
              <a:rPr lang="en-GB" altLang="en-US" dirty="0" smtClean="0">
                <a:latin typeface="Arial" panose="020B0604020202020204" pitchFamily="34" charset="0"/>
                <a:ea typeface="ＭＳ Ｐゴシック" panose="020B0600070205080204" pitchFamily="34" charset="-128"/>
              </a:rPr>
              <a:t>?</a:t>
            </a:r>
          </a:p>
          <a:p>
            <a:pPr eaLnBrk="1" hangingPunct="1"/>
            <a:endParaRPr lang="cy-GB" altLang="en-US" dirty="0" smtClean="0">
              <a:latin typeface="Arial" panose="020B0604020202020204" pitchFamily="34" charset="0"/>
              <a:ea typeface="ＭＳ Ｐゴシック" panose="020B0600070205080204" pitchFamily="34" charset="-128"/>
            </a:endParaRPr>
          </a:p>
          <a:p>
            <a:pPr eaLnBrk="1" hangingPunct="1"/>
            <a:endParaRPr lang="cy-GB" altLang="en-US" dirty="0" smtClean="0">
              <a:latin typeface="Arial" panose="020B0604020202020204" pitchFamily="34" charset="0"/>
              <a:ea typeface="ＭＳ Ｐゴシック" panose="020B0600070205080204" pitchFamily="34" charset="-128"/>
            </a:endParaRPr>
          </a:p>
          <a:p>
            <a:pPr eaLnBrk="1" hangingPunct="1"/>
            <a:r>
              <a:rPr lang="cy-GB" altLang="en-US" dirty="0" smtClean="0">
                <a:latin typeface="Arial" panose="020B0604020202020204" pitchFamily="34" charset="0"/>
                <a:ea typeface="ＭＳ Ｐゴシック" panose="020B0600070205080204" pitchFamily="34" charset="-128"/>
              </a:rPr>
              <a:t>The</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ability</a:t>
            </a:r>
            <a:r>
              <a:rPr lang="cy-GB" altLang="en-US" baseline="0" dirty="0" smtClean="0">
                <a:latin typeface="Arial" panose="020B0604020202020204" pitchFamily="34" charset="0"/>
                <a:ea typeface="ＭＳ Ｐゴシック" panose="020B0600070205080204" pitchFamily="34" charset="-128"/>
              </a:rPr>
              <a:t> to </a:t>
            </a:r>
            <a:r>
              <a:rPr lang="cy-GB" altLang="en-US" baseline="0" dirty="0" err="1" smtClean="0">
                <a:latin typeface="Arial" panose="020B0604020202020204" pitchFamily="34" charset="0"/>
                <a:ea typeface="ＭＳ Ｐゴシック" panose="020B0600070205080204" pitchFamily="34" charset="-128"/>
              </a:rPr>
              <a:t>adapt</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and</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cope</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with</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change</a:t>
            </a:r>
            <a:r>
              <a:rPr lang="cy-GB" altLang="en-US" baseline="0" dirty="0" smtClean="0">
                <a:latin typeface="Arial" panose="020B0604020202020204" pitchFamily="34" charset="0"/>
                <a:ea typeface="ＭＳ Ｐゴシック" panose="020B0600070205080204" pitchFamily="34" charset="-128"/>
              </a:rPr>
              <a:t>.</a:t>
            </a:r>
          </a:p>
          <a:p>
            <a:pPr eaLnBrk="1" hangingPunct="1"/>
            <a:endParaRPr lang="cy-GB" altLang="en-US" baseline="0" dirty="0" smtClean="0">
              <a:latin typeface="Arial" panose="020B0604020202020204" pitchFamily="34" charset="0"/>
              <a:ea typeface="ＭＳ Ｐゴシック" panose="020B0600070205080204" pitchFamily="34" charset="-128"/>
            </a:endParaRPr>
          </a:p>
          <a:p>
            <a:pPr eaLnBrk="1" hangingPunct="1"/>
            <a:r>
              <a:rPr lang="cy-GB" altLang="en-US" baseline="0" dirty="0" smtClean="0">
                <a:latin typeface="Arial" panose="020B0604020202020204" pitchFamily="34" charset="0"/>
                <a:ea typeface="ＭＳ Ｐゴシック" panose="020B0600070205080204" pitchFamily="34" charset="-128"/>
              </a:rPr>
              <a:t>It is </a:t>
            </a:r>
            <a:r>
              <a:rPr lang="cy-GB" altLang="en-US" baseline="0" dirty="0" err="1" smtClean="0">
                <a:latin typeface="Arial" panose="020B0604020202020204" pitchFamily="34" charset="0"/>
                <a:ea typeface="ＭＳ Ｐゴシック" panose="020B0600070205080204" pitchFamily="34" charset="-128"/>
              </a:rPr>
              <a:t>known</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that</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eg</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some</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children</a:t>
            </a:r>
            <a:r>
              <a:rPr lang="cy-GB" altLang="en-US" baseline="0" dirty="0" smtClean="0">
                <a:latin typeface="Arial" panose="020B0604020202020204" pitchFamily="34" charset="0"/>
                <a:ea typeface="ＭＳ Ｐゴシック" panose="020B0600070205080204" pitchFamily="34" charset="-128"/>
              </a:rPr>
              <a:t> o the </a:t>
            </a:r>
            <a:r>
              <a:rPr lang="cy-GB" altLang="en-US" baseline="0" dirty="0" err="1" smtClean="0">
                <a:latin typeface="Arial" panose="020B0604020202020204" pitchFamily="34" charset="0"/>
                <a:ea typeface="ＭＳ Ｐゴシック" panose="020B0600070205080204" pitchFamily="34" charset="-128"/>
              </a:rPr>
              <a:t>Autistic</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Spectrum</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find</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change</a:t>
            </a:r>
            <a:r>
              <a:rPr lang="cy-GB" altLang="en-US" baseline="0" dirty="0" smtClean="0">
                <a:latin typeface="Arial" panose="020B0604020202020204" pitchFamily="34" charset="0"/>
                <a:ea typeface="ＭＳ Ｐゴシック" panose="020B0600070205080204" pitchFamily="34" charset="-128"/>
              </a:rPr>
              <a:t> a </a:t>
            </a:r>
            <a:r>
              <a:rPr lang="cy-GB" altLang="en-US" baseline="0" dirty="0" err="1" smtClean="0">
                <a:latin typeface="Arial" panose="020B0604020202020204" pitchFamily="34" charset="0"/>
                <a:ea typeface="ＭＳ Ｐゴシック" panose="020B0600070205080204" pitchFamily="34" charset="-128"/>
              </a:rPr>
              <a:t>challenge</a:t>
            </a:r>
            <a:r>
              <a:rPr lang="cy-GB" altLang="en-US" baseline="0" dirty="0" smtClean="0">
                <a:latin typeface="Arial" panose="020B0604020202020204" pitchFamily="34" charset="0"/>
                <a:ea typeface="ＭＳ Ｐゴシック" panose="020B0600070205080204" pitchFamily="34" charset="-128"/>
              </a:rPr>
              <a:t> – </a:t>
            </a:r>
            <a:r>
              <a:rPr lang="cy-GB" altLang="en-US" baseline="0" dirty="0" err="1" smtClean="0">
                <a:latin typeface="Arial" panose="020B0604020202020204" pitchFamily="34" charset="0"/>
                <a:ea typeface="ＭＳ Ｐゴシック" panose="020B0600070205080204" pitchFamily="34" charset="-128"/>
              </a:rPr>
              <a:t>this</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would</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need</a:t>
            </a:r>
            <a:r>
              <a:rPr lang="cy-GB" altLang="en-US" baseline="0" dirty="0" smtClean="0">
                <a:latin typeface="Arial" panose="020B0604020202020204" pitchFamily="34" charset="0"/>
                <a:ea typeface="ＭＳ Ｐゴシック" panose="020B0600070205080204" pitchFamily="34" charset="-128"/>
              </a:rPr>
              <a:t> to be a </a:t>
            </a:r>
            <a:r>
              <a:rPr lang="cy-GB" altLang="en-US" baseline="0" dirty="0" err="1" smtClean="0">
                <a:latin typeface="Arial" panose="020B0604020202020204" pitchFamily="34" charset="0"/>
                <a:ea typeface="ＭＳ Ｐゴシック" panose="020B0600070205080204" pitchFamily="34" charset="-128"/>
              </a:rPr>
              <a:t>priority</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for</a:t>
            </a:r>
            <a:r>
              <a:rPr lang="cy-GB" altLang="en-US" baseline="0" dirty="0" smtClean="0">
                <a:latin typeface="Arial" panose="020B0604020202020204" pitchFamily="34" charset="0"/>
                <a:ea typeface="ＭＳ Ｐゴシック" panose="020B0600070205080204" pitchFamily="34" charset="-128"/>
              </a:rPr>
              <a:t> a </a:t>
            </a:r>
            <a:r>
              <a:rPr lang="cy-GB" altLang="en-US" baseline="0" dirty="0" err="1" smtClean="0">
                <a:latin typeface="Arial" panose="020B0604020202020204" pitchFamily="34" charset="0"/>
                <a:ea typeface="ＭＳ Ｐゴシック" panose="020B0600070205080204" pitchFamily="34" charset="-128"/>
              </a:rPr>
              <a:t>teacher</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when</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planning</a:t>
            </a:r>
            <a:r>
              <a:rPr lang="cy-GB" altLang="en-US" baseline="0" dirty="0" smtClean="0">
                <a:latin typeface="Arial" panose="020B0604020202020204" pitchFamily="34" charset="0"/>
                <a:ea typeface="ＭＳ Ｐゴシック" panose="020B0600070205080204" pitchFamily="34" charset="-128"/>
              </a:rPr>
              <a:t>.</a:t>
            </a:r>
          </a:p>
          <a:p>
            <a:pPr eaLnBrk="1" hangingPunct="1"/>
            <a:r>
              <a:rPr lang="cy-GB" altLang="en-US" baseline="0" dirty="0" err="1" smtClean="0">
                <a:latin typeface="Arial" panose="020B0604020202020204" pitchFamily="34" charset="0"/>
                <a:ea typeface="ＭＳ Ｐゴシック" panose="020B0600070205080204" pitchFamily="34" charset="-128"/>
              </a:rPr>
              <a:t>What</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about</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you</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How</a:t>
            </a:r>
            <a:r>
              <a:rPr lang="cy-GB" altLang="en-US" baseline="0" dirty="0" smtClean="0">
                <a:latin typeface="Arial" panose="020B0604020202020204" pitchFamily="34" charset="0"/>
                <a:ea typeface="ＭＳ Ｐゴシック" panose="020B0600070205080204" pitchFamily="34" charset="-128"/>
              </a:rPr>
              <a:t> do </a:t>
            </a:r>
            <a:r>
              <a:rPr lang="cy-GB" altLang="en-US" baseline="0" dirty="0" err="1" smtClean="0">
                <a:latin typeface="Arial" panose="020B0604020202020204" pitchFamily="34" charset="0"/>
                <a:ea typeface="ＭＳ Ｐゴシック" panose="020B0600070205080204" pitchFamily="34" charset="-128"/>
              </a:rPr>
              <a:t>you</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cope</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with</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change</a:t>
            </a:r>
            <a:r>
              <a:rPr lang="cy-GB" altLang="en-US" baseline="0" dirty="0" smtClean="0">
                <a:latin typeface="Arial" panose="020B0604020202020204" pitchFamily="34" charset="0"/>
                <a:ea typeface="ＭＳ Ｐゴシック" panose="020B0600070205080204" pitchFamily="34" charset="-128"/>
              </a:rPr>
              <a:t>?</a:t>
            </a:r>
            <a:endParaRPr lang="en-US" altLang="en-US" dirty="0" smtClean="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4657893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cy-GB" altLang="en-US" dirty="0" smtClean="0">
                <a:latin typeface="Arial" panose="020B0604020202020204" pitchFamily="34" charset="0"/>
                <a:ea typeface="ＭＳ Ｐゴシック" panose="020B0600070205080204" pitchFamily="34" charset="-128"/>
              </a:rPr>
              <a:t>Mae lles yn un o brif ystyriaethau </a:t>
            </a:r>
            <a:r>
              <a:rPr lang="cy-GB" altLang="en-US" dirty="0" err="1" smtClean="0">
                <a:latin typeface="Arial" panose="020B0604020202020204" pitchFamily="34" charset="0"/>
                <a:ea typeface="ＭＳ Ｐゴシック" panose="020B0600070205080204" pitchFamily="34" charset="-128"/>
              </a:rPr>
              <a:t>LlC</a:t>
            </a:r>
            <a:r>
              <a:rPr lang="cy-GB" altLang="en-US" dirty="0" smtClean="0">
                <a:latin typeface="Arial" panose="020B0604020202020204" pitchFamily="34" charset="0"/>
                <a:ea typeface="ＭＳ Ｐゴシック" panose="020B0600070205080204" pitchFamily="34" charset="-128"/>
              </a:rPr>
              <a:t> o ran blaenoriaethau yn enwedig iechyd meddwl – a allai trosglwyddiadau fod yn anodd i’r sawl sy’n dioddef? – </a:t>
            </a:r>
          </a:p>
          <a:p>
            <a:r>
              <a:rPr lang="cy-GB" altLang="en-US" dirty="0" smtClean="0">
                <a:latin typeface="Arial" panose="020B0604020202020204" pitchFamily="34" charset="0"/>
                <a:ea typeface="ＭＳ Ｐゴシック" panose="020B0600070205080204" pitchFamily="34" charset="-128"/>
              </a:rPr>
              <a:t>Awgrymwch ffyrdd</a:t>
            </a:r>
            <a:r>
              <a:rPr lang="cy-GB" altLang="en-US" baseline="0" dirty="0" smtClean="0">
                <a:latin typeface="Arial" panose="020B0604020202020204" pitchFamily="34" charset="0"/>
                <a:ea typeface="ＭＳ Ｐゴシック" panose="020B0600070205080204" pitchFamily="34" charset="-128"/>
              </a:rPr>
              <a:t> i sicrhau ystyriaeth o anghenion unigolion sydd a hunan fri isel/ trafferthion ymdopi a gofid.</a:t>
            </a:r>
          </a:p>
          <a:p>
            <a:r>
              <a:rPr lang="cy-GB" altLang="en-US" baseline="0" dirty="0" smtClean="0">
                <a:latin typeface="Arial" panose="020B0604020202020204" pitchFamily="34" charset="0"/>
                <a:ea typeface="ＭＳ Ｐゴシック" panose="020B0600070205080204" pitchFamily="34" charset="-128"/>
              </a:rPr>
              <a:t>Ee llais y disgybl yn ganolog</a:t>
            </a:r>
          </a:p>
          <a:p>
            <a:r>
              <a:rPr lang="cy-GB" altLang="en-US" baseline="0" dirty="0" smtClean="0">
                <a:latin typeface="Arial" panose="020B0604020202020204" pitchFamily="34" charset="0"/>
                <a:ea typeface="ＭＳ Ｐゴシック" panose="020B0600070205080204" pitchFamily="34" charset="-128"/>
              </a:rPr>
              <a:t>Eglurhad o’r prosesau</a:t>
            </a:r>
          </a:p>
          <a:p>
            <a:r>
              <a:rPr lang="cy-GB" altLang="en-US" baseline="0" dirty="0" smtClean="0">
                <a:latin typeface="Arial" panose="020B0604020202020204" pitchFamily="34" charset="0"/>
                <a:ea typeface="ＭＳ Ｐゴシック" panose="020B0600070205080204" pitchFamily="34" charset="-128"/>
              </a:rPr>
              <a:t>Derbyn adborth o deimladau unigolion</a:t>
            </a:r>
          </a:p>
          <a:p>
            <a:r>
              <a:rPr lang="cy-GB" altLang="en-US" baseline="0" dirty="0" smtClean="0">
                <a:latin typeface="Arial" panose="020B0604020202020204" pitchFamily="34" charset="0"/>
                <a:ea typeface="ＭＳ Ｐゴシック" panose="020B0600070205080204" pitchFamily="34" charset="-128"/>
              </a:rPr>
              <a:t>Cyfathrebu gyda’r teulu/ ffrindiau i gefnogi</a:t>
            </a:r>
          </a:p>
          <a:p>
            <a:endParaRPr lang="cy-GB" altLang="en-US" baseline="0" dirty="0" smtClean="0">
              <a:latin typeface="Arial" panose="020B0604020202020204" pitchFamily="34" charset="0"/>
              <a:ea typeface="ＭＳ Ｐゴシック" panose="020B0600070205080204" pitchFamily="34" charset="-128"/>
            </a:endParaRPr>
          </a:p>
          <a:p>
            <a:r>
              <a:rPr lang="cy-GB" altLang="en-US" baseline="0" dirty="0" err="1" smtClean="0">
                <a:latin typeface="Arial" panose="020B0604020202020204" pitchFamily="34" charset="0"/>
                <a:ea typeface="ＭＳ Ｐゴシック" panose="020B0600070205080204" pitchFamily="34" charset="-128"/>
              </a:rPr>
              <a:t>Wellbeing</a:t>
            </a:r>
            <a:r>
              <a:rPr lang="cy-GB" altLang="en-US" baseline="0" dirty="0" smtClean="0">
                <a:latin typeface="Arial" panose="020B0604020202020204" pitchFamily="34" charset="0"/>
                <a:ea typeface="ＭＳ Ｐゴシック" panose="020B0600070205080204" pitchFamily="34" charset="-128"/>
              </a:rPr>
              <a:t> is </a:t>
            </a:r>
            <a:r>
              <a:rPr lang="cy-GB" altLang="en-US" baseline="0" dirty="0" err="1" smtClean="0">
                <a:latin typeface="Arial" panose="020B0604020202020204" pitchFamily="34" charset="0"/>
                <a:ea typeface="ＭＳ Ｐゴシック" panose="020B0600070205080204" pitchFamily="34" charset="-128"/>
              </a:rPr>
              <a:t>one</a:t>
            </a:r>
            <a:r>
              <a:rPr lang="cy-GB" altLang="en-US" baseline="0" dirty="0" smtClean="0">
                <a:latin typeface="Arial" panose="020B0604020202020204" pitchFamily="34" charset="0"/>
                <a:ea typeface="ＭＳ Ｐゴシック" panose="020B0600070205080204" pitchFamily="34" charset="-128"/>
              </a:rPr>
              <a:t> of </a:t>
            </a:r>
            <a:r>
              <a:rPr lang="cy-GB" altLang="en-US" baseline="0" dirty="0" err="1" smtClean="0">
                <a:latin typeface="Arial" panose="020B0604020202020204" pitchFamily="34" charset="0"/>
                <a:ea typeface="ＭＳ Ｐゴシック" panose="020B0600070205080204" pitchFamily="34" charset="-128"/>
              </a:rPr>
              <a:t>WG’s</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priorities</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in</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particular</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mental</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health</a:t>
            </a:r>
            <a:r>
              <a:rPr lang="cy-GB" altLang="en-US" baseline="0" dirty="0" smtClean="0">
                <a:latin typeface="Arial" panose="020B0604020202020204" pitchFamily="34" charset="0"/>
                <a:ea typeface="ＭＳ Ｐゴシック" panose="020B0600070205080204" pitchFamily="34" charset="-128"/>
              </a:rPr>
              <a:t> – </a:t>
            </a:r>
            <a:r>
              <a:rPr lang="cy-GB" altLang="en-US" baseline="0" dirty="0" err="1" smtClean="0">
                <a:latin typeface="Arial" panose="020B0604020202020204" pitchFamily="34" charset="0"/>
                <a:ea typeface="ＭＳ Ｐゴシック" panose="020B0600070205080204" pitchFamily="34" charset="-128"/>
              </a:rPr>
              <a:t>could</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transitions</a:t>
            </a:r>
            <a:r>
              <a:rPr lang="cy-GB" altLang="en-US" baseline="0" dirty="0" smtClean="0">
                <a:latin typeface="Arial" panose="020B0604020202020204" pitchFamily="34" charset="0"/>
                <a:ea typeface="ＭＳ Ｐゴシック" panose="020B0600070205080204" pitchFamily="34" charset="-128"/>
              </a:rPr>
              <a:t> be </a:t>
            </a:r>
            <a:r>
              <a:rPr lang="cy-GB" altLang="en-US" baseline="0" dirty="0" err="1" smtClean="0">
                <a:latin typeface="Arial" panose="020B0604020202020204" pitchFamily="34" charset="0"/>
                <a:ea typeface="ＭＳ Ｐゴシック" panose="020B0600070205080204" pitchFamily="34" charset="-128"/>
              </a:rPr>
              <a:t>difficult</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for</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individuals</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who</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suffer</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from</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mental</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health</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issues</a:t>
            </a:r>
            <a:r>
              <a:rPr lang="cy-GB" altLang="en-US" baseline="0" dirty="0" smtClean="0">
                <a:latin typeface="Arial" panose="020B0604020202020204" pitchFamily="34" charset="0"/>
                <a:ea typeface="ＭＳ Ｐゴシック" panose="020B0600070205080204" pitchFamily="34" charset="-128"/>
              </a:rPr>
              <a:t>? –</a:t>
            </a:r>
          </a:p>
          <a:p>
            <a:r>
              <a:rPr lang="cy-GB" altLang="en-US" baseline="0" dirty="0" err="1" smtClean="0">
                <a:latin typeface="Arial" panose="020B0604020202020204" pitchFamily="34" charset="0"/>
                <a:ea typeface="ＭＳ Ｐゴシック" panose="020B0600070205080204" pitchFamily="34" charset="-128"/>
              </a:rPr>
              <a:t>Think</a:t>
            </a:r>
            <a:r>
              <a:rPr lang="cy-GB" altLang="en-US" baseline="0" dirty="0" smtClean="0">
                <a:latin typeface="Arial" panose="020B0604020202020204" pitchFamily="34" charset="0"/>
                <a:ea typeface="ＭＳ Ｐゴシック" panose="020B0600070205080204" pitchFamily="34" charset="-128"/>
              </a:rPr>
              <a:t> of </a:t>
            </a:r>
            <a:r>
              <a:rPr lang="cy-GB" altLang="en-US" baseline="0" dirty="0" err="1" smtClean="0">
                <a:latin typeface="Arial" panose="020B0604020202020204" pitchFamily="34" charset="0"/>
                <a:ea typeface="ＭＳ Ｐゴシック" panose="020B0600070205080204" pitchFamily="34" charset="-128"/>
              </a:rPr>
              <a:t>ways</a:t>
            </a:r>
            <a:r>
              <a:rPr lang="cy-GB" altLang="en-US" baseline="0" dirty="0" smtClean="0">
                <a:latin typeface="Arial" panose="020B0604020202020204" pitchFamily="34" charset="0"/>
                <a:ea typeface="ＭＳ Ｐゴシック" panose="020B0600070205080204" pitchFamily="34" charset="-128"/>
              </a:rPr>
              <a:t> to </a:t>
            </a:r>
            <a:r>
              <a:rPr lang="cy-GB" altLang="en-US" baseline="0" dirty="0" err="1" smtClean="0">
                <a:latin typeface="Arial" panose="020B0604020202020204" pitchFamily="34" charset="0"/>
                <a:ea typeface="ＭＳ Ｐゴシック" panose="020B0600070205080204" pitchFamily="34" charset="-128"/>
              </a:rPr>
              <a:t>support</a:t>
            </a:r>
            <a:r>
              <a:rPr lang="cy-GB" altLang="en-US" baseline="0" dirty="0" smtClean="0">
                <a:latin typeface="Arial" panose="020B0604020202020204" pitchFamily="34" charset="0"/>
                <a:ea typeface="ＭＳ Ｐゴシック" panose="020B0600070205080204" pitchFamily="34" charset="-128"/>
              </a:rPr>
              <a:t> the </a:t>
            </a:r>
            <a:r>
              <a:rPr lang="cy-GB" altLang="en-US" baseline="0" dirty="0" err="1" smtClean="0">
                <a:latin typeface="Arial" panose="020B0604020202020204" pitchFamily="34" charset="0"/>
                <a:ea typeface="ＭＳ Ｐゴシック" panose="020B0600070205080204" pitchFamily="34" charset="-128"/>
              </a:rPr>
              <a:t>needs</a:t>
            </a:r>
            <a:r>
              <a:rPr lang="cy-GB" altLang="en-US" baseline="0" dirty="0" smtClean="0">
                <a:latin typeface="Arial" panose="020B0604020202020204" pitchFamily="34" charset="0"/>
                <a:ea typeface="ＭＳ Ｐゴシック" panose="020B0600070205080204" pitchFamily="34" charset="-128"/>
              </a:rPr>
              <a:t> of </a:t>
            </a:r>
            <a:r>
              <a:rPr lang="cy-GB" altLang="en-US" baseline="0" dirty="0" err="1" smtClean="0">
                <a:latin typeface="Arial" panose="020B0604020202020204" pitchFamily="34" charset="0"/>
                <a:ea typeface="ＭＳ Ｐゴシック" panose="020B0600070205080204" pitchFamily="34" charset="-128"/>
              </a:rPr>
              <a:t>pupils</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who</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have</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low</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self</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esteem</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difficulties</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coping</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anxiety</a:t>
            </a:r>
            <a:r>
              <a:rPr lang="cy-GB" altLang="en-US" baseline="0" dirty="0" smtClean="0">
                <a:latin typeface="Arial" panose="020B0604020202020204" pitchFamily="34" charset="0"/>
                <a:ea typeface="ＭＳ Ｐゴシック" panose="020B0600070205080204" pitchFamily="34" charset="-128"/>
              </a:rPr>
              <a:t>.</a:t>
            </a:r>
          </a:p>
          <a:p>
            <a:r>
              <a:rPr lang="cy-GB" altLang="en-US" baseline="0" dirty="0" err="1" smtClean="0">
                <a:latin typeface="Arial" panose="020B0604020202020204" pitchFamily="34" charset="0"/>
                <a:ea typeface="ＭＳ Ｐゴシック" panose="020B0600070205080204" pitchFamily="34" charset="-128"/>
              </a:rPr>
              <a:t>Eg</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pupil</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voice</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central</a:t>
            </a:r>
            <a:r>
              <a:rPr lang="cy-GB" altLang="en-US" baseline="0" dirty="0" smtClean="0">
                <a:latin typeface="Arial" panose="020B0604020202020204" pitchFamily="34" charset="0"/>
                <a:ea typeface="ＭＳ Ｐゴシック" panose="020B0600070205080204" pitchFamily="34" charset="-128"/>
              </a:rPr>
              <a:t> to </a:t>
            </a:r>
            <a:r>
              <a:rPr lang="cy-GB" altLang="en-US" baseline="0" dirty="0" err="1" smtClean="0">
                <a:latin typeface="Arial" panose="020B0604020202020204" pitchFamily="34" charset="0"/>
                <a:ea typeface="ＭＳ Ｐゴシック" panose="020B0600070205080204" pitchFamily="34" charset="-128"/>
              </a:rPr>
              <a:t>decision</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making</a:t>
            </a:r>
            <a:endParaRPr lang="cy-GB" altLang="en-US" baseline="0" dirty="0" smtClean="0">
              <a:latin typeface="Arial" panose="020B0604020202020204" pitchFamily="34" charset="0"/>
              <a:ea typeface="ＭＳ Ｐゴシック" panose="020B0600070205080204" pitchFamily="34" charset="-128"/>
            </a:endParaRPr>
          </a:p>
          <a:p>
            <a:r>
              <a:rPr lang="cy-GB" altLang="en-US" baseline="0" dirty="0" err="1" smtClean="0">
                <a:latin typeface="Arial" panose="020B0604020202020204" pitchFamily="34" charset="0"/>
                <a:ea typeface="ＭＳ Ｐゴシック" panose="020B0600070205080204" pitchFamily="34" charset="-128"/>
              </a:rPr>
              <a:t>Explaining</a:t>
            </a:r>
            <a:r>
              <a:rPr lang="cy-GB" altLang="en-US" baseline="0" dirty="0" smtClean="0">
                <a:latin typeface="Arial" panose="020B0604020202020204" pitchFamily="34" charset="0"/>
                <a:ea typeface="ＭＳ Ｐゴシック" panose="020B0600070205080204" pitchFamily="34" charset="-128"/>
              </a:rPr>
              <a:t> the </a:t>
            </a:r>
            <a:r>
              <a:rPr lang="cy-GB" altLang="en-US" baseline="0" dirty="0" err="1" smtClean="0">
                <a:latin typeface="Arial" panose="020B0604020202020204" pitchFamily="34" charset="0"/>
                <a:ea typeface="ＭＳ Ｐゴシック" panose="020B0600070205080204" pitchFamily="34" charset="-128"/>
              </a:rPr>
              <a:t>processes</a:t>
            </a:r>
            <a:endParaRPr lang="cy-GB" altLang="en-US" baseline="0" dirty="0" smtClean="0">
              <a:latin typeface="Arial" panose="020B0604020202020204" pitchFamily="34" charset="0"/>
              <a:ea typeface="ＭＳ Ｐゴシック" panose="020B0600070205080204" pitchFamily="34" charset="-128"/>
            </a:endParaRPr>
          </a:p>
          <a:p>
            <a:r>
              <a:rPr lang="cy-GB" altLang="en-US" baseline="0" dirty="0" err="1" smtClean="0">
                <a:latin typeface="Arial" panose="020B0604020202020204" pitchFamily="34" charset="0"/>
                <a:ea typeface="ＭＳ Ｐゴシック" panose="020B0600070205080204" pitchFamily="34" charset="-128"/>
              </a:rPr>
              <a:t>Check</a:t>
            </a:r>
            <a:r>
              <a:rPr lang="cy-GB" altLang="en-US" baseline="0" dirty="0" smtClean="0">
                <a:latin typeface="Arial" panose="020B0604020202020204" pitchFamily="34" charset="0"/>
                <a:ea typeface="ＭＳ Ｐゴシック" panose="020B0600070205080204" pitchFamily="34" charset="-128"/>
              </a:rPr>
              <a:t> by </a:t>
            </a:r>
            <a:r>
              <a:rPr lang="cy-GB" altLang="en-US" baseline="0" dirty="0" err="1" smtClean="0">
                <a:latin typeface="Arial" panose="020B0604020202020204" pitchFamily="34" charset="0"/>
                <a:ea typeface="ＭＳ Ｐゴシック" panose="020B0600070205080204" pitchFamily="34" charset="-128"/>
              </a:rPr>
              <a:t>monitoring</a:t>
            </a:r>
            <a:r>
              <a:rPr lang="cy-GB" altLang="en-US" baseline="0" dirty="0" smtClean="0">
                <a:latin typeface="Arial" panose="020B0604020202020204" pitchFamily="34" charset="0"/>
                <a:ea typeface="ＭＳ Ｐゴシック" panose="020B0600070205080204" pitchFamily="34" charset="-128"/>
              </a:rPr>
              <a:t> the </a:t>
            </a:r>
            <a:r>
              <a:rPr lang="cy-GB" altLang="en-US" baseline="0" dirty="0" err="1" smtClean="0">
                <a:latin typeface="Arial" panose="020B0604020202020204" pitchFamily="34" charset="0"/>
                <a:ea typeface="ＭＳ Ｐゴシック" panose="020B0600070205080204" pitchFamily="34" charset="-128"/>
              </a:rPr>
              <a:t>individual’s</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feelings</a:t>
            </a:r>
            <a:endParaRPr lang="cy-GB" altLang="en-US" baseline="0" dirty="0" smtClean="0">
              <a:latin typeface="Arial" panose="020B0604020202020204" pitchFamily="34" charset="0"/>
              <a:ea typeface="ＭＳ Ｐゴシック" panose="020B0600070205080204" pitchFamily="34" charset="-128"/>
            </a:endParaRPr>
          </a:p>
          <a:p>
            <a:r>
              <a:rPr lang="cy-GB" altLang="en-US" baseline="0" dirty="0" err="1" smtClean="0">
                <a:latin typeface="Arial" panose="020B0604020202020204" pitchFamily="34" charset="0"/>
                <a:ea typeface="ＭＳ Ｐゴシック" panose="020B0600070205080204" pitchFamily="34" charset="-128"/>
              </a:rPr>
              <a:t>Communicate</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with</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family</a:t>
            </a:r>
            <a:r>
              <a:rPr lang="cy-GB" altLang="en-US" baseline="0" dirty="0" smtClean="0">
                <a:latin typeface="Arial" panose="020B0604020202020204" pitchFamily="34" charset="0"/>
                <a:ea typeface="ＭＳ Ｐゴシック" panose="020B0600070205080204" pitchFamily="34" charset="-128"/>
              </a:rPr>
              <a:t>/ </a:t>
            </a:r>
            <a:r>
              <a:rPr lang="cy-GB" altLang="en-US" baseline="0" dirty="0" err="1" smtClean="0">
                <a:latin typeface="Arial" panose="020B0604020202020204" pitchFamily="34" charset="0"/>
                <a:ea typeface="ＭＳ Ｐゴシック" panose="020B0600070205080204" pitchFamily="34" charset="-128"/>
              </a:rPr>
              <a:t>friends</a:t>
            </a:r>
            <a:r>
              <a:rPr lang="cy-GB" altLang="en-US" baseline="0" dirty="0" smtClean="0">
                <a:latin typeface="Arial" panose="020B0604020202020204" pitchFamily="34" charset="0"/>
                <a:ea typeface="ＭＳ Ｐゴシック" panose="020B0600070205080204" pitchFamily="34" charset="-128"/>
              </a:rPr>
              <a:t> to </a:t>
            </a:r>
            <a:r>
              <a:rPr lang="cy-GB" altLang="en-US" baseline="0" dirty="0" err="1" smtClean="0">
                <a:latin typeface="Arial" panose="020B0604020202020204" pitchFamily="34" charset="0"/>
                <a:ea typeface="ＭＳ Ｐゴシック" panose="020B0600070205080204" pitchFamily="34" charset="-128"/>
              </a:rPr>
              <a:t>support</a:t>
            </a:r>
            <a:endParaRPr lang="cy-GB" altLang="en-US" baseline="0" dirty="0" smtClean="0">
              <a:latin typeface="Arial" panose="020B0604020202020204" pitchFamily="34" charset="0"/>
              <a:ea typeface="ＭＳ Ｐゴシック" panose="020B0600070205080204" pitchFamily="34" charset="-128"/>
            </a:endParaRPr>
          </a:p>
          <a:p>
            <a:endParaRPr lang="en-GB" altLang="en-US" dirty="0" smtClean="0">
              <a:latin typeface="Arial" panose="020B0604020202020204" pitchFamily="34" charset="0"/>
              <a:ea typeface="ＭＳ Ｐゴシック" panose="020B0600070205080204" pitchFamily="34" charset="-128"/>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4E7F493C-5927-483E-967B-5F930662C0E9}" type="slidenum">
              <a:rPr lang="en-US" altLang="en-US" smtClean="0"/>
              <a:pPr/>
              <a:t>10</a:t>
            </a:fld>
            <a:endParaRPr lang="en-US" altLang="en-US" smtClean="0"/>
          </a:p>
        </p:txBody>
      </p:sp>
    </p:spTree>
    <p:extLst>
      <p:ext uri="{BB962C8B-B14F-4D97-AF65-F5344CB8AC3E}">
        <p14:creationId xmlns:p14="http://schemas.microsoft.com/office/powerpoint/2010/main" val="9465753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Dyma rai o’r cwestiynau am sicrhau cynnydd disgyblion yn ystod trosglwyddiadau</a:t>
            </a:r>
            <a:r>
              <a:rPr lang="cy-GB" baseline="0" dirty="0" smtClean="0"/>
              <a:t> y medrwch eu holi dros y dau ddiwrnod:</a:t>
            </a:r>
          </a:p>
          <a:p>
            <a:r>
              <a:rPr lang="cy-GB" baseline="0" dirty="0" smtClean="0"/>
              <a:t>Ystyriwch sut byddwch yn casglu’r wybodaeth hon a’i gyflwyno.</a:t>
            </a:r>
          </a:p>
          <a:p>
            <a:endParaRPr lang="cy-GB" baseline="0" dirty="0" smtClean="0"/>
          </a:p>
          <a:p>
            <a:r>
              <a:rPr lang="cy-GB" baseline="0" dirty="0" err="1" smtClean="0"/>
              <a:t>Here</a:t>
            </a:r>
            <a:r>
              <a:rPr lang="cy-GB" baseline="0" dirty="0" smtClean="0"/>
              <a:t> </a:t>
            </a:r>
            <a:r>
              <a:rPr lang="cy-GB" baseline="0" dirty="0" err="1" smtClean="0"/>
              <a:t>are</a:t>
            </a:r>
            <a:r>
              <a:rPr lang="cy-GB" baseline="0" dirty="0" smtClean="0"/>
              <a:t> </a:t>
            </a:r>
            <a:r>
              <a:rPr lang="cy-GB" baseline="0" dirty="0" err="1" smtClean="0"/>
              <a:t>some</a:t>
            </a:r>
            <a:r>
              <a:rPr lang="cy-GB" baseline="0" dirty="0" smtClean="0"/>
              <a:t> </a:t>
            </a:r>
            <a:r>
              <a:rPr lang="cy-GB" baseline="0" dirty="0" err="1" smtClean="0"/>
              <a:t>questions</a:t>
            </a:r>
            <a:r>
              <a:rPr lang="cy-GB" baseline="0" dirty="0" smtClean="0"/>
              <a:t> </a:t>
            </a:r>
            <a:r>
              <a:rPr lang="cy-GB" baseline="0" dirty="0" err="1" smtClean="0"/>
              <a:t>you</a:t>
            </a:r>
            <a:r>
              <a:rPr lang="cy-GB" baseline="0" dirty="0" smtClean="0"/>
              <a:t> </a:t>
            </a:r>
            <a:r>
              <a:rPr lang="cy-GB" baseline="0" dirty="0" err="1" smtClean="0"/>
              <a:t>may</a:t>
            </a:r>
            <a:r>
              <a:rPr lang="cy-GB" baseline="0" dirty="0" smtClean="0"/>
              <a:t> want to </a:t>
            </a:r>
            <a:r>
              <a:rPr lang="cy-GB" baseline="0" dirty="0" err="1" smtClean="0"/>
              <a:t>ask</a:t>
            </a:r>
            <a:r>
              <a:rPr lang="cy-GB" baseline="0" dirty="0" smtClean="0"/>
              <a:t> </a:t>
            </a:r>
            <a:r>
              <a:rPr lang="cy-GB" baseline="0" dirty="0" err="1" smtClean="0"/>
              <a:t>over</a:t>
            </a:r>
            <a:r>
              <a:rPr lang="cy-GB" baseline="0" dirty="0" smtClean="0"/>
              <a:t> the </a:t>
            </a:r>
            <a:r>
              <a:rPr lang="cy-GB" baseline="0" dirty="0" err="1" smtClean="0"/>
              <a:t>two</a:t>
            </a:r>
            <a:r>
              <a:rPr lang="cy-GB" baseline="0" dirty="0" smtClean="0"/>
              <a:t> </a:t>
            </a:r>
            <a:r>
              <a:rPr lang="cy-GB" baseline="0" dirty="0" err="1" smtClean="0"/>
              <a:t>days</a:t>
            </a:r>
            <a:r>
              <a:rPr lang="cy-GB" baseline="0" dirty="0" smtClean="0"/>
              <a:t> </a:t>
            </a:r>
            <a:r>
              <a:rPr lang="cy-GB" baseline="0" dirty="0" err="1" smtClean="0"/>
              <a:t>regarding</a:t>
            </a:r>
            <a:r>
              <a:rPr lang="cy-GB" baseline="0" dirty="0" smtClean="0"/>
              <a:t> </a:t>
            </a:r>
            <a:r>
              <a:rPr lang="cy-GB" baseline="0" dirty="0" err="1" smtClean="0"/>
              <a:t>ensuring</a:t>
            </a:r>
            <a:r>
              <a:rPr lang="cy-GB" baseline="0" dirty="0" smtClean="0"/>
              <a:t> </a:t>
            </a:r>
            <a:r>
              <a:rPr lang="cy-GB" baseline="0" dirty="0" err="1" smtClean="0"/>
              <a:t>pupil</a:t>
            </a:r>
            <a:r>
              <a:rPr lang="cy-GB" baseline="0" dirty="0" smtClean="0"/>
              <a:t> </a:t>
            </a:r>
            <a:r>
              <a:rPr lang="cy-GB" baseline="0" dirty="0" err="1" smtClean="0"/>
              <a:t>progress</a:t>
            </a:r>
            <a:r>
              <a:rPr lang="cy-GB" baseline="0" dirty="0" smtClean="0"/>
              <a:t> </a:t>
            </a:r>
            <a:r>
              <a:rPr lang="cy-GB" baseline="0" dirty="0" err="1" smtClean="0"/>
              <a:t>through</a:t>
            </a:r>
            <a:r>
              <a:rPr lang="cy-GB" baseline="0" dirty="0" smtClean="0"/>
              <a:t> </a:t>
            </a:r>
            <a:r>
              <a:rPr lang="cy-GB" baseline="0" dirty="0" err="1" smtClean="0"/>
              <a:t>transition</a:t>
            </a:r>
            <a:r>
              <a:rPr lang="cy-GB" baseline="0" dirty="0" smtClean="0"/>
              <a:t>:</a:t>
            </a:r>
          </a:p>
          <a:p>
            <a:r>
              <a:rPr lang="cy-GB" baseline="0" dirty="0" err="1" smtClean="0"/>
              <a:t>Consider</a:t>
            </a:r>
            <a:r>
              <a:rPr lang="cy-GB" baseline="0" dirty="0" smtClean="0"/>
              <a:t> </a:t>
            </a:r>
            <a:r>
              <a:rPr lang="cy-GB" baseline="0" dirty="0" err="1" smtClean="0"/>
              <a:t>how</a:t>
            </a:r>
            <a:r>
              <a:rPr lang="cy-GB" baseline="0" dirty="0" smtClean="0"/>
              <a:t> </a:t>
            </a:r>
            <a:r>
              <a:rPr lang="cy-GB" baseline="0" dirty="0" err="1" smtClean="0"/>
              <a:t>you</a:t>
            </a:r>
            <a:r>
              <a:rPr lang="cy-GB" baseline="0" dirty="0" smtClean="0"/>
              <a:t> </a:t>
            </a:r>
            <a:r>
              <a:rPr lang="cy-GB" baseline="0" dirty="0" err="1" smtClean="0"/>
              <a:t>will</a:t>
            </a:r>
            <a:r>
              <a:rPr lang="cy-GB" baseline="0" dirty="0" smtClean="0"/>
              <a:t> </a:t>
            </a:r>
            <a:r>
              <a:rPr lang="cy-GB" baseline="0" dirty="0" err="1" smtClean="0"/>
              <a:t>collect</a:t>
            </a:r>
            <a:r>
              <a:rPr lang="cy-GB" baseline="0" dirty="0" smtClean="0"/>
              <a:t> </a:t>
            </a:r>
            <a:r>
              <a:rPr lang="cy-GB" baseline="0" dirty="0" err="1" smtClean="0"/>
              <a:t>and</a:t>
            </a:r>
            <a:r>
              <a:rPr lang="cy-GB" baseline="0" dirty="0" smtClean="0"/>
              <a:t> </a:t>
            </a:r>
            <a:r>
              <a:rPr lang="cy-GB" baseline="0" dirty="0" err="1" smtClean="0"/>
              <a:t>present</a:t>
            </a:r>
            <a:r>
              <a:rPr lang="cy-GB" baseline="0" dirty="0" smtClean="0"/>
              <a:t> </a:t>
            </a:r>
            <a:r>
              <a:rPr lang="cy-GB" baseline="0" dirty="0" err="1" smtClean="0"/>
              <a:t>this</a:t>
            </a:r>
            <a:r>
              <a:rPr lang="cy-GB" baseline="0" dirty="0" smtClean="0"/>
              <a:t> </a:t>
            </a:r>
            <a:r>
              <a:rPr lang="cy-GB" baseline="0" dirty="0" err="1" smtClean="0"/>
              <a:t>information</a:t>
            </a:r>
            <a:r>
              <a:rPr lang="cy-GB" baseline="0" dirty="0" smtClean="0"/>
              <a:t>.</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2858724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Bydd angen bod yn sensitif wrth holi am blant ag anghenion o bosib bydd cynlluniau unigol gan blant y’u trafodir – byddwch yn foesegol wrth gasglu</a:t>
            </a:r>
            <a:r>
              <a:rPr lang="cy-GB" baseline="0" dirty="0" smtClean="0"/>
              <a:t> tystiolaeth.</a:t>
            </a:r>
          </a:p>
          <a:p>
            <a:endParaRPr lang="cy-GB" baseline="0" dirty="0" smtClean="0"/>
          </a:p>
          <a:p>
            <a:endParaRPr lang="cy-GB" baseline="0" dirty="0" smtClean="0"/>
          </a:p>
          <a:p>
            <a:r>
              <a:rPr lang="cy-GB" baseline="0" dirty="0" smtClean="0"/>
              <a:t>You </a:t>
            </a:r>
            <a:r>
              <a:rPr lang="cy-GB" baseline="0" dirty="0" err="1" smtClean="0"/>
              <a:t>will</a:t>
            </a:r>
            <a:r>
              <a:rPr lang="cy-GB" baseline="0" dirty="0" smtClean="0"/>
              <a:t> </a:t>
            </a:r>
            <a:r>
              <a:rPr lang="cy-GB" baseline="0" dirty="0" err="1" smtClean="0"/>
              <a:t>need</a:t>
            </a:r>
            <a:r>
              <a:rPr lang="cy-GB" baseline="0" dirty="0" smtClean="0"/>
              <a:t> to be </a:t>
            </a:r>
            <a:r>
              <a:rPr lang="cy-GB" baseline="0" dirty="0" err="1" smtClean="0"/>
              <a:t>sensitive</a:t>
            </a:r>
            <a:r>
              <a:rPr lang="cy-GB" baseline="0" dirty="0" smtClean="0"/>
              <a:t> </a:t>
            </a:r>
            <a:r>
              <a:rPr lang="cy-GB" baseline="0" dirty="0" err="1" smtClean="0"/>
              <a:t>ehwn</a:t>
            </a:r>
            <a:r>
              <a:rPr lang="cy-GB" baseline="0" dirty="0" smtClean="0"/>
              <a:t> </a:t>
            </a:r>
            <a:r>
              <a:rPr lang="cy-GB" baseline="0" dirty="0" err="1" smtClean="0"/>
              <a:t>asking</a:t>
            </a:r>
            <a:r>
              <a:rPr lang="cy-GB" baseline="0" dirty="0" smtClean="0"/>
              <a:t> </a:t>
            </a:r>
            <a:r>
              <a:rPr lang="cy-GB" baseline="0" dirty="0" err="1" smtClean="0"/>
              <a:t>about</a:t>
            </a:r>
            <a:r>
              <a:rPr lang="cy-GB" baseline="0" dirty="0" smtClean="0"/>
              <a:t> </a:t>
            </a:r>
            <a:r>
              <a:rPr lang="cy-GB" baseline="0" dirty="0" err="1" smtClean="0"/>
              <a:t>children</a:t>
            </a:r>
            <a:r>
              <a:rPr lang="cy-GB" baseline="0" dirty="0" smtClean="0"/>
              <a:t> </a:t>
            </a:r>
            <a:r>
              <a:rPr lang="cy-GB" baseline="0" dirty="0" err="1" smtClean="0"/>
              <a:t>with</a:t>
            </a:r>
            <a:r>
              <a:rPr lang="cy-GB" baseline="0" dirty="0" smtClean="0"/>
              <a:t> </a:t>
            </a:r>
            <a:r>
              <a:rPr lang="cy-GB" baseline="0" dirty="0" err="1" smtClean="0"/>
              <a:t>additional</a:t>
            </a:r>
            <a:r>
              <a:rPr lang="cy-GB" baseline="0" dirty="0" smtClean="0"/>
              <a:t> </a:t>
            </a:r>
            <a:r>
              <a:rPr lang="cy-GB" baseline="0" dirty="0" err="1" smtClean="0"/>
              <a:t>needs</a:t>
            </a:r>
            <a:r>
              <a:rPr lang="cy-GB" baseline="0" dirty="0" smtClean="0"/>
              <a:t>, </a:t>
            </a:r>
            <a:r>
              <a:rPr lang="cy-GB" baseline="0" dirty="0" err="1" smtClean="0"/>
              <a:t>individual</a:t>
            </a:r>
            <a:r>
              <a:rPr lang="cy-GB" baseline="0" dirty="0" smtClean="0"/>
              <a:t> </a:t>
            </a:r>
            <a:r>
              <a:rPr lang="cy-GB" baseline="0" dirty="0" err="1" smtClean="0"/>
              <a:t>plans</a:t>
            </a:r>
            <a:r>
              <a:rPr lang="cy-GB" baseline="0" dirty="0" smtClean="0"/>
              <a:t> </a:t>
            </a:r>
            <a:r>
              <a:rPr lang="cy-GB" baseline="0" dirty="0" err="1" smtClean="0"/>
              <a:t>may</a:t>
            </a:r>
            <a:r>
              <a:rPr lang="cy-GB" baseline="0" dirty="0" smtClean="0"/>
              <a:t> be </a:t>
            </a:r>
            <a:r>
              <a:rPr lang="cy-GB" baseline="0" dirty="0" err="1" smtClean="0"/>
              <a:t>discussed</a:t>
            </a:r>
            <a:r>
              <a:rPr lang="cy-GB" baseline="0" dirty="0" smtClean="0"/>
              <a:t> – be </a:t>
            </a:r>
            <a:r>
              <a:rPr lang="cy-GB" baseline="0" dirty="0" err="1" smtClean="0"/>
              <a:t>ethical</a:t>
            </a:r>
            <a:r>
              <a:rPr lang="cy-GB" baseline="0" dirty="0" smtClean="0"/>
              <a:t> </a:t>
            </a:r>
            <a:r>
              <a:rPr lang="cy-GB" baseline="0" dirty="0" err="1" smtClean="0"/>
              <a:t>when</a:t>
            </a:r>
            <a:r>
              <a:rPr lang="cy-GB" baseline="0" dirty="0" smtClean="0"/>
              <a:t> </a:t>
            </a:r>
            <a:r>
              <a:rPr lang="cy-GB" baseline="0" dirty="0" err="1" smtClean="0"/>
              <a:t>collecting</a:t>
            </a:r>
            <a:r>
              <a:rPr lang="cy-GB" baseline="0" dirty="0" smtClean="0"/>
              <a:t> the </a:t>
            </a:r>
            <a:r>
              <a:rPr lang="cy-GB" baseline="0" dirty="0" err="1" smtClean="0"/>
              <a:t>evidence</a:t>
            </a:r>
            <a:r>
              <a:rPr lang="cy-GB" baseline="0" dirty="0" smtClean="0"/>
              <a:t>.</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16053518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Cofiwch holi am y </a:t>
            </a:r>
            <a:r>
              <a:rPr lang="cy-GB" dirty="0" err="1" smtClean="0"/>
              <a:t>rhanddeiliaid</a:t>
            </a:r>
            <a:r>
              <a:rPr lang="cy-GB" dirty="0" smtClean="0"/>
              <a:t> y gall fod yn rhan o brosesau trosglwyddo.</a:t>
            </a:r>
          </a:p>
          <a:p>
            <a:r>
              <a:rPr lang="cy-GB" dirty="0" smtClean="0"/>
              <a:t>Pwy dybiech fyddai’n rhan o wahanol fathau</a:t>
            </a:r>
            <a:r>
              <a:rPr lang="cy-GB" baseline="0" dirty="0" smtClean="0"/>
              <a:t> o drosglwyddo</a:t>
            </a:r>
            <a:r>
              <a:rPr lang="cy-GB" dirty="0" smtClean="0"/>
              <a:t>?  Ee cartref i’r ysgol / ysgol i ysgol / ardal i ardal</a:t>
            </a:r>
          </a:p>
          <a:p>
            <a:endParaRPr lang="cy-GB" dirty="0" smtClean="0"/>
          </a:p>
          <a:p>
            <a:r>
              <a:rPr lang="cy-GB" dirty="0" err="1" smtClean="0"/>
              <a:t>Who</a:t>
            </a:r>
            <a:r>
              <a:rPr lang="cy-GB" baseline="0" dirty="0" smtClean="0"/>
              <a:t> </a:t>
            </a:r>
            <a:r>
              <a:rPr lang="cy-GB" baseline="0" dirty="0" err="1" smtClean="0"/>
              <a:t>are</a:t>
            </a:r>
            <a:r>
              <a:rPr lang="cy-GB" baseline="0" dirty="0" smtClean="0"/>
              <a:t> the </a:t>
            </a:r>
            <a:r>
              <a:rPr lang="cy-GB" baseline="0" dirty="0" err="1" smtClean="0"/>
              <a:t>stakeholders</a:t>
            </a:r>
            <a:r>
              <a:rPr lang="cy-GB" baseline="0" dirty="0" smtClean="0"/>
              <a:t> </a:t>
            </a:r>
            <a:r>
              <a:rPr lang="cy-GB" baseline="0" dirty="0" err="1" smtClean="0"/>
              <a:t>involved</a:t>
            </a:r>
            <a:r>
              <a:rPr lang="cy-GB" baseline="0" dirty="0" smtClean="0"/>
              <a:t> </a:t>
            </a:r>
            <a:r>
              <a:rPr lang="cy-GB" baseline="0" dirty="0" err="1" smtClean="0"/>
              <a:t>in</a:t>
            </a:r>
            <a:r>
              <a:rPr lang="cy-GB" baseline="0" dirty="0" smtClean="0"/>
              <a:t> </a:t>
            </a:r>
            <a:r>
              <a:rPr lang="cy-GB" baseline="0" dirty="0" err="1" smtClean="0"/>
              <a:t>transition</a:t>
            </a:r>
            <a:r>
              <a:rPr lang="cy-GB" baseline="0" dirty="0" smtClean="0"/>
              <a:t> </a:t>
            </a:r>
            <a:r>
              <a:rPr lang="cy-GB" baseline="0" dirty="0" err="1" smtClean="0"/>
              <a:t>processes</a:t>
            </a:r>
            <a:r>
              <a:rPr lang="cy-GB" baseline="0" dirty="0" smtClean="0"/>
              <a:t>?</a:t>
            </a:r>
          </a:p>
          <a:p>
            <a:r>
              <a:rPr lang="cy-GB" baseline="0" dirty="0" err="1" smtClean="0"/>
              <a:t>Who</a:t>
            </a:r>
            <a:r>
              <a:rPr lang="cy-GB" baseline="0" dirty="0" smtClean="0"/>
              <a:t> </a:t>
            </a:r>
            <a:r>
              <a:rPr lang="cy-GB" baseline="0" dirty="0" err="1" smtClean="0"/>
              <a:t>could</a:t>
            </a:r>
            <a:r>
              <a:rPr lang="cy-GB" baseline="0" dirty="0" smtClean="0"/>
              <a:t> be </a:t>
            </a:r>
            <a:r>
              <a:rPr lang="cy-GB" baseline="0" dirty="0" err="1" smtClean="0"/>
              <a:t>involved</a:t>
            </a:r>
            <a:r>
              <a:rPr lang="cy-GB" baseline="0" dirty="0" smtClean="0"/>
              <a:t> </a:t>
            </a:r>
            <a:r>
              <a:rPr lang="cy-GB" baseline="0" dirty="0" err="1" smtClean="0"/>
              <a:t>in</a:t>
            </a:r>
            <a:r>
              <a:rPr lang="cy-GB" baseline="0" dirty="0" smtClean="0"/>
              <a:t> </a:t>
            </a:r>
            <a:r>
              <a:rPr lang="cy-GB" baseline="0" dirty="0" err="1" smtClean="0"/>
              <a:t>different</a:t>
            </a:r>
            <a:r>
              <a:rPr lang="cy-GB" baseline="0" dirty="0" smtClean="0"/>
              <a:t> </a:t>
            </a:r>
            <a:r>
              <a:rPr lang="cy-GB" baseline="0" dirty="0" err="1" smtClean="0"/>
              <a:t>types</a:t>
            </a:r>
            <a:r>
              <a:rPr lang="cy-GB" baseline="0" dirty="0" smtClean="0"/>
              <a:t> of </a:t>
            </a:r>
            <a:r>
              <a:rPr lang="cy-GB" baseline="0" dirty="0" err="1" smtClean="0"/>
              <a:t>transitions</a:t>
            </a:r>
            <a:r>
              <a:rPr lang="cy-GB" baseline="0" dirty="0" smtClean="0"/>
              <a:t>? </a:t>
            </a:r>
            <a:r>
              <a:rPr lang="cy-GB" baseline="0" dirty="0" err="1" smtClean="0"/>
              <a:t>Eg</a:t>
            </a:r>
            <a:r>
              <a:rPr lang="cy-GB" baseline="0" dirty="0" smtClean="0"/>
              <a:t> </a:t>
            </a:r>
            <a:r>
              <a:rPr lang="cy-GB" baseline="0" dirty="0" err="1" smtClean="0"/>
              <a:t>home</a:t>
            </a:r>
            <a:r>
              <a:rPr lang="cy-GB" baseline="0" dirty="0" smtClean="0"/>
              <a:t> to </a:t>
            </a:r>
            <a:r>
              <a:rPr lang="cy-GB" baseline="0" dirty="0" err="1" smtClean="0"/>
              <a:t>school</a:t>
            </a:r>
            <a:r>
              <a:rPr lang="cy-GB" baseline="0" dirty="0" smtClean="0"/>
              <a:t>/  </a:t>
            </a:r>
            <a:r>
              <a:rPr lang="cy-GB" baseline="0" dirty="0" err="1" smtClean="0"/>
              <a:t>school</a:t>
            </a:r>
            <a:r>
              <a:rPr lang="cy-GB" baseline="0" dirty="0" smtClean="0"/>
              <a:t> to </a:t>
            </a:r>
            <a:r>
              <a:rPr lang="cy-GB" baseline="0" dirty="0" err="1" smtClean="0"/>
              <a:t>school</a:t>
            </a:r>
            <a:r>
              <a:rPr lang="cy-GB" baseline="0" dirty="0" smtClean="0"/>
              <a:t> /  </a:t>
            </a:r>
            <a:r>
              <a:rPr lang="cy-GB" baseline="0" dirty="0" err="1" smtClean="0"/>
              <a:t>authority</a:t>
            </a:r>
            <a:r>
              <a:rPr lang="cy-GB" baseline="0" dirty="0" smtClean="0"/>
              <a:t> to </a:t>
            </a:r>
            <a:r>
              <a:rPr lang="cy-GB" baseline="0" dirty="0" err="1" smtClean="0"/>
              <a:t>authority</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34961578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Ar eich diwrnod rhannu cewch ddewis naill</a:t>
            </a:r>
            <a:r>
              <a:rPr lang="cy-GB" baseline="0" dirty="0" smtClean="0"/>
              <a:t> ai ymateb yn unigol neu fel pâr/ grwp. </a:t>
            </a:r>
          </a:p>
          <a:p>
            <a:r>
              <a:rPr lang="cy-GB" baseline="0" dirty="0" err="1" smtClean="0"/>
              <a:t>Crewch</a:t>
            </a:r>
            <a:r>
              <a:rPr lang="cy-GB" baseline="0" dirty="0" smtClean="0"/>
              <a:t> naill ai sleid wybodaeth am drosglwyddo ar gyfer gwefan ysgol neu adroddiad un tudalen i lywodraethwyr y amlinellu bwriad i ddatblygu prosesau trosglwyddo’r ysgol.</a:t>
            </a:r>
          </a:p>
          <a:p>
            <a:endParaRPr lang="cy-GB" dirty="0" smtClean="0"/>
          </a:p>
          <a:p>
            <a:endParaRPr lang="cy-GB" dirty="0" smtClean="0"/>
          </a:p>
          <a:p>
            <a:r>
              <a:rPr lang="cy-GB" dirty="0" err="1" smtClean="0"/>
              <a:t>On</a:t>
            </a:r>
            <a:r>
              <a:rPr lang="cy-GB" dirty="0" smtClean="0"/>
              <a:t> </a:t>
            </a:r>
            <a:r>
              <a:rPr lang="cy-GB" dirty="0" err="1" smtClean="0"/>
              <a:t>your</a:t>
            </a:r>
            <a:r>
              <a:rPr lang="cy-GB" dirty="0" smtClean="0"/>
              <a:t> </a:t>
            </a:r>
            <a:r>
              <a:rPr lang="cy-GB" dirty="0" err="1" smtClean="0"/>
              <a:t>share</a:t>
            </a:r>
            <a:r>
              <a:rPr lang="cy-GB" dirty="0" smtClean="0"/>
              <a:t> </a:t>
            </a:r>
            <a:r>
              <a:rPr lang="cy-GB" dirty="0" err="1" smtClean="0"/>
              <a:t>day</a:t>
            </a:r>
            <a:r>
              <a:rPr lang="cy-GB" dirty="0" smtClean="0"/>
              <a:t> </a:t>
            </a:r>
            <a:r>
              <a:rPr lang="cy-GB" dirty="0" err="1" smtClean="0"/>
              <a:t>either</a:t>
            </a:r>
            <a:r>
              <a:rPr lang="cy-GB" dirty="0" smtClean="0"/>
              <a:t> </a:t>
            </a:r>
            <a:r>
              <a:rPr lang="cy-GB" dirty="0" err="1" smtClean="0"/>
              <a:t>present</a:t>
            </a:r>
            <a:r>
              <a:rPr lang="cy-GB" dirty="0" smtClean="0"/>
              <a:t> </a:t>
            </a:r>
            <a:r>
              <a:rPr lang="cy-GB" dirty="0" err="1" smtClean="0"/>
              <a:t>individually</a:t>
            </a:r>
            <a:r>
              <a:rPr lang="cy-GB" baseline="0" dirty="0" smtClean="0"/>
              <a:t> or as a pair/ </a:t>
            </a:r>
            <a:r>
              <a:rPr lang="cy-GB" baseline="0" dirty="0" err="1" smtClean="0"/>
              <a:t>small</a:t>
            </a:r>
            <a:r>
              <a:rPr lang="cy-GB" baseline="0" dirty="0" smtClean="0"/>
              <a:t> Group.</a:t>
            </a:r>
          </a:p>
          <a:p>
            <a:r>
              <a:rPr lang="cy-GB" baseline="0" dirty="0" err="1" smtClean="0"/>
              <a:t>Create</a:t>
            </a:r>
            <a:r>
              <a:rPr lang="cy-GB" baseline="0" dirty="0" smtClean="0"/>
              <a:t> </a:t>
            </a:r>
            <a:r>
              <a:rPr lang="cy-GB" baseline="0" dirty="0" err="1" smtClean="0"/>
              <a:t>either</a:t>
            </a:r>
            <a:r>
              <a:rPr lang="cy-GB" baseline="0" dirty="0" smtClean="0"/>
              <a:t> a </a:t>
            </a:r>
            <a:r>
              <a:rPr lang="cy-GB" baseline="0" dirty="0" err="1" smtClean="0"/>
              <a:t>slide</a:t>
            </a:r>
            <a:r>
              <a:rPr lang="cy-GB" baseline="0" dirty="0" smtClean="0"/>
              <a:t> </a:t>
            </a:r>
            <a:r>
              <a:rPr lang="cy-GB" baseline="0" dirty="0" err="1" smtClean="0"/>
              <a:t>for</a:t>
            </a:r>
            <a:r>
              <a:rPr lang="cy-GB" baseline="0" dirty="0" smtClean="0"/>
              <a:t> a </a:t>
            </a:r>
            <a:r>
              <a:rPr lang="cy-GB" baseline="0" dirty="0" err="1" smtClean="0"/>
              <a:t>school</a:t>
            </a:r>
            <a:r>
              <a:rPr lang="cy-GB" baseline="0" dirty="0" smtClean="0"/>
              <a:t> </a:t>
            </a:r>
            <a:r>
              <a:rPr lang="cy-GB" baseline="0" dirty="0" err="1" smtClean="0"/>
              <a:t>website</a:t>
            </a:r>
            <a:r>
              <a:rPr lang="cy-GB" baseline="0" dirty="0" smtClean="0"/>
              <a:t> </a:t>
            </a:r>
            <a:r>
              <a:rPr lang="cy-GB" baseline="0" dirty="0" err="1" smtClean="0"/>
              <a:t>outlining</a:t>
            </a:r>
            <a:r>
              <a:rPr lang="cy-GB" baseline="0" dirty="0" smtClean="0"/>
              <a:t> </a:t>
            </a:r>
            <a:r>
              <a:rPr lang="cy-GB" baseline="0" dirty="0" err="1" smtClean="0"/>
              <a:t>transition</a:t>
            </a:r>
            <a:r>
              <a:rPr lang="cy-GB" baseline="0" dirty="0" smtClean="0"/>
              <a:t> </a:t>
            </a:r>
            <a:r>
              <a:rPr lang="cy-GB" baseline="0" dirty="0" err="1" smtClean="0"/>
              <a:t>activities</a:t>
            </a:r>
            <a:r>
              <a:rPr lang="cy-GB" baseline="0" dirty="0" smtClean="0"/>
              <a:t> </a:t>
            </a:r>
            <a:r>
              <a:rPr lang="cy-GB" baseline="0" dirty="0" err="1" smtClean="0"/>
              <a:t>in</a:t>
            </a:r>
            <a:r>
              <a:rPr lang="cy-GB" baseline="0" dirty="0" smtClean="0"/>
              <a:t> the </a:t>
            </a:r>
            <a:r>
              <a:rPr lang="cy-GB" baseline="0" dirty="0" err="1" smtClean="0"/>
              <a:t>school</a:t>
            </a:r>
            <a:r>
              <a:rPr lang="cy-GB" baseline="0" dirty="0" smtClean="0"/>
              <a:t> or a </a:t>
            </a:r>
            <a:r>
              <a:rPr lang="cy-GB" baseline="0" dirty="0" err="1" smtClean="0"/>
              <a:t>one</a:t>
            </a:r>
            <a:r>
              <a:rPr lang="cy-GB" baseline="0" dirty="0" smtClean="0"/>
              <a:t> </a:t>
            </a:r>
            <a:r>
              <a:rPr lang="cy-GB" baseline="0" dirty="0" err="1" smtClean="0"/>
              <a:t>page</a:t>
            </a:r>
            <a:r>
              <a:rPr lang="cy-GB" baseline="0" dirty="0" smtClean="0"/>
              <a:t> </a:t>
            </a:r>
            <a:r>
              <a:rPr lang="cy-GB" baseline="0" dirty="0" err="1" smtClean="0"/>
              <a:t>report</a:t>
            </a:r>
            <a:r>
              <a:rPr lang="cy-GB" baseline="0" dirty="0" smtClean="0"/>
              <a:t> </a:t>
            </a:r>
            <a:r>
              <a:rPr lang="cy-GB" baseline="0" dirty="0" err="1" smtClean="0"/>
              <a:t>for</a:t>
            </a:r>
            <a:r>
              <a:rPr lang="cy-GB" baseline="0" dirty="0" smtClean="0"/>
              <a:t> </a:t>
            </a:r>
            <a:r>
              <a:rPr lang="cy-GB" baseline="0" dirty="0" err="1" smtClean="0"/>
              <a:t>governors</a:t>
            </a:r>
            <a:r>
              <a:rPr lang="cy-GB" baseline="0" dirty="0" smtClean="0"/>
              <a:t> </a:t>
            </a:r>
            <a:r>
              <a:rPr lang="cy-GB" baseline="0" dirty="0" err="1" smtClean="0"/>
              <a:t>outlining</a:t>
            </a:r>
            <a:r>
              <a:rPr lang="cy-GB" baseline="0" dirty="0" smtClean="0"/>
              <a:t> </a:t>
            </a:r>
            <a:r>
              <a:rPr lang="cy-GB" baseline="0" dirty="0" err="1" smtClean="0"/>
              <a:t>your</a:t>
            </a:r>
            <a:r>
              <a:rPr lang="cy-GB" baseline="0" dirty="0" smtClean="0"/>
              <a:t> </a:t>
            </a:r>
            <a:r>
              <a:rPr lang="cy-GB" baseline="0" dirty="0" err="1" smtClean="0"/>
              <a:t>intetions</a:t>
            </a:r>
            <a:r>
              <a:rPr lang="cy-GB" baseline="0" dirty="0" smtClean="0"/>
              <a:t> </a:t>
            </a:r>
            <a:r>
              <a:rPr lang="cy-GB" baseline="0" dirty="0" err="1" smtClean="0"/>
              <a:t>for</a:t>
            </a:r>
            <a:r>
              <a:rPr lang="cy-GB" baseline="0" dirty="0" smtClean="0"/>
              <a:t> </a:t>
            </a:r>
            <a:r>
              <a:rPr lang="cy-GB" baseline="0" dirty="0" err="1" smtClean="0"/>
              <a:t>developing</a:t>
            </a:r>
            <a:r>
              <a:rPr lang="cy-GB" baseline="0" dirty="0" smtClean="0"/>
              <a:t> </a:t>
            </a:r>
            <a:r>
              <a:rPr lang="cy-GB" baseline="0" dirty="0" err="1" smtClean="0"/>
              <a:t>transition</a:t>
            </a:r>
            <a:r>
              <a:rPr lang="cy-GB" baseline="0" dirty="0" smtClean="0"/>
              <a:t> </a:t>
            </a:r>
            <a:r>
              <a:rPr lang="cy-GB" baseline="0" dirty="0" err="1" smtClean="0"/>
              <a:t>processes</a:t>
            </a:r>
            <a:r>
              <a:rPr lang="cy-GB" baseline="0" dirty="0" smtClean="0"/>
              <a:t> </a:t>
            </a:r>
            <a:r>
              <a:rPr lang="cy-GB" baseline="0" dirty="0" err="1" smtClean="0"/>
              <a:t>in</a:t>
            </a:r>
            <a:r>
              <a:rPr lang="cy-GB" baseline="0" dirty="0" smtClean="0"/>
              <a:t> the </a:t>
            </a:r>
            <a:r>
              <a:rPr lang="cy-GB" baseline="0" dirty="0" err="1" smtClean="0"/>
              <a:t>school</a:t>
            </a:r>
            <a:r>
              <a:rPr lang="cy-GB" baseline="0" dirty="0" smtClean="0"/>
              <a:t>.</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17449526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11/29/2019</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11/29/2019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11/29/2019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11/29/2019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11/29/2019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11/29/2019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11/29/2019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11/29/2019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11/29/2019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11/29/2019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530FA319-8DFA-462E-BDD7-C54B23E6E3F3}" type="datetime1">
              <a:rPr lang="en-US" altLang="en-US"/>
              <a:pPr>
                <a:defRPr/>
              </a:pPr>
              <a:t>11/29/2019</a:t>
            </a:fld>
            <a:endParaRPr lang="en-US" alt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E8A0FB9F-BEA7-4AB2-BCA1-3D1D18A71B9E}" type="slidenum">
              <a:rPr lang="en-US" altLang="en-US"/>
              <a:pPr>
                <a:defRPr/>
              </a:pPr>
              <a:t>‹#›</a:t>
            </a:fld>
            <a:endParaRPr lang="en-US" altLang="en-US"/>
          </a:p>
        </p:txBody>
      </p:sp>
    </p:spTree>
    <p:extLst>
      <p:ext uri="{BB962C8B-B14F-4D97-AF65-F5344CB8AC3E}">
        <p14:creationId xmlns:p14="http://schemas.microsoft.com/office/powerpoint/2010/main" val="1002137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47851"/>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11/29/2019</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7"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2.xml"/><Relationship Id="rId6" Type="http://schemas.openxmlformats.org/officeDocument/2006/relationships/image" Target="../media/image9.png"/><Relationship Id="rId5" Type="http://schemas.openxmlformats.org/officeDocument/2006/relationships/image" Target="../media/image8.jpg"/><Relationship Id="rId4" Type="http://schemas.openxmlformats.org/officeDocument/2006/relationships/image" Target="../media/image7.jp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46234" y="1129862"/>
            <a:ext cx="7919546" cy="1323439"/>
          </a:xfrm>
          <a:prstGeom prst="rect">
            <a:avLst/>
          </a:prstGeom>
          <a:noFill/>
        </p:spPr>
        <p:txBody>
          <a:bodyPr wrap="square" rtlCol="0">
            <a:spAutoFit/>
          </a:bodyPr>
          <a:lstStyle/>
          <a:p>
            <a:r>
              <a:rPr lang="en-GB" sz="4000" dirty="0" smtClean="0">
                <a:solidFill>
                  <a:schemeClr val="bg1"/>
                </a:solidFill>
              </a:rPr>
              <a:t>PONTIO   4                        BRIDGING  4</a:t>
            </a:r>
          </a:p>
          <a:p>
            <a:r>
              <a:rPr lang="en-GB" sz="4000" dirty="0" smtClean="0">
                <a:solidFill>
                  <a:schemeClr val="bg1"/>
                </a:solidFill>
              </a:rPr>
              <a:t>RHANNU                           SHARE</a:t>
            </a:r>
            <a:endParaRPr lang="en-GB" sz="4000" dirty="0">
              <a:solidFill>
                <a:schemeClr val="bg1"/>
              </a:solidFill>
            </a:endParaRPr>
          </a:p>
        </p:txBody>
      </p:sp>
      <p:pic>
        <p:nvPicPr>
          <p:cNvPr id="5" name="Picture 4"/>
          <p:cNvPicPr>
            <a:picLocks noChangeAspect="1"/>
          </p:cNvPicPr>
          <p:nvPr/>
        </p:nvPicPr>
        <p:blipFill>
          <a:blip r:embed="rId3"/>
          <a:stretch>
            <a:fillRect/>
          </a:stretch>
        </p:blipFill>
        <p:spPr>
          <a:xfrm>
            <a:off x="6203609" y="4290209"/>
            <a:ext cx="2462171" cy="2035205"/>
          </a:xfrm>
          <a:prstGeom prst="rect">
            <a:avLst/>
          </a:prstGeom>
        </p:spPr>
      </p:pic>
      <p:pic>
        <p:nvPicPr>
          <p:cNvPr id="6" name="Picture 5"/>
          <p:cNvPicPr>
            <a:picLocks noChangeAspect="1"/>
          </p:cNvPicPr>
          <p:nvPr/>
        </p:nvPicPr>
        <p:blipFill>
          <a:blip r:embed="rId4"/>
          <a:stretch>
            <a:fillRect/>
          </a:stretch>
        </p:blipFill>
        <p:spPr>
          <a:xfrm>
            <a:off x="677804" y="4252972"/>
            <a:ext cx="2495761" cy="2109677"/>
          </a:xfrm>
          <a:prstGeom prst="rect">
            <a:avLst/>
          </a:prstGeom>
        </p:spPr>
      </p:pic>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576098" y="926991"/>
            <a:ext cx="3685847" cy="4351338"/>
          </a:xfrm>
        </p:spPr>
        <p:txBody>
          <a:bodyPr>
            <a:normAutofit fontScale="92500" lnSpcReduction="10000"/>
          </a:bodyPr>
          <a:lstStyle/>
          <a:p>
            <a:pPr marL="0" indent="0">
              <a:buNone/>
            </a:pPr>
            <a:r>
              <a:rPr lang="en-GB" b="1" dirty="0" err="1" smtClean="0"/>
              <a:t>Amcanion</a:t>
            </a:r>
            <a:r>
              <a:rPr lang="en-GB" dirty="0" smtClean="0"/>
              <a:t>:</a:t>
            </a:r>
          </a:p>
          <a:p>
            <a:pPr marL="0" indent="0">
              <a:buNone/>
            </a:pPr>
            <a:r>
              <a:rPr lang="cy-GB" dirty="0" smtClean="0"/>
              <a:t>Diwrnod 1: Sut mae arferion trosglwyddo yn ymddangos yn ymarferol? </a:t>
            </a:r>
          </a:p>
          <a:p>
            <a:pPr marL="0" indent="0">
              <a:buNone/>
            </a:pPr>
            <a:endParaRPr lang="cy-GB" dirty="0"/>
          </a:p>
          <a:p>
            <a:pPr marL="0" indent="0">
              <a:buNone/>
            </a:pPr>
            <a:r>
              <a:rPr lang="cy-GB" dirty="0" smtClean="0"/>
              <a:t>Diwrnod 2: Beth yw’r strategaethau a’r arferion sy’n arwain at trosglwyddo effeithiol?</a:t>
            </a:r>
          </a:p>
          <a:p>
            <a:pPr marL="0" indent="0">
              <a:buNone/>
            </a:pPr>
            <a:r>
              <a:rPr lang="cy-GB" dirty="0" smtClean="0"/>
              <a:t>Sut gwyddoch hyn?</a:t>
            </a:r>
            <a:endParaRPr lang="en-GB" dirty="0"/>
          </a:p>
        </p:txBody>
      </p:sp>
      <p:sp>
        <p:nvSpPr>
          <p:cNvPr id="4" name="Content Placeholder 3"/>
          <p:cNvSpPr>
            <a:spLocks noGrp="1"/>
          </p:cNvSpPr>
          <p:nvPr>
            <p:ph sz="half" idx="2"/>
          </p:nvPr>
        </p:nvSpPr>
        <p:spPr>
          <a:xfrm>
            <a:off x="4755275" y="926991"/>
            <a:ext cx="3886200" cy="4030772"/>
          </a:xfrm>
        </p:spPr>
        <p:txBody>
          <a:bodyPr>
            <a:normAutofit fontScale="92500" lnSpcReduction="10000"/>
          </a:bodyPr>
          <a:lstStyle/>
          <a:p>
            <a:pPr marL="0" indent="0">
              <a:buNone/>
            </a:pPr>
            <a:r>
              <a:rPr lang="en-GB" b="1" dirty="0" smtClean="0"/>
              <a:t>Aims</a:t>
            </a:r>
            <a:r>
              <a:rPr lang="en-GB" dirty="0" smtClean="0"/>
              <a:t>:</a:t>
            </a:r>
          </a:p>
          <a:p>
            <a:pPr marL="0" indent="0">
              <a:buNone/>
            </a:pPr>
            <a:r>
              <a:rPr lang="cy-GB" dirty="0" smtClean="0"/>
              <a:t>Day 1: </a:t>
            </a:r>
            <a:r>
              <a:rPr lang="cy-GB" dirty="0" err="1" smtClean="0"/>
              <a:t>What</a:t>
            </a:r>
            <a:r>
              <a:rPr lang="cy-GB" dirty="0" smtClean="0"/>
              <a:t> does </a:t>
            </a:r>
            <a:r>
              <a:rPr lang="cy-GB" dirty="0" err="1" smtClean="0"/>
              <a:t>transition</a:t>
            </a:r>
            <a:r>
              <a:rPr lang="cy-GB" dirty="0" smtClean="0"/>
              <a:t> </a:t>
            </a:r>
            <a:r>
              <a:rPr lang="cy-GB" dirty="0" err="1" smtClean="0"/>
              <a:t>look</a:t>
            </a:r>
            <a:r>
              <a:rPr lang="cy-GB" dirty="0" smtClean="0"/>
              <a:t> </a:t>
            </a:r>
            <a:r>
              <a:rPr lang="cy-GB" dirty="0" err="1" smtClean="0"/>
              <a:t>like</a:t>
            </a:r>
            <a:r>
              <a:rPr lang="cy-GB" dirty="0" smtClean="0"/>
              <a:t> </a:t>
            </a:r>
            <a:r>
              <a:rPr lang="cy-GB" dirty="0" err="1" smtClean="0"/>
              <a:t>in</a:t>
            </a:r>
            <a:r>
              <a:rPr lang="cy-GB" dirty="0" smtClean="0"/>
              <a:t> </a:t>
            </a:r>
            <a:r>
              <a:rPr lang="cy-GB" dirty="0" err="1" smtClean="0"/>
              <a:t>practice</a:t>
            </a:r>
            <a:r>
              <a:rPr lang="cy-GB" dirty="0" smtClean="0"/>
              <a:t>?</a:t>
            </a:r>
          </a:p>
          <a:p>
            <a:pPr marL="0" indent="0">
              <a:buNone/>
            </a:pPr>
            <a:endParaRPr lang="cy-GB" dirty="0"/>
          </a:p>
          <a:p>
            <a:pPr marL="0" indent="0">
              <a:buNone/>
            </a:pPr>
            <a:r>
              <a:rPr lang="cy-GB" dirty="0" smtClean="0"/>
              <a:t>Day 2: </a:t>
            </a:r>
            <a:r>
              <a:rPr lang="cy-GB" dirty="0" err="1" smtClean="0"/>
              <a:t>What</a:t>
            </a:r>
            <a:r>
              <a:rPr lang="cy-GB" dirty="0" smtClean="0"/>
              <a:t> </a:t>
            </a:r>
            <a:r>
              <a:rPr lang="cy-GB" dirty="0" err="1" smtClean="0"/>
              <a:t>strategies</a:t>
            </a:r>
            <a:r>
              <a:rPr lang="cy-GB" dirty="0" smtClean="0"/>
              <a:t> </a:t>
            </a:r>
            <a:r>
              <a:rPr lang="cy-GB" dirty="0" err="1" smtClean="0"/>
              <a:t>and</a:t>
            </a:r>
            <a:r>
              <a:rPr lang="cy-GB" dirty="0" smtClean="0"/>
              <a:t> </a:t>
            </a:r>
            <a:r>
              <a:rPr lang="cy-GB" dirty="0" err="1" smtClean="0"/>
              <a:t>processes</a:t>
            </a:r>
            <a:r>
              <a:rPr lang="cy-GB" dirty="0" smtClean="0"/>
              <a:t> </a:t>
            </a:r>
            <a:r>
              <a:rPr lang="cy-GB" dirty="0" err="1" smtClean="0"/>
              <a:t>constitute</a:t>
            </a:r>
            <a:r>
              <a:rPr lang="cy-GB" dirty="0" smtClean="0"/>
              <a:t> </a:t>
            </a:r>
            <a:r>
              <a:rPr lang="cy-GB" dirty="0" err="1" smtClean="0"/>
              <a:t>an</a:t>
            </a:r>
            <a:r>
              <a:rPr lang="cy-GB" dirty="0" smtClean="0"/>
              <a:t> </a:t>
            </a:r>
            <a:r>
              <a:rPr lang="cy-GB" dirty="0" err="1" smtClean="0"/>
              <a:t>effective</a:t>
            </a:r>
            <a:r>
              <a:rPr lang="cy-GB" dirty="0" smtClean="0"/>
              <a:t> </a:t>
            </a:r>
            <a:r>
              <a:rPr lang="cy-GB" dirty="0" err="1" smtClean="0"/>
              <a:t>transition</a:t>
            </a:r>
            <a:r>
              <a:rPr lang="cy-GB" dirty="0" smtClean="0"/>
              <a:t>?</a:t>
            </a:r>
          </a:p>
          <a:p>
            <a:pPr marL="0" indent="0">
              <a:buNone/>
            </a:pPr>
            <a:endParaRPr lang="cy-GB" dirty="0" smtClean="0"/>
          </a:p>
          <a:p>
            <a:pPr marL="0" indent="0">
              <a:buNone/>
            </a:pPr>
            <a:r>
              <a:rPr lang="cy-GB" dirty="0" err="1" smtClean="0"/>
              <a:t>How</a:t>
            </a:r>
            <a:r>
              <a:rPr lang="cy-GB" dirty="0" smtClean="0"/>
              <a:t> do </a:t>
            </a:r>
            <a:r>
              <a:rPr lang="cy-GB" dirty="0" err="1" smtClean="0"/>
              <a:t>you</a:t>
            </a:r>
            <a:r>
              <a:rPr lang="cy-GB" dirty="0" smtClean="0"/>
              <a:t> </a:t>
            </a:r>
            <a:r>
              <a:rPr lang="cy-GB" dirty="0" err="1" smtClean="0"/>
              <a:t>know</a:t>
            </a:r>
            <a:r>
              <a:rPr lang="cy-GB" dirty="0" smtClean="0"/>
              <a:t>?</a:t>
            </a:r>
            <a:endParaRPr lang="en-GB" dirty="0"/>
          </a:p>
        </p:txBody>
      </p:sp>
    </p:spTree>
    <p:extLst>
      <p:ext uri="{BB962C8B-B14F-4D97-AF65-F5344CB8AC3E}">
        <p14:creationId xmlns:p14="http://schemas.microsoft.com/office/powerpoint/2010/main" val="28617219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49317" y="842908"/>
            <a:ext cx="3886200" cy="4351338"/>
          </a:xfrm>
        </p:spPr>
        <p:txBody>
          <a:bodyPr>
            <a:normAutofit fontScale="62500" lnSpcReduction="20000"/>
          </a:bodyPr>
          <a:lstStyle/>
          <a:p>
            <a:r>
              <a:rPr lang="cy-GB" dirty="0"/>
              <a:t>Trafodaeth dorfol gyffredinol ar y broses o gasglu gwybodaeth </a:t>
            </a:r>
            <a:r>
              <a:rPr lang="cy-GB" dirty="0" smtClean="0"/>
              <a:t>am arferion trosglwyddo yn yr ysgol.</a:t>
            </a:r>
          </a:p>
          <a:p>
            <a:pPr marL="0" indent="0">
              <a:buNone/>
            </a:pPr>
            <a:endParaRPr lang="en-GB" dirty="0"/>
          </a:p>
          <a:p>
            <a:r>
              <a:rPr lang="cy-GB" dirty="0"/>
              <a:t>Cysylltu theori ag ymarfer: ym mha ffyrdd </a:t>
            </a:r>
            <a:r>
              <a:rPr lang="cy-GB" dirty="0" smtClean="0"/>
              <a:t>gall trosglwyddo ddylanwadu ar </a:t>
            </a:r>
            <a:r>
              <a:rPr lang="cy-GB" dirty="0"/>
              <a:t>g</a:t>
            </a:r>
            <a:r>
              <a:rPr lang="cy-GB" dirty="0" smtClean="0"/>
              <a:t>ynnydd plentyn a’i les?</a:t>
            </a:r>
          </a:p>
          <a:p>
            <a:pPr marL="0" indent="0">
              <a:buNone/>
            </a:pPr>
            <a:endParaRPr lang="cy-GB" dirty="0" smtClean="0"/>
          </a:p>
          <a:p>
            <a:r>
              <a:rPr lang="cy-GB" dirty="0" smtClean="0"/>
              <a:t>Ystyried: pa drosglwyddiadau eraill o fewn yr ysgol  gallai gael dylanwad ar gynnydd?</a:t>
            </a:r>
          </a:p>
          <a:p>
            <a:endParaRPr lang="cy-GB" dirty="0"/>
          </a:p>
          <a:p>
            <a:r>
              <a:rPr lang="cy-GB" dirty="0" smtClean="0"/>
              <a:t>Rhannu canfyddiadau</a:t>
            </a:r>
          </a:p>
          <a:p>
            <a:pPr marL="0" indent="0">
              <a:buNone/>
            </a:pPr>
            <a:endParaRPr lang="en-GB" dirty="0"/>
          </a:p>
        </p:txBody>
      </p:sp>
      <p:sp>
        <p:nvSpPr>
          <p:cNvPr id="4" name="Content Placeholder 3"/>
          <p:cNvSpPr>
            <a:spLocks noGrp="1"/>
          </p:cNvSpPr>
          <p:nvPr>
            <p:ph sz="half" idx="2"/>
          </p:nvPr>
        </p:nvSpPr>
        <p:spPr>
          <a:xfrm>
            <a:off x="4487260" y="611679"/>
            <a:ext cx="3886200" cy="4351338"/>
          </a:xfrm>
        </p:spPr>
        <p:txBody>
          <a:bodyPr>
            <a:normAutofit fontScale="62500" lnSpcReduction="20000"/>
          </a:bodyPr>
          <a:lstStyle/>
          <a:p>
            <a:endParaRPr lang="en-GB" dirty="0" smtClean="0"/>
          </a:p>
          <a:p>
            <a:r>
              <a:rPr lang="en-GB" dirty="0" smtClean="0"/>
              <a:t>Brief </a:t>
            </a:r>
            <a:r>
              <a:rPr lang="en-GB" dirty="0"/>
              <a:t>general group discussion </a:t>
            </a:r>
            <a:r>
              <a:rPr lang="en-GB" dirty="0" smtClean="0"/>
              <a:t>on the </a:t>
            </a:r>
            <a:r>
              <a:rPr lang="en-GB" dirty="0"/>
              <a:t>process of information gathering </a:t>
            </a:r>
            <a:r>
              <a:rPr lang="en-GB" dirty="0" smtClean="0"/>
              <a:t>on transition procedures in the school</a:t>
            </a:r>
          </a:p>
          <a:p>
            <a:pPr marL="0" indent="0">
              <a:buNone/>
            </a:pPr>
            <a:endParaRPr lang="en-GB" dirty="0" smtClean="0"/>
          </a:p>
          <a:p>
            <a:r>
              <a:rPr lang="cy-GB" dirty="0" err="1" smtClean="0"/>
              <a:t>Linking</a:t>
            </a:r>
            <a:r>
              <a:rPr lang="cy-GB" dirty="0" smtClean="0"/>
              <a:t> </a:t>
            </a:r>
            <a:r>
              <a:rPr lang="cy-GB" dirty="0" err="1"/>
              <a:t>theory</a:t>
            </a:r>
            <a:r>
              <a:rPr lang="cy-GB" dirty="0"/>
              <a:t> to </a:t>
            </a:r>
            <a:r>
              <a:rPr lang="cy-GB" dirty="0" err="1"/>
              <a:t>practice</a:t>
            </a:r>
            <a:r>
              <a:rPr lang="cy-GB" dirty="0"/>
              <a:t>: </a:t>
            </a:r>
            <a:r>
              <a:rPr lang="cy-GB" dirty="0" err="1" smtClean="0"/>
              <a:t>what</a:t>
            </a:r>
            <a:r>
              <a:rPr lang="cy-GB" dirty="0" smtClean="0"/>
              <a:t> does the </a:t>
            </a:r>
            <a:r>
              <a:rPr lang="cy-GB" dirty="0" err="1" smtClean="0"/>
              <a:t>theory</a:t>
            </a:r>
            <a:r>
              <a:rPr lang="cy-GB" dirty="0" smtClean="0"/>
              <a:t> </a:t>
            </a:r>
            <a:r>
              <a:rPr lang="cy-GB" dirty="0" err="1" smtClean="0"/>
              <a:t>tell</a:t>
            </a:r>
            <a:r>
              <a:rPr lang="cy-GB" dirty="0" smtClean="0"/>
              <a:t> </a:t>
            </a:r>
            <a:r>
              <a:rPr lang="cy-GB" dirty="0" err="1" smtClean="0"/>
              <a:t>us</a:t>
            </a:r>
            <a:r>
              <a:rPr lang="cy-GB" dirty="0" smtClean="0"/>
              <a:t> </a:t>
            </a:r>
            <a:r>
              <a:rPr lang="cy-GB" dirty="0" err="1" smtClean="0"/>
              <a:t>about</a:t>
            </a:r>
            <a:r>
              <a:rPr lang="cy-GB" dirty="0" smtClean="0"/>
              <a:t> </a:t>
            </a:r>
            <a:r>
              <a:rPr lang="cy-GB" dirty="0" err="1" smtClean="0"/>
              <a:t>transition</a:t>
            </a:r>
            <a:r>
              <a:rPr lang="cy-GB" dirty="0" smtClean="0"/>
              <a:t> </a:t>
            </a:r>
            <a:r>
              <a:rPr lang="cy-GB" dirty="0" err="1" smtClean="0"/>
              <a:t>and</a:t>
            </a:r>
            <a:r>
              <a:rPr lang="cy-GB" dirty="0" smtClean="0"/>
              <a:t> </a:t>
            </a:r>
            <a:r>
              <a:rPr lang="cy-GB" dirty="0" err="1" smtClean="0"/>
              <a:t>how</a:t>
            </a:r>
            <a:r>
              <a:rPr lang="cy-GB" dirty="0" smtClean="0"/>
              <a:t> it can </a:t>
            </a:r>
            <a:r>
              <a:rPr lang="cy-GB" dirty="0" err="1" smtClean="0"/>
              <a:t>affect</a:t>
            </a:r>
            <a:r>
              <a:rPr lang="cy-GB" dirty="0" smtClean="0"/>
              <a:t> </a:t>
            </a:r>
            <a:r>
              <a:rPr lang="cy-GB" dirty="0" err="1" smtClean="0"/>
              <a:t>progress</a:t>
            </a:r>
            <a:r>
              <a:rPr lang="cy-GB" dirty="0" smtClean="0"/>
              <a:t>/ </a:t>
            </a:r>
            <a:r>
              <a:rPr lang="cy-GB" dirty="0" err="1" smtClean="0"/>
              <a:t>wellbeing</a:t>
            </a:r>
            <a:r>
              <a:rPr lang="cy-GB" dirty="0" smtClean="0"/>
              <a:t>?</a:t>
            </a:r>
          </a:p>
          <a:p>
            <a:pPr marL="0" indent="0">
              <a:buNone/>
            </a:pPr>
            <a:endParaRPr lang="cy-GB" dirty="0" smtClean="0"/>
          </a:p>
          <a:p>
            <a:r>
              <a:rPr lang="cy-GB" dirty="0" err="1" smtClean="0"/>
              <a:t>Consider</a:t>
            </a:r>
            <a:r>
              <a:rPr lang="cy-GB" dirty="0" smtClean="0"/>
              <a:t>: </a:t>
            </a:r>
            <a:r>
              <a:rPr lang="cy-GB" dirty="0" err="1" smtClean="0"/>
              <a:t>what</a:t>
            </a:r>
            <a:r>
              <a:rPr lang="cy-GB" dirty="0" smtClean="0"/>
              <a:t> </a:t>
            </a:r>
            <a:r>
              <a:rPr lang="cy-GB" dirty="0" err="1" smtClean="0"/>
              <a:t>other</a:t>
            </a:r>
            <a:r>
              <a:rPr lang="cy-GB" dirty="0" smtClean="0"/>
              <a:t> </a:t>
            </a:r>
            <a:r>
              <a:rPr lang="cy-GB" dirty="0" err="1" smtClean="0"/>
              <a:t>transitions</a:t>
            </a:r>
            <a:r>
              <a:rPr lang="cy-GB" dirty="0" smtClean="0"/>
              <a:t> </a:t>
            </a:r>
            <a:r>
              <a:rPr lang="cy-GB" dirty="0" err="1" smtClean="0"/>
              <a:t>within</a:t>
            </a:r>
            <a:r>
              <a:rPr lang="cy-GB" dirty="0" smtClean="0"/>
              <a:t> </a:t>
            </a:r>
            <a:r>
              <a:rPr lang="cy-GB" dirty="0" err="1" smtClean="0"/>
              <a:t>school</a:t>
            </a:r>
            <a:r>
              <a:rPr lang="cy-GB" dirty="0" smtClean="0"/>
              <a:t> </a:t>
            </a:r>
            <a:r>
              <a:rPr lang="cy-GB" dirty="0" err="1" smtClean="0"/>
              <a:t>could</a:t>
            </a:r>
            <a:r>
              <a:rPr lang="cy-GB" dirty="0" smtClean="0"/>
              <a:t> </a:t>
            </a:r>
            <a:r>
              <a:rPr lang="cy-GB" dirty="0" err="1" smtClean="0"/>
              <a:t>have</a:t>
            </a:r>
            <a:r>
              <a:rPr lang="cy-GB" dirty="0" smtClean="0"/>
              <a:t> </a:t>
            </a:r>
            <a:r>
              <a:rPr lang="cy-GB" dirty="0" err="1" smtClean="0"/>
              <a:t>an</a:t>
            </a:r>
            <a:r>
              <a:rPr lang="cy-GB" dirty="0" smtClean="0"/>
              <a:t> </a:t>
            </a:r>
            <a:r>
              <a:rPr lang="cy-GB" dirty="0" err="1" smtClean="0"/>
              <a:t>impact</a:t>
            </a:r>
            <a:r>
              <a:rPr lang="cy-GB" dirty="0" smtClean="0"/>
              <a:t> </a:t>
            </a:r>
            <a:r>
              <a:rPr lang="cy-GB" dirty="0" err="1" smtClean="0"/>
              <a:t>on</a:t>
            </a:r>
            <a:r>
              <a:rPr lang="cy-GB" dirty="0" smtClean="0"/>
              <a:t> </a:t>
            </a:r>
            <a:r>
              <a:rPr lang="cy-GB" dirty="0" err="1" smtClean="0"/>
              <a:t>pupil</a:t>
            </a:r>
            <a:r>
              <a:rPr lang="cy-GB" dirty="0" smtClean="0"/>
              <a:t> </a:t>
            </a:r>
            <a:r>
              <a:rPr lang="cy-GB" dirty="0" err="1" smtClean="0"/>
              <a:t>progress</a:t>
            </a:r>
            <a:r>
              <a:rPr lang="cy-GB" dirty="0" smtClean="0"/>
              <a:t>?</a:t>
            </a:r>
          </a:p>
          <a:p>
            <a:endParaRPr lang="cy-GB" dirty="0"/>
          </a:p>
          <a:p>
            <a:r>
              <a:rPr lang="cy-GB" dirty="0" err="1" smtClean="0"/>
              <a:t>Share</a:t>
            </a:r>
            <a:r>
              <a:rPr lang="cy-GB" dirty="0" smtClean="0"/>
              <a:t> </a:t>
            </a:r>
            <a:r>
              <a:rPr lang="cy-GB" dirty="0" err="1" smtClean="0"/>
              <a:t>findings</a:t>
            </a:r>
            <a:endParaRPr lang="cy-GB" dirty="0" smtClean="0"/>
          </a:p>
        </p:txBody>
      </p:sp>
    </p:spTree>
    <p:extLst>
      <p:ext uri="{BB962C8B-B14F-4D97-AF65-F5344CB8AC3E}">
        <p14:creationId xmlns:p14="http://schemas.microsoft.com/office/powerpoint/2010/main" val="17431188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4363" y="1109663"/>
            <a:ext cx="7572375" cy="3785652"/>
          </a:xfrm>
          <a:prstGeom prst="rect">
            <a:avLst/>
          </a:prstGeom>
        </p:spPr>
        <p:txBody>
          <a:bodyPr wrap="square">
            <a:spAutoFit/>
          </a:bodyPr>
          <a:lstStyle/>
          <a:p>
            <a:r>
              <a:rPr lang="en-GB" sz="2400" dirty="0" smtClean="0"/>
              <a:t>Division </a:t>
            </a:r>
            <a:r>
              <a:rPr lang="en-GB" sz="2400" dirty="0"/>
              <a:t>into the separate stages, which tend to have distinctive philosophies and approaches, has had the effect of creating additional transition points. Negative effects are evident in the transitions between the Foundation Phase and Key Stage 2, Key Stages 2 and 3, and Key Stages 3 and 4. In each case, shifts in philosophy or approach at transition points can hinder progression and there was evidence that this could contribute to disengagement as young people progress through school.</a:t>
            </a:r>
          </a:p>
          <a:p>
            <a:r>
              <a:rPr lang="en-GB" sz="2400" dirty="0"/>
              <a:t>	</a:t>
            </a:r>
            <a:r>
              <a:rPr lang="en-GB" sz="2400" dirty="0" smtClean="0"/>
              <a:t>                  </a:t>
            </a:r>
            <a:r>
              <a:rPr lang="en-GB" sz="2000" dirty="0" smtClean="0"/>
              <a:t>                                                              Donaldson 2015</a:t>
            </a:r>
            <a:endParaRPr lang="en-GB" sz="2000" dirty="0"/>
          </a:p>
        </p:txBody>
      </p:sp>
    </p:spTree>
    <p:extLst>
      <p:ext uri="{BB962C8B-B14F-4D97-AF65-F5344CB8AC3E}">
        <p14:creationId xmlns:p14="http://schemas.microsoft.com/office/powerpoint/2010/main" val="3942503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85913" y="641437"/>
            <a:ext cx="7898295" cy="4062651"/>
          </a:xfrm>
          <a:prstGeom prst="rect">
            <a:avLst/>
          </a:prstGeom>
        </p:spPr>
        <p:txBody>
          <a:bodyPr wrap="square">
            <a:spAutoFit/>
          </a:bodyPr>
          <a:lstStyle/>
          <a:p>
            <a:r>
              <a:rPr lang="en-GB" dirty="0"/>
              <a:t> </a:t>
            </a:r>
            <a:r>
              <a:rPr lang="en-GB" sz="2400" dirty="0"/>
              <a:t>Mae </a:t>
            </a:r>
            <a:r>
              <a:rPr lang="en-GB" sz="2400" dirty="0" err="1"/>
              <a:t>rhannu’r</a:t>
            </a:r>
            <a:r>
              <a:rPr lang="en-GB" sz="2400" dirty="0"/>
              <a:t> </a:t>
            </a:r>
            <a:r>
              <a:rPr lang="en-GB" sz="2400" dirty="0" err="1"/>
              <a:t>cwricwlwm</a:t>
            </a:r>
            <a:r>
              <a:rPr lang="en-GB" sz="2400" dirty="0"/>
              <a:t> </a:t>
            </a:r>
            <a:r>
              <a:rPr lang="en-GB" sz="2400" dirty="0" err="1"/>
              <a:t>yn</a:t>
            </a:r>
            <a:r>
              <a:rPr lang="en-GB" sz="2400" dirty="0"/>
              <a:t> </a:t>
            </a:r>
            <a:r>
              <a:rPr lang="en-GB" sz="2400" dirty="0" err="1"/>
              <a:t>gyfnodau</a:t>
            </a:r>
            <a:r>
              <a:rPr lang="en-GB" sz="2400" dirty="0"/>
              <a:t> </a:t>
            </a:r>
            <a:r>
              <a:rPr lang="en-GB" sz="2400" dirty="0" err="1"/>
              <a:t>ar</a:t>
            </a:r>
            <a:r>
              <a:rPr lang="en-GB" sz="2400" dirty="0"/>
              <a:t> </a:t>
            </a:r>
            <a:r>
              <a:rPr lang="en-GB" sz="2400" dirty="0" err="1"/>
              <a:t>wahân</a:t>
            </a:r>
            <a:r>
              <a:rPr lang="en-GB" sz="2400" dirty="0"/>
              <a:t>, </a:t>
            </a:r>
            <a:r>
              <a:rPr lang="en-GB" sz="2400" dirty="0" err="1"/>
              <a:t>sy’n</a:t>
            </a:r>
            <a:r>
              <a:rPr lang="en-GB" sz="2400" dirty="0"/>
              <a:t> </a:t>
            </a:r>
            <a:r>
              <a:rPr lang="en-GB" sz="2400" dirty="0" err="1"/>
              <a:t>tueddu</a:t>
            </a:r>
            <a:r>
              <a:rPr lang="en-GB" sz="2400" dirty="0"/>
              <a:t> </a:t>
            </a:r>
            <a:r>
              <a:rPr lang="en-GB" sz="2400" dirty="0" err="1"/>
              <a:t>i</a:t>
            </a:r>
            <a:r>
              <a:rPr lang="en-GB" sz="2400" dirty="0"/>
              <a:t> </a:t>
            </a:r>
            <a:r>
              <a:rPr lang="en-GB" sz="2400" dirty="0" err="1"/>
              <a:t>gynnwys</a:t>
            </a:r>
            <a:r>
              <a:rPr lang="en-GB" sz="2400" dirty="0"/>
              <a:t> </a:t>
            </a:r>
            <a:r>
              <a:rPr lang="en-GB" sz="2400" dirty="0" err="1"/>
              <a:t>athroniaethau</a:t>
            </a:r>
            <a:r>
              <a:rPr lang="en-GB" sz="2400" dirty="0"/>
              <a:t> a </a:t>
            </a:r>
            <a:r>
              <a:rPr lang="en-GB" sz="2400" dirty="0" err="1"/>
              <a:t>dulliau</a:t>
            </a:r>
            <a:r>
              <a:rPr lang="en-GB" sz="2400" dirty="0"/>
              <a:t> </a:t>
            </a:r>
            <a:r>
              <a:rPr lang="en-GB" sz="2400" dirty="0" err="1"/>
              <a:t>gweithredu</a:t>
            </a:r>
            <a:r>
              <a:rPr lang="en-GB" sz="2400" dirty="0"/>
              <a:t> </a:t>
            </a:r>
            <a:r>
              <a:rPr lang="en-GB" sz="2400" dirty="0" err="1"/>
              <a:t>penodol</a:t>
            </a:r>
            <a:r>
              <a:rPr lang="en-GB" sz="2400" dirty="0"/>
              <a:t>, </a:t>
            </a:r>
            <a:r>
              <a:rPr lang="en-GB" sz="2400" dirty="0" err="1"/>
              <a:t>wedi</a:t>
            </a:r>
            <a:r>
              <a:rPr lang="en-GB" sz="2400" dirty="0"/>
              <a:t> </a:t>
            </a:r>
            <a:r>
              <a:rPr lang="en-GB" sz="2400" dirty="0" err="1"/>
              <a:t>arwain</a:t>
            </a:r>
            <a:r>
              <a:rPr lang="en-GB" sz="2400" dirty="0"/>
              <a:t> at </a:t>
            </a:r>
            <a:r>
              <a:rPr lang="en-GB" sz="2400" dirty="0" err="1"/>
              <a:t>greu</a:t>
            </a:r>
            <a:r>
              <a:rPr lang="en-GB" sz="2400" dirty="0"/>
              <a:t> </a:t>
            </a:r>
            <a:r>
              <a:rPr lang="en-GB" sz="2400" dirty="0" err="1"/>
              <a:t>pwyntiau</a:t>
            </a:r>
            <a:r>
              <a:rPr lang="en-GB" sz="2400" dirty="0"/>
              <a:t> </a:t>
            </a:r>
            <a:r>
              <a:rPr lang="en-GB" sz="2400" dirty="0" err="1"/>
              <a:t>trosglwyddo</a:t>
            </a:r>
            <a:r>
              <a:rPr lang="en-GB" sz="2400" dirty="0"/>
              <a:t> </a:t>
            </a:r>
            <a:r>
              <a:rPr lang="en-GB" sz="2400" dirty="0" err="1"/>
              <a:t>ychwanegol</a:t>
            </a:r>
            <a:r>
              <a:rPr lang="en-GB" sz="2400" dirty="0"/>
              <a:t>. </a:t>
            </a:r>
            <a:r>
              <a:rPr lang="en-GB" sz="2400" dirty="0" err="1"/>
              <a:t>Gwelir</a:t>
            </a:r>
            <a:r>
              <a:rPr lang="en-GB" sz="2400" dirty="0"/>
              <a:t> </a:t>
            </a:r>
            <a:r>
              <a:rPr lang="en-GB" sz="2400" dirty="0" err="1"/>
              <a:t>effeithiau</a:t>
            </a:r>
            <a:r>
              <a:rPr lang="en-GB" sz="2400" dirty="0"/>
              <a:t> </a:t>
            </a:r>
            <a:r>
              <a:rPr lang="en-GB" sz="2400" dirty="0" err="1"/>
              <a:t>negyddol</a:t>
            </a:r>
            <a:r>
              <a:rPr lang="en-GB" sz="2400" dirty="0"/>
              <a:t> </a:t>
            </a:r>
            <a:r>
              <a:rPr lang="en-GB" sz="2400" dirty="0" err="1"/>
              <a:t>yn</a:t>
            </a:r>
            <a:r>
              <a:rPr lang="en-GB" sz="2400" dirty="0"/>
              <a:t> y </a:t>
            </a:r>
            <a:r>
              <a:rPr lang="en-GB" sz="2400" dirty="0" err="1"/>
              <a:t>trosglwyddo</a:t>
            </a:r>
            <a:r>
              <a:rPr lang="en-GB" sz="2400" dirty="0"/>
              <a:t> </a:t>
            </a:r>
            <a:r>
              <a:rPr lang="en-GB" sz="2400" dirty="0" err="1"/>
              <a:t>rhwng</a:t>
            </a:r>
            <a:r>
              <a:rPr lang="en-GB" sz="2400" dirty="0"/>
              <a:t> y </a:t>
            </a:r>
            <a:r>
              <a:rPr lang="en-GB" sz="2400" dirty="0" err="1"/>
              <a:t>Cyfnod</a:t>
            </a:r>
            <a:r>
              <a:rPr lang="en-GB" sz="2400" dirty="0"/>
              <a:t> Sylfaen a </a:t>
            </a:r>
            <a:r>
              <a:rPr lang="en-GB" sz="2400" dirty="0" err="1"/>
              <a:t>Chyfnod</a:t>
            </a:r>
            <a:r>
              <a:rPr lang="en-GB" sz="2400" dirty="0"/>
              <a:t> </a:t>
            </a:r>
            <a:r>
              <a:rPr lang="en-GB" sz="2400" dirty="0" err="1"/>
              <a:t>Allweddol</a:t>
            </a:r>
            <a:r>
              <a:rPr lang="en-GB" sz="2400" dirty="0"/>
              <a:t> 2, </a:t>
            </a:r>
            <a:r>
              <a:rPr lang="en-GB" sz="2400" dirty="0" err="1"/>
              <a:t>rhwng</a:t>
            </a:r>
            <a:r>
              <a:rPr lang="en-GB" sz="2400" dirty="0"/>
              <a:t> </a:t>
            </a:r>
            <a:r>
              <a:rPr lang="en-GB" sz="2400" dirty="0" err="1"/>
              <a:t>Cyfnodau</a:t>
            </a:r>
            <a:r>
              <a:rPr lang="en-GB" sz="2400" dirty="0"/>
              <a:t> </a:t>
            </a:r>
            <a:r>
              <a:rPr lang="en-GB" sz="2400" dirty="0" err="1"/>
              <a:t>Allweddol</a:t>
            </a:r>
            <a:r>
              <a:rPr lang="en-GB" sz="2400" dirty="0"/>
              <a:t> 2 a 3,  a </a:t>
            </a:r>
            <a:r>
              <a:rPr lang="en-GB" sz="2400" dirty="0" err="1"/>
              <a:t>rhwng</a:t>
            </a:r>
            <a:r>
              <a:rPr lang="en-GB" sz="2400" dirty="0"/>
              <a:t> </a:t>
            </a:r>
            <a:r>
              <a:rPr lang="en-GB" sz="2400" dirty="0" err="1"/>
              <a:t>Cyfnodau</a:t>
            </a:r>
            <a:r>
              <a:rPr lang="en-GB" sz="2400" dirty="0"/>
              <a:t> </a:t>
            </a:r>
            <a:r>
              <a:rPr lang="en-GB" sz="2400" dirty="0" err="1"/>
              <a:t>Allweddol</a:t>
            </a:r>
            <a:r>
              <a:rPr lang="en-GB" sz="2400" dirty="0"/>
              <a:t> 3 a 4. </a:t>
            </a:r>
            <a:r>
              <a:rPr lang="en-GB" sz="2400" dirty="0" err="1"/>
              <a:t>Ym</a:t>
            </a:r>
            <a:r>
              <a:rPr lang="en-GB" sz="2400" dirty="0"/>
              <a:t> </a:t>
            </a:r>
            <a:r>
              <a:rPr lang="en-GB" sz="2400" dirty="0" err="1"/>
              <a:t>mhob</a:t>
            </a:r>
            <a:r>
              <a:rPr lang="en-GB" sz="2400" dirty="0"/>
              <a:t> </a:t>
            </a:r>
            <a:r>
              <a:rPr lang="en-GB" sz="2400" dirty="0" err="1"/>
              <a:t>achos</a:t>
            </a:r>
            <a:r>
              <a:rPr lang="en-GB" sz="2400" dirty="0"/>
              <a:t>, </a:t>
            </a:r>
            <a:r>
              <a:rPr lang="en-GB" sz="2400" dirty="0" err="1"/>
              <a:t>mae’r</a:t>
            </a:r>
            <a:r>
              <a:rPr lang="en-GB" sz="2400" dirty="0"/>
              <a:t> </a:t>
            </a:r>
            <a:r>
              <a:rPr lang="en-GB" sz="2400" dirty="0" err="1"/>
              <a:t>newid</a:t>
            </a:r>
            <a:r>
              <a:rPr lang="en-GB" sz="2400" dirty="0"/>
              <a:t> </a:t>
            </a:r>
            <a:r>
              <a:rPr lang="en-GB" sz="2400" dirty="0" err="1"/>
              <a:t>yn</a:t>
            </a:r>
            <a:r>
              <a:rPr lang="en-GB" sz="2400" dirty="0"/>
              <a:t> </a:t>
            </a:r>
            <a:r>
              <a:rPr lang="en-GB" sz="2400" dirty="0" err="1"/>
              <a:t>yr</a:t>
            </a:r>
            <a:r>
              <a:rPr lang="en-GB" sz="2400" dirty="0"/>
              <a:t> </a:t>
            </a:r>
            <a:r>
              <a:rPr lang="en-GB" sz="2400" dirty="0" err="1"/>
              <a:t>athroniaeth</a:t>
            </a:r>
            <a:r>
              <a:rPr lang="en-GB" sz="2400" dirty="0"/>
              <a:t> </a:t>
            </a:r>
            <a:r>
              <a:rPr lang="en-GB" sz="2400" dirty="0" err="1"/>
              <a:t>neu’r</a:t>
            </a:r>
            <a:r>
              <a:rPr lang="en-GB" sz="2400" dirty="0"/>
              <a:t> dull </a:t>
            </a:r>
            <a:r>
              <a:rPr lang="en-GB" sz="2400" dirty="0" err="1"/>
              <a:t>gweithredu</a:t>
            </a:r>
            <a:r>
              <a:rPr lang="en-GB" sz="2400" dirty="0"/>
              <a:t> </a:t>
            </a:r>
            <a:r>
              <a:rPr lang="en-GB" sz="2400" dirty="0" err="1"/>
              <a:t>ar</a:t>
            </a:r>
            <a:r>
              <a:rPr lang="en-GB" sz="2400" dirty="0"/>
              <a:t> </a:t>
            </a:r>
            <a:r>
              <a:rPr lang="en-GB" sz="2400" dirty="0" err="1"/>
              <a:t>bwyntiau</a:t>
            </a:r>
            <a:r>
              <a:rPr lang="en-GB" sz="2400" dirty="0"/>
              <a:t> </a:t>
            </a:r>
            <a:r>
              <a:rPr lang="en-GB" sz="2400" dirty="0" err="1"/>
              <a:t>trosglwyddo</a:t>
            </a:r>
            <a:r>
              <a:rPr lang="en-GB" sz="2400" dirty="0"/>
              <a:t> </a:t>
            </a:r>
            <a:r>
              <a:rPr lang="en-GB" sz="2400" dirty="0" err="1"/>
              <a:t>yn</a:t>
            </a:r>
            <a:r>
              <a:rPr lang="en-GB" sz="2400" dirty="0"/>
              <a:t> </a:t>
            </a:r>
            <a:r>
              <a:rPr lang="en-GB" sz="2400" dirty="0" err="1"/>
              <a:t>gallu</a:t>
            </a:r>
            <a:r>
              <a:rPr lang="en-GB" sz="2400" dirty="0"/>
              <a:t> </a:t>
            </a:r>
            <a:r>
              <a:rPr lang="en-GB" sz="2400" dirty="0" err="1"/>
              <a:t>llesteirio</a:t>
            </a:r>
            <a:r>
              <a:rPr lang="en-GB" sz="2400" dirty="0"/>
              <a:t> </a:t>
            </a:r>
            <a:r>
              <a:rPr lang="en-GB" sz="2400" dirty="0" err="1"/>
              <a:t>dilyniant</a:t>
            </a:r>
            <a:r>
              <a:rPr lang="en-GB" sz="2400" dirty="0"/>
              <a:t> ac </a:t>
            </a:r>
            <a:r>
              <a:rPr lang="en-GB" sz="2400" dirty="0" err="1"/>
              <a:t>roedd</a:t>
            </a:r>
            <a:r>
              <a:rPr lang="en-GB" sz="2400" dirty="0"/>
              <a:t> </a:t>
            </a:r>
            <a:r>
              <a:rPr lang="en-GB" sz="2400" dirty="0" err="1"/>
              <a:t>tystiolaeth</a:t>
            </a:r>
            <a:r>
              <a:rPr lang="en-GB" sz="2400" dirty="0"/>
              <a:t> bod </a:t>
            </a:r>
            <a:r>
              <a:rPr lang="en-GB" sz="2400" dirty="0" err="1"/>
              <a:t>hyn</a:t>
            </a:r>
            <a:r>
              <a:rPr lang="en-GB" sz="2400" dirty="0"/>
              <a:t> </a:t>
            </a:r>
            <a:r>
              <a:rPr lang="en-GB" sz="2400" dirty="0" err="1"/>
              <a:t>yn</a:t>
            </a:r>
            <a:r>
              <a:rPr lang="en-GB" sz="2400" dirty="0"/>
              <a:t> </a:t>
            </a:r>
            <a:r>
              <a:rPr lang="en-GB" sz="2400" dirty="0" err="1"/>
              <a:t>gallu</a:t>
            </a:r>
            <a:r>
              <a:rPr lang="en-GB" sz="2400" dirty="0"/>
              <a:t> </a:t>
            </a:r>
            <a:r>
              <a:rPr lang="en-GB" sz="2400" dirty="0" err="1"/>
              <a:t>cyfrannu</a:t>
            </a:r>
            <a:r>
              <a:rPr lang="en-GB" sz="2400" dirty="0"/>
              <a:t> at </a:t>
            </a:r>
            <a:r>
              <a:rPr lang="en-GB" sz="2400" dirty="0" err="1"/>
              <a:t>ymddieithrio</a:t>
            </a:r>
            <a:r>
              <a:rPr lang="en-GB" sz="2400" dirty="0"/>
              <a:t> </a:t>
            </a:r>
            <a:r>
              <a:rPr lang="en-GB" sz="2400" dirty="0" err="1"/>
              <a:t>gan</a:t>
            </a:r>
            <a:r>
              <a:rPr lang="en-GB" sz="2400" dirty="0"/>
              <a:t> </a:t>
            </a:r>
            <a:r>
              <a:rPr lang="en-GB" sz="2400" dirty="0" err="1"/>
              <a:t>bobl</a:t>
            </a:r>
            <a:r>
              <a:rPr lang="en-GB" sz="2400" dirty="0"/>
              <a:t> </a:t>
            </a:r>
            <a:r>
              <a:rPr lang="en-GB" sz="2400" dirty="0" err="1"/>
              <a:t>ifanc</a:t>
            </a:r>
            <a:r>
              <a:rPr lang="en-GB" sz="2400" dirty="0"/>
              <a:t> </a:t>
            </a:r>
            <a:r>
              <a:rPr lang="en-GB" sz="2400" dirty="0" err="1"/>
              <a:t>wrth</a:t>
            </a:r>
            <a:r>
              <a:rPr lang="en-GB" sz="2400" dirty="0"/>
              <a:t> </a:t>
            </a:r>
            <a:r>
              <a:rPr lang="en-GB" sz="2400" dirty="0" err="1"/>
              <a:t>iddynt</a:t>
            </a:r>
            <a:r>
              <a:rPr lang="en-GB" sz="2400" dirty="0"/>
              <a:t> </a:t>
            </a:r>
            <a:r>
              <a:rPr lang="en-GB" sz="2400" dirty="0" err="1"/>
              <a:t>fynd</a:t>
            </a:r>
            <a:r>
              <a:rPr lang="en-GB" sz="2400" dirty="0"/>
              <a:t> </a:t>
            </a:r>
            <a:r>
              <a:rPr lang="en-GB" sz="2400" dirty="0" err="1"/>
              <a:t>drwy’r</a:t>
            </a:r>
            <a:r>
              <a:rPr lang="en-GB" sz="2400" dirty="0"/>
              <a:t> </a:t>
            </a:r>
            <a:r>
              <a:rPr lang="en-GB" sz="2400" dirty="0" err="1"/>
              <a:t>ysgol</a:t>
            </a:r>
            <a:r>
              <a:rPr lang="en-GB" sz="2400" dirty="0" smtClean="0"/>
              <a:t>.</a:t>
            </a:r>
          </a:p>
          <a:p>
            <a:r>
              <a:rPr lang="cy-GB" dirty="0"/>
              <a:t> </a:t>
            </a:r>
            <a:r>
              <a:rPr lang="cy-GB" dirty="0" smtClean="0"/>
              <a:t>                                                                                                                </a:t>
            </a:r>
            <a:r>
              <a:rPr lang="cy-GB" dirty="0" err="1" smtClean="0"/>
              <a:t>Donaldson</a:t>
            </a:r>
            <a:r>
              <a:rPr lang="cy-GB" dirty="0" smtClean="0"/>
              <a:t> 2015</a:t>
            </a:r>
            <a:endParaRPr lang="en-GB" dirty="0"/>
          </a:p>
        </p:txBody>
      </p:sp>
    </p:spTree>
    <p:extLst>
      <p:ext uri="{BB962C8B-B14F-4D97-AF65-F5344CB8AC3E}">
        <p14:creationId xmlns:p14="http://schemas.microsoft.com/office/powerpoint/2010/main" val="36342729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49" y="365126"/>
            <a:ext cx="8081963" cy="1325563"/>
          </a:xfrm>
        </p:spPr>
        <p:txBody>
          <a:bodyPr>
            <a:normAutofit fontScale="90000"/>
          </a:bodyPr>
          <a:lstStyle/>
          <a:p>
            <a:r>
              <a:rPr lang="cy-GB" dirty="0" smtClean="0"/>
              <a:t>Trosglwyddiadau llorweddol a fertigol</a:t>
            </a:r>
            <a:br>
              <a:rPr lang="cy-GB" dirty="0" smtClean="0"/>
            </a:br>
            <a:r>
              <a:rPr lang="cy-GB" dirty="0" err="1" smtClean="0"/>
              <a:t>Horizontal</a:t>
            </a:r>
            <a:r>
              <a:rPr lang="cy-GB" dirty="0" smtClean="0"/>
              <a:t> </a:t>
            </a:r>
            <a:r>
              <a:rPr lang="cy-GB" dirty="0" err="1" smtClean="0"/>
              <a:t>and</a:t>
            </a:r>
            <a:r>
              <a:rPr lang="cy-GB" dirty="0" smtClean="0"/>
              <a:t> </a:t>
            </a:r>
            <a:r>
              <a:rPr lang="cy-GB" dirty="0" err="1" smtClean="0"/>
              <a:t>vertical</a:t>
            </a:r>
            <a:r>
              <a:rPr lang="cy-GB" dirty="0" smtClean="0"/>
              <a:t> </a:t>
            </a:r>
            <a:r>
              <a:rPr lang="cy-GB" dirty="0" err="1" smtClean="0"/>
              <a:t>transitions</a:t>
            </a:r>
            <a:endParaRPr lang="en-GB" dirty="0"/>
          </a:p>
        </p:txBody>
      </p:sp>
      <p:sp>
        <p:nvSpPr>
          <p:cNvPr id="4" name="Up Arrow 3"/>
          <p:cNvSpPr/>
          <p:nvPr/>
        </p:nvSpPr>
        <p:spPr>
          <a:xfrm>
            <a:off x="995363" y="2138363"/>
            <a:ext cx="409575" cy="3052762"/>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ight Arrow 4"/>
          <p:cNvSpPr/>
          <p:nvPr/>
        </p:nvSpPr>
        <p:spPr>
          <a:xfrm>
            <a:off x="1743075" y="4805363"/>
            <a:ext cx="6400800" cy="50482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26495" y="3076575"/>
            <a:ext cx="1728788" cy="1728788"/>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72735" y="2138363"/>
            <a:ext cx="1550357" cy="1138237"/>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298530" y="1861030"/>
            <a:ext cx="1176174" cy="1176174"/>
          </a:xfrm>
          <a:prstGeom prst="rect">
            <a:avLst/>
          </a:prstGeom>
        </p:spPr>
      </p:pic>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634038" y="3207545"/>
            <a:ext cx="1597818" cy="1597818"/>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854857" y="1540281"/>
            <a:ext cx="1898244" cy="1898244"/>
          </a:xfrm>
          <a:prstGeom prst="rect">
            <a:avLst/>
          </a:prstGeom>
        </p:spPr>
      </p:pic>
    </p:spTree>
    <p:extLst>
      <p:ext uri="{BB962C8B-B14F-4D97-AF65-F5344CB8AC3E}">
        <p14:creationId xmlns:p14="http://schemas.microsoft.com/office/powerpoint/2010/main" val="8289755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cy-GB" dirty="0" smtClean="0"/>
              <a:t>Gall trosglwyddo ddylanwadu ar...</a:t>
            </a:r>
            <a:br>
              <a:rPr lang="cy-GB" dirty="0" smtClean="0"/>
            </a:br>
            <a:r>
              <a:rPr lang="cy-GB" dirty="0" err="1" smtClean="0"/>
              <a:t>Transition</a:t>
            </a:r>
            <a:r>
              <a:rPr lang="cy-GB" dirty="0" smtClean="0"/>
              <a:t> can </a:t>
            </a:r>
            <a:r>
              <a:rPr lang="cy-GB" dirty="0" err="1" smtClean="0"/>
              <a:t>impact</a:t>
            </a:r>
            <a:r>
              <a:rPr lang="cy-GB" dirty="0" smtClean="0"/>
              <a:t> </a:t>
            </a:r>
            <a:r>
              <a:rPr lang="cy-GB" dirty="0" err="1" smtClean="0"/>
              <a:t>on</a:t>
            </a:r>
            <a:r>
              <a:rPr lang="cy-GB" dirty="0" smtClean="0"/>
              <a:t>...</a:t>
            </a:r>
            <a:endParaRPr lang="en-GB" dirty="0"/>
          </a:p>
        </p:txBody>
      </p:sp>
      <p:sp>
        <p:nvSpPr>
          <p:cNvPr id="15" name="Content Placeholder 14"/>
          <p:cNvSpPr>
            <a:spLocks noGrp="1"/>
          </p:cNvSpPr>
          <p:nvPr>
            <p:ph sz="half" idx="1"/>
          </p:nvPr>
        </p:nvSpPr>
        <p:spPr/>
        <p:txBody>
          <a:bodyPr/>
          <a:lstStyle/>
          <a:p>
            <a:pPr marL="0" indent="0">
              <a:buNone/>
            </a:pPr>
            <a:r>
              <a:rPr lang="cy-GB" dirty="0" smtClean="0"/>
              <a:t>Y Plentyn:</a:t>
            </a:r>
          </a:p>
          <a:p>
            <a:r>
              <a:rPr lang="cy-GB" dirty="0" smtClean="0"/>
              <a:t>Emosiynol</a:t>
            </a:r>
          </a:p>
          <a:p>
            <a:r>
              <a:rPr lang="cy-GB" dirty="0" smtClean="0"/>
              <a:t>Gwybyddol</a:t>
            </a:r>
          </a:p>
          <a:p>
            <a:r>
              <a:rPr lang="cy-GB" dirty="0" smtClean="0"/>
              <a:t>Corfforol</a:t>
            </a:r>
          </a:p>
          <a:p>
            <a:r>
              <a:rPr lang="cy-GB" dirty="0" smtClean="0"/>
              <a:t>Ffisiolegol</a:t>
            </a:r>
          </a:p>
          <a:p>
            <a:endParaRPr lang="cy-GB" dirty="0" smtClean="0"/>
          </a:p>
          <a:p>
            <a:endParaRPr lang="en-GB" dirty="0"/>
          </a:p>
        </p:txBody>
      </p:sp>
      <p:sp>
        <p:nvSpPr>
          <p:cNvPr id="16" name="Content Placeholder 15"/>
          <p:cNvSpPr>
            <a:spLocks noGrp="1"/>
          </p:cNvSpPr>
          <p:nvPr>
            <p:ph sz="half" idx="2"/>
          </p:nvPr>
        </p:nvSpPr>
        <p:spPr/>
        <p:txBody>
          <a:bodyPr/>
          <a:lstStyle/>
          <a:p>
            <a:pPr marL="0" indent="0">
              <a:buNone/>
            </a:pPr>
            <a:r>
              <a:rPr lang="cy-GB" dirty="0" smtClean="0"/>
              <a:t>The:</a:t>
            </a:r>
          </a:p>
          <a:p>
            <a:pPr marL="0" indent="0">
              <a:buNone/>
            </a:pPr>
            <a:r>
              <a:rPr lang="cy-GB" dirty="0" err="1" smtClean="0"/>
              <a:t>Emotional</a:t>
            </a:r>
            <a:r>
              <a:rPr lang="cy-GB" dirty="0" smtClean="0"/>
              <a:t> </a:t>
            </a:r>
            <a:r>
              <a:rPr lang="cy-GB" dirty="0" err="1" smtClean="0"/>
              <a:t>child</a:t>
            </a:r>
            <a:endParaRPr lang="cy-GB" dirty="0" smtClean="0"/>
          </a:p>
          <a:p>
            <a:pPr marL="0" indent="0">
              <a:buNone/>
            </a:pPr>
            <a:r>
              <a:rPr lang="cy-GB" dirty="0" err="1" smtClean="0"/>
              <a:t>Intellectual</a:t>
            </a:r>
            <a:r>
              <a:rPr lang="cy-GB" dirty="0" smtClean="0"/>
              <a:t> </a:t>
            </a:r>
            <a:r>
              <a:rPr lang="cy-GB" dirty="0" err="1" smtClean="0"/>
              <a:t>child</a:t>
            </a:r>
            <a:endParaRPr lang="cy-GB" dirty="0" smtClean="0"/>
          </a:p>
          <a:p>
            <a:pPr marL="0" indent="0">
              <a:buNone/>
            </a:pPr>
            <a:r>
              <a:rPr lang="cy-GB" dirty="0" err="1" smtClean="0"/>
              <a:t>Physical</a:t>
            </a:r>
            <a:r>
              <a:rPr lang="cy-GB" dirty="0" smtClean="0"/>
              <a:t> </a:t>
            </a:r>
            <a:r>
              <a:rPr lang="cy-GB" dirty="0" err="1" smtClean="0"/>
              <a:t>child</a:t>
            </a:r>
            <a:endParaRPr lang="cy-GB" dirty="0" smtClean="0"/>
          </a:p>
          <a:p>
            <a:pPr marL="0" indent="0">
              <a:buNone/>
            </a:pPr>
            <a:r>
              <a:rPr lang="cy-GB" dirty="0" err="1" smtClean="0"/>
              <a:t>Physiological</a:t>
            </a:r>
            <a:r>
              <a:rPr lang="cy-GB" dirty="0" smtClean="0"/>
              <a:t> </a:t>
            </a:r>
            <a:r>
              <a:rPr lang="cy-GB" dirty="0" err="1" smtClean="0"/>
              <a:t>child</a:t>
            </a:r>
            <a:endParaRPr lang="cy-GB" dirty="0" smtClean="0"/>
          </a:p>
          <a:p>
            <a:pPr marL="0" indent="0">
              <a:buNone/>
            </a:pPr>
            <a:endParaRPr lang="cy-GB" dirty="0"/>
          </a:p>
          <a:p>
            <a:pPr marL="0" indent="0">
              <a:buNone/>
            </a:pPr>
            <a:endParaRPr lang="en-GB" dirty="0"/>
          </a:p>
        </p:txBody>
      </p:sp>
    </p:spTree>
    <p:extLst>
      <p:ext uri="{BB962C8B-B14F-4D97-AF65-F5344CB8AC3E}">
        <p14:creationId xmlns:p14="http://schemas.microsoft.com/office/powerpoint/2010/main" val="16780656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Ystyriaethau          </a:t>
            </a:r>
            <a:r>
              <a:rPr lang="cy-GB" dirty="0" err="1" smtClean="0"/>
              <a:t>Considerations</a:t>
            </a:r>
            <a:endParaRPr lang="en-GB" dirty="0"/>
          </a:p>
        </p:txBody>
      </p:sp>
      <p:sp>
        <p:nvSpPr>
          <p:cNvPr id="3" name="Content Placeholder 2"/>
          <p:cNvSpPr>
            <a:spLocks noGrp="1"/>
          </p:cNvSpPr>
          <p:nvPr>
            <p:ph sz="half" idx="1"/>
          </p:nvPr>
        </p:nvSpPr>
        <p:spPr/>
        <p:txBody>
          <a:bodyPr/>
          <a:lstStyle/>
          <a:p>
            <a:r>
              <a:rPr lang="cy-GB" dirty="0" smtClean="0"/>
              <a:t>Gwytnwch</a:t>
            </a:r>
          </a:p>
          <a:p>
            <a:r>
              <a:rPr lang="cy-GB" dirty="0" smtClean="0"/>
              <a:t>Lles</a:t>
            </a:r>
          </a:p>
          <a:p>
            <a:r>
              <a:rPr lang="cy-GB" dirty="0" smtClean="0"/>
              <a:t>Cynnydd</a:t>
            </a:r>
          </a:p>
          <a:p>
            <a:r>
              <a:rPr lang="cy-GB" dirty="0" smtClean="0"/>
              <a:t>AAY</a:t>
            </a:r>
          </a:p>
          <a:p>
            <a:r>
              <a:rPr lang="cy-GB" dirty="0" err="1" smtClean="0"/>
              <a:t>Rhanddeliaid</a:t>
            </a:r>
            <a:endParaRPr lang="cy-GB" dirty="0" smtClean="0"/>
          </a:p>
          <a:p>
            <a:endParaRPr lang="en-GB" dirty="0"/>
          </a:p>
        </p:txBody>
      </p:sp>
      <p:sp>
        <p:nvSpPr>
          <p:cNvPr id="4" name="Content Placeholder 3"/>
          <p:cNvSpPr>
            <a:spLocks noGrp="1"/>
          </p:cNvSpPr>
          <p:nvPr>
            <p:ph sz="half" idx="2"/>
          </p:nvPr>
        </p:nvSpPr>
        <p:spPr/>
        <p:txBody>
          <a:bodyPr/>
          <a:lstStyle/>
          <a:p>
            <a:r>
              <a:rPr lang="cy-GB" dirty="0" err="1" smtClean="0"/>
              <a:t>Resillience</a:t>
            </a:r>
            <a:endParaRPr lang="cy-GB" dirty="0" smtClean="0"/>
          </a:p>
          <a:p>
            <a:r>
              <a:rPr lang="cy-GB" dirty="0" err="1" smtClean="0"/>
              <a:t>Wellbeing</a:t>
            </a:r>
            <a:endParaRPr lang="cy-GB" dirty="0" smtClean="0"/>
          </a:p>
          <a:p>
            <a:r>
              <a:rPr lang="cy-GB" dirty="0" err="1" smtClean="0"/>
              <a:t>Progress</a:t>
            </a:r>
            <a:endParaRPr lang="cy-GB" dirty="0" smtClean="0"/>
          </a:p>
          <a:p>
            <a:r>
              <a:rPr lang="cy-GB" dirty="0" smtClean="0"/>
              <a:t>ALN</a:t>
            </a:r>
          </a:p>
          <a:p>
            <a:r>
              <a:rPr lang="cy-GB" dirty="0" err="1" smtClean="0"/>
              <a:t>Stakeholders</a:t>
            </a:r>
            <a:endParaRPr lang="en-GB" dirty="0"/>
          </a:p>
        </p:txBody>
      </p:sp>
    </p:spTree>
    <p:extLst>
      <p:ext uri="{BB962C8B-B14F-4D97-AF65-F5344CB8AC3E}">
        <p14:creationId xmlns:p14="http://schemas.microsoft.com/office/powerpoint/2010/main" val="33072170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3"/>
          <p:cNvSpPr>
            <a:spLocks noGrp="1" noChangeArrowheads="1"/>
          </p:cNvSpPr>
          <p:nvPr>
            <p:ph idx="1"/>
          </p:nvPr>
        </p:nvSpPr>
        <p:spPr>
          <a:xfrm>
            <a:off x="581025" y="890589"/>
            <a:ext cx="7886700" cy="4351338"/>
          </a:xfrm>
        </p:spPr>
        <p:txBody>
          <a:bodyPr/>
          <a:lstStyle/>
          <a:p>
            <a:pPr algn="ctr" eaLnBrk="1" hangingPunct="1">
              <a:buFontTx/>
              <a:buNone/>
            </a:pPr>
            <a:r>
              <a:rPr lang="en-GB" altLang="en-US" dirty="0" err="1" smtClean="0">
                <a:ea typeface="ＭＳ Ｐゴシック" panose="020B0600070205080204" pitchFamily="34" charset="-128"/>
              </a:rPr>
              <a:t>Gwytnwch</a:t>
            </a:r>
            <a:r>
              <a:rPr lang="en-GB" altLang="en-US" dirty="0" smtClean="0">
                <a:ea typeface="ＭＳ Ｐゴシック" panose="020B0600070205080204" pitchFamily="34" charset="-128"/>
              </a:rPr>
              <a:t> / Resilience </a:t>
            </a:r>
          </a:p>
          <a:p>
            <a:pPr algn="ctr" eaLnBrk="1" hangingPunct="1">
              <a:buFontTx/>
              <a:buNone/>
            </a:pPr>
            <a:endParaRPr lang="en-GB" altLang="en-US" dirty="0" smtClean="0">
              <a:ea typeface="ＭＳ Ｐゴシック" panose="020B0600070205080204" pitchFamily="34" charset="-128"/>
            </a:endParaRPr>
          </a:p>
          <a:p>
            <a:pPr algn="ctr" eaLnBrk="1" hangingPunct="1">
              <a:buFontTx/>
              <a:buNone/>
            </a:pPr>
            <a:r>
              <a:rPr lang="en-GB" altLang="en-US" sz="2400" dirty="0" smtClean="0">
                <a:ea typeface="ＭＳ Ｐゴシック" panose="020B0600070205080204" pitchFamily="34" charset="-128"/>
              </a:rPr>
              <a:t>‘It is argued that it is the combination of individual resources, the support by family and significant others, as well as experiences and opportunities within the wider environment that facilitate successful adaptation to challenging situations.’</a:t>
            </a:r>
          </a:p>
          <a:p>
            <a:pPr algn="r" eaLnBrk="1" hangingPunct="1">
              <a:buFontTx/>
              <a:buNone/>
            </a:pPr>
            <a:r>
              <a:rPr lang="en-GB" altLang="en-US" sz="2400" dirty="0" err="1" smtClean="0">
                <a:ea typeface="ＭＳ Ｐゴシック" panose="020B0600070205080204" pitchFamily="34" charset="-128"/>
              </a:rPr>
              <a:t>Schoon</a:t>
            </a:r>
            <a:r>
              <a:rPr lang="en-GB" altLang="en-US" sz="2400" dirty="0" smtClean="0">
                <a:ea typeface="ＭＳ Ｐゴシック" panose="020B0600070205080204" pitchFamily="34" charset="-128"/>
              </a:rPr>
              <a:t> (2006)</a:t>
            </a:r>
          </a:p>
          <a:p>
            <a:pPr algn="r" eaLnBrk="1" hangingPunct="1">
              <a:buFontTx/>
              <a:buNone/>
            </a:pPr>
            <a:endParaRPr lang="en-GB" altLang="en-US" sz="2400" dirty="0" smtClean="0">
              <a:ea typeface="ＭＳ Ｐゴシック" panose="020B0600070205080204" pitchFamily="34" charset="-128"/>
            </a:endParaRPr>
          </a:p>
          <a:p>
            <a:pPr algn="r" eaLnBrk="1" hangingPunct="1">
              <a:buFontTx/>
              <a:buNone/>
            </a:pPr>
            <a:endParaRPr lang="en-GB" altLang="en-US" sz="2400" dirty="0" smtClean="0">
              <a:ea typeface="ＭＳ Ｐゴシック" panose="020B0600070205080204" pitchFamily="34" charset="-128"/>
            </a:endParaRPr>
          </a:p>
        </p:txBody>
      </p:sp>
      <p:sp>
        <p:nvSpPr>
          <p:cNvPr id="21508"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ts val="1000"/>
              </a:spcBef>
              <a:buClr>
                <a:schemeClr val="accent1"/>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37931725" indent="-37474525">
              <a:spcBef>
                <a:spcPts val="1000"/>
              </a:spcBef>
              <a:buClr>
                <a:schemeClr val="accent1"/>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fld id="{430BCF8F-E9F9-4827-BFE2-DAB6117FC54B}" type="slidenum">
              <a:rPr lang="en-US" altLang="en-US" sz="1400" smtClean="0">
                <a:latin typeface="Arial" panose="020B0604020202020204" pitchFamily="34" charset="0"/>
              </a:rPr>
              <a:pPr>
                <a:spcBef>
                  <a:spcPct val="0"/>
                </a:spcBef>
                <a:buClrTx/>
                <a:buSzTx/>
                <a:buFontTx/>
                <a:buNone/>
              </a:pPr>
              <a:t>9</a:t>
            </a:fld>
            <a:endParaRPr lang="en-US" altLang="en-US" sz="1400" smtClean="0">
              <a:latin typeface="Arial" panose="020B0604020202020204" pitchFamily="34" charset="0"/>
            </a:endParaRPr>
          </a:p>
        </p:txBody>
      </p:sp>
    </p:spTree>
    <p:extLst>
      <p:ext uri="{BB962C8B-B14F-4D97-AF65-F5344CB8AC3E}">
        <p14:creationId xmlns:p14="http://schemas.microsoft.com/office/powerpoint/2010/main" val="364629632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a:xfrm>
            <a:off x="339725" y="47625"/>
            <a:ext cx="7894638" cy="992899"/>
          </a:xfrm>
        </p:spPr>
        <p:txBody>
          <a:bodyPr/>
          <a:lstStyle/>
          <a:p>
            <a:r>
              <a:rPr lang="cy-GB" altLang="en-US" dirty="0" smtClean="0"/>
              <a:t>            </a:t>
            </a:r>
            <a:r>
              <a:rPr lang="cy-GB" altLang="en-US" dirty="0" smtClean="0">
                <a:latin typeface="+mn-lt"/>
              </a:rPr>
              <a:t>Lles                   </a:t>
            </a:r>
            <a:r>
              <a:rPr lang="cy-GB" altLang="en-US" dirty="0" err="1" smtClean="0">
                <a:latin typeface="+mn-lt"/>
              </a:rPr>
              <a:t>Wellbeing</a:t>
            </a:r>
            <a:endParaRPr lang="en-GB" altLang="en-US" dirty="0" smtClean="0">
              <a:latin typeface="+mn-lt"/>
            </a:endParaRPr>
          </a:p>
        </p:txBody>
      </p:sp>
      <p:sp>
        <p:nvSpPr>
          <p:cNvPr id="3" name="Content Placeholder 2"/>
          <p:cNvSpPr>
            <a:spLocks noGrp="1"/>
          </p:cNvSpPr>
          <p:nvPr>
            <p:ph idx="1"/>
          </p:nvPr>
        </p:nvSpPr>
        <p:spPr>
          <a:xfrm>
            <a:off x="339726" y="971879"/>
            <a:ext cx="8520496" cy="4551307"/>
          </a:xfrm>
        </p:spPr>
        <p:txBody>
          <a:bodyPr>
            <a:normAutofit/>
          </a:bodyPr>
          <a:lstStyle/>
          <a:p>
            <a:pPr marL="0" indent="0">
              <a:buFont typeface="Wingdings 3" panose="05040102010807070707" pitchFamily="18" charset="2"/>
              <a:buNone/>
              <a:defRPr/>
            </a:pPr>
            <a:r>
              <a:rPr lang="en-GB" sz="1400" b="1" dirty="0" err="1"/>
              <a:t>Llywodraeth</a:t>
            </a:r>
            <a:r>
              <a:rPr lang="en-GB" sz="1400" b="1" dirty="0"/>
              <a:t> </a:t>
            </a:r>
            <a:r>
              <a:rPr lang="en-GB" sz="1400" b="1" dirty="0" err="1"/>
              <a:t>Cymru</a:t>
            </a:r>
            <a:r>
              <a:rPr lang="en-GB" sz="1400" b="1" dirty="0"/>
              <a:t> </a:t>
            </a:r>
            <a:r>
              <a:rPr lang="en-GB" sz="1400" b="1" dirty="0" err="1"/>
              <a:t>yn</a:t>
            </a:r>
            <a:r>
              <a:rPr lang="en-GB" sz="1400" b="1" dirty="0"/>
              <a:t> </a:t>
            </a:r>
            <a:r>
              <a:rPr lang="en-GB" sz="1400" b="1" dirty="0" err="1"/>
              <a:t>cyhoeddi</a:t>
            </a:r>
            <a:r>
              <a:rPr lang="en-GB" sz="1400" b="1" dirty="0"/>
              <a:t> dull o </a:t>
            </a:r>
            <a:r>
              <a:rPr lang="en-GB" sz="1400" b="1" dirty="0" err="1"/>
              <a:t>ymdrin</a:t>
            </a:r>
            <a:r>
              <a:rPr lang="en-GB" sz="1400" b="1" dirty="0"/>
              <a:t> ag </a:t>
            </a:r>
            <a:r>
              <a:rPr lang="en-GB" sz="1400" b="1" dirty="0" err="1"/>
              <a:t>iechyd</a:t>
            </a:r>
            <a:r>
              <a:rPr lang="en-GB" sz="1400" b="1" dirty="0"/>
              <a:t> a </a:t>
            </a:r>
            <a:r>
              <a:rPr lang="en-GB" sz="1400" b="1" dirty="0" err="1"/>
              <a:t>lles</a:t>
            </a:r>
            <a:r>
              <a:rPr lang="en-GB" sz="1400" b="1" dirty="0"/>
              <a:t> </a:t>
            </a:r>
            <a:r>
              <a:rPr lang="en-GB" sz="1400" b="1" dirty="0" err="1"/>
              <a:t>meddyliol</a:t>
            </a:r>
            <a:r>
              <a:rPr lang="en-GB" sz="1400" b="1" dirty="0"/>
              <a:t> plant a </a:t>
            </a:r>
            <a:r>
              <a:rPr lang="en-GB" sz="1400" b="1" dirty="0" err="1"/>
              <a:t>phobl</a:t>
            </a:r>
            <a:r>
              <a:rPr lang="en-GB" sz="1400" b="1" dirty="0"/>
              <a:t> </a:t>
            </a:r>
            <a:r>
              <a:rPr lang="en-GB" sz="1400" b="1" dirty="0" err="1"/>
              <a:t>ifanc</a:t>
            </a:r>
            <a:r>
              <a:rPr lang="en-GB" sz="1400" b="1" dirty="0"/>
              <a:t> </a:t>
            </a:r>
            <a:r>
              <a:rPr lang="en-GB" sz="1400" b="1" dirty="0" err="1"/>
              <a:t>ar</a:t>
            </a:r>
            <a:r>
              <a:rPr lang="en-GB" sz="1400" b="1" dirty="0"/>
              <a:t> </a:t>
            </a:r>
            <a:r>
              <a:rPr lang="en-GB" sz="1400" b="1" dirty="0" err="1"/>
              <a:t>lefel</a:t>
            </a:r>
            <a:r>
              <a:rPr lang="en-GB" sz="1400" b="1" dirty="0"/>
              <a:t> ‘</a:t>
            </a:r>
            <a:r>
              <a:rPr lang="en-GB" sz="1400" b="1" dirty="0" err="1"/>
              <a:t>ysgol</a:t>
            </a:r>
            <a:r>
              <a:rPr lang="en-GB" sz="1400" b="1" dirty="0"/>
              <a:t> </a:t>
            </a:r>
            <a:r>
              <a:rPr lang="en-GB" sz="1400" b="1" dirty="0" err="1"/>
              <a:t>gyfan</a:t>
            </a:r>
            <a:r>
              <a:rPr lang="en-GB" sz="1400" b="1" dirty="0"/>
              <a:t>’, 07/09/2018 [C]</a:t>
            </a:r>
          </a:p>
          <a:p>
            <a:pPr>
              <a:defRPr/>
            </a:pPr>
            <a:r>
              <a:rPr lang="en-GB" sz="1400" dirty="0"/>
              <a:t>Mae </a:t>
            </a:r>
            <a:r>
              <a:rPr lang="en-GB" sz="1400" dirty="0" err="1"/>
              <a:t>Ysgrifennydd</a:t>
            </a:r>
            <a:r>
              <a:rPr lang="en-GB" sz="1400" dirty="0"/>
              <a:t> </a:t>
            </a:r>
            <a:r>
              <a:rPr lang="en-GB" sz="1400" dirty="0" err="1"/>
              <a:t>Addysg</a:t>
            </a:r>
            <a:r>
              <a:rPr lang="en-GB" sz="1400" dirty="0"/>
              <a:t> y Cabinet, Kirsty Williams AC, ac </a:t>
            </a:r>
            <a:r>
              <a:rPr lang="en-GB" sz="1400" dirty="0" err="1"/>
              <a:t>Ysgrifennydd</a:t>
            </a:r>
            <a:r>
              <a:rPr lang="en-GB" sz="1400" dirty="0"/>
              <a:t> y Cabinet </a:t>
            </a:r>
            <a:r>
              <a:rPr lang="en-GB" sz="1400" dirty="0" err="1"/>
              <a:t>dros</a:t>
            </a:r>
            <a:r>
              <a:rPr lang="en-GB" sz="1400" dirty="0"/>
              <a:t> </a:t>
            </a:r>
            <a:r>
              <a:rPr lang="en-GB" sz="1400" dirty="0" err="1"/>
              <a:t>Iechyd</a:t>
            </a:r>
            <a:r>
              <a:rPr lang="en-GB" sz="1400" dirty="0"/>
              <a:t> a </a:t>
            </a:r>
            <a:r>
              <a:rPr lang="en-GB" sz="1400" dirty="0" err="1"/>
              <a:t>Gwasanaethau</a:t>
            </a:r>
            <a:r>
              <a:rPr lang="en-GB" sz="1400" dirty="0"/>
              <a:t> </a:t>
            </a:r>
            <a:r>
              <a:rPr lang="en-GB" sz="1400" dirty="0" err="1"/>
              <a:t>Cymdeithasol</a:t>
            </a:r>
            <a:r>
              <a:rPr lang="en-GB" sz="1400" dirty="0"/>
              <a:t>, Vaughan </a:t>
            </a:r>
            <a:r>
              <a:rPr lang="en-GB" sz="1400" dirty="0" err="1"/>
              <a:t>Gething</a:t>
            </a:r>
            <a:r>
              <a:rPr lang="en-GB" sz="1400" dirty="0"/>
              <a:t> AC, </a:t>
            </a:r>
            <a:r>
              <a:rPr lang="en-GB" sz="1400" dirty="0" err="1"/>
              <a:t>wedi</a:t>
            </a:r>
            <a:r>
              <a:rPr lang="en-GB" sz="1400" dirty="0"/>
              <a:t> </a:t>
            </a:r>
            <a:r>
              <a:rPr lang="en-GB" sz="1400" dirty="0" err="1"/>
              <a:t>cyhoeddi</a:t>
            </a:r>
            <a:r>
              <a:rPr lang="en-GB" sz="1400" dirty="0"/>
              <a:t> </a:t>
            </a:r>
            <a:r>
              <a:rPr lang="en-GB" sz="1400" dirty="0" err="1"/>
              <a:t>Grŵp</a:t>
            </a:r>
            <a:r>
              <a:rPr lang="en-GB" sz="1400" dirty="0"/>
              <a:t> </a:t>
            </a:r>
            <a:r>
              <a:rPr lang="en-GB" sz="1400" dirty="0" err="1"/>
              <a:t>Gorchwyl</a:t>
            </a:r>
            <a:r>
              <a:rPr lang="en-GB" sz="1400" dirty="0"/>
              <a:t> a </a:t>
            </a:r>
            <a:r>
              <a:rPr lang="en-GB" sz="1400" dirty="0" err="1"/>
              <a:t>Gorffen</a:t>
            </a:r>
            <a:r>
              <a:rPr lang="en-GB" sz="1400" dirty="0"/>
              <a:t> </a:t>
            </a:r>
            <a:r>
              <a:rPr lang="en-GB" sz="1400" dirty="0" err="1"/>
              <a:t>Gweinidogol</a:t>
            </a:r>
            <a:r>
              <a:rPr lang="en-GB" sz="1400" dirty="0"/>
              <a:t> </a:t>
            </a:r>
            <a:r>
              <a:rPr lang="en-GB" sz="1400" dirty="0" err="1"/>
              <a:t>ar</a:t>
            </a:r>
            <a:r>
              <a:rPr lang="en-GB" sz="1400" dirty="0"/>
              <a:t> y </a:t>
            </a:r>
            <a:r>
              <a:rPr lang="en-GB" sz="1400" dirty="0" err="1"/>
              <a:t>Cyd</a:t>
            </a:r>
            <a:r>
              <a:rPr lang="en-GB" sz="1400" dirty="0"/>
              <a:t> </a:t>
            </a:r>
            <a:r>
              <a:rPr lang="en-GB" sz="1400" dirty="0" err="1"/>
              <a:t>i</a:t>
            </a:r>
            <a:r>
              <a:rPr lang="en-GB" sz="1400" dirty="0"/>
              <a:t> </a:t>
            </a:r>
            <a:r>
              <a:rPr lang="en-GB" sz="1400" dirty="0" err="1"/>
              <a:t>gyflymu’r</a:t>
            </a:r>
            <a:r>
              <a:rPr lang="en-GB" sz="1400" dirty="0"/>
              <a:t> </a:t>
            </a:r>
            <a:r>
              <a:rPr lang="en-GB" sz="1400" dirty="0" err="1"/>
              <a:t>gwaith</a:t>
            </a:r>
            <a:r>
              <a:rPr lang="en-GB" sz="1400" dirty="0"/>
              <a:t> </a:t>
            </a:r>
            <a:r>
              <a:rPr lang="en-GB" sz="1400" dirty="0" err="1"/>
              <a:t>ar</a:t>
            </a:r>
            <a:r>
              <a:rPr lang="en-GB" sz="1400" dirty="0"/>
              <a:t> </a:t>
            </a:r>
            <a:r>
              <a:rPr lang="en-GB" sz="1400" dirty="0" err="1"/>
              <a:t>wella</a:t>
            </a:r>
            <a:r>
              <a:rPr lang="en-GB" sz="1400" dirty="0"/>
              <a:t> </a:t>
            </a:r>
            <a:r>
              <a:rPr lang="en-GB" sz="1400" dirty="0" err="1"/>
              <a:t>cefnogaeth</a:t>
            </a:r>
            <a:r>
              <a:rPr lang="en-GB" sz="1400" dirty="0"/>
              <a:t> </a:t>
            </a:r>
            <a:r>
              <a:rPr lang="en-GB" sz="1400" dirty="0" err="1"/>
              <a:t>iechyd</a:t>
            </a:r>
            <a:r>
              <a:rPr lang="en-GB" sz="1400" dirty="0"/>
              <a:t> a </a:t>
            </a:r>
            <a:r>
              <a:rPr lang="en-GB" sz="1400" dirty="0" err="1"/>
              <a:t>lles</a:t>
            </a:r>
            <a:r>
              <a:rPr lang="en-GB" sz="1400" dirty="0"/>
              <a:t> </a:t>
            </a:r>
            <a:r>
              <a:rPr lang="en-GB" sz="1400" dirty="0" err="1"/>
              <a:t>meddyliol</a:t>
            </a:r>
            <a:r>
              <a:rPr lang="en-GB" sz="1400" dirty="0"/>
              <a:t> </a:t>
            </a:r>
            <a:r>
              <a:rPr lang="en-GB" sz="1400" dirty="0" err="1"/>
              <a:t>mewn</a:t>
            </a:r>
            <a:r>
              <a:rPr lang="en-GB" sz="1400" dirty="0"/>
              <a:t> </a:t>
            </a:r>
            <a:r>
              <a:rPr lang="en-GB" sz="1400" dirty="0" err="1"/>
              <a:t>ysgolion</a:t>
            </a:r>
            <a:r>
              <a:rPr lang="en-GB" sz="1400" dirty="0"/>
              <a:t>.</a:t>
            </a:r>
          </a:p>
          <a:p>
            <a:pPr>
              <a:defRPr/>
            </a:pPr>
            <a:r>
              <a:rPr lang="en-GB" sz="1400" dirty="0"/>
              <a:t>Nod y </a:t>
            </a:r>
            <a:r>
              <a:rPr lang="en-GB" sz="1400" dirty="0" err="1"/>
              <a:t>gwaith</a:t>
            </a:r>
            <a:r>
              <a:rPr lang="en-GB" sz="1400" dirty="0"/>
              <a:t> </a:t>
            </a:r>
            <a:r>
              <a:rPr lang="en-GB" sz="1400" dirty="0" err="1"/>
              <a:t>yw</a:t>
            </a:r>
            <a:r>
              <a:rPr lang="en-GB" sz="1400" dirty="0"/>
              <a:t> </a:t>
            </a:r>
            <a:r>
              <a:rPr lang="en-GB" sz="1400" dirty="0" err="1"/>
              <a:t>defnyddio</a:t>
            </a:r>
            <a:r>
              <a:rPr lang="en-GB" sz="1400" dirty="0"/>
              <a:t> dull ‘</a:t>
            </a:r>
            <a:r>
              <a:rPr lang="en-GB" sz="1400" dirty="0" err="1"/>
              <a:t>ysgol</a:t>
            </a:r>
            <a:r>
              <a:rPr lang="en-GB" sz="1400" dirty="0"/>
              <a:t> </a:t>
            </a:r>
            <a:r>
              <a:rPr lang="en-GB" sz="1400" dirty="0" err="1"/>
              <a:t>gyfan</a:t>
            </a:r>
            <a:r>
              <a:rPr lang="en-GB" sz="1400" dirty="0"/>
              <a:t>’ at </a:t>
            </a:r>
            <a:r>
              <a:rPr lang="en-GB" sz="1400" dirty="0" err="1"/>
              <a:t>addysgu</a:t>
            </a:r>
            <a:r>
              <a:rPr lang="en-GB" sz="1400" dirty="0"/>
              <a:t>, </a:t>
            </a:r>
            <a:r>
              <a:rPr lang="en-GB" sz="1400" dirty="0" err="1"/>
              <a:t>gan</a:t>
            </a:r>
            <a:r>
              <a:rPr lang="en-GB" sz="1400" dirty="0"/>
              <a:t> </a:t>
            </a:r>
            <a:r>
              <a:rPr lang="en-GB" sz="1400" dirty="0" err="1"/>
              <a:t>osod</a:t>
            </a:r>
            <a:r>
              <a:rPr lang="en-GB" sz="1400" dirty="0"/>
              <a:t> </a:t>
            </a:r>
            <a:r>
              <a:rPr lang="en-GB" sz="1400" dirty="0" err="1"/>
              <a:t>iechyd</a:t>
            </a:r>
            <a:r>
              <a:rPr lang="en-GB" sz="1400" dirty="0"/>
              <a:t> a </a:t>
            </a:r>
            <a:r>
              <a:rPr lang="en-GB" sz="1400" dirty="0" err="1"/>
              <a:t>lles</a:t>
            </a:r>
            <a:r>
              <a:rPr lang="en-GB" sz="1400" dirty="0"/>
              <a:t> </a:t>
            </a:r>
            <a:r>
              <a:rPr lang="en-GB" sz="1400" dirty="0" err="1"/>
              <a:t>meddyliol</a:t>
            </a:r>
            <a:r>
              <a:rPr lang="en-GB" sz="1400" dirty="0"/>
              <a:t> </a:t>
            </a:r>
            <a:r>
              <a:rPr lang="en-GB" sz="1400" dirty="0" err="1"/>
              <a:t>yn</a:t>
            </a:r>
            <a:r>
              <a:rPr lang="en-GB" sz="1400" dirty="0"/>
              <a:t> </a:t>
            </a:r>
            <a:r>
              <a:rPr lang="en-GB" sz="1400" dirty="0" err="1"/>
              <a:t>ganolog</a:t>
            </a:r>
            <a:r>
              <a:rPr lang="en-GB" sz="1400" dirty="0"/>
              <a:t> </a:t>
            </a:r>
            <a:r>
              <a:rPr lang="en-GB" sz="1400" dirty="0" err="1"/>
              <a:t>i</a:t>
            </a:r>
            <a:r>
              <a:rPr lang="en-GB" sz="1400" dirty="0"/>
              <a:t> ethos </a:t>
            </a:r>
            <a:r>
              <a:rPr lang="en-GB" sz="1400" dirty="0" err="1"/>
              <a:t>yr</a:t>
            </a:r>
            <a:r>
              <a:rPr lang="en-GB" sz="1400" dirty="0"/>
              <a:t> </a:t>
            </a:r>
            <a:r>
              <a:rPr lang="en-GB" sz="1400" dirty="0" err="1"/>
              <a:t>ysgol</a:t>
            </a:r>
            <a:r>
              <a:rPr lang="en-GB" sz="1400" dirty="0"/>
              <a:t>, ac </a:t>
            </a:r>
            <a:r>
              <a:rPr lang="en-GB" sz="1400" dirty="0" err="1"/>
              <a:t>yn</a:t>
            </a:r>
            <a:r>
              <a:rPr lang="en-GB" sz="1400" dirty="0"/>
              <a:t> </a:t>
            </a:r>
            <a:r>
              <a:rPr lang="en-GB" sz="1400" dirty="0" err="1"/>
              <a:t>cyffwrdd</a:t>
            </a:r>
            <a:r>
              <a:rPr lang="en-GB" sz="1400" dirty="0"/>
              <a:t> â </a:t>
            </a:r>
            <a:r>
              <a:rPr lang="en-GB" sz="1400" dirty="0" err="1"/>
              <a:t>phob</a:t>
            </a:r>
            <a:r>
              <a:rPr lang="en-GB" sz="1400" dirty="0"/>
              <a:t> </a:t>
            </a:r>
            <a:r>
              <a:rPr lang="en-GB" sz="1400" dirty="0" err="1"/>
              <a:t>agwedd</a:t>
            </a:r>
            <a:r>
              <a:rPr lang="en-GB" sz="1400" dirty="0"/>
              <a:t> </a:t>
            </a:r>
            <a:r>
              <a:rPr lang="en-GB" sz="1400" dirty="0" err="1"/>
              <a:t>ar</a:t>
            </a:r>
            <a:r>
              <a:rPr lang="en-GB" sz="1400" dirty="0"/>
              <a:t> </a:t>
            </a:r>
            <a:r>
              <a:rPr lang="en-GB" sz="1400" dirty="0" err="1"/>
              <a:t>fywyd</a:t>
            </a:r>
            <a:r>
              <a:rPr lang="en-GB" sz="1400" dirty="0"/>
              <a:t> </a:t>
            </a:r>
            <a:r>
              <a:rPr lang="en-GB" sz="1400" dirty="0" err="1"/>
              <a:t>ysgol</a:t>
            </a:r>
            <a:r>
              <a:rPr lang="en-GB" sz="1400" dirty="0"/>
              <a:t>.</a:t>
            </a:r>
          </a:p>
          <a:p>
            <a:pPr>
              <a:defRPr/>
            </a:pPr>
            <a:r>
              <a:rPr lang="en-GB" sz="1400" dirty="0"/>
              <a:t>Y </a:t>
            </a:r>
            <a:r>
              <a:rPr lang="en-GB" sz="1400" dirty="0" err="1"/>
              <a:t>gobaith</a:t>
            </a:r>
            <a:r>
              <a:rPr lang="en-GB" sz="1400" dirty="0"/>
              <a:t> </a:t>
            </a:r>
            <a:r>
              <a:rPr lang="en-GB" sz="1400" dirty="0" err="1"/>
              <a:t>yw</a:t>
            </a:r>
            <a:r>
              <a:rPr lang="en-GB" sz="1400" dirty="0"/>
              <a:t> y </a:t>
            </a:r>
            <a:r>
              <a:rPr lang="en-GB" sz="1400" dirty="0" err="1"/>
              <a:t>bydd</a:t>
            </a:r>
            <a:r>
              <a:rPr lang="en-GB" sz="1400" dirty="0"/>
              <a:t> </a:t>
            </a:r>
            <a:r>
              <a:rPr lang="en-GB" sz="1400" dirty="0" err="1"/>
              <a:t>hwn</a:t>
            </a:r>
            <a:r>
              <a:rPr lang="en-GB" sz="1400" dirty="0"/>
              <a:t> </a:t>
            </a:r>
            <a:r>
              <a:rPr lang="en-GB" sz="1400" dirty="0" err="1"/>
              <a:t>yn</a:t>
            </a:r>
            <a:r>
              <a:rPr lang="en-GB" sz="1400" dirty="0"/>
              <a:t> </a:t>
            </a:r>
            <a:r>
              <a:rPr lang="en-GB" sz="1400" dirty="0" err="1"/>
              <a:t>ddull</a:t>
            </a:r>
            <a:r>
              <a:rPr lang="en-GB" sz="1400" dirty="0"/>
              <a:t> </a:t>
            </a:r>
            <a:r>
              <a:rPr lang="en-GB" sz="1400" dirty="0" err="1"/>
              <a:t>effeithiol</a:t>
            </a:r>
            <a:r>
              <a:rPr lang="en-GB" sz="1400" dirty="0"/>
              <a:t> o </a:t>
            </a:r>
            <a:r>
              <a:rPr lang="en-GB" sz="1400" dirty="0" err="1"/>
              <a:t>atal</a:t>
            </a:r>
            <a:r>
              <a:rPr lang="en-GB" sz="1400" dirty="0"/>
              <a:t> </a:t>
            </a:r>
            <a:r>
              <a:rPr lang="en-GB" sz="1400" dirty="0" err="1"/>
              <a:t>problemau</a:t>
            </a:r>
            <a:r>
              <a:rPr lang="en-GB" sz="1400" dirty="0"/>
              <a:t> </a:t>
            </a:r>
            <a:r>
              <a:rPr lang="en-GB" sz="1400" dirty="0" err="1"/>
              <a:t>iechyd</a:t>
            </a:r>
            <a:r>
              <a:rPr lang="en-GB" sz="1400" dirty="0"/>
              <a:t> </a:t>
            </a:r>
            <a:r>
              <a:rPr lang="en-GB" sz="1400" dirty="0" err="1"/>
              <a:t>meddwl</a:t>
            </a:r>
            <a:r>
              <a:rPr lang="en-GB" sz="1400" dirty="0"/>
              <a:t> a </a:t>
            </a:r>
            <a:r>
              <a:rPr lang="en-GB" sz="1400" dirty="0" err="1"/>
              <a:t>helpu</a:t>
            </a:r>
            <a:r>
              <a:rPr lang="en-GB" sz="1400" dirty="0"/>
              <a:t> </a:t>
            </a:r>
            <a:r>
              <a:rPr lang="en-GB" sz="1400" dirty="0" err="1"/>
              <a:t>gydag</a:t>
            </a:r>
            <a:r>
              <a:rPr lang="en-GB" sz="1400" dirty="0"/>
              <a:t> </a:t>
            </a:r>
            <a:r>
              <a:rPr lang="en-GB" sz="1400" dirty="0" err="1"/>
              <a:t>ymyraethau</a:t>
            </a:r>
            <a:r>
              <a:rPr lang="en-GB" sz="1400" dirty="0"/>
              <a:t> </a:t>
            </a:r>
            <a:r>
              <a:rPr lang="en-GB" sz="1400" dirty="0" err="1"/>
              <a:t>cynnar</a:t>
            </a:r>
            <a:r>
              <a:rPr lang="en-GB" sz="1400" dirty="0"/>
              <a:t>, </a:t>
            </a:r>
            <a:r>
              <a:rPr lang="en-GB" sz="1400" dirty="0" err="1"/>
              <a:t>yn</a:t>
            </a:r>
            <a:r>
              <a:rPr lang="en-GB" sz="1400" dirty="0"/>
              <a:t> </a:t>
            </a:r>
            <a:r>
              <a:rPr lang="en-GB" sz="1400" dirty="0" err="1"/>
              <a:t>ogystal</a:t>
            </a:r>
            <a:r>
              <a:rPr lang="en-GB" sz="1400" dirty="0"/>
              <a:t> ag </a:t>
            </a:r>
            <a:r>
              <a:rPr lang="en-GB" sz="1400" dirty="0" err="1"/>
              <a:t>atal</a:t>
            </a:r>
            <a:r>
              <a:rPr lang="en-GB" sz="1400" dirty="0"/>
              <a:t> </a:t>
            </a:r>
            <a:r>
              <a:rPr lang="en-GB" sz="1400" dirty="0" err="1"/>
              <a:t>materion</a:t>
            </a:r>
            <a:r>
              <a:rPr lang="en-GB" sz="1400" dirty="0"/>
              <a:t> </a:t>
            </a:r>
            <a:r>
              <a:rPr lang="en-GB" sz="1400" dirty="0" err="1"/>
              <a:t>eraill</a:t>
            </a:r>
            <a:r>
              <a:rPr lang="en-GB" sz="1400" dirty="0"/>
              <a:t> </a:t>
            </a:r>
            <a:r>
              <a:rPr lang="en-GB" sz="1400" dirty="0" err="1"/>
              <a:t>rhag</a:t>
            </a:r>
            <a:r>
              <a:rPr lang="en-GB" sz="1400" dirty="0"/>
              <a:t> </a:t>
            </a:r>
            <a:r>
              <a:rPr lang="en-GB" sz="1400" dirty="0" err="1"/>
              <a:t>codi</a:t>
            </a:r>
            <a:r>
              <a:rPr lang="en-GB" sz="1400" dirty="0"/>
              <a:t> </a:t>
            </a:r>
            <a:r>
              <a:rPr lang="en-GB" sz="1400" dirty="0" err="1"/>
              <a:t>neu</a:t>
            </a:r>
            <a:r>
              <a:rPr lang="en-GB" sz="1400" dirty="0"/>
              <a:t> </a:t>
            </a:r>
            <a:r>
              <a:rPr lang="en-GB" sz="1400" dirty="0" err="1"/>
              <a:t>waethygu</a:t>
            </a:r>
            <a:r>
              <a:rPr lang="en-GB" sz="1400" dirty="0" smtClean="0"/>
              <a:t>.</a:t>
            </a:r>
            <a:endParaRPr lang="en-GB" sz="1400" b="1" dirty="0" smtClean="0"/>
          </a:p>
          <a:p>
            <a:pPr marL="0" indent="0">
              <a:buFont typeface="Wingdings 3" panose="05040102010807070707" pitchFamily="18" charset="2"/>
              <a:buNone/>
              <a:defRPr/>
            </a:pPr>
            <a:r>
              <a:rPr lang="en-GB" sz="1400" b="1" dirty="0" smtClean="0"/>
              <a:t>Welsh </a:t>
            </a:r>
            <a:r>
              <a:rPr lang="en-GB" sz="1400" b="1" dirty="0"/>
              <a:t>Government announce ‘whole school’ approach to mental health and wellbeing for children and young people, 07/09/2018 [W]</a:t>
            </a:r>
          </a:p>
          <a:p>
            <a:pPr>
              <a:defRPr/>
            </a:pPr>
            <a:r>
              <a:rPr lang="en-GB" sz="1400" dirty="0"/>
              <a:t>Cabinet Secretary for Education, Kirsty Williams AM, and Cabinet </a:t>
            </a:r>
            <a:r>
              <a:rPr lang="en-GB" sz="1400" dirty="0" err="1"/>
              <a:t>Seretary</a:t>
            </a:r>
            <a:r>
              <a:rPr lang="en-GB" sz="1400" dirty="0"/>
              <a:t> for Health and Social Services, Vaughan </a:t>
            </a:r>
            <a:r>
              <a:rPr lang="en-GB" sz="1400" dirty="0" err="1"/>
              <a:t>Gething</a:t>
            </a:r>
            <a:r>
              <a:rPr lang="en-GB" sz="1400" dirty="0"/>
              <a:t> AM, have announced a Join Ministerial Task and Finish Group to accelerate work on improving mental health and wellbeing support in schools.</a:t>
            </a:r>
          </a:p>
          <a:p>
            <a:pPr>
              <a:defRPr/>
            </a:pPr>
            <a:r>
              <a:rPr lang="en-GB" sz="1400" dirty="0"/>
              <a:t>The aim behind the work is to implement a ‘whole school’ approach to schooling, putting mental health and wellbeing at the centre of the school’s ethos, and touches upon all aspects of school life.</a:t>
            </a:r>
          </a:p>
          <a:p>
            <a:pPr>
              <a:defRPr/>
            </a:pPr>
            <a:r>
              <a:rPr lang="en-GB" sz="1400" dirty="0"/>
              <a:t>It is hoped that this will be an effective method of prevention and early intervention with regards to mental health issues, and will also prevent other issues for developing or escalating.</a:t>
            </a:r>
          </a:p>
          <a:p>
            <a:pPr>
              <a:defRPr/>
            </a:pPr>
            <a:endParaRPr lang="en-GB" sz="1400" dirty="0"/>
          </a:p>
        </p:txBody>
      </p:sp>
      <p:sp>
        <p:nvSpPr>
          <p:cNvPr id="5" name="Slide Number Placeholder 4"/>
          <p:cNvSpPr>
            <a:spLocks noGrp="1"/>
          </p:cNvSpPr>
          <p:nvPr>
            <p:ph type="sldNum" sz="quarter" idx="12"/>
          </p:nvPr>
        </p:nvSpPr>
        <p:spPr/>
        <p:txBody>
          <a:bodyPr/>
          <a:lstStyle/>
          <a:p>
            <a:pPr>
              <a:defRPr/>
            </a:pPr>
            <a:fld id="{F7BC47D0-995D-41E0-B95B-1A174C124DE3}" type="slidenum">
              <a:rPr lang="en-US" altLang="en-US" smtClean="0"/>
              <a:pPr>
                <a:defRPr/>
              </a:pPr>
              <a:t>10</a:t>
            </a:fld>
            <a:endParaRPr lang="en-US" altLang="en-US"/>
          </a:p>
        </p:txBody>
      </p:sp>
    </p:spTree>
    <p:extLst>
      <p:ext uri="{BB962C8B-B14F-4D97-AF65-F5344CB8AC3E}">
        <p14:creationId xmlns:p14="http://schemas.microsoft.com/office/powerpoint/2010/main" val="39857859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Cynnydd                </a:t>
            </a:r>
            <a:r>
              <a:rPr lang="cy-GB" dirty="0" err="1" smtClean="0"/>
              <a:t>Progress</a:t>
            </a:r>
            <a:endParaRPr lang="en-GB" dirty="0"/>
          </a:p>
        </p:txBody>
      </p:sp>
      <p:sp>
        <p:nvSpPr>
          <p:cNvPr id="3" name="Content Placeholder 2"/>
          <p:cNvSpPr>
            <a:spLocks noGrp="1"/>
          </p:cNvSpPr>
          <p:nvPr>
            <p:ph sz="half" idx="1"/>
          </p:nvPr>
        </p:nvSpPr>
        <p:spPr>
          <a:xfrm>
            <a:off x="534057" y="1541846"/>
            <a:ext cx="3886200" cy="4351338"/>
          </a:xfrm>
        </p:spPr>
        <p:txBody>
          <a:bodyPr>
            <a:normAutofit/>
          </a:bodyPr>
          <a:lstStyle/>
          <a:p>
            <a:r>
              <a:rPr lang="cy-GB" sz="2400" dirty="0" smtClean="0"/>
              <a:t>Sut rhennir data rhwng dosbarthiadau/ ysgolion?</a:t>
            </a:r>
          </a:p>
          <a:p>
            <a:r>
              <a:rPr lang="cy-GB" sz="2400" dirty="0" smtClean="0"/>
              <a:t>Pryd rhennir y data?</a:t>
            </a:r>
          </a:p>
          <a:p>
            <a:r>
              <a:rPr lang="cy-GB" sz="2400" dirty="0" smtClean="0"/>
              <a:t>Sut defnyddir y data i gynllunio ar gyfer cynnydd?</a:t>
            </a:r>
          </a:p>
          <a:p>
            <a:r>
              <a:rPr lang="cy-GB" sz="2400" dirty="0" smtClean="0"/>
              <a:t>Pa ddulliau defnyddia’r dosbarth/ ysgol i asesu </a:t>
            </a:r>
            <a:r>
              <a:rPr lang="cy-GB" sz="2400" dirty="0" err="1" smtClean="0"/>
              <a:t>cohort</a:t>
            </a:r>
            <a:r>
              <a:rPr lang="cy-GB" sz="2400" dirty="0" smtClean="0"/>
              <a:t> newydd?</a:t>
            </a:r>
            <a:endParaRPr lang="en-GB" sz="2400" dirty="0"/>
          </a:p>
        </p:txBody>
      </p:sp>
      <p:sp>
        <p:nvSpPr>
          <p:cNvPr id="4" name="Content Placeholder 3"/>
          <p:cNvSpPr>
            <a:spLocks noGrp="1"/>
          </p:cNvSpPr>
          <p:nvPr>
            <p:ph sz="half" idx="2"/>
          </p:nvPr>
        </p:nvSpPr>
        <p:spPr>
          <a:xfrm>
            <a:off x="4420257" y="1616268"/>
            <a:ext cx="3886200" cy="4351338"/>
          </a:xfrm>
        </p:spPr>
        <p:txBody>
          <a:bodyPr>
            <a:normAutofit/>
          </a:bodyPr>
          <a:lstStyle/>
          <a:p>
            <a:r>
              <a:rPr lang="cy-GB" sz="2000" dirty="0" err="1" smtClean="0"/>
              <a:t>How</a:t>
            </a:r>
            <a:r>
              <a:rPr lang="cy-GB" sz="2000" dirty="0" smtClean="0"/>
              <a:t> is the data </a:t>
            </a:r>
            <a:r>
              <a:rPr lang="cy-GB" sz="2000" dirty="0" err="1" smtClean="0"/>
              <a:t>shared</a:t>
            </a:r>
            <a:r>
              <a:rPr lang="cy-GB" sz="2000" dirty="0" smtClean="0"/>
              <a:t> </a:t>
            </a:r>
            <a:r>
              <a:rPr lang="cy-GB" sz="2000" dirty="0" err="1" smtClean="0"/>
              <a:t>between</a:t>
            </a:r>
            <a:r>
              <a:rPr lang="cy-GB" sz="2000" dirty="0" smtClean="0"/>
              <a:t> </a:t>
            </a:r>
            <a:r>
              <a:rPr lang="cy-GB" sz="2000" dirty="0" err="1" smtClean="0"/>
              <a:t>classes</a:t>
            </a:r>
            <a:r>
              <a:rPr lang="cy-GB" sz="2000" dirty="0" smtClean="0"/>
              <a:t>/ </a:t>
            </a:r>
            <a:r>
              <a:rPr lang="cy-GB" sz="2000" dirty="0" err="1" smtClean="0"/>
              <a:t>schools</a:t>
            </a:r>
            <a:r>
              <a:rPr lang="cy-GB" sz="2000" dirty="0" smtClean="0"/>
              <a:t>?</a:t>
            </a:r>
          </a:p>
          <a:p>
            <a:r>
              <a:rPr lang="cy-GB" sz="2000" dirty="0" err="1" smtClean="0"/>
              <a:t>When</a:t>
            </a:r>
            <a:r>
              <a:rPr lang="cy-GB" sz="2000" dirty="0" smtClean="0"/>
              <a:t> is the data </a:t>
            </a:r>
            <a:r>
              <a:rPr lang="cy-GB" sz="2000" dirty="0" err="1" smtClean="0"/>
              <a:t>shared</a:t>
            </a:r>
            <a:r>
              <a:rPr lang="cy-GB" sz="2000" dirty="0" smtClean="0"/>
              <a:t> </a:t>
            </a:r>
            <a:r>
              <a:rPr lang="cy-GB" sz="2000" dirty="0" err="1" smtClean="0"/>
              <a:t>between</a:t>
            </a:r>
            <a:r>
              <a:rPr lang="cy-GB" sz="2000" dirty="0" smtClean="0"/>
              <a:t> </a:t>
            </a:r>
            <a:r>
              <a:rPr lang="cy-GB" sz="2000" dirty="0" err="1" smtClean="0"/>
              <a:t>classes</a:t>
            </a:r>
            <a:r>
              <a:rPr lang="cy-GB" sz="2000" dirty="0" smtClean="0"/>
              <a:t>/ </a:t>
            </a:r>
            <a:r>
              <a:rPr lang="cy-GB" sz="2000" dirty="0" err="1" smtClean="0"/>
              <a:t>schools</a:t>
            </a:r>
            <a:r>
              <a:rPr lang="cy-GB" sz="2000" dirty="0" smtClean="0"/>
              <a:t>?</a:t>
            </a:r>
          </a:p>
          <a:p>
            <a:r>
              <a:rPr lang="cy-GB" sz="2000" dirty="0" err="1" smtClean="0"/>
              <a:t>How</a:t>
            </a:r>
            <a:r>
              <a:rPr lang="cy-GB" sz="2000" dirty="0" smtClean="0"/>
              <a:t> is the data </a:t>
            </a:r>
            <a:r>
              <a:rPr lang="cy-GB" sz="2000" dirty="0" err="1" smtClean="0"/>
              <a:t>used</a:t>
            </a:r>
            <a:r>
              <a:rPr lang="cy-GB" sz="2000" dirty="0" smtClean="0"/>
              <a:t> </a:t>
            </a:r>
            <a:r>
              <a:rPr lang="cy-GB" sz="2000" dirty="0" err="1" smtClean="0"/>
              <a:t>in</a:t>
            </a:r>
            <a:r>
              <a:rPr lang="cy-GB" sz="2000" dirty="0" smtClean="0"/>
              <a:t> </a:t>
            </a:r>
            <a:r>
              <a:rPr lang="cy-GB" sz="2000" dirty="0" err="1" smtClean="0"/>
              <a:t>an</a:t>
            </a:r>
            <a:r>
              <a:rPr lang="cy-GB" sz="2000" dirty="0" smtClean="0"/>
              <a:t> </a:t>
            </a:r>
            <a:r>
              <a:rPr lang="cy-GB" sz="2000" dirty="0" err="1" smtClean="0"/>
              <a:t>informed</a:t>
            </a:r>
            <a:r>
              <a:rPr lang="cy-GB" sz="2000" dirty="0" smtClean="0"/>
              <a:t> </a:t>
            </a:r>
            <a:r>
              <a:rPr lang="cy-GB" sz="2000" dirty="0" err="1" smtClean="0"/>
              <a:t>way</a:t>
            </a:r>
            <a:r>
              <a:rPr lang="cy-GB" sz="2000" dirty="0" smtClean="0"/>
              <a:t> to plan </a:t>
            </a:r>
            <a:r>
              <a:rPr lang="cy-GB" sz="2000" dirty="0" err="1" smtClean="0"/>
              <a:t>for</a:t>
            </a:r>
            <a:r>
              <a:rPr lang="cy-GB" sz="2000" dirty="0" smtClean="0"/>
              <a:t> </a:t>
            </a:r>
            <a:r>
              <a:rPr lang="cy-GB" sz="2000" dirty="0" err="1" smtClean="0"/>
              <a:t>progress</a:t>
            </a:r>
            <a:r>
              <a:rPr lang="cy-GB" sz="2000" dirty="0" smtClean="0"/>
              <a:t>?</a:t>
            </a:r>
          </a:p>
          <a:p>
            <a:r>
              <a:rPr lang="cy-GB" sz="2000" dirty="0" err="1" smtClean="0"/>
              <a:t>What</a:t>
            </a:r>
            <a:r>
              <a:rPr lang="cy-GB" sz="2000" dirty="0" smtClean="0"/>
              <a:t> </a:t>
            </a:r>
            <a:r>
              <a:rPr lang="cy-GB" sz="2000" dirty="0" err="1" smtClean="0"/>
              <a:t>methods</a:t>
            </a:r>
            <a:r>
              <a:rPr lang="cy-GB" sz="2000" dirty="0" smtClean="0"/>
              <a:t> </a:t>
            </a:r>
            <a:r>
              <a:rPr lang="cy-GB" sz="2000" dirty="0" err="1" smtClean="0"/>
              <a:t>are</a:t>
            </a:r>
            <a:r>
              <a:rPr lang="cy-GB" sz="2000" dirty="0" smtClean="0"/>
              <a:t> </a:t>
            </a:r>
            <a:r>
              <a:rPr lang="cy-GB" sz="2000" dirty="0" err="1" smtClean="0"/>
              <a:t>used</a:t>
            </a:r>
            <a:r>
              <a:rPr lang="cy-GB" sz="2000" dirty="0" smtClean="0"/>
              <a:t> by the </a:t>
            </a:r>
            <a:r>
              <a:rPr lang="cy-GB" sz="2000" dirty="0" err="1" smtClean="0"/>
              <a:t>class</a:t>
            </a:r>
            <a:r>
              <a:rPr lang="cy-GB" sz="2000" dirty="0" smtClean="0"/>
              <a:t>/ </a:t>
            </a:r>
            <a:r>
              <a:rPr lang="cy-GB" sz="2000" dirty="0" err="1" smtClean="0"/>
              <a:t>school</a:t>
            </a:r>
            <a:r>
              <a:rPr lang="cy-GB" sz="2000" dirty="0" smtClean="0"/>
              <a:t> to </a:t>
            </a:r>
            <a:r>
              <a:rPr lang="cy-GB" sz="2000" dirty="0" err="1" smtClean="0"/>
              <a:t>assess</a:t>
            </a:r>
            <a:r>
              <a:rPr lang="cy-GB" sz="2000" dirty="0" smtClean="0"/>
              <a:t> a </a:t>
            </a:r>
            <a:r>
              <a:rPr lang="cy-GB" sz="2000" dirty="0" err="1" smtClean="0"/>
              <a:t>new</a:t>
            </a:r>
            <a:r>
              <a:rPr lang="cy-GB" sz="2000" dirty="0" smtClean="0"/>
              <a:t> </a:t>
            </a:r>
            <a:r>
              <a:rPr lang="cy-GB" sz="2000" dirty="0" err="1" smtClean="0"/>
              <a:t>cohort</a:t>
            </a:r>
            <a:r>
              <a:rPr lang="cy-GB" sz="2000" dirty="0" smtClean="0"/>
              <a:t>?</a:t>
            </a:r>
            <a:endParaRPr lang="en-GB" sz="2000" dirty="0"/>
          </a:p>
        </p:txBody>
      </p:sp>
    </p:spTree>
    <p:extLst>
      <p:ext uri="{BB962C8B-B14F-4D97-AF65-F5344CB8AC3E}">
        <p14:creationId xmlns:p14="http://schemas.microsoft.com/office/powerpoint/2010/main" val="35528561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Anghenion Addysgol Ychwanegol</a:t>
            </a:r>
            <a:br>
              <a:rPr lang="cy-GB" dirty="0" smtClean="0"/>
            </a:br>
            <a:r>
              <a:rPr lang="cy-GB" dirty="0" err="1" smtClean="0"/>
              <a:t>Additional</a:t>
            </a:r>
            <a:r>
              <a:rPr lang="cy-GB" dirty="0" smtClean="0"/>
              <a:t> </a:t>
            </a:r>
            <a:r>
              <a:rPr lang="cy-GB" dirty="0" err="1" smtClean="0"/>
              <a:t>Learning</a:t>
            </a:r>
            <a:r>
              <a:rPr lang="cy-GB" dirty="0" smtClean="0"/>
              <a:t> </a:t>
            </a:r>
            <a:r>
              <a:rPr lang="cy-GB" dirty="0" err="1" smtClean="0"/>
              <a:t>Needs</a:t>
            </a:r>
            <a:endParaRPr lang="en-GB" dirty="0"/>
          </a:p>
        </p:txBody>
      </p:sp>
      <p:sp>
        <p:nvSpPr>
          <p:cNvPr id="5" name="Content Placeholder 4"/>
          <p:cNvSpPr>
            <a:spLocks noGrp="1"/>
          </p:cNvSpPr>
          <p:nvPr>
            <p:ph sz="half" idx="1"/>
          </p:nvPr>
        </p:nvSpPr>
        <p:spPr/>
        <p:txBody>
          <a:bodyPr/>
          <a:lstStyle/>
          <a:p>
            <a:r>
              <a:rPr lang="cy-GB" dirty="0" smtClean="0"/>
              <a:t>A yw’r trefniadau yn wahanol ar gyfer plant ag AAY?</a:t>
            </a:r>
          </a:p>
          <a:p>
            <a:endParaRPr lang="cy-GB" dirty="0"/>
          </a:p>
          <a:p>
            <a:r>
              <a:rPr lang="cy-GB" dirty="0" smtClean="0"/>
              <a:t>Sut hysbysir athrawon o anghenion pob unigolyn?</a:t>
            </a:r>
            <a:endParaRPr lang="en-GB" dirty="0"/>
          </a:p>
        </p:txBody>
      </p:sp>
      <p:sp>
        <p:nvSpPr>
          <p:cNvPr id="6" name="Content Placeholder 5"/>
          <p:cNvSpPr>
            <a:spLocks noGrp="1"/>
          </p:cNvSpPr>
          <p:nvPr>
            <p:ph sz="half" idx="2"/>
          </p:nvPr>
        </p:nvSpPr>
        <p:spPr/>
        <p:txBody>
          <a:bodyPr/>
          <a:lstStyle/>
          <a:p>
            <a:r>
              <a:rPr lang="cy-GB" dirty="0" smtClean="0"/>
              <a:t>Do </a:t>
            </a:r>
            <a:r>
              <a:rPr lang="cy-GB" dirty="0" err="1" smtClean="0"/>
              <a:t>protocols</a:t>
            </a:r>
            <a:r>
              <a:rPr lang="cy-GB" dirty="0" smtClean="0"/>
              <a:t> </a:t>
            </a:r>
            <a:r>
              <a:rPr lang="cy-GB" dirty="0" err="1" smtClean="0"/>
              <a:t>and</a:t>
            </a:r>
            <a:r>
              <a:rPr lang="cy-GB" dirty="0" smtClean="0"/>
              <a:t> </a:t>
            </a:r>
            <a:r>
              <a:rPr lang="cy-GB" dirty="0" err="1" smtClean="0"/>
              <a:t>procedures</a:t>
            </a:r>
            <a:r>
              <a:rPr lang="cy-GB" dirty="0" smtClean="0"/>
              <a:t> </a:t>
            </a:r>
            <a:r>
              <a:rPr lang="cy-GB" dirty="0" err="1" smtClean="0"/>
              <a:t>differ</a:t>
            </a:r>
            <a:r>
              <a:rPr lang="cy-GB" dirty="0" smtClean="0"/>
              <a:t> </a:t>
            </a:r>
            <a:r>
              <a:rPr lang="cy-GB" dirty="0" err="1" smtClean="0"/>
              <a:t>for</a:t>
            </a:r>
            <a:r>
              <a:rPr lang="cy-GB" dirty="0" smtClean="0"/>
              <a:t> </a:t>
            </a:r>
            <a:r>
              <a:rPr lang="cy-GB" dirty="0" err="1" smtClean="0"/>
              <a:t>children</a:t>
            </a:r>
            <a:r>
              <a:rPr lang="cy-GB" dirty="0" smtClean="0"/>
              <a:t> </a:t>
            </a:r>
            <a:r>
              <a:rPr lang="cy-GB" dirty="0" err="1" smtClean="0"/>
              <a:t>with</a:t>
            </a:r>
            <a:r>
              <a:rPr lang="cy-GB" dirty="0" smtClean="0"/>
              <a:t> </a:t>
            </a:r>
            <a:r>
              <a:rPr lang="cy-GB" dirty="0" err="1" smtClean="0"/>
              <a:t>ALN’s</a:t>
            </a:r>
            <a:r>
              <a:rPr lang="cy-GB" dirty="0" smtClean="0"/>
              <a:t>?</a:t>
            </a:r>
          </a:p>
          <a:p>
            <a:pPr marL="0" indent="0">
              <a:buNone/>
            </a:pPr>
            <a:endParaRPr lang="cy-GB" dirty="0" smtClean="0"/>
          </a:p>
          <a:p>
            <a:r>
              <a:rPr lang="cy-GB" dirty="0" err="1" smtClean="0"/>
              <a:t>How</a:t>
            </a:r>
            <a:r>
              <a:rPr lang="cy-GB" dirty="0" smtClean="0"/>
              <a:t> </a:t>
            </a:r>
            <a:r>
              <a:rPr lang="cy-GB" dirty="0" err="1" smtClean="0"/>
              <a:t>are</a:t>
            </a:r>
            <a:r>
              <a:rPr lang="cy-GB" dirty="0" smtClean="0"/>
              <a:t> </a:t>
            </a:r>
            <a:r>
              <a:rPr lang="cy-GB" dirty="0" err="1" smtClean="0"/>
              <a:t>teachers</a:t>
            </a:r>
            <a:r>
              <a:rPr lang="cy-GB" dirty="0" smtClean="0"/>
              <a:t> </a:t>
            </a:r>
            <a:r>
              <a:rPr lang="cy-GB" dirty="0" err="1" smtClean="0"/>
              <a:t>informed</a:t>
            </a:r>
            <a:r>
              <a:rPr lang="cy-GB" dirty="0" smtClean="0"/>
              <a:t> of </a:t>
            </a:r>
            <a:r>
              <a:rPr lang="cy-GB" dirty="0" err="1" smtClean="0"/>
              <a:t>pupil</a:t>
            </a:r>
            <a:r>
              <a:rPr lang="cy-GB" dirty="0" smtClean="0"/>
              <a:t> </a:t>
            </a:r>
            <a:r>
              <a:rPr lang="cy-GB" dirty="0" err="1" smtClean="0"/>
              <a:t>needs</a:t>
            </a:r>
            <a:r>
              <a:rPr lang="cy-GB" dirty="0" smtClean="0"/>
              <a:t>?</a:t>
            </a:r>
          </a:p>
          <a:p>
            <a:pPr marL="0" indent="0">
              <a:buNone/>
            </a:pPr>
            <a:endParaRPr lang="en-GB" dirty="0"/>
          </a:p>
        </p:txBody>
      </p:sp>
    </p:spTree>
    <p:extLst>
      <p:ext uri="{BB962C8B-B14F-4D97-AF65-F5344CB8AC3E}">
        <p14:creationId xmlns:p14="http://schemas.microsoft.com/office/powerpoint/2010/main" val="14700718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err="1" smtClean="0"/>
              <a:t>Rhanddeiliaid</a:t>
            </a:r>
            <a:r>
              <a:rPr lang="cy-GB" dirty="0" smtClean="0"/>
              <a:t>       </a:t>
            </a:r>
            <a:r>
              <a:rPr lang="cy-GB" dirty="0" err="1" smtClean="0"/>
              <a:t>Stakeholders</a:t>
            </a:r>
            <a:endParaRPr lang="en-GB" dirty="0"/>
          </a:p>
        </p:txBody>
      </p:sp>
      <p:sp>
        <p:nvSpPr>
          <p:cNvPr id="3" name="Content Placeholder 2"/>
          <p:cNvSpPr>
            <a:spLocks noGrp="1"/>
          </p:cNvSpPr>
          <p:nvPr>
            <p:ph sz="half" idx="1"/>
          </p:nvPr>
        </p:nvSpPr>
        <p:spPr>
          <a:xfrm>
            <a:off x="586609" y="1499804"/>
            <a:ext cx="3886200" cy="4351338"/>
          </a:xfrm>
        </p:spPr>
        <p:txBody>
          <a:bodyPr>
            <a:normAutofit lnSpcReduction="10000"/>
          </a:bodyPr>
          <a:lstStyle/>
          <a:p>
            <a:r>
              <a:rPr lang="cy-GB" dirty="0" smtClean="0"/>
              <a:t>Pwy yw’r </a:t>
            </a:r>
            <a:r>
              <a:rPr lang="cy-GB" dirty="0" err="1" smtClean="0"/>
              <a:t>rhanddeiliaid</a:t>
            </a:r>
            <a:r>
              <a:rPr lang="cy-GB" dirty="0" smtClean="0"/>
              <a:t> sy’n rhan o drosglwyddo?</a:t>
            </a:r>
          </a:p>
          <a:p>
            <a:endParaRPr lang="cy-GB" dirty="0"/>
          </a:p>
          <a:p>
            <a:r>
              <a:rPr lang="cy-GB" dirty="0" smtClean="0"/>
              <a:t>Beth yw eu rolau a’u cyfrifoldebau?</a:t>
            </a:r>
          </a:p>
          <a:p>
            <a:endParaRPr lang="cy-GB" dirty="0"/>
          </a:p>
          <a:p>
            <a:r>
              <a:rPr lang="cy-GB" dirty="0" smtClean="0"/>
              <a:t>Beth yw rôl llais y plentyn o fewn y broses?</a:t>
            </a:r>
            <a:endParaRPr lang="en-GB" dirty="0"/>
          </a:p>
        </p:txBody>
      </p:sp>
      <p:sp>
        <p:nvSpPr>
          <p:cNvPr id="4" name="Content Placeholder 3"/>
          <p:cNvSpPr>
            <a:spLocks noGrp="1"/>
          </p:cNvSpPr>
          <p:nvPr>
            <p:ph sz="half" idx="2"/>
          </p:nvPr>
        </p:nvSpPr>
        <p:spPr>
          <a:xfrm>
            <a:off x="4646886" y="1536590"/>
            <a:ext cx="3886200" cy="4351338"/>
          </a:xfrm>
        </p:spPr>
        <p:txBody>
          <a:bodyPr>
            <a:normAutofit lnSpcReduction="10000"/>
          </a:bodyPr>
          <a:lstStyle/>
          <a:p>
            <a:r>
              <a:rPr lang="cy-GB" dirty="0" err="1" smtClean="0"/>
              <a:t>Who</a:t>
            </a:r>
            <a:r>
              <a:rPr lang="cy-GB" dirty="0" smtClean="0"/>
              <a:t> </a:t>
            </a:r>
            <a:r>
              <a:rPr lang="cy-GB" dirty="0" err="1" smtClean="0"/>
              <a:t>are</a:t>
            </a:r>
            <a:r>
              <a:rPr lang="cy-GB" dirty="0" smtClean="0"/>
              <a:t> the </a:t>
            </a:r>
            <a:r>
              <a:rPr lang="cy-GB" dirty="0" err="1" smtClean="0"/>
              <a:t>partners</a:t>
            </a:r>
            <a:r>
              <a:rPr lang="cy-GB" dirty="0" smtClean="0"/>
              <a:t> </a:t>
            </a:r>
            <a:r>
              <a:rPr lang="cy-GB" dirty="0" err="1" smtClean="0"/>
              <a:t>involved</a:t>
            </a:r>
            <a:r>
              <a:rPr lang="cy-GB" dirty="0" smtClean="0"/>
              <a:t> </a:t>
            </a:r>
            <a:r>
              <a:rPr lang="cy-GB" dirty="0" err="1" smtClean="0"/>
              <a:t>in</a:t>
            </a:r>
            <a:r>
              <a:rPr lang="cy-GB" dirty="0" smtClean="0"/>
              <a:t> </a:t>
            </a:r>
            <a:r>
              <a:rPr lang="cy-GB" dirty="0" err="1" smtClean="0"/>
              <a:t>transitions</a:t>
            </a:r>
            <a:r>
              <a:rPr lang="cy-GB" dirty="0" smtClean="0"/>
              <a:t>?</a:t>
            </a:r>
          </a:p>
          <a:p>
            <a:endParaRPr lang="cy-GB" dirty="0"/>
          </a:p>
          <a:p>
            <a:r>
              <a:rPr lang="cy-GB" dirty="0" err="1" smtClean="0"/>
              <a:t>What</a:t>
            </a:r>
            <a:r>
              <a:rPr lang="cy-GB" dirty="0" smtClean="0"/>
              <a:t> </a:t>
            </a:r>
            <a:r>
              <a:rPr lang="cy-GB" dirty="0" err="1" smtClean="0"/>
              <a:t>are</a:t>
            </a:r>
            <a:r>
              <a:rPr lang="cy-GB" dirty="0" smtClean="0"/>
              <a:t> </a:t>
            </a:r>
            <a:r>
              <a:rPr lang="cy-GB" dirty="0" err="1" smtClean="0"/>
              <a:t>their</a:t>
            </a:r>
            <a:r>
              <a:rPr lang="cy-GB" dirty="0" smtClean="0"/>
              <a:t> </a:t>
            </a:r>
            <a:r>
              <a:rPr lang="cy-GB" dirty="0" err="1" smtClean="0"/>
              <a:t>roles</a:t>
            </a:r>
            <a:r>
              <a:rPr lang="cy-GB" dirty="0" smtClean="0"/>
              <a:t> at </a:t>
            </a:r>
            <a:r>
              <a:rPr lang="cy-GB" dirty="0" err="1" smtClean="0"/>
              <a:t>various</a:t>
            </a:r>
            <a:r>
              <a:rPr lang="cy-GB" dirty="0" smtClean="0"/>
              <a:t> </a:t>
            </a:r>
            <a:r>
              <a:rPr lang="cy-GB" dirty="0" err="1" smtClean="0"/>
              <a:t>points</a:t>
            </a:r>
            <a:r>
              <a:rPr lang="cy-GB" dirty="0" smtClean="0"/>
              <a:t>?</a:t>
            </a:r>
          </a:p>
          <a:p>
            <a:endParaRPr lang="cy-GB" dirty="0"/>
          </a:p>
          <a:p>
            <a:r>
              <a:rPr lang="cy-GB" dirty="0" err="1" smtClean="0"/>
              <a:t>What</a:t>
            </a:r>
            <a:r>
              <a:rPr lang="cy-GB" dirty="0" smtClean="0"/>
              <a:t> is the </a:t>
            </a:r>
            <a:r>
              <a:rPr lang="cy-GB" dirty="0" err="1" smtClean="0"/>
              <a:t>role</a:t>
            </a:r>
            <a:r>
              <a:rPr lang="cy-GB" dirty="0" smtClean="0"/>
              <a:t> of </a:t>
            </a:r>
            <a:r>
              <a:rPr lang="cy-GB" dirty="0" err="1" smtClean="0"/>
              <a:t>pupil</a:t>
            </a:r>
            <a:r>
              <a:rPr lang="cy-GB" dirty="0" smtClean="0"/>
              <a:t> </a:t>
            </a:r>
            <a:r>
              <a:rPr lang="cy-GB" dirty="0" err="1" smtClean="0"/>
              <a:t>voice</a:t>
            </a:r>
            <a:r>
              <a:rPr lang="cy-GB" dirty="0" smtClean="0"/>
              <a:t> </a:t>
            </a:r>
            <a:r>
              <a:rPr lang="cy-GB" dirty="0" err="1" smtClean="0"/>
              <a:t>during</a:t>
            </a:r>
            <a:r>
              <a:rPr lang="cy-GB" dirty="0" smtClean="0"/>
              <a:t> the </a:t>
            </a:r>
            <a:r>
              <a:rPr lang="cy-GB" dirty="0" err="1" smtClean="0"/>
              <a:t>process</a:t>
            </a:r>
            <a:r>
              <a:rPr lang="cy-GB" dirty="0" smtClean="0"/>
              <a:t>?</a:t>
            </a:r>
            <a:endParaRPr lang="en-GB" dirty="0"/>
          </a:p>
        </p:txBody>
      </p:sp>
    </p:spTree>
    <p:extLst>
      <p:ext uri="{BB962C8B-B14F-4D97-AF65-F5344CB8AC3E}">
        <p14:creationId xmlns:p14="http://schemas.microsoft.com/office/powerpoint/2010/main" val="34182762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8274718" cy="1325563"/>
          </a:xfrm>
        </p:spPr>
        <p:txBody>
          <a:bodyPr>
            <a:noAutofit/>
          </a:bodyPr>
          <a:lstStyle/>
          <a:p>
            <a:r>
              <a:rPr lang="cy-GB" sz="3600" dirty="0" smtClean="0"/>
              <a:t>Trafodwch – adborth o’r cwestiynau allweddol (Rhannu) </a:t>
            </a:r>
            <a:br>
              <a:rPr lang="cy-GB" sz="3600" dirty="0" smtClean="0"/>
            </a:br>
            <a:r>
              <a:rPr lang="cy-GB" sz="3600" dirty="0" err="1" smtClean="0"/>
              <a:t>Discuss</a:t>
            </a:r>
            <a:r>
              <a:rPr lang="cy-GB" sz="3600" dirty="0" smtClean="0"/>
              <a:t> – </a:t>
            </a:r>
            <a:r>
              <a:rPr lang="cy-GB" sz="3600" dirty="0" err="1" smtClean="0"/>
              <a:t>feedback</a:t>
            </a:r>
            <a:r>
              <a:rPr lang="cy-GB" sz="3600" dirty="0" smtClean="0"/>
              <a:t> </a:t>
            </a:r>
            <a:r>
              <a:rPr lang="cy-GB" sz="3600" dirty="0" err="1" smtClean="0"/>
              <a:t>on</a:t>
            </a:r>
            <a:r>
              <a:rPr lang="cy-GB" sz="3600" dirty="0" smtClean="0"/>
              <a:t> </a:t>
            </a:r>
            <a:r>
              <a:rPr lang="cy-GB" sz="3600" dirty="0" err="1" smtClean="0"/>
              <a:t>key</a:t>
            </a:r>
            <a:r>
              <a:rPr lang="cy-GB" sz="3600" dirty="0" smtClean="0"/>
              <a:t> </a:t>
            </a:r>
            <a:r>
              <a:rPr lang="cy-GB" sz="3600" dirty="0" err="1" smtClean="0"/>
              <a:t>questions</a:t>
            </a:r>
            <a:r>
              <a:rPr lang="cy-GB" sz="3600" dirty="0" smtClean="0"/>
              <a:t> (</a:t>
            </a:r>
            <a:r>
              <a:rPr lang="cy-GB" sz="3600" dirty="0" err="1" smtClean="0"/>
              <a:t>Share</a:t>
            </a:r>
            <a:r>
              <a:rPr lang="cy-GB" sz="3600" dirty="0" smtClean="0"/>
              <a:t>)</a:t>
            </a:r>
            <a:endParaRPr lang="en-GB" sz="3600" dirty="0"/>
          </a:p>
        </p:txBody>
      </p:sp>
      <p:sp>
        <p:nvSpPr>
          <p:cNvPr id="3" name="Content Placeholder 2"/>
          <p:cNvSpPr>
            <a:spLocks noGrp="1"/>
          </p:cNvSpPr>
          <p:nvPr>
            <p:ph sz="half" idx="1"/>
          </p:nvPr>
        </p:nvSpPr>
        <p:spPr>
          <a:xfrm>
            <a:off x="553554" y="2262947"/>
            <a:ext cx="3886200" cy="4351338"/>
          </a:xfrm>
        </p:spPr>
        <p:txBody>
          <a:bodyPr>
            <a:normAutofit/>
          </a:bodyPr>
          <a:lstStyle/>
          <a:p>
            <a:r>
              <a:rPr lang="cy-GB" sz="2400" dirty="0" smtClean="0"/>
              <a:t>Cyflwyniad unigol/ pâr </a:t>
            </a:r>
          </a:p>
          <a:p>
            <a:r>
              <a:rPr lang="cy-GB" sz="2400" dirty="0" smtClean="0"/>
              <a:t>Trafodaeth grŵp</a:t>
            </a:r>
          </a:p>
          <a:p>
            <a:r>
              <a:rPr lang="cy-GB" sz="2400" dirty="0"/>
              <a:t>Cynhyrchwch sleid i wefan </a:t>
            </a:r>
            <a:r>
              <a:rPr lang="cy-GB" sz="2400" dirty="0" smtClean="0"/>
              <a:t>ysgol   neu</a:t>
            </a:r>
            <a:endParaRPr lang="cy-GB" sz="2400" dirty="0"/>
          </a:p>
          <a:p>
            <a:r>
              <a:rPr lang="cy-GB" sz="2400" dirty="0" smtClean="0"/>
              <a:t>Ysgrifennwch adroddiad un tudalen i lywodraethwyr yn amlinellu’r prif bwyntiau a chynllun gweithredu.</a:t>
            </a:r>
            <a:endParaRPr lang="en-GB" sz="2400" dirty="0"/>
          </a:p>
        </p:txBody>
      </p:sp>
      <p:sp>
        <p:nvSpPr>
          <p:cNvPr id="4" name="Content Placeholder 3"/>
          <p:cNvSpPr>
            <a:spLocks noGrp="1"/>
          </p:cNvSpPr>
          <p:nvPr>
            <p:ph sz="half" idx="2"/>
          </p:nvPr>
        </p:nvSpPr>
        <p:spPr>
          <a:xfrm>
            <a:off x="4668906" y="2223190"/>
            <a:ext cx="3886200" cy="4351338"/>
          </a:xfrm>
        </p:spPr>
        <p:txBody>
          <a:bodyPr>
            <a:normAutofit/>
          </a:bodyPr>
          <a:lstStyle/>
          <a:p>
            <a:r>
              <a:rPr lang="cy-GB" sz="2400" dirty="0" err="1" smtClean="0"/>
              <a:t>Individual</a:t>
            </a:r>
            <a:r>
              <a:rPr lang="cy-GB" sz="2400" dirty="0" smtClean="0"/>
              <a:t> / </a:t>
            </a:r>
            <a:r>
              <a:rPr lang="cy-GB" sz="2400" dirty="0" err="1" smtClean="0"/>
              <a:t>Paired</a:t>
            </a:r>
            <a:r>
              <a:rPr lang="cy-GB" sz="2400" dirty="0" smtClean="0"/>
              <a:t> </a:t>
            </a:r>
            <a:r>
              <a:rPr lang="cy-GB" sz="2400" dirty="0" err="1" smtClean="0"/>
              <a:t>presentations</a:t>
            </a:r>
            <a:endParaRPr lang="cy-GB" sz="2400" dirty="0" smtClean="0"/>
          </a:p>
          <a:p>
            <a:r>
              <a:rPr lang="cy-GB" sz="2400" dirty="0" smtClean="0"/>
              <a:t>Group </a:t>
            </a:r>
            <a:r>
              <a:rPr lang="cy-GB" sz="2400" dirty="0" err="1" smtClean="0"/>
              <a:t>discussion</a:t>
            </a:r>
            <a:endParaRPr lang="cy-GB" sz="2400" dirty="0" smtClean="0"/>
          </a:p>
          <a:p>
            <a:r>
              <a:rPr lang="cy-GB" sz="2400" dirty="0" err="1" smtClean="0"/>
              <a:t>Produce</a:t>
            </a:r>
            <a:r>
              <a:rPr lang="cy-GB" sz="2400" dirty="0" smtClean="0"/>
              <a:t> </a:t>
            </a:r>
            <a:r>
              <a:rPr lang="cy-GB" sz="2400" dirty="0" err="1" smtClean="0"/>
              <a:t>an</a:t>
            </a:r>
            <a:r>
              <a:rPr lang="cy-GB" sz="2400" dirty="0" smtClean="0"/>
              <a:t> </a:t>
            </a:r>
            <a:r>
              <a:rPr lang="cy-GB" sz="2400" dirty="0" err="1" smtClean="0"/>
              <a:t>information</a:t>
            </a:r>
            <a:r>
              <a:rPr lang="cy-GB" sz="2400" dirty="0" smtClean="0"/>
              <a:t> </a:t>
            </a:r>
            <a:r>
              <a:rPr lang="cy-GB" sz="2400" dirty="0" err="1" smtClean="0"/>
              <a:t>slide</a:t>
            </a:r>
            <a:r>
              <a:rPr lang="cy-GB" sz="2400" dirty="0" smtClean="0"/>
              <a:t> </a:t>
            </a:r>
            <a:r>
              <a:rPr lang="cy-GB" sz="2400" dirty="0" err="1" smtClean="0"/>
              <a:t>for</a:t>
            </a:r>
            <a:r>
              <a:rPr lang="cy-GB" sz="2400" dirty="0" smtClean="0"/>
              <a:t> a </a:t>
            </a:r>
            <a:r>
              <a:rPr lang="cy-GB" sz="2400" dirty="0" err="1" smtClean="0"/>
              <a:t>school</a:t>
            </a:r>
            <a:r>
              <a:rPr lang="cy-GB" sz="2400" dirty="0" smtClean="0"/>
              <a:t> </a:t>
            </a:r>
            <a:r>
              <a:rPr lang="cy-GB" sz="2400" dirty="0" err="1" smtClean="0"/>
              <a:t>website</a:t>
            </a:r>
            <a:r>
              <a:rPr lang="cy-GB" sz="2400" dirty="0" smtClean="0"/>
              <a:t>  or</a:t>
            </a:r>
          </a:p>
          <a:p>
            <a:r>
              <a:rPr lang="cy-GB" sz="2400" dirty="0" err="1" smtClean="0"/>
              <a:t>Produce</a:t>
            </a:r>
            <a:r>
              <a:rPr lang="cy-GB" sz="2400" dirty="0" smtClean="0"/>
              <a:t> a </a:t>
            </a:r>
            <a:r>
              <a:rPr lang="cy-GB" sz="2400" dirty="0" err="1" smtClean="0"/>
              <a:t>one</a:t>
            </a:r>
            <a:r>
              <a:rPr lang="cy-GB" sz="2400" dirty="0" smtClean="0"/>
              <a:t> </a:t>
            </a:r>
            <a:r>
              <a:rPr lang="cy-GB" sz="2400" dirty="0" err="1" smtClean="0"/>
              <a:t>page</a:t>
            </a:r>
            <a:r>
              <a:rPr lang="cy-GB" sz="2400" dirty="0" smtClean="0"/>
              <a:t> </a:t>
            </a:r>
            <a:r>
              <a:rPr lang="cy-GB" sz="2400" dirty="0" err="1" smtClean="0"/>
              <a:t>report</a:t>
            </a:r>
            <a:r>
              <a:rPr lang="cy-GB" sz="2400" dirty="0" smtClean="0"/>
              <a:t> </a:t>
            </a:r>
            <a:r>
              <a:rPr lang="cy-GB" sz="2400" dirty="0" err="1" smtClean="0"/>
              <a:t>for</a:t>
            </a:r>
            <a:r>
              <a:rPr lang="cy-GB" sz="2400" dirty="0" smtClean="0"/>
              <a:t> </a:t>
            </a:r>
            <a:r>
              <a:rPr lang="cy-GB" sz="2400" dirty="0" err="1" smtClean="0"/>
              <a:t>governors</a:t>
            </a:r>
            <a:r>
              <a:rPr lang="cy-GB" sz="2400" dirty="0" smtClean="0"/>
              <a:t> </a:t>
            </a:r>
            <a:r>
              <a:rPr lang="cy-GB" sz="2400" dirty="0" err="1" smtClean="0"/>
              <a:t>outlining</a:t>
            </a:r>
            <a:r>
              <a:rPr lang="cy-GB" sz="2400" dirty="0" smtClean="0"/>
              <a:t> </a:t>
            </a:r>
            <a:r>
              <a:rPr lang="cy-GB" sz="2400" dirty="0" err="1" smtClean="0"/>
              <a:t>key</a:t>
            </a:r>
            <a:r>
              <a:rPr lang="cy-GB" sz="2400" dirty="0" smtClean="0"/>
              <a:t> </a:t>
            </a:r>
            <a:r>
              <a:rPr lang="cy-GB" sz="2400" dirty="0" err="1" smtClean="0"/>
              <a:t>points</a:t>
            </a:r>
            <a:r>
              <a:rPr lang="cy-GB" sz="2400" dirty="0" smtClean="0"/>
              <a:t> </a:t>
            </a:r>
            <a:r>
              <a:rPr lang="cy-GB" sz="2400" dirty="0" err="1" smtClean="0"/>
              <a:t>and</a:t>
            </a:r>
            <a:r>
              <a:rPr lang="cy-GB" sz="2400" dirty="0" smtClean="0"/>
              <a:t> action plan.</a:t>
            </a:r>
            <a:endParaRPr lang="en-GB" sz="2400" dirty="0"/>
          </a:p>
        </p:txBody>
      </p:sp>
    </p:spTree>
    <p:extLst>
      <p:ext uri="{BB962C8B-B14F-4D97-AF65-F5344CB8AC3E}">
        <p14:creationId xmlns:p14="http://schemas.microsoft.com/office/powerpoint/2010/main" val="391066675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Owner xmlns="19514574-b5d9-49eb-9678-28308461b4ba">
      <UserInfo>
        <DisplayName/>
        <AccountId xsi:nil="true"/>
        <AccountType/>
      </UserInfo>
    </Owner>
    <CultureName xmlns="19514574-b5d9-49eb-9678-28308461b4ba" xsi:nil="true"/>
    <Students xmlns="19514574-b5d9-49eb-9678-28308461b4ba">
      <UserInfo>
        <DisplayName/>
        <AccountId xsi:nil="true"/>
        <AccountType/>
      </UserInfo>
    </Students>
    <Student_Groups xmlns="19514574-b5d9-49eb-9678-28308461b4ba">
      <UserInfo>
        <DisplayName/>
        <AccountId xsi:nil="true"/>
        <AccountType/>
      </UserInfo>
    </Student_Groups>
    <Invited_Students xmlns="19514574-b5d9-49eb-9678-28308461b4ba" xsi:nil="true"/>
    <DefaultSectionNames xmlns="19514574-b5d9-49eb-9678-28308461b4ba" xsi:nil="true"/>
    <Has_Teacher_Only_SectionGroup xmlns="19514574-b5d9-49eb-9678-28308461b4ba" xsi:nil="true"/>
    <Self_Registration_Enabled xmlns="19514574-b5d9-49eb-9678-28308461b4ba" xsi:nil="true"/>
    <FolderType xmlns="19514574-b5d9-49eb-9678-28308461b4ba" xsi:nil="true"/>
    <Teachers xmlns="19514574-b5d9-49eb-9678-28308461b4ba">
      <UserInfo>
        <DisplayName/>
        <AccountId xsi:nil="true"/>
        <AccountType/>
      </UserInfo>
    </Teachers>
    <AppVersion xmlns="19514574-b5d9-49eb-9678-28308461b4ba" xsi:nil="true"/>
    <NotebookType xmlns="19514574-b5d9-49eb-9678-28308461b4ba" xsi:nil="true"/>
    <Invited_Teachers xmlns="19514574-b5d9-49eb-9678-28308461b4ba"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21" ma:contentTypeDescription="Create a new document." ma:contentTypeScope="" ma:versionID="f7503c1f194ed13e5e35437cfe0ceff0">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f3b1d70b72433e7b5b4ac69833389fe0"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edWithDetails" minOccurs="0"/>
                <xsd:element ref="ns3:SharingHintHash" minOccurs="0"/>
                <xsd:element ref="ns4:NotebookType" minOccurs="0"/>
                <xsd:element ref="ns4:FolderType" minOccurs="0"/>
                <xsd:element ref="ns4:Owner" minOccurs="0"/>
                <xsd:element ref="ns4:DefaultSectionNames" minOccurs="0"/>
                <xsd:element ref="ns4:CultureName" minOccurs="0"/>
                <xsd:element ref="ns4:AppVersion" minOccurs="0"/>
                <xsd:element ref="ns4:Teachers" minOccurs="0"/>
                <xsd:element ref="ns4:Students" minOccurs="0"/>
                <xsd:element ref="ns4:Student_Groups" minOccurs="0"/>
                <xsd:element ref="ns4:Invited_Teachers" minOccurs="0"/>
                <xsd:element ref="ns4:Invited_Students" minOccurs="0"/>
                <xsd:element ref="ns4:Self_Registration_Enabled" minOccurs="0"/>
                <xsd:element ref="ns4:Has_Teacher_Only_SectionGroup" minOccurs="0"/>
                <xsd:element ref="ns4:MediaServiceMetadata" minOccurs="0"/>
                <xsd:element ref="ns4:MediaServiceFastMetadata" minOccurs="0"/>
                <xsd:element ref="ns4:MediaServiceAutoTags" minOccurs="0"/>
                <xsd:element ref="ns4:MediaServiceOCR" minOccurs="0"/>
                <xsd:element ref="ns4: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NotebookType" ma:index="11" nillable="true" ma:displayName="Notebook Type" ma:internalName="NotebookType">
      <xsd:simpleType>
        <xsd:restriction base="dms:Text"/>
      </xsd:simpleType>
    </xsd:element>
    <xsd:element name="FolderType" ma:index="12" nillable="true" ma:displayName="Folder Type" ma:internalName="FolderType">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14" nillable="true" ma:displayName="Default Section Names" ma:internalName="DefaultSectionNames">
      <xsd:simpleType>
        <xsd:restriction base="dms:Note">
          <xsd:maxLength value="255"/>
        </xsd:restriction>
      </xsd:simpleType>
    </xsd:element>
    <xsd:element name="CultureName" ma:index="15" nillable="true" ma:displayName="Culture Name" ma:internalName="CultureName">
      <xsd:simpleType>
        <xsd:restriction base="dms:Text"/>
      </xsd:simpleType>
    </xsd:element>
    <xsd:element name="AppVersion" ma:index="16" nillable="true" ma:displayName="App Version" ma:internalName="AppVersion">
      <xsd:simpleType>
        <xsd:restriction base="dms:Text"/>
      </xsd:simpleType>
    </xsd:element>
    <xsd:element name="Teachers" ma:index="1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1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1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20" nillable="true" ma:displayName="Invited Teachers" ma:internalName="Invited_Teachers">
      <xsd:simpleType>
        <xsd:restriction base="dms:Note">
          <xsd:maxLength value="255"/>
        </xsd:restriction>
      </xsd:simpleType>
    </xsd:element>
    <xsd:element name="Invited_Students" ma:index="21" nillable="true" ma:displayName="Invited Students" ma:internalName="Invited_Students">
      <xsd:simpleType>
        <xsd:restriction base="dms:Note">
          <xsd:maxLength value="255"/>
        </xsd:restriction>
      </xsd:simpleType>
    </xsd:element>
    <xsd:element name="Self_Registration_Enabled" ma:index="22" nillable="true" ma:displayName="Self_Registration_Enabled" ma:internalName="Self_Registration_Enabled">
      <xsd:simpleType>
        <xsd:restriction base="dms:Boolean"/>
      </xsd:simpleType>
    </xsd:element>
    <xsd:element name="Has_Teacher_Only_SectionGroup" ma:index="23" nillable="true" ma:displayName="Has Teacher Only SectionGroup" ma:internalName="Has_Teacher_Only_SectionGroup">
      <xsd:simpleType>
        <xsd:restriction base="dms:Boolean"/>
      </xsd:simpleType>
    </xsd:element>
    <xsd:element name="MediaServiceMetadata" ma:index="24" nillable="true" ma:displayName="MediaServiceMetadata" ma:description="" ma:hidden="true" ma:internalName="MediaServiceMetadata" ma:readOnly="true">
      <xsd:simpleType>
        <xsd:restriction base="dms:Note"/>
      </xsd:simpleType>
    </xsd:element>
    <xsd:element name="MediaServiceFastMetadata" ma:index="25" nillable="true" ma:displayName="MediaServiceFastMetadata" ma:description="" ma:hidden="true" ma:internalName="MediaServiceFastMetadata" ma:readOnly="true">
      <xsd:simpleType>
        <xsd:restriction base="dms:Note"/>
      </xsd:simpleType>
    </xsd:element>
    <xsd:element name="MediaServiceAutoTags" ma:index="26" nillable="true" ma:displayName="MediaServiceAutoTags" ma:internalName="MediaServiceAutoTags" ma:readOnly="true">
      <xsd:simpleType>
        <xsd:restriction base="dms:Text"/>
      </xsd:simpleType>
    </xsd:element>
    <xsd:element name="MediaServiceOCR" ma:index="27" nillable="true" ma:displayName="MediaServiceOCR" ma:internalName="MediaServiceOCR" ma:readOnly="true">
      <xsd:simpleType>
        <xsd:restriction base="dms:Note">
          <xsd:maxLength value="255"/>
        </xsd:restriction>
      </xsd:simpleType>
    </xsd:element>
    <xsd:element name="MediaServiceDateTaken" ma:index="28"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75A3812-31E9-4619-981E-BFCE2B0654EE}">
  <ds:schemaRefs>
    <ds:schemaRef ds:uri="http://purl.org/dc/elements/1.1/"/>
    <ds:schemaRef ds:uri="http://schemas.microsoft.com/office/2006/metadata/properties"/>
    <ds:schemaRef ds:uri="19514574-b5d9-49eb-9678-28308461b4ba"/>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4f627824-a7cf-4e54-9661-934e5f85792b"/>
    <ds:schemaRef ds:uri="http://www.w3.org/XML/1998/namespace"/>
    <ds:schemaRef ds:uri="http://purl.org/dc/dcmitype/"/>
  </ds:schemaRefs>
</ds:datastoreItem>
</file>

<file path=customXml/itemProps2.xml><?xml version="1.0" encoding="utf-8"?>
<ds:datastoreItem xmlns:ds="http://schemas.openxmlformats.org/officeDocument/2006/customXml" ds:itemID="{C4CB696C-292F-4C61-A84B-AAC830B56DA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9B8D2FC-B767-4243-8EEE-39F477836B4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869</TotalTime>
  <Words>1722</Words>
  <Application>Microsoft Office PowerPoint</Application>
  <PresentationFormat>On-screen Show (4:3)</PresentationFormat>
  <Paragraphs>188</Paragraphs>
  <Slides>14</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ＭＳ Ｐゴシック</vt:lpstr>
      <vt:lpstr>Arial</vt:lpstr>
      <vt:lpstr>Calibri</vt:lpstr>
      <vt:lpstr>Calibri Light</vt:lpstr>
      <vt:lpstr>Wingdings 3</vt:lpstr>
      <vt:lpstr>Office Theme</vt:lpstr>
      <vt:lpstr>PowerPoint Presentation</vt:lpstr>
      <vt:lpstr>PowerPoint Presentation</vt:lpstr>
      <vt:lpstr>PowerPoint Presentation</vt:lpstr>
      <vt:lpstr>PowerPoint Presentation</vt:lpstr>
      <vt:lpstr>PowerPoint Presentation</vt:lpstr>
      <vt:lpstr>Trosglwyddiadau llorweddol a fertigol Horizontal and vertical transitions</vt:lpstr>
      <vt:lpstr>Gall trosglwyddo ddylanwadu ar... Transition can impact on...</vt:lpstr>
      <vt:lpstr>Ystyriaethau          Considerations</vt:lpstr>
      <vt:lpstr>PowerPoint Presentation</vt:lpstr>
      <vt:lpstr>            Lles                   Wellbeing</vt:lpstr>
      <vt:lpstr>Cynnydd                Progress</vt:lpstr>
      <vt:lpstr>Anghenion Addysgol Ychwanegol Additional Learning Needs</vt:lpstr>
      <vt:lpstr>Rhanddeiliaid       Stakeholders</vt:lpstr>
      <vt:lpstr>Trafodwch – adborth o’r cwestiynau allweddol (Rhannu)  Discuss – feedback on key questions (Share)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Stephen Hadley</cp:lastModifiedBy>
  <cp:revision>47</cp:revision>
  <dcterms:created xsi:type="dcterms:W3CDTF">2017-02-08T11:33:06Z</dcterms:created>
  <dcterms:modified xsi:type="dcterms:W3CDTF">2019-11-29T17:37:37Z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