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7.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7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7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6.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53.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72.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72.xml" ContentType="application/vnd.openxmlformats-officedocument.presentationml.notesSlide+xml"/>
  <Override PartName="/ppt/media/image1.jpeg" ContentType="image/jpeg"/>
  <Override PartName="/ppt/media/image2.jpeg" ContentType="image/jpeg"/>
  <Override PartName="/ppt/media/image3.jpeg" ContentType="image/jpeg"/>
  <Override PartName="/ppt/media/image5.png" ContentType="image/png"/>
  <Override PartName="/ppt/media/image4.jpeg" ContentType="image/jpeg"/>
  <Override PartName="/ppt/media/image6.png" ContentType="image/png"/>
  <Override PartName="/ppt/media/image8.jpeg" ContentType="image/jpeg"/>
  <Override PartName="/ppt/media/image7.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18.png" ContentType="image/png"/>
  <Override PartName="/ppt/media/image19.png" ContentType="image/png"/>
  <Override PartName="/ppt/media/image20.png" ContentType="image/png"/>
  <Override PartName="/ppt/media/image21.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slides/_rels/slide72.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Relationship Id="rId56" Type="http://schemas.openxmlformats.org/officeDocument/2006/relationships/slide" Target="slides/slide50.xml"/><Relationship Id="rId57" Type="http://schemas.openxmlformats.org/officeDocument/2006/relationships/slide" Target="slides/slide51.xml"/><Relationship Id="rId58" Type="http://schemas.openxmlformats.org/officeDocument/2006/relationships/slide" Target="slides/slide52.xml"/><Relationship Id="rId59" Type="http://schemas.openxmlformats.org/officeDocument/2006/relationships/slide" Target="slides/slide53.xml"/><Relationship Id="rId60" Type="http://schemas.openxmlformats.org/officeDocument/2006/relationships/slide" Target="slides/slide54.xml"/><Relationship Id="rId61" Type="http://schemas.openxmlformats.org/officeDocument/2006/relationships/slide" Target="slides/slide55.xml"/><Relationship Id="rId62" Type="http://schemas.openxmlformats.org/officeDocument/2006/relationships/slide" Target="slides/slide56.xml"/><Relationship Id="rId63" Type="http://schemas.openxmlformats.org/officeDocument/2006/relationships/slide" Target="slides/slide57.xml"/><Relationship Id="rId64" Type="http://schemas.openxmlformats.org/officeDocument/2006/relationships/slide" Target="slides/slide58.xml"/><Relationship Id="rId65" Type="http://schemas.openxmlformats.org/officeDocument/2006/relationships/slide" Target="slides/slide59.xml"/><Relationship Id="rId66" Type="http://schemas.openxmlformats.org/officeDocument/2006/relationships/slide" Target="slides/slide60.xml"/><Relationship Id="rId67" Type="http://schemas.openxmlformats.org/officeDocument/2006/relationships/slide" Target="slides/slide61.xml"/><Relationship Id="rId68" Type="http://schemas.openxmlformats.org/officeDocument/2006/relationships/slide" Target="slides/slide62.xml"/><Relationship Id="rId69" Type="http://schemas.openxmlformats.org/officeDocument/2006/relationships/slide" Target="slides/slide63.xml"/><Relationship Id="rId70" Type="http://schemas.openxmlformats.org/officeDocument/2006/relationships/slide" Target="slides/slide64.xml"/><Relationship Id="rId71" Type="http://schemas.openxmlformats.org/officeDocument/2006/relationships/slide" Target="slides/slide65.xml"/><Relationship Id="rId72" Type="http://schemas.openxmlformats.org/officeDocument/2006/relationships/slide" Target="slides/slide66.xml"/><Relationship Id="rId73" Type="http://schemas.openxmlformats.org/officeDocument/2006/relationships/slide" Target="slides/slide67.xml"/><Relationship Id="rId74" Type="http://schemas.openxmlformats.org/officeDocument/2006/relationships/slide" Target="slides/slide68.xml"/><Relationship Id="rId75" Type="http://schemas.openxmlformats.org/officeDocument/2006/relationships/slide" Target="slides/slide69.xml"/><Relationship Id="rId76" Type="http://schemas.openxmlformats.org/officeDocument/2006/relationships/slide" Target="slides/slide70.xml"/><Relationship Id="rId77" Type="http://schemas.openxmlformats.org/officeDocument/2006/relationships/slide" Target="slides/slide71.xml"/><Relationship Id="rId78" Type="http://schemas.openxmlformats.org/officeDocument/2006/relationships/slide" Target="slides/slide72.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2400" spc="-1" strike="noStrike">
                <a:solidFill>
                  <a:srgbClr val="000000"/>
                </a:solidFill>
                <a:latin typeface="Arial"/>
              </a:rPr>
              <a:t>Click to move the slide</a:t>
            </a:r>
            <a:endParaRPr b="0" lang="en-US" sz="2400" spc="-1" strike="noStrike">
              <a:solidFill>
                <a:srgbClr val="000000"/>
              </a:solidFill>
              <a:latin typeface="Arial"/>
            </a:endParaRPr>
          </a:p>
        </p:txBody>
      </p:sp>
      <p:sp>
        <p:nvSpPr>
          <p:cNvPr id="156"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7"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8"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9"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60"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6E26B6CC-97FF-4EE1-A020-D38818B5348B}"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_rels/notesSlide72.xml.rels><?xml version="1.0" encoding="UTF-8"?>
<Relationships xmlns="http://schemas.openxmlformats.org/package/2006/relationships"><Relationship Id="rId1" Type="http://schemas.openxmlformats.org/officeDocument/2006/relationships/slide" Target="../slides/slide72.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2" name="PlaceHolder 1"/>
          <p:cNvSpPr>
            <a:spLocks noGrp="1"/>
          </p:cNvSpPr>
          <p:nvPr>
            <p:ph type="sldImg"/>
          </p:nvPr>
        </p:nvSpPr>
        <p:spPr>
          <a:xfrm>
            <a:off x="1143000" y="685800"/>
            <a:ext cx="4571640" cy="3428640"/>
          </a:xfrm>
          <a:prstGeom prst="rect">
            <a:avLst/>
          </a:prstGeom>
        </p:spPr>
      </p:sp>
      <p:sp>
        <p:nvSpPr>
          <p:cNvPr id="313"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Learning Objectives </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Upon completion of this material, you should be able to:</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Discuss the important role of access control in computer-based information systems, and identify and discuss widely-used authentication factors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Describe firewall technology and the various approaches to firewall implementation</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Identify the various approaches to control remote and dial-up access by authenticating and authorizing users</a:t>
            </a:r>
            <a:endParaRPr b="0" lang="en-GB" sz="1200" spc="-1" strike="noStrike">
              <a:latin typeface="Arial"/>
            </a:endParaRPr>
          </a:p>
        </p:txBody>
      </p:sp>
      <p:sp>
        <p:nvSpPr>
          <p:cNvPr id="31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16DDA50-6AC3-4CBF-94AC-E9716D7A0BFB}" type="slidenum">
              <a:rPr b="0" lang="en-US" sz="1200" spc="-1" strike="noStrike">
                <a:solidFill>
                  <a:srgbClr val="000000"/>
                </a:solidFill>
                <a:latin typeface="Arial"/>
                <a:ea typeface="ＭＳ Ｐゴシック"/>
              </a:rPr>
              <a:t>2</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1143000" y="685800"/>
            <a:ext cx="4571640" cy="3428640"/>
          </a:xfrm>
          <a:prstGeom prst="rect">
            <a:avLst/>
          </a:prstGeom>
        </p:spPr>
      </p:sp>
      <p:sp>
        <p:nvSpPr>
          <p:cNvPr id="31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Describes the function of many common technical controls and explains how they fit into the physical design of an information security program.</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Students who want to acquire expertise on the configuration and maintenance of technologybased control systems will require additional education and usually specialized training.</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Introduction</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Technical controls are essential in enforcing policy for many IT functions not under direct human control</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When properly implemented, technical control solutions improve an organization’s ability to balance objectives of making information readily available and preserving information’s confidentiality and integrity</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31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A534A89-6EDE-4BD3-9045-A3A11FA13046}" type="slidenum">
              <a:rPr b="0" lang="en-US" sz="1200" spc="-1" strike="noStrike">
                <a:solidFill>
                  <a:srgbClr val="000000"/>
                </a:solidFill>
                <a:latin typeface="Arial"/>
                <a:ea typeface="ＭＳ Ｐゴシック"/>
              </a:rPr>
              <a:t>2</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8" name="PlaceHolder 1"/>
          <p:cNvSpPr>
            <a:spLocks noGrp="1"/>
          </p:cNvSpPr>
          <p:nvPr>
            <p:ph type="sldImg"/>
          </p:nvPr>
        </p:nvSpPr>
        <p:spPr>
          <a:xfrm>
            <a:off x="1143000" y="685800"/>
            <a:ext cx="4571640" cy="3428640"/>
          </a:xfrm>
          <a:prstGeom prst="rect">
            <a:avLst/>
          </a:prstGeom>
        </p:spPr>
      </p:sp>
      <p:sp>
        <p:nvSpPr>
          <p:cNvPr id="319"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0" lang="en-GB" sz="1200" spc="-1" strike="noStrike">
                <a:solidFill>
                  <a:srgbClr val="000000"/>
                </a:solidFill>
                <a:latin typeface="Arial"/>
                <a:ea typeface="+mn-ea"/>
              </a:rPr>
              <a:t>Access control is achieved through a combinationof policies, programs, and technologies.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To understand access controls, you must first understand they are focused on the permissions or privileges that a subject (user or system)</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has on an object (resource), including if, when, and from where a subject may access an object and especially how the subject may use that object.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Access Control</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Access control: method by which systems determine whether and how to admit a user into a trusted area of the organization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Mandatory access controls (MACs): use data classification schemes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Discretionary access controls (DACs): allows users to control and possibly provide access to information/resources at their disposal</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Nondiscretionary controls: strictly-enforced version of MACs that are managed by a central authority</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32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4C219EF-67F9-479F-9A55-BE14FFC3C339}" type="slidenum">
              <a:rPr b="0" lang="en-US" sz="1200" spc="-1" strike="noStrike">
                <a:solidFill>
                  <a:srgbClr val="000000"/>
                </a:solidFill>
                <a:latin typeface="Arial"/>
                <a:ea typeface="ＭＳ Ｐゴシック"/>
              </a:rPr>
              <a:t>4</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PlaceHolder 1"/>
          <p:cNvSpPr>
            <a:spLocks noGrp="1"/>
          </p:cNvSpPr>
          <p:nvPr>
            <p:ph type="sldImg"/>
          </p:nvPr>
        </p:nvSpPr>
        <p:spPr>
          <a:xfrm>
            <a:off x="1143000" y="685800"/>
            <a:ext cx="4571640" cy="3428640"/>
          </a:xfrm>
          <a:prstGeom prst="rect">
            <a:avLst/>
          </a:prstGeom>
        </p:spPr>
      </p:sp>
      <p:sp>
        <p:nvSpPr>
          <p:cNvPr id="32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Identification is a mechanism whereby unverified or unauthenticated entities who seek access to a resource provide a label by which they are known to the system.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Authentication is the process of validating an unauthenticated entity’s purported identity.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Authorization is the matching of an authenticated entity to a list of information assets and corresponding access levels.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Accountability, also known as auditability, ensures that all actions on a system—authorized or unauthorized—can be attributed to an authenticated identity.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p:txBody>
      </p:sp>
      <p:sp>
        <p:nvSpPr>
          <p:cNvPr id="32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4085CDA-CE02-4A9A-AF08-BE9FB3E8EFB9}" type="slidenum">
              <a:rPr b="0" lang="en-US" sz="1200" spc="-1" strike="noStrike">
                <a:solidFill>
                  <a:srgbClr val="000000"/>
                </a:solidFill>
                <a:latin typeface="Arial"/>
                <a:ea typeface="ＭＳ Ｐゴシック"/>
              </a:rPr>
              <a:t>4</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PlaceHolder 1"/>
          <p:cNvSpPr>
            <a:spLocks noGrp="1"/>
          </p:cNvSpPr>
          <p:nvPr>
            <p:ph type="sldImg"/>
          </p:nvPr>
        </p:nvSpPr>
        <p:spPr>
          <a:xfrm>
            <a:off x="1143000" y="685800"/>
            <a:ext cx="4571640" cy="3428640"/>
          </a:xfrm>
          <a:prstGeom prst="rect">
            <a:avLst/>
          </a:prstGeom>
        </p:spPr>
      </p:sp>
      <p:sp>
        <p:nvSpPr>
          <p:cNvPr id="325"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32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D7A3229-1771-402A-A79F-403F43CB2589}" type="slidenum">
              <a:rPr b="0" lang="en-US" sz="1200" spc="-1" strike="noStrike">
                <a:solidFill>
                  <a:srgbClr val="000000"/>
                </a:solidFill>
                <a:latin typeface="Arial"/>
                <a:ea typeface="ＭＳ Ｐゴシック"/>
              </a:rPr>
              <a:t>4</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1143000" y="685800"/>
            <a:ext cx="4571640" cy="3428640"/>
          </a:xfrm>
          <a:prstGeom prst="rect">
            <a:avLst/>
          </a:prstGeom>
        </p:spPr>
      </p:sp>
      <p:sp>
        <p:nvSpPr>
          <p:cNvPr id="328"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Identification</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Identification: mechanism whereby unverified entities seeking access to a resource (supplicants) provide a label by which they are known to the system</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Identifiers can be composite identifiers, concatenating elements -department codes, random numbers, or special characters- to make them unique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Some organizations generate random numbers</a:t>
            </a:r>
            <a:endParaRPr b="0" lang="en-GB" sz="1200" spc="-1" strike="noStrike">
              <a:latin typeface="Arial"/>
            </a:endParaRPr>
          </a:p>
        </p:txBody>
      </p:sp>
      <p:sp>
        <p:nvSpPr>
          <p:cNvPr id="32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831513C-9ACD-42AA-9CAD-F14C7F5AA502}" type="slidenum">
              <a:rPr b="0" lang="en-US" sz="1200" spc="-1" strike="noStrike">
                <a:solidFill>
                  <a:srgbClr val="000000"/>
                </a:solidFill>
                <a:latin typeface="Arial"/>
                <a:ea typeface="ＭＳ Ｐゴシック"/>
              </a:rPr>
              <a:t>4</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PlaceHolder 1"/>
          <p:cNvSpPr>
            <a:spLocks noGrp="1"/>
          </p:cNvSpPr>
          <p:nvPr>
            <p:ph type="sldImg"/>
          </p:nvPr>
        </p:nvSpPr>
        <p:spPr>
          <a:xfrm>
            <a:off x="1143000" y="685800"/>
            <a:ext cx="4571640" cy="3428640"/>
          </a:xfrm>
          <a:prstGeom prst="rect">
            <a:avLst/>
          </a:prstGeom>
        </p:spPr>
      </p:sp>
      <p:sp>
        <p:nvSpPr>
          <p:cNvPr id="331"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Authentication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Authentication: the process of validating a supplicant’s purported identity</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Authentication factors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Something a supplicant knows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Password: a private word or combination of characters that only the user should know</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Passphrase: a series of characters, typically longer than a password, from which a virtual password is derived</a:t>
            </a:r>
            <a:endParaRPr b="0" lang="en-GB" sz="1200" spc="-1" strike="noStrike">
              <a:latin typeface="Arial"/>
            </a:endParaRPr>
          </a:p>
        </p:txBody>
      </p:sp>
      <p:sp>
        <p:nvSpPr>
          <p:cNvPr id="33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3EAA010-F38D-4444-A4ED-F3C8E7015832}" type="slidenum">
              <a:rPr b="0" lang="en-US" sz="1200" spc="-1" strike="noStrike">
                <a:solidFill>
                  <a:srgbClr val="000000"/>
                </a:solidFill>
                <a:latin typeface="Arial"/>
                <a:ea typeface="ＭＳ Ｐゴシック"/>
              </a:rPr>
              <a:t>8</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1143000" y="685800"/>
            <a:ext cx="4571640" cy="3428640"/>
          </a:xfrm>
          <a:prstGeom prst="rect">
            <a:avLst/>
          </a:prstGeom>
        </p:spPr>
      </p:sp>
      <p:sp>
        <p:nvSpPr>
          <p:cNvPr id="334"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Authentication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Authentication factors (cont’d.)</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Something a supplicant has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Dumb card: ID or ATM card with magnetic stripe</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Smart card: contains a computer chip that can verify and validate information</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Synchronous tokens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Asynchronous tokens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Something a supplicant is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Relies upon individual characteristics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Strong authentication</a:t>
            </a:r>
            <a:endParaRPr b="0" lang="en-GB" sz="1200" spc="-1" strike="noStrike">
              <a:latin typeface="Arial"/>
            </a:endParaRPr>
          </a:p>
        </p:txBody>
      </p:sp>
      <p:sp>
        <p:nvSpPr>
          <p:cNvPr id="33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4E2BD75-A71F-41D1-B9C7-198764C34735}" type="slidenum">
              <a:rPr b="0" lang="en-US" sz="1200" spc="-1" strike="noStrike">
                <a:solidFill>
                  <a:srgbClr val="000000"/>
                </a:solidFill>
                <a:latin typeface="Arial"/>
                <a:ea typeface="ＭＳ Ｐゴシック"/>
              </a:rPr>
              <a:t>9</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PlaceHolder 1"/>
          <p:cNvSpPr>
            <a:spLocks noGrp="1"/>
          </p:cNvSpPr>
          <p:nvPr>
            <p:ph type="sldImg"/>
          </p:nvPr>
        </p:nvSpPr>
        <p:spPr>
          <a:xfrm>
            <a:off x="1143000" y="685800"/>
            <a:ext cx="4571640" cy="3428640"/>
          </a:xfrm>
          <a:prstGeom prst="rect">
            <a:avLst/>
          </a:prstGeom>
        </p:spPr>
      </p:sp>
      <p:sp>
        <p:nvSpPr>
          <p:cNvPr id="337"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Authorization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Authorization: the matching of an authenticated entity to a list of information assets and corresponding access levels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Authorization can be handled in one of three ways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Authorization for each authenticated user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Authorization for members of a group</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Authorization across multiple systems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Authorization tickets</a:t>
            </a:r>
            <a:endParaRPr b="0" lang="en-GB" sz="1200" spc="-1" strike="noStrike">
              <a:latin typeface="Arial"/>
            </a:endParaRPr>
          </a:p>
        </p:txBody>
      </p:sp>
      <p:sp>
        <p:nvSpPr>
          <p:cNvPr id="33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3ECAD30-4475-4DD9-AA9F-E45C8B9DC62A}"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PlaceHolder 1"/>
          <p:cNvSpPr>
            <a:spLocks noGrp="1"/>
          </p:cNvSpPr>
          <p:nvPr>
            <p:ph type="sldImg"/>
          </p:nvPr>
        </p:nvSpPr>
        <p:spPr>
          <a:xfrm>
            <a:off x="1143000" y="685800"/>
            <a:ext cx="4571640" cy="3428640"/>
          </a:xfrm>
          <a:prstGeom prst="rect">
            <a:avLst/>
          </a:prstGeom>
        </p:spPr>
      </p:sp>
      <p:sp>
        <p:nvSpPr>
          <p:cNvPr id="340"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Accountability</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Accountability (auditability): ensures that all actions on a system—authorized or unauthorized—can be attributed to an authenticated identity</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Most often accomplished by means of system logs and database journals, and the auditing of these records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Systems logs record specific information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Logs have many uses</a:t>
            </a:r>
            <a:endParaRPr b="0" lang="en-GB" sz="1200" spc="-1" strike="noStrike">
              <a:latin typeface="Arial"/>
            </a:endParaRPr>
          </a:p>
        </p:txBody>
      </p:sp>
      <p:sp>
        <p:nvSpPr>
          <p:cNvPr id="34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B0F4DCB-2BF3-43AE-B230-53B169242C8E}"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2" name="PlaceHolder 1"/>
          <p:cNvSpPr>
            <a:spLocks noGrp="1"/>
          </p:cNvSpPr>
          <p:nvPr>
            <p:ph type="sldImg"/>
          </p:nvPr>
        </p:nvSpPr>
        <p:spPr>
          <a:xfrm>
            <a:off x="1143000" y="685800"/>
            <a:ext cx="4571640" cy="3428640"/>
          </a:xfrm>
          <a:prstGeom prst="rect">
            <a:avLst/>
          </a:prstGeom>
        </p:spPr>
      </p:sp>
      <p:sp>
        <p:nvSpPr>
          <p:cNvPr id="343"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Biometrics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Approach based on use of measurable human characteristics/traits to authenticate identity</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Only fingerprints,  retina of eye, and iris of eye considered truly unique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Evaluated on false reject rate, false accept rate, and crossover error rate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Highly reliable/effective biometric systems often considered intrusive by users</a:t>
            </a:r>
            <a:endParaRPr b="0" lang="en-GB" sz="1200" spc="-1" strike="noStrike">
              <a:latin typeface="Arial"/>
            </a:endParaRPr>
          </a:p>
        </p:txBody>
      </p:sp>
      <p:sp>
        <p:nvSpPr>
          <p:cNvPr id="34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C1833D2D-737F-4608-8B6D-64BEFF3185E5}"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PlaceHolder 1"/>
          <p:cNvSpPr>
            <a:spLocks noGrp="1"/>
          </p:cNvSpPr>
          <p:nvPr>
            <p:ph type="sldImg"/>
          </p:nvPr>
        </p:nvSpPr>
        <p:spPr>
          <a:xfrm>
            <a:off x="1143000" y="685800"/>
            <a:ext cx="4571640" cy="3428640"/>
          </a:xfrm>
          <a:prstGeom prst="rect">
            <a:avLst/>
          </a:prstGeom>
        </p:spPr>
      </p:sp>
      <p:sp>
        <p:nvSpPr>
          <p:cNvPr id="34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Many biometric systems that are highly reliable and effective are considered intrusive by users. As a result, many information security professionals don’t implement these systems, in an effort to avoid confrontation and possible user boycott of the biometric controls.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gn="just">
              <a:lnSpc>
                <a:spcPct val="100000"/>
              </a:lnSpc>
            </a:pPr>
            <a:r>
              <a:rPr b="0" lang="en-US" sz="2000" spc="-1" strike="noStrike">
                <a:solidFill>
                  <a:srgbClr val="000000"/>
                </a:solidFill>
                <a:latin typeface="Arial"/>
                <a:ea typeface="+mn-ea"/>
              </a:rPr>
              <a:t>Approach based on the use of measurable human characteristics/traits to authenticate identity.</a:t>
            </a:r>
            <a:endParaRPr b="0" lang="en-GB" sz="2000" spc="-1" strike="noStrike">
              <a:latin typeface="Arial"/>
            </a:endParaRPr>
          </a:p>
          <a:p>
            <a:pPr marL="216000" indent="-216000" algn="just">
              <a:lnSpc>
                <a:spcPct val="100000"/>
              </a:lnSpc>
            </a:pPr>
            <a:r>
              <a:rPr b="0" lang="en-US" sz="2000" spc="-1" strike="noStrike">
                <a:solidFill>
                  <a:srgbClr val="000000"/>
                </a:solidFill>
                <a:latin typeface="Arial"/>
                <a:ea typeface="+mn-ea"/>
              </a:rPr>
              <a:t>Only fingerprints,  retina of eye, and iris of eye and DNA are considered truly unique.</a:t>
            </a:r>
            <a:endParaRPr b="0" lang="en-GB" sz="2000" spc="-1" strike="noStrike">
              <a:latin typeface="Arial"/>
            </a:endParaRPr>
          </a:p>
          <a:p>
            <a:pPr marL="216000" indent="-216000" algn="just">
              <a:lnSpc>
                <a:spcPct val="100000"/>
              </a:lnSpc>
            </a:pPr>
            <a:r>
              <a:rPr b="0" lang="en-US" sz="2000" spc="-1" strike="noStrike">
                <a:solidFill>
                  <a:srgbClr val="000000"/>
                </a:solidFill>
                <a:latin typeface="Arial"/>
                <a:ea typeface="+mn-ea"/>
              </a:rPr>
              <a:t>Evaluated on false reject rate, false accept rate, and crossover error rate.</a:t>
            </a:r>
            <a:endParaRPr b="0" lang="en-GB" sz="2000" spc="-1" strike="noStrike">
              <a:latin typeface="Arial"/>
            </a:endParaRPr>
          </a:p>
          <a:p>
            <a:pPr marL="216000" indent="-216000" algn="just">
              <a:lnSpc>
                <a:spcPct val="100000"/>
              </a:lnSpc>
            </a:pPr>
            <a:r>
              <a:rPr b="0" lang="en-US" sz="2000" spc="-1" strike="noStrike">
                <a:solidFill>
                  <a:srgbClr val="000000"/>
                </a:solidFill>
                <a:latin typeface="Arial"/>
                <a:ea typeface="+mn-ea"/>
              </a:rPr>
              <a:t>Highly reliable/effective biometric systems are often considered intrusive by users.</a:t>
            </a:r>
            <a:endParaRPr b="0" lang="en-GB" sz="2000" spc="-1" strike="noStrike">
              <a:latin typeface="Arial"/>
            </a:endParaRPr>
          </a:p>
        </p:txBody>
      </p:sp>
      <p:sp>
        <p:nvSpPr>
          <p:cNvPr id="34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84B00CD-0695-4E47-B398-905ED6311273}"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PlaceHolder 1"/>
          <p:cNvSpPr>
            <a:spLocks noGrp="1"/>
          </p:cNvSpPr>
          <p:nvPr>
            <p:ph type="sldImg"/>
          </p:nvPr>
        </p:nvSpPr>
        <p:spPr>
          <a:xfrm>
            <a:off x="1143000" y="685800"/>
            <a:ext cx="4571640" cy="3428640"/>
          </a:xfrm>
          <a:prstGeom prst="rect">
            <a:avLst/>
          </a:prstGeom>
        </p:spPr>
      </p:sp>
      <p:sp>
        <p:nvSpPr>
          <p:cNvPr id="349"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35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1A5EEE9-A269-4424-A323-BD1B5144CDFE}"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PlaceHolder 1"/>
          <p:cNvSpPr>
            <a:spLocks noGrp="1"/>
          </p:cNvSpPr>
          <p:nvPr>
            <p:ph type="sldImg"/>
          </p:nvPr>
        </p:nvSpPr>
        <p:spPr>
          <a:xfrm>
            <a:off x="1143000" y="685800"/>
            <a:ext cx="4571640" cy="3428640"/>
          </a:xfrm>
          <a:prstGeom prst="rect">
            <a:avLst/>
          </a:prstGeom>
        </p:spPr>
      </p:sp>
      <p:sp>
        <p:nvSpPr>
          <p:cNvPr id="352"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Access Control Architecture Models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Illustrate access control implementations, can help organizations quickly make improvements through adaptation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Trusted computing base (TCB)</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Part of Rainbow Series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Used to enforce security policy (rules of system configuration)</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Biggest challenges include covert channels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Storage channels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Timing channels</a:t>
            </a:r>
            <a:endParaRPr b="0" lang="en-GB" sz="1200" spc="-1" strike="noStrike">
              <a:latin typeface="Arial"/>
            </a:endParaRPr>
          </a:p>
        </p:txBody>
      </p:sp>
      <p:sp>
        <p:nvSpPr>
          <p:cNvPr id="35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4ED2408-8009-4DD7-9034-B51DE4C9E755}" type="slidenum">
              <a:rPr b="0" lang="en-US" sz="1200" spc="-1" strike="noStrike">
                <a:solidFill>
                  <a:srgbClr val="000000"/>
                </a:solidFill>
                <a:latin typeface="Arial"/>
                <a:ea typeface="ＭＳ Ｐゴシック"/>
              </a:rPr>
              <a:t>16</a:t>
            </a:fld>
            <a:endParaRPr b="0" lang="en-GB" sz="1200" spc="-1" strike="noStrike">
              <a:latin typeface="Times New Roman"/>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4" name="PlaceHolder 1"/>
          <p:cNvSpPr>
            <a:spLocks noGrp="1"/>
          </p:cNvSpPr>
          <p:nvPr>
            <p:ph type="sldImg"/>
          </p:nvPr>
        </p:nvSpPr>
        <p:spPr>
          <a:xfrm>
            <a:off x="1143000" y="685800"/>
            <a:ext cx="4571640" cy="3428640"/>
          </a:xfrm>
          <a:prstGeom prst="rect">
            <a:avLst/>
          </a:prstGeom>
        </p:spPr>
      </p:sp>
      <p:sp>
        <p:nvSpPr>
          <p:cNvPr id="355"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Access Control Architecture Models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ITSEC: international set of criteria for evaluating computer systems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Compares Targets of Evaluation (ToE) to detailed security function specifications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The Common Criteria</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Considered successor to both TCSEC and ITSEC</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Bell-LaPadula Confidentiality Model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Model of an automated system able to manipulate its state or status over time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Biba Integrity Model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Based on “no write up, no read down” principle</a:t>
            </a:r>
            <a:endParaRPr b="0" lang="en-GB" sz="1200" spc="-1" strike="noStrike">
              <a:latin typeface="Arial"/>
            </a:endParaRPr>
          </a:p>
        </p:txBody>
      </p:sp>
      <p:sp>
        <p:nvSpPr>
          <p:cNvPr id="35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44F49A3-90CA-4F28-BB9D-7A543A4C3C94}" type="slidenum">
              <a:rPr b="0" lang="en-US" sz="1200" spc="-1" strike="noStrike">
                <a:solidFill>
                  <a:srgbClr val="000000"/>
                </a:solidFill>
                <a:latin typeface="Arial"/>
                <a:ea typeface="ＭＳ Ｐゴシック"/>
              </a:rPr>
              <a:t>17</a:t>
            </a:fld>
            <a:endParaRPr b="0" lang="en-GB" sz="1200" spc="-1" strike="noStrike">
              <a:latin typeface="Times New Roman"/>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7" name="PlaceHolder 1"/>
          <p:cNvSpPr>
            <a:spLocks noGrp="1"/>
          </p:cNvSpPr>
          <p:nvPr>
            <p:ph type="sldImg"/>
          </p:nvPr>
        </p:nvSpPr>
        <p:spPr>
          <a:xfrm>
            <a:off x="1143000" y="685800"/>
            <a:ext cx="4571640" cy="3428640"/>
          </a:xfrm>
          <a:prstGeom prst="rect">
            <a:avLst/>
          </a:prstGeom>
        </p:spPr>
      </p:sp>
      <p:sp>
        <p:nvSpPr>
          <p:cNvPr id="358"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Access Control Architecture Models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Clark-Wilson Integrity Model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no changes by unauthorized subjects,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no unauthorized changes by authorized subjects,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maintenance of internal and external consistency</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Graham-Denning Access Control Model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Composed of set of objects, set of subjects, and set of rights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Harrison-Ruzzo-Ullman Model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Defines method to allow changes to access rights and addition/removal of subjects/objects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Brewer-Nash Model (Chinese Wall)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Designed to prevent conflict of interest between two parties</a:t>
            </a:r>
            <a:endParaRPr b="0" lang="en-GB" sz="1200" spc="-1" strike="noStrike">
              <a:latin typeface="Arial"/>
            </a:endParaRPr>
          </a:p>
        </p:txBody>
      </p:sp>
      <p:sp>
        <p:nvSpPr>
          <p:cNvPr id="35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697F265-163B-4746-B22E-A60B2AB84DAB}" type="slidenum">
              <a:rPr b="0" lang="en-US" sz="1200" spc="-1" strike="noStrike">
                <a:solidFill>
                  <a:srgbClr val="000000"/>
                </a:solidFill>
                <a:latin typeface="Arial"/>
                <a:ea typeface="ＭＳ Ｐゴシック"/>
              </a:rPr>
              <a:t>18</a:t>
            </a:fld>
            <a:endParaRPr b="0" lang="en-GB" sz="1200" spc="-1" strike="noStrike">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0" name="PlaceHolder 1"/>
          <p:cNvSpPr>
            <a:spLocks noGrp="1"/>
          </p:cNvSpPr>
          <p:nvPr>
            <p:ph type="sldImg"/>
          </p:nvPr>
        </p:nvSpPr>
        <p:spPr>
          <a:xfrm>
            <a:off x="1143000" y="685800"/>
            <a:ext cx="4571640" cy="3428640"/>
          </a:xfrm>
          <a:prstGeom prst="rect">
            <a:avLst/>
          </a:prstGeom>
        </p:spPr>
      </p:sp>
      <p:sp>
        <p:nvSpPr>
          <p:cNvPr id="361"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0" lang="en-GB" sz="1200" spc="-1" strike="noStrike">
                <a:solidFill>
                  <a:srgbClr val="000000"/>
                </a:solidFill>
                <a:latin typeface="Arial"/>
                <a:ea typeface="+mn-ea"/>
              </a:rPr>
              <a:t>A firewall in an information security program is similar to a building’s firewall in that it prevents specific types of information from moving between two different levels of networks, such as an untrusted network like the Internet and a trusted network like the organization’s internal network. Some organizations place firewalls that have different levels of trust between portions of their network environment, often to add extra security for the most important applications and data. The firewall may be a separate computer system, a software service running on an existing router or server, or a separate network that contains several supporting devices. Firewalls can be categorized by processing mode, development era, or structure.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1200" spc="-1" strike="noStrike">
                <a:solidFill>
                  <a:srgbClr val="000000"/>
                </a:solidFill>
                <a:latin typeface="Times New Roman"/>
                <a:ea typeface="+mn-ea"/>
              </a:rPr>
              <a:t>Firewalls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Prevent specific types of information from moving between an untrusted network(the Internet) and a trusted network (organization’s internal network)</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May be:</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Separate computer system</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Software service running on existing router or server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Separate network containing supporting devices</a:t>
            </a:r>
            <a:endParaRPr b="0" lang="en-GB" sz="1200" spc="-1" strike="noStrike">
              <a:latin typeface="Arial"/>
            </a:endParaRPr>
          </a:p>
        </p:txBody>
      </p:sp>
      <p:sp>
        <p:nvSpPr>
          <p:cNvPr id="36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2055F5F-EBFF-4F3A-8571-779B8B488723}" type="slidenum">
              <a:rPr b="0" lang="en-US" sz="1200" spc="-1" strike="noStrike">
                <a:solidFill>
                  <a:srgbClr val="000000"/>
                </a:solidFill>
                <a:latin typeface="Arial"/>
                <a:ea typeface="ＭＳ Ｐゴシック"/>
              </a:rPr>
              <a:t>19</a:t>
            </a:fld>
            <a:endParaRPr b="0" lang="en-GB" sz="1200" spc="-1" strike="noStrike">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sldImg"/>
          </p:nvPr>
        </p:nvSpPr>
        <p:spPr>
          <a:xfrm>
            <a:off x="1143000" y="685800"/>
            <a:ext cx="4571640" cy="3428640"/>
          </a:xfrm>
          <a:prstGeom prst="rect">
            <a:avLst/>
          </a:prstGeom>
        </p:spPr>
      </p:sp>
      <p:sp>
        <p:nvSpPr>
          <p:cNvPr id="364" name="PlaceHolder 2"/>
          <p:cNvSpPr>
            <a:spLocks noGrp="1"/>
          </p:cNvSpPr>
          <p:nvPr>
            <p:ph type="body"/>
          </p:nvPr>
        </p:nvSpPr>
        <p:spPr>
          <a:xfrm>
            <a:off x="685800" y="4343400"/>
            <a:ext cx="5486040" cy="4114440"/>
          </a:xfrm>
          <a:prstGeom prst="rect">
            <a:avLst/>
          </a:prstGeom>
        </p:spPr>
        <p:txBody>
          <a:bodyPr>
            <a:normAutofit fontScale="32000"/>
          </a:bodyPr>
          <a:p>
            <a:pPr marL="216000" indent="-216000">
              <a:lnSpc>
                <a:spcPct val="100000"/>
              </a:lnSpc>
            </a:pPr>
            <a:r>
              <a:rPr b="0" lang="en-GB" sz="1200" spc="-1" strike="noStrike">
                <a:solidFill>
                  <a:srgbClr val="000000"/>
                </a:solidFill>
                <a:latin typeface="Arial"/>
                <a:ea typeface="+mn-ea"/>
              </a:rPr>
              <a:t>The </a:t>
            </a:r>
            <a:r>
              <a:rPr b="1" lang="en-GB" sz="1200" spc="-1" strike="noStrike">
                <a:solidFill>
                  <a:srgbClr val="000000"/>
                </a:solidFill>
                <a:latin typeface="Arial"/>
                <a:ea typeface="+mn-ea"/>
              </a:rPr>
              <a:t>packet-filtering</a:t>
            </a:r>
            <a:r>
              <a:rPr b="0" lang="en-GB" sz="1200" spc="-1" strike="noStrike">
                <a:solidFill>
                  <a:srgbClr val="000000"/>
                </a:solidFill>
                <a:latin typeface="Arial"/>
                <a:ea typeface="+mn-ea"/>
              </a:rPr>
              <a:t> firewall examines the header information of data packets that come into a network. A packet-filtering firewall installed on a</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TCP/IP-based network typically functions at the IP layer and determines whether to deny (drop) a packet or allow (forward) it to the next network connection, based on the rules programmed into the firewall. Packet-filtering firewalls examine every incoming packet header and can selectively filter packets based on header information such as destination address, source address, packet type, and other key information.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a:t>
            </a:r>
            <a:r>
              <a:rPr b="1" lang="en-GB" sz="1200" spc="-1" strike="noStrike">
                <a:solidFill>
                  <a:srgbClr val="000000"/>
                </a:solidFill>
                <a:latin typeface="Arial"/>
                <a:ea typeface="+mn-ea"/>
              </a:rPr>
              <a:t>application layer proxy firewall</a:t>
            </a:r>
            <a:r>
              <a:rPr b="0" lang="en-GB" sz="1200" spc="-1" strike="noStrike">
                <a:solidFill>
                  <a:srgbClr val="000000"/>
                </a:solidFill>
                <a:latin typeface="Arial"/>
                <a:ea typeface="+mn-ea"/>
              </a:rPr>
              <a:t>, also known as an application firewall, is frequently installed on a dedicated computer separate from the filtering router, but it is commonly used in conjunction with a filtering router. The application firewall is also known as a proxy server (or reverse proxy) because it can be configured to run special software that acts as a proxy for a service request. </a:t>
            </a:r>
            <a:r>
              <a:rPr b="1" lang="en-GB" sz="1200" spc="-1" strike="noStrike">
                <a:solidFill>
                  <a:srgbClr val="000000"/>
                </a:solidFill>
                <a:latin typeface="Arial"/>
                <a:ea typeface="+mn-ea"/>
              </a:rPr>
              <a:t>For example</a:t>
            </a:r>
            <a:r>
              <a:rPr b="0" lang="en-GB" sz="1200" spc="-1" strike="noStrike">
                <a:solidFill>
                  <a:srgbClr val="000000"/>
                </a:solidFill>
                <a:latin typeface="Arial"/>
                <a:ea typeface="+mn-ea"/>
              </a:rPr>
              <a:t>, an organization that runs a Web server can avoid exposing it to direct user traffic by installing a proxy server configured with the registered domain’s URL. This proxy server receives requests for Web pages, accesses the Web server on behalf of the external client, and returns the requested pages to the users.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While not as well known or widely referenced as the firewall approaches described in the previous sections, </a:t>
            </a:r>
            <a:r>
              <a:rPr b="1" lang="en-GB" sz="1200" spc="-1" strike="noStrike">
                <a:solidFill>
                  <a:srgbClr val="000000"/>
                </a:solidFill>
                <a:latin typeface="Arial"/>
                <a:ea typeface="+mn-ea"/>
              </a:rPr>
              <a:t>media access control layer firewalls </a:t>
            </a:r>
            <a:r>
              <a:rPr b="0" lang="en-GB" sz="1200" spc="-1" strike="noStrike">
                <a:solidFill>
                  <a:srgbClr val="000000"/>
                </a:solidFill>
                <a:latin typeface="Arial"/>
                <a:ea typeface="+mn-ea"/>
              </a:rPr>
              <a:t>make filtering decisions based on the specific host computer’s identity, as represented by its media access control (MAC) or network interface card (NIC) address, which operates at the data link layer of the OSI model or the subnet layer of the TCP/IP model.</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Arial"/>
                <a:ea typeface="+mn-ea"/>
              </a:rPr>
              <a:t>Hybrid firewalls </a:t>
            </a:r>
            <a:r>
              <a:rPr b="0" lang="en-GB" sz="1200" spc="-1" strike="noStrike">
                <a:solidFill>
                  <a:srgbClr val="000000"/>
                </a:solidFill>
                <a:latin typeface="Arial"/>
                <a:ea typeface="+mn-ea"/>
              </a:rPr>
              <a:t>combine the elements of other types of firewalls—that is, the elements of packet filtering, application layer proxy, and media access control layer firewalls. A hybrid firewall system may actually consist of two separate firewall devices; each is a separate firewall system, but they are connected so that they work in tandem. For example, a hybrid firewall system might include a packet-filtering firewall that is set up to screen all acceptable requests, then pass the requests to a proxy server, which in turn requests services from a Web server deep inside the organization’s networks. An added advantage to the hybrid firewall approach is that it enables an organization to make a security improvement without completely replacing its existing firewalls.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1200" spc="-1" strike="noStrike">
                <a:solidFill>
                  <a:srgbClr val="000000"/>
                </a:solidFill>
                <a:latin typeface="Arial"/>
                <a:ea typeface="+mn-ea"/>
              </a:rPr>
              <a:t>Firewall Processing Modes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Five processing modes by which firewalls can be categorized:</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Packet filtering</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Application gateways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Circuit gateways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MAC layer firewalls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Hybrids</a:t>
            </a:r>
            <a:endParaRPr b="0" lang="en-GB" sz="1200" spc="-1" strike="noStrike">
              <a:latin typeface="Arial"/>
            </a:endParaRPr>
          </a:p>
        </p:txBody>
      </p:sp>
      <p:sp>
        <p:nvSpPr>
          <p:cNvPr id="36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1E6BDD1-62CE-41A8-8CEF-8B8CB045447D}" type="slidenum">
              <a:rPr b="0" lang="en-US" sz="1200" spc="-1" strike="noStrike">
                <a:solidFill>
                  <a:srgbClr val="000000"/>
                </a:solidFill>
                <a:latin typeface="Arial"/>
                <a:ea typeface="ＭＳ Ｐゴシック"/>
              </a:rPr>
              <a:t>20</a:t>
            </a:fld>
            <a:endParaRPr b="0" lang="en-GB" sz="1200" spc="-1" strike="noStrike">
              <a:latin typeface="Times New Roman"/>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PlaceHolder 1"/>
          <p:cNvSpPr>
            <a:spLocks noGrp="1"/>
          </p:cNvSpPr>
          <p:nvPr>
            <p:ph type="sldImg"/>
          </p:nvPr>
        </p:nvSpPr>
        <p:spPr>
          <a:xfrm>
            <a:off x="1143000" y="685800"/>
            <a:ext cx="4571640" cy="3428640"/>
          </a:xfrm>
          <a:prstGeom prst="rect">
            <a:avLst/>
          </a:prstGeom>
        </p:spPr>
      </p:sp>
      <p:sp>
        <p:nvSpPr>
          <p:cNvPr id="367"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Packet Filtering Firewalls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Packet filtering firewalls examine header information of data packets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Most often based on combination of:</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IP source and destination address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Direction (inbound or outbound)</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Transmission Control Protocol (TCP) or User Datagram Protocol (UDP) source and destination port requests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Simple firewall models enforce rules designed to prohibit packets with certain addresses or partial addresses from passing through device</a:t>
            </a:r>
            <a:endParaRPr b="0" lang="en-GB" sz="1200" spc="-1" strike="noStrike">
              <a:latin typeface="Arial"/>
            </a:endParaRPr>
          </a:p>
        </p:txBody>
      </p:sp>
      <p:sp>
        <p:nvSpPr>
          <p:cNvPr id="36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7665006-D71E-4B8D-8D94-D742E04F045E}"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9" name="PlaceHolder 1"/>
          <p:cNvSpPr>
            <a:spLocks noGrp="1"/>
          </p:cNvSpPr>
          <p:nvPr>
            <p:ph type="sldImg"/>
          </p:nvPr>
        </p:nvSpPr>
        <p:spPr>
          <a:xfrm>
            <a:off x="1143000" y="685800"/>
            <a:ext cx="4571640" cy="3428640"/>
          </a:xfrm>
          <a:prstGeom prst="rect">
            <a:avLst/>
          </a:prstGeom>
        </p:spPr>
      </p:sp>
      <p:sp>
        <p:nvSpPr>
          <p:cNvPr id="370"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Packet-Filtering Firewalls (cont’d.)</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Three subsets of packet filtering firewalls: </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Static filtering: requires that filtering rules be developed and installed within the firewall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Dynamic filtering: allows firewall to react to emergent event and update or create rules to deal with event</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Stateful inspection: firewalls that keep track of each network connection between internal and external systems using a state table</a:t>
            </a:r>
            <a:endParaRPr b="0" lang="en-GB" sz="1200" spc="-1" strike="noStrike">
              <a:latin typeface="Arial"/>
            </a:endParaRPr>
          </a:p>
        </p:txBody>
      </p:sp>
      <p:sp>
        <p:nvSpPr>
          <p:cNvPr id="37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2289113-F239-4D8E-AC33-464EE53BA2AF}" type="slidenum">
              <a:rPr b="0" lang="en-US" sz="1200" spc="-1" strike="noStrike">
                <a:solidFill>
                  <a:srgbClr val="000000"/>
                </a:solidFill>
                <a:latin typeface="Arial"/>
                <a:ea typeface="ＭＳ Ｐゴシック"/>
              </a:rPr>
              <a:t>22</a:t>
            </a:fld>
            <a:endParaRPr b="0" lang="en-GB" sz="1200" spc="-1" strike="noStrike">
              <a:latin typeface="Times New Roman"/>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1143000" y="685800"/>
            <a:ext cx="4571640" cy="3428640"/>
          </a:xfrm>
          <a:prstGeom prst="rect">
            <a:avLst/>
          </a:prstGeom>
        </p:spPr>
      </p:sp>
      <p:sp>
        <p:nvSpPr>
          <p:cNvPr id="373"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37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BE115F7-DBEE-44F5-8945-C0871439CF57}" type="slidenum">
              <a:rPr b="0" lang="en-US" sz="1200" spc="-1" strike="noStrike">
                <a:solidFill>
                  <a:srgbClr val="000000"/>
                </a:solidFill>
                <a:latin typeface="Arial"/>
                <a:ea typeface="ＭＳ Ｐゴシック"/>
              </a:rPr>
              <a:t>22</a:t>
            </a:fld>
            <a:endParaRPr b="0" lang="en-GB" sz="1200" spc="-1" strike="noStrike">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5" name="PlaceHolder 1"/>
          <p:cNvSpPr>
            <a:spLocks noGrp="1"/>
          </p:cNvSpPr>
          <p:nvPr>
            <p:ph type="sldImg"/>
          </p:nvPr>
        </p:nvSpPr>
        <p:spPr>
          <a:xfrm>
            <a:off x="1143000" y="685800"/>
            <a:ext cx="4571640" cy="3428640"/>
          </a:xfrm>
          <a:prstGeom prst="rect">
            <a:avLst/>
          </a:prstGeom>
        </p:spPr>
      </p:sp>
      <p:sp>
        <p:nvSpPr>
          <p:cNvPr id="376"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37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5F52AFE-6876-4C1C-8354-B6970456B472}" type="slidenum">
              <a:rPr b="0" lang="en-US" sz="1200" spc="-1" strike="noStrike">
                <a:solidFill>
                  <a:srgbClr val="000000"/>
                </a:solidFill>
                <a:latin typeface="Arial"/>
                <a:ea typeface="ＭＳ Ｐゴシック"/>
              </a:rPr>
              <a:t>22</a:t>
            </a:fld>
            <a:endParaRPr b="0" lang="en-GB" sz="1200" spc="-1" strike="noStrike">
              <a:latin typeface="Times New Roman"/>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8" name="PlaceHolder 1"/>
          <p:cNvSpPr>
            <a:spLocks noGrp="1"/>
          </p:cNvSpPr>
          <p:nvPr>
            <p:ph type="sldImg"/>
          </p:nvPr>
        </p:nvSpPr>
        <p:spPr>
          <a:xfrm>
            <a:off x="1143000" y="685800"/>
            <a:ext cx="4571640" cy="3428640"/>
          </a:xfrm>
          <a:prstGeom prst="rect">
            <a:avLst/>
          </a:prstGeom>
        </p:spPr>
      </p:sp>
      <p:sp>
        <p:nvSpPr>
          <p:cNvPr id="379" name="PlaceHolder 2"/>
          <p:cNvSpPr>
            <a:spLocks noGrp="1"/>
          </p:cNvSpPr>
          <p:nvPr>
            <p:ph type="body"/>
          </p:nvPr>
        </p:nvSpPr>
        <p:spPr>
          <a:xfrm>
            <a:off x="685800" y="4343400"/>
            <a:ext cx="5486040" cy="4114440"/>
          </a:xfrm>
          <a:prstGeom prst="rect">
            <a:avLst/>
          </a:prstGeom>
        </p:spPr>
        <p:txBody>
          <a:bodyPr>
            <a:noAutofit/>
          </a:bodyPr>
          <a:p>
            <a:pPr>
              <a:lnSpc>
                <a:spcPct val="100000"/>
              </a:lnSpc>
              <a:spcBef>
                <a:spcPts val="360"/>
              </a:spcBef>
              <a:tabLst>
                <a:tab algn="l" pos="0"/>
              </a:tabLst>
            </a:pPr>
            <a:endParaRPr b="0" lang="en-GB" sz="2000" spc="-1" strike="noStrike">
              <a:latin typeface="Arial"/>
            </a:endParaRPr>
          </a:p>
          <a:p>
            <a:pPr>
              <a:lnSpc>
                <a:spcPct val="100000"/>
              </a:lnSpc>
              <a:tabLst>
                <a:tab algn="l" pos="0"/>
              </a:tabLst>
            </a:pPr>
            <a:endParaRPr b="0" lang="en-GB" sz="2000" spc="-1" strike="noStrike">
              <a:latin typeface="Arial"/>
            </a:endParaRPr>
          </a:p>
        </p:txBody>
      </p:sp>
      <p:sp>
        <p:nvSpPr>
          <p:cNvPr id="38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FB4A5C87-8FF9-4FAB-BCCA-B9403E49E85F}" type="slidenum">
              <a:rPr b="0" lang="en-US" sz="1200" spc="-1" strike="noStrike">
                <a:solidFill>
                  <a:srgbClr val="000000"/>
                </a:solidFill>
                <a:latin typeface="Arial"/>
                <a:ea typeface="ＭＳ Ｐゴシック"/>
              </a:rPr>
              <a:t>22</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PlaceHolder 1"/>
          <p:cNvSpPr>
            <a:spLocks noGrp="1"/>
          </p:cNvSpPr>
          <p:nvPr>
            <p:ph type="sldImg"/>
          </p:nvPr>
        </p:nvSpPr>
        <p:spPr>
          <a:xfrm>
            <a:off x="1143000" y="685800"/>
            <a:ext cx="4571640" cy="3428640"/>
          </a:xfrm>
          <a:prstGeom prst="rect">
            <a:avLst/>
          </a:prstGeom>
        </p:spPr>
      </p:sp>
      <p:sp>
        <p:nvSpPr>
          <p:cNvPr id="38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Application Gateways </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Frequently installed on a dedicated computer; also known as a proxy server </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Since proxy server is often placed in unsecured area of the network (e.g., DMZ), it is exposed to higher levels of risk from less trusted networks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Additional filtering routers can be implemented behind the proxy server, further protecting internal systems</a:t>
            </a:r>
            <a:endParaRPr b="0" lang="en-GB" sz="1200" spc="-1" strike="noStrike">
              <a:latin typeface="Arial"/>
            </a:endParaRPr>
          </a:p>
          <a:p>
            <a:pPr>
              <a:lnSpc>
                <a:spcPct val="100000"/>
              </a:lnSpc>
            </a:pPr>
            <a:endParaRPr b="0" lang="en-GB" sz="1200" spc="-1" strike="noStrike">
              <a:latin typeface="Arial"/>
            </a:endParaRPr>
          </a:p>
        </p:txBody>
      </p:sp>
      <p:sp>
        <p:nvSpPr>
          <p:cNvPr id="38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DDA97B8-D6FB-4B2F-88D5-159CCB018367}" type="slidenum">
              <a:rPr b="0" lang="en-US" sz="1200" spc="-1" strike="noStrike">
                <a:solidFill>
                  <a:srgbClr val="000000"/>
                </a:solidFill>
                <a:latin typeface="Arial"/>
                <a:ea typeface="ＭＳ Ｐゴシック"/>
              </a:rPr>
              <a:t>22</a:t>
            </a:fld>
            <a:endParaRPr b="0" lang="en-GB" sz="1200" spc="-1" strike="noStrike">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4" name="PlaceHolder 1"/>
          <p:cNvSpPr>
            <a:spLocks noGrp="1"/>
          </p:cNvSpPr>
          <p:nvPr>
            <p:ph type="sldImg"/>
          </p:nvPr>
        </p:nvSpPr>
        <p:spPr>
          <a:xfrm>
            <a:off x="1143000" y="685800"/>
            <a:ext cx="4571640" cy="3428640"/>
          </a:xfrm>
          <a:prstGeom prst="rect">
            <a:avLst/>
          </a:prstGeom>
        </p:spPr>
      </p:sp>
      <p:sp>
        <p:nvSpPr>
          <p:cNvPr id="385"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MAC Layer Firewalls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MAC layer firewalls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Designed to operate at media access control sublayer of network’s data link layer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Make filtering decisions based on specific host computer’s identity</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MAC addresses of specific host computers are linked to access control list (ACL) entries that identify specific types of packets that can be sent to each host; all other traffic is blocked</a:t>
            </a:r>
            <a:endParaRPr b="0" lang="en-GB" sz="1200" spc="-1" strike="noStrike">
              <a:latin typeface="Arial"/>
            </a:endParaRPr>
          </a:p>
        </p:txBody>
      </p:sp>
      <p:sp>
        <p:nvSpPr>
          <p:cNvPr id="38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A64AF88-6B24-42E7-B626-556386CCA26F}" type="slidenum">
              <a:rPr b="0" lang="en-US" sz="1200" spc="-1" strike="noStrike">
                <a:solidFill>
                  <a:srgbClr val="000000"/>
                </a:solidFill>
                <a:latin typeface="Arial"/>
                <a:ea typeface="ＭＳ Ｐゴシック"/>
              </a:rPr>
              <a:t>30</a:t>
            </a:fld>
            <a:endParaRPr b="0" lang="en-GB" sz="1200" spc="-1" strike="noStrike">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7" name="PlaceHolder 1"/>
          <p:cNvSpPr>
            <a:spLocks noGrp="1"/>
          </p:cNvSpPr>
          <p:nvPr>
            <p:ph type="sldImg"/>
          </p:nvPr>
        </p:nvSpPr>
        <p:spPr>
          <a:xfrm>
            <a:off x="1143000" y="685800"/>
            <a:ext cx="4571640" cy="3428640"/>
          </a:xfrm>
          <a:prstGeom prst="rect">
            <a:avLst/>
          </a:prstGeom>
        </p:spPr>
      </p:sp>
      <p:sp>
        <p:nvSpPr>
          <p:cNvPr id="388"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Hybrid Firewalls </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Hybrid firewalls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Combine elements of other types of firewalls; i.e., elements of packet filtering and proxy services, or of packet filtering and circuit gateways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Alternately, may consist of two separate firewall devices; each a separate firewall system, but connected to work in tandem</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Enables organization to make security improvement without completely replacing existing firewalls</a:t>
            </a:r>
            <a:endParaRPr b="0" lang="en-GB" sz="1200" spc="-1" strike="noStrike">
              <a:latin typeface="Arial"/>
            </a:endParaRPr>
          </a:p>
        </p:txBody>
      </p:sp>
      <p:sp>
        <p:nvSpPr>
          <p:cNvPr id="38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1C90DC5-FA9C-4EF7-9F59-C8A61B3DA1DB}" type="slidenum">
              <a:rPr b="0" lang="en-US" sz="1200" spc="-1" strike="noStrike">
                <a:solidFill>
                  <a:srgbClr val="000000"/>
                </a:solidFill>
                <a:latin typeface="Arial"/>
                <a:ea typeface="ＭＳ Ｐゴシック"/>
              </a:rPr>
              <a:t>31</a:t>
            </a:fld>
            <a:endParaRPr b="0" lang="en-GB" sz="1200" spc="-1" strike="noStrike">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0" name="PlaceHolder 1"/>
          <p:cNvSpPr>
            <a:spLocks noGrp="1"/>
          </p:cNvSpPr>
          <p:nvPr>
            <p:ph type="sldImg"/>
          </p:nvPr>
        </p:nvSpPr>
        <p:spPr>
          <a:xfrm>
            <a:off x="1143000" y="685800"/>
            <a:ext cx="4571640" cy="3428640"/>
          </a:xfrm>
          <a:prstGeom prst="rect">
            <a:avLst/>
          </a:prstGeom>
        </p:spPr>
      </p:sp>
      <p:sp>
        <p:nvSpPr>
          <p:cNvPr id="391"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39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C4043A54-8B4D-4E61-82E9-0A0F2B29494A}" type="slidenum">
              <a:rPr b="0" lang="en-US" sz="1200" spc="-1" strike="noStrike">
                <a:solidFill>
                  <a:srgbClr val="000000"/>
                </a:solidFill>
                <a:latin typeface="Arial"/>
                <a:ea typeface="ＭＳ Ｐゴシック"/>
              </a:rPr>
              <a:t>31</a:t>
            </a:fld>
            <a:endParaRPr b="0" lang="en-GB" sz="1200" spc="-1" strike="noStrike">
              <a:latin typeface="Times New Roman"/>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3" name="PlaceHolder 1"/>
          <p:cNvSpPr>
            <a:spLocks noGrp="1"/>
          </p:cNvSpPr>
          <p:nvPr>
            <p:ph type="sldImg"/>
          </p:nvPr>
        </p:nvSpPr>
        <p:spPr>
          <a:xfrm>
            <a:off x="1143000" y="685800"/>
            <a:ext cx="4571640" cy="3428640"/>
          </a:xfrm>
          <a:prstGeom prst="rect">
            <a:avLst/>
          </a:prstGeom>
        </p:spPr>
      </p:sp>
      <p:sp>
        <p:nvSpPr>
          <p:cNvPr id="394"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value of a firewall comes from its ability to filter out unwanted or dangerous traffic as it enters the network perimeter of an organization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 challenge to the value proposition offered by firewalls is the changing nature of the way networks are used.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As organizations implement cloud-based IT solutions, bring your own device (BYOD) options for employees, and other</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emerging network solutions, the network perimeter may be dissolving for them.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One reaction is the use of a software-defined perimeter that uses secure VPN technology to deliver network connectivity only to verified devices, regardless of location. Regardless of the approach companies take to meet these challenges, they will often make use of expertise from other companies that offer managed security services (MSS).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p:txBody>
      </p:sp>
      <p:sp>
        <p:nvSpPr>
          <p:cNvPr id="39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44866AE-23C0-4F5B-B1EC-CD8902F2A7DE}" type="slidenum">
              <a:rPr b="0" lang="en-US" sz="1200" spc="-1" strike="noStrike">
                <a:solidFill>
                  <a:srgbClr val="000000"/>
                </a:solidFill>
                <a:latin typeface="Arial"/>
                <a:ea typeface="ＭＳ Ｐゴシック"/>
              </a:rPr>
              <a:t>31</a:t>
            </a:fld>
            <a:endParaRPr b="0" lang="en-GB" sz="1200" spc="-1" strike="noStrike">
              <a:latin typeface="Times New Roman"/>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6" name="PlaceHolder 1"/>
          <p:cNvSpPr>
            <a:spLocks noGrp="1"/>
          </p:cNvSpPr>
          <p:nvPr>
            <p:ph type="sldImg"/>
          </p:nvPr>
        </p:nvSpPr>
        <p:spPr>
          <a:xfrm>
            <a:off x="1143000" y="685800"/>
            <a:ext cx="4571640" cy="3428640"/>
          </a:xfrm>
          <a:prstGeom prst="rect">
            <a:avLst/>
          </a:prstGeom>
        </p:spPr>
      </p:sp>
      <p:sp>
        <p:nvSpPr>
          <p:cNvPr id="397"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Dual-Homed Host Firewalls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Bastion hosts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Commonly referred to as sacrificial host, as it stands as sole defender on the network perimeter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Contains two network interface cards (NICs): one connected to external network, one connected to internal network</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Implementation of this architecture often makes use of network address translation (NAT), creating another barrier to intrusion from external attackers</a:t>
            </a:r>
            <a:endParaRPr b="0" lang="en-GB" sz="1200" spc="-1" strike="noStrike">
              <a:latin typeface="Arial"/>
            </a:endParaRPr>
          </a:p>
        </p:txBody>
      </p:sp>
      <p:sp>
        <p:nvSpPr>
          <p:cNvPr id="39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11B1FA8-FE84-4A0A-9B18-8ADC3F261629}" type="slidenum">
              <a:rPr b="0" lang="en-US" sz="1200" spc="-1" strike="noStrike">
                <a:solidFill>
                  <a:srgbClr val="000000"/>
                </a:solidFill>
                <a:latin typeface="Arial"/>
                <a:ea typeface="ＭＳ Ｐゴシック"/>
              </a:rPr>
              <a:t>34</a:t>
            </a:fld>
            <a:endParaRPr b="0" lang="en-GB" sz="1200" spc="-1" strike="noStrike">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9" name="PlaceHolder 1"/>
          <p:cNvSpPr>
            <a:spLocks noGrp="1"/>
          </p:cNvSpPr>
          <p:nvPr>
            <p:ph type="sldImg"/>
          </p:nvPr>
        </p:nvSpPr>
        <p:spPr>
          <a:xfrm>
            <a:off x="1143000" y="685800"/>
            <a:ext cx="4571640" cy="3428640"/>
          </a:xfrm>
          <a:prstGeom prst="rect">
            <a:avLst/>
          </a:prstGeom>
        </p:spPr>
      </p:sp>
      <p:sp>
        <p:nvSpPr>
          <p:cNvPr id="400"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Screened Subnet Firewalls (with DMZ)</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Screened subnet firewalls (with DMZ)</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Is the dominant architecture used today</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Commonly consists of two or more internal bastion hosts behind packet filtering router, with each host protecting trusted network:</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from outside or untrusted network routed through external filtering router</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from outside or untrusted network are routed into and out of routing firewall to separate network segment known as DMZ</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into trusted internal network allowed only from DMZ bastion host servers</a:t>
            </a:r>
            <a:endParaRPr b="0" lang="en-GB" sz="1200" spc="-1" strike="noStrike">
              <a:latin typeface="Arial"/>
            </a:endParaRPr>
          </a:p>
          <a:p>
            <a:pPr>
              <a:lnSpc>
                <a:spcPct val="100000"/>
              </a:lnSpc>
            </a:pPr>
            <a:endParaRPr b="0" lang="en-GB" sz="1200" spc="-1" strike="noStrike">
              <a:latin typeface="Arial"/>
            </a:endParaRPr>
          </a:p>
        </p:txBody>
      </p:sp>
      <p:sp>
        <p:nvSpPr>
          <p:cNvPr id="40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F8C72F8-C37C-49B7-8A89-8840E910A2D4}" type="slidenum">
              <a:rPr b="0" lang="en-US" sz="1200" spc="-1" strike="noStrike">
                <a:solidFill>
                  <a:srgbClr val="000000"/>
                </a:solidFill>
                <a:latin typeface="Arial"/>
                <a:ea typeface="ＭＳ Ｐゴシック"/>
              </a:rPr>
              <a:t>35</a:t>
            </a:fld>
            <a:endParaRPr b="0" lang="en-GB" sz="1200" spc="-1" strike="noStrike">
              <a:latin typeface="Times New Roman"/>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2" name="PlaceHolder 1"/>
          <p:cNvSpPr>
            <a:spLocks noGrp="1"/>
          </p:cNvSpPr>
          <p:nvPr>
            <p:ph type="sldImg"/>
          </p:nvPr>
        </p:nvSpPr>
        <p:spPr>
          <a:xfrm>
            <a:off x="1143000" y="685800"/>
            <a:ext cx="4571640" cy="3428640"/>
          </a:xfrm>
          <a:prstGeom prst="rect">
            <a:avLst/>
          </a:prstGeom>
        </p:spPr>
      </p:sp>
      <p:sp>
        <p:nvSpPr>
          <p:cNvPr id="403"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Screened Subnet Firewalls (with DMZ)</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Screened subnet firewalls (with DMZ)</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Is the dominant architecture used today</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Commonly consists of two or more internal bastion hosts behind packet filtering router, with each host protecting trusted network:</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from outside or untrusted network routed through external filtering router</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from outside or untrusted network are routed into and out of routing firewall to separate network segment known as DMZ</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Connections into trusted internal network allowed only from DMZ bastion host servers</a:t>
            </a:r>
            <a:endParaRPr b="0" lang="en-GB" sz="1200" spc="-1" strike="noStrike">
              <a:latin typeface="Arial"/>
            </a:endParaRPr>
          </a:p>
          <a:p>
            <a:pPr>
              <a:lnSpc>
                <a:spcPct val="100000"/>
              </a:lnSpc>
            </a:pPr>
            <a:endParaRPr b="0" lang="en-GB" sz="1200" spc="-1" strike="noStrike">
              <a:latin typeface="Arial"/>
            </a:endParaRPr>
          </a:p>
        </p:txBody>
      </p:sp>
      <p:sp>
        <p:nvSpPr>
          <p:cNvPr id="40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2E95618-0C11-4ABD-881C-D16D07D578EC}"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5" name="PlaceHolder 1"/>
          <p:cNvSpPr>
            <a:spLocks noGrp="1"/>
          </p:cNvSpPr>
          <p:nvPr>
            <p:ph type="sldImg"/>
          </p:nvPr>
        </p:nvSpPr>
        <p:spPr>
          <a:xfrm>
            <a:off x="1143000" y="685800"/>
            <a:ext cx="4571640" cy="3428640"/>
          </a:xfrm>
          <a:prstGeom prst="rect">
            <a:avLst/>
          </a:prstGeom>
        </p:spPr>
      </p:sp>
      <p:sp>
        <p:nvSpPr>
          <p:cNvPr id="40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Firewall Architectures (cont’d.)</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Screened subnet performs two functions: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Protects DMZ systems and information from outside threats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Protects the internal networks by limiting how external connections can gain access to internal systems</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Another facet of DMZs: extranets</a:t>
            </a:r>
            <a:endParaRPr b="0" lang="en-GB" sz="2600" spc="-1" strike="noStrike">
              <a:latin typeface="Arial"/>
            </a:endParaRPr>
          </a:p>
          <a:p>
            <a:pPr>
              <a:lnSpc>
                <a:spcPct val="100000"/>
              </a:lnSpc>
            </a:pPr>
            <a:endParaRPr b="0" lang="en-GB" sz="2600" spc="-1" strike="noStrike">
              <a:latin typeface="Arial"/>
            </a:endParaRPr>
          </a:p>
          <a:p>
            <a:pPr>
              <a:lnSpc>
                <a:spcPct val="100000"/>
              </a:lnSpc>
            </a:pPr>
            <a:endParaRPr b="0" lang="en-GB" sz="2600" spc="-1" strike="noStrike">
              <a:latin typeface="Arial"/>
            </a:endParaRPr>
          </a:p>
        </p:txBody>
      </p:sp>
      <p:sp>
        <p:nvSpPr>
          <p:cNvPr id="40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4B98B3A-A7E6-47F1-B33F-90151CBD4F24}"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8" name="PlaceHolder 1"/>
          <p:cNvSpPr>
            <a:spLocks noGrp="1"/>
          </p:cNvSpPr>
          <p:nvPr>
            <p:ph type="sldImg"/>
          </p:nvPr>
        </p:nvSpPr>
        <p:spPr>
          <a:xfrm>
            <a:off x="1143000" y="685800"/>
            <a:ext cx="4571640" cy="3428640"/>
          </a:xfrm>
          <a:prstGeom prst="rect">
            <a:avLst/>
          </a:prstGeom>
        </p:spPr>
      </p:sp>
      <p:sp>
        <p:nvSpPr>
          <p:cNvPr id="409"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1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180B523-98EA-4072-8F6D-96317BE7513F}"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1" name="PlaceHolder 1"/>
          <p:cNvSpPr>
            <a:spLocks noGrp="1"/>
          </p:cNvSpPr>
          <p:nvPr>
            <p:ph type="sldImg"/>
          </p:nvPr>
        </p:nvSpPr>
        <p:spPr>
          <a:xfrm>
            <a:off x="1143000" y="685800"/>
            <a:ext cx="4571640" cy="3428640"/>
          </a:xfrm>
          <a:prstGeom prst="rect">
            <a:avLst/>
          </a:prstGeom>
        </p:spPr>
      </p:sp>
      <p:sp>
        <p:nvSpPr>
          <p:cNvPr id="41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dominant architecture today is the screened subnet used with a DMZ. The DMZ can be a dedicated port on the firewall</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device linking a single bastion host, or it can be connected to a screened subnet, as shown in the Figure.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Until recently, servers that provided services through an untrusted network were commonly placed in the DMZ.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Examples include Web servers, file transfer protocol (FTP) servers, and certain database servers.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More recent strategies using proxy servers have provided much more secure solutions.</a:t>
            </a:r>
            <a:endParaRPr b="0" lang="en-GB" sz="1200" spc="-1" strike="noStrike">
              <a:latin typeface="Arial"/>
            </a:endParaRPr>
          </a:p>
        </p:txBody>
      </p:sp>
      <p:sp>
        <p:nvSpPr>
          <p:cNvPr id="41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67F12B4-70F6-44D0-BD2C-5CEB3D68EF08}"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4" name="PlaceHolder 1"/>
          <p:cNvSpPr>
            <a:spLocks noGrp="1"/>
          </p:cNvSpPr>
          <p:nvPr>
            <p:ph type="sldImg"/>
          </p:nvPr>
        </p:nvSpPr>
        <p:spPr>
          <a:xfrm>
            <a:off x="1143000" y="685800"/>
            <a:ext cx="4571640" cy="3428640"/>
          </a:xfrm>
          <a:prstGeom prst="rect">
            <a:avLst/>
          </a:prstGeom>
        </p:spPr>
      </p:sp>
      <p:sp>
        <p:nvSpPr>
          <p:cNvPr id="415"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1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E68EE7F0-A913-44F3-BEDE-AA73B97AE07D}"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7" name="PlaceHolder 1"/>
          <p:cNvSpPr>
            <a:spLocks noGrp="1"/>
          </p:cNvSpPr>
          <p:nvPr>
            <p:ph type="sldImg"/>
          </p:nvPr>
        </p:nvSpPr>
        <p:spPr>
          <a:xfrm>
            <a:off x="1143000" y="685800"/>
            <a:ext cx="4571640" cy="3428640"/>
          </a:xfrm>
          <a:prstGeom prst="rect">
            <a:avLst/>
          </a:prstGeom>
        </p:spPr>
      </p:sp>
      <p:sp>
        <p:nvSpPr>
          <p:cNvPr id="418"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spcBef>
                <a:spcPts val="1800"/>
              </a:spcBef>
            </a:pPr>
            <a:endParaRPr b="0" lang="en-GB" sz="2000" spc="-1" strike="noStrike">
              <a:latin typeface="Arial"/>
            </a:endParaRPr>
          </a:p>
          <a:p>
            <a:pPr marL="216000" indent="-216000">
              <a:lnSpc>
                <a:spcPct val="100000"/>
              </a:lnSpc>
              <a:spcBef>
                <a:spcPts val="1800"/>
              </a:spcBef>
            </a:pPr>
            <a:endParaRPr b="0" lang="en-GB" sz="2000" spc="-1" strike="noStrike">
              <a:latin typeface="Arial"/>
            </a:endParaRPr>
          </a:p>
          <a:p>
            <a:pPr marL="216000" indent="-216000">
              <a:lnSpc>
                <a:spcPct val="100000"/>
              </a:lnSpc>
              <a:spcBef>
                <a:spcPts val="1800"/>
              </a:spcBef>
            </a:pPr>
            <a:r>
              <a:rPr b="1" lang="en-US" sz="1200" spc="-1" strike="noStrike">
                <a:latin typeface="Arial"/>
              </a:rPr>
              <a:t>Selecting the Right Firewall</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When selecting firewall, consider a number of factors: </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What firewall technology offers right balance between protection and cost for needs of organization?</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Which features are included in base price and which are not?</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Ease of setup and configuration? How accessible are staff technicians who can configure the firewall?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Can firewall adapt to organization’s growing network?</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Second most important issue is cost</a:t>
            </a:r>
            <a:endParaRPr b="0" lang="en-GB" sz="1200" spc="-1" strike="noStrike">
              <a:latin typeface="Arial"/>
            </a:endParaRPr>
          </a:p>
          <a:p>
            <a:pPr>
              <a:lnSpc>
                <a:spcPct val="100000"/>
              </a:lnSpc>
            </a:pPr>
            <a:endParaRPr b="0" lang="en-GB" sz="1200" spc="-1" strike="noStrike">
              <a:latin typeface="Arial"/>
            </a:endParaRPr>
          </a:p>
        </p:txBody>
      </p:sp>
      <p:sp>
        <p:nvSpPr>
          <p:cNvPr id="41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DDDBA94-3ABA-49B7-A387-78553326C128}" type="slidenum">
              <a:rPr b="0" lang="en-US" sz="1200" spc="-1" strike="noStrike">
                <a:solidFill>
                  <a:srgbClr val="000000"/>
                </a:solidFill>
                <a:latin typeface="Arial"/>
                <a:ea typeface="ＭＳ Ｐゴシック"/>
              </a:rPr>
              <a:t>43</a:t>
            </a:fld>
            <a:endParaRPr b="0" lang="en-GB" sz="1200" spc="-1" strike="noStrike">
              <a:latin typeface="Times New Roman"/>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0" name="PlaceHolder 1"/>
          <p:cNvSpPr>
            <a:spLocks noGrp="1"/>
          </p:cNvSpPr>
          <p:nvPr>
            <p:ph type="sldImg"/>
          </p:nvPr>
        </p:nvSpPr>
        <p:spPr>
          <a:xfrm>
            <a:off x="1143000" y="685800"/>
            <a:ext cx="4571640" cy="3428640"/>
          </a:xfrm>
          <a:prstGeom prst="rect">
            <a:avLst/>
          </a:prstGeom>
        </p:spPr>
      </p:sp>
      <p:sp>
        <p:nvSpPr>
          <p:cNvPr id="421"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1800"/>
              </a:spcBef>
            </a:pPr>
            <a:r>
              <a:rPr b="1" lang="en-US" sz="2000" spc="-1" strike="noStrike">
                <a:latin typeface="Times New Roman"/>
              </a:rPr>
              <a:t>Configuring and Managing Firewalls </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Organization must provide for initial configuration and ongoing management of firewall(s)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Each firewall device must have own set of configuration rules regulating its actions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Firewall policy configuration is usually complex and difficult</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Configuring firewall policies is both an art and a science </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When security rules conflict with the performance of business, security often loses</a:t>
            </a:r>
            <a:endParaRPr b="0" lang="en-GB" sz="1200" spc="-1" strike="noStrike">
              <a:latin typeface="Arial"/>
            </a:endParaRPr>
          </a:p>
          <a:p>
            <a:pPr>
              <a:lnSpc>
                <a:spcPct val="100000"/>
              </a:lnSpc>
            </a:pPr>
            <a:endParaRPr b="0" lang="en-GB" sz="1200" spc="-1" strike="noStrike">
              <a:latin typeface="Arial"/>
            </a:endParaRPr>
          </a:p>
        </p:txBody>
      </p:sp>
      <p:sp>
        <p:nvSpPr>
          <p:cNvPr id="42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0889940-34F2-4996-A138-ADA8598BAD54}"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3" name="PlaceHolder 1"/>
          <p:cNvSpPr>
            <a:spLocks noGrp="1"/>
          </p:cNvSpPr>
          <p:nvPr>
            <p:ph type="sldImg"/>
          </p:nvPr>
        </p:nvSpPr>
        <p:spPr>
          <a:xfrm>
            <a:off x="1143000" y="685800"/>
            <a:ext cx="4571640" cy="3428640"/>
          </a:xfrm>
          <a:prstGeom prst="rect">
            <a:avLst/>
          </a:prstGeom>
        </p:spPr>
      </p:sp>
      <p:sp>
        <p:nvSpPr>
          <p:cNvPr id="424"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spcBef>
                <a:spcPts val="241"/>
              </a:spcBef>
            </a:pPr>
            <a:r>
              <a:rPr b="1" lang="en-US" sz="1200" spc="-1" strike="noStrike">
                <a:solidFill>
                  <a:srgbClr val="222222"/>
                </a:solidFill>
                <a:latin typeface="Arial"/>
              </a:rPr>
              <a:t>Best practices for firewalls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All traffic from trusted network is allowed out</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Firewall device never directly accessed from public network</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Simple Mail Transport Protocol (SMTP) data allowed to pass through firewall</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Internet Control Message Protocol (ICMP) data denied</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Telnet access to internal servers should be blocked</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When Web services offered outside firewall, HTTP traffic should be blocked from reaching internal networks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All data not verifiably authentic should be denied</a:t>
            </a:r>
            <a:endParaRPr b="0" lang="en-GB" sz="1200" spc="-1" strike="noStrike">
              <a:latin typeface="Arial"/>
            </a:endParaRPr>
          </a:p>
          <a:p>
            <a:pPr>
              <a:lnSpc>
                <a:spcPct val="100000"/>
              </a:lnSpc>
            </a:pPr>
            <a:endParaRPr b="0" lang="en-GB" sz="1200" spc="-1" strike="noStrike">
              <a:latin typeface="Arial"/>
            </a:endParaRPr>
          </a:p>
        </p:txBody>
      </p:sp>
      <p:sp>
        <p:nvSpPr>
          <p:cNvPr id="42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1091169-5B54-40A3-A8A3-A61B59A3908A}"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6" name="PlaceHolder 1"/>
          <p:cNvSpPr>
            <a:spLocks noGrp="1"/>
          </p:cNvSpPr>
          <p:nvPr>
            <p:ph type="sldImg"/>
          </p:nvPr>
        </p:nvSpPr>
        <p:spPr>
          <a:xfrm>
            <a:off x="1143000" y="685800"/>
            <a:ext cx="4571640" cy="3428640"/>
          </a:xfrm>
          <a:prstGeom prst="rect">
            <a:avLst/>
          </a:prstGeom>
        </p:spPr>
      </p:sp>
      <p:sp>
        <p:nvSpPr>
          <p:cNvPr id="427"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Firewall Rules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Firewall rules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Firewalls operate by examining data packets and performing comparison with predetermined logical rules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Logic based on set of guidelines most commonly referred to as firewall rules, rule base, or firewall logic</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Most firewalls use packet header information to determine whether specific packet should be allowed or denied</a:t>
            </a:r>
            <a:endParaRPr b="0" lang="en-GB" sz="1200" spc="-1" strike="noStrike">
              <a:latin typeface="Arial"/>
            </a:endParaRPr>
          </a:p>
          <a:p>
            <a:pPr>
              <a:lnSpc>
                <a:spcPct val="100000"/>
              </a:lnSpc>
            </a:pPr>
            <a:endParaRPr b="0" lang="en-GB" sz="1200" spc="-1" strike="noStrike">
              <a:latin typeface="Arial"/>
            </a:endParaRPr>
          </a:p>
        </p:txBody>
      </p:sp>
      <p:sp>
        <p:nvSpPr>
          <p:cNvPr id="42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19BAA48-7AFB-40E4-9CCC-6FB2492071EF}"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9" name="PlaceHolder 1"/>
          <p:cNvSpPr>
            <a:spLocks noGrp="1"/>
          </p:cNvSpPr>
          <p:nvPr>
            <p:ph type="sldImg"/>
          </p:nvPr>
        </p:nvSpPr>
        <p:spPr>
          <a:xfrm>
            <a:off x="1143000" y="685800"/>
            <a:ext cx="4571640" cy="3428640"/>
          </a:xfrm>
          <a:prstGeom prst="rect">
            <a:avLst/>
          </a:prstGeom>
        </p:spPr>
      </p:sp>
      <p:sp>
        <p:nvSpPr>
          <p:cNvPr id="430"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3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3CE56A8-9A88-4AF1-AAAA-B50F1B7C8DDB}"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2" name="PlaceHolder 1"/>
          <p:cNvSpPr>
            <a:spLocks noGrp="1"/>
          </p:cNvSpPr>
          <p:nvPr>
            <p:ph type="sldImg"/>
          </p:nvPr>
        </p:nvSpPr>
        <p:spPr>
          <a:xfrm>
            <a:off x="1143000" y="685800"/>
            <a:ext cx="4571640" cy="3428640"/>
          </a:xfrm>
          <a:prstGeom prst="rect">
            <a:avLst/>
          </a:prstGeom>
        </p:spPr>
      </p:sp>
      <p:sp>
        <p:nvSpPr>
          <p:cNvPr id="433"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US" sz="2000" spc="-1" strike="noStrike">
                <a:latin typeface="Arial"/>
              </a:rPr>
              <a:t>Note that the rule allowing responses to internal communications comes first (appearing in Table 6-16 as Rule #1), followed by the four rules prohibiting direct communications to or from the firewall (Rules #2 through 5 in Table 6-16). After this comes the rule stating that all outgoing internal communications are allowed, followed by the rules governing access to the SMTP server and denial of Ping, Telnet access, and access to the HTTP server. If heavy traffic to the HTTP server is expected, move the HTTP server rule closer to the top (for example, into the position of Rule #2), which would expedite rule processing for external communications. The final rule in Table 6-16 denies any other types of communications. </a:t>
            </a:r>
            <a:endParaRPr b="0" lang="en-GB" sz="2000" spc="-1" strike="noStrike">
              <a:latin typeface="Arial"/>
            </a:endParaRPr>
          </a:p>
        </p:txBody>
      </p:sp>
      <p:sp>
        <p:nvSpPr>
          <p:cNvPr id="43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65DB0E9-D992-4B6F-84EE-80284ABD9049}"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5" name="PlaceHolder 1"/>
          <p:cNvSpPr>
            <a:spLocks noGrp="1"/>
          </p:cNvSpPr>
          <p:nvPr>
            <p:ph type="sldImg"/>
          </p:nvPr>
        </p:nvSpPr>
        <p:spPr>
          <a:xfrm>
            <a:off x="1143000" y="685800"/>
            <a:ext cx="4571640" cy="3428640"/>
          </a:xfrm>
          <a:prstGeom prst="rect">
            <a:avLst/>
          </a:prstGeom>
        </p:spPr>
      </p:sp>
      <p:sp>
        <p:nvSpPr>
          <p:cNvPr id="43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US" sz="2000" spc="-1" strike="noStrike">
                <a:latin typeface="Arial"/>
              </a:rPr>
              <a:t>Note the similarities and differences in the two rule sets. The internal filtering router/firewall rule set, shown in Table 6-17, has to both protect against traffic and allow traffic from the internal network (192.168.2.0). Most of the rules in Table 6-17 are similar to those in Table 6-16: allowing responses to internal communications (Rule #1); denying communications to/from the firewall itself (Rules #2 through 5); and allowing all outbound internal traffic (Rule #6). Note that there is no permissible traffic from the DMZ systems, except as in Rule #1. Why isn’t there a comparable rule for the 192.168.2.1 subnet? Because this is an unrouteable network, external communications are handled by the NAT server, which maps internal (192.168.2.0) addresses to external (10.10.10.0) addresses. This prevents a hacker from compromising one of the internal boxes and accessing the internal network with it. The exception is the proxy server (Rule #7 in Table 6-17), which should be very carefully configured. If the organization does not need the proxy server, as in cases where all externally accessible services are provided from machines in the DMZ, then Rule #7 is not needed. Note that there are no Ping and Telnet rules in Table 6-17. This is because the external firewall filters these external requests out. The last rule, Rule #8, provides cleanup.</a:t>
            </a:r>
            <a:endParaRPr b="0" lang="en-GB" sz="2000" spc="-1" strike="noStrike">
              <a:latin typeface="Arial"/>
            </a:endParaRPr>
          </a:p>
        </p:txBody>
      </p:sp>
      <p:sp>
        <p:nvSpPr>
          <p:cNvPr id="43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BBECE30-710F-41D2-9A28-A94F9865B08E}"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8" name="PlaceHolder 1"/>
          <p:cNvSpPr>
            <a:spLocks noGrp="1"/>
          </p:cNvSpPr>
          <p:nvPr>
            <p:ph type="sldImg"/>
          </p:nvPr>
        </p:nvSpPr>
        <p:spPr>
          <a:xfrm>
            <a:off x="1143000" y="685800"/>
            <a:ext cx="4571640" cy="3428640"/>
          </a:xfrm>
          <a:prstGeom prst="rect">
            <a:avLst/>
          </a:prstGeom>
        </p:spPr>
      </p:sp>
      <p:sp>
        <p:nvSpPr>
          <p:cNvPr id="439" name="PlaceHolder 2"/>
          <p:cNvSpPr>
            <a:spLocks noGrp="1"/>
          </p:cNvSpPr>
          <p:nvPr>
            <p:ph type="body"/>
          </p:nvPr>
        </p:nvSpPr>
        <p:spPr>
          <a:xfrm>
            <a:off x="685800" y="4343400"/>
            <a:ext cx="5486040" cy="4114440"/>
          </a:xfrm>
          <a:prstGeom prst="rect">
            <a:avLst/>
          </a:prstGeom>
        </p:spPr>
        <p:txBody>
          <a:bodyPr>
            <a:normAutofit fontScale="77000"/>
          </a:bodyPr>
          <a:p>
            <a:pPr marL="216000" indent="-216000">
              <a:lnSpc>
                <a:spcPct val="100000"/>
              </a:lnSpc>
            </a:pPr>
            <a:r>
              <a:rPr b="0" lang="en-GB" sz="1200" spc="-1" strike="noStrike">
                <a:solidFill>
                  <a:srgbClr val="000000"/>
                </a:solidFill>
                <a:latin typeface="Arial"/>
                <a:ea typeface="+mn-ea"/>
              </a:rPr>
              <a:t>Besides firewalls, a content filter is another utility that can help protect an organization’s systems from misuse and unintentional denial-of-service problems.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 content filter is a software filter—technically not a firewall—that allows administrators to restrict access to content from within a network. It is essentially a set of scripts or programs that restricts user access to certain networking protocols and Internet locations, or that restricts users from receiving general types or specific examples of Internet content.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spcBef>
                <a:spcPts val="1800"/>
              </a:spcBef>
            </a:pPr>
            <a:endParaRPr b="0" lang="en-GB" sz="1200" spc="-1" strike="noStrike">
              <a:latin typeface="Arial"/>
            </a:endParaRPr>
          </a:p>
          <a:p>
            <a:pPr marL="216000" indent="-216000">
              <a:lnSpc>
                <a:spcPct val="100000"/>
              </a:lnSpc>
              <a:spcBef>
                <a:spcPts val="1800"/>
              </a:spcBef>
            </a:pPr>
            <a:endParaRPr b="0" lang="en-GB" sz="1200" spc="-1" strike="noStrike">
              <a:latin typeface="Arial"/>
            </a:endParaRPr>
          </a:p>
          <a:p>
            <a:pPr marL="216000" indent="-216000">
              <a:lnSpc>
                <a:spcPct val="100000"/>
              </a:lnSpc>
              <a:spcBef>
                <a:spcPts val="1800"/>
              </a:spcBef>
            </a:pPr>
            <a:endParaRPr b="0" lang="en-GB" sz="1200" spc="-1" strike="noStrike">
              <a:latin typeface="Arial"/>
            </a:endParaRPr>
          </a:p>
          <a:p>
            <a:pPr marL="216000" indent="-216000">
              <a:lnSpc>
                <a:spcPct val="100000"/>
              </a:lnSpc>
              <a:spcBef>
                <a:spcPts val="1800"/>
              </a:spcBef>
            </a:pPr>
            <a:r>
              <a:rPr b="1" lang="en-US" sz="2000" spc="-1" strike="noStrike">
                <a:solidFill>
                  <a:srgbClr val="000000"/>
                </a:solidFill>
                <a:latin typeface="Arial"/>
                <a:ea typeface="+mn-ea"/>
              </a:rPr>
              <a:t>Content Filters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Software filter—not a firewall—that allows administrators to restrict content access from within a network</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Essentially a set of scripts or programs restricting user access to certain networking protocols/Internet locations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Primary purpose to restrict internal access to external material</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Most common content filters restrict users from accessing non-business Web sites or deny incoming spam</a:t>
            </a:r>
            <a:endParaRPr b="0" lang="en-GB" sz="1200" spc="-1" strike="noStrike">
              <a:latin typeface="Arial"/>
            </a:endParaRPr>
          </a:p>
        </p:txBody>
      </p:sp>
      <p:sp>
        <p:nvSpPr>
          <p:cNvPr id="44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0C7CB55-607B-471B-8B92-AFD7061AD7ED}"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1" name="PlaceHolder 1"/>
          <p:cNvSpPr>
            <a:spLocks noGrp="1"/>
          </p:cNvSpPr>
          <p:nvPr>
            <p:ph type="sldImg"/>
          </p:nvPr>
        </p:nvSpPr>
        <p:spPr>
          <a:xfrm>
            <a:off x="1143000" y="685800"/>
            <a:ext cx="4571640" cy="3428640"/>
          </a:xfrm>
          <a:prstGeom prst="rect">
            <a:avLst/>
          </a:prstGeom>
        </p:spPr>
      </p:sp>
      <p:sp>
        <p:nvSpPr>
          <p:cNvPr id="442" name="PlaceHolder 2"/>
          <p:cNvSpPr>
            <a:spLocks noGrp="1"/>
          </p:cNvSpPr>
          <p:nvPr>
            <p:ph type="body"/>
          </p:nvPr>
        </p:nvSpPr>
        <p:spPr>
          <a:xfrm>
            <a:off x="685800" y="4343400"/>
            <a:ext cx="5486040" cy="4114440"/>
          </a:xfrm>
          <a:prstGeom prst="rect">
            <a:avLst/>
          </a:prstGeom>
        </p:spPr>
        <p:txBody>
          <a:bodyPr>
            <a:normAutofit fontScale="80000"/>
          </a:bodyPr>
          <a:p>
            <a:pPr marL="216000" indent="-216000">
              <a:lnSpc>
                <a:spcPct val="100000"/>
              </a:lnSpc>
            </a:pPr>
            <a:r>
              <a:rPr b="0" lang="en-GB" sz="1200" spc="-1" strike="noStrike">
                <a:solidFill>
                  <a:srgbClr val="000000"/>
                </a:solidFill>
                <a:latin typeface="Arial"/>
                <a:ea typeface="+mn-ea"/>
              </a:rPr>
              <a:t>The networks that organizations create are seldom used only by people at one location. When connections are made between networks, the connections are arranged and managed carefully.</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Installing such network connections requires using leased lines or other data channels provided by common carriers; therefore, these connections are usually permanent and secured</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under the requirements of a formal service agreement.</a:t>
            </a: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r>
              <a:rPr b="1" lang="en-US" sz="2000" spc="-1" strike="noStrike">
                <a:solidFill>
                  <a:srgbClr val="000000"/>
                </a:solidFill>
                <a:latin typeface="Times New Roman"/>
                <a:ea typeface="+mn-ea"/>
              </a:rPr>
              <a:t>Protecting Remote Connections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Installing Internetwork connections requires leased lines or other data channels; these connections are usually secured under requirements of formal service agreement</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When individuals seek to connect to organization’s network, more flexible option must be provided</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Options such as virtual private networks (VPNs) have become more popular due to spread of Internet</a:t>
            </a:r>
            <a:endParaRPr b="0" lang="en-GB" sz="1200" spc="-1" strike="noStrike">
              <a:latin typeface="Arial"/>
            </a:endParaRPr>
          </a:p>
          <a:p>
            <a:pPr>
              <a:lnSpc>
                <a:spcPct val="100000"/>
              </a:lnSpc>
            </a:pPr>
            <a:endParaRPr b="0" lang="en-GB" sz="1200" spc="-1" strike="noStrike">
              <a:latin typeface="Arial"/>
            </a:endParaRPr>
          </a:p>
        </p:txBody>
      </p:sp>
      <p:sp>
        <p:nvSpPr>
          <p:cNvPr id="44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B1077EC-2EA4-4F2A-BD9C-CDE669C1059E}"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4" name="PlaceHolder 1"/>
          <p:cNvSpPr>
            <a:spLocks noGrp="1"/>
          </p:cNvSpPr>
          <p:nvPr>
            <p:ph type="sldImg"/>
          </p:nvPr>
        </p:nvSpPr>
        <p:spPr>
          <a:xfrm>
            <a:off x="1143000" y="685800"/>
            <a:ext cx="4571640" cy="3428640"/>
          </a:xfrm>
          <a:prstGeom prst="rect">
            <a:avLst/>
          </a:prstGeom>
        </p:spPr>
      </p:sp>
      <p:sp>
        <p:nvSpPr>
          <p:cNvPr id="445" name="PlaceHolder 2"/>
          <p:cNvSpPr>
            <a:spLocks noGrp="1"/>
          </p:cNvSpPr>
          <p:nvPr>
            <p:ph type="body"/>
          </p:nvPr>
        </p:nvSpPr>
        <p:spPr>
          <a:xfrm>
            <a:off x="685800" y="4343400"/>
            <a:ext cx="5486040" cy="4114440"/>
          </a:xfrm>
          <a:prstGeom prst="rect">
            <a:avLst/>
          </a:prstGeom>
        </p:spPr>
        <p:txBody>
          <a:bodyPr>
            <a:normAutofit fontScale="73000"/>
          </a:bodyPr>
          <a:p>
            <a:pPr marL="216000" indent="-216000">
              <a:lnSpc>
                <a:spcPct val="100000"/>
              </a:lnSpc>
            </a:pPr>
            <a:r>
              <a:rPr b="0" lang="en-GB" sz="1200" spc="-1" strike="noStrike">
                <a:solidFill>
                  <a:srgbClr val="000000"/>
                </a:solidFill>
                <a:latin typeface="Arial"/>
                <a:ea typeface="+mn-ea"/>
              </a:rPr>
              <a:t>Before the Internet emerged, organizations created their own private networks and allowed individual users and other organizations to connect to them using dial-up or leased line connections.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In the current networking environment, where high-speed Internet connections are commonplace, dial-up access and leased lines from customer networks are almost nonexistent.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connections between company networks and the Internet use firewalls to safeguard that interface.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Kerberos Two authentication systems can provide secure third-party authentication</a:t>
            </a: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r>
              <a:rPr b="1" lang="en-US" sz="2000" spc="-1" strike="noStrike">
                <a:solidFill>
                  <a:srgbClr val="000000"/>
                </a:solidFill>
                <a:latin typeface="Arial"/>
                <a:ea typeface="+mn-ea"/>
              </a:rPr>
              <a:t>Dial-Up</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Unsecured, dial-up connection points represent a substantial exposure to attack</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Attacker can use device called a war dialer to locate connection points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War dialer: automatic phone-dialing program that dials every number in a configured range and records number if modem picks up</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Some technologies (RADIUS systems; TACACS; CHAP password systems) have improved authentication process</a:t>
            </a:r>
            <a:endParaRPr b="0" lang="en-GB" sz="1200" spc="-1" strike="noStrike">
              <a:latin typeface="Arial"/>
            </a:endParaRPr>
          </a:p>
        </p:txBody>
      </p:sp>
      <p:sp>
        <p:nvSpPr>
          <p:cNvPr id="44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12A8DCB-858F-4061-B496-7B3DAE9124DB}"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7" name="PlaceHolder 1"/>
          <p:cNvSpPr>
            <a:spLocks noGrp="1"/>
          </p:cNvSpPr>
          <p:nvPr>
            <p:ph type="sldImg"/>
          </p:nvPr>
        </p:nvSpPr>
        <p:spPr>
          <a:xfrm>
            <a:off x="1143000" y="685800"/>
            <a:ext cx="4571640" cy="3428640"/>
          </a:xfrm>
          <a:prstGeom prst="rect">
            <a:avLst/>
          </a:prstGeom>
        </p:spPr>
      </p:sp>
      <p:sp>
        <p:nvSpPr>
          <p:cNvPr id="448"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RADIUS, TACACS, and Diameter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Systems that authenticate user credentials for those trying to access an organization’s network via dial-up</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Remote Authentication Dial-In User Service (RADIUS): centralizes responsibility for user authentication in a central RADIUS server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Diameter: emerging alternative derived from RADIUS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Terminal Access Controller Access Control System (TACACS): validates user’s credentials at centralized server (like RADIUS); based on client/server configuration</a:t>
            </a:r>
            <a:endParaRPr b="0" lang="en-GB" sz="1200" spc="-1" strike="noStrike">
              <a:latin typeface="Arial"/>
            </a:endParaRPr>
          </a:p>
        </p:txBody>
      </p:sp>
      <p:sp>
        <p:nvSpPr>
          <p:cNvPr id="44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3158AC2-7EA1-4DEA-A7C4-4C7C8677B0F9}"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0" name="PlaceHolder 1"/>
          <p:cNvSpPr>
            <a:spLocks noGrp="1"/>
          </p:cNvSpPr>
          <p:nvPr>
            <p:ph type="sldImg"/>
          </p:nvPr>
        </p:nvSpPr>
        <p:spPr>
          <a:xfrm>
            <a:off x="1143000" y="685800"/>
            <a:ext cx="4571640" cy="3428640"/>
          </a:xfrm>
          <a:prstGeom prst="rect">
            <a:avLst/>
          </a:prstGeom>
        </p:spPr>
      </p:sp>
      <p:sp>
        <p:nvSpPr>
          <p:cNvPr id="451"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Securing Authentication with Kerberos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Kerberos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Provides secure third-party authentication</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Uses symmetric key encryption to validate individual user to various network resources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Keeps database containing private keys of clients/servers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Consists of three interacting services: </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Authentication server (AS)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Key Distribution Center (KDC)</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Kerberos ticket granting service (TGS)</a:t>
            </a:r>
            <a:endParaRPr b="0" lang="en-GB" sz="1200" spc="-1" strike="noStrike">
              <a:latin typeface="Arial"/>
            </a:endParaRPr>
          </a:p>
        </p:txBody>
      </p:sp>
      <p:sp>
        <p:nvSpPr>
          <p:cNvPr id="45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3D75000-21E2-4ACA-8F3D-B5409C249F5C}"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3" name="PlaceHolder 1"/>
          <p:cNvSpPr>
            <a:spLocks noGrp="1"/>
          </p:cNvSpPr>
          <p:nvPr>
            <p:ph type="sldImg"/>
          </p:nvPr>
        </p:nvSpPr>
        <p:spPr>
          <a:xfrm>
            <a:off x="1143000" y="685800"/>
            <a:ext cx="4571640" cy="3428640"/>
          </a:xfrm>
          <a:prstGeom prst="rect">
            <a:avLst/>
          </a:prstGeom>
        </p:spPr>
      </p:sp>
      <p:sp>
        <p:nvSpPr>
          <p:cNvPr id="454"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Securing Authentication with Kerberos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Kerberos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Provides secure third-party authentication</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Uses symmetric key encryption to validate individual user to various network resources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Keeps database containing private keys of clients/servers</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Consists of three interacting services: </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Authentication server (AS)</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Key Distribution Center (KDC)</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Kerberos ticket granting service (TGS)</a:t>
            </a:r>
            <a:endParaRPr b="0" lang="en-GB" sz="1200" spc="-1" strike="noStrike">
              <a:latin typeface="Arial"/>
            </a:endParaRPr>
          </a:p>
        </p:txBody>
      </p:sp>
      <p:sp>
        <p:nvSpPr>
          <p:cNvPr id="45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FE45D7AA-1EC2-42F4-964D-35FAD031D9B9}"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6" name="PlaceHolder 1"/>
          <p:cNvSpPr>
            <a:spLocks noGrp="1"/>
          </p:cNvSpPr>
          <p:nvPr>
            <p:ph type="sldImg"/>
          </p:nvPr>
        </p:nvSpPr>
        <p:spPr>
          <a:xfrm>
            <a:off x="1143000" y="685800"/>
            <a:ext cx="4571640" cy="3428640"/>
          </a:xfrm>
          <a:prstGeom prst="rect">
            <a:avLst/>
          </a:prstGeom>
        </p:spPr>
      </p:sp>
      <p:sp>
        <p:nvSpPr>
          <p:cNvPr id="457"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1" lang="en-US" sz="1200" spc="-1" strike="noStrike">
                <a:latin typeface="Arial"/>
              </a:rPr>
              <a:t>SESAME</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rPr>
              <a:t>Secure European System for Applications in a Multivendor Environment (SESAME) is similar to Kerberos </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User is first authenticated to authentication server and receives token</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Token then presented to privilege attribute server as proof of identity to gain privilege attribute certificate</a:t>
            </a:r>
            <a:endParaRPr b="0" lang="en-GB" sz="1200" spc="-1" strike="noStrike">
              <a:latin typeface="Arial"/>
            </a:endParaRPr>
          </a:p>
          <a:p>
            <a:pPr lvl="2" marL="1143000" indent="-228240">
              <a:lnSpc>
                <a:spcPct val="100000"/>
              </a:lnSpc>
              <a:spcBef>
                <a:spcPts val="241"/>
              </a:spcBef>
              <a:buClr>
                <a:srgbClr val="222222"/>
              </a:buClr>
              <a:buFont typeface="Symbol" charset="2"/>
              <a:buChar char=""/>
            </a:pPr>
            <a:r>
              <a:rPr b="0" lang="en-US" sz="1200" spc="-1" strike="noStrike">
                <a:solidFill>
                  <a:srgbClr val="222222"/>
                </a:solidFill>
                <a:latin typeface="Arial"/>
              </a:rPr>
              <a:t>Uses public key encryption; adds sophisticated access control features; more scalable encryption systems; improved manageability; auditing features; and option for delegation of responsibility for allowing access</a:t>
            </a:r>
            <a:endParaRPr b="0" lang="en-GB" sz="1200" spc="-1" strike="noStrike">
              <a:latin typeface="Arial"/>
            </a:endParaRPr>
          </a:p>
        </p:txBody>
      </p:sp>
      <p:sp>
        <p:nvSpPr>
          <p:cNvPr id="45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75E0D36-DC96-48B7-A556-773E7E795054}"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9" name="PlaceHolder 1"/>
          <p:cNvSpPr>
            <a:spLocks noGrp="1"/>
          </p:cNvSpPr>
          <p:nvPr>
            <p:ph type="sldImg"/>
          </p:nvPr>
        </p:nvSpPr>
        <p:spPr>
          <a:xfrm>
            <a:off x="1143000" y="685800"/>
            <a:ext cx="4571640" cy="3428640"/>
          </a:xfrm>
          <a:prstGeom prst="rect">
            <a:avLst/>
          </a:prstGeom>
        </p:spPr>
      </p:sp>
      <p:sp>
        <p:nvSpPr>
          <p:cNvPr id="460"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6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A703830-3BE6-4EA7-9064-0F8F15FB373F}"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2" name="PlaceHolder 1"/>
          <p:cNvSpPr>
            <a:spLocks noGrp="1"/>
          </p:cNvSpPr>
          <p:nvPr>
            <p:ph type="sldImg"/>
          </p:nvPr>
        </p:nvSpPr>
        <p:spPr>
          <a:xfrm>
            <a:off x="1143000" y="685800"/>
            <a:ext cx="4571640" cy="3428640"/>
          </a:xfrm>
          <a:prstGeom prst="rect">
            <a:avLst/>
          </a:prstGeom>
        </p:spPr>
      </p:sp>
      <p:sp>
        <p:nvSpPr>
          <p:cNvPr id="463"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6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3684348-EC4A-4B15-8FE8-A0A82B3A866C}"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5" name="PlaceHolder 1"/>
          <p:cNvSpPr>
            <a:spLocks noGrp="1"/>
          </p:cNvSpPr>
          <p:nvPr>
            <p:ph type="sldImg"/>
          </p:nvPr>
        </p:nvSpPr>
        <p:spPr>
          <a:xfrm>
            <a:off x="1143000" y="685800"/>
            <a:ext cx="4571640" cy="3428640"/>
          </a:xfrm>
          <a:prstGeom prst="rect">
            <a:avLst/>
          </a:prstGeom>
        </p:spPr>
      </p:sp>
      <p:sp>
        <p:nvSpPr>
          <p:cNvPr id="466" name="PlaceHolder 2"/>
          <p:cNvSpPr>
            <a:spLocks noGrp="1"/>
          </p:cNvSpPr>
          <p:nvPr>
            <p:ph type="body"/>
          </p:nvPr>
        </p:nvSpPr>
        <p:spPr>
          <a:xfrm>
            <a:off x="685800" y="4343400"/>
            <a:ext cx="5486040" cy="4114440"/>
          </a:xfrm>
          <a:prstGeom prst="rect">
            <a:avLst/>
          </a:prstGeom>
        </p:spPr>
        <p:txBody>
          <a:bodyPr>
            <a:normAutofit fontScale="22000"/>
          </a:bodyPr>
          <a:p>
            <a:pPr marL="216000" indent="-216000">
              <a:lnSpc>
                <a:spcPct val="100000"/>
              </a:lnSpc>
              <a:spcBef>
                <a:spcPts val="1800"/>
              </a:spcBef>
            </a:pPr>
            <a:r>
              <a:rPr b="0" lang="en-GB" sz="1200" spc="-1" strike="noStrike">
                <a:solidFill>
                  <a:srgbClr val="000000"/>
                </a:solidFill>
                <a:latin typeface="Arial"/>
                <a:ea typeface="+mn-ea"/>
              </a:rPr>
              <a:t>Virtual private networks (VPNs) are implementations of cryptographic technology</a:t>
            </a:r>
            <a:endParaRPr b="0" lang="en-GB" sz="1200" spc="-1" strike="noStrike">
              <a:latin typeface="Arial"/>
            </a:endParaRPr>
          </a:p>
          <a:p>
            <a:pPr marL="216000" indent="-216000">
              <a:lnSpc>
                <a:spcPct val="100000"/>
              </a:lnSpc>
              <a:spcBef>
                <a:spcPts val="1800"/>
              </a:spcBef>
            </a:pPr>
            <a:endParaRPr b="0" lang="en-GB" sz="1200" spc="-1" strike="noStrike">
              <a:latin typeface="Arial"/>
            </a:endParaRPr>
          </a:p>
          <a:p>
            <a:pPr marL="216000" indent="-216000">
              <a:lnSpc>
                <a:spcPct val="100000"/>
              </a:lnSpc>
              <a:spcBef>
                <a:spcPts val="1800"/>
              </a:spcBef>
            </a:pPr>
            <a:r>
              <a:rPr b="1" lang="en-US" sz="2000" spc="-1" strike="noStrike">
                <a:solidFill>
                  <a:srgbClr val="000000"/>
                </a:solidFill>
                <a:latin typeface="Arial"/>
                <a:ea typeface="+mn-ea"/>
              </a:rPr>
              <a:t>Virtual Private Networks (VPNs)</a:t>
            </a:r>
            <a:endParaRPr b="0" lang="en-GB" sz="2000" spc="-1" strike="noStrike">
              <a:latin typeface="Arial"/>
            </a:endParaRPr>
          </a:p>
          <a:p>
            <a:pPr marL="216000" indent="-216000">
              <a:lnSpc>
                <a:spcPct val="76000"/>
              </a:lnSpc>
            </a:pPr>
            <a:r>
              <a:rPr b="0" lang="en-US" sz="2000" spc="-1" strike="noStrike">
                <a:solidFill>
                  <a:srgbClr val="000000"/>
                </a:solidFill>
                <a:latin typeface="Arial"/>
                <a:ea typeface="+mn-ea"/>
              </a:rPr>
              <a:t>A VPN is a private and secure network connection between systems that uses the data communication capability of an unsecured and public network. </a:t>
            </a:r>
            <a:endParaRPr b="0" lang="en-GB" sz="2000" spc="-1" strike="noStrike">
              <a:latin typeface="Arial"/>
            </a:endParaRPr>
          </a:p>
          <a:p>
            <a:pPr marL="216000" indent="-216000">
              <a:lnSpc>
                <a:spcPct val="76000"/>
              </a:lnSpc>
            </a:pPr>
            <a:r>
              <a:rPr b="0" lang="en-US" sz="2000" spc="-1" strike="noStrike">
                <a:solidFill>
                  <a:srgbClr val="000000"/>
                </a:solidFill>
                <a:latin typeface="Arial"/>
                <a:ea typeface="+mn-ea"/>
              </a:rPr>
              <a:t>VPNs are commonly used to extend securely an organization’s internal network connections to remote locations beyond the trusted network. </a:t>
            </a:r>
            <a:endParaRPr b="0" lang="en-GB" sz="2000" spc="-1" strike="noStrike">
              <a:latin typeface="Arial"/>
            </a:endParaRPr>
          </a:p>
          <a:p>
            <a:pPr marL="216000" indent="-216000">
              <a:lnSpc>
                <a:spcPct val="76000"/>
              </a:lnSpc>
            </a:pPr>
            <a:r>
              <a:rPr b="0" lang="en-US" sz="2000" spc="-1" strike="noStrike">
                <a:solidFill>
                  <a:srgbClr val="000000"/>
                </a:solidFill>
                <a:latin typeface="Arial"/>
                <a:ea typeface="+mn-ea"/>
              </a:rPr>
              <a:t>The VPNC defines three VPN technologies: </a:t>
            </a:r>
            <a:endParaRPr b="0" lang="en-GB" sz="2000" spc="-1" strike="noStrike">
              <a:latin typeface="Arial"/>
            </a:endParaRPr>
          </a:p>
          <a:p>
            <a:pPr marL="216000" indent="-216000">
              <a:lnSpc>
                <a:spcPct val="76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A trusted VPN, or VPN, uses leased circuits from a service provider and conducts packet switching over these leased circuits. </a:t>
            </a:r>
            <a:endParaRPr b="0" lang="en-GB" sz="2000" spc="-1" strike="noStrike">
              <a:latin typeface="Arial"/>
            </a:endParaRPr>
          </a:p>
          <a:p>
            <a:pPr marL="216000" indent="-216000">
              <a:lnSpc>
                <a:spcPct val="76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Secure VPNs use security protocols and encrypt traffic transmitted across unsecured public networks like the Internet. </a:t>
            </a:r>
            <a:endParaRPr b="0" lang="en-GB" sz="2000" spc="-1" strike="noStrike">
              <a:latin typeface="Arial"/>
            </a:endParaRPr>
          </a:p>
          <a:p>
            <a:pPr marL="216000" indent="-216000">
              <a:lnSpc>
                <a:spcPct val="76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A hybrid VPN combines the two, providing encrypted transmissions (as in secure VPN) over some or all of a trusted VPN network.</a:t>
            </a:r>
            <a:endParaRPr b="0" lang="en-GB" sz="2000" spc="-1" strike="noStrike">
              <a:latin typeface="Arial"/>
            </a:endParaRPr>
          </a:p>
          <a:p>
            <a:pPr marL="216000" indent="-216000">
              <a:lnSpc>
                <a:spcPct val="76000"/>
              </a:lnSpc>
            </a:pPr>
            <a:r>
              <a:rPr b="0" lang="en-US" sz="2000" spc="-1" strike="noStrike">
                <a:solidFill>
                  <a:srgbClr val="000000"/>
                </a:solidFill>
                <a:latin typeface="Arial"/>
                <a:ea typeface="+mn-ea"/>
              </a:rPr>
              <a:t>A VPN that proposes to offer a secure and reliable capability while relying on public networks must address:</a:t>
            </a:r>
            <a:endParaRPr b="0" lang="en-GB" sz="2000" spc="-1" strike="noStrike">
              <a:latin typeface="Arial"/>
            </a:endParaRPr>
          </a:p>
          <a:p>
            <a:pPr marL="216000" indent="-216000">
              <a:lnSpc>
                <a:spcPct val="76000"/>
              </a:lnSpc>
              <a:buClr>
                <a:srgbClr val="000000"/>
              </a:buClr>
              <a:buFont typeface="Symbol" charset="2"/>
              <a:buChar char=""/>
            </a:pPr>
            <a:r>
              <a:rPr b="0" i="1" lang="en-US" sz="2000" spc="-1" strike="noStrike">
                <a:solidFill>
                  <a:srgbClr val="000000"/>
                </a:solidFill>
                <a:latin typeface="Arial"/>
                <a:ea typeface="+mn-ea"/>
              </a:rPr>
              <a:t> </a:t>
            </a:r>
            <a:r>
              <a:rPr b="0" i="1" lang="en-US" sz="2000" spc="-1" strike="noStrike">
                <a:solidFill>
                  <a:srgbClr val="000000"/>
                </a:solidFill>
                <a:latin typeface="Arial"/>
                <a:ea typeface="+mn-ea"/>
              </a:rPr>
              <a:t>Encapsulation</a:t>
            </a:r>
            <a:r>
              <a:rPr b="0" lang="en-US" sz="2000" spc="-1" strike="noStrike">
                <a:solidFill>
                  <a:srgbClr val="000000"/>
                </a:solidFill>
                <a:latin typeface="Arial"/>
                <a:ea typeface="+mn-ea"/>
              </a:rPr>
              <a:t> of incoming and outgoing data, wherein the native protocol of the client is embedded within the frames of a protocol that can be routed over the public network, as well as be usable by the server network environment.</a:t>
            </a:r>
            <a:endParaRPr b="0" lang="en-GB" sz="2000" spc="-1" strike="noStrike">
              <a:latin typeface="Arial"/>
            </a:endParaRPr>
          </a:p>
          <a:p>
            <a:pPr marL="216000" indent="-216000">
              <a:lnSpc>
                <a:spcPct val="76000"/>
              </a:lnSpc>
              <a:buClr>
                <a:srgbClr val="000000"/>
              </a:buClr>
              <a:buFont typeface="Symbol" charset="2"/>
              <a:buChar char=""/>
            </a:pPr>
            <a:r>
              <a:rPr b="0" i="1" lang="en-US" sz="2000" spc="-1" strike="noStrike">
                <a:solidFill>
                  <a:srgbClr val="000000"/>
                </a:solidFill>
                <a:latin typeface="Arial"/>
                <a:ea typeface="+mn-ea"/>
              </a:rPr>
              <a:t> </a:t>
            </a:r>
            <a:r>
              <a:rPr b="0" i="1" lang="en-US" sz="2000" spc="-1" strike="noStrike">
                <a:solidFill>
                  <a:srgbClr val="000000"/>
                </a:solidFill>
                <a:latin typeface="Arial"/>
                <a:ea typeface="+mn-ea"/>
              </a:rPr>
              <a:t>Encryption</a:t>
            </a:r>
            <a:r>
              <a:rPr b="0" lang="en-US" sz="2000" spc="-1" strike="noStrike">
                <a:solidFill>
                  <a:srgbClr val="000000"/>
                </a:solidFill>
                <a:latin typeface="Arial"/>
                <a:ea typeface="+mn-ea"/>
              </a:rPr>
              <a:t> of incoming and outgoing data to keep the data contents private while in transit over the public network but usable by the client and server computers and/or the local networks on both ends of the VPN connection.</a:t>
            </a:r>
            <a:endParaRPr b="0" lang="en-GB" sz="2000" spc="-1" strike="noStrike">
              <a:latin typeface="Arial"/>
            </a:endParaRPr>
          </a:p>
          <a:p>
            <a:pPr marL="216000" indent="-216000">
              <a:lnSpc>
                <a:spcPct val="76000"/>
              </a:lnSpc>
              <a:buClr>
                <a:srgbClr val="000000"/>
              </a:buClr>
              <a:buFont typeface="Symbol" charset="2"/>
              <a:buChar char=""/>
            </a:pPr>
            <a:r>
              <a:rPr b="0" i="1" lang="en-US" sz="2000" spc="-1" strike="noStrike">
                <a:solidFill>
                  <a:srgbClr val="000000"/>
                </a:solidFill>
                <a:latin typeface="Arial"/>
                <a:ea typeface="+mn-ea"/>
              </a:rPr>
              <a:t>Authentication</a:t>
            </a:r>
            <a:r>
              <a:rPr b="0" lang="en-US" sz="2000" spc="-1" strike="noStrike">
                <a:solidFill>
                  <a:srgbClr val="000000"/>
                </a:solidFill>
                <a:latin typeface="Arial"/>
                <a:ea typeface="+mn-ea"/>
              </a:rPr>
              <a:t> of the remote computer and, perhaps, the remote user as well. Authentication and the subsequent authorization of the user to perform specific actions are predicated on accurate and reliable identification of the remote system and/or user.</a:t>
            </a:r>
            <a:endParaRPr b="0" lang="en-GB" sz="2000" spc="-1" strike="noStrike">
              <a:latin typeface="Arial"/>
            </a:endParaRPr>
          </a:p>
          <a:p>
            <a:pPr marL="216000" indent="-216000">
              <a:lnSpc>
                <a:spcPct val="100000"/>
              </a:lnSpc>
            </a:pPr>
            <a:endParaRPr b="0" lang="en-GB" sz="2000" spc="-1" strike="noStrike">
              <a:latin typeface="Arial"/>
            </a:endParaRPr>
          </a:p>
        </p:txBody>
      </p:sp>
      <p:sp>
        <p:nvSpPr>
          <p:cNvPr id="46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B06CFB0-8C14-48B4-9987-EBB1AFB065A1}"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8" name="PlaceHolder 1"/>
          <p:cNvSpPr>
            <a:spLocks noGrp="1"/>
          </p:cNvSpPr>
          <p:nvPr>
            <p:ph type="sldImg"/>
          </p:nvPr>
        </p:nvSpPr>
        <p:spPr>
          <a:xfrm>
            <a:off x="1143000" y="685800"/>
            <a:ext cx="4571640" cy="3428640"/>
          </a:xfrm>
          <a:prstGeom prst="rect">
            <a:avLst/>
          </a:prstGeom>
        </p:spPr>
      </p:sp>
      <p:sp>
        <p:nvSpPr>
          <p:cNvPr id="469" name="PlaceHolder 2"/>
          <p:cNvSpPr>
            <a:spLocks noGrp="1"/>
          </p:cNvSpPr>
          <p:nvPr>
            <p:ph type="body"/>
          </p:nvPr>
        </p:nvSpPr>
        <p:spPr>
          <a:xfrm>
            <a:off x="685800" y="4343400"/>
            <a:ext cx="5486040" cy="4114440"/>
          </a:xfrm>
          <a:prstGeom prst="rect">
            <a:avLst/>
          </a:prstGeom>
        </p:spPr>
        <p:txBody>
          <a:bodyPr>
            <a:normAutofit fontScale="62000"/>
          </a:bodyPr>
          <a:p>
            <a:pPr marL="216000" indent="-216000">
              <a:lnSpc>
                <a:spcPct val="100000"/>
              </a:lnSpc>
              <a:spcBef>
                <a:spcPts val="1800"/>
              </a:spcBef>
            </a:pPr>
            <a:r>
              <a:rPr b="0" lang="en-GB" sz="1200" spc="-1" strike="noStrike">
                <a:solidFill>
                  <a:srgbClr val="000000"/>
                </a:solidFill>
                <a:latin typeface="Arial"/>
                <a:ea typeface="+mn-ea"/>
              </a:rPr>
              <a:t>Virtual private networks (VPNs) are implementations of cryptographic technology.</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VPNs are commonly used to securely extend an organization’s internal network connections to remote locations.</a:t>
            </a:r>
            <a:endParaRPr b="0" lang="en-GB" sz="1200" spc="-1" strike="noStrike">
              <a:latin typeface="Arial"/>
            </a:endParaRPr>
          </a:p>
          <a:p>
            <a:pPr marL="216000" indent="-216000">
              <a:lnSpc>
                <a:spcPct val="100000"/>
              </a:lnSpc>
              <a:spcBef>
                <a:spcPts val="1800"/>
              </a:spcBef>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 VPN that proposes to offer a secure and reliable capability while relying on public networks must accomplish the following, regardless of the specific technologies and protocols being used:</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Encapsulation of incoming and outgoing data, in which the native protocol of the client is embedded within the frames of a protocol that can be routed over the public network and be usable by the server network environment.</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Encryption of incoming and outgoing data to keep the data contents private while in transit over the public network, but usable by the client and server computers and/or the local networks on both ends of the VPN connection.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Authentication of the remote computer and perhaps the remote user as well. Authentication and subsequent user authorization to perform specific actions are predicated on accurate and reliable identification of the remote system and user.</a:t>
            </a:r>
            <a:endParaRPr b="0" lang="en-GB" sz="1200" spc="-1" strike="noStrike">
              <a:latin typeface="Arial"/>
            </a:endParaRPr>
          </a:p>
          <a:p>
            <a:pPr>
              <a:lnSpc>
                <a:spcPct val="100000"/>
              </a:lnSpc>
              <a:spcBef>
                <a:spcPts val="1800"/>
              </a:spcBef>
            </a:pPr>
            <a:endParaRPr b="0" lang="en-GB" sz="1200" spc="-1" strike="noStrike">
              <a:latin typeface="Arial"/>
            </a:endParaRPr>
          </a:p>
          <a:p>
            <a:pPr>
              <a:lnSpc>
                <a:spcPct val="100000"/>
              </a:lnSpc>
              <a:spcBef>
                <a:spcPts val="1800"/>
              </a:spcBef>
            </a:pPr>
            <a:r>
              <a:rPr b="1" lang="en-US" sz="1200" spc="-1" strike="noStrike">
                <a:solidFill>
                  <a:srgbClr val="000000"/>
                </a:solidFill>
                <a:latin typeface="Arial"/>
                <a:ea typeface="+mn-ea"/>
              </a:rPr>
              <a:t>Virtual Private Networks (VPNs) (continued)</a:t>
            </a:r>
            <a:endParaRPr b="0" lang="en-GB" sz="1200" spc="-1" strike="noStrike">
              <a:latin typeface="Arial"/>
            </a:endParaRPr>
          </a:p>
          <a:p>
            <a:pPr marL="343080" indent="-342720">
              <a:lnSpc>
                <a:spcPct val="100000"/>
              </a:lnSpc>
              <a:spcBef>
                <a:spcPts val="241"/>
              </a:spcBef>
              <a:buClr>
                <a:srgbClr val="222222"/>
              </a:buClr>
              <a:buFont typeface="Arial"/>
              <a:buChar char="•"/>
            </a:pPr>
            <a:r>
              <a:rPr b="0" lang="en-US" sz="1200" spc="-1" strike="noStrike">
                <a:solidFill>
                  <a:srgbClr val="222222"/>
                </a:solidFill>
                <a:latin typeface="Arial"/>
                <a:ea typeface="+mn-ea"/>
              </a:rPr>
              <a:t>VPN must accomplish:</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Encapsulation of incoming and outgoing data</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Encryption of incoming and outgoing data </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Authentication of remote computer and perhaps remote user as well</a:t>
            </a:r>
            <a:endParaRPr b="0" lang="en-GB" sz="1200" spc="-1" strike="noStrike">
              <a:latin typeface="Arial"/>
            </a:endParaRPr>
          </a:p>
          <a:p>
            <a:pPr marL="343080" indent="-342720">
              <a:lnSpc>
                <a:spcPct val="100000"/>
              </a:lnSpc>
              <a:spcBef>
                <a:spcPts val="241"/>
              </a:spcBef>
              <a:buClr>
                <a:srgbClr val="222222"/>
              </a:buClr>
              <a:buFont typeface="Arial"/>
              <a:buChar char="•"/>
            </a:pPr>
            <a:r>
              <a:rPr b="0" lang="en-US" sz="1200" spc="-1" strike="noStrike">
                <a:solidFill>
                  <a:srgbClr val="222222"/>
                </a:solidFill>
                <a:latin typeface="Arial"/>
                <a:ea typeface="+mn-ea"/>
              </a:rPr>
              <a:t>In most common implementation, allows user to turn Internet into a private network </a:t>
            </a:r>
            <a:endParaRPr b="0" lang="en-GB" sz="1200" spc="-1" strike="noStrike">
              <a:latin typeface="Arial"/>
            </a:endParaRPr>
          </a:p>
        </p:txBody>
      </p:sp>
      <p:sp>
        <p:nvSpPr>
          <p:cNvPr id="47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E630536F-F11D-4D8C-A0F2-B3E005FBC7ED}"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1" name="PlaceHolder 1"/>
          <p:cNvSpPr>
            <a:spLocks noGrp="1"/>
          </p:cNvSpPr>
          <p:nvPr>
            <p:ph type="sldImg"/>
          </p:nvPr>
        </p:nvSpPr>
        <p:spPr>
          <a:xfrm>
            <a:off x="1143000" y="685800"/>
            <a:ext cx="4571640" cy="3428640"/>
          </a:xfrm>
          <a:prstGeom prst="rect">
            <a:avLst/>
          </a:prstGeom>
        </p:spPr>
      </p:sp>
      <p:sp>
        <p:nvSpPr>
          <p:cNvPr id="472"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0" lang="en-GB" sz="1200" spc="-1" strike="noStrike">
                <a:solidFill>
                  <a:srgbClr val="000000"/>
                </a:solidFill>
                <a:latin typeface="Arial"/>
                <a:ea typeface="+mn-ea"/>
              </a:rPr>
              <a:t>Transport mode VPNs have two popular uses. The first is the end-to-end transport of encrypted data. In this model, two end users can communicate directly, encrypting and decrypting their communications as needed. Each machine acts as the end-node VPN server and client.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 remote access worker or teleworker connects to an office network over the Internet by connecting to a VPN server on the perimeter. This allows the teleworker’s system to work as if it were part of the local area network.</a:t>
            </a:r>
            <a:endParaRPr b="0" lang="en-GB" sz="1200" spc="-1" strike="noStrike">
              <a:latin typeface="Arial"/>
            </a:endParaRPr>
          </a:p>
          <a:p>
            <a:pPr marL="228600" indent="-228240">
              <a:lnSpc>
                <a:spcPct val="100000"/>
              </a:lnSpc>
              <a:tabLst>
                <a:tab algn="l" pos="0"/>
              </a:tabLst>
            </a:pPr>
            <a:endParaRPr b="0" lang="en-GB" sz="1200" spc="-1" strike="noStrike">
              <a:latin typeface="Arial"/>
            </a:endParaRPr>
          </a:p>
          <a:p>
            <a:pPr marL="228600" indent="-228240">
              <a:lnSpc>
                <a:spcPct val="100000"/>
              </a:lnSpc>
              <a:tabLst>
                <a:tab algn="l" pos="0"/>
              </a:tabLst>
            </a:pPr>
            <a:endParaRPr b="0" lang="en-GB" sz="1200" spc="-1" strike="noStrike">
              <a:latin typeface="Arial"/>
            </a:endParaRPr>
          </a:p>
          <a:p>
            <a:pPr marL="228600" indent="-228240">
              <a:lnSpc>
                <a:spcPct val="100000"/>
              </a:lnSpc>
              <a:tabLst>
                <a:tab algn="l" pos="0"/>
              </a:tabLst>
            </a:pPr>
            <a:r>
              <a:rPr b="1" lang="en-US" sz="1200" spc="-1" strike="noStrike">
                <a:solidFill>
                  <a:srgbClr val="000000"/>
                </a:solidFill>
                <a:latin typeface="Arial"/>
                <a:ea typeface="+mn-ea"/>
              </a:rPr>
              <a:t>Transport Mode</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Transport mode</a:t>
            </a:r>
            <a:endParaRPr b="0" lang="en-GB" sz="1200" spc="-1" strike="noStrike">
              <a:latin typeface="Arial"/>
            </a:endParaRPr>
          </a:p>
          <a:p>
            <a:pPr lvl="1" marL="743040" indent="-28548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Data within IP packet is encrypted, but header information is not</a:t>
            </a:r>
            <a:endParaRPr b="0" lang="en-GB" sz="1200" spc="-1" strike="noStrike">
              <a:latin typeface="Arial"/>
            </a:endParaRPr>
          </a:p>
          <a:p>
            <a:pPr lvl="1" marL="743040" indent="-28548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Allows user to establish secure link directly with remote host, encrypting only data contents of packet</a:t>
            </a:r>
            <a:endParaRPr b="0" lang="en-GB" sz="1200" spc="-1" strike="noStrike">
              <a:latin typeface="Arial"/>
            </a:endParaRPr>
          </a:p>
          <a:p>
            <a:pPr lvl="1" marL="743040" indent="-28548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Two popular uses:</a:t>
            </a:r>
            <a:endParaRPr b="0" lang="en-GB" sz="1200" spc="-1" strike="noStrike">
              <a:latin typeface="Arial"/>
            </a:endParaRPr>
          </a:p>
          <a:p>
            <a:pPr lvl="2" marL="1143000" indent="-22824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End-to-end transport of encrypted data</a:t>
            </a:r>
            <a:endParaRPr b="0" lang="en-GB" sz="1200" spc="-1" strike="noStrike">
              <a:latin typeface="Arial"/>
            </a:endParaRPr>
          </a:p>
          <a:p>
            <a:pPr lvl="2" marL="1143000" indent="-22824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Remote access worker connects to office network over Internet by connecting to a VPN server on the perimeter</a:t>
            </a:r>
            <a:endParaRPr b="0" lang="en-GB" sz="1200" spc="-1" strike="noStrike">
              <a:latin typeface="Arial"/>
            </a:endParaRPr>
          </a:p>
        </p:txBody>
      </p:sp>
      <p:sp>
        <p:nvSpPr>
          <p:cNvPr id="47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3267C0F-40EA-4D99-8410-9772766721E6}"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4" name="PlaceHolder 1"/>
          <p:cNvSpPr>
            <a:spLocks noGrp="1"/>
          </p:cNvSpPr>
          <p:nvPr>
            <p:ph type="sldImg"/>
          </p:nvPr>
        </p:nvSpPr>
        <p:spPr>
          <a:xfrm>
            <a:off x="1143000" y="685800"/>
            <a:ext cx="4571640" cy="3428640"/>
          </a:xfrm>
          <a:prstGeom prst="rect">
            <a:avLst/>
          </a:prstGeom>
        </p:spPr>
      </p:sp>
      <p:sp>
        <p:nvSpPr>
          <p:cNvPr id="475"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0" lang="en-GB" sz="1200" spc="-1" strike="noStrike">
                <a:solidFill>
                  <a:srgbClr val="000000"/>
                </a:solidFill>
                <a:latin typeface="Arial"/>
                <a:ea typeface="+mn-ea"/>
              </a:rPr>
              <a:t>With ISA Server, an organization can establish a gateway-to-gateway tunnel, encapsulating data within the tunnel. ISA can use the Point-to-Point Tunneling Protocol </a:t>
            </a:r>
            <a:r>
              <a:rPr b="0" lang="fr-FR" sz="1200" spc="-1" strike="noStrike">
                <a:solidFill>
                  <a:srgbClr val="000000"/>
                </a:solidFill>
                <a:latin typeface="Arial"/>
                <a:ea typeface="+mn-ea"/>
              </a:rPr>
              <a:t>(PPTP), L2TP, or IPSec technologies.</a:t>
            </a:r>
            <a:endParaRPr b="0" lang="en-GB" sz="1200" spc="-1" strike="noStrike">
              <a:latin typeface="Arial"/>
            </a:endParaRPr>
          </a:p>
          <a:p>
            <a:pPr marL="216000" indent="-216000">
              <a:lnSpc>
                <a:spcPct val="100000"/>
              </a:lnSpc>
              <a:spcBef>
                <a:spcPts val="241"/>
              </a:spcBef>
            </a:pPr>
            <a:endParaRPr b="0" lang="en-GB" sz="1200" spc="-1" strike="noStrike">
              <a:latin typeface="Arial"/>
            </a:endParaRPr>
          </a:p>
          <a:p>
            <a:pPr marL="216000" indent="-216000">
              <a:lnSpc>
                <a:spcPct val="100000"/>
              </a:lnSpc>
              <a:spcBef>
                <a:spcPts val="241"/>
              </a:spcBef>
            </a:pPr>
            <a:r>
              <a:rPr b="1" lang="en-US" sz="1200" spc="-1" strike="noStrike">
                <a:solidFill>
                  <a:srgbClr val="222222"/>
                </a:solidFill>
                <a:latin typeface="Arial"/>
                <a:ea typeface="+mn-ea"/>
              </a:rPr>
              <a:t>Tunnel mode</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Establishes two perimeter tunnel servers to encrypt all traffic that will traverse unsecured network</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Entire client package encrypted and added as data portion of packet from one tunneling server to another</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Primary benefit to this model is that an intercepted packet reveals nothing about true destination system</a:t>
            </a:r>
            <a:endParaRPr b="0" lang="en-GB" sz="1200" spc="-1" strike="noStrike">
              <a:latin typeface="Arial"/>
            </a:endParaRPr>
          </a:p>
          <a:p>
            <a:pPr lvl="1" marL="743040" indent="-2854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Example of tunnel mode VPN: Microsoft’s Internet Security and Acceleration (ISA) Server</a:t>
            </a:r>
            <a:endParaRPr b="0" lang="en-GB" sz="1200" spc="-1" strike="noStrike">
              <a:latin typeface="Arial"/>
            </a:endParaRPr>
          </a:p>
        </p:txBody>
      </p:sp>
      <p:sp>
        <p:nvSpPr>
          <p:cNvPr id="47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31B01E9-7904-465B-8CA2-FC6B1C09E51E}"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7" name="PlaceHolder 1"/>
          <p:cNvSpPr>
            <a:spLocks noGrp="1"/>
          </p:cNvSpPr>
          <p:nvPr>
            <p:ph type="sldImg"/>
          </p:nvPr>
        </p:nvSpPr>
        <p:spPr>
          <a:xfrm>
            <a:off x="1143000" y="685800"/>
            <a:ext cx="4571640" cy="3428640"/>
          </a:xfrm>
          <a:prstGeom prst="rect">
            <a:avLst/>
          </a:prstGeom>
        </p:spPr>
      </p:sp>
      <p:sp>
        <p:nvSpPr>
          <p:cNvPr id="478" name="PlaceHolder 2"/>
          <p:cNvSpPr>
            <a:spLocks noGrp="1"/>
          </p:cNvSpPr>
          <p:nvPr>
            <p:ph type="body"/>
          </p:nvPr>
        </p:nvSpPr>
        <p:spPr>
          <a:xfrm>
            <a:off x="685800" y="4343400"/>
            <a:ext cx="5486040" cy="4114440"/>
          </a:xfrm>
          <a:prstGeom prst="rect">
            <a:avLst/>
          </a:prstGeom>
        </p:spPr>
        <p:txBody>
          <a:bodyPr>
            <a:noAutofit/>
          </a:bodyPr>
          <a:p>
            <a:endParaRPr b="0" lang="en-GB" sz="2000" spc="-1" strike="noStrike">
              <a:latin typeface="Arial"/>
            </a:endParaRPr>
          </a:p>
        </p:txBody>
      </p:sp>
      <p:sp>
        <p:nvSpPr>
          <p:cNvPr id="47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50E3DAF-C4E8-4942-A718-9F22959480B4}"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7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0" name="PlaceHolder 1"/>
          <p:cNvSpPr>
            <a:spLocks noGrp="1"/>
          </p:cNvSpPr>
          <p:nvPr>
            <p:ph type="sldImg"/>
          </p:nvPr>
        </p:nvSpPr>
        <p:spPr>
          <a:xfrm>
            <a:off x="2914560" y="531720"/>
            <a:ext cx="3542760" cy="2656800"/>
          </a:xfrm>
          <a:prstGeom prst="rect">
            <a:avLst/>
          </a:prstGeom>
        </p:spPr>
      </p:sp>
      <p:sp>
        <p:nvSpPr>
          <p:cNvPr id="481" name="PlaceHolder 2"/>
          <p:cNvSpPr>
            <a:spLocks noGrp="1"/>
          </p:cNvSpPr>
          <p:nvPr>
            <p:ph type="body"/>
          </p:nvPr>
        </p:nvSpPr>
        <p:spPr>
          <a:xfrm>
            <a:off x="937440" y="3366000"/>
            <a:ext cx="7497360" cy="3188160"/>
          </a:xfrm>
          <a:prstGeom prst="rect">
            <a:avLst/>
          </a:prstGeom>
        </p:spPr>
        <p:txBody>
          <a:bodyPr lIns="93960" rIns="93960" tIns="47160" bIns="47160">
            <a:noAutofit/>
          </a:bodyPr>
          <a:p>
            <a:endParaRPr b="0" lang="en-GB" sz="2000" spc="-1" strike="noStrike">
              <a:latin typeface="Arial"/>
            </a:endParaRPr>
          </a:p>
        </p:txBody>
      </p:sp>
      <p:sp>
        <p:nvSpPr>
          <p:cNvPr id="482" name="CustomShape 3"/>
          <p:cNvSpPr/>
          <p:nvPr/>
        </p:nvSpPr>
        <p:spPr>
          <a:xfrm>
            <a:off x="5308920" y="6730920"/>
            <a:ext cx="4060800" cy="353520"/>
          </a:xfrm>
          <a:prstGeom prst="rect">
            <a:avLst/>
          </a:prstGeom>
          <a:noFill/>
          <a:ln w="0">
            <a:noFill/>
          </a:ln>
        </p:spPr>
        <p:style>
          <a:lnRef idx="0"/>
          <a:fillRef idx="0"/>
          <a:effectRef idx="0"/>
          <a:fontRef idx="minor"/>
        </p:style>
        <p:txBody>
          <a:bodyPr lIns="93960" rIns="93960" tIns="47160" bIns="47160" anchor="b">
            <a:noAutofit/>
          </a:bodyPr>
          <a:p>
            <a:pPr algn="r">
              <a:lnSpc>
                <a:spcPct val="100000"/>
              </a:lnSpc>
            </a:pPr>
            <a:fld id="{55EC6EC1-3836-40C1-9D9E-0450BEBBE347}" type="slidenum">
              <a:rPr b="0" lang="en-US"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2"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9"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5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939240" y="434340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
        <p:nvSpPr>
          <p:cNvPr id="80" name="PlaceHolder 3"/>
          <p:cNvSpPr>
            <a:spLocks noGrp="1"/>
          </p:cNvSpPr>
          <p:nvPr>
            <p:ph type="body"/>
          </p:nvPr>
        </p:nvSpPr>
        <p:spPr>
          <a:xfrm>
            <a:off x="2362320" y="1981080"/>
            <a:ext cx="5105160" cy="144756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5.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5.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25.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5.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
</Relationships>
</file>

<file path=ppt/slides/_rels/slide26.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25.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5.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5.xml"/>
</Relationships>
</file>

<file path=ppt/slides/_rels/slide40.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25.xml"/>
</Relationships>
</file>

<file path=ppt/slides/_rels/slide41.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5.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5.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5.xml"/><Relationship Id="rId3"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slideLayout" Target="../slideLayouts/slideLayout25.xml"/>
</Relationships>
</file>

<file path=ppt/slides/_rels/slide6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2.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5.xml"/><Relationship Id="rId3"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slideLayout" Target="../slideLayouts/slideLayout25.xml"/>
</Relationships>
</file>

<file path=ppt/slides/_rels/slide68.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25.xml"/>
</Relationships>
</file>

<file path=ppt/slides/_rels/slide6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1.xml"/>
</Relationships>
</file>

<file path=ppt/slides/_rels/slide72.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7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TextShape 1"/>
          <p:cNvSpPr txBox="1"/>
          <p:nvPr/>
        </p:nvSpPr>
        <p:spPr>
          <a:xfrm>
            <a:off x="457200" y="397080"/>
            <a:ext cx="8229240" cy="129528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 </a:t>
            </a:r>
            <a:br/>
            <a:r>
              <a:rPr b="0" lang="en-US" sz="3600" spc="-1" strike="noStrike">
                <a:solidFill>
                  <a:srgbClr val="000000"/>
                </a:solidFill>
                <a:latin typeface="Arial"/>
                <a:ea typeface="Verdana"/>
              </a:rPr>
              <a:t>ACCA5034</a:t>
            </a:r>
            <a:br/>
            <a:br/>
            <a:endParaRPr b="0" lang="en-US" sz="3600" spc="-1" strike="noStrike">
              <a:solidFill>
                <a:srgbClr val="000000"/>
              </a:solidFill>
              <a:latin typeface="Arial"/>
            </a:endParaRPr>
          </a:p>
        </p:txBody>
      </p:sp>
      <p:sp>
        <p:nvSpPr>
          <p:cNvPr id="162" name="TextShape 2"/>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6</a:t>
            </a:r>
            <a:endParaRPr b="0" lang="en-US" sz="4000" spc="-1" strike="noStrike">
              <a:solidFill>
                <a:srgbClr val="000000"/>
              </a:solidFill>
              <a:latin typeface="Arial"/>
            </a:endParaRPr>
          </a:p>
        </p:txBody>
      </p:sp>
      <p:sp>
        <p:nvSpPr>
          <p:cNvPr id="163" name="TextShape 3"/>
          <p:cNvSpPr txBox="1"/>
          <p:nvPr/>
        </p:nvSpPr>
        <p:spPr>
          <a:xfrm>
            <a:off x="2666880" y="4675320"/>
            <a:ext cx="5105160" cy="76176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Security Technology: Access Controls, Firewalls and VPN’s</a:t>
            </a:r>
            <a:endParaRPr b="0" lang="en-US" sz="2800" spc="-1" strike="noStrike">
              <a:solidFill>
                <a:srgbClr val="000000"/>
              </a:solidFill>
              <a:latin typeface="Arial"/>
            </a:endParaRPr>
          </a:p>
        </p:txBody>
      </p:sp>
      <p:grpSp>
        <p:nvGrpSpPr>
          <p:cNvPr id="164" name="Group 4"/>
          <p:cNvGrpSpPr/>
          <p:nvPr/>
        </p:nvGrpSpPr>
        <p:grpSpPr>
          <a:xfrm>
            <a:off x="228600" y="2057400"/>
            <a:ext cx="1828440" cy="2571840"/>
            <a:chOff x="228600" y="2057400"/>
            <a:chExt cx="1828440" cy="2571840"/>
          </a:xfrm>
        </p:grpSpPr>
        <p:pic>
          <p:nvPicPr>
            <p:cNvPr id="165"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66" name="CustomShape 5"/>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ea typeface="ＭＳ Ｐゴシック"/>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7" name="TextShape 1"/>
          <p:cNvSpPr txBox="1"/>
          <p:nvPr/>
        </p:nvSpPr>
        <p:spPr>
          <a:xfrm>
            <a:off x="45720" y="27720"/>
            <a:ext cx="9052200" cy="657720"/>
          </a:xfrm>
          <a:prstGeom prst="rect">
            <a:avLst/>
          </a:prstGeom>
          <a:noFill/>
          <a:ln w="9360">
            <a:noFill/>
          </a:ln>
        </p:spPr>
        <p:txBody>
          <a:bodyPr anchor="ctr">
            <a:noAutofit/>
          </a:bodyPr>
          <a:p>
            <a:pPr algn="ctr">
              <a:lnSpc>
                <a:spcPct val="100000"/>
              </a:lnSpc>
              <a:tabLst>
                <a:tab algn="l" pos="4176720"/>
              </a:tabLst>
            </a:pPr>
            <a:r>
              <a:rPr b="0" lang="en-US"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68" name="TextShape 2"/>
          <p:cNvSpPr txBox="1"/>
          <p:nvPr/>
        </p:nvSpPr>
        <p:spPr>
          <a:xfrm>
            <a:off x="365400" y="685800"/>
            <a:ext cx="8762760" cy="495252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Upon completion of this material, you should be able to:</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Discuss the role of access control in information systems, and identify and discuss the four fundamental functions of access control systems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Define authentication and explain the three commonly used authentication factors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Describe firewall technologies and the various categories of firewalls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Discuss the various approaches to firewall implementation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Describe virtual private networks (VPNs) and discuss the technology that enables them</a:t>
            </a:r>
            <a:endParaRPr b="0" lang="en-US" sz="2400" spc="-1" strike="noStrike">
              <a:solidFill>
                <a:srgbClr val="000000"/>
              </a:solidFill>
              <a:latin typeface="Arial"/>
            </a:endParaRPr>
          </a:p>
          <a:p>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Introduction</a:t>
            </a:r>
            <a:endParaRPr b="0" lang="en-US" sz="3600" spc="-1" strike="noStrike">
              <a:solidFill>
                <a:srgbClr val="000000"/>
              </a:solidFill>
              <a:latin typeface="Arial"/>
            </a:endParaRPr>
          </a:p>
        </p:txBody>
      </p:sp>
      <p:sp>
        <p:nvSpPr>
          <p:cNvPr id="170" name="TextShape 2"/>
          <p:cNvSpPr txBox="1"/>
          <p:nvPr/>
        </p:nvSpPr>
        <p:spPr>
          <a:xfrm>
            <a:off x="228600" y="1295280"/>
            <a:ext cx="8762760" cy="42667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Technical controls are essential in enforcing policy for many IT functions that are not under direct human control.</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Technical control solutions, when properly implemented, improve an organization’s ability to balance the objectives of making information readily available and preserving the information’s confidentiality and integrity</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70">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Access Control (1 of 2)</a:t>
            </a:r>
            <a:endParaRPr b="0" lang="en-US" sz="3600" spc="-1" strike="noStrike">
              <a:solidFill>
                <a:srgbClr val="000000"/>
              </a:solidFill>
              <a:latin typeface="Arial"/>
            </a:endParaRPr>
          </a:p>
        </p:txBody>
      </p:sp>
      <p:sp>
        <p:nvSpPr>
          <p:cNvPr id="172" name="TextShape 2"/>
          <p:cNvSpPr txBox="1"/>
          <p:nvPr/>
        </p:nvSpPr>
        <p:spPr>
          <a:xfrm>
            <a:off x="190440" y="838080"/>
            <a:ext cx="8762760" cy="483048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Access control: A selective method by which systems specify who may use a particular resource and how they may use it.</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Mandatory access controls (MACs): A required, structured data classification scheme that rates each collection of information as well as each user.</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Discretionary access controls (DACs): Access controls that are implemented at the discretion or option of the data user.</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Nondiscretionary controls: Access controls that are implemented by a central authority</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1" dur="indefinite" restart="never" nodeType="tmRoot">
          <p:childTnLst>
            <p:seq>
              <p:cTn id="12" dur="indefinite" nodeType="mainSeq">
                <p:childTnLst>
                  <p:par>
                    <p:cTn id="13" fill="hold">
                      <p:stCondLst>
                        <p:cond delay="indefinite"/>
                      </p:stCondLst>
                      <p:childTnLst>
                        <p:par>
                          <p:cTn id="14" fill="hold">
                            <p:stCondLst>
                              <p:cond delay="0"/>
                            </p:stCondLst>
                            <p:childTnLst>
                              <p:par>
                                <p:cTn id="15" nodeType="clickEffect" fill="hold" presetClass="entr" presetID="1">
                                  <p:stCondLst>
                                    <p:cond delay="0"/>
                                  </p:stCondLst>
                                  <p:childTnLst>
                                    <p:set>
                                      <p:cBhvr>
                                        <p:cTn id="16" dur="1" fill="hold">
                                          <p:stCondLst>
                                            <p:cond delay="0"/>
                                          </p:stCondLst>
                                        </p:cTn>
                                        <p:tgtEl>
                                          <p:spTgt spid="172">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nodeType="clickEffect" fill="hold" presetClass="entr" presetID="1">
                                  <p:stCondLst>
                                    <p:cond delay="0"/>
                                  </p:stCondLst>
                                  <p:childTnLst>
                                    <p:set>
                                      <p:cBhvr>
                                        <p:cTn id="20" dur="1" fill="hold">
                                          <p:stCondLst>
                                            <p:cond delay="0"/>
                                          </p:stCondLst>
                                        </p:cTn>
                                        <p:tgtEl>
                                          <p:spTgt spid="172">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nodeType="clickEffect" fill="hold" presetClass="entr" presetID="1">
                                  <p:stCondLst>
                                    <p:cond delay="0"/>
                                  </p:stCondLst>
                                  <p:childTnLst>
                                    <p:set>
                                      <p:cBhvr>
                                        <p:cTn id="24" dur="1" fill="hold">
                                          <p:stCondLst>
                                            <p:cond delay="0"/>
                                          </p:stCondLst>
                                        </p:cTn>
                                        <p:tgtEl>
                                          <p:spTgt spid="172">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72">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Access Controls (2 of 2)</a:t>
            </a:r>
            <a:endParaRPr b="0" lang="en-US" sz="3600" spc="-1" strike="noStrike">
              <a:solidFill>
                <a:srgbClr val="000000"/>
              </a:solidFill>
              <a:latin typeface="Arial"/>
            </a:endParaRPr>
          </a:p>
        </p:txBody>
      </p:sp>
      <p:sp>
        <p:nvSpPr>
          <p:cNvPr id="174" name="TextShape 2"/>
          <p:cNvSpPr txBox="1"/>
          <p:nvPr/>
        </p:nvSpPr>
        <p:spPr>
          <a:xfrm>
            <a:off x="190440" y="1066680"/>
            <a:ext cx="8762760" cy="43783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In general, all access control approaches rely on the following four mechanisms, which represent the four fundamental functions of access control systems: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Identification: I am a user of the system.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Authentication: I can prove I’m a user of the system.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Authorization: Here’s what I can do with the system.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Accountability: You can track and monitor my use of the system</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9" dur="indefinite" restart="never" nodeType="tmRoot">
          <p:childTnLst>
            <p:seq>
              <p:cTn id="30" dur="indefinite" nodeType="mainSeq">
                <p:childTnLst>
                  <p:par>
                    <p:cTn id="31" fill="hold">
                      <p:stCondLst>
                        <p:cond delay="indefinite"/>
                      </p:stCondLst>
                      <p:childTnLst>
                        <p:par>
                          <p:cTn id="32" fill="hold">
                            <p:stCondLst>
                              <p:cond delay="0"/>
                            </p:stCondLst>
                            <p:childTnLst>
                              <p:par>
                                <p:cTn id="33" nodeType="clickEffect" fill="hold" presetClass="entr" presetID="1">
                                  <p:stCondLst>
                                    <p:cond delay="0"/>
                                  </p:stCondLst>
                                  <p:childTnLst>
                                    <p:set>
                                      <p:cBhvr>
                                        <p:cTn id="34" dur="1" fill="hold">
                                          <p:stCondLst>
                                            <p:cond delay="0"/>
                                          </p:stCondLst>
                                        </p:cTn>
                                        <p:tgtEl>
                                          <p:spTgt spid="17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nodeType="clickEffect" fill="hold" presetClass="entr" presetID="1">
                                  <p:stCondLst>
                                    <p:cond delay="0"/>
                                  </p:stCondLst>
                                  <p:childTnLst>
                                    <p:set>
                                      <p:cBhvr>
                                        <p:cTn id="38" dur="1" fill="hold">
                                          <p:stCondLst>
                                            <p:cond delay="0"/>
                                          </p:stCondLst>
                                        </p:cTn>
                                        <p:tgtEl>
                                          <p:spTgt spid="17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nodeType="clickEffect" fill="hold" presetClass="entr" presetID="1">
                                  <p:stCondLst>
                                    <p:cond delay="0"/>
                                  </p:stCondLst>
                                  <p:childTnLst>
                                    <p:set>
                                      <p:cBhvr>
                                        <p:cTn id="42" dur="1" fill="hold">
                                          <p:stCondLst>
                                            <p:cond delay="0"/>
                                          </p:stCondLst>
                                        </p:cTn>
                                        <p:tgtEl>
                                          <p:spTgt spid="17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nodeType="clickEffect" fill="hold" presetClass="entr" presetID="1">
                                  <p:stCondLst>
                                    <p:cond delay="0"/>
                                  </p:stCondLst>
                                  <p:childTnLst>
                                    <p:set>
                                      <p:cBhvr>
                                        <p:cTn id="46" dur="1" fill="hold">
                                          <p:stCondLst>
                                            <p:cond delay="0"/>
                                          </p:stCondLst>
                                        </p:cTn>
                                        <p:tgtEl>
                                          <p:spTgt spid="17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nodeType="clickEffect" fill="hold" presetClass="entr" presetID="1">
                                  <p:stCondLst>
                                    <p:cond delay="0"/>
                                  </p:stCondLst>
                                  <p:childTnLst>
                                    <p:set>
                                      <p:cBhvr>
                                        <p:cTn id="50" dur="1" fill="hold">
                                          <p:stCondLst>
                                            <p:cond delay="0"/>
                                          </p:stCondLst>
                                        </p:cTn>
                                        <p:tgtEl>
                                          <p:spTgt spid="174">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5" name="TextShape 1"/>
          <p:cNvSpPr txBox="1"/>
          <p:nvPr/>
        </p:nvSpPr>
        <p:spPr>
          <a:xfrm>
            <a:off x="76320" y="152280"/>
            <a:ext cx="8968320" cy="761760"/>
          </a:xfrm>
          <a:prstGeom prst="rect">
            <a:avLst/>
          </a:prstGeom>
          <a:noFill/>
          <a:ln w="9360">
            <a:noFill/>
          </a:ln>
        </p:spPr>
        <p:txBody>
          <a:bodyPr anchor="ctr">
            <a:noAutofit/>
          </a:bodyPr>
          <a:p>
            <a:pPr algn="ctr">
              <a:lnSpc>
                <a:spcPct val="100000"/>
              </a:lnSpc>
              <a:spcBef>
                <a:spcPts val="1080"/>
              </a:spcBef>
            </a:pPr>
            <a:r>
              <a:rPr b="0" lang="en-US" sz="3600" spc="-1" strike="noStrike">
                <a:solidFill>
                  <a:srgbClr val="000000"/>
                </a:solidFill>
                <a:latin typeface="Arial"/>
              </a:rPr>
              <a:t>Access control approaches</a:t>
            </a:r>
            <a:endParaRPr b="0" lang="en-US" sz="3600" spc="-1" strike="noStrike">
              <a:solidFill>
                <a:srgbClr val="000000"/>
              </a:solidFill>
              <a:latin typeface="Arial"/>
            </a:endParaRPr>
          </a:p>
        </p:txBody>
      </p:sp>
      <p:pic>
        <p:nvPicPr>
          <p:cNvPr id="176" name="Picture 2" descr="An illustration shows the heading, “Access (subjects and objects)” that is divided into two categories which reads as, “Nondiscretionary (controlled by organization) and Discretionary (controlled by user).” The Nondiscretionary points to the heading, “Lattice-based” which is further divided into two categories which reads as, “Mandatory” and “Role-based / Task-based.”&#10;"/>
          <p:cNvPicPr/>
          <p:nvPr/>
        </p:nvPicPr>
        <p:blipFill>
          <a:blip r:embed="rId1"/>
          <a:stretch/>
        </p:blipFill>
        <p:spPr>
          <a:xfrm>
            <a:off x="1219320" y="1219320"/>
            <a:ext cx="6629040" cy="408096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7"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Identification</a:t>
            </a:r>
            <a:endParaRPr b="0" lang="en-US" sz="3600" spc="-1" strike="noStrike">
              <a:solidFill>
                <a:srgbClr val="000000"/>
              </a:solidFill>
              <a:latin typeface="Arial"/>
            </a:endParaRPr>
          </a:p>
        </p:txBody>
      </p:sp>
      <p:sp>
        <p:nvSpPr>
          <p:cNvPr id="178" name="TextShape 2"/>
          <p:cNvSpPr txBox="1"/>
          <p:nvPr/>
        </p:nvSpPr>
        <p:spPr>
          <a:xfrm>
            <a:off x="190440" y="990720"/>
            <a:ext cx="8762760" cy="45716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Identification: The access control mechanism that requires the validation and verification of an unauthenticated entity’s purported identity.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Identifiers can be composite identifiers, concatenating elements—department codes, random numbers, or special characters—to make them unique.</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Most organizations use a single piece of unique information, such as a complete name or the user’s first initial and surname.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Authentication (1 of 2)</a:t>
            </a:r>
            <a:endParaRPr b="0" lang="en-US" sz="3600" spc="-1" strike="noStrike">
              <a:solidFill>
                <a:srgbClr val="000000"/>
              </a:solidFill>
              <a:latin typeface="Arial"/>
            </a:endParaRPr>
          </a:p>
        </p:txBody>
      </p:sp>
      <p:sp>
        <p:nvSpPr>
          <p:cNvPr id="180" name="TextShape 2"/>
          <p:cNvSpPr txBox="1"/>
          <p:nvPr/>
        </p:nvSpPr>
        <p:spPr>
          <a:xfrm>
            <a:off x="335160" y="1052640"/>
            <a:ext cx="8762760" cy="45856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Authentication: The access control mechanism that requires the validation and verification of an unauthenticated entity’s purported identity.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Authentication factors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Something you know</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Password: a private word or a combination of characters that only the user should know</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Passphrase: a series of characters, typically longer than a password, from which a virtual password is derived</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1" name="TextShape 1"/>
          <p:cNvSpPr txBox="1"/>
          <p:nvPr/>
        </p:nvSpPr>
        <p:spPr>
          <a:xfrm>
            <a:off x="45720" y="27720"/>
            <a:ext cx="9052200" cy="103860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Authentication (2 of 2)</a:t>
            </a:r>
            <a:endParaRPr b="0" lang="en-US" sz="3600" spc="-1" strike="noStrike">
              <a:solidFill>
                <a:srgbClr val="000000"/>
              </a:solidFill>
              <a:latin typeface="Arial"/>
            </a:endParaRPr>
          </a:p>
        </p:txBody>
      </p:sp>
      <p:sp>
        <p:nvSpPr>
          <p:cNvPr id="182" name="TextShape 2"/>
          <p:cNvSpPr txBox="1"/>
          <p:nvPr/>
        </p:nvSpPr>
        <p:spPr>
          <a:xfrm>
            <a:off x="307080" y="914400"/>
            <a:ext cx="8762760" cy="4830480"/>
          </a:xfrm>
          <a:prstGeom prst="rect">
            <a:avLst/>
          </a:prstGeom>
          <a:noFill/>
          <a:ln w="0">
            <a:noFill/>
          </a:ln>
        </p:spPr>
        <p:txBody>
          <a:bodyPr>
            <a:noAutofit/>
          </a:bodyPr>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Something you have</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Dumb card: ID or ATM card with magnetic stripe</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Smart card: contains a computer chip that can verify and validate information</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Synchronous tokens</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Asynchronous tokens</a:t>
            </a:r>
            <a:endParaRPr b="0" lang="en-US" sz="22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Something you are</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Relies upon individual characteristics</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Strong authentication</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3"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Authorization</a:t>
            </a:r>
            <a:endParaRPr b="0" lang="en-US" sz="3600" spc="-1" strike="noStrike">
              <a:solidFill>
                <a:srgbClr val="000000"/>
              </a:solidFill>
              <a:latin typeface="Arial"/>
            </a:endParaRPr>
          </a:p>
        </p:txBody>
      </p:sp>
      <p:sp>
        <p:nvSpPr>
          <p:cNvPr id="184" name="TextShape 2"/>
          <p:cNvSpPr txBox="1"/>
          <p:nvPr/>
        </p:nvSpPr>
        <p:spPr>
          <a:xfrm>
            <a:off x="190440" y="914400"/>
            <a:ext cx="8762760" cy="4830480"/>
          </a:xfrm>
          <a:prstGeom prst="rect">
            <a:avLst/>
          </a:prstGeom>
          <a:noFill/>
          <a:ln w="0">
            <a:noFill/>
          </a:ln>
        </p:spPr>
        <p:txBody>
          <a:bodyPr>
            <a:normAutofit fontScale="91000"/>
          </a:bodyPr>
          <a:p>
            <a:pPr marL="343080" indent="-342720" algn="just">
              <a:lnSpc>
                <a:spcPct val="100000"/>
              </a:lnSpc>
              <a:spcBef>
                <a:spcPts val="561"/>
              </a:spcBef>
              <a:buClr>
                <a:srgbClr val="364162"/>
              </a:buClr>
              <a:buFont typeface="Arial"/>
              <a:buChar char="•"/>
            </a:pPr>
            <a:r>
              <a:rPr b="0" lang="en-US" sz="2800" spc="-1" strike="noStrike">
                <a:solidFill>
                  <a:srgbClr val="000000"/>
                </a:solidFill>
                <a:latin typeface="Arial"/>
                <a:ea typeface="Verdana"/>
              </a:rPr>
              <a:t>Authorization: The access control mechanism that represents the matching of an authenticated entity to a list of information assets and corresponding access levels.</a:t>
            </a:r>
            <a:endParaRPr b="0" lang="en-US" sz="2800" spc="-1" strike="noStrike">
              <a:solidFill>
                <a:srgbClr val="000000"/>
              </a:solidFill>
              <a:latin typeface="Arial"/>
            </a:endParaRPr>
          </a:p>
          <a:p>
            <a:pPr marL="343080" indent="-342720" algn="just">
              <a:lnSpc>
                <a:spcPct val="100000"/>
              </a:lnSpc>
              <a:spcBef>
                <a:spcPts val="561"/>
              </a:spcBef>
              <a:buClr>
                <a:srgbClr val="364162"/>
              </a:buClr>
              <a:buFont typeface="Arial"/>
              <a:buChar char="•"/>
            </a:pPr>
            <a:r>
              <a:rPr b="0" lang="en-US" sz="2800" spc="-1" strike="noStrike">
                <a:solidFill>
                  <a:srgbClr val="000000"/>
                </a:solidFill>
                <a:latin typeface="Arial"/>
                <a:ea typeface="Verdana"/>
              </a:rPr>
              <a:t>Authorization can be handled in one of three ways:</a:t>
            </a:r>
            <a:endParaRPr b="0" lang="en-US" sz="2800" spc="-1" strike="noStrike">
              <a:solidFill>
                <a:srgbClr val="000000"/>
              </a:solidFill>
              <a:latin typeface="Arial"/>
            </a:endParaRPr>
          </a:p>
          <a:p>
            <a:pPr lvl="1" marL="743040" indent="-28548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Authorization for each authenticated user</a:t>
            </a:r>
            <a:endParaRPr b="0" lang="en-US" sz="2600" spc="-1" strike="noStrike">
              <a:solidFill>
                <a:srgbClr val="000000"/>
              </a:solidFill>
              <a:latin typeface="Arial"/>
            </a:endParaRPr>
          </a:p>
          <a:p>
            <a:pPr lvl="1" marL="743040" indent="-28548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Authorization for members of a group</a:t>
            </a:r>
            <a:endParaRPr b="0" lang="en-US" sz="2600" spc="-1" strike="noStrike">
              <a:solidFill>
                <a:srgbClr val="000000"/>
              </a:solidFill>
              <a:latin typeface="Arial"/>
            </a:endParaRPr>
          </a:p>
          <a:p>
            <a:pPr lvl="1" marL="743040" indent="-28548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Authorization across multiple systems</a:t>
            </a:r>
            <a:endParaRPr b="0" lang="en-US" sz="2600" spc="-1" strike="noStrike">
              <a:solidFill>
                <a:srgbClr val="000000"/>
              </a:solidFill>
              <a:latin typeface="Arial"/>
            </a:endParaRPr>
          </a:p>
          <a:p>
            <a:pPr marL="343080" indent="-342720" algn="just">
              <a:lnSpc>
                <a:spcPct val="100000"/>
              </a:lnSpc>
              <a:spcBef>
                <a:spcPts val="561"/>
              </a:spcBef>
              <a:buClr>
                <a:srgbClr val="364162"/>
              </a:buClr>
              <a:buFont typeface="Arial"/>
              <a:buChar char="•"/>
            </a:pPr>
            <a:r>
              <a:rPr b="0" lang="en-US" sz="2800" spc="-1" strike="noStrike">
                <a:solidFill>
                  <a:srgbClr val="000000"/>
                </a:solidFill>
                <a:latin typeface="Arial"/>
                <a:ea typeface="Verdana"/>
              </a:rPr>
              <a:t>Authorization credentials, also called authorization tickets, are issued by an authenticator and are honored by many or all systems within the authentication domain.</a:t>
            </a:r>
            <a:endParaRPr b="0" lang="en-US" sz="2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5"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Accountability</a:t>
            </a:r>
            <a:endParaRPr b="0" lang="en-US" sz="3600" spc="-1" strike="noStrike">
              <a:solidFill>
                <a:srgbClr val="000000"/>
              </a:solidFill>
              <a:latin typeface="Arial"/>
            </a:endParaRPr>
          </a:p>
        </p:txBody>
      </p:sp>
      <p:sp>
        <p:nvSpPr>
          <p:cNvPr id="186" name="TextShape 2"/>
          <p:cNvSpPr txBox="1"/>
          <p:nvPr/>
        </p:nvSpPr>
        <p:spPr>
          <a:xfrm>
            <a:off x="190440" y="1064880"/>
            <a:ext cx="8762760" cy="442116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Accountability: The access control mechanism that ensures all actions on a system—authorized or unauthorized—can be attributed to an authenticated identity. Also known as auditability.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Accountability is most often accomplished by means of system logs and database journals, and the auditing of these records.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Systems logs record specific information.</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Logs have many uses.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7"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Biometrics</a:t>
            </a:r>
            <a:endParaRPr b="0" lang="en-US" sz="3600" spc="-1" strike="noStrike">
              <a:solidFill>
                <a:srgbClr val="000000"/>
              </a:solidFill>
              <a:latin typeface="Arial"/>
            </a:endParaRPr>
          </a:p>
        </p:txBody>
      </p:sp>
      <p:sp>
        <p:nvSpPr>
          <p:cNvPr id="188" name="TextShape 2"/>
          <p:cNvSpPr txBox="1"/>
          <p:nvPr/>
        </p:nvSpPr>
        <p:spPr>
          <a:xfrm>
            <a:off x="228600" y="1295280"/>
            <a:ext cx="8762760" cy="42667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Approach based on the use of measurable human characteristics/traits to authenticate identity.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Only fingerprints,  retina of eye, and iris of eye and DNA are considered truly unique.</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Evaluated on false reject rate, false accept rate, and crossover error rate.</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Highly reliable/effective biometric systems are often considered intrusive by users.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TextShape 1"/>
          <p:cNvSpPr txBox="1"/>
          <p:nvPr/>
        </p:nvSpPr>
        <p:spPr>
          <a:xfrm>
            <a:off x="117360" y="124560"/>
            <a:ext cx="8835480" cy="7894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Biometric recognition characteristics</a:t>
            </a:r>
            <a:endParaRPr b="0" lang="en-US" sz="3600" spc="-1" strike="noStrike">
              <a:solidFill>
                <a:srgbClr val="000000"/>
              </a:solidFill>
              <a:latin typeface="Arial"/>
            </a:endParaRPr>
          </a:p>
        </p:txBody>
      </p:sp>
      <p:pic>
        <p:nvPicPr>
          <p:cNvPr id="190" name="Picture 5" descr="A figure consists of three outlined images of a hand with a circle enclosing the palm and a circle in the forefinger pointing to a square inside which a finger print is shown. It is labeled as, “Fingerprint.” Two arrows points to two hands below the image with hand on the left labeled as, “Hand and palm print” and a circle is shown enclosing the palm with palm prints and the hand on the right labeled as, “Hand geometry.” A human face is shown with an oval enclosing the face, with one eye pointing to internal structure of an eye with labels, “Iris recognition” and “Retinal recognition.” The mouth points to the label, “Voice recognition.” The cheek points to the outline of the face with a triangle inside which nose and mouth are enclosed. A cross is shown on the fore head extending up to the upper lip. It is labeled as, “Facial geometry.” A hand with pencil in writing position is shown on the left of Facial geometry labeled as, “Signature recognition.”  &#10;"/>
          <p:cNvPicPr/>
          <p:nvPr/>
        </p:nvPicPr>
        <p:blipFill>
          <a:blip r:embed="rId1"/>
          <a:stretch/>
        </p:blipFill>
        <p:spPr>
          <a:xfrm>
            <a:off x="1828800" y="1066680"/>
            <a:ext cx="5015880" cy="3879000"/>
          </a:xfrm>
          <a:prstGeom prst="rect">
            <a:avLst/>
          </a:prstGeom>
          <a:ln w="0">
            <a:noFill/>
          </a:ln>
        </p:spPr>
      </p:pic>
    </p:spTree>
  </p:cSld>
  <mc:AlternateContent>
    <mc:Choice Requires="p14">
      <p:transition spd="slow" p14:dur="2000"/>
    </mc:Choice>
    <mc:Fallback>
      <p:transition spd="slow"/>
    </mc:Fallback>
  </mc:AlternateContent>
  <p:timing>
    <p:tnLst>
      <p:par>
        <p:cTn id="51" dur="indefinite" restart="never" nodeType="tmRoot">
          <p:childTnLst>
            <p:seq>
              <p:cTn id="52" dur="indefinite" nodeType="mainSeq">
                <p:childTnLst>
                  <p:par>
                    <p:cTn id="53" fill="hold">
                      <p:stCondLst>
                        <p:cond delay="indefinite"/>
                      </p:stCondLst>
                      <p:childTnLst>
                        <p:par>
                          <p:cTn id="54" fill="hold">
                            <p:stCondLst>
                              <p:cond delay="0"/>
                            </p:stCondLst>
                            <p:childTnLst>
                              <p:par>
                                <p:cTn id="55" nodeType="clickEffect" fill="hold" presetClass="entr" presetID="1">
                                  <p:stCondLst>
                                    <p:cond delay="0"/>
                                  </p:stCondLst>
                                  <p:childTnLst>
                                    <p:set>
                                      <p:cBhvr>
                                        <p:cTn id="56" dur="1" fill="hold">
                                          <p:stCondLst>
                                            <p:cond delay="0"/>
                                          </p:stCondLst>
                                        </p:cTn>
                                        <p:tgtEl>
                                          <p:spTgt spid="19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1" name="TextShape 1"/>
          <p:cNvSpPr txBox="1"/>
          <p:nvPr/>
        </p:nvSpPr>
        <p:spPr>
          <a:xfrm>
            <a:off x="76320" y="76320"/>
            <a:ext cx="8991360" cy="990360"/>
          </a:xfrm>
          <a:prstGeom prst="rect">
            <a:avLst/>
          </a:prstGeom>
          <a:noFill/>
          <a:ln w="9360">
            <a:noFill/>
          </a:ln>
        </p:spPr>
        <p:txBody>
          <a:bodyPr anchor="ctr">
            <a:noAutofit/>
          </a:bodyPr>
          <a:p>
            <a:pPr algn="ctr">
              <a:lnSpc>
                <a:spcPct val="100000"/>
              </a:lnSpc>
              <a:tabLst>
                <a:tab algn="l" pos="0"/>
              </a:tabLst>
            </a:pPr>
            <a:r>
              <a:rPr b="0" lang="en-US" sz="3600" spc="-1" strike="noStrike">
                <a:solidFill>
                  <a:srgbClr val="000000"/>
                </a:solidFill>
                <a:latin typeface="Arial"/>
              </a:rPr>
              <a:t>Ranking of Biometric Effectiveness and Acceptance (1 of 2)</a:t>
            </a:r>
            <a:endParaRPr b="0" lang="en-US" sz="3600" spc="-1" strike="noStrike">
              <a:solidFill>
                <a:srgbClr val="000000"/>
              </a:solidFill>
              <a:latin typeface="Arial"/>
            </a:endParaRPr>
          </a:p>
        </p:txBody>
      </p:sp>
      <p:graphicFrame>
        <p:nvGraphicFramePr>
          <p:cNvPr id="192" name="Table 2"/>
          <p:cNvGraphicFramePr/>
          <p:nvPr/>
        </p:nvGraphicFramePr>
        <p:xfrm>
          <a:off x="152280" y="2026800"/>
          <a:ext cx="8838720" cy="2179080"/>
        </p:xfrm>
        <a:graphic>
          <a:graphicData uri="http://schemas.openxmlformats.org/drawingml/2006/table">
            <a:tbl>
              <a:tblPr/>
              <a:tblGrid>
                <a:gridCol w="1037160"/>
                <a:gridCol w="963000"/>
                <a:gridCol w="1059120"/>
                <a:gridCol w="1111320"/>
                <a:gridCol w="1111320"/>
                <a:gridCol w="1111320"/>
                <a:gridCol w="1111320"/>
                <a:gridCol w="1334160"/>
              </a:tblGrid>
              <a:tr h="609480">
                <a:tc>
                  <a:txBody>
                    <a:bodyPr anchor="ctr">
                      <a:noAutofit/>
                    </a:bodyPr>
                    <a:p>
                      <a:pPr algn="ctr">
                        <a:lnSpc>
                          <a:spcPct val="100000"/>
                        </a:lnSpc>
                      </a:pPr>
                      <a:r>
                        <a:rPr b="1" lang="en-US" sz="1200" spc="-1" strike="noStrike">
                          <a:solidFill>
                            <a:srgbClr val="ffffff"/>
                          </a:solidFill>
                          <a:latin typeface="Arial"/>
                        </a:rPr>
                        <a:t>Biometrics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University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Uniqueness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Permanence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Collectability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Performance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Acceptability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Circumvention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262440">
                <a:tc>
                  <a:txBody>
                    <a:bodyPr anchor="ctr">
                      <a:noAutofit/>
                    </a:bodyPr>
                    <a:p>
                      <a:pPr algn="ctr">
                        <a:lnSpc>
                          <a:spcPct val="100000"/>
                        </a:lnSpc>
                      </a:pPr>
                      <a:r>
                        <a:rPr b="0" lang="en-US" sz="1200" spc="-1" strike="noStrike">
                          <a:solidFill>
                            <a:srgbClr val="000000"/>
                          </a:solidFill>
                          <a:latin typeface="Arial"/>
                        </a:rPr>
                        <a:t>Face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anchor="ctr">
                      <a:noAutofit/>
                    </a:bodyPr>
                    <a:p>
                      <a:pPr algn="ctr">
                        <a:lnSpc>
                          <a:spcPct val="100000"/>
                        </a:lnSpc>
                      </a:pPr>
                      <a:r>
                        <a:rPr b="0" lang="en-US" sz="1200" spc="-1" strike="noStrike">
                          <a:solidFill>
                            <a:srgbClr val="000000"/>
                          </a:solidFill>
                          <a:latin typeface="Arial"/>
                        </a:rPr>
                        <a:t>Fadal Thermogram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Fingerprint</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anchor="ctr">
                      <a:noAutofit/>
                    </a:bodyPr>
                    <a:p>
                      <a:pPr algn="ctr">
                        <a:lnSpc>
                          <a:spcPct val="100000"/>
                        </a:lnSpc>
                      </a:pPr>
                      <a:r>
                        <a:rPr b="0" lang="en-US" sz="1200" spc="-1" strike="noStrike">
                          <a:solidFill>
                            <a:srgbClr val="000000"/>
                          </a:solidFill>
                          <a:latin typeface="Arial"/>
                        </a:rPr>
                        <a:t>Hand Geometry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Hand Vein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20040">
                <a:tc>
                  <a:txBody>
                    <a:bodyPr anchor="ctr">
                      <a:noAutofit/>
                    </a:bodyPr>
                    <a:p>
                      <a:pPr algn="ctr">
                        <a:lnSpc>
                          <a:spcPct val="100000"/>
                        </a:lnSpc>
                      </a:pPr>
                      <a:r>
                        <a:rPr b="0" lang="en-US" sz="1200" spc="-1" strike="noStrike">
                          <a:solidFill>
                            <a:srgbClr val="000000"/>
                          </a:solidFill>
                          <a:latin typeface="Arial"/>
                        </a:rPr>
                        <a:t>Eye: Iris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3" name="TextShape 1"/>
          <p:cNvSpPr txBox="1"/>
          <p:nvPr/>
        </p:nvSpPr>
        <p:spPr>
          <a:xfrm>
            <a:off x="76320" y="76320"/>
            <a:ext cx="8915040" cy="13179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Ranking of Biometric Effectiveness and Acceptance (2 of 2)</a:t>
            </a:r>
            <a:endParaRPr b="0" lang="en-US" sz="3600" spc="-1" strike="noStrike">
              <a:solidFill>
                <a:srgbClr val="000000"/>
              </a:solidFill>
              <a:latin typeface="Arial"/>
            </a:endParaRPr>
          </a:p>
        </p:txBody>
      </p:sp>
      <p:sp>
        <p:nvSpPr>
          <p:cNvPr id="194" name="TextShape 2"/>
          <p:cNvSpPr txBox="1"/>
          <p:nvPr/>
        </p:nvSpPr>
        <p:spPr>
          <a:xfrm>
            <a:off x="444960" y="4852800"/>
            <a:ext cx="8534160" cy="837720"/>
          </a:xfrm>
          <a:prstGeom prst="rect">
            <a:avLst/>
          </a:prstGeom>
          <a:noFill/>
          <a:ln w="0">
            <a:noFill/>
          </a:ln>
        </p:spPr>
        <p:txBody>
          <a:bodyPr>
            <a:normAutofit/>
          </a:bodyPr>
          <a:p>
            <a:pPr>
              <a:lnSpc>
                <a:spcPct val="100000"/>
              </a:lnSpc>
              <a:spcBef>
                <a:spcPts val="400"/>
              </a:spcBef>
              <a:tabLst>
                <a:tab algn="l" pos="0"/>
              </a:tabLst>
            </a:pPr>
            <a:r>
              <a:rPr b="0" lang="en-US" sz="2000" spc="-1" strike="noStrike">
                <a:solidFill>
                  <a:srgbClr val="000000"/>
                </a:solidFill>
                <a:latin typeface="Arial"/>
                <a:ea typeface="Verdana"/>
              </a:rPr>
              <a:t>Note: In the table, H = High, M = Medium, and L = Low.</a:t>
            </a:r>
            <a:br/>
            <a:r>
              <a:rPr b="0" lang="en-US" sz="2000" spc="-1" strike="noStrike">
                <a:solidFill>
                  <a:srgbClr val="000000"/>
                </a:solidFill>
                <a:latin typeface="Arial"/>
                <a:ea typeface="Verdana"/>
              </a:rPr>
              <a:t>From multiple sources.</a:t>
            </a:r>
            <a:endParaRPr b="0" lang="en-US" sz="2000" spc="-1" strike="noStrike">
              <a:solidFill>
                <a:srgbClr val="000000"/>
              </a:solidFill>
              <a:latin typeface="Arial"/>
            </a:endParaRPr>
          </a:p>
        </p:txBody>
      </p:sp>
      <p:graphicFrame>
        <p:nvGraphicFramePr>
          <p:cNvPr id="195" name="Table 3"/>
          <p:cNvGraphicFramePr/>
          <p:nvPr/>
        </p:nvGraphicFramePr>
        <p:xfrm>
          <a:off x="228600" y="1715400"/>
          <a:ext cx="8610120" cy="2779920"/>
        </p:xfrm>
        <a:graphic>
          <a:graphicData uri="http://schemas.openxmlformats.org/drawingml/2006/table">
            <a:tbl>
              <a:tblPr/>
              <a:tblGrid>
                <a:gridCol w="1127880"/>
                <a:gridCol w="910440"/>
                <a:gridCol w="1023480"/>
                <a:gridCol w="1060920"/>
                <a:gridCol w="1104120"/>
                <a:gridCol w="1094040"/>
                <a:gridCol w="1102680"/>
                <a:gridCol w="1186560"/>
              </a:tblGrid>
              <a:tr h="438840">
                <a:tc>
                  <a:txBody>
                    <a:bodyPr anchor="ctr">
                      <a:noAutofit/>
                    </a:bodyPr>
                    <a:p>
                      <a:pPr algn="ctr">
                        <a:lnSpc>
                          <a:spcPct val="100000"/>
                        </a:lnSpc>
                      </a:pPr>
                      <a:r>
                        <a:rPr b="1" lang="en-US" sz="1200" spc="-1" strike="noStrike">
                          <a:solidFill>
                            <a:srgbClr val="ffffff"/>
                          </a:solidFill>
                          <a:latin typeface="Arial"/>
                        </a:rPr>
                        <a:t>Biometrics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University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Uniqueness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Permanence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Collectability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Performance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Acceptability</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Circumvention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96720">
                <a:tc>
                  <a:txBody>
                    <a:bodyPr anchor="ctr">
                      <a:noAutofit/>
                    </a:bodyPr>
                    <a:p>
                      <a:pPr algn="ctr">
                        <a:lnSpc>
                          <a:spcPct val="100000"/>
                        </a:lnSpc>
                      </a:pPr>
                      <a:r>
                        <a:rPr b="0" lang="en-US" sz="1200" spc="-1" strike="noStrike">
                          <a:solidFill>
                            <a:srgbClr val="000000"/>
                          </a:solidFill>
                          <a:latin typeface="Arial"/>
                        </a:rPr>
                        <a:t>Eye: Retina</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93400">
                <a:tc>
                  <a:txBody>
                    <a:bodyPr anchor="ctr">
                      <a:noAutofit/>
                    </a:bodyPr>
                    <a:p>
                      <a:pPr algn="ctr">
                        <a:lnSpc>
                          <a:spcPct val="100000"/>
                        </a:lnSpc>
                      </a:pPr>
                      <a:r>
                        <a:rPr b="0" lang="en-US" sz="1200" spc="-1" strike="noStrike">
                          <a:solidFill>
                            <a:srgbClr val="000000"/>
                          </a:solidFill>
                          <a:latin typeface="Arial"/>
                        </a:rPr>
                        <a:t>DNA</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8840">
                <a:tc>
                  <a:txBody>
                    <a:bodyPr anchor="ctr">
                      <a:noAutofit/>
                    </a:bodyPr>
                    <a:p>
                      <a:pPr algn="ctr">
                        <a:lnSpc>
                          <a:spcPct val="100000"/>
                        </a:lnSpc>
                      </a:pPr>
                      <a:r>
                        <a:rPr b="0" lang="en-US" sz="1200" spc="-1" strike="noStrike">
                          <a:solidFill>
                            <a:srgbClr val="000000"/>
                          </a:solidFill>
                          <a:latin typeface="Arial"/>
                        </a:rPr>
                        <a:t>Odor and Scent</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08880">
                <a:tc>
                  <a:txBody>
                    <a:bodyPr anchor="ctr">
                      <a:noAutofit/>
                    </a:bodyPr>
                    <a:p>
                      <a:pPr algn="ctr">
                        <a:lnSpc>
                          <a:spcPct val="100000"/>
                        </a:lnSpc>
                      </a:pPr>
                      <a:r>
                        <a:rPr b="0" lang="en-US" sz="1200" spc="-1" strike="noStrike">
                          <a:solidFill>
                            <a:srgbClr val="000000"/>
                          </a:solidFill>
                          <a:latin typeface="Arial"/>
                        </a:rPr>
                        <a:t>Voice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77560">
                <a:tc>
                  <a:txBody>
                    <a:bodyPr anchor="ctr">
                      <a:noAutofit/>
                    </a:bodyPr>
                    <a:p>
                      <a:pPr algn="ctr">
                        <a:lnSpc>
                          <a:spcPct val="100000"/>
                        </a:lnSpc>
                      </a:pPr>
                      <a:r>
                        <a:rPr b="0" lang="en-US" sz="1200" spc="-1" strike="noStrike">
                          <a:solidFill>
                            <a:srgbClr val="000000"/>
                          </a:solidFill>
                          <a:latin typeface="Arial"/>
                        </a:rPr>
                        <a:t>Signature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gn="ctr">
                        <a:lnSpc>
                          <a:spcPct val="100000"/>
                        </a:lnSpc>
                      </a:pPr>
                      <a:r>
                        <a:rPr b="0" lang="en-US" sz="1200" spc="-1" strike="noStrike">
                          <a:solidFill>
                            <a:srgbClr val="000000"/>
                          </a:solidFill>
                          <a:latin typeface="Arial"/>
                        </a:rPr>
                        <a:t>Keystroke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78640">
                <a:tc>
                  <a:txBody>
                    <a:bodyPr anchor="ctr">
                      <a:noAutofit/>
                    </a:bodyPr>
                    <a:p>
                      <a:pPr algn="ctr">
                        <a:lnSpc>
                          <a:spcPct val="100000"/>
                        </a:lnSpc>
                      </a:pPr>
                      <a:r>
                        <a:rPr b="0" lang="en-US" sz="1200" spc="-1" strike="noStrike">
                          <a:solidFill>
                            <a:srgbClr val="000000"/>
                          </a:solidFill>
                          <a:latin typeface="Arial"/>
                        </a:rPr>
                        <a:t>Gait</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L</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H</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M</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Access Control Architecture Models (1 of 3)</a:t>
            </a:r>
            <a:endParaRPr b="0" lang="en-US" sz="3600" spc="-1" strike="noStrike">
              <a:solidFill>
                <a:srgbClr val="000000"/>
              </a:solidFill>
              <a:latin typeface="Arial"/>
            </a:endParaRPr>
          </a:p>
        </p:txBody>
      </p:sp>
      <p:sp>
        <p:nvSpPr>
          <p:cNvPr id="197" name="TextShape 2"/>
          <p:cNvSpPr txBox="1"/>
          <p:nvPr/>
        </p:nvSpPr>
        <p:spPr>
          <a:xfrm>
            <a:off x="228600" y="1295280"/>
            <a:ext cx="8762760" cy="43430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Illustrate access control implementations and can help organizations quickly make improvements through adaptation.</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Trusted computing base (TCB)</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Part of TCSEC Rainbow Series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Used to enforce security policy (rules of system configuration)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Biggest challenges include covert channels</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Storage channels</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Timing channels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Access Control Architecture Models (2 of 3)</a:t>
            </a:r>
            <a:endParaRPr b="0" lang="en-US" sz="3600" spc="-1" strike="noStrike">
              <a:solidFill>
                <a:srgbClr val="000000"/>
              </a:solidFill>
              <a:latin typeface="Arial"/>
            </a:endParaRPr>
          </a:p>
        </p:txBody>
      </p:sp>
      <p:sp>
        <p:nvSpPr>
          <p:cNvPr id="199" name="TextShape 2"/>
          <p:cNvSpPr txBox="1"/>
          <p:nvPr/>
        </p:nvSpPr>
        <p:spPr>
          <a:xfrm>
            <a:off x="228600" y="1295280"/>
            <a:ext cx="8762760" cy="426672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ITSEC: An international set of criteria for evaluating computer systems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Compares Targets of Evaluation (ToE) to detailed security function specifications</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common criteria</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Considered successor to both TCSEC and ITSEC</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Bell-LaPadula confidentiality model</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State machine reference model</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Uses “no read up, no write down” principle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Access Control Architecture Models (3 of 3)</a:t>
            </a:r>
            <a:endParaRPr b="0" lang="en-US" sz="3600" spc="-1" strike="noStrike">
              <a:solidFill>
                <a:srgbClr val="000000"/>
              </a:solidFill>
              <a:latin typeface="Arial"/>
            </a:endParaRPr>
          </a:p>
        </p:txBody>
      </p:sp>
      <p:sp>
        <p:nvSpPr>
          <p:cNvPr id="201" name="TextShape 2"/>
          <p:cNvSpPr txBox="1"/>
          <p:nvPr/>
        </p:nvSpPr>
        <p:spPr>
          <a:xfrm>
            <a:off x="190440" y="990720"/>
            <a:ext cx="8762760" cy="44953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Biba integrity model</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Designed to prevent corruption of higher integrity entities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Based on “no write up, no read down” principle</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Clark-Wilson integrity model</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No changes by unauthorized subjects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No unauthorized changes by authorized subjects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Maintenance of internal and external consistency</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Graham-Denning access control model</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Composed of set of objects, set of subjects, and set of rights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Firewalls</a:t>
            </a:r>
            <a:endParaRPr b="0" lang="en-US" sz="3600" spc="-1" strike="noStrike">
              <a:solidFill>
                <a:srgbClr val="000000"/>
              </a:solidFill>
              <a:latin typeface="Arial"/>
            </a:endParaRPr>
          </a:p>
        </p:txBody>
      </p:sp>
      <p:sp>
        <p:nvSpPr>
          <p:cNvPr id="203" name="TextShape 2"/>
          <p:cNvSpPr txBox="1"/>
          <p:nvPr/>
        </p:nvSpPr>
        <p:spPr>
          <a:xfrm>
            <a:off x="228600" y="1295280"/>
            <a:ext cx="8762760" cy="48304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In information security, a combination of hardware and software that filters or prevents specific information from moving between the outside (untrusted) network and the inside (trusted) network.</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May be: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Separate computer system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Software service running on existing router or server</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Separate network containing supporting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57" dur="indefinite" restart="never" nodeType="tmRoot">
          <p:childTnLst>
            <p:seq>
              <p:cTn id="58" dur="indefinite" nodeType="mainSeq">
                <p:childTnLst>
                  <p:par>
                    <p:cTn id="59" fill="hold">
                      <p:stCondLst>
                        <p:cond delay="indefinite"/>
                      </p:stCondLst>
                      <p:childTnLst>
                        <p:par>
                          <p:cTn id="60" fill="hold">
                            <p:stCondLst>
                              <p:cond delay="0"/>
                            </p:stCondLst>
                            <p:childTnLst>
                              <p:par>
                                <p:cTn id="61" nodeType="clickEffect" fill="hold" presetClass="entr" presetID="1">
                                  <p:stCondLst>
                                    <p:cond delay="0"/>
                                  </p:stCondLst>
                                  <p:childTnLst>
                                    <p:set>
                                      <p:cBhvr>
                                        <p:cTn id="62"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nodeType="clickEffect" fill="hold" presetClass="entr" presetID="1">
                                  <p:stCondLst>
                                    <p:cond delay="0"/>
                                  </p:stCondLst>
                                  <p:childTnLst>
                                    <p:set>
                                      <p:cBhvr>
                                        <p:cTn id="66"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nodeType="clickEffect" fill="hold" presetClass="entr" presetID="1">
                                  <p:stCondLst>
                                    <p:cond delay="0"/>
                                  </p:stCondLst>
                                  <p:childTnLst>
                                    <p:set>
                                      <p:cBhvr>
                                        <p:cTn id="70"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nodeType="clickEffect" fill="hold" presetClass="entr" presetID="1">
                                  <p:stCondLst>
                                    <p:cond delay="0"/>
                                  </p:stCondLst>
                                  <p:childTnLst>
                                    <p:set>
                                      <p:cBhvr>
                                        <p:cTn id="74" dur="1" fill="hold">
                                          <p:stCondLst>
                                            <p:cond delay="0"/>
                                          </p:stCondLst>
                                        </p:cTn>
                                        <p:tgtEl>
                                          <p:spTgt spid="203">
                                            <p:txEl>
                                              <p:pRg st="3" end="3"/>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nodeType="clickEffect" fill="hold" presetClass="entr" presetID="1">
                                  <p:stCondLst>
                                    <p:cond delay="0"/>
                                  </p:stCondLst>
                                  <p:childTnLst>
                                    <p:set>
                                      <p:cBhvr>
                                        <p:cTn id="78" dur="1" fill="hold">
                                          <p:stCondLst>
                                            <p:cond delay="0"/>
                                          </p:stCondLst>
                                        </p:cTn>
                                        <p:tgtEl>
                                          <p:spTgt spid="203">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Firewalls Processing Modes</a:t>
            </a:r>
            <a:endParaRPr b="0" lang="en-US" sz="3600" spc="-1" strike="noStrike">
              <a:solidFill>
                <a:srgbClr val="000000"/>
              </a:solidFill>
              <a:latin typeface="Arial"/>
            </a:endParaRPr>
          </a:p>
        </p:txBody>
      </p:sp>
      <p:sp>
        <p:nvSpPr>
          <p:cNvPr id="205" name="TextShape 2"/>
          <p:cNvSpPr txBox="1"/>
          <p:nvPr/>
        </p:nvSpPr>
        <p:spPr>
          <a:xfrm>
            <a:off x="228600" y="1295280"/>
            <a:ext cx="8762760" cy="419076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Processing modes by which firewalls can be categorized:</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Packet filtering</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Application layer proxy</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MAC layer firewalls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79" dur="indefinite" restart="never" nodeType="tmRoot">
          <p:childTnLst>
            <p:seq>
              <p:cTn id="80" dur="indefinite" nodeType="mainSeq">
                <p:childTnLst>
                  <p:par>
                    <p:cTn id="81" fill="hold">
                      <p:stCondLst>
                        <p:cond delay="indefinite"/>
                      </p:stCondLst>
                      <p:childTnLst>
                        <p:par>
                          <p:cTn id="82" fill="hold">
                            <p:stCondLst>
                              <p:cond delay="0"/>
                            </p:stCondLst>
                            <p:childTnLst>
                              <p:par>
                                <p:cTn id="83" nodeType="clickEffect" fill="hold" presetClass="entr" presetID="1">
                                  <p:stCondLst>
                                    <p:cond delay="0"/>
                                  </p:stCondLst>
                                  <p:childTnLst>
                                    <p:set>
                                      <p:cBhvr>
                                        <p:cTn id="84" dur="1" fill="hold">
                                          <p:stCondLst>
                                            <p:cond delay="0"/>
                                          </p:stCondLst>
                                        </p:cTn>
                                        <p:tgtEl>
                                          <p:spTgt spid="205">
                                            <p:txEl>
                                              <p:pRg st="0" end="0"/>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nodeType="clickEffect" fill="hold" presetClass="entr" presetID="1">
                                  <p:stCondLst>
                                    <p:cond delay="0"/>
                                  </p:stCondLst>
                                  <p:childTnLst>
                                    <p:set>
                                      <p:cBhvr>
                                        <p:cTn id="88" dur="1" fill="hold">
                                          <p:stCondLst>
                                            <p:cond delay="0"/>
                                          </p:stCondLst>
                                        </p:cTn>
                                        <p:tgtEl>
                                          <p:spTgt spid="205">
                                            <p:txEl>
                                              <p:pRg st="1" end="1"/>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nodeType="clickEffect" fill="hold" presetClass="entr" presetID="1">
                                  <p:stCondLst>
                                    <p:cond delay="0"/>
                                  </p:stCondLst>
                                  <p:childTnLst>
                                    <p:set>
                                      <p:cBhvr>
                                        <p:cTn id="92" dur="1" fill="hold">
                                          <p:stCondLst>
                                            <p:cond delay="0"/>
                                          </p:stCondLst>
                                        </p:cTn>
                                        <p:tgtEl>
                                          <p:spTgt spid="205">
                                            <p:txEl>
                                              <p:pRg st="2" end="2"/>
                                            </p:txEl>
                                          </p:spTgt>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nodeType="clickEffect" fill="hold" presetClass="entr" presetID="1">
                                  <p:stCondLst>
                                    <p:cond delay="0"/>
                                  </p:stCondLst>
                                  <p:childTnLst>
                                    <p:set>
                                      <p:cBhvr>
                                        <p:cTn id="96" dur="1" fill="hold">
                                          <p:stCondLst>
                                            <p:cond delay="0"/>
                                          </p:stCondLst>
                                        </p:cTn>
                                        <p:tgtEl>
                                          <p:spTgt spid="205">
                                            <p:txEl>
                                              <p:pRg st="3" end="3"/>
                                            </p:txEl>
                                          </p:spTgt>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nodeType="clickEffect" fill="hold" presetClass="entr" presetID="1">
                                  <p:stCondLst>
                                    <p:cond delay="0"/>
                                  </p:stCondLst>
                                  <p:childTnLst>
                                    <p:set>
                                      <p:cBhvr>
                                        <p:cTn id="100" dur="1" fill="hold">
                                          <p:stCondLst>
                                            <p:cond delay="0"/>
                                          </p:stCondLst>
                                        </p:cTn>
                                        <p:tgtEl>
                                          <p:spTgt spid="20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6"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Packet-Filtering Firewalls (1 of 2)</a:t>
            </a:r>
            <a:endParaRPr b="0" lang="en-US" sz="3600" spc="-1" strike="noStrike">
              <a:solidFill>
                <a:srgbClr val="000000"/>
              </a:solidFill>
              <a:latin typeface="Arial"/>
            </a:endParaRPr>
          </a:p>
        </p:txBody>
      </p:sp>
      <p:sp>
        <p:nvSpPr>
          <p:cNvPr id="207" name="TextShape 2"/>
          <p:cNvSpPr txBox="1"/>
          <p:nvPr/>
        </p:nvSpPr>
        <p:spPr>
          <a:xfrm>
            <a:off x="315720" y="1052640"/>
            <a:ext cx="8762760" cy="458568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Packet-filtering firewalls examine the header information of data packets.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Most often based on the combination of:</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IP source and destination address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Direction (inbound or outbound)</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Transmission Control Protocol (TCP) or User Datagram Protocol (UDP) source and destination port requests</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Simple firewall models enforce rules designed to prohibit packets with certain addresses or partial addresses from passing through the device.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8"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Packet-Filtering Firewalls (2 of 2)</a:t>
            </a:r>
            <a:endParaRPr b="0" lang="en-US" sz="3600" spc="-1" strike="noStrike">
              <a:solidFill>
                <a:srgbClr val="000000"/>
              </a:solidFill>
              <a:latin typeface="Arial"/>
            </a:endParaRPr>
          </a:p>
        </p:txBody>
      </p:sp>
      <p:sp>
        <p:nvSpPr>
          <p:cNvPr id="209" name="TextShape 2"/>
          <p:cNvSpPr txBox="1"/>
          <p:nvPr/>
        </p:nvSpPr>
        <p:spPr>
          <a:xfrm>
            <a:off x="228600" y="1295280"/>
            <a:ext cx="8762760" cy="42667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Three subsets of packet-filtering firewalls: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Static filtering requires that filtering rules be developed and installed within the firewall</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Dynamic filtering allows firewall to react to an emergent event and update or create rules to deal with that event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Stateful packet inspection (SPI) firewalls keep track of each network connection between internal and external systems using a state table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0" name="TextShape 1"/>
          <p:cNvSpPr txBox="1"/>
          <p:nvPr/>
        </p:nvSpPr>
        <p:spPr>
          <a:xfrm>
            <a:off x="152280" y="76320"/>
            <a:ext cx="8838720" cy="837720"/>
          </a:xfrm>
          <a:prstGeom prst="rect">
            <a:avLst/>
          </a:prstGeom>
          <a:noFill/>
          <a:ln w="9360">
            <a:noFill/>
          </a:ln>
        </p:spPr>
        <p:txBody>
          <a:bodyPr anchor="ctr">
            <a:normAutofit/>
          </a:bodyPr>
          <a:p>
            <a:pPr algn="ctr">
              <a:lnSpc>
                <a:spcPct val="100000"/>
              </a:lnSpc>
              <a:spcBef>
                <a:spcPts val="1080"/>
              </a:spcBef>
            </a:pPr>
            <a:r>
              <a:rPr b="0" lang="en-US" sz="3600" spc="-1" strike="noStrike">
                <a:solidFill>
                  <a:srgbClr val="000000"/>
                </a:solidFill>
                <a:latin typeface="Arial"/>
              </a:rPr>
              <a:t>IP packet structure</a:t>
            </a:r>
            <a:endParaRPr b="0" lang="en-US" sz="3600" spc="-1" strike="noStrike">
              <a:solidFill>
                <a:srgbClr val="000000"/>
              </a:solidFill>
              <a:latin typeface="Arial"/>
            </a:endParaRPr>
          </a:p>
        </p:txBody>
      </p:sp>
      <p:pic>
        <p:nvPicPr>
          <p:cNvPr id="211" name="Picture 5" descr="An illustration consists of a block divided into seven horizontal sections. The starting point of the block is labeled as, “0 bits” and the end point of the block is labeled as, “32 bits” at the top corners of the block. The first section is divided into four vertical sections labeled as, “Header version (4bits), Header length (4 bits), Type of service (8 bits) and Type of service (16 bits).” The second section is divided into three vertical sections labeled as, “Identification (16 bits), Flags (3 bits) and Fragment offset (13 bits).” The third section is divided into three sections labeled as, “Time to live (8 bits), Protocol (8 bits) and Header checksum (16 bits).” The fourth section is labeled as, “Source IP address (32 bits).” The fifth section is labeled as, “Destination IP address (32 bits).” The sixth section is labeled as, “Options.” The seventh section is labeled as, “Data.”&#10;"/>
          <p:cNvPicPr/>
          <p:nvPr/>
        </p:nvPicPr>
        <p:blipFill>
          <a:blip r:embed="rId1"/>
          <a:stretch/>
        </p:blipFill>
        <p:spPr>
          <a:xfrm>
            <a:off x="1219320" y="762120"/>
            <a:ext cx="6236640" cy="459432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2" name="TextShape 1"/>
          <p:cNvSpPr txBox="1"/>
          <p:nvPr/>
        </p:nvSpPr>
        <p:spPr>
          <a:xfrm>
            <a:off x="76320" y="76320"/>
            <a:ext cx="8991360" cy="884880"/>
          </a:xfrm>
          <a:prstGeom prst="rect">
            <a:avLst/>
          </a:prstGeom>
          <a:noFill/>
          <a:ln w="9360">
            <a:noFill/>
          </a:ln>
        </p:spPr>
        <p:txBody>
          <a:bodyPr anchor="ctr">
            <a:normAutofit/>
          </a:bodyPr>
          <a:p>
            <a:pPr algn="ctr">
              <a:lnSpc>
                <a:spcPct val="100000"/>
              </a:lnSpc>
              <a:spcBef>
                <a:spcPts val="1080"/>
              </a:spcBef>
            </a:pPr>
            <a:r>
              <a:rPr b="0" lang="en-US" sz="3600" spc="-1" strike="noStrike">
                <a:solidFill>
                  <a:srgbClr val="000000"/>
                </a:solidFill>
                <a:latin typeface="Arial"/>
              </a:rPr>
              <a:t>TCP packet structure</a:t>
            </a:r>
            <a:endParaRPr b="0" lang="en-US" sz="3600" spc="-1" strike="noStrike">
              <a:solidFill>
                <a:srgbClr val="000000"/>
              </a:solidFill>
              <a:latin typeface="Arial"/>
            </a:endParaRPr>
          </a:p>
        </p:txBody>
      </p:sp>
      <p:pic>
        <p:nvPicPr>
          <p:cNvPr id="213" name="Picture 3" descr="An illustration consists of a block divided into nine horizontal section. The block is labeled as, “0, 16 and 31 bits” on the top. The first section is divided into two vertical sections. It is labeled as, “Source port” and “Destination port.” The second section is labeled as, “Sequence number.” The third section is labeled as, “Acknowledgement number.” The fourth section is divided into nine sections labeled as, “Offset, Reserved, U, A, P, R, S, F and Window.” The fifth section is divided into two sections labeled as, “Checksum and Urgent pointer.” The first five sections are labeled as, “TCP header.” The sixth section is divided into two sections labeled as, “Options and Padding.” The seventh and eighth section is labeled as, “Data.” The ninth section has three dots in it.&#10;"/>
          <p:cNvPicPr/>
          <p:nvPr/>
        </p:nvPicPr>
        <p:blipFill>
          <a:blip r:embed="rId1"/>
          <a:stretch/>
        </p:blipFill>
        <p:spPr>
          <a:xfrm>
            <a:off x="1371600" y="1676520"/>
            <a:ext cx="6267960" cy="354132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4" name="TextShape 1"/>
          <p:cNvSpPr txBox="1"/>
          <p:nvPr/>
        </p:nvSpPr>
        <p:spPr>
          <a:xfrm>
            <a:off x="76320" y="76320"/>
            <a:ext cx="8991360" cy="83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UDP datagram structure</a:t>
            </a:r>
            <a:endParaRPr b="0" lang="en-US" sz="3600" spc="-1" strike="noStrike">
              <a:solidFill>
                <a:srgbClr val="000000"/>
              </a:solidFill>
              <a:latin typeface="Arial"/>
            </a:endParaRPr>
          </a:p>
        </p:txBody>
      </p:sp>
      <p:pic>
        <p:nvPicPr>
          <p:cNvPr id="215" name="Picture 3" descr="An illustration consists of five sections. The block is labeled as, “0, 16 and 31 bits” on the top. The first section is divided into two vertical sections labeled as, “Source port and Destination port.” The second section is divided into two sections labeled as, “Length and Checksum.” The third and fourth section is labeled as, “Data.” The fifth section has three dots in it. The first two sections are labeled as, “UDP header.”&#10;"/>
          <p:cNvPicPr/>
          <p:nvPr/>
        </p:nvPicPr>
        <p:blipFill>
          <a:blip r:embed="rId1"/>
          <a:stretch/>
        </p:blipFill>
        <p:spPr>
          <a:xfrm>
            <a:off x="762120" y="2057400"/>
            <a:ext cx="7724160" cy="281916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6" name="TextShape 1"/>
          <p:cNvSpPr txBox="1"/>
          <p:nvPr/>
        </p:nvSpPr>
        <p:spPr>
          <a:xfrm>
            <a:off x="152280" y="76320"/>
            <a:ext cx="8838720" cy="990360"/>
          </a:xfrm>
          <a:prstGeom prst="rect">
            <a:avLst/>
          </a:prstGeom>
          <a:noFill/>
          <a:ln w="9360">
            <a:noFill/>
          </a:ln>
        </p:spPr>
        <p:txBody>
          <a:bodyPr anchor="ctr">
            <a:normAutofit/>
          </a:bodyPr>
          <a:p>
            <a:pPr algn="ctr">
              <a:lnSpc>
                <a:spcPct val="100000"/>
              </a:lnSpc>
              <a:spcBef>
                <a:spcPts val="1080"/>
              </a:spcBef>
            </a:pPr>
            <a:r>
              <a:rPr b="0" lang="en-US" sz="3600" spc="-1" strike="noStrike">
                <a:solidFill>
                  <a:srgbClr val="000000"/>
                </a:solidFill>
                <a:latin typeface="Arial"/>
              </a:rPr>
              <a:t>Packet-filtering router</a:t>
            </a:r>
            <a:endParaRPr b="0" lang="en-US" sz="3600" spc="-1" strike="noStrike">
              <a:solidFill>
                <a:srgbClr val="000000"/>
              </a:solidFill>
              <a:latin typeface="Arial"/>
            </a:endParaRPr>
          </a:p>
        </p:txBody>
      </p:sp>
      <p:pic>
        <p:nvPicPr>
          <p:cNvPr id="217" name="Picture 3" descr="An illustration consists of a label, “Untrusted network.” A dotted line connects the “Untrusted network” and a router labeled as, “Packet –filtering router used as dual-homed bastion host firewall.” An arrow which is U-shaped pointing towards the left labeled as, “Blocked data packets” is shown below the dotted line. An arrow pointing towards the left is labeled as, “Unrestricted data packets” is shown above the dotted line. A dotted line from the router connects to a server and four computers with one computer above the dotted line and three computers below the dotted line. It is labeled as, “Trusted Network.” An arrow labeled as, “Filtered data packets” points towards the right.&#10;"/>
          <p:cNvPicPr/>
          <p:nvPr/>
        </p:nvPicPr>
        <p:blipFill>
          <a:blip r:embed="rId1"/>
          <a:stretch/>
        </p:blipFill>
        <p:spPr>
          <a:xfrm>
            <a:off x="451440" y="1371600"/>
            <a:ext cx="8241120" cy="320004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8" name="TextShape 1"/>
          <p:cNvSpPr txBox="1"/>
          <p:nvPr/>
        </p:nvSpPr>
        <p:spPr>
          <a:xfrm>
            <a:off x="457200" y="291240"/>
            <a:ext cx="8032320" cy="10036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Sample Firewall Rule and Format</a:t>
            </a:r>
            <a:endParaRPr b="0" lang="en-US" sz="3600" spc="-1" strike="noStrike">
              <a:solidFill>
                <a:srgbClr val="000000"/>
              </a:solidFill>
              <a:latin typeface="Arial"/>
            </a:endParaRPr>
          </a:p>
        </p:txBody>
      </p:sp>
      <p:graphicFrame>
        <p:nvGraphicFramePr>
          <p:cNvPr id="219" name="Table 2"/>
          <p:cNvGraphicFramePr/>
          <p:nvPr/>
        </p:nvGraphicFramePr>
        <p:xfrm>
          <a:off x="914400" y="1734120"/>
          <a:ext cx="7314840" cy="3751920"/>
        </p:xfrm>
        <a:graphic>
          <a:graphicData uri="http://schemas.openxmlformats.org/drawingml/2006/table">
            <a:tbl>
              <a:tblPr/>
              <a:tblGrid>
                <a:gridCol w="1828800"/>
                <a:gridCol w="1828800"/>
                <a:gridCol w="1828800"/>
                <a:gridCol w="1828800"/>
              </a:tblGrid>
              <a:tr h="1092600">
                <a:tc>
                  <a:txBody>
                    <a:bodyPr anchor="ctr">
                      <a:noAutofit/>
                    </a:bodyPr>
                    <a:p>
                      <a:pPr algn="ctr">
                        <a:lnSpc>
                          <a:spcPct val="100000"/>
                        </a:lnSpc>
                      </a:pPr>
                      <a:r>
                        <a:rPr b="1" lang="en-US" sz="1600" spc="-1" strike="noStrike">
                          <a:solidFill>
                            <a:srgbClr val="ffffff"/>
                          </a:solidFill>
                          <a:latin typeface="Arial"/>
                        </a:rPr>
                        <a:t>Source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Service (e.g. HTTP, SMTP, FTP)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Action  (Allow or 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886320">
                <a:tc>
                  <a:txBody>
                    <a:bodyPr anchor="ctr">
                      <a:noAutofit/>
                    </a:bodyPr>
                    <a:p>
                      <a:pPr algn="ctr">
                        <a:lnSpc>
                          <a:spcPct val="100000"/>
                        </a:lnSpc>
                      </a:pPr>
                      <a:r>
                        <a:rPr b="0" lang="en-US" sz="1600" spc="-1" strike="noStrike">
                          <a:solidFill>
                            <a:srgbClr val="000000"/>
                          </a:solidFill>
                          <a:latin typeface="Arial"/>
                        </a:rPr>
                        <a:t>172.16x.x</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10.10.x.x</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86320">
                <a:tc>
                  <a:txBody>
                    <a:bodyPr anchor="ctr">
                      <a:noAutofit/>
                    </a:bodyPr>
                    <a:p>
                      <a:pPr algn="ctr">
                        <a:lnSpc>
                          <a:spcPct val="100000"/>
                        </a:lnSpc>
                      </a:pPr>
                      <a:r>
                        <a:rPr b="0" lang="en-US" sz="1600" spc="-1" strike="noStrike">
                          <a:solidFill>
                            <a:srgbClr val="000000"/>
                          </a:solidFill>
                          <a:latin typeface="Arial"/>
                        </a:rPr>
                        <a:t>192.168.x.x</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10.10.10.25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HTTP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86680">
                <a:tc>
                  <a:txBody>
                    <a:bodyPr anchor="ctr">
                      <a:noAutofit/>
                    </a:bodyPr>
                    <a:p>
                      <a:pPr algn="ctr">
                        <a:lnSpc>
                          <a:spcPct val="100000"/>
                        </a:lnSpc>
                      </a:pPr>
                      <a:r>
                        <a:rPr b="0" lang="en-US" sz="1600" spc="-1" strike="noStrike">
                          <a:solidFill>
                            <a:srgbClr val="000000"/>
                          </a:solidFill>
                          <a:latin typeface="Arial"/>
                        </a:rPr>
                        <a:t>192.168.0.1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10.10.10.10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FTP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0" name="TextShape 1"/>
          <p:cNvSpPr txBox="1"/>
          <p:nvPr/>
        </p:nvSpPr>
        <p:spPr>
          <a:xfrm>
            <a:off x="152280" y="152280"/>
            <a:ext cx="8838720" cy="99036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State Table Entries</a:t>
            </a:r>
            <a:endParaRPr b="0" lang="en-US" sz="3600" spc="-1" strike="noStrike">
              <a:solidFill>
                <a:srgbClr val="000000"/>
              </a:solidFill>
              <a:latin typeface="Arial"/>
            </a:endParaRPr>
          </a:p>
        </p:txBody>
      </p:sp>
      <p:graphicFrame>
        <p:nvGraphicFramePr>
          <p:cNvPr id="221" name="Table 2"/>
          <p:cNvGraphicFramePr/>
          <p:nvPr/>
        </p:nvGraphicFramePr>
        <p:xfrm>
          <a:off x="62280" y="2286000"/>
          <a:ext cx="8929080" cy="1780200"/>
        </p:xfrm>
        <a:graphic>
          <a:graphicData uri="http://schemas.openxmlformats.org/drawingml/2006/table">
            <a:tbl>
              <a:tblPr/>
              <a:tblGrid>
                <a:gridCol w="1385280"/>
                <a:gridCol w="1295280"/>
                <a:gridCol w="1295280"/>
                <a:gridCol w="1295280"/>
                <a:gridCol w="1393200"/>
                <a:gridCol w="1218960"/>
                <a:gridCol w="1045800"/>
              </a:tblGrid>
              <a:tr h="990360">
                <a:tc>
                  <a:txBody>
                    <a:bodyPr anchor="ctr">
                      <a:noAutofit/>
                    </a:bodyPr>
                    <a:p>
                      <a:pPr algn="ctr">
                        <a:lnSpc>
                          <a:spcPct val="100000"/>
                        </a:lnSpc>
                      </a:pPr>
                      <a:r>
                        <a:rPr b="1" lang="en-US" sz="1600" spc="-1" strike="noStrike">
                          <a:solidFill>
                            <a:srgbClr val="ffffff"/>
                          </a:solidFill>
                          <a:latin typeface="Arial"/>
                        </a:rPr>
                        <a:t>Source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Source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Time Remaining (in seconds)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Total Time (in seconds)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Protocol</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789840">
                <a:tc>
                  <a:txBody>
                    <a:bodyPr anchor="ctr">
                      <a:noAutofit/>
                    </a:bodyPr>
                    <a:p>
                      <a:pPr algn="ctr">
                        <a:lnSpc>
                          <a:spcPct val="100000"/>
                        </a:lnSpc>
                      </a:pPr>
                      <a:r>
                        <a:rPr b="0" lang="en-US" sz="1600" spc="-1" strike="noStrike">
                          <a:solidFill>
                            <a:srgbClr val="000000"/>
                          </a:solidFill>
                          <a:latin typeface="Arial"/>
                        </a:rPr>
                        <a:t>192.168.2.5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1028</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10.10.10.7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80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2,275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3,600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TCP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Application Layer Proxy Firewall (1 of 3)</a:t>
            </a:r>
            <a:endParaRPr b="0" lang="en-US" sz="3600" spc="-1" strike="noStrike">
              <a:solidFill>
                <a:srgbClr val="000000"/>
              </a:solidFill>
              <a:latin typeface="Arial"/>
            </a:endParaRPr>
          </a:p>
        </p:txBody>
      </p:sp>
      <p:sp>
        <p:nvSpPr>
          <p:cNvPr id="223" name="TextShape 2"/>
          <p:cNvSpPr txBox="1"/>
          <p:nvPr/>
        </p:nvSpPr>
        <p:spPr>
          <a:xfrm>
            <a:off x="228600" y="1295280"/>
            <a:ext cx="8762760" cy="48304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 device capable of functioning both as a firewall and an application layer proxy server.</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Since proxy servers are often placed in unsecured area of the network (e.g., DMZ), they are exposed to higher levels of risk from less trusted networks.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Additional filtering routers can be implemented behind the proxy firewall, further protecting internal systems.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Processing Modes (2 of 3)</a:t>
            </a:r>
            <a:endParaRPr b="0" lang="en-US" sz="3600" spc="-1" strike="noStrike">
              <a:solidFill>
                <a:srgbClr val="000000"/>
              </a:solidFill>
              <a:latin typeface="Arial"/>
            </a:endParaRPr>
          </a:p>
        </p:txBody>
      </p:sp>
      <p:sp>
        <p:nvSpPr>
          <p:cNvPr id="225" name="TextShape 2"/>
          <p:cNvSpPr txBox="1"/>
          <p:nvPr/>
        </p:nvSpPr>
        <p:spPr>
          <a:xfrm>
            <a:off x="228600" y="1295280"/>
            <a:ext cx="8762760" cy="41144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MAC layer firewalls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Designed to operate at media access control sublayer of network’s data link layer</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Make filtering decisions based on specific host computer’s identity</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MAC addresses of specific host computers are linked to access control list (ACL) entries that identify specific types of packets that can be sent to each host; all other traffic is blocked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Processing Modes (3 of 3)</a:t>
            </a:r>
            <a:endParaRPr b="0" lang="en-US" sz="3600" spc="-1" strike="noStrike">
              <a:solidFill>
                <a:srgbClr val="000000"/>
              </a:solidFill>
              <a:latin typeface="Arial"/>
            </a:endParaRPr>
          </a:p>
        </p:txBody>
      </p:sp>
      <p:sp>
        <p:nvSpPr>
          <p:cNvPr id="227" name="TextShape 2"/>
          <p:cNvSpPr txBox="1"/>
          <p:nvPr/>
        </p:nvSpPr>
        <p:spPr>
          <a:xfrm>
            <a:off x="190440" y="990720"/>
            <a:ext cx="8762760" cy="464796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Hybrid firewalls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Combine elements of other types of firewalls, that is, elements of packet filtering and proxy services, or of packet filtering and circuit gateways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Alternately, may consist of two separate firewall devices; each a separate firewall system, but connected to work in tandem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Enables an organization to make security improvement without completely replacing existing firewalls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Include the Next Generation Firewall (NGFW) and Unified Threat Management (UTM) devices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TextShape 1"/>
          <p:cNvSpPr txBox="1"/>
          <p:nvPr/>
        </p:nvSpPr>
        <p:spPr>
          <a:xfrm>
            <a:off x="519120" y="152280"/>
            <a:ext cx="8032320" cy="1003680"/>
          </a:xfrm>
          <a:prstGeom prst="rect">
            <a:avLst/>
          </a:prstGeom>
          <a:noFill/>
          <a:ln w="9360">
            <a:noFill/>
          </a:ln>
        </p:spPr>
        <p:txBody>
          <a:bodyPr anchor="ctr">
            <a:noAutofit/>
          </a:bodyPr>
          <a:p>
            <a:pPr algn="ctr">
              <a:lnSpc>
                <a:spcPct val="100000"/>
              </a:lnSpc>
              <a:spcBef>
                <a:spcPts val="1080"/>
              </a:spcBef>
            </a:pPr>
            <a:r>
              <a:rPr b="0" lang="en-US" sz="3600" spc="-1" strike="noStrike">
                <a:solidFill>
                  <a:srgbClr val="000000"/>
                </a:solidFill>
                <a:latin typeface="Arial"/>
              </a:rPr>
              <a:t>Firewall types and protocol models</a:t>
            </a:r>
            <a:endParaRPr b="0" lang="en-US" sz="3600" spc="-1" strike="noStrike">
              <a:solidFill>
                <a:srgbClr val="000000"/>
              </a:solidFill>
              <a:latin typeface="Arial"/>
            </a:endParaRPr>
          </a:p>
        </p:txBody>
      </p:sp>
      <p:pic>
        <p:nvPicPr>
          <p:cNvPr id="229" name="Picture 5" descr="An illustration consists of three sections labeled as, “OSI Layers, Included Protocols and TCP/IP Layers.” The text below the OSI layers are numbered from bottom to top and labeled as, “1 Physical, 2 Data link, 3 Network, 4 Transport, 5 Session, 6 Presentation, and 7 Application.” The included protocols for 5, 6 and 7 layers are SNMP, TFTP, NFS, DNS, and BOOTP. All these protocols follow UDP protocol in Transport layer. The TCP protocol in the transport layer consists of protocols named as, “FTP, Telnet, Finger, SMTP and POP.” The layers 5, 6 and 7 follow the above protocols. The layers 5, 6 and 7 uses Application as a TCP/IP Layers. The TCP/IP layers for Transport layer is labeled as, “Host-Host Transport. The included protocol for Network layer is IP and TCP/IP layer for it is Internet.” The included protocol for Data link layer is Network interface cards and TCP/IP layers for it is Subnet. The included protocol for Physical layer is Transmission Media and TCP/IP layers for it is Subnet. An arrow points 5, 6, and 7 layers towards the left and is labeled as, “Application layer proxy firewall.” An arrow points 3 and 4 layer towards the left and is labeled as, “SPI firewall.” An arrow points layer 3 towards the left and is labeled as, “Packet-filtering firewall.” An arrow points layer 1 and 2 towards the left and is labeled as, “MAC firewall.” &#10;"/>
          <p:cNvPicPr/>
          <p:nvPr/>
        </p:nvPicPr>
        <p:blipFill>
          <a:blip r:embed="rId1"/>
          <a:stretch/>
        </p:blipFill>
        <p:spPr>
          <a:xfrm>
            <a:off x="519120" y="1156320"/>
            <a:ext cx="8578080" cy="4374720"/>
          </a:xfrm>
          <a:prstGeom prst="rect">
            <a:avLst/>
          </a:prstGeom>
          <a:ln w="0">
            <a:noFill/>
          </a:ln>
        </p:spPr>
      </p:pic>
    </p:spTree>
  </p:cSld>
  <mc:AlternateContent>
    <mc:Choice Requires="p14">
      <p:transition spd="slow" p14:dur="2000"/>
    </mc:Choice>
    <mc:Fallback>
      <p:transition spd="slow"/>
    </mc:Fallback>
  </mc:AlternateContent>
  <p:timing>
    <p:tnLst>
      <p:par>
        <p:cTn id="101" dur="indefinite" restart="never" nodeType="tmRoot">
          <p:childTnLst>
            <p:seq>
              <p:cTn id="102" dur="indefinite" nodeType="mainSeq">
                <p:childTnLst>
                  <p:par>
                    <p:cTn id="103" fill="hold">
                      <p:stCondLst>
                        <p:cond delay="indefinite"/>
                      </p:stCondLst>
                      <p:childTnLst>
                        <p:par>
                          <p:cTn id="104" fill="hold">
                            <p:stCondLst>
                              <p:cond delay="0"/>
                            </p:stCondLst>
                            <p:childTnLst>
                              <p:par>
                                <p:cTn id="105" nodeType="clickEffect" fill="hold" presetClass="entr" presetID="1">
                                  <p:stCondLst>
                                    <p:cond delay="0"/>
                                  </p:stCondLst>
                                  <p:childTnLst>
                                    <p:set>
                                      <p:cBhvr>
                                        <p:cTn id="106" dur="1" fill="hold">
                                          <p:stCondLst>
                                            <p:cond delay="0"/>
                                          </p:stCondLst>
                                        </p:cTn>
                                        <p:tgtEl>
                                          <p:spTgt spid="22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TextShap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Architectures</a:t>
            </a:r>
            <a:endParaRPr b="0" lang="en-US" sz="3600" spc="-1" strike="noStrike">
              <a:solidFill>
                <a:srgbClr val="000000"/>
              </a:solidFill>
              <a:latin typeface="Arial"/>
            </a:endParaRPr>
          </a:p>
        </p:txBody>
      </p:sp>
      <p:sp>
        <p:nvSpPr>
          <p:cNvPr id="231" name="TextShape 2"/>
          <p:cNvSpPr txBox="1"/>
          <p:nvPr/>
        </p:nvSpPr>
        <p:spPr>
          <a:xfrm>
            <a:off x="190440" y="838080"/>
            <a:ext cx="8762760" cy="47239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Firewall devices can be configured in several network connection architectures.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Best configuration depends on three factors: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Objectives of the network</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Organization’s ability to develop and implement architectures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Budget available for function</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Three common architectural implementations of firewalls: single bastion hosts, screened host, and screened subnet (with DMZ</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07" dur="indefinite" restart="never" nodeType="tmRoot">
          <p:childTnLst>
            <p:seq>
              <p:cTn id="108" dur="indefinite" nodeType="mainSeq">
                <p:childTnLst>
                  <p:par>
                    <p:cTn id="109" fill="hold">
                      <p:stCondLst>
                        <p:cond delay="indefinite"/>
                      </p:stCondLst>
                      <p:childTnLst>
                        <p:par>
                          <p:cTn id="110" fill="hold">
                            <p:stCondLst>
                              <p:cond delay="0"/>
                            </p:stCondLst>
                            <p:childTnLst>
                              <p:par>
                                <p:cTn id="111" nodeType="clickEffect" fill="hold" presetClass="entr" presetID="1">
                                  <p:stCondLst>
                                    <p:cond delay="0"/>
                                  </p:stCondLst>
                                  <p:childTnLst>
                                    <p:set>
                                      <p:cBhvr>
                                        <p:cTn id="112" dur="1" fill="hold">
                                          <p:stCondLst>
                                            <p:cond delay="0"/>
                                          </p:stCondLst>
                                        </p:cTn>
                                        <p:tgtEl>
                                          <p:spTgt spid="231">
                                            <p:txEl>
                                              <p:pRg st="0" end="0"/>
                                            </p:txEl>
                                          </p:spTgt>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nodeType="clickEffect" fill="hold" presetClass="entr" presetID="1">
                                  <p:stCondLst>
                                    <p:cond delay="0"/>
                                  </p:stCondLst>
                                  <p:childTnLst>
                                    <p:set>
                                      <p:cBhvr>
                                        <p:cTn id="116" dur="1" fill="hold">
                                          <p:stCondLst>
                                            <p:cond delay="0"/>
                                          </p:stCondLst>
                                        </p:cTn>
                                        <p:tgtEl>
                                          <p:spTgt spid="231">
                                            <p:txEl>
                                              <p:pRg st="1" end="1"/>
                                            </p:txEl>
                                          </p:spTgt>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nodeType="clickEffect" fill="hold" presetClass="entr" presetID="1">
                                  <p:stCondLst>
                                    <p:cond delay="0"/>
                                  </p:stCondLst>
                                  <p:childTnLst>
                                    <p:set>
                                      <p:cBhvr>
                                        <p:cTn id="120" dur="1" fill="hold">
                                          <p:stCondLst>
                                            <p:cond delay="0"/>
                                          </p:stCondLst>
                                        </p:cTn>
                                        <p:tgtEl>
                                          <p:spTgt spid="231">
                                            <p:txEl>
                                              <p:pRg st="2" end="2"/>
                                            </p:txEl>
                                          </p:spTgt>
                                        </p:tgtEl>
                                        <p:attrNameLst>
                                          <p:attrName>style.visibility</p:attrName>
                                        </p:attrNameLst>
                                      </p:cBhvr>
                                      <p:to>
                                        <p:strVal val="visible"/>
                                      </p:to>
                                    </p:set>
                                  </p:childTnLst>
                                </p:cTn>
                              </p:par>
                            </p:childTnLst>
                          </p:cTn>
                        </p:par>
                      </p:childTnLst>
                    </p:cTn>
                  </p:par>
                  <p:par>
                    <p:cTn id="121" fill="hold">
                      <p:stCondLst>
                        <p:cond delay="indefinite"/>
                      </p:stCondLst>
                      <p:childTnLst>
                        <p:par>
                          <p:cTn id="122" fill="hold">
                            <p:stCondLst>
                              <p:cond delay="0"/>
                            </p:stCondLst>
                            <p:childTnLst>
                              <p:par>
                                <p:cTn id="123" nodeType="clickEffect" fill="hold" presetClass="entr" presetID="1">
                                  <p:stCondLst>
                                    <p:cond delay="0"/>
                                  </p:stCondLst>
                                  <p:childTnLst>
                                    <p:set>
                                      <p:cBhvr>
                                        <p:cTn id="124" dur="1" fill="hold">
                                          <p:stCondLst>
                                            <p:cond delay="0"/>
                                          </p:stCondLst>
                                        </p:cTn>
                                        <p:tgtEl>
                                          <p:spTgt spid="231">
                                            <p:txEl>
                                              <p:pRg st="3" end="3"/>
                                            </p:txEl>
                                          </p:spTgt>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231">
                                            <p:txEl>
                                              <p:pRg st="4" end="4"/>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231">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2" name="TextShape 1"/>
          <p:cNvSpPr txBox="1"/>
          <p:nvPr/>
        </p:nvSpPr>
        <p:spPr>
          <a:xfrm>
            <a:off x="91440" y="-709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Firewall Architectures (2 of 5)</a:t>
            </a:r>
            <a:endParaRPr b="0" lang="en-US" sz="3600" spc="-1" strike="noStrike">
              <a:solidFill>
                <a:srgbClr val="000000"/>
              </a:solidFill>
              <a:latin typeface="Arial"/>
            </a:endParaRPr>
          </a:p>
        </p:txBody>
      </p:sp>
      <p:sp>
        <p:nvSpPr>
          <p:cNvPr id="233" name="TextShape 2"/>
          <p:cNvSpPr txBox="1"/>
          <p:nvPr/>
        </p:nvSpPr>
        <p:spPr>
          <a:xfrm>
            <a:off x="236160" y="1143000"/>
            <a:ext cx="8762760" cy="441936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Single bastion hosts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Commonly referred to as sacrificial host, as it stands as sole defender on the network perimeter</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Usually implemented as a dual-homed host, which contains two network interface cards (NICs): one that is connected to external network and one that is connected to internal network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Implementation of this architecture often makes use of network address translation (NAT), creating another barrier to intrusion from external attackers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4"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Firewall Architectures (3 of 5)</a:t>
            </a:r>
            <a:endParaRPr b="0" lang="en-US" sz="3600" spc="-1" strike="noStrike">
              <a:solidFill>
                <a:srgbClr val="000000"/>
              </a:solidFill>
              <a:latin typeface="Arial"/>
            </a:endParaRPr>
          </a:p>
        </p:txBody>
      </p:sp>
      <p:sp>
        <p:nvSpPr>
          <p:cNvPr id="235" name="TextShape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Screened host architecture</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Combines packet-filtering router with a separate, dedicated firewall such as an application proxy server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Allows router to prescreen packets to minimize the traffic/load on internal proxy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Requires an external attack to compromise two separate systems before the attack can access internal data</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Architectures (4 of 5)</a:t>
            </a:r>
            <a:endParaRPr b="0" lang="en-US" sz="3600" spc="-1" strike="noStrike">
              <a:solidFill>
                <a:srgbClr val="000000"/>
              </a:solidFill>
              <a:latin typeface="Arial"/>
            </a:endParaRPr>
          </a:p>
        </p:txBody>
      </p:sp>
      <p:sp>
        <p:nvSpPr>
          <p:cNvPr id="237" name="TextShape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Screened subnet architecture (with DMZ)</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Is the dominant architecture used today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Commonly consists of two or more internal firewalls behind packet-filtering router, with each protecting a trusted network:</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Connections from outside or untrusted network are routed through external filtering router.</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Connections from outside or untrusted network are routed into and out of routing firewall to separate the network segment known as DMZ.</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Connections into trusted internal network are allowed only from DMZ bastion host servers.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Architectures (5 of 5)</a:t>
            </a:r>
            <a:endParaRPr b="0" lang="en-US" sz="3600" spc="-1" strike="noStrike">
              <a:solidFill>
                <a:srgbClr val="000000"/>
              </a:solidFill>
              <a:latin typeface="Arial"/>
            </a:endParaRPr>
          </a:p>
        </p:txBody>
      </p:sp>
      <p:sp>
        <p:nvSpPr>
          <p:cNvPr id="239" name="TextShape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Screened subnet performs two functions: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Protects DMZ systems and information from outside threats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Protects the internal networks by limiting how external connections can gain access to internal systems</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Another facet of DMZs: creation of extranets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0" name="TextShape 1"/>
          <p:cNvSpPr txBox="1"/>
          <p:nvPr/>
        </p:nvSpPr>
        <p:spPr>
          <a:xfrm>
            <a:off x="380880" y="152280"/>
            <a:ext cx="8312400" cy="4568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Reserved Nonroutable Address Ranges</a:t>
            </a:r>
            <a:endParaRPr b="0" lang="en-US" sz="3600" spc="-1" strike="noStrike">
              <a:solidFill>
                <a:srgbClr val="000000"/>
              </a:solidFill>
              <a:latin typeface="Arial"/>
            </a:endParaRPr>
          </a:p>
        </p:txBody>
      </p:sp>
      <p:graphicFrame>
        <p:nvGraphicFramePr>
          <p:cNvPr id="241" name="Table 2"/>
          <p:cNvGraphicFramePr/>
          <p:nvPr/>
        </p:nvGraphicFramePr>
        <p:xfrm>
          <a:off x="533520" y="762120"/>
          <a:ext cx="8076960" cy="4266720"/>
        </p:xfrm>
        <a:graphic>
          <a:graphicData uri="http://schemas.openxmlformats.org/drawingml/2006/table">
            <a:tbl>
              <a:tblPr/>
              <a:tblGrid>
                <a:gridCol w="1346040"/>
                <a:gridCol w="1346040"/>
                <a:gridCol w="1346040"/>
                <a:gridCol w="1346040"/>
                <a:gridCol w="1346040"/>
                <a:gridCol w="1346760"/>
              </a:tblGrid>
              <a:tr h="673560">
                <a:tc>
                  <a:txBody>
                    <a:bodyPr anchor="ctr">
                      <a:noAutofit/>
                    </a:bodyPr>
                    <a:p>
                      <a:pPr algn="ctr">
                        <a:lnSpc>
                          <a:spcPct val="100000"/>
                        </a:lnSpc>
                      </a:pPr>
                      <a:r>
                        <a:rPr b="1" lang="en-US" sz="1200" spc="-1" strike="noStrike">
                          <a:solidFill>
                            <a:srgbClr val="ffffff"/>
                          </a:solidFill>
                          <a:latin typeface="Arial"/>
                        </a:rPr>
                        <a:t>Classful  Description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Usable Addresses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From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To</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CIDR Mask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Decimal Mask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269280">
                <a:tc>
                  <a:txBody>
                    <a:bodyPr anchor="ctr">
                      <a:noAutofit/>
                    </a:bodyPr>
                    <a:p>
                      <a:pPr>
                        <a:lnSpc>
                          <a:spcPct val="100000"/>
                        </a:lnSpc>
                      </a:pPr>
                      <a:r>
                        <a:rPr b="0" lang="en-US" sz="1200" spc="-1" strike="noStrike">
                          <a:solidFill>
                            <a:srgbClr val="000000"/>
                          </a:solidFill>
                          <a:latin typeface="Arial"/>
                        </a:rPr>
                        <a:t>Class A or 24 Bit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 </a:t>
                      </a:r>
                      <a:r>
                        <a:rPr b="0" lang="en-US" sz="1200" spc="-1" strike="noStrike">
                          <a:solidFill>
                            <a:srgbClr val="000000"/>
                          </a:solidFill>
                          <a:latin typeface="Arial"/>
                        </a:rPr>
                        <a:t>16.5 million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10.0.0.0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10.255.255.255</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/8</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255.0.0.0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48920">
                <a:tc>
                  <a:txBody>
                    <a:bodyPr anchor="ctr">
                      <a:noAutofit/>
                    </a:bodyPr>
                    <a:p>
                      <a:pPr>
                        <a:lnSpc>
                          <a:spcPct val="100000"/>
                        </a:lnSpc>
                      </a:pPr>
                      <a:r>
                        <a:rPr b="0" lang="en-US" sz="1200" spc="-1" strike="noStrike">
                          <a:solidFill>
                            <a:srgbClr val="000000"/>
                          </a:solidFill>
                          <a:latin typeface="Arial"/>
                        </a:rPr>
                        <a:t>Class B or 20 Bit</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  </a:t>
                      </a:r>
                      <a:r>
                        <a:rPr b="0" lang="en-US" sz="1200" spc="-1" strike="noStrike">
                          <a:solidFill>
                            <a:srgbClr val="000000"/>
                          </a:solidFill>
                          <a:latin typeface="Arial"/>
                        </a:rPr>
                        <a:t>1.05 million</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172.16.0.0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172.31.255.255</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/12 or /16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255.240.0.0 or 255.255.0.0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48920">
                <a:tc>
                  <a:txBody>
                    <a:bodyPr anchor="ctr">
                      <a:noAutofit/>
                    </a:bodyPr>
                    <a:p>
                      <a:pPr>
                        <a:lnSpc>
                          <a:spcPct val="100000"/>
                        </a:lnSpc>
                      </a:pPr>
                      <a:r>
                        <a:rPr b="0" lang="en-US" sz="1200" spc="-1" strike="noStrike">
                          <a:solidFill>
                            <a:srgbClr val="000000"/>
                          </a:solidFill>
                          <a:latin typeface="Arial"/>
                        </a:rPr>
                        <a:t>Class C or 16 Bit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 </a:t>
                      </a:r>
                      <a:r>
                        <a:rPr b="0" lang="en-US" sz="1200" spc="-1" strike="noStrike">
                          <a:solidFill>
                            <a:srgbClr val="000000"/>
                          </a:solidFill>
                          <a:latin typeface="Arial"/>
                        </a:rPr>
                        <a:t>65,500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192.168.0.0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192.168.255.255</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/16 or /24</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255.240.0.0 or 255.255.0.0</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426040">
                <a:tc>
                  <a:txBody>
                    <a:bodyPr anchor="ctr">
                      <a:noAutofit/>
                    </a:bodyPr>
                    <a:p>
                      <a:pPr>
                        <a:lnSpc>
                          <a:spcPct val="100000"/>
                        </a:lnSpc>
                      </a:pPr>
                      <a:r>
                        <a:rPr b="0" lang="en-US" sz="1200" spc="-1" strike="noStrike">
                          <a:solidFill>
                            <a:srgbClr val="000000"/>
                          </a:solidFill>
                          <a:latin typeface="Arial"/>
                        </a:rPr>
                        <a:t>IPv6 Space</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  </a:t>
                      </a:r>
                      <a:r>
                        <a:rPr b="0" lang="en-US" sz="1200" spc="-1" strike="noStrike">
                          <a:solidFill>
                            <a:srgbClr val="000000"/>
                          </a:solidFill>
                          <a:latin typeface="Arial"/>
                        </a:rPr>
                        <a:t>65,500 sets of 18.45 quintillion (18.45 X 10</a:t>
                      </a:r>
                      <a:r>
                        <a:rPr b="0" lang="en-US" sz="1200" spc="-1" strike="noStrike" baseline="30000">
                          <a:solidFill>
                            <a:srgbClr val="000000"/>
                          </a:solidFill>
                          <a:latin typeface="Arial"/>
                        </a:rPr>
                        <a:t>18</a:t>
                      </a:r>
                      <a:r>
                        <a:rPr b="0" lang="en-US" sz="1200" spc="-1" strike="noStrike">
                          <a:solidFill>
                            <a:srgbClr val="000000"/>
                          </a:solidFill>
                          <a:latin typeface="Arial"/>
                        </a:rPr>
                        <a:t>)</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fc00:/7, where the first 7 digits are fixed (1111 1 10x), followed by a 10-digit organization ID, then 4 digits of subnet ID and 16 digits of host ID. ((F]]C or D] xx:xxxx:xxxx:yyyy:zzzz:zzzz:zzzz:zzzz).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fc00:/7, where the first 7 digits are fixed (1111 1 10x), followed by a 10-digit organization ID, then 4 digits of subnet ID and 16 digits of host ID. ((F]]C or D] xx:xxxx:xxxx:yyyy:zzzz:zzzz:zzzz:zzzz).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fc00:/7, where the first 7 digits are fixed (1111 1 10x), followed by a 10-digit organization ID, then 4 digits of subnet ID and 16 digits of host ID. ((F]]C or D] xx:xxxx:xxxx:yyyy:zzzz:zzzz:zzzz:zzzz).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fc00:/7, where the first 7 digits are fixed (1111 1 10x), followed by a 10-digit organization ID, then 4 digits of subnet ID and 16 digits of host ID. ((F]]C or D] xx:xxxx:xxxx:yyyy:zzzz:zzzz:zzzz:zzzz). </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242" name="TextShape 3"/>
          <p:cNvSpPr txBox="1"/>
          <p:nvPr/>
        </p:nvSpPr>
        <p:spPr>
          <a:xfrm>
            <a:off x="380880" y="5093280"/>
            <a:ext cx="8457840" cy="609120"/>
          </a:xfrm>
          <a:prstGeom prst="rect">
            <a:avLst/>
          </a:prstGeom>
          <a:noFill/>
          <a:ln w="0">
            <a:noFill/>
          </a:ln>
        </p:spPr>
        <p:txBody>
          <a:bodyPr>
            <a:noAutofit/>
          </a:bodyPr>
          <a:p>
            <a:pPr>
              <a:lnSpc>
                <a:spcPct val="100000"/>
              </a:lnSpc>
              <a:spcBef>
                <a:spcPts val="320"/>
              </a:spcBef>
              <a:tabLst>
                <a:tab algn="l" pos="0"/>
              </a:tabLst>
            </a:pPr>
            <a:r>
              <a:rPr b="0" lang="en-US" sz="1600" spc="-1" strike="noStrike">
                <a:solidFill>
                  <a:srgbClr val="000000"/>
                </a:solidFill>
                <a:latin typeface="Arial"/>
                <a:ea typeface="Verdana"/>
              </a:rPr>
              <a:t>Note: that CIDR stands for classless inter- domain routing. </a:t>
            </a:r>
            <a:endParaRPr b="0" lang="en-US" sz="1600" spc="-1" strike="noStrike">
              <a:solidFill>
                <a:srgbClr val="000000"/>
              </a:solidFill>
              <a:latin typeface="Arial"/>
            </a:endParaRPr>
          </a:p>
          <a:p>
            <a:pPr>
              <a:lnSpc>
                <a:spcPct val="100000"/>
              </a:lnSpc>
              <a:spcBef>
                <a:spcPts val="320"/>
              </a:spcBef>
              <a:tabLst>
                <a:tab algn="l" pos="0"/>
              </a:tabLst>
            </a:pPr>
            <a:r>
              <a:rPr b="0" i="1" lang="en-US" sz="1600" spc="-1" strike="noStrike">
                <a:solidFill>
                  <a:srgbClr val="000000"/>
                </a:solidFill>
                <a:latin typeface="Arial"/>
                <a:ea typeface="Verdana"/>
              </a:rPr>
              <a:t>Source: Internet Engineering Task Force, RFC 1466 (http://tools.ietf.orglhtmllrfc1466).18</a:t>
            </a:r>
            <a:endParaRPr b="0" lang="en-US" sz="1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3" name="TextShape 1"/>
          <p:cNvSpPr txBox="1"/>
          <p:nvPr/>
        </p:nvSpPr>
        <p:spPr>
          <a:xfrm>
            <a:off x="117360" y="152280"/>
            <a:ext cx="8835480" cy="5331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Dual-homed bastion host firewall</a:t>
            </a:r>
            <a:endParaRPr b="0" lang="en-US" sz="3600" spc="-1" strike="noStrike">
              <a:solidFill>
                <a:srgbClr val="000000"/>
              </a:solidFill>
              <a:latin typeface="Arial"/>
            </a:endParaRPr>
          </a:p>
        </p:txBody>
      </p:sp>
      <p:pic>
        <p:nvPicPr>
          <p:cNvPr id="244" name="Picture 2" descr="An illustration consists of a label, “Untrusted network.” A dotted line connects the “Untrusted network” and a router is labeled as, “External non-filtering router.” An arrow which is U-shaped pointing towards the left labeled as, “Blocked external data packets” is shown below the dotted line. It is connected to another router labeled as, “Dual homed bastion host firewall providing NAT.” A router pointing towards the left is shown between “External non-filtering router and Dual homed bastion host firewall providing NAT.” This router is connected to a server and four computers with one computer above the dotted line and three computers below the dotted line. It is labeled as, “Trusted Network.” The Untrusted Network and two routers is labeled as, “Public IP addresses.” The second router and Trusted Network together is labeled as, “NAT (or PAT) assigned local addresses.”&#10;"/>
          <p:cNvPicPr/>
          <p:nvPr/>
        </p:nvPicPr>
        <p:blipFill>
          <a:blip r:embed="rId1"/>
          <a:stretch/>
        </p:blipFill>
        <p:spPr>
          <a:xfrm>
            <a:off x="762120" y="990720"/>
            <a:ext cx="7869600" cy="4266720"/>
          </a:xfrm>
          <a:prstGeom prst="rect">
            <a:avLst/>
          </a:prstGeom>
          <a:ln w="0">
            <a:noFill/>
          </a:ln>
        </p:spPr>
      </p:pic>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5" name="TextShape 1"/>
          <p:cNvSpPr txBox="1"/>
          <p:nvPr/>
        </p:nvSpPr>
        <p:spPr>
          <a:xfrm>
            <a:off x="76320" y="152280"/>
            <a:ext cx="8991360" cy="1066320"/>
          </a:xfrm>
          <a:prstGeom prst="rect">
            <a:avLst/>
          </a:prstGeom>
          <a:noFill/>
          <a:ln w="9360">
            <a:noFill/>
          </a:ln>
        </p:spPr>
        <p:txBody>
          <a:bodyPr anchor="ctr">
            <a:noAutofit/>
          </a:bodyPr>
          <a:p>
            <a:pPr algn="ctr">
              <a:lnSpc>
                <a:spcPct val="100000"/>
              </a:lnSpc>
              <a:tabLst>
                <a:tab algn="l" pos="0"/>
              </a:tabLst>
            </a:pPr>
            <a:r>
              <a:rPr b="0" lang="en-US" sz="3600" spc="-1" strike="noStrike">
                <a:solidFill>
                  <a:srgbClr val="000000"/>
                </a:solidFill>
                <a:latin typeface="Arial"/>
              </a:rPr>
              <a:t>Screened host architecture </a:t>
            </a:r>
            <a:endParaRPr b="0" lang="en-US" sz="3600" spc="-1" strike="noStrike">
              <a:solidFill>
                <a:srgbClr val="000000"/>
              </a:solidFill>
              <a:latin typeface="Arial"/>
            </a:endParaRPr>
          </a:p>
        </p:txBody>
      </p:sp>
      <p:pic>
        <p:nvPicPr>
          <p:cNvPr id="246" name="Picture 2" descr="An illustration consists of a label “Untrusted network.” A dotted line connects the “Untrusted network” and the “Packet-filtering firewall.” The “Packet-filtering firewall” points to “Application layer firewall (proxy).” An arrow which is U-shaped pointing towards the left is labeled as, “Blocked data packets” is shown below the dotted line. An arrow pointing towards the left is labeled as, “Outbound data” is shown above the dotted line. An arrow labeled as, “Filtered” is shown above this. The “Packet-filtering firewall” is connected to a server and four computers with one computer above the dotted line and three computers below the dotted line. It is labeled as, “Trusted Network.” A double headed arrow is labeled as, “Proxy access” is shown between “Application layer firewall (proxy)” and “Trusted Network.”&#10;"/>
          <p:cNvPicPr/>
          <p:nvPr/>
        </p:nvPicPr>
        <p:blipFill>
          <a:blip r:embed="rId1"/>
          <a:stretch/>
        </p:blipFill>
        <p:spPr>
          <a:xfrm>
            <a:off x="320040" y="1212120"/>
            <a:ext cx="8503200" cy="4571640"/>
          </a:xfrm>
          <a:prstGeom prst="rect">
            <a:avLst/>
          </a:prstGeom>
          <a:ln w="0">
            <a:noFill/>
          </a:ln>
        </p:spPr>
      </p:pic>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TextShape 1"/>
          <p:cNvSpPr txBox="1"/>
          <p:nvPr/>
        </p:nvSpPr>
        <p:spPr>
          <a:xfrm>
            <a:off x="76320" y="152280"/>
            <a:ext cx="8915040" cy="1142640"/>
          </a:xfrm>
          <a:prstGeom prst="rect">
            <a:avLst/>
          </a:prstGeom>
          <a:noFill/>
          <a:ln w="9360">
            <a:noFill/>
          </a:ln>
        </p:spPr>
        <p:txBody>
          <a:bodyPr>
            <a:noAutofit/>
          </a:bodyPr>
          <a:p>
            <a:pPr algn="ctr">
              <a:lnSpc>
                <a:spcPct val="100000"/>
              </a:lnSpc>
            </a:pPr>
            <a:r>
              <a:rPr b="0" lang="en-US" sz="3600" spc="-1" strike="noStrike">
                <a:solidFill>
                  <a:srgbClr val="000000"/>
                </a:solidFill>
                <a:latin typeface="Arial"/>
              </a:rPr>
              <a:t>Screened subnet (DMZ)</a:t>
            </a:r>
            <a:endParaRPr b="0" lang="en-US" sz="3600" spc="-1" strike="noStrike">
              <a:solidFill>
                <a:srgbClr val="000000"/>
              </a:solidFill>
              <a:latin typeface="Arial"/>
            </a:endParaRPr>
          </a:p>
        </p:txBody>
      </p:sp>
      <p:pic>
        <p:nvPicPr>
          <p:cNvPr id="248" name="Picture 2" descr="An illustration consists of a label “Untrusted network.” A dotted line connects the “Untrusted network” and three routers labeled as, “External filtering router, outbound data and internal filtering router.” The Outbound data is connected to an oval inside which three servers are shown. An arrow pointing to the Servers is enclosed inside an oval and is labeled as, “Demilitarized zone (DMZ).” A double headed arrow labeled as, “Controlled access” is shown towards the left and “Proxy access” is shown towards the right of Servers. The Internal filtering router connects to a server and four computers with one computer above the dotted line and three computers below the dotted line. It is labeled as, “Trusted Network.”&#10;"/>
          <p:cNvPicPr/>
          <p:nvPr/>
        </p:nvPicPr>
        <p:blipFill>
          <a:blip r:embed="rId1"/>
          <a:stretch/>
        </p:blipFill>
        <p:spPr>
          <a:xfrm>
            <a:off x="533520" y="990720"/>
            <a:ext cx="8251560" cy="4571640"/>
          </a:xfrm>
          <a:prstGeom prst="rect">
            <a:avLst/>
          </a:prstGeom>
          <a:ln w="0">
            <a:noFill/>
          </a:ln>
        </p:spPr>
      </p:pic>
    </p:spTree>
  </p:cSld>
  <mc:AlternateContent>
    <mc:Choice Requires="p14">
      <p:transition spd="slow" p14:dur="2000"/>
    </mc:Choice>
    <mc:Fallback>
      <p:transition spd="slow"/>
    </mc:Fallback>
  </mc:AlternateContent>
  <p:timing>
    <p:tnLst>
      <p:par>
        <p:cTn id="133" dur="indefinite" restart="never" nodeType="tmRoot">
          <p:childTnLst>
            <p:seq>
              <p:cTn id="134" dur="indefinite" nodeType="mainSeq">
                <p:childTnLst>
                  <p:par>
                    <p:cTn id="135" fill="hold">
                      <p:stCondLst>
                        <p:cond delay="indefinite"/>
                      </p:stCondLst>
                      <p:childTnLst>
                        <p:par>
                          <p:cTn id="136" fill="hold">
                            <p:stCondLst>
                              <p:cond delay="0"/>
                            </p:stCondLst>
                            <p:childTnLst>
                              <p:par>
                                <p:cTn id="137" nodeType="clickEffect" fill="hold" presetClass="entr" presetID="1">
                                  <p:stCondLst>
                                    <p:cond delay="0"/>
                                  </p:stCondLst>
                                  <p:childTnLst>
                                    <p:set>
                                      <p:cBhvr>
                                        <p:cTn id="138" dur="1" fill="hold">
                                          <p:stCondLst>
                                            <p:cond delay="0"/>
                                          </p:stCondLst>
                                        </p:cTn>
                                        <p:tgtEl>
                                          <p:spTgt spid="24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9" name="TextShape 1"/>
          <p:cNvSpPr txBox="1"/>
          <p:nvPr/>
        </p:nvSpPr>
        <p:spPr>
          <a:xfrm>
            <a:off x="152280" y="152280"/>
            <a:ext cx="8838720" cy="10663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Example network configuration </a:t>
            </a:r>
            <a:endParaRPr b="0" lang="en-US" sz="3600" spc="-1" strike="noStrike">
              <a:solidFill>
                <a:srgbClr val="000000"/>
              </a:solidFill>
              <a:latin typeface="Arial"/>
            </a:endParaRPr>
          </a:p>
        </p:txBody>
      </p:sp>
      <p:pic>
        <p:nvPicPr>
          <p:cNvPr id="250" name="Picture 2" descr="An illustration consists of a label “Untrusted network.” A dotted line connects to two routers and a switch. The first router is labeled as, “External Filtering Router” and the second switch labeled as, “Internal Filtering Router.” A switch is shown between two routers. A switch is connected to three servers enclosed inside an oval and is labeled as, “Web server 10.10.10.4, Proxy server 10.10.10.5 and SMTP Server 10.10.10.6.” The oval is labeled as, “Demilitarized zone (DMZ).” The second router is connected to a server and four computers with one computer above the dotted line and three computers below the dotted line. It is labeled as, “Trusted Network.” The server is labeled as, “Internal server IP: 192.168.2.2.” The computer on the top is labeled as, “Firewall Admin IP: 192.168.2.3.” The text below three computers reads as, “NAT Table.” The INT address are, “192.168.2.1, 192.168.2.2 and 192.168.2.3.” The EXT address are, “10.10.10.7, 10.10.10.8 and 10.10.10.10.”&#10;"/>
          <p:cNvPicPr/>
          <p:nvPr/>
        </p:nvPicPr>
        <p:blipFill>
          <a:blip r:embed="rId1"/>
          <a:stretch/>
        </p:blipFill>
        <p:spPr>
          <a:xfrm>
            <a:off x="946440" y="1066680"/>
            <a:ext cx="7250400" cy="4419360"/>
          </a:xfrm>
          <a:prstGeom prst="rect">
            <a:avLst/>
          </a:prstGeom>
          <a:ln w="0">
            <a:noFill/>
          </a:ln>
        </p:spPr>
      </p:pic>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Selecting the Right Firewall (1 of 2)</a:t>
            </a:r>
            <a:endParaRPr b="0" lang="en-US" sz="3600" spc="-1" strike="noStrike">
              <a:solidFill>
                <a:srgbClr val="000000"/>
              </a:solidFill>
              <a:latin typeface="Arial"/>
            </a:endParaRPr>
          </a:p>
        </p:txBody>
      </p:sp>
      <p:sp>
        <p:nvSpPr>
          <p:cNvPr id="252" name="TextShape 2"/>
          <p:cNvSpPr txBox="1"/>
          <p:nvPr/>
        </p:nvSpPr>
        <p:spPr>
          <a:xfrm>
            <a:off x="228600" y="1295280"/>
            <a:ext cx="8762760" cy="483048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When selecting the firewall, consider the following factors: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Which type of firewall technology offers the right balance between protection and cost for the needs of the organization?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What features are included in the base price? What features are available at extra cost? Are all cost factors known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39" dur="indefinite" restart="never" nodeType="tmRoot">
          <p:childTnLst>
            <p:seq>
              <p:cTn id="140" dur="indefinite" nodeType="mainSeq">
                <p:childTnLst>
                  <p:par>
                    <p:cTn id="141" fill="hold">
                      <p:stCondLst>
                        <p:cond delay="indefinite"/>
                      </p:stCondLst>
                      <p:childTnLst>
                        <p:par>
                          <p:cTn id="142" fill="hold">
                            <p:stCondLst>
                              <p:cond delay="0"/>
                            </p:stCondLst>
                            <p:childTnLst>
                              <p:par>
                                <p:cTn id="143" nodeType="clickEffect" fill="hold" presetClass="entr" presetID="1">
                                  <p:stCondLst>
                                    <p:cond delay="0"/>
                                  </p:stCondLst>
                                  <p:childTnLst>
                                    <p:set>
                                      <p:cBhvr>
                                        <p:cTn id="144" dur="1" fill="hold">
                                          <p:stCondLst>
                                            <p:cond delay="0"/>
                                          </p:stCondLst>
                                        </p:cTn>
                                        <p:tgtEl>
                                          <p:spTgt spid="252">
                                            <p:txEl>
                                              <p:pRg st="0" end="0"/>
                                            </p:txEl>
                                          </p:spTgt>
                                        </p:tgtEl>
                                        <p:attrNameLst>
                                          <p:attrName>style.visibility</p:attrName>
                                        </p:attrNameLst>
                                      </p:cBhvr>
                                      <p:to>
                                        <p:strVal val="visible"/>
                                      </p:to>
                                    </p:set>
                                  </p:childTnLst>
                                </p:cTn>
                              </p:par>
                            </p:childTnLst>
                          </p:cTn>
                        </p:par>
                      </p:childTnLst>
                    </p:cTn>
                  </p:par>
                  <p:par>
                    <p:cTn id="145" fill="hold">
                      <p:stCondLst>
                        <p:cond delay="indefinite"/>
                      </p:stCondLst>
                      <p:childTnLst>
                        <p:par>
                          <p:cTn id="146" fill="hold">
                            <p:stCondLst>
                              <p:cond delay="0"/>
                            </p:stCondLst>
                            <p:childTnLst>
                              <p:par>
                                <p:cTn id="147" nodeType="clickEffect" fill="hold" presetClass="entr" presetID="1">
                                  <p:stCondLst>
                                    <p:cond delay="0"/>
                                  </p:stCondLst>
                                  <p:childTnLst>
                                    <p:set>
                                      <p:cBhvr>
                                        <p:cTn id="148" dur="1" fill="hold">
                                          <p:stCondLst>
                                            <p:cond delay="0"/>
                                          </p:stCondLst>
                                        </p:cTn>
                                        <p:tgtEl>
                                          <p:spTgt spid="252">
                                            <p:txEl>
                                              <p:pRg st="1" end="1"/>
                                            </p:txEl>
                                          </p:spTgt>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nodeType="clickEffect" fill="hold" presetClass="entr" presetID="1">
                                  <p:stCondLst>
                                    <p:cond delay="0"/>
                                  </p:stCondLst>
                                  <p:childTnLst>
                                    <p:set>
                                      <p:cBhvr>
                                        <p:cTn id="152" dur="1" fill="hold">
                                          <p:stCondLst>
                                            <p:cond delay="0"/>
                                          </p:stCondLst>
                                        </p:cTn>
                                        <p:tgtEl>
                                          <p:spTgt spid="252">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Selecting the Right Firewall (2 of 2)</a:t>
            </a:r>
            <a:endParaRPr b="0" lang="en-US" sz="3600" spc="-1" strike="noStrike">
              <a:solidFill>
                <a:srgbClr val="000000"/>
              </a:solidFill>
              <a:latin typeface="Arial"/>
            </a:endParaRPr>
          </a:p>
        </p:txBody>
      </p:sp>
      <p:sp>
        <p:nvSpPr>
          <p:cNvPr id="254" name="TextShape 2"/>
          <p:cNvSpPr txBox="1"/>
          <p:nvPr/>
        </p:nvSpPr>
        <p:spPr>
          <a:xfrm>
            <a:off x="228600" y="1295280"/>
            <a:ext cx="8762760" cy="4114440"/>
          </a:xfrm>
          <a:prstGeom prst="rect">
            <a:avLst/>
          </a:prstGeom>
          <a:noFill/>
          <a:ln w="0">
            <a:noFill/>
          </a:ln>
        </p:spPr>
        <p:txBody>
          <a:bodyPr>
            <a:noAutofit/>
          </a:bodyPr>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How easy is it to set up and configure the firewall? Does the organization have staff on hand that are trained to configure the firewall, or would the hiring of additional employees be required?</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Can the firewall adapt to the growing network in the target organization?</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Most important factor is provision of required protection</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Second most important issue is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3" dur="indefinite" restart="never" nodeType="tmRoot">
          <p:childTnLst>
            <p:seq>
              <p:cTn id="154" dur="indefinite" nodeType="mainSeq">
                <p:childTnLst>
                  <p:par>
                    <p:cTn id="155" fill="hold">
                      <p:stCondLst>
                        <p:cond delay="indefinite"/>
                      </p:stCondLst>
                      <p:childTnLst>
                        <p:par>
                          <p:cTn id="156" fill="hold">
                            <p:stCondLst>
                              <p:cond delay="0"/>
                            </p:stCondLst>
                            <p:childTnLst>
                              <p:par>
                                <p:cTn id="157" nodeType="clickEffect" fill="hold" presetClass="entr" presetID="1">
                                  <p:stCondLst>
                                    <p:cond delay="0"/>
                                  </p:stCondLst>
                                  <p:childTnLst>
                                    <p:set>
                                      <p:cBhvr>
                                        <p:cTn id="158" dur="1" fill="hold">
                                          <p:stCondLst>
                                            <p:cond delay="0"/>
                                          </p:stCondLst>
                                        </p:cTn>
                                        <p:tgtEl>
                                          <p:spTgt spid="254">
                                            <p:txEl>
                                              <p:pRg st="0" end="0"/>
                                            </p:txEl>
                                          </p:spTgt>
                                        </p:tgtEl>
                                        <p:attrNameLst>
                                          <p:attrName>style.visibility</p:attrName>
                                        </p:attrNameLst>
                                      </p:cBhvr>
                                      <p:to>
                                        <p:strVal val="visible"/>
                                      </p:to>
                                    </p:set>
                                  </p:childTnLst>
                                </p:cTn>
                              </p:par>
                            </p:childTnLst>
                          </p:cTn>
                        </p:par>
                      </p:childTnLst>
                    </p:cTn>
                  </p:par>
                  <p:par>
                    <p:cTn id="159" fill="hold">
                      <p:stCondLst>
                        <p:cond delay="indefinite"/>
                      </p:stCondLst>
                      <p:childTnLst>
                        <p:par>
                          <p:cTn id="160" fill="hold">
                            <p:stCondLst>
                              <p:cond delay="0"/>
                            </p:stCondLst>
                            <p:childTnLst>
                              <p:par>
                                <p:cTn id="161" nodeType="clickEffect" fill="hold" presetClass="entr" presetID="1">
                                  <p:stCondLst>
                                    <p:cond delay="0"/>
                                  </p:stCondLst>
                                  <p:childTnLst>
                                    <p:set>
                                      <p:cBhvr>
                                        <p:cTn id="162" dur="1" fill="hold">
                                          <p:stCondLst>
                                            <p:cond delay="0"/>
                                          </p:stCondLst>
                                        </p:cTn>
                                        <p:tgtEl>
                                          <p:spTgt spid="254">
                                            <p:txEl>
                                              <p:pRg st="1" end="1"/>
                                            </p:txEl>
                                          </p:spTgt>
                                        </p:tgtEl>
                                        <p:attrNameLst>
                                          <p:attrName>style.visibility</p:attrName>
                                        </p:attrNameLst>
                                      </p:cBhvr>
                                      <p:to>
                                        <p:strVal val="visible"/>
                                      </p:to>
                                    </p:set>
                                  </p:childTnLst>
                                </p:cTn>
                              </p:par>
                            </p:childTnLst>
                          </p:cTn>
                        </p:par>
                      </p:childTnLst>
                    </p:cTn>
                  </p:par>
                  <p:par>
                    <p:cTn id="163" fill="hold">
                      <p:stCondLst>
                        <p:cond delay="indefinite"/>
                      </p:stCondLst>
                      <p:childTnLst>
                        <p:par>
                          <p:cTn id="164" fill="hold">
                            <p:stCondLst>
                              <p:cond delay="0"/>
                            </p:stCondLst>
                            <p:childTnLst>
                              <p:par>
                                <p:cTn id="165" nodeType="clickEffect" fill="hold" presetClass="entr" presetID="1">
                                  <p:stCondLst>
                                    <p:cond delay="0"/>
                                  </p:stCondLst>
                                  <p:childTnLst>
                                    <p:set>
                                      <p:cBhvr>
                                        <p:cTn id="166" dur="1" fill="hold">
                                          <p:stCondLst>
                                            <p:cond delay="0"/>
                                          </p:stCondLst>
                                        </p:cTn>
                                        <p:tgtEl>
                                          <p:spTgt spid="254">
                                            <p:txEl>
                                              <p:pRg st="2" end="2"/>
                                            </p:txEl>
                                          </p:spTgt>
                                        </p:tgtEl>
                                        <p:attrNameLst>
                                          <p:attrName>style.visibility</p:attrName>
                                        </p:attrNameLst>
                                      </p:cBhvr>
                                      <p:to>
                                        <p:strVal val="visible"/>
                                      </p:to>
                                    </p:set>
                                  </p:childTnLst>
                                </p:cTn>
                              </p:par>
                            </p:childTnLst>
                          </p:cTn>
                        </p:par>
                      </p:childTnLst>
                    </p:cTn>
                  </p:par>
                  <p:par>
                    <p:cTn id="167" fill="hold">
                      <p:stCondLst>
                        <p:cond delay="indefinite"/>
                      </p:stCondLst>
                      <p:childTnLst>
                        <p:par>
                          <p:cTn id="168" fill="hold">
                            <p:stCondLst>
                              <p:cond delay="0"/>
                            </p:stCondLst>
                            <p:childTnLst>
                              <p:par>
                                <p:cTn id="169" nodeType="clickEffect" fill="hold" presetClass="entr" presetID="1">
                                  <p:stCondLst>
                                    <p:cond delay="0"/>
                                  </p:stCondLst>
                                  <p:childTnLst>
                                    <p:set>
                                      <p:cBhvr>
                                        <p:cTn id="170" dur="1" fill="hold">
                                          <p:stCondLst>
                                            <p:cond delay="0"/>
                                          </p:stCondLst>
                                        </p:cTn>
                                        <p:tgtEl>
                                          <p:spTgt spid="254">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5"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Configuring and Managing Firewalls (1 of 4) </a:t>
            </a:r>
            <a:endParaRPr b="0" lang="en-US" sz="3600" spc="-1" strike="noStrike">
              <a:solidFill>
                <a:srgbClr val="000000"/>
              </a:solidFill>
              <a:latin typeface="Arial"/>
            </a:endParaRPr>
          </a:p>
        </p:txBody>
      </p:sp>
      <p:sp>
        <p:nvSpPr>
          <p:cNvPr id="256" name="TextShape 2"/>
          <p:cNvSpPr txBox="1"/>
          <p:nvPr/>
        </p:nvSpPr>
        <p:spPr>
          <a:xfrm>
            <a:off x="152280" y="1371600"/>
            <a:ext cx="8838720" cy="42667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organization must provide for the initial configuration and ongoing management of firewall(s)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Each firewall device must have its own set of configuration rules regulating its actions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Firewall policy configuration is usually complex and difficult</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Configuring firewall policies is both an art and a science</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When security rules conflict with the performance of business, security often loses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7"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Configuring and Managing Firewalls (2 of 4) </a:t>
            </a:r>
            <a:endParaRPr b="0" lang="en-US" sz="3600" spc="-1" strike="noStrike">
              <a:solidFill>
                <a:srgbClr val="000000"/>
              </a:solidFill>
              <a:latin typeface="Arial"/>
            </a:endParaRPr>
          </a:p>
        </p:txBody>
      </p:sp>
      <p:sp>
        <p:nvSpPr>
          <p:cNvPr id="258" name="TextShape 2"/>
          <p:cNvSpPr txBox="1"/>
          <p:nvPr/>
        </p:nvSpPr>
        <p:spPr>
          <a:xfrm>
            <a:off x="228600" y="1295280"/>
            <a:ext cx="8762760" cy="426672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Best practices for firewalls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All traffic from the trusted network is allowed out.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Firewall device is never directly accessed from public network.</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Simple Mail Transport Protocol (SMTP) data are allowed</a:t>
            </a:r>
            <a:br/>
            <a:r>
              <a:rPr b="0" lang="en-US" sz="2400" spc="-1" strike="noStrike">
                <a:solidFill>
                  <a:srgbClr val="000000"/>
                </a:solidFill>
                <a:latin typeface="Arial"/>
                <a:ea typeface="Verdana"/>
              </a:rPr>
              <a:t>to pass through firewall.</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Internet Control Message Protocol (ICMP) data are denied.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Configuring and Managing Firewalls (3 of 4) </a:t>
            </a:r>
            <a:endParaRPr b="0" lang="en-US" sz="3600" spc="-1" strike="noStrike">
              <a:solidFill>
                <a:srgbClr val="000000"/>
              </a:solidFill>
              <a:latin typeface="Arial"/>
            </a:endParaRPr>
          </a:p>
        </p:txBody>
      </p:sp>
      <p:sp>
        <p:nvSpPr>
          <p:cNvPr id="260" name="TextShape 2"/>
          <p:cNvSpPr txBox="1"/>
          <p:nvPr/>
        </p:nvSpPr>
        <p:spPr>
          <a:xfrm>
            <a:off x="228600" y="1295280"/>
            <a:ext cx="8762760" cy="4266720"/>
          </a:xfrm>
          <a:prstGeom prst="rect">
            <a:avLst/>
          </a:prstGeom>
          <a:noFill/>
          <a:ln w="0">
            <a:noFill/>
          </a:ln>
        </p:spPr>
        <p:txBody>
          <a:bodyPr>
            <a:noAutofit/>
          </a:bodyPr>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Telnet access to internal servers should be blocked.</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When Web services are offered outside the firewall, HTTP traffic should be blocked from reaching internal networks.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All data that are not verifiably authentic should be denied.</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Firewall rules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Firewalls operate by examining data packets and performing comparison with predetermined logical rules.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1"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Configuring and Managing Firewalls (4 of 4) </a:t>
            </a:r>
            <a:endParaRPr b="0" lang="en-US" sz="3600" spc="-1" strike="noStrike">
              <a:solidFill>
                <a:srgbClr val="000000"/>
              </a:solidFill>
              <a:latin typeface="Arial"/>
            </a:endParaRPr>
          </a:p>
        </p:txBody>
      </p:sp>
      <p:sp>
        <p:nvSpPr>
          <p:cNvPr id="262" name="TextShape 2"/>
          <p:cNvSpPr txBox="1"/>
          <p:nvPr/>
        </p:nvSpPr>
        <p:spPr>
          <a:xfrm>
            <a:off x="228600" y="1295280"/>
            <a:ext cx="8762760" cy="4266720"/>
          </a:xfrm>
          <a:prstGeom prst="rect">
            <a:avLst/>
          </a:prstGeom>
          <a:noFill/>
          <a:ln w="0">
            <a:noFill/>
          </a:ln>
        </p:spPr>
        <p:txBody>
          <a:bodyPr>
            <a:normAutofit/>
          </a:bodyPr>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The logic is based on a set of guidelines most commonly referred to as firewall rules, rule base, or firewall logic.</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Most firewalls use packet header information to determine whether a specific packet should be allowed or denied.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3" name="TextShape 1"/>
          <p:cNvSpPr txBox="1"/>
          <p:nvPr/>
        </p:nvSpPr>
        <p:spPr>
          <a:xfrm>
            <a:off x="228600" y="76320"/>
            <a:ext cx="8381520" cy="83772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Well – Known Port Numbers </a:t>
            </a:r>
            <a:endParaRPr b="0" lang="en-US" sz="3600" spc="-1" strike="noStrike">
              <a:solidFill>
                <a:srgbClr val="000000"/>
              </a:solidFill>
              <a:latin typeface="Arial"/>
            </a:endParaRPr>
          </a:p>
        </p:txBody>
      </p:sp>
      <p:graphicFrame>
        <p:nvGraphicFramePr>
          <p:cNvPr id="264" name="Table 2"/>
          <p:cNvGraphicFramePr/>
          <p:nvPr/>
        </p:nvGraphicFramePr>
        <p:xfrm>
          <a:off x="1219320" y="914400"/>
          <a:ext cx="6857640" cy="4647960"/>
        </p:xfrm>
        <a:graphic>
          <a:graphicData uri="http://schemas.openxmlformats.org/drawingml/2006/table">
            <a:tbl>
              <a:tblPr/>
              <a:tblGrid>
                <a:gridCol w="3429000"/>
                <a:gridCol w="3429000"/>
              </a:tblGrid>
              <a:tr h="435240">
                <a:tc>
                  <a:txBody>
                    <a:bodyPr anchor="ctr">
                      <a:noAutofit/>
                    </a:bodyPr>
                    <a:p>
                      <a:pPr algn="ctr">
                        <a:lnSpc>
                          <a:spcPct val="100000"/>
                        </a:lnSpc>
                      </a:pPr>
                      <a:r>
                        <a:rPr b="1" lang="en-US" sz="1600" spc="-1" strike="noStrike">
                          <a:solidFill>
                            <a:srgbClr val="ffffff"/>
                          </a:solidFill>
                          <a:latin typeface="Arial"/>
                        </a:rPr>
                        <a:t>Port Number</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Protocol</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435240">
                <a:tc>
                  <a:txBody>
                    <a:bodyPr anchor="ctr">
                      <a:noAutofit/>
                    </a:bodyPr>
                    <a:p>
                      <a:pPr algn="ctr">
                        <a:lnSpc>
                          <a:spcPct val="100000"/>
                        </a:lnSpc>
                      </a:pPr>
                      <a:r>
                        <a:rPr b="0" lang="en-US" sz="1600" spc="-1" strike="noStrike">
                          <a:solidFill>
                            <a:srgbClr val="000000"/>
                          </a:solidFill>
                          <a:latin typeface="Arial"/>
                        </a:rPr>
                        <a:t>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Echo</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5240">
                <a:tc>
                  <a:txBody>
                    <a:bodyPr anchor="ctr">
                      <a:noAutofit/>
                    </a:bodyPr>
                    <a:p>
                      <a:pPr algn="ctr">
                        <a:lnSpc>
                          <a:spcPct val="100000"/>
                        </a:lnSpc>
                      </a:pPr>
                      <a:r>
                        <a:rPr b="0" lang="en-US" sz="1600" spc="-1" strike="noStrike">
                          <a:solidFill>
                            <a:srgbClr val="000000"/>
                          </a:solidFill>
                          <a:latin typeface="Arial"/>
                        </a:rPr>
                        <a:t>20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File Transfer [Default Data] (FTP)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5240">
                <a:tc>
                  <a:txBody>
                    <a:bodyPr anchor="ctr">
                      <a:noAutofit/>
                    </a:bodyPr>
                    <a:p>
                      <a:pPr algn="ctr">
                        <a:lnSpc>
                          <a:spcPct val="100000"/>
                        </a:lnSpc>
                      </a:pPr>
                      <a:r>
                        <a:rPr b="0" lang="en-US" sz="1600" spc="-1" strike="noStrike">
                          <a:solidFill>
                            <a:srgbClr val="000000"/>
                          </a:solidFill>
                          <a:latin typeface="Arial"/>
                        </a:rPr>
                        <a:t>21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File Transfer [Control] (FTP)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5240">
                <a:tc>
                  <a:txBody>
                    <a:bodyPr anchor="ctr">
                      <a:noAutofit/>
                    </a:bodyPr>
                    <a:p>
                      <a:pPr algn="ctr">
                        <a:lnSpc>
                          <a:spcPct val="100000"/>
                        </a:lnSpc>
                      </a:pPr>
                      <a:r>
                        <a:rPr b="0" lang="en-US" sz="1600" spc="-1" strike="noStrike">
                          <a:solidFill>
                            <a:srgbClr val="000000"/>
                          </a:solidFill>
                          <a:latin typeface="Arial"/>
                        </a:rPr>
                        <a:t>23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Telnet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08400">
                <a:tc>
                  <a:txBody>
                    <a:bodyPr anchor="ctr">
                      <a:noAutofit/>
                    </a:bodyPr>
                    <a:p>
                      <a:pPr algn="ctr">
                        <a:lnSpc>
                          <a:spcPct val="100000"/>
                        </a:lnSpc>
                      </a:pPr>
                      <a:r>
                        <a:rPr b="0" lang="en-US" sz="1600" spc="-1" strike="noStrike">
                          <a:solidFill>
                            <a:srgbClr val="000000"/>
                          </a:solidFill>
                          <a:latin typeface="Arial"/>
                        </a:rPr>
                        <a:t>25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Simple Mail Transfer Protocol (SMTP)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5240">
                <a:tc>
                  <a:txBody>
                    <a:bodyPr anchor="ctr">
                      <a:noAutofit/>
                    </a:bodyPr>
                    <a:p>
                      <a:pPr algn="ctr">
                        <a:lnSpc>
                          <a:spcPct val="100000"/>
                        </a:lnSpc>
                      </a:pPr>
                      <a:r>
                        <a:rPr b="0" lang="en-US" sz="1600" spc="-1" strike="noStrike">
                          <a:solidFill>
                            <a:srgbClr val="000000"/>
                          </a:solidFill>
                          <a:latin typeface="Arial"/>
                        </a:rPr>
                        <a:t>53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Domain Name System (DNS)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69720">
                <a:tc>
                  <a:txBody>
                    <a:bodyPr anchor="ctr">
                      <a:noAutofit/>
                    </a:bodyPr>
                    <a:p>
                      <a:pPr algn="ctr">
                        <a:lnSpc>
                          <a:spcPct val="100000"/>
                        </a:lnSpc>
                      </a:pPr>
                      <a:r>
                        <a:rPr b="0" lang="en-US" sz="1600" spc="-1" strike="noStrike">
                          <a:solidFill>
                            <a:srgbClr val="000000"/>
                          </a:solidFill>
                          <a:latin typeface="Arial"/>
                        </a:rPr>
                        <a:t>80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Hypertext Transfer Protocol (HTTP)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3240">
                <a:tc>
                  <a:txBody>
                    <a:bodyPr anchor="ctr">
                      <a:noAutofit/>
                    </a:bodyPr>
                    <a:p>
                      <a:pPr algn="ctr">
                        <a:lnSpc>
                          <a:spcPct val="100000"/>
                        </a:lnSpc>
                      </a:pPr>
                      <a:r>
                        <a:rPr b="0" lang="en-US" sz="1600" spc="-1" strike="noStrike">
                          <a:solidFill>
                            <a:srgbClr val="000000"/>
                          </a:solidFill>
                          <a:latin typeface="Arial"/>
                        </a:rPr>
                        <a:t>110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Post Office Protocol version 3 (POP3)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08400">
                <a:tc>
                  <a:txBody>
                    <a:bodyPr anchor="ctr">
                      <a:noAutofit/>
                    </a:bodyPr>
                    <a:p>
                      <a:pPr algn="ctr">
                        <a:lnSpc>
                          <a:spcPct val="100000"/>
                        </a:lnSpc>
                      </a:pPr>
                      <a:r>
                        <a:rPr b="0" lang="en-US" sz="1600" spc="-1" strike="noStrike">
                          <a:solidFill>
                            <a:srgbClr val="000000"/>
                          </a:solidFill>
                          <a:latin typeface="Arial"/>
                        </a:rPr>
                        <a:t>161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600" spc="-1" strike="noStrike">
                          <a:solidFill>
                            <a:srgbClr val="000000"/>
                          </a:solidFill>
                          <a:latin typeface="Arial"/>
                        </a:rPr>
                        <a:t>Simple Network Management Protocol (SNMP)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5" name="TextShape 1"/>
          <p:cNvSpPr txBox="1"/>
          <p:nvPr/>
        </p:nvSpPr>
        <p:spPr>
          <a:xfrm>
            <a:off x="415800" y="152280"/>
            <a:ext cx="8312400" cy="10702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External Filtering Firewall Inbound Interface Rule Set</a:t>
            </a:r>
            <a:endParaRPr b="0" lang="en-US" sz="3600" spc="-1" strike="noStrike">
              <a:solidFill>
                <a:srgbClr val="000000"/>
              </a:solidFill>
              <a:latin typeface="Arial"/>
            </a:endParaRPr>
          </a:p>
        </p:txBody>
      </p:sp>
      <p:graphicFrame>
        <p:nvGraphicFramePr>
          <p:cNvPr id="266" name="Table 2"/>
          <p:cNvGraphicFramePr/>
          <p:nvPr/>
        </p:nvGraphicFramePr>
        <p:xfrm>
          <a:off x="609480" y="1217520"/>
          <a:ext cx="7695720" cy="4343040"/>
        </p:xfrm>
        <a:graphic>
          <a:graphicData uri="http://schemas.openxmlformats.org/drawingml/2006/table">
            <a:tbl>
              <a:tblPr/>
              <a:tblGrid>
                <a:gridCol w="1282680"/>
                <a:gridCol w="1282680"/>
                <a:gridCol w="1282680"/>
                <a:gridCol w="1442880"/>
                <a:gridCol w="1414440"/>
                <a:gridCol w="990360"/>
              </a:tblGrid>
              <a:tr h="543240">
                <a:tc>
                  <a:txBody>
                    <a:bodyPr anchor="ctr">
                      <a:noAutofit/>
                    </a:bodyPr>
                    <a:p>
                      <a:pPr algn="ctr">
                        <a:lnSpc>
                          <a:spcPct val="100000"/>
                        </a:lnSpc>
                      </a:pPr>
                      <a:r>
                        <a:rPr b="1" lang="en-US" sz="1600" spc="-1" strike="noStrike">
                          <a:solidFill>
                            <a:srgbClr val="ffffff"/>
                          </a:solidFill>
                          <a:latin typeface="Arial"/>
                        </a:rPr>
                        <a:t>Rule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Source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Source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Action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47040">
                <a:tc>
                  <a:txBody>
                    <a:bodyPr anchor="ctr">
                      <a:noAutofit/>
                    </a:bodyPr>
                    <a:p>
                      <a:pPr>
                        <a:lnSpc>
                          <a:spcPct val="100000"/>
                        </a:lnSpc>
                      </a:pPr>
                      <a:r>
                        <a:rPr b="0" lang="en-US" sz="1600" spc="-1" strike="noStrike">
                          <a:solidFill>
                            <a:srgbClr val="000000"/>
                          </a:solidFill>
                          <a:latin typeface="Arial"/>
                        </a:rPr>
                        <a:t>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4</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6</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&gt;1023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10.10.10.6</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25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8</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9</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23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10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10.10.10.4</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80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7040">
                <a:tc>
                  <a:txBody>
                    <a:bodyPr anchor="ctr">
                      <a:noAutofit/>
                    </a:bodyPr>
                    <a:p>
                      <a:pPr>
                        <a:lnSpc>
                          <a:spcPct val="100000"/>
                        </a:lnSpc>
                      </a:pPr>
                      <a:r>
                        <a:rPr b="0" lang="en-US" sz="1600" spc="-1" strike="noStrike">
                          <a:solidFill>
                            <a:srgbClr val="000000"/>
                          </a:solidFill>
                          <a:latin typeface="Arial"/>
                        </a:rPr>
                        <a:t>11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7" name="TextShape 1"/>
          <p:cNvSpPr txBox="1"/>
          <p:nvPr/>
        </p:nvSpPr>
        <p:spPr>
          <a:xfrm>
            <a:off x="415800" y="228600"/>
            <a:ext cx="8312400" cy="121896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External Filtering Firewall Outbound Interface Rule Set</a:t>
            </a:r>
            <a:endParaRPr b="0" lang="en-US" sz="3600" spc="-1" strike="noStrike">
              <a:solidFill>
                <a:srgbClr val="000000"/>
              </a:solidFill>
              <a:latin typeface="Arial"/>
            </a:endParaRPr>
          </a:p>
        </p:txBody>
      </p:sp>
      <p:graphicFrame>
        <p:nvGraphicFramePr>
          <p:cNvPr id="268" name="Table 2"/>
          <p:cNvGraphicFramePr/>
          <p:nvPr/>
        </p:nvGraphicFramePr>
        <p:xfrm>
          <a:off x="685800" y="1845360"/>
          <a:ext cx="7924320" cy="3335760"/>
        </p:xfrm>
        <a:graphic>
          <a:graphicData uri="http://schemas.openxmlformats.org/drawingml/2006/table">
            <a:tbl>
              <a:tblPr/>
              <a:tblGrid>
                <a:gridCol w="1320480"/>
                <a:gridCol w="1320480"/>
                <a:gridCol w="1320480"/>
                <a:gridCol w="1485720"/>
                <a:gridCol w="1456200"/>
                <a:gridCol w="1020960"/>
              </a:tblGrid>
              <a:tr h="641880">
                <a:tc>
                  <a:txBody>
                    <a:bodyPr anchor="ctr">
                      <a:noAutofit/>
                    </a:bodyPr>
                    <a:p>
                      <a:pPr algn="ctr">
                        <a:lnSpc>
                          <a:spcPct val="100000"/>
                        </a:lnSpc>
                      </a:pPr>
                      <a:r>
                        <a:rPr b="1" lang="en-US" sz="1600" spc="-1" strike="noStrike">
                          <a:solidFill>
                            <a:srgbClr val="ffffff"/>
                          </a:solidFill>
                          <a:latin typeface="Arial"/>
                        </a:rPr>
                        <a:t>Rule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Source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Source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Address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Destination Port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Action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84840">
                <a:tc>
                  <a:txBody>
                    <a:bodyPr anchor="ctr">
                      <a:noAutofit/>
                    </a:bodyPr>
                    <a:p>
                      <a:pPr>
                        <a:lnSpc>
                          <a:spcPct val="100000"/>
                        </a:lnSpc>
                      </a:pPr>
                      <a:r>
                        <a:rPr b="0" lang="en-US" sz="1600" spc="-1" strike="noStrike">
                          <a:solidFill>
                            <a:srgbClr val="000000"/>
                          </a:solidFill>
                          <a:latin typeface="Arial"/>
                        </a:rPr>
                        <a:t>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10.10.10.12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3</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4</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5</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10.10.10.2</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6</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10.10.10.0</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Allow</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84840">
                <a:tc>
                  <a:txBody>
                    <a:bodyPr anchor="ctr">
                      <a:noAutofit/>
                    </a:bodyPr>
                    <a:p>
                      <a:pPr>
                        <a:lnSpc>
                          <a:spcPct val="100000"/>
                        </a:lnSpc>
                      </a:pPr>
                      <a:r>
                        <a:rPr b="0" lang="en-US" sz="1600" spc="-1" strike="noStrike">
                          <a:solidFill>
                            <a:srgbClr val="000000"/>
                          </a:solidFill>
                          <a:latin typeface="Arial"/>
                        </a:rPr>
                        <a:t>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600" spc="-1" strike="noStrike">
                          <a:solidFill>
                            <a:srgbClr val="000000"/>
                          </a:solidFill>
                          <a:latin typeface="Arial"/>
                        </a:rPr>
                        <a:t>Any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Deny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Content Filters</a:t>
            </a:r>
            <a:endParaRPr b="0" lang="en-US" sz="3600" spc="-1" strike="noStrike">
              <a:solidFill>
                <a:srgbClr val="000000"/>
              </a:solidFill>
              <a:latin typeface="Arial"/>
            </a:endParaRPr>
          </a:p>
        </p:txBody>
      </p:sp>
      <p:sp>
        <p:nvSpPr>
          <p:cNvPr id="270" name="TextShape 2"/>
          <p:cNvSpPr txBox="1"/>
          <p:nvPr/>
        </p:nvSpPr>
        <p:spPr>
          <a:xfrm>
            <a:off x="228600" y="995760"/>
            <a:ext cx="8686440" cy="47948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 software program or hardware/software appliance that allows administrators to restrict content that comes into or leaves a network</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Essentially a set of scripts or programs restricting user access to certain networking protocols/Internet locations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Primary purpose to restrict internal access to external material</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Most common content filters restrict users from accessing non-business Web sites or deny incoming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71" dur="indefinite" restart="never" nodeType="tmRoot">
          <p:childTnLst>
            <p:seq>
              <p:cTn id="172" dur="indefinite" nodeType="mainSeq">
                <p:childTnLst>
                  <p:par>
                    <p:cTn id="173" fill="hold">
                      <p:stCondLst>
                        <p:cond delay="indefinite"/>
                      </p:stCondLst>
                      <p:childTnLst>
                        <p:par>
                          <p:cTn id="174" fill="hold">
                            <p:stCondLst>
                              <p:cond delay="0"/>
                            </p:stCondLst>
                            <p:childTnLst>
                              <p:par>
                                <p:cTn id="175" nodeType="clickEffect" fill="hold" presetClass="entr" presetID="1">
                                  <p:stCondLst>
                                    <p:cond delay="0"/>
                                  </p:stCondLst>
                                  <p:childTnLst>
                                    <p:set>
                                      <p:cBhvr>
                                        <p:cTn id="176" dur="1" fill="hold">
                                          <p:stCondLst>
                                            <p:cond delay="0"/>
                                          </p:stCondLst>
                                        </p:cTn>
                                        <p:tgtEl>
                                          <p:spTgt spid="270">
                                            <p:txEl>
                                              <p:pRg st="0" end="0"/>
                                            </p:txEl>
                                          </p:spTgt>
                                        </p:tgtEl>
                                        <p:attrNameLst>
                                          <p:attrName>style.visibility</p:attrName>
                                        </p:attrNameLst>
                                      </p:cBhvr>
                                      <p:to>
                                        <p:strVal val="visible"/>
                                      </p:to>
                                    </p:set>
                                  </p:childTnLst>
                                </p:cTn>
                              </p:par>
                            </p:childTnLst>
                          </p:cTn>
                        </p:par>
                      </p:childTnLst>
                    </p:cTn>
                  </p:par>
                  <p:par>
                    <p:cTn id="177" fill="hold">
                      <p:stCondLst>
                        <p:cond delay="indefinite"/>
                      </p:stCondLst>
                      <p:childTnLst>
                        <p:par>
                          <p:cTn id="178" fill="hold">
                            <p:stCondLst>
                              <p:cond delay="0"/>
                            </p:stCondLst>
                            <p:childTnLst>
                              <p:par>
                                <p:cTn id="179" nodeType="clickEffect" fill="hold" presetClass="entr" presetID="1">
                                  <p:stCondLst>
                                    <p:cond delay="0"/>
                                  </p:stCondLst>
                                  <p:childTnLst>
                                    <p:set>
                                      <p:cBhvr>
                                        <p:cTn id="180" dur="1" fill="hold">
                                          <p:stCondLst>
                                            <p:cond delay="0"/>
                                          </p:stCondLst>
                                        </p:cTn>
                                        <p:tgtEl>
                                          <p:spTgt spid="270">
                                            <p:txEl>
                                              <p:pRg st="1" end="1"/>
                                            </p:txEl>
                                          </p:spTgt>
                                        </p:tgtEl>
                                        <p:attrNameLst>
                                          <p:attrName>style.visibility</p:attrName>
                                        </p:attrNameLst>
                                      </p:cBhvr>
                                      <p:to>
                                        <p:strVal val="visible"/>
                                      </p:to>
                                    </p:set>
                                  </p:childTnLst>
                                </p:cTn>
                              </p:par>
                            </p:childTnLst>
                          </p:cTn>
                        </p:par>
                      </p:childTnLst>
                    </p:cTn>
                  </p:par>
                  <p:par>
                    <p:cTn id="181" fill="hold">
                      <p:stCondLst>
                        <p:cond delay="indefinite"/>
                      </p:stCondLst>
                      <p:childTnLst>
                        <p:par>
                          <p:cTn id="182" fill="hold">
                            <p:stCondLst>
                              <p:cond delay="0"/>
                            </p:stCondLst>
                            <p:childTnLst>
                              <p:par>
                                <p:cTn id="183" nodeType="clickEffect" fill="hold" presetClass="entr" presetID="1">
                                  <p:stCondLst>
                                    <p:cond delay="0"/>
                                  </p:stCondLst>
                                  <p:childTnLst>
                                    <p:set>
                                      <p:cBhvr>
                                        <p:cTn id="184" dur="1" fill="hold">
                                          <p:stCondLst>
                                            <p:cond delay="0"/>
                                          </p:stCondLst>
                                        </p:cTn>
                                        <p:tgtEl>
                                          <p:spTgt spid="270">
                                            <p:txEl>
                                              <p:pRg st="2" end="2"/>
                                            </p:txEl>
                                          </p:spTgt>
                                        </p:tgtEl>
                                        <p:attrNameLst>
                                          <p:attrName>style.visibility</p:attrName>
                                        </p:attrNameLst>
                                      </p:cBhvr>
                                      <p:to>
                                        <p:strVal val="visible"/>
                                      </p:to>
                                    </p:set>
                                  </p:childTnLst>
                                </p:cTn>
                              </p:par>
                            </p:childTnLst>
                          </p:cTn>
                        </p:par>
                      </p:childTnLst>
                    </p:cTn>
                  </p:par>
                  <p:par>
                    <p:cTn id="185" fill="hold">
                      <p:stCondLst>
                        <p:cond delay="indefinite"/>
                      </p:stCondLst>
                      <p:childTnLst>
                        <p:par>
                          <p:cTn id="186" fill="hold">
                            <p:stCondLst>
                              <p:cond delay="0"/>
                            </p:stCondLst>
                            <p:childTnLst>
                              <p:par>
                                <p:cTn id="187" nodeType="clickEffect" fill="hold" presetClass="entr" presetID="1">
                                  <p:stCondLst>
                                    <p:cond delay="0"/>
                                  </p:stCondLst>
                                  <p:childTnLst>
                                    <p:set>
                                      <p:cBhvr>
                                        <p:cTn id="188" dur="1" fill="hold">
                                          <p:stCondLst>
                                            <p:cond delay="0"/>
                                          </p:stCondLst>
                                        </p:cTn>
                                        <p:tgtEl>
                                          <p:spTgt spid="270">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Protecting Remote Connections</a:t>
            </a:r>
            <a:endParaRPr b="0" lang="en-US" sz="3600" spc="-1" strike="noStrike">
              <a:solidFill>
                <a:srgbClr val="000000"/>
              </a:solidFill>
              <a:latin typeface="Arial"/>
            </a:endParaRPr>
          </a:p>
        </p:txBody>
      </p:sp>
      <p:sp>
        <p:nvSpPr>
          <p:cNvPr id="272" name="TextShape 2"/>
          <p:cNvSpPr txBox="1"/>
          <p:nvPr/>
        </p:nvSpPr>
        <p:spPr>
          <a:xfrm>
            <a:off x="228600" y="1295280"/>
            <a:ext cx="8762760" cy="426672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Installing Internetwork connections requires leased lines or other data channels; these connections are usually secured under the requirements of a formal service agreement.</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When individuals seek to connect to an organization’s network, a more flexible option must be provided.</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Options such as virtual private networks (VPNs) have become more popular due to the spread of Internet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89" dur="indefinite" restart="never" nodeType="tmRoot">
          <p:childTnLst>
            <p:seq>
              <p:cTn id="190" dur="indefinite" nodeType="mainSeq">
                <p:childTnLst>
                  <p:par>
                    <p:cTn id="191" fill="hold">
                      <p:stCondLst>
                        <p:cond delay="indefinite"/>
                      </p:stCondLst>
                      <p:childTnLst>
                        <p:par>
                          <p:cTn id="192" fill="hold">
                            <p:stCondLst>
                              <p:cond delay="0"/>
                            </p:stCondLst>
                            <p:childTnLst>
                              <p:par>
                                <p:cTn id="193" nodeType="clickEffect" fill="hold" presetClass="entr" presetID="1">
                                  <p:stCondLst>
                                    <p:cond delay="0"/>
                                  </p:stCondLst>
                                  <p:childTnLst>
                                    <p:set>
                                      <p:cBhvr>
                                        <p:cTn id="194" dur="1" fill="hold">
                                          <p:stCondLst>
                                            <p:cond delay="0"/>
                                          </p:stCondLst>
                                        </p:cTn>
                                        <p:tgtEl>
                                          <p:spTgt spid="272">
                                            <p:txEl>
                                              <p:pRg st="0" end="0"/>
                                            </p:txEl>
                                          </p:spTgt>
                                        </p:tgtEl>
                                        <p:attrNameLst>
                                          <p:attrName>style.visibility</p:attrName>
                                        </p:attrNameLst>
                                      </p:cBhvr>
                                      <p:to>
                                        <p:strVal val="visible"/>
                                      </p:to>
                                    </p:set>
                                  </p:childTnLst>
                                </p:cTn>
                              </p:par>
                            </p:childTnLst>
                          </p:cTn>
                        </p:par>
                      </p:childTnLst>
                    </p:cTn>
                  </p:par>
                  <p:par>
                    <p:cTn id="195" fill="hold">
                      <p:stCondLst>
                        <p:cond delay="indefinite"/>
                      </p:stCondLst>
                      <p:childTnLst>
                        <p:par>
                          <p:cTn id="196" fill="hold">
                            <p:stCondLst>
                              <p:cond delay="0"/>
                            </p:stCondLst>
                            <p:childTnLst>
                              <p:par>
                                <p:cTn id="197" nodeType="clickEffect" fill="hold" presetClass="entr" presetID="1">
                                  <p:stCondLst>
                                    <p:cond delay="0"/>
                                  </p:stCondLst>
                                  <p:childTnLst>
                                    <p:set>
                                      <p:cBhvr>
                                        <p:cTn id="198" dur="1" fill="hold">
                                          <p:stCondLst>
                                            <p:cond delay="0"/>
                                          </p:stCondLst>
                                        </p:cTn>
                                        <p:tgtEl>
                                          <p:spTgt spid="272">
                                            <p:txEl>
                                              <p:pRg st="1" end="1"/>
                                            </p:txEl>
                                          </p:spTgt>
                                        </p:tgtEl>
                                        <p:attrNameLst>
                                          <p:attrName>style.visibility</p:attrName>
                                        </p:attrNameLst>
                                      </p:cBhvr>
                                      <p:to>
                                        <p:strVal val="visible"/>
                                      </p:to>
                                    </p:set>
                                  </p:childTnLst>
                                </p:cTn>
                              </p:par>
                            </p:childTnLst>
                          </p:cTn>
                        </p:par>
                      </p:childTnLst>
                    </p:cTn>
                  </p:par>
                  <p:par>
                    <p:cTn id="199" fill="hold">
                      <p:stCondLst>
                        <p:cond delay="indefinite"/>
                      </p:stCondLst>
                      <p:childTnLst>
                        <p:par>
                          <p:cTn id="200" fill="hold">
                            <p:stCondLst>
                              <p:cond delay="0"/>
                            </p:stCondLst>
                            <p:childTnLst>
                              <p:par>
                                <p:cTn id="201" nodeType="clickEffect" fill="hold" presetClass="entr" presetID="1">
                                  <p:stCondLst>
                                    <p:cond delay="0"/>
                                  </p:stCondLst>
                                  <p:childTnLst>
                                    <p:set>
                                      <p:cBhvr>
                                        <p:cTn id="202" dur="1" fill="hold">
                                          <p:stCondLst>
                                            <p:cond delay="0"/>
                                          </p:stCondLst>
                                        </p:cTn>
                                        <p:tgtEl>
                                          <p:spTgt spid="272">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TextShape 1"/>
          <p:cNvSpPr txBox="1"/>
          <p:nvPr/>
        </p:nvSpPr>
        <p:spPr>
          <a:xfrm>
            <a:off x="45720" y="152280"/>
            <a:ext cx="9052200" cy="85824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Remote Access </a:t>
            </a:r>
            <a:endParaRPr b="0" lang="en-US" sz="3600" spc="-1" strike="noStrike">
              <a:solidFill>
                <a:srgbClr val="000000"/>
              </a:solidFill>
              <a:latin typeface="Arial"/>
            </a:endParaRPr>
          </a:p>
        </p:txBody>
      </p:sp>
      <p:sp>
        <p:nvSpPr>
          <p:cNvPr id="274" name="TextShape 2"/>
          <p:cNvSpPr txBox="1"/>
          <p:nvPr/>
        </p:nvSpPr>
        <p:spPr>
          <a:xfrm>
            <a:off x="190440" y="975600"/>
            <a:ext cx="8762760" cy="483048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Unsecured, dial-up connection points represent a substantial exposure to attack.</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Attacker can use a device called a war dialer to locate the connection points.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War dialer: automatic phone-dialing program that dials every number in a configured range and records number if a modem picks up.</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Some technologies (Kerberos; RADIUS systems; TACACS; CHAP password systems) have improved the authentication process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03" dur="indefinite" restart="never" nodeType="tmRoot">
          <p:childTnLst>
            <p:seq>
              <p:cTn id="204" dur="indefinite" nodeType="mainSeq">
                <p:childTnLst>
                  <p:par>
                    <p:cTn id="205" fill="hold">
                      <p:stCondLst>
                        <p:cond delay="indefinite"/>
                      </p:stCondLst>
                      <p:childTnLst>
                        <p:par>
                          <p:cTn id="206" fill="hold">
                            <p:stCondLst>
                              <p:cond delay="0"/>
                            </p:stCondLst>
                            <p:childTnLst>
                              <p:par>
                                <p:cTn id="207" nodeType="clickEffect" fill="hold" presetClass="entr" presetID="1">
                                  <p:stCondLst>
                                    <p:cond delay="0"/>
                                  </p:stCondLst>
                                  <p:childTnLst>
                                    <p:set>
                                      <p:cBhvr>
                                        <p:cTn id="208" dur="1" fill="hold">
                                          <p:stCondLst>
                                            <p:cond delay="0"/>
                                          </p:stCondLst>
                                        </p:cTn>
                                        <p:tgtEl>
                                          <p:spTgt spid="274">
                                            <p:txEl>
                                              <p:pRg st="0" end="0"/>
                                            </p:txEl>
                                          </p:spTgt>
                                        </p:tgtEl>
                                        <p:attrNameLst>
                                          <p:attrName>style.visibility</p:attrName>
                                        </p:attrNameLst>
                                      </p:cBhvr>
                                      <p:to>
                                        <p:strVal val="visible"/>
                                      </p:to>
                                    </p:set>
                                  </p:childTnLst>
                                </p:cTn>
                              </p:par>
                            </p:childTnLst>
                          </p:cTn>
                        </p:par>
                      </p:childTnLst>
                    </p:cTn>
                  </p:par>
                  <p:par>
                    <p:cTn id="209" fill="hold">
                      <p:stCondLst>
                        <p:cond delay="indefinite"/>
                      </p:stCondLst>
                      <p:childTnLst>
                        <p:par>
                          <p:cTn id="210" fill="hold">
                            <p:stCondLst>
                              <p:cond delay="0"/>
                            </p:stCondLst>
                            <p:childTnLst>
                              <p:par>
                                <p:cTn id="211" nodeType="clickEffect" fill="hold" presetClass="entr" presetID="1">
                                  <p:stCondLst>
                                    <p:cond delay="0"/>
                                  </p:stCondLst>
                                  <p:childTnLst>
                                    <p:set>
                                      <p:cBhvr>
                                        <p:cTn id="212" dur="1" fill="hold">
                                          <p:stCondLst>
                                            <p:cond delay="0"/>
                                          </p:stCondLst>
                                        </p:cTn>
                                        <p:tgtEl>
                                          <p:spTgt spid="274">
                                            <p:txEl>
                                              <p:pRg st="1" end="1"/>
                                            </p:txEl>
                                          </p:spTgt>
                                        </p:tgtEl>
                                        <p:attrNameLst>
                                          <p:attrName>style.visibility</p:attrName>
                                        </p:attrNameLst>
                                      </p:cBhvr>
                                      <p:to>
                                        <p:strVal val="visible"/>
                                      </p:to>
                                    </p:set>
                                  </p:childTnLst>
                                </p:cTn>
                              </p:par>
                            </p:childTnLst>
                          </p:cTn>
                        </p:par>
                      </p:childTnLst>
                    </p:cTn>
                  </p:par>
                  <p:par>
                    <p:cTn id="213" fill="hold">
                      <p:stCondLst>
                        <p:cond delay="indefinite"/>
                      </p:stCondLst>
                      <p:childTnLst>
                        <p:par>
                          <p:cTn id="214" fill="hold">
                            <p:stCondLst>
                              <p:cond delay="0"/>
                            </p:stCondLst>
                            <p:childTnLst>
                              <p:par>
                                <p:cTn id="215" nodeType="clickEffect" fill="hold" presetClass="entr" presetID="1">
                                  <p:stCondLst>
                                    <p:cond delay="0"/>
                                  </p:stCondLst>
                                  <p:childTnLst>
                                    <p:set>
                                      <p:cBhvr>
                                        <p:cTn id="216" dur="1" fill="hold">
                                          <p:stCondLst>
                                            <p:cond delay="0"/>
                                          </p:stCondLst>
                                        </p:cTn>
                                        <p:tgtEl>
                                          <p:spTgt spid="274">
                                            <p:txEl>
                                              <p:pRg st="2" end="2"/>
                                            </p:txEl>
                                          </p:spTgt>
                                        </p:tgtEl>
                                        <p:attrNameLst>
                                          <p:attrName>style.visibility</p:attrName>
                                        </p:attrNameLst>
                                      </p:cBhvr>
                                      <p:to>
                                        <p:strVal val="visible"/>
                                      </p:to>
                                    </p:set>
                                  </p:childTnLst>
                                </p:cTn>
                              </p:par>
                            </p:childTnLst>
                          </p:cTn>
                        </p:par>
                      </p:childTnLst>
                    </p:cTn>
                  </p:par>
                  <p:par>
                    <p:cTn id="217" fill="hold">
                      <p:stCondLst>
                        <p:cond delay="indefinite"/>
                      </p:stCondLst>
                      <p:childTnLst>
                        <p:par>
                          <p:cTn id="218" fill="hold">
                            <p:stCondLst>
                              <p:cond delay="0"/>
                            </p:stCondLst>
                            <p:childTnLst>
                              <p:par>
                                <p:cTn id="219" nodeType="clickEffect" fill="hold" presetClass="entr" presetID="1">
                                  <p:stCondLst>
                                    <p:cond delay="0"/>
                                  </p:stCondLst>
                                  <p:childTnLst>
                                    <p:set>
                                      <p:cBhvr>
                                        <p:cTn id="220" dur="1" fill="hold">
                                          <p:stCondLst>
                                            <p:cond delay="0"/>
                                          </p:stCondLst>
                                        </p:cTn>
                                        <p:tgtEl>
                                          <p:spTgt spid="274">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5" name="TextShape 1"/>
          <p:cNvSpPr txBox="1"/>
          <p:nvPr/>
        </p:nvSpPr>
        <p:spPr>
          <a:xfrm>
            <a:off x="380880" y="208080"/>
            <a:ext cx="8229240" cy="85824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Remote Access (2 of 5)</a:t>
            </a:r>
            <a:endParaRPr b="0" lang="en-US" sz="3600" spc="-1" strike="noStrike">
              <a:solidFill>
                <a:srgbClr val="000000"/>
              </a:solidFill>
              <a:latin typeface="Arial"/>
            </a:endParaRPr>
          </a:p>
        </p:txBody>
      </p:sp>
      <p:sp>
        <p:nvSpPr>
          <p:cNvPr id="276" name="TextShape 2"/>
          <p:cNvSpPr txBox="1"/>
          <p:nvPr/>
        </p:nvSpPr>
        <p:spPr>
          <a:xfrm>
            <a:off x="228600" y="1031400"/>
            <a:ext cx="8762760" cy="453096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RADIUS, Diameter, and TACACS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Systems that authenticate user credentials for those trying to access an organization’s network via dial-up</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Remote Authentication Dial-In User Service (RADIUS) centralizes responsibility for user authentication in a central RADIUS server</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Diameter: emerging alternative derived from RADIUS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Terminal Access Controller Access Control System (TACACS) validates user’s credentials at centralized server (like RADIUS); based on client/server configuration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7"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Remote Access (3 of 5)</a:t>
            </a:r>
            <a:endParaRPr b="0" lang="en-US" sz="3600" spc="-1" strike="noStrike">
              <a:solidFill>
                <a:srgbClr val="000000"/>
              </a:solidFill>
              <a:latin typeface="Arial"/>
            </a:endParaRPr>
          </a:p>
        </p:txBody>
      </p:sp>
      <p:sp>
        <p:nvSpPr>
          <p:cNvPr id="278" name="TextShape 2"/>
          <p:cNvSpPr txBox="1"/>
          <p:nvPr/>
        </p:nvSpPr>
        <p:spPr>
          <a:xfrm>
            <a:off x="190440" y="914400"/>
            <a:ext cx="8762760" cy="464796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Kerberos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Provides secure third-party authentication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Uses symmetric key encryption to validate individual user to various network resources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Keeps database containing private keys of clients/servers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Consists of three interacting services: </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Authentication server (AS)</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Key Distribution Center (KDC)</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Kerberos ticket granting service (TGS)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9"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Remote Access (4 of 5)</a:t>
            </a:r>
            <a:endParaRPr b="0" lang="en-US" sz="3600" spc="-1" strike="noStrike">
              <a:solidFill>
                <a:srgbClr val="000000"/>
              </a:solidFill>
              <a:latin typeface="Arial"/>
            </a:endParaRPr>
          </a:p>
        </p:txBody>
      </p:sp>
      <p:sp>
        <p:nvSpPr>
          <p:cNvPr id="280" name="TextShape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Kerberos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Provides secure third-party authentication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Uses symmetric key encryption to validate individual user to various network resources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Keeps database containing private keys of clients/servers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Consists of three interacting services: </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Authentication server (AS)</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Key Distribtion Center (KDC)</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Kerberos ticket granting service (TGS)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1"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Remote Access (5 of 5)</a:t>
            </a:r>
            <a:endParaRPr b="0" lang="en-US" sz="3600" spc="-1" strike="noStrike">
              <a:solidFill>
                <a:srgbClr val="000000"/>
              </a:solidFill>
              <a:latin typeface="Arial"/>
            </a:endParaRPr>
          </a:p>
        </p:txBody>
      </p:sp>
      <p:sp>
        <p:nvSpPr>
          <p:cNvPr id="282" name="TextShape 2"/>
          <p:cNvSpPr txBox="1"/>
          <p:nvPr/>
        </p:nvSpPr>
        <p:spPr>
          <a:xfrm>
            <a:off x="301680" y="91440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SESAME</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Secure European System for Applications in a Multivendor Environment (SESAME) is similar to Kerberos </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User is first authenticated to authentication server and receives token</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Token is then presented to a privilege attribute server as proof of identity to gain a privilege attribute certificate</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Uses public key encryption, adds sophisticated access control features, more scalable encryption systems, improved manageability, auditing features, and options for delegation of responsibility for allowing access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3" name="TextShape 1"/>
          <p:cNvSpPr txBox="1"/>
          <p:nvPr/>
        </p:nvSpPr>
        <p:spPr>
          <a:xfrm>
            <a:off x="304920" y="76320"/>
            <a:ext cx="8457840" cy="9903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RADIUS configuration</a:t>
            </a:r>
            <a:endParaRPr b="0" lang="en-US" sz="3600" spc="-1" strike="noStrike">
              <a:solidFill>
                <a:srgbClr val="000000"/>
              </a:solidFill>
              <a:latin typeface="Arial"/>
            </a:endParaRPr>
          </a:p>
        </p:txBody>
      </p:sp>
      <p:pic>
        <p:nvPicPr>
          <p:cNvPr id="284" name="Picture 2" descr="An illustration shows a man in front of a computer labeled as, “Teleworker.” An arrow labeled as 1 points to, “Network Access server (NAS).” An arrow labeled as, 4 points from “Network Access server (NAS)” points to “Teleworker.” An arrow labeled as 2, points from “Network Access server (NAS)” to “RADIUS server.” An arrow labeled as, 3 points from “RADIUS server” to “Network Access server (NAS).” The text below the illustration reads as, “Remote worker dials NAS and submits username and password, NAS passes username and password to RADIUS server, RADIUS server approves or rejects request and provides access authorization, NAS provides access to authorized remote worker.”&#10;"/>
          <p:cNvPicPr/>
          <p:nvPr/>
        </p:nvPicPr>
        <p:blipFill>
          <a:blip r:embed="rId1"/>
          <a:stretch/>
        </p:blipFill>
        <p:spPr>
          <a:xfrm>
            <a:off x="990720" y="1080720"/>
            <a:ext cx="7238520" cy="2488680"/>
          </a:xfrm>
          <a:prstGeom prst="rect">
            <a:avLst/>
          </a:prstGeom>
          <a:ln w="0">
            <a:noFill/>
          </a:ln>
        </p:spPr>
      </p:pic>
      <p:sp>
        <p:nvSpPr>
          <p:cNvPr id="285" name="TextShape 2"/>
          <p:cNvSpPr txBox="1"/>
          <p:nvPr/>
        </p:nvSpPr>
        <p:spPr>
          <a:xfrm>
            <a:off x="457200" y="3809880"/>
            <a:ext cx="8305560" cy="2209320"/>
          </a:xfrm>
          <a:prstGeom prst="rect">
            <a:avLst/>
          </a:prstGeom>
          <a:noFill/>
          <a:ln w="0">
            <a:noFill/>
          </a:ln>
        </p:spPr>
        <p:txBody>
          <a:bodyPr>
            <a:normAutofit/>
          </a:bodyPr>
          <a:p>
            <a:pPr marL="514440" indent="-514080">
              <a:lnSpc>
                <a:spcPct val="100000"/>
              </a:lnSpc>
              <a:spcBef>
                <a:spcPts val="400"/>
              </a:spcBef>
              <a:buClr>
                <a:srgbClr val="364162"/>
              </a:buClr>
              <a:buFont typeface="Calibri"/>
              <a:buAutoNum type="arabicPeriod"/>
            </a:pPr>
            <a:r>
              <a:rPr b="0" lang="en-US" sz="2000" spc="-1" strike="noStrike">
                <a:solidFill>
                  <a:srgbClr val="000000"/>
                </a:solidFill>
                <a:latin typeface="Arial"/>
                <a:ea typeface="Verdana"/>
              </a:rPr>
              <a:t>Remote worker dials NAS and submits username and password </a:t>
            </a:r>
            <a:endParaRPr b="0" lang="en-US" sz="2000" spc="-1" strike="noStrike">
              <a:solidFill>
                <a:srgbClr val="000000"/>
              </a:solidFill>
              <a:latin typeface="Arial"/>
            </a:endParaRPr>
          </a:p>
          <a:p>
            <a:pPr marL="514440" indent="-514080">
              <a:lnSpc>
                <a:spcPct val="100000"/>
              </a:lnSpc>
              <a:spcBef>
                <a:spcPts val="400"/>
              </a:spcBef>
              <a:buClr>
                <a:srgbClr val="364162"/>
              </a:buClr>
              <a:buFont typeface="Calibri"/>
              <a:buAutoNum type="arabicPeriod"/>
            </a:pPr>
            <a:r>
              <a:rPr b="0" lang="en-US" sz="2000" spc="-1" strike="noStrike">
                <a:solidFill>
                  <a:srgbClr val="000000"/>
                </a:solidFill>
                <a:latin typeface="Arial"/>
                <a:ea typeface="Verdana"/>
              </a:rPr>
              <a:t>NAS passes username and password to RADIUS server </a:t>
            </a:r>
            <a:endParaRPr b="0" lang="en-US" sz="2000" spc="-1" strike="noStrike">
              <a:solidFill>
                <a:srgbClr val="000000"/>
              </a:solidFill>
              <a:latin typeface="Arial"/>
            </a:endParaRPr>
          </a:p>
          <a:p>
            <a:pPr marL="514440" indent="-514080">
              <a:lnSpc>
                <a:spcPct val="100000"/>
              </a:lnSpc>
              <a:spcBef>
                <a:spcPts val="400"/>
              </a:spcBef>
              <a:buClr>
                <a:srgbClr val="364162"/>
              </a:buClr>
              <a:buFont typeface="Calibri"/>
              <a:buAutoNum type="arabicPeriod"/>
            </a:pPr>
            <a:r>
              <a:rPr b="0" lang="en-US" sz="2000" spc="-1" strike="noStrike">
                <a:solidFill>
                  <a:srgbClr val="000000"/>
                </a:solidFill>
                <a:latin typeface="Arial"/>
                <a:ea typeface="Verdana"/>
              </a:rPr>
              <a:t>RADIUS server approves or rejects request and provides access authorization </a:t>
            </a:r>
            <a:endParaRPr b="0" lang="en-US" sz="2000" spc="-1" strike="noStrike">
              <a:solidFill>
                <a:srgbClr val="000000"/>
              </a:solidFill>
              <a:latin typeface="Arial"/>
            </a:endParaRPr>
          </a:p>
          <a:p>
            <a:pPr marL="514440" indent="-514080">
              <a:lnSpc>
                <a:spcPct val="100000"/>
              </a:lnSpc>
              <a:spcBef>
                <a:spcPts val="400"/>
              </a:spcBef>
              <a:buClr>
                <a:srgbClr val="364162"/>
              </a:buClr>
              <a:buFont typeface="Calibri"/>
              <a:buAutoNum type="arabicPeriod"/>
            </a:pPr>
            <a:r>
              <a:rPr b="0" lang="en-US" sz="2000" spc="-1" strike="noStrike">
                <a:solidFill>
                  <a:srgbClr val="000000"/>
                </a:solidFill>
                <a:latin typeface="Arial"/>
                <a:ea typeface="Verdana"/>
              </a:rPr>
              <a:t>NAS provides access to authorized remote worker </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6" name="TextShape 1"/>
          <p:cNvSpPr txBox="1"/>
          <p:nvPr/>
        </p:nvSpPr>
        <p:spPr>
          <a:xfrm>
            <a:off x="290520" y="293040"/>
            <a:ext cx="8243640" cy="1013760"/>
          </a:xfrm>
          <a:prstGeom prst="rect">
            <a:avLst/>
          </a:prstGeom>
          <a:noFill/>
          <a:ln w="9360">
            <a:noFill/>
          </a:ln>
        </p:spPr>
        <p:txBody>
          <a:bodyPr anchor="ctr">
            <a:normAutofit/>
          </a:bodyPr>
          <a:p>
            <a:pPr algn="ctr">
              <a:lnSpc>
                <a:spcPct val="100000"/>
              </a:lnSpc>
              <a:tabLst>
                <a:tab algn="l" pos="0"/>
              </a:tabLst>
            </a:pPr>
            <a:r>
              <a:rPr b="0" lang="en-US" sz="3600" spc="-1" strike="noStrike">
                <a:solidFill>
                  <a:srgbClr val="000000"/>
                </a:solidFill>
                <a:latin typeface="Arial"/>
              </a:rPr>
              <a:t>Kerberos login (1 of 2) </a:t>
            </a:r>
            <a:endParaRPr b="0" lang="en-US" sz="3600" spc="-1" strike="noStrike">
              <a:solidFill>
                <a:srgbClr val="000000"/>
              </a:solidFill>
              <a:latin typeface="Arial"/>
            </a:endParaRPr>
          </a:p>
        </p:txBody>
      </p:sp>
      <p:pic>
        <p:nvPicPr>
          <p:cNvPr id="287" name="Picture 2" descr="An illustration shows a man labeled as, “1” in front of a computer that is labeled as, “2.” The text below it reads as, “Client (c).” An arrow labeled as, “3” points to a server labeled as, “Kerberos Authentication Server (AS).” An arrow from “Kerberos Authentication Server (AS)” labeled as, 4 points to “Client (c).”&#10;"/>
          <p:cNvPicPr/>
          <p:nvPr/>
        </p:nvPicPr>
        <p:blipFill>
          <a:blip r:embed="rId1"/>
          <a:stretch/>
        </p:blipFill>
        <p:spPr>
          <a:xfrm>
            <a:off x="649440" y="2422440"/>
            <a:ext cx="7920720" cy="2026080"/>
          </a:xfrm>
          <a:prstGeom prst="rect">
            <a:avLst/>
          </a:prstGeom>
          <a:ln w="0">
            <a:noFill/>
          </a:ln>
        </p:spPr>
      </p:pic>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Kerberos login (2 of  2)</a:t>
            </a:r>
            <a:endParaRPr b="0" lang="en-US" sz="3600" spc="-1" strike="noStrike">
              <a:solidFill>
                <a:srgbClr val="000000"/>
              </a:solidFill>
              <a:latin typeface="Arial"/>
            </a:endParaRPr>
          </a:p>
        </p:txBody>
      </p:sp>
      <p:sp>
        <p:nvSpPr>
          <p:cNvPr id="289" name="TextShape 2"/>
          <p:cNvSpPr txBox="1"/>
          <p:nvPr/>
        </p:nvSpPr>
        <p:spPr>
          <a:xfrm>
            <a:off x="190440" y="990720"/>
            <a:ext cx="8762760" cy="4449240"/>
          </a:xfrm>
          <a:prstGeom prst="rect">
            <a:avLst/>
          </a:prstGeom>
          <a:noFill/>
          <a:ln w="0">
            <a:noFill/>
          </a:ln>
        </p:spPr>
        <p:txBody>
          <a:bodyPr>
            <a:normAutofit fontScale="55000"/>
          </a:bodyPr>
          <a:p>
            <a:pPr marL="514440" indent="-514080">
              <a:lnSpc>
                <a:spcPct val="100000"/>
              </a:lnSpc>
              <a:spcBef>
                <a:spcPts val="680"/>
              </a:spcBef>
              <a:buClr>
                <a:srgbClr val="364162"/>
              </a:buClr>
              <a:buFont typeface="Calibri"/>
              <a:buAutoNum type="arabicPeriod"/>
            </a:pPr>
            <a:r>
              <a:rPr b="0" lang="en-US" sz="3400" spc="-1" strike="noStrike">
                <a:solidFill>
                  <a:srgbClr val="000000"/>
                </a:solidFill>
                <a:latin typeface="Arial"/>
                <a:ea typeface="Verdana"/>
              </a:rPr>
              <a:t>User logs into client machine (c) </a:t>
            </a:r>
            <a:endParaRPr b="0" lang="en-US" sz="3400" spc="-1" strike="noStrike">
              <a:solidFill>
                <a:srgbClr val="000000"/>
              </a:solidFill>
              <a:latin typeface="Arial"/>
            </a:endParaRPr>
          </a:p>
          <a:p>
            <a:pPr marL="514440" indent="-514080">
              <a:lnSpc>
                <a:spcPct val="100000"/>
              </a:lnSpc>
              <a:spcBef>
                <a:spcPts val="680"/>
              </a:spcBef>
              <a:buClr>
                <a:srgbClr val="364162"/>
              </a:buClr>
              <a:buFont typeface="Calibri"/>
              <a:buAutoNum type="arabicPeriod"/>
            </a:pPr>
            <a:r>
              <a:rPr b="0" lang="en-US" sz="3400" spc="-1" strike="noStrike">
                <a:solidFill>
                  <a:srgbClr val="000000"/>
                </a:solidFill>
                <a:latin typeface="Arial"/>
                <a:ea typeface="Verdana"/>
              </a:rPr>
              <a:t>Client machine encrypts password to create client key (Kc) </a:t>
            </a:r>
            <a:endParaRPr b="0" lang="en-US" sz="3400" spc="-1" strike="noStrike">
              <a:solidFill>
                <a:srgbClr val="000000"/>
              </a:solidFill>
              <a:latin typeface="Arial"/>
            </a:endParaRPr>
          </a:p>
          <a:p>
            <a:pPr marL="514440" indent="-514080">
              <a:lnSpc>
                <a:spcPct val="100000"/>
              </a:lnSpc>
              <a:spcBef>
                <a:spcPts val="680"/>
              </a:spcBef>
              <a:buClr>
                <a:srgbClr val="364162"/>
              </a:buClr>
              <a:buFont typeface="Calibri"/>
              <a:buAutoNum type="arabicPeriod"/>
            </a:pPr>
            <a:r>
              <a:rPr b="0" lang="en-US" sz="3400" spc="-1" strike="noStrike">
                <a:solidFill>
                  <a:srgbClr val="000000"/>
                </a:solidFill>
                <a:latin typeface="Arial"/>
                <a:ea typeface="Verdana"/>
              </a:rPr>
              <a:t>Client machine sends clear request to Kerberos Authentication Server (AS) </a:t>
            </a:r>
            <a:endParaRPr b="0" lang="en-US" sz="3400" spc="-1" strike="noStrike">
              <a:solidFill>
                <a:srgbClr val="000000"/>
              </a:solidFill>
              <a:latin typeface="Arial"/>
            </a:endParaRPr>
          </a:p>
          <a:p>
            <a:pPr marL="514440" indent="-514080">
              <a:lnSpc>
                <a:spcPct val="100000"/>
              </a:lnSpc>
              <a:spcBef>
                <a:spcPts val="680"/>
              </a:spcBef>
              <a:buClr>
                <a:srgbClr val="364162"/>
              </a:buClr>
              <a:buFont typeface="Calibri"/>
              <a:buAutoNum type="arabicPeriod"/>
            </a:pPr>
            <a:r>
              <a:rPr b="0" lang="en-US" sz="3400" spc="-1" strike="noStrike">
                <a:solidFill>
                  <a:srgbClr val="000000"/>
                </a:solidFill>
                <a:latin typeface="Arial"/>
                <a:ea typeface="Verdana"/>
              </a:rPr>
              <a:t>Kerberos AS returns ticket consisting of: </a:t>
            </a:r>
            <a:endParaRPr b="0" lang="en-US" sz="34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Client/TGS session key for future communications between client and TGS [Kc,TGS], encrypted with the client's key</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Ticket granting ticket (TGT). The TGT contains the client name, client address, ticket valid times, and the client/TGS session key, all encrypted in the TGS' private key </a:t>
            </a:r>
            <a:endParaRPr b="0" lang="en-US" sz="3100" spc="-1" strike="noStrike">
              <a:solidFill>
                <a:srgbClr val="000000"/>
              </a:solidFill>
              <a:latin typeface="Arial"/>
            </a:endParaRPr>
          </a:p>
          <a:p>
            <a:pPr>
              <a:lnSpc>
                <a:spcPct val="100000"/>
              </a:lnSpc>
              <a:spcBef>
                <a:spcPts val="519"/>
              </a:spcBef>
            </a:pPr>
            <a:endParaRPr b="0" lang="en-US" sz="31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90" name="TextShape 1"/>
          <p:cNvSpPr txBox="1"/>
          <p:nvPr/>
        </p:nvSpPr>
        <p:spPr>
          <a:xfrm>
            <a:off x="374040" y="76320"/>
            <a:ext cx="8465040" cy="11426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Kerberos request for services</a:t>
            </a:r>
            <a:endParaRPr b="0" lang="en-US" sz="3600" spc="-1" strike="noStrike">
              <a:solidFill>
                <a:srgbClr val="000000"/>
              </a:solidFill>
              <a:latin typeface="Arial"/>
            </a:endParaRPr>
          </a:p>
        </p:txBody>
      </p:sp>
      <p:pic>
        <p:nvPicPr>
          <p:cNvPr id="291" name="Picture 2" descr="An illustration shows a man in front of a computer labeled as, “1.” An arrow points from 1 to 2 labeled as, “Kerberos (TGS).” The text beside the arrow reads as, “Client requests services from TGS sending: server name (s), the TGS and authenticator containing the client name, time stamp, and optional session key, all encrypted in the client/TGS session key [c, t, k]Kc, TGS.” An arrow points from “Kerberos (TGS)” to 1. The text beside the arrow reads as, “TGS responds with ticket containing: server name (s), client name, client address (a), valid ticket time (v), and client/server session key, encrypted in the server’s private key – Tc, s= s, [c, a, v, Kc, s] Ks, the client/server session key encrypted in the client/TGS session key [Kc, s]Kc, TGS.” An arrow from 1 points to Server (s) and is labeled as, “3” and the text below the arrow reads as, “Client authenticates to server by sending ticket and an authenticator containing client address, time stamp, and optional session key encrypted in client/server session key- [c, t, k] Kc, s.” An arrow from server points to 1 and the text below the label reads as, “Server provides requested services to client.”&#10;"/>
          <p:cNvPicPr/>
          <p:nvPr/>
        </p:nvPicPr>
        <p:blipFill>
          <a:blip r:embed="rId1"/>
          <a:stretch/>
        </p:blipFill>
        <p:spPr>
          <a:xfrm>
            <a:off x="1447920" y="1295280"/>
            <a:ext cx="6324120" cy="4486320"/>
          </a:xfrm>
          <a:prstGeom prst="rect">
            <a:avLst/>
          </a:prstGeom>
          <a:ln w="0">
            <a:noFill/>
          </a:ln>
        </p:spPr>
      </p:pic>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TextShape 1"/>
          <p:cNvSpPr txBox="1"/>
          <p:nvPr/>
        </p:nvSpPr>
        <p:spPr>
          <a:xfrm>
            <a:off x="45720" y="27720"/>
            <a:ext cx="9052200" cy="10386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ea typeface="Verdana"/>
              </a:rPr>
              <a:t>Virtual Private Networks (VPNs) (1 of 4)</a:t>
            </a:r>
            <a:endParaRPr b="0" lang="en-US" sz="3600" spc="-1" strike="noStrike">
              <a:solidFill>
                <a:srgbClr val="000000"/>
              </a:solidFill>
              <a:latin typeface="Arial"/>
            </a:endParaRPr>
          </a:p>
        </p:txBody>
      </p:sp>
      <p:sp>
        <p:nvSpPr>
          <p:cNvPr id="293" name="TextShape 2"/>
          <p:cNvSpPr txBox="1"/>
          <p:nvPr/>
        </p:nvSpPr>
        <p:spPr>
          <a:xfrm>
            <a:off x="370440" y="1066680"/>
            <a:ext cx="8762760" cy="48304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Private and secure network connection between systems; uses data communication capability of unsecured and public network</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Securely extends organization’s internal network connections to remote locations </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Three VPN technologies defined: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Trusted VPN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Secure VPN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Hybrid VPN (combines trusted and secure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21" dur="indefinite" restart="never" nodeType="tmRoot">
          <p:childTnLst>
            <p:seq>
              <p:cTn id="222" dur="indefinite" nodeType="mainSeq">
                <p:childTnLst>
                  <p:par>
                    <p:cTn id="223" fill="hold">
                      <p:stCondLst>
                        <p:cond delay="indefinite"/>
                      </p:stCondLst>
                      <p:childTnLst>
                        <p:par>
                          <p:cTn id="224" fill="hold">
                            <p:stCondLst>
                              <p:cond delay="0"/>
                            </p:stCondLst>
                            <p:childTnLst>
                              <p:par>
                                <p:cTn id="225" nodeType="clickEffect" fill="hold" presetClass="entr" presetID="1">
                                  <p:stCondLst>
                                    <p:cond delay="0"/>
                                  </p:stCondLst>
                                  <p:childTnLst>
                                    <p:set>
                                      <p:cBhvr>
                                        <p:cTn id="226" dur="1" fill="hold">
                                          <p:stCondLst>
                                            <p:cond delay="0"/>
                                          </p:stCondLst>
                                        </p:cTn>
                                        <p:tgtEl>
                                          <p:spTgt spid="293">
                                            <p:txEl>
                                              <p:pRg st="0" end="0"/>
                                            </p:txEl>
                                          </p:spTgt>
                                        </p:tgtEl>
                                        <p:attrNameLst>
                                          <p:attrName>style.visibility</p:attrName>
                                        </p:attrNameLst>
                                      </p:cBhvr>
                                      <p:to>
                                        <p:strVal val="visible"/>
                                      </p:to>
                                    </p:set>
                                  </p:childTnLst>
                                </p:cTn>
                              </p:par>
                            </p:childTnLst>
                          </p:cTn>
                        </p:par>
                      </p:childTnLst>
                    </p:cTn>
                  </p:par>
                  <p:par>
                    <p:cTn id="227" fill="hold">
                      <p:stCondLst>
                        <p:cond delay="indefinite"/>
                      </p:stCondLst>
                      <p:childTnLst>
                        <p:par>
                          <p:cTn id="228" fill="hold">
                            <p:stCondLst>
                              <p:cond delay="0"/>
                            </p:stCondLst>
                            <p:childTnLst>
                              <p:par>
                                <p:cTn id="229" nodeType="clickEffect" fill="hold" presetClass="entr" presetID="1">
                                  <p:stCondLst>
                                    <p:cond delay="0"/>
                                  </p:stCondLst>
                                  <p:childTnLst>
                                    <p:set>
                                      <p:cBhvr>
                                        <p:cTn id="230" dur="1" fill="hold">
                                          <p:stCondLst>
                                            <p:cond delay="0"/>
                                          </p:stCondLst>
                                        </p:cTn>
                                        <p:tgtEl>
                                          <p:spTgt spid="293">
                                            <p:txEl>
                                              <p:pRg st="1" end="1"/>
                                            </p:txEl>
                                          </p:spTgt>
                                        </p:tgtEl>
                                        <p:attrNameLst>
                                          <p:attrName>style.visibility</p:attrName>
                                        </p:attrNameLst>
                                      </p:cBhvr>
                                      <p:to>
                                        <p:strVal val="visible"/>
                                      </p:to>
                                    </p:set>
                                  </p:childTnLst>
                                </p:cTn>
                              </p:par>
                            </p:childTnLst>
                          </p:cTn>
                        </p:par>
                      </p:childTnLst>
                    </p:cTn>
                  </p:par>
                  <p:par>
                    <p:cTn id="231" fill="hold">
                      <p:stCondLst>
                        <p:cond delay="indefinite"/>
                      </p:stCondLst>
                      <p:childTnLst>
                        <p:par>
                          <p:cTn id="232" fill="hold">
                            <p:stCondLst>
                              <p:cond delay="0"/>
                            </p:stCondLst>
                            <p:childTnLst>
                              <p:par>
                                <p:cTn id="233" nodeType="clickEffect" fill="hold" presetClass="entr" presetID="1">
                                  <p:stCondLst>
                                    <p:cond delay="0"/>
                                  </p:stCondLst>
                                  <p:childTnLst>
                                    <p:set>
                                      <p:cBhvr>
                                        <p:cTn id="234" dur="1" fill="hold">
                                          <p:stCondLst>
                                            <p:cond delay="0"/>
                                          </p:stCondLst>
                                        </p:cTn>
                                        <p:tgtEl>
                                          <p:spTgt spid="293">
                                            <p:txEl>
                                              <p:pRg st="2" end="2"/>
                                            </p:txEl>
                                          </p:spTgt>
                                        </p:tgtEl>
                                        <p:attrNameLst>
                                          <p:attrName>style.visibility</p:attrName>
                                        </p:attrNameLst>
                                      </p:cBhvr>
                                      <p:to>
                                        <p:strVal val="visible"/>
                                      </p:to>
                                    </p:set>
                                  </p:childTnLst>
                                </p:cTn>
                              </p:par>
                            </p:childTnLst>
                          </p:cTn>
                        </p:par>
                      </p:childTnLst>
                    </p:cTn>
                  </p:par>
                  <p:par>
                    <p:cTn id="235" fill="hold">
                      <p:stCondLst>
                        <p:cond delay="indefinite"/>
                      </p:stCondLst>
                      <p:childTnLst>
                        <p:par>
                          <p:cTn id="236" fill="hold">
                            <p:stCondLst>
                              <p:cond delay="0"/>
                            </p:stCondLst>
                            <p:childTnLst>
                              <p:par>
                                <p:cTn id="237" nodeType="clickEffect" fill="hold" presetClass="entr" presetID="1">
                                  <p:stCondLst>
                                    <p:cond delay="0"/>
                                  </p:stCondLst>
                                  <p:childTnLst>
                                    <p:set>
                                      <p:cBhvr>
                                        <p:cTn id="238" dur="1" fill="hold">
                                          <p:stCondLst>
                                            <p:cond delay="0"/>
                                          </p:stCondLst>
                                        </p:cTn>
                                        <p:tgtEl>
                                          <p:spTgt spid="293">
                                            <p:txEl>
                                              <p:pRg st="3" end="3"/>
                                            </p:txEl>
                                          </p:spTgt>
                                        </p:tgtEl>
                                        <p:attrNameLst>
                                          <p:attrName>style.visibility</p:attrName>
                                        </p:attrNameLst>
                                      </p:cBhvr>
                                      <p:to>
                                        <p:strVal val="visible"/>
                                      </p:to>
                                    </p:set>
                                  </p:childTnLst>
                                </p:cTn>
                              </p:par>
                            </p:childTnLst>
                          </p:cTn>
                        </p:par>
                      </p:childTnLst>
                    </p:cTn>
                  </p:par>
                  <p:par>
                    <p:cTn id="239" fill="hold">
                      <p:stCondLst>
                        <p:cond delay="indefinite"/>
                      </p:stCondLst>
                      <p:childTnLst>
                        <p:par>
                          <p:cTn id="240" fill="hold">
                            <p:stCondLst>
                              <p:cond delay="0"/>
                            </p:stCondLst>
                            <p:childTnLst>
                              <p:par>
                                <p:cTn id="241" nodeType="clickEffect" fill="hold" presetClass="entr" presetID="1">
                                  <p:stCondLst>
                                    <p:cond delay="0"/>
                                  </p:stCondLst>
                                  <p:childTnLst>
                                    <p:set>
                                      <p:cBhvr>
                                        <p:cTn id="242" dur="1" fill="hold">
                                          <p:stCondLst>
                                            <p:cond delay="0"/>
                                          </p:stCondLst>
                                        </p:cTn>
                                        <p:tgtEl>
                                          <p:spTgt spid="293">
                                            <p:txEl>
                                              <p:pRg st="4" end="4"/>
                                            </p:txEl>
                                          </p:spTgt>
                                        </p:tgtEl>
                                        <p:attrNameLst>
                                          <p:attrName>style.visibility</p:attrName>
                                        </p:attrNameLst>
                                      </p:cBhvr>
                                      <p:to>
                                        <p:strVal val="visible"/>
                                      </p:to>
                                    </p:set>
                                  </p:childTnLst>
                                </p:cTn>
                              </p:par>
                            </p:childTnLst>
                          </p:cTn>
                        </p:par>
                      </p:childTnLst>
                    </p:cTn>
                  </p:par>
                  <p:par>
                    <p:cTn id="243" fill="hold">
                      <p:stCondLst>
                        <p:cond delay="indefinite"/>
                      </p:stCondLst>
                      <p:childTnLst>
                        <p:par>
                          <p:cTn id="244" fill="hold">
                            <p:stCondLst>
                              <p:cond delay="0"/>
                            </p:stCondLst>
                            <p:childTnLst>
                              <p:par>
                                <p:cTn id="245" nodeType="clickEffect" fill="hold" presetClass="entr" presetID="1">
                                  <p:stCondLst>
                                    <p:cond delay="0"/>
                                  </p:stCondLst>
                                  <p:childTnLst>
                                    <p:set>
                                      <p:cBhvr>
                                        <p:cTn id="246" dur="1" fill="hold">
                                          <p:stCondLst>
                                            <p:cond delay="0"/>
                                          </p:stCondLst>
                                        </p:cTn>
                                        <p:tgtEl>
                                          <p:spTgt spid="293">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Virtual Private Networks (VPNs) (2 of 4)</a:t>
            </a:r>
            <a:endParaRPr b="0" lang="en-US" sz="3600" spc="-1" strike="noStrike">
              <a:solidFill>
                <a:srgbClr val="000000"/>
              </a:solidFill>
              <a:latin typeface="Arial"/>
            </a:endParaRPr>
          </a:p>
        </p:txBody>
      </p:sp>
      <p:sp>
        <p:nvSpPr>
          <p:cNvPr id="295" name="TextShape 2"/>
          <p:cNvSpPr txBox="1"/>
          <p:nvPr/>
        </p:nvSpPr>
        <p:spPr>
          <a:xfrm>
            <a:off x="228600" y="1295280"/>
            <a:ext cx="8762760" cy="41144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VPN must accomplish:</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Encapsulation of incoming and outgoing data</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Encryption of incoming and outgoing data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Authentication of remote computer and perhaps remote user as well</a:t>
            </a:r>
            <a:endParaRPr b="0" lang="en-US" sz="24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47" dur="indefinite" restart="never" nodeType="tmRoot">
          <p:childTnLst>
            <p:seq>
              <p:cTn id="248" dur="indefinite" nodeType="mainSeq">
                <p:childTnLst>
                  <p:par>
                    <p:cTn id="249" fill="hold">
                      <p:stCondLst>
                        <p:cond delay="indefinite"/>
                      </p:stCondLst>
                      <p:childTnLst>
                        <p:par>
                          <p:cTn id="250" fill="hold">
                            <p:stCondLst>
                              <p:cond delay="0"/>
                            </p:stCondLst>
                            <p:childTnLst>
                              <p:par>
                                <p:cTn id="251" nodeType="clickEffect" fill="hold" presetClass="entr" presetID="1">
                                  <p:stCondLst>
                                    <p:cond delay="0"/>
                                  </p:stCondLst>
                                  <p:childTnLst>
                                    <p:set>
                                      <p:cBhvr>
                                        <p:cTn id="252" dur="1" fill="hold">
                                          <p:stCondLst>
                                            <p:cond delay="0"/>
                                          </p:stCondLst>
                                        </p:cTn>
                                        <p:tgtEl>
                                          <p:spTgt spid="295">
                                            <p:txEl>
                                              <p:pRg st="0" end="0"/>
                                            </p:txEl>
                                          </p:spTgt>
                                        </p:tgtEl>
                                        <p:attrNameLst>
                                          <p:attrName>style.visibility</p:attrName>
                                        </p:attrNameLst>
                                      </p:cBhvr>
                                      <p:to>
                                        <p:strVal val="visible"/>
                                      </p:to>
                                    </p:set>
                                  </p:childTnLst>
                                </p:cTn>
                              </p:par>
                            </p:childTnLst>
                          </p:cTn>
                        </p:par>
                      </p:childTnLst>
                    </p:cTn>
                  </p:par>
                  <p:par>
                    <p:cTn id="253" fill="hold">
                      <p:stCondLst>
                        <p:cond delay="indefinite"/>
                      </p:stCondLst>
                      <p:childTnLst>
                        <p:par>
                          <p:cTn id="254" fill="hold">
                            <p:stCondLst>
                              <p:cond delay="0"/>
                            </p:stCondLst>
                            <p:childTnLst>
                              <p:par>
                                <p:cTn id="255" nodeType="clickEffect" fill="hold" presetClass="entr" presetID="1">
                                  <p:stCondLst>
                                    <p:cond delay="0"/>
                                  </p:stCondLst>
                                  <p:childTnLst>
                                    <p:set>
                                      <p:cBhvr>
                                        <p:cTn id="256" dur="1" fill="hold">
                                          <p:stCondLst>
                                            <p:cond delay="0"/>
                                          </p:stCondLst>
                                        </p:cTn>
                                        <p:tgtEl>
                                          <p:spTgt spid="295">
                                            <p:txEl>
                                              <p:pRg st="1" end="1"/>
                                            </p:txEl>
                                          </p:spTgt>
                                        </p:tgtEl>
                                        <p:attrNameLst>
                                          <p:attrName>style.visibility</p:attrName>
                                        </p:attrNameLst>
                                      </p:cBhvr>
                                      <p:to>
                                        <p:strVal val="visible"/>
                                      </p:to>
                                    </p:set>
                                  </p:childTnLst>
                                </p:cTn>
                              </p:par>
                            </p:childTnLst>
                          </p:cTn>
                        </p:par>
                      </p:childTnLst>
                    </p:cTn>
                  </p:par>
                  <p:par>
                    <p:cTn id="257" fill="hold">
                      <p:stCondLst>
                        <p:cond delay="indefinite"/>
                      </p:stCondLst>
                      <p:childTnLst>
                        <p:par>
                          <p:cTn id="258" fill="hold">
                            <p:stCondLst>
                              <p:cond delay="0"/>
                            </p:stCondLst>
                            <p:childTnLst>
                              <p:par>
                                <p:cTn id="259" nodeType="clickEffect" fill="hold" presetClass="entr" presetID="1">
                                  <p:stCondLst>
                                    <p:cond delay="0"/>
                                  </p:stCondLst>
                                  <p:childTnLst>
                                    <p:set>
                                      <p:cBhvr>
                                        <p:cTn id="260" dur="1" fill="hold">
                                          <p:stCondLst>
                                            <p:cond delay="0"/>
                                          </p:stCondLst>
                                        </p:cTn>
                                        <p:tgtEl>
                                          <p:spTgt spid="295">
                                            <p:txEl>
                                              <p:pRg st="2" end="2"/>
                                            </p:txEl>
                                          </p:spTgt>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95">
                                            <p:txEl>
                                              <p:pRg st="3" end="3"/>
                                            </p:txEl>
                                          </p:spTgt>
                                        </p:tgtEl>
                                        <p:attrNameLst>
                                          <p:attrName>style.visibility</p:attrName>
                                        </p:attrNameLst>
                                      </p:cBhvr>
                                      <p:to>
                                        <p:strVal val="visible"/>
                                      </p:to>
                                    </p:set>
                                  </p:childTnLst>
                                </p:cTn>
                              </p:par>
                            </p:childTnLst>
                          </p:cTn>
                        </p:par>
                      </p:childTnLst>
                    </p:cTn>
                  </p:par>
                  <p:par>
                    <p:cTn id="265" fill="hold">
                      <p:stCondLst>
                        <p:cond delay="indefinite"/>
                      </p:stCondLst>
                      <p:childTnLst>
                        <p:par>
                          <p:cTn id="266" fill="hold">
                            <p:stCondLst>
                              <p:cond delay="0"/>
                            </p:stCondLst>
                            <p:childTnLst>
                              <p:par>
                                <p:cTn id="267" nodeType="clickEffect" fill="hold" presetClass="entr" presetID="1">
                                  <p:stCondLst>
                                    <p:cond delay="0"/>
                                  </p:stCondLst>
                                  <p:childTnLst>
                                    <p:set>
                                      <p:cBhvr>
                                        <p:cTn id="268" dur="1" fill="hold">
                                          <p:stCondLst>
                                            <p:cond delay="0"/>
                                          </p:stCondLst>
                                        </p:cTn>
                                        <p:tgtEl>
                                          <p:spTgt spid="29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TextShape 1"/>
          <p:cNvSpPr txBox="1"/>
          <p:nvPr/>
        </p:nvSpPr>
        <p:spPr>
          <a:xfrm>
            <a:off x="502920" y="76320"/>
            <a:ext cx="8229240" cy="9442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Virtual Private Networks (VPNs) (3 of 4)</a:t>
            </a:r>
            <a:endParaRPr b="0" lang="en-US" sz="3600" spc="-1" strike="noStrike">
              <a:solidFill>
                <a:srgbClr val="000000"/>
              </a:solidFill>
              <a:latin typeface="Arial"/>
            </a:endParaRPr>
          </a:p>
        </p:txBody>
      </p:sp>
      <p:sp>
        <p:nvSpPr>
          <p:cNvPr id="297" name="TextShape 2"/>
          <p:cNvSpPr txBox="1"/>
          <p:nvPr/>
        </p:nvSpPr>
        <p:spPr>
          <a:xfrm>
            <a:off x="228600" y="1295280"/>
            <a:ext cx="8762760" cy="434304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Transport mode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Data within IP packet are encrypted, but header information is not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Allows user to establish secure link directly with remote host, encrypting only data contents of packet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Two popular uses:</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End-to-end transport of encrypted data</a:t>
            </a:r>
            <a:endParaRPr b="0" lang="en-US" sz="22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Remote access worker connects to an office network over Internet by connecting to a VPN server on the </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69" dur="indefinite" restart="never" nodeType="tmRoot">
          <p:childTnLst>
            <p:seq>
              <p:cTn id="270" dur="indefinite" nodeType="mainSeq">
                <p:childTnLst>
                  <p:par>
                    <p:cTn id="271" fill="hold">
                      <p:stCondLst>
                        <p:cond delay="indefinite"/>
                      </p:stCondLst>
                      <p:childTnLst>
                        <p:par>
                          <p:cTn id="272" fill="hold">
                            <p:stCondLst>
                              <p:cond delay="0"/>
                            </p:stCondLst>
                            <p:childTnLst>
                              <p:par>
                                <p:cTn id="273" nodeType="clickEffect" fill="hold" presetClass="entr" presetID="1">
                                  <p:stCondLst>
                                    <p:cond delay="0"/>
                                  </p:stCondLst>
                                  <p:childTnLst>
                                    <p:set>
                                      <p:cBhvr>
                                        <p:cTn id="274" dur="1" fill="hold">
                                          <p:stCondLst>
                                            <p:cond delay="0"/>
                                          </p:stCondLst>
                                        </p:cTn>
                                        <p:tgtEl>
                                          <p:spTgt spid="297">
                                            <p:txEl>
                                              <p:pRg st="0" end="0"/>
                                            </p:txEl>
                                          </p:spTgt>
                                        </p:tgtEl>
                                        <p:attrNameLst>
                                          <p:attrName>style.visibility</p:attrName>
                                        </p:attrNameLst>
                                      </p:cBhvr>
                                      <p:to>
                                        <p:strVal val="visible"/>
                                      </p:to>
                                    </p:set>
                                  </p:childTnLst>
                                </p:cTn>
                              </p:par>
                            </p:childTnLst>
                          </p:cTn>
                        </p:par>
                      </p:childTnLst>
                    </p:cTn>
                  </p:par>
                  <p:par>
                    <p:cTn id="275" fill="hold">
                      <p:stCondLst>
                        <p:cond delay="indefinite"/>
                      </p:stCondLst>
                      <p:childTnLst>
                        <p:par>
                          <p:cTn id="276" fill="hold">
                            <p:stCondLst>
                              <p:cond delay="0"/>
                            </p:stCondLst>
                            <p:childTnLst>
                              <p:par>
                                <p:cTn id="277" nodeType="clickEffect" fill="hold" presetClass="entr" presetID="1">
                                  <p:stCondLst>
                                    <p:cond delay="0"/>
                                  </p:stCondLst>
                                  <p:childTnLst>
                                    <p:set>
                                      <p:cBhvr>
                                        <p:cTn id="278" dur="1" fill="hold">
                                          <p:stCondLst>
                                            <p:cond delay="0"/>
                                          </p:stCondLst>
                                        </p:cTn>
                                        <p:tgtEl>
                                          <p:spTgt spid="297">
                                            <p:txEl>
                                              <p:pRg st="1" end="1"/>
                                            </p:txEl>
                                          </p:spTgt>
                                        </p:tgtEl>
                                        <p:attrNameLst>
                                          <p:attrName>style.visibility</p:attrName>
                                        </p:attrNameLst>
                                      </p:cBhvr>
                                      <p:to>
                                        <p:strVal val="visible"/>
                                      </p:to>
                                    </p:set>
                                  </p:childTnLst>
                                </p:cTn>
                              </p:par>
                            </p:childTnLst>
                          </p:cTn>
                        </p:par>
                      </p:childTnLst>
                    </p:cTn>
                  </p:par>
                  <p:par>
                    <p:cTn id="279" fill="hold">
                      <p:stCondLst>
                        <p:cond delay="indefinite"/>
                      </p:stCondLst>
                      <p:childTnLst>
                        <p:par>
                          <p:cTn id="280" fill="hold">
                            <p:stCondLst>
                              <p:cond delay="0"/>
                            </p:stCondLst>
                            <p:childTnLst>
                              <p:par>
                                <p:cTn id="281" nodeType="clickEffect" fill="hold" presetClass="entr" presetID="1">
                                  <p:stCondLst>
                                    <p:cond delay="0"/>
                                  </p:stCondLst>
                                  <p:childTnLst>
                                    <p:set>
                                      <p:cBhvr>
                                        <p:cTn id="282" dur="1" fill="hold">
                                          <p:stCondLst>
                                            <p:cond delay="0"/>
                                          </p:stCondLst>
                                        </p:cTn>
                                        <p:tgtEl>
                                          <p:spTgt spid="297">
                                            <p:txEl>
                                              <p:pRg st="2" end="2"/>
                                            </p:txEl>
                                          </p:spTgt>
                                        </p:tgtEl>
                                        <p:attrNameLst>
                                          <p:attrName>style.visibility</p:attrName>
                                        </p:attrNameLst>
                                      </p:cBhvr>
                                      <p:to>
                                        <p:strVal val="visible"/>
                                      </p:to>
                                    </p:set>
                                  </p:childTnLst>
                                </p:cTn>
                              </p:par>
                            </p:childTnLst>
                          </p:cTn>
                        </p:par>
                      </p:childTnLst>
                    </p:cTn>
                  </p:par>
                  <p:par>
                    <p:cTn id="283" fill="hold">
                      <p:stCondLst>
                        <p:cond delay="indefinite"/>
                      </p:stCondLst>
                      <p:childTnLst>
                        <p:par>
                          <p:cTn id="284" fill="hold">
                            <p:stCondLst>
                              <p:cond delay="0"/>
                            </p:stCondLst>
                            <p:childTnLst>
                              <p:par>
                                <p:cTn id="285" nodeType="clickEffect" fill="hold" presetClass="entr" presetID="1">
                                  <p:stCondLst>
                                    <p:cond delay="0"/>
                                  </p:stCondLst>
                                  <p:childTnLst>
                                    <p:set>
                                      <p:cBhvr>
                                        <p:cTn id="286" dur="1" fill="hold">
                                          <p:stCondLst>
                                            <p:cond delay="0"/>
                                          </p:stCondLst>
                                        </p:cTn>
                                        <p:tgtEl>
                                          <p:spTgt spid="297">
                                            <p:txEl>
                                              <p:pRg st="3" end="3"/>
                                            </p:txEl>
                                          </p:spTgt>
                                        </p:tgtEl>
                                        <p:attrNameLst>
                                          <p:attrName>style.visibility</p:attrName>
                                        </p:attrNameLst>
                                      </p:cBhvr>
                                      <p:to>
                                        <p:strVal val="visible"/>
                                      </p:to>
                                    </p:set>
                                  </p:childTnLst>
                                </p:cTn>
                              </p:par>
                            </p:childTnLst>
                          </p:cTn>
                        </p:par>
                      </p:childTnLst>
                    </p:cTn>
                  </p:par>
                  <p:par>
                    <p:cTn id="287" fill="hold">
                      <p:stCondLst>
                        <p:cond delay="indefinite"/>
                      </p:stCondLst>
                      <p:childTnLst>
                        <p:par>
                          <p:cTn id="288" fill="hold">
                            <p:stCondLst>
                              <p:cond delay="0"/>
                            </p:stCondLst>
                            <p:childTnLst>
                              <p:par>
                                <p:cTn id="289" nodeType="clickEffect" fill="hold" presetClass="entr" presetID="1">
                                  <p:stCondLst>
                                    <p:cond delay="0"/>
                                  </p:stCondLst>
                                  <p:childTnLst>
                                    <p:set>
                                      <p:cBhvr>
                                        <p:cTn id="290" dur="1" fill="hold">
                                          <p:stCondLst>
                                            <p:cond delay="0"/>
                                          </p:stCondLst>
                                        </p:cTn>
                                        <p:tgtEl>
                                          <p:spTgt spid="297">
                                            <p:txEl>
                                              <p:pRg st="4" end="4"/>
                                            </p:txEl>
                                          </p:spTgt>
                                        </p:tgtEl>
                                        <p:attrNameLst>
                                          <p:attrName>style.visibility</p:attrName>
                                        </p:attrNameLst>
                                      </p:cBhvr>
                                      <p:to>
                                        <p:strVal val="visible"/>
                                      </p:to>
                                    </p:set>
                                  </p:childTnLst>
                                </p:cTn>
                              </p:par>
                            </p:childTnLst>
                          </p:cTn>
                        </p:par>
                      </p:childTnLst>
                    </p:cTn>
                  </p:par>
                  <p:par>
                    <p:cTn id="291" fill="hold">
                      <p:stCondLst>
                        <p:cond delay="indefinite"/>
                      </p:stCondLst>
                      <p:childTnLst>
                        <p:par>
                          <p:cTn id="292" fill="hold">
                            <p:stCondLst>
                              <p:cond delay="0"/>
                            </p:stCondLst>
                            <p:childTnLst>
                              <p:par>
                                <p:cTn id="293" nodeType="clickEffect" fill="hold" presetClass="entr" presetID="1">
                                  <p:stCondLst>
                                    <p:cond delay="0"/>
                                  </p:stCondLst>
                                  <p:childTnLst>
                                    <p:set>
                                      <p:cBhvr>
                                        <p:cTn id="294" dur="1" fill="hold">
                                          <p:stCondLst>
                                            <p:cond delay="0"/>
                                          </p:stCondLst>
                                        </p:cTn>
                                        <p:tgtEl>
                                          <p:spTgt spid="297">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Virtual Private Networks (VPNs) (4 of 4)</a:t>
            </a:r>
            <a:endParaRPr b="0" lang="en-US" sz="3600" spc="-1" strike="noStrike">
              <a:solidFill>
                <a:srgbClr val="000000"/>
              </a:solidFill>
              <a:latin typeface="Arial"/>
            </a:endParaRPr>
          </a:p>
        </p:txBody>
      </p:sp>
      <p:sp>
        <p:nvSpPr>
          <p:cNvPr id="299" name="TextShape 2"/>
          <p:cNvSpPr txBox="1"/>
          <p:nvPr/>
        </p:nvSpPr>
        <p:spPr>
          <a:xfrm>
            <a:off x="228600" y="1295280"/>
            <a:ext cx="8762760" cy="426672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Tunnel mode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Establishes two perimeter tunnel servers to encrypt all traffic that will traverse an unsecured network</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Entire client package encrypted and added as data portion of packet from one tunneling server to another</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Primary benefit to this model is that an intercepted packet reveals nothing about the true destination system</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95" dur="indefinite" restart="never" nodeType="tmRoot">
          <p:childTnLst>
            <p:seq>
              <p:cTn id="296" dur="indefinite" nodeType="mainSeq">
                <p:childTnLst>
                  <p:par>
                    <p:cTn id="297" fill="hold">
                      <p:stCondLst>
                        <p:cond delay="indefinite"/>
                      </p:stCondLst>
                      <p:childTnLst>
                        <p:par>
                          <p:cTn id="298" fill="hold">
                            <p:stCondLst>
                              <p:cond delay="0"/>
                            </p:stCondLst>
                            <p:childTnLst>
                              <p:par>
                                <p:cTn id="299" nodeType="clickEffect" fill="hold" presetClass="entr" presetID="1">
                                  <p:stCondLst>
                                    <p:cond delay="0"/>
                                  </p:stCondLst>
                                  <p:childTnLst>
                                    <p:set>
                                      <p:cBhvr>
                                        <p:cTn id="300" dur="1" fill="hold">
                                          <p:stCondLst>
                                            <p:cond delay="0"/>
                                          </p:stCondLst>
                                        </p:cTn>
                                        <p:tgtEl>
                                          <p:spTgt spid="299">
                                            <p:txEl>
                                              <p:pRg st="0" end="0"/>
                                            </p:txEl>
                                          </p:spTgt>
                                        </p:tgtEl>
                                        <p:attrNameLst>
                                          <p:attrName>style.visibility</p:attrName>
                                        </p:attrNameLst>
                                      </p:cBhvr>
                                      <p:to>
                                        <p:strVal val="visible"/>
                                      </p:to>
                                    </p:set>
                                  </p:childTnLst>
                                </p:cTn>
                              </p:par>
                            </p:childTnLst>
                          </p:cTn>
                        </p:par>
                      </p:childTnLst>
                    </p:cTn>
                  </p:par>
                  <p:par>
                    <p:cTn id="301" fill="hold">
                      <p:stCondLst>
                        <p:cond delay="indefinite"/>
                      </p:stCondLst>
                      <p:childTnLst>
                        <p:par>
                          <p:cTn id="302" fill="hold">
                            <p:stCondLst>
                              <p:cond delay="0"/>
                            </p:stCondLst>
                            <p:childTnLst>
                              <p:par>
                                <p:cTn id="303" nodeType="clickEffect" fill="hold" presetClass="entr" presetID="1">
                                  <p:stCondLst>
                                    <p:cond delay="0"/>
                                  </p:stCondLst>
                                  <p:childTnLst>
                                    <p:set>
                                      <p:cBhvr>
                                        <p:cTn id="304" dur="1" fill="hold">
                                          <p:stCondLst>
                                            <p:cond delay="0"/>
                                          </p:stCondLst>
                                        </p:cTn>
                                        <p:tgtEl>
                                          <p:spTgt spid="299">
                                            <p:txEl>
                                              <p:pRg st="1" end="1"/>
                                            </p:txEl>
                                          </p:spTgt>
                                        </p:tgtEl>
                                        <p:attrNameLst>
                                          <p:attrName>style.visibility</p:attrName>
                                        </p:attrNameLst>
                                      </p:cBhvr>
                                      <p:to>
                                        <p:strVal val="visible"/>
                                      </p:to>
                                    </p:set>
                                  </p:childTnLst>
                                </p:cTn>
                              </p:par>
                            </p:childTnLst>
                          </p:cTn>
                        </p:par>
                      </p:childTnLst>
                    </p:cTn>
                  </p:par>
                  <p:par>
                    <p:cTn id="305" fill="hold">
                      <p:stCondLst>
                        <p:cond delay="indefinite"/>
                      </p:stCondLst>
                      <p:childTnLst>
                        <p:par>
                          <p:cTn id="306" fill="hold">
                            <p:stCondLst>
                              <p:cond delay="0"/>
                            </p:stCondLst>
                            <p:childTnLst>
                              <p:par>
                                <p:cTn id="307" nodeType="clickEffect" fill="hold" presetClass="entr" presetID="1">
                                  <p:stCondLst>
                                    <p:cond delay="0"/>
                                  </p:stCondLst>
                                  <p:childTnLst>
                                    <p:set>
                                      <p:cBhvr>
                                        <p:cTn id="308" dur="1" fill="hold">
                                          <p:stCondLst>
                                            <p:cond delay="0"/>
                                          </p:stCondLst>
                                        </p:cTn>
                                        <p:tgtEl>
                                          <p:spTgt spid="299">
                                            <p:txEl>
                                              <p:pRg st="2" end="2"/>
                                            </p:txEl>
                                          </p:spTgt>
                                        </p:tgtEl>
                                        <p:attrNameLst>
                                          <p:attrName>style.visibility</p:attrName>
                                        </p:attrNameLst>
                                      </p:cBhvr>
                                      <p:to>
                                        <p:strVal val="visible"/>
                                      </p:to>
                                    </p:set>
                                  </p:childTnLst>
                                </p:cTn>
                              </p:par>
                            </p:childTnLst>
                          </p:cTn>
                        </p:par>
                      </p:childTnLst>
                    </p:cTn>
                  </p:par>
                  <p:par>
                    <p:cTn id="309" fill="hold">
                      <p:stCondLst>
                        <p:cond delay="indefinite"/>
                      </p:stCondLst>
                      <p:childTnLst>
                        <p:par>
                          <p:cTn id="310" fill="hold">
                            <p:stCondLst>
                              <p:cond delay="0"/>
                            </p:stCondLst>
                            <p:childTnLst>
                              <p:par>
                                <p:cTn id="311" nodeType="clickEffect" fill="hold" presetClass="entr" presetID="1">
                                  <p:stCondLst>
                                    <p:cond delay="0"/>
                                  </p:stCondLst>
                                  <p:childTnLst>
                                    <p:set>
                                      <p:cBhvr>
                                        <p:cTn id="312" dur="1" fill="hold">
                                          <p:stCondLst>
                                            <p:cond delay="0"/>
                                          </p:stCondLst>
                                        </p:cTn>
                                        <p:tgtEl>
                                          <p:spTgt spid="299">
                                            <p:txEl>
                                              <p:pRg st="3" end="3"/>
                                            </p:txEl>
                                          </p:spTgt>
                                        </p:tgtEl>
                                        <p:attrNameLst>
                                          <p:attrName>style.visibility</p:attrName>
                                        </p:attrNameLst>
                                      </p:cBhvr>
                                      <p:to>
                                        <p:strVal val="visible"/>
                                      </p:to>
                                    </p:set>
                                  </p:childTnLst>
                                </p:cTn>
                              </p:par>
                            </p:childTnLst>
                          </p:cTn>
                        </p:par>
                      </p:childTnLst>
                    </p:cTn>
                  </p:par>
                  <p:par>
                    <p:cTn id="313" fill="hold">
                      <p:stCondLst>
                        <p:cond delay="indefinite"/>
                      </p:stCondLst>
                      <p:childTnLst>
                        <p:par>
                          <p:cTn id="314" fill="hold">
                            <p:stCondLst>
                              <p:cond delay="0"/>
                            </p:stCondLst>
                            <p:childTnLst>
                              <p:par>
                                <p:cTn id="315" nodeType="clickEffect" fill="hold" presetClass="entr" presetID="1">
                                  <p:stCondLst>
                                    <p:cond delay="0"/>
                                  </p:stCondLst>
                                  <p:childTnLst>
                                    <p:set>
                                      <p:cBhvr>
                                        <p:cTn id="316" dur="1" fill="hold">
                                          <p:stCondLst>
                                            <p:cond delay="0"/>
                                          </p:stCondLst>
                                        </p:cTn>
                                        <p:tgtEl>
                                          <p:spTgt spid="299">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300" name="TextShape 1"/>
          <p:cNvSpPr txBox="1"/>
          <p:nvPr/>
        </p:nvSpPr>
        <p:spPr>
          <a:xfrm>
            <a:off x="304920" y="128880"/>
            <a:ext cx="8395920" cy="10137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Transport mode VPN</a:t>
            </a:r>
            <a:endParaRPr b="0" lang="en-US" sz="3600" spc="-1" strike="noStrike">
              <a:solidFill>
                <a:srgbClr val="000000"/>
              </a:solidFill>
              <a:latin typeface="Arial"/>
            </a:endParaRPr>
          </a:p>
        </p:txBody>
      </p:sp>
      <p:pic>
        <p:nvPicPr>
          <p:cNvPr id="301" name="Picture 2" descr="An illustration shows a man in front of a computer. The text above the man reads as, “Teleworker client machine encrypts data and sends to destination system with unencrypted header OR Teleworker client machine requests intranet connection using transport mode VPN, then the client machine acts as if locally connected.” A man with a computer is connected to an “untrusted network” which in turn is connected to a server. An arrow points to a server and the text reads as, “Remote VPN server acts as intermediate client and encrypts/decrypts traffic to/from remote client.” The VPN server is connected to a server which connects to two computers at the top and two computers at the bottom. The fourth computer on the bottom is labeled as, “Destination client machine receives encrypted data and decrypts.”&#10;"/>
          <p:cNvPicPr/>
          <p:nvPr/>
        </p:nvPicPr>
        <p:blipFill>
          <a:blip r:embed="rId1"/>
          <a:stretch/>
        </p:blipFill>
        <p:spPr>
          <a:xfrm>
            <a:off x="457200" y="1447920"/>
            <a:ext cx="8152920" cy="4628520"/>
          </a:xfrm>
          <a:prstGeom prst="rect">
            <a:avLst/>
          </a:prstGeom>
          <a:ln w="0">
            <a:noFill/>
          </a:ln>
        </p:spPr>
      </p:pic>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302" name="TextShape 1"/>
          <p:cNvSpPr txBox="1"/>
          <p:nvPr/>
        </p:nvSpPr>
        <p:spPr>
          <a:xfrm>
            <a:off x="228600" y="221760"/>
            <a:ext cx="8610120" cy="10036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Tunnel mode VPN</a:t>
            </a:r>
            <a:endParaRPr b="0" lang="en-US" sz="3600" spc="-1" strike="noStrike">
              <a:solidFill>
                <a:srgbClr val="000000"/>
              </a:solidFill>
              <a:latin typeface="Arial"/>
            </a:endParaRPr>
          </a:p>
        </p:txBody>
      </p:sp>
      <p:pic>
        <p:nvPicPr>
          <p:cNvPr id="303" name="Picture 2" descr="An illustration shows an “untrusted network” in the middle which is connected to the VPN server. The VPN server connects to two computers at the top and two computers at the bottom on either sides of the untrusted network. The text above the untrusted network reads as, “VPN Virtual Tunnel.” An arrow pointing to the VPN server on the left reads as, “VPN server encrypts client packet and places as data in packet addressed for remote VPN server.” An arrow pointing to the VPN server on the right reads as, “Remote VPN server receives packet, decrypts data packet, and sends to destination client.” An arrow pointing to the third computer on the left reads as, “Client sends unencrypted packet.” An arrow pointing to the fourth computer on the right reads as, “Server receives unencrypted packet.”&#10;"/>
          <p:cNvPicPr/>
          <p:nvPr/>
        </p:nvPicPr>
        <p:blipFill>
          <a:blip r:embed="rId1"/>
          <a:stretch/>
        </p:blipFill>
        <p:spPr>
          <a:xfrm>
            <a:off x="457200" y="1523880"/>
            <a:ext cx="8442000" cy="3738240"/>
          </a:xfrm>
          <a:prstGeom prst="rect">
            <a:avLst/>
          </a:prstGeom>
          <a:ln w="0">
            <a:noFill/>
          </a:ln>
        </p:spPr>
      </p:pic>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305" name="TextShape 2"/>
          <p:cNvSpPr txBox="1"/>
          <p:nvPr/>
        </p:nvSpPr>
        <p:spPr>
          <a:xfrm>
            <a:off x="228600" y="1295280"/>
            <a:ext cx="8762760" cy="434304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Security Technology: Intrusion Detection and Prevention Systems, and Other Security Tools</a:t>
            </a:r>
            <a:r>
              <a:rPr b="0" lang="en-US"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17" dur="indefinite" restart="never" nodeType="tmRoot">
          <p:childTnLst>
            <p:seq>
              <p:cTn id="318" dur="indefinite" nodeType="mainSeq">
                <p:childTnLst>
                  <p:par>
                    <p:cTn id="319" fill="hold">
                      <p:stCondLst>
                        <p:cond delay="indefinite"/>
                      </p:stCondLst>
                      <p:childTnLst>
                        <p:par>
                          <p:cTn id="320" fill="hold">
                            <p:stCondLst>
                              <p:cond delay="0"/>
                            </p:stCondLst>
                            <p:childTnLst>
                              <p:par>
                                <p:cTn id="321" nodeType="clickEffect" fill="hold" presetClass="entr" presetID="1">
                                  <p:stCondLst>
                                    <p:cond delay="0"/>
                                  </p:stCondLst>
                                  <p:childTnLst>
                                    <p:set>
                                      <p:cBhvr>
                                        <p:cTn id="322" dur="1" fill="hold">
                                          <p:stCondLst>
                                            <p:cond delay="0"/>
                                          </p:stCondLst>
                                        </p:cTn>
                                        <p:tgtEl>
                                          <p:spTgt spid="305">
                                            <p:txEl>
                                              <p:pRg st="0" end="0"/>
                                            </p:txEl>
                                          </p:spTgt>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nodeType="clickEffect" fill="hold" presetClass="entr" presetID="1">
                                  <p:stCondLst>
                                    <p:cond delay="0"/>
                                  </p:stCondLst>
                                  <p:childTnLst>
                                    <p:set>
                                      <p:cBhvr>
                                        <p:cTn id="326" dur="1" fill="hold">
                                          <p:stCondLst>
                                            <p:cond delay="0"/>
                                          </p:stCondLst>
                                        </p:cTn>
                                        <p:tgtEl>
                                          <p:spTgt spid="305">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(1 of 2)</a:t>
            </a:r>
            <a:endParaRPr b="0" lang="en-US" sz="3600" spc="-1" strike="noStrike">
              <a:solidFill>
                <a:srgbClr val="000000"/>
              </a:solidFill>
              <a:latin typeface="Arial"/>
            </a:endParaRPr>
          </a:p>
        </p:txBody>
      </p:sp>
      <p:sp>
        <p:nvSpPr>
          <p:cNvPr id="307" name="TextShape 2"/>
          <p:cNvSpPr txBox="1"/>
          <p:nvPr/>
        </p:nvSpPr>
        <p:spPr>
          <a:xfrm>
            <a:off x="190440" y="914400"/>
            <a:ext cx="8762760" cy="4830480"/>
          </a:xfrm>
          <a:prstGeom prst="rect">
            <a:avLst/>
          </a:prstGeom>
          <a:noFill/>
          <a:ln w="0">
            <a:noFill/>
          </a:ln>
        </p:spPr>
        <p:txBody>
          <a:bodyPr>
            <a:norm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Access control is a process by which systems determine if and how to admit a user into a trusted area of the organization.</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All access control approaches rely on identification, authentication, authorization, and accountability.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 firewall is any device that prevents a specific type of information from moving between the outside network, known as the untrusted network, and the inside network, known as the trusted network.</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Firewalls can be categorized into four groups: packet filtering, MAC layers, application gateways, and hybrid firewalls.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(2 of 2)</a:t>
            </a:r>
            <a:endParaRPr b="0" lang="en-US" sz="3600" spc="-1" strike="noStrike">
              <a:solidFill>
                <a:srgbClr val="000000"/>
              </a:solidFill>
              <a:latin typeface="Arial"/>
            </a:endParaRPr>
          </a:p>
        </p:txBody>
      </p:sp>
      <p:sp>
        <p:nvSpPr>
          <p:cNvPr id="309" name="TextShape 2"/>
          <p:cNvSpPr txBox="1"/>
          <p:nvPr/>
        </p:nvSpPr>
        <p:spPr>
          <a:xfrm>
            <a:off x="301680" y="1054440"/>
            <a:ext cx="8762760" cy="45838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Packet-filtering firewalls can be implemented as static filtering, dynamic filtering, and stateful inspection firewalls.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three common architectural implementations of firewalls are single bastion hosts, screened hosts, and screened subnets.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Dial-up protection mechanisms help secure organizations that use modems for remote connectivity.</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VPNs enable remote offices and users to connect to private networks securely over public networks.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0" name="CustomShape 1"/>
          <p:cNvSpPr/>
          <p:nvPr/>
        </p:nvSpPr>
        <p:spPr>
          <a:xfrm>
            <a:off x="45720" y="27720"/>
            <a:ext cx="9051840" cy="1038240"/>
          </a:xfrm>
          <a:prstGeom prst="rect">
            <a:avLst/>
          </a:prstGeom>
          <a:noFill/>
          <a:ln w="9360">
            <a:noFill/>
          </a:ln>
        </p:spPr>
        <p:style>
          <a:lnRef idx="0"/>
          <a:fillRef idx="0"/>
          <a:effectRef idx="0"/>
          <a:fontRef idx="minor"/>
        </p:style>
        <p:txBody>
          <a:bodyPr lIns="90000" rIns="90000" tIns="45000" bIns="45000" anchor="ctr">
            <a:noAutofit/>
          </a:bodyPr>
          <a:p>
            <a:pPr algn="ctr">
              <a:lnSpc>
                <a:spcPct val="100000"/>
              </a:lnSpc>
            </a:pPr>
            <a:r>
              <a:rPr b="0" lang="en-US" sz="3600" spc="-1" strike="noStrike">
                <a:solidFill>
                  <a:srgbClr val="000000"/>
                </a:solidFill>
                <a:latin typeface="Arial"/>
                <a:ea typeface="Verdana"/>
              </a:rPr>
              <a:t>References</a:t>
            </a:r>
            <a:endParaRPr b="0" lang="en-GB" sz="3600" spc="-1" strike="noStrike">
              <a:latin typeface="Arial"/>
            </a:endParaRPr>
          </a:p>
        </p:txBody>
      </p:sp>
      <p:sp>
        <p:nvSpPr>
          <p:cNvPr id="311" name="CustomShape 2"/>
          <p:cNvSpPr/>
          <p:nvPr/>
        </p:nvSpPr>
        <p:spPr>
          <a:xfrm>
            <a:off x="228600" y="1295280"/>
            <a:ext cx="8762400" cy="4266360"/>
          </a:xfrm>
          <a:prstGeom prst="rect">
            <a:avLst/>
          </a:prstGeom>
          <a:noFill/>
          <a:ln w="0">
            <a:noFill/>
          </a:ln>
        </p:spPr>
        <p:style>
          <a:lnRef idx="0"/>
          <a:fillRef idx="0"/>
          <a:effectRef idx="0"/>
          <a:fontRef idx="minor"/>
        </p:style>
        <p:txBody>
          <a:bodyPr lIns="90000" rIns="90000" tIns="45000" bIns="45000">
            <a:noAutofit/>
          </a:bodyPr>
          <a:p>
            <a:pPr marL="432000" indent="-32364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rPr>
              <a:t>Whitman, M.E.,Mattord, H.J., 2018. Principles of Information Security . Cengage Learning 658. </a:t>
            </a:r>
            <a:endParaRPr b="0" lang="en-GB" sz="2600" spc="-1" strike="noStrike">
              <a:latin typeface="Arial"/>
            </a:endParaRPr>
          </a:p>
          <a:p>
            <a:pPr marL="432000" indent="-32364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rPr>
              <a:t> </a:t>
            </a:r>
            <a:r>
              <a:rPr b="0" lang="en-US" sz="2600" spc="-1" strike="noStrike">
                <a:solidFill>
                  <a:srgbClr val="000000"/>
                </a:solidFill>
                <a:latin typeface="Arial"/>
              </a:rPr>
              <a:t>Whitman, ME., Mattord H.J., 2011. Readings and Cases in Information Security Law and Ethics. Cengage </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Russell_4e_ch03</Template>
  <TotalTime>3884</TotalTime>
  <Application>LibreOffice/7.0.4.2$Windows_X86_64 LibreOffice_project/dcf040e67528d9187c66b2379df5ea4407429775</Application>
  <AppVersion>15.0000</AppVersion>
  <Words>8431</Words>
  <Paragraphs>1014</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2008-12-13T17:52:47Z</dcterms:created>
  <dc:creator>Whitman</dc:creator>
  <dc:description/>
  <dc:language>en-GB</dc:language>
  <cp:lastModifiedBy/>
  <dcterms:modified xsi:type="dcterms:W3CDTF">2021-03-09T01:50:11Z</dcterms:modified>
  <cp:revision>423</cp:revision>
  <dc:subject/>
  <dc:title>Chapter 6 Security Technology: Access Controls, Firewalls and VPNs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48</vt:i4>
  </property>
  <property fmtid="{D5CDD505-2E9C-101B-9397-08002B2CF9AE}" pid="3" name="Notes">
    <vt:i4>56</vt:i4>
  </property>
  <property fmtid="{D5CDD505-2E9C-101B-9397-08002B2CF9AE}" pid="4" name="PresentationFormat">
    <vt:lpwstr>On-screen Show (4:3)</vt:lpwstr>
  </property>
  <property fmtid="{D5CDD505-2E9C-101B-9397-08002B2CF9AE}" pid="5" name="Slides">
    <vt:i4>71</vt:i4>
  </property>
</Properties>
</file>