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27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F7F16-30BE-4E5E-9DFD-6FCD42ABE4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05E177-3599-4E8C-98F1-39BF69448E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BFEB5D-B431-48F5-8B3D-A6C610FAF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B6248-CC20-4867-AD5A-83B0A0F1C7F7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F0F85-AF1D-4B83-9F41-B800637C1E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674748-741B-48B4-A29D-0B972CB53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C9DE-F3DC-42D7-9EAD-F4551D576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33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D6D99-732B-4829-80C4-37FE19192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207362-B933-414A-8FC6-2340F73E52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79703-A1BB-4DE4-AB08-931CAE4FB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B6248-CC20-4867-AD5A-83B0A0F1C7F7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43740D-462A-4668-AACE-77CEA2E1A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98292-4E4A-45A8-844D-B0616B736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C9DE-F3DC-42D7-9EAD-F4551D576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764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03A49-45E5-4E83-A034-79F6658E8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5B944-503C-46C7-80DA-6229CC9391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0C299D-1F2F-427C-B692-27DCA237D2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B6248-CC20-4867-AD5A-83B0A0F1C7F7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C5DC95-5C4E-4A1D-9402-92D36A70C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D90365-7339-448D-B53F-00E3AB89E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C9DE-F3DC-42D7-9EAD-F4551D576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565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4D58D-94AE-45B4-B987-CFB7E56CA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68BFE-AB04-496E-8E65-763356C7C7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268C52-CFE4-4CCA-9405-18359002DE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54591C-8286-4912-ABEA-0C0E98D157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B6248-CC20-4867-AD5A-83B0A0F1C7F7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9EC4B6-E434-4767-8124-E888B32C23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8C9F89-192D-4B78-928B-457E7BC87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C9DE-F3DC-42D7-9EAD-F4551D576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995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B2568-E0FA-44BC-AD2C-AF70936A3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E7C6C7-2CF1-419D-B188-F784AA9F0D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6D971E-DC82-4A1C-A0F0-2B3D70E921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471697-8D6B-4DBB-A690-66004A51A5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BD4998-1615-49B5-B410-3D17F6B3AA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FDACA97-00BF-40E4-995A-68AF3E0B00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B6248-CC20-4867-AD5A-83B0A0F1C7F7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E3B366-E7CF-455C-9419-B27487F98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1F1D77-9CBE-4BFF-AD1D-0150B3AF6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C9DE-F3DC-42D7-9EAD-F4551D576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732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03C4D-238E-43AB-BBCF-D06F94095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8D3917-78B3-4BBB-A3DA-6B3F2E710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B6248-CC20-4867-AD5A-83B0A0F1C7F7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04CFE8-F6E6-4336-80C1-FB3CF081D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700214-45BC-4892-8145-FA0C7FFC0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C9DE-F3DC-42D7-9EAD-F4551D576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656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AAAEBF-410D-4FF8-A84E-B991F4E74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B6248-CC20-4867-AD5A-83B0A0F1C7F7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44C492-8C7E-4141-9E67-6F501F4D5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B1341A-C847-4B0A-A9F9-2FD77E3DC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C9DE-F3DC-42D7-9EAD-F4551D576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335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8CCF6-5092-4DD6-BE4F-DF4ADF47B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23180-CE96-497B-BFCC-46E6866B5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F182C4-D2EF-4AD5-BBDB-D682C2A3AC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9B2CDF-1690-4C66-B248-439F48B2D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B6248-CC20-4867-AD5A-83B0A0F1C7F7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3FA429-08B9-41D8-9435-86B87E845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DF782B-3D6A-4FB4-AD19-066D5D5EC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C9DE-F3DC-42D7-9EAD-F4551D576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126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F4561-5ED6-4B1A-AF60-42669AC42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C091EF6-AFA0-48F5-924F-1D477AD6CE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FB5456-9688-45CA-A7EC-C4420154ED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9D60C6-99FB-4B04-AABB-9C470DF33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B6248-CC20-4867-AD5A-83B0A0F1C7F7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72E9A3-8A6A-4F3E-AB5A-D49038150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D99CBC-B162-42E2-A84B-E80114F1D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C9DE-F3DC-42D7-9EAD-F4551D576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932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B6D76-EBB4-4965-931A-1F79AF13D3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880E70-0A47-4B79-B10C-A9BBA9D328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C721B9-F5F1-483A-981C-348A88684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B6248-CC20-4867-AD5A-83B0A0F1C7F7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699A6E-C940-4346-BEC7-EDE638CFC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0AF843-5596-4685-ABD5-A716A504B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C9DE-F3DC-42D7-9EAD-F4551D576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850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4203E7-9950-4DF7-BE55-DD18B52905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0F83BA-44E1-4312-9225-269A7DA431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50972D-3BCC-47AC-B975-DE0F6CB8A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0B6248-CC20-4867-AD5A-83B0A0F1C7F7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C4C190-CCE9-4064-B665-21AD64DC0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F5EB22-ABA3-4D95-B3ED-0F8AA773C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3CC9DE-F3DC-42D7-9EAD-F4551D576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85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2DEA63-E683-47D1-BC2D-D7737F534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FBFA66-0925-4C56-885C-80FB37EC25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E075AA-462E-46C8-9BD6-7FA0C923EE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0B6248-CC20-4867-AD5A-83B0A0F1C7F7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6558C1-6115-47FF-A73A-7A6456B2B4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76D71A-F475-40E9-924C-7F80BC00AE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3CC9DE-F3DC-42D7-9EAD-F4551D576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8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60C51-29F0-4A08-BA73-A89BB039EE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176473" y="-787400"/>
            <a:ext cx="9144000" cy="23876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Feudalism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0708BC-A483-405A-B0A6-362BB5BA53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2900" y="2128156"/>
            <a:ext cx="11189371" cy="160745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Elizabeth A. R. Brown: “the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tyrant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feudalism must be declared once and for all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deposed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its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influence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over students of the Middle Ages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finally ended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C94883A-6CF3-45D7-81AC-DF2BDEBDBE19}"/>
              </a:ext>
            </a:extLst>
          </p:cNvPr>
          <p:cNvSpPr/>
          <p:nvPr/>
        </p:nvSpPr>
        <p:spPr>
          <a:xfrm>
            <a:off x="4819650" y="6315730"/>
            <a:ext cx="737235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Brown, E. A. R., The Tyranny of a Construct: Feudalism and Historians of Medieval Europe, The American Historical Review, Oxford Journals, Vol. 79 (Oxford University Press, 1974)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DB72C3-14E8-4F6E-9239-370E94014888}"/>
              </a:ext>
            </a:extLst>
          </p:cNvPr>
          <p:cNvSpPr txBox="1"/>
          <p:nvPr/>
        </p:nvSpPr>
        <p:spPr>
          <a:xfrm>
            <a:off x="5043477" y="3429000"/>
            <a:ext cx="63246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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Brown is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critical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of the term ‘feudalism’</a:t>
            </a:r>
          </a:p>
          <a:p>
            <a:pPr marL="342900" indent="-342900">
              <a:buFont typeface="Wingdings" panose="05000000000000000000" pitchFamily="2" charset="2"/>
              <a:buChar char="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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Political and Social background of the Middle Ages</a:t>
            </a:r>
          </a:p>
          <a:p>
            <a:pPr marL="342900" indent="-342900">
              <a:buFont typeface="Wingdings" panose="05000000000000000000" pitchFamily="2" charset="2"/>
              <a:buChar char="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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Interpretations of feudalism change with every historian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CB2EF45-82C8-43DD-A762-85C7ED3357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1060"/>
          <a:stretch/>
        </p:blipFill>
        <p:spPr>
          <a:xfrm>
            <a:off x="0" y="4263570"/>
            <a:ext cx="3221719" cy="2554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602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C95F4-5209-4A77-BB48-D0EAE17EE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84175"/>
            <a:ext cx="10515600" cy="132556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Frederic Maitland and Henry Spelman: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47B6A7-9E94-423A-906B-92C19482898E}"/>
              </a:ext>
            </a:extLst>
          </p:cNvPr>
          <p:cNvSpPr txBox="1"/>
          <p:nvPr/>
        </p:nvSpPr>
        <p:spPr>
          <a:xfrm>
            <a:off x="2857500" y="1257568"/>
            <a:ext cx="86487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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Society of Medieval England was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systematic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uniform</a:t>
            </a:r>
          </a:p>
          <a:p>
            <a:pPr marL="285750" indent="-285750">
              <a:buFont typeface="Wingdings" panose="05000000000000000000" pitchFamily="2" charset="2"/>
              <a:buChar char="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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Spelman “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never used neither the term feudal system or feudalism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 – Elizabeth A. R. Brown</a:t>
            </a:r>
          </a:p>
          <a:p>
            <a:pPr marL="285750" indent="-285750">
              <a:buFont typeface="Wingdings" panose="05000000000000000000" pitchFamily="2" charset="2"/>
              <a:buChar char="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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Spelman relied on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Cujas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Hotman’s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Libri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Feudorum</a:t>
            </a:r>
            <a:endParaRPr lang="en-GB" sz="2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"/>
            </a:pPr>
            <a:endParaRPr lang="en-GB" sz="2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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“recognised in any part of Europe” –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J. G. A. Pocock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43EA5-C3E9-487E-A371-7831F98B12DD}"/>
              </a:ext>
            </a:extLst>
          </p:cNvPr>
          <p:cNvSpPr txBox="1"/>
          <p:nvPr/>
        </p:nvSpPr>
        <p:spPr>
          <a:xfrm>
            <a:off x="4457700" y="5600432"/>
            <a:ext cx="832485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Brown, E. A. R., The Tyranny of a Construct: Feudalism and Historians of Medieval Europe, The American Historical Review, Oxford Journals, Vol. 79 (Oxford University Press, 1974)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Pocock, J. G. A., The Ancient Constitution and the Feudal Law: English Historical Thought in the Seventeenth Century (Cambridge, 1957)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39504C-8CE2-4E94-BACA-759359699E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215538"/>
            <a:ext cx="3225064" cy="255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414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80BC3-B872-4675-8B10-B56B1ABA5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150" y="211773"/>
            <a:ext cx="10515600" cy="132556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Elizabeth A. R. Brown and Otto Hintze: 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277109-CFFC-4F10-A205-3E2FA0F9EF1C}"/>
              </a:ext>
            </a:extLst>
          </p:cNvPr>
          <p:cNvSpPr txBox="1"/>
          <p:nvPr/>
        </p:nvSpPr>
        <p:spPr>
          <a:xfrm>
            <a:off x="2876550" y="1137226"/>
            <a:ext cx="88773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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Eighteenth century historians believed medieval society to be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regimented</a:t>
            </a:r>
          </a:p>
          <a:p>
            <a:pPr marL="285750" indent="-285750">
              <a:buFont typeface="Wingdings" panose="05000000000000000000" pitchFamily="2" charset="2"/>
              <a:buChar char="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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Feudalism is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attractive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convenient</a:t>
            </a:r>
          </a:p>
          <a:p>
            <a:pPr marL="285750" indent="-285750">
              <a:buFont typeface="Wingdings" panose="05000000000000000000" pitchFamily="2" charset="2"/>
              <a:buChar char="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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Feudalism is also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vague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“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simplistically defined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 – Elizabeth A. R. Brown</a:t>
            </a:r>
          </a:p>
          <a:p>
            <a:pPr marL="285750" indent="-285750">
              <a:buFont typeface="Wingdings" panose="05000000000000000000" pitchFamily="2" charset="2"/>
              <a:buChar char="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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it is impossible to grasp the complicated circumstances of historical life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 – Otto Hintze</a:t>
            </a:r>
          </a:p>
          <a:p>
            <a:pPr marL="285750" indent="-285750">
              <a:buFont typeface="Wingdings" panose="05000000000000000000" pitchFamily="2" charset="2"/>
              <a:buChar char="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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Historians “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pay little attention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data they are not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prepared to expect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17EE90F-0E90-4052-8FF2-EF9A87A33704}"/>
              </a:ext>
            </a:extLst>
          </p:cNvPr>
          <p:cNvSpPr txBox="1"/>
          <p:nvPr/>
        </p:nvSpPr>
        <p:spPr>
          <a:xfrm>
            <a:off x="4438650" y="5540554"/>
            <a:ext cx="7543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Brown, E. A. R., The Tyranny of a Construct: Feudalism and Historians of Medieval Europe, The American Historical Review, Oxford Journals, Vol. 79 (Oxford University Press, 1974)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Hintze, O.,  The Nature of Feudalism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Gӧttingen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1962)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25218A-697E-4026-9B39-C7D351F8C4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614" y="4263331"/>
            <a:ext cx="3225064" cy="255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354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DB34E-1099-4D5F-9B67-BF78F028B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5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Frederic Maitland: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CF0DC6-5FB6-469A-85DA-10B04DE47E22}"/>
              </a:ext>
            </a:extLst>
          </p:cNvPr>
          <p:cNvSpPr txBox="1"/>
          <p:nvPr/>
        </p:nvSpPr>
        <p:spPr>
          <a:xfrm>
            <a:off x="3067050" y="1490633"/>
            <a:ext cx="893445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¶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Rejected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 idea of feudalism </a:t>
            </a:r>
          </a:p>
          <a:p>
            <a:pPr marL="342900" indent="-342900">
              <a:buFont typeface="Wingdings" panose="05000000000000000000" pitchFamily="2" charset="2"/>
              <a:buChar char="¶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¶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England “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never underwent a systemization of social and political life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342900" indent="-342900">
              <a:buFont typeface="Wingdings" panose="05000000000000000000" pitchFamily="2" charset="2"/>
              <a:buChar char="¶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¶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England also never experiences “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development of what can properly be called a feudal system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342900" indent="-342900">
              <a:buFont typeface="Wingdings" panose="05000000000000000000" pitchFamily="2" charset="2"/>
              <a:buChar char="¶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¶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feudalism of France differs radically from the feudalism of England”</a:t>
            </a:r>
          </a:p>
          <a:p>
            <a:pPr marL="342900" indent="-342900">
              <a:buFont typeface="Wingdings" panose="05000000000000000000" pitchFamily="2" charset="2"/>
              <a:buChar char="¶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EC40A1-2D80-4B3B-B73D-454929C4CB52}"/>
              </a:ext>
            </a:extLst>
          </p:cNvPr>
          <p:cNvSpPr txBox="1"/>
          <p:nvPr/>
        </p:nvSpPr>
        <p:spPr>
          <a:xfrm>
            <a:off x="4114800" y="6094016"/>
            <a:ext cx="8077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Maitland, F. W., The Constitutional History of England (University of Toronto, 1908) pp. 143 - 161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5BACAC-2B00-4439-8D6E-9C9E70AD70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254040"/>
            <a:ext cx="3225064" cy="255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334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307F2-131E-4084-AD3D-B8F0C8E2C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H. G. Richardson and G. O. Sayles: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6BD434-08D0-4A9A-88DA-39CFB8F01BE7}"/>
              </a:ext>
            </a:extLst>
          </p:cNvPr>
          <p:cNvSpPr txBox="1"/>
          <p:nvPr/>
        </p:nvSpPr>
        <p:spPr>
          <a:xfrm>
            <a:off x="3276600" y="1390650"/>
            <a:ext cx="86868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¶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Rejected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idea of feudalism</a:t>
            </a:r>
          </a:p>
          <a:p>
            <a:pPr marL="285750" indent="-285750">
              <a:buFont typeface="Wingdings" panose="05000000000000000000" pitchFamily="2" charset="2"/>
              <a:buChar char="¶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¶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“so many and such imprecise meanings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285750" indent="-285750">
              <a:buFont typeface="Wingdings" panose="05000000000000000000" pitchFamily="2" charset="2"/>
              <a:buChar char="¶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¶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no more than an arbitrary pattern imposed by modern writers upon men long dead and events long past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285750" indent="-285750">
              <a:buFont typeface="Wingdings" panose="05000000000000000000" pitchFamily="2" charset="2"/>
              <a:buChar char="¶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¶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EA8D1B-3A67-4D6D-BA43-E85A6CEAD4EB}"/>
              </a:ext>
            </a:extLst>
          </p:cNvPr>
          <p:cNvSpPr txBox="1"/>
          <p:nvPr/>
        </p:nvSpPr>
        <p:spPr>
          <a:xfrm>
            <a:off x="4572000" y="5467350"/>
            <a:ext cx="739140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Richardson, H. G., and Sayles, G. O., The Governance of Medieval England from the Conquest to Magna Carta, Vol. 16 (Edinburgh University Publications, 1963) pp 92 – 118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Brown, E. A. R., The Tyranny of a Construct: Feudalism and Historians of Medieval Europe, The American Historical Review, Oxford Journals, Vol 79 (Oxford University Press, 1974)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A6802A-05FF-45E3-AF25-60692C0299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190127"/>
            <a:ext cx="3225064" cy="255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89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493AF-5018-411E-B315-E3C4FA8E7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Michael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Postan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Charles T. Wood: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1593C3-0036-4758-A277-C2169A558992}"/>
              </a:ext>
            </a:extLst>
          </p:cNvPr>
          <p:cNvSpPr txBox="1"/>
          <p:nvPr/>
        </p:nvSpPr>
        <p:spPr>
          <a:xfrm>
            <a:off x="2381250" y="1606551"/>
            <a:ext cx="981075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¶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Supports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idea of feudalism</a:t>
            </a:r>
          </a:p>
          <a:p>
            <a:pPr marL="342900" indent="-342900">
              <a:buFont typeface="Wingdings" panose="05000000000000000000" pitchFamily="2" charset="2"/>
              <a:buChar char="¶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¶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“one historical situation from another and to align similar situations in different countries and even different periods”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 history – Michael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Postan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¶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¶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“feudal pyramid…makes for clear diagrams, and schoolboys have to begin somewhere” –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Charles T. Wood</a:t>
            </a:r>
          </a:p>
          <a:p>
            <a:pPr marL="342900" indent="-342900">
              <a:buFont typeface="Wingdings" panose="05000000000000000000" pitchFamily="2" charset="2"/>
              <a:buChar char="¶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¶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¶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¶"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27DE1F-4299-4C27-986F-0A5DD3995205}"/>
              </a:ext>
            </a:extLst>
          </p:cNvPr>
          <p:cNvSpPr txBox="1"/>
          <p:nvPr/>
        </p:nvSpPr>
        <p:spPr>
          <a:xfrm>
            <a:off x="4991100" y="5754211"/>
            <a:ext cx="78867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Postan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 M., Feudalism in Bloch, M., Feudal Society (Routledge, 1965)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Wood, C. T., The Quest for Eternity: Medieval Manners and Morals (Doubleday, 1971)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C3BEF7-8D8F-42F7-B57B-68682D3060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807" y="4303555"/>
            <a:ext cx="3225064" cy="255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620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25629BD-107B-4179-A8D8-410D9EF21C6B}"/>
              </a:ext>
            </a:extLst>
          </p:cNvPr>
          <p:cNvSpPr txBox="1"/>
          <p:nvPr/>
        </p:nvSpPr>
        <p:spPr>
          <a:xfrm>
            <a:off x="4267200" y="1676400"/>
            <a:ext cx="73914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¶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term ‘feudalism’ is too vague</a:t>
            </a:r>
          </a:p>
          <a:p>
            <a:pPr marL="285750" indent="-285750">
              <a:buFont typeface="Wingdings" panose="05000000000000000000" pitchFamily="2" charset="2"/>
              <a:buChar char="¶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¶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Historians have an attachment to feudalism</a:t>
            </a:r>
          </a:p>
          <a:p>
            <a:pPr marL="285750" indent="-285750">
              <a:buFont typeface="Wingdings" panose="05000000000000000000" pitchFamily="2" charset="2"/>
              <a:buChar char="¶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¶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Every historian has different interpretations of feudalism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82BE9D-DD91-4AF1-8393-B8C48B51A1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303555"/>
            <a:ext cx="3225064" cy="255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213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AC1072B-3702-4C2E-B467-7B5043B0C51B}"/>
              </a:ext>
            </a:extLst>
          </p:cNvPr>
          <p:cNvSpPr txBox="1"/>
          <p:nvPr/>
        </p:nvSpPr>
        <p:spPr>
          <a:xfrm>
            <a:off x="376989" y="328863"/>
            <a:ext cx="11333747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Brown, E. A. R., The Tyranny of a Construct: Feudalism and Historians of Medieval Europe, The American Historical Review, Oxford Journals, Vol. 79 (Oxford University Press, 1974)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Ganshof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F. L., Feudalism (University of Toronto Press, 1964) p.18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Hintze, O.,  The Nature of Feudalism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Gӧttingen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1962)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Maitland, W. F., The Constitutional History Of England (University of Toronto, 1908) pp. 143 – 161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Pocock, J. G. A., The Ancient Constitution and the Feudal Law: English Historical Thought in the Seventeenth Century (Cambridge, 1957)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Postan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M. M., Feudalism in Bloch, M., Feudal Society (Routledge, 1965)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Reynolds, S., Fiefs and Vassals: The Medieval Evidence Reinterpreted (Oxford University Press, 1994)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Richardson, H. G., and Sayles, G. O., The Governance of Medieval England from the Conquest to Magna Carta, Vol. 16 (University of Edinburgh Publications, 1963) pp 92 – 118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Richardson, H. G., and Sayles, G. O., Law and Legislation from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Aethelbert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Magna Carta (University of Edinburgh Publications, 1966) p. 892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Wood, C. T., The Quest for Eternity: Medieval Manners and Morals (Doubleday, 1971)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898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580</TotalTime>
  <Words>909</Words>
  <Application>Microsoft Office PowerPoint</Application>
  <PresentationFormat>Widescreen</PresentationFormat>
  <Paragraphs>85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Wingdings</vt:lpstr>
      <vt:lpstr>Office Theme</vt:lpstr>
      <vt:lpstr>Feudalism </vt:lpstr>
      <vt:lpstr>Frederic Maitland and Henry Spelman:     </vt:lpstr>
      <vt:lpstr>Elizabeth A. R. Brown and Otto Hintze:    </vt:lpstr>
      <vt:lpstr>Frederic Maitland:</vt:lpstr>
      <vt:lpstr>H. G. Richardson and G. O. Sayles: </vt:lpstr>
      <vt:lpstr>Michael Postan and Charles T. Wood: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Feudalism</dc:title>
  <dc:creator>Bethan Watts</dc:creator>
  <cp:lastModifiedBy>Joshua Kemp</cp:lastModifiedBy>
  <cp:revision>19</cp:revision>
  <dcterms:created xsi:type="dcterms:W3CDTF">2018-01-28T12:00:44Z</dcterms:created>
  <dcterms:modified xsi:type="dcterms:W3CDTF">2018-01-29T15:35:18Z</dcterms:modified>
</cp:coreProperties>
</file>