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sldIdLst>
    <p:sldId id="256" r:id="rId2"/>
    <p:sldId id="257" r:id="rId3"/>
    <p:sldId id="262" r:id="rId4"/>
    <p:sldId id="275" r:id="rId5"/>
    <p:sldId id="266" r:id="rId6"/>
    <p:sldId id="263" r:id="rId7"/>
    <p:sldId id="268" r:id="rId8"/>
    <p:sldId id="269" r:id="rId9"/>
    <p:sldId id="270" r:id="rId10"/>
    <p:sldId id="271" r:id="rId11"/>
    <p:sldId id="272" r:id="rId12"/>
    <p:sldId id="273" r:id="rId13"/>
    <p:sldId id="274"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5A6E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69D1836-92BF-E74D-8C4F-8D4332232954}" v="145" dt="2025-01-19T17:59:47.6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6794"/>
    <p:restoredTop sz="68439"/>
  </p:normalViewPr>
  <p:slideViewPr>
    <p:cSldViewPr snapToGrid="0">
      <p:cViewPr varScale="1">
        <p:scale>
          <a:sx n="84" d="100"/>
          <a:sy n="84" d="100"/>
        </p:scale>
        <p:origin x="214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ige Davies (2204437)" userId="169a6927-c6d8-4a02-94b9-563abbe47a4f" providerId="ADAL" clId="{A69D1836-92BF-E74D-8C4F-8D4332232954}"/>
    <pc:docChg chg="undo custSel addSld delSld modSld sldOrd">
      <pc:chgData name="Paige Davies (2204437)" userId="169a6927-c6d8-4a02-94b9-563abbe47a4f" providerId="ADAL" clId="{A69D1836-92BF-E74D-8C4F-8D4332232954}" dt="2025-01-19T18:58:26.794" v="9650" actId="20577"/>
      <pc:docMkLst>
        <pc:docMk/>
      </pc:docMkLst>
      <pc:sldChg chg="addSp delSp modSp mod setBg addAnim">
        <pc:chgData name="Paige Davies (2204437)" userId="169a6927-c6d8-4a02-94b9-563abbe47a4f" providerId="ADAL" clId="{A69D1836-92BF-E74D-8C4F-8D4332232954}" dt="2025-01-19T16:45:05.806" v="8794"/>
        <pc:sldMkLst>
          <pc:docMk/>
          <pc:sldMk cId="4268744459" sldId="256"/>
        </pc:sldMkLst>
        <pc:spChg chg="mod">
          <ac:chgData name="Paige Davies (2204437)" userId="169a6927-c6d8-4a02-94b9-563abbe47a4f" providerId="ADAL" clId="{A69D1836-92BF-E74D-8C4F-8D4332232954}" dt="2025-01-05T20:14:17.296" v="3289" actId="26606"/>
          <ac:spMkLst>
            <pc:docMk/>
            <pc:sldMk cId="4268744459" sldId="256"/>
            <ac:spMk id="2" creationId="{95FEC40A-86FA-1CDF-095D-E09C298AE345}"/>
          </ac:spMkLst>
        </pc:spChg>
        <pc:spChg chg="add del mod">
          <ac:chgData name="Paige Davies (2204437)" userId="169a6927-c6d8-4a02-94b9-563abbe47a4f" providerId="ADAL" clId="{A69D1836-92BF-E74D-8C4F-8D4332232954}" dt="2025-01-19T16:45:05.806" v="8794"/>
          <ac:spMkLst>
            <pc:docMk/>
            <pc:sldMk cId="4268744459" sldId="256"/>
            <ac:spMk id="3" creationId="{52B36F1C-5AA2-164A-0A8D-15A4A985C660}"/>
          </ac:spMkLst>
        </pc:spChg>
        <pc:spChg chg="del">
          <ac:chgData name="Paige Davies (2204437)" userId="169a6927-c6d8-4a02-94b9-563abbe47a4f" providerId="ADAL" clId="{A69D1836-92BF-E74D-8C4F-8D4332232954}" dt="2025-01-19T16:20:14.657" v="8713" actId="478"/>
          <ac:spMkLst>
            <pc:docMk/>
            <pc:sldMk cId="4268744459" sldId="256"/>
            <ac:spMk id="3" creationId="{82BDAA0F-D21B-7927-EA64-6203445B3AEF}"/>
          </ac:spMkLst>
        </pc:spChg>
        <pc:spChg chg="add">
          <ac:chgData name="Paige Davies (2204437)" userId="169a6927-c6d8-4a02-94b9-563abbe47a4f" providerId="ADAL" clId="{A69D1836-92BF-E74D-8C4F-8D4332232954}" dt="2025-01-05T20:14:17.296" v="3289" actId="26606"/>
          <ac:spMkLst>
            <pc:docMk/>
            <pc:sldMk cId="4268744459" sldId="256"/>
            <ac:spMk id="8" creationId="{9B7AD9F6-8CE7-4299-8FC6-328F4DCD3FF9}"/>
          </ac:spMkLst>
        </pc:spChg>
        <pc:spChg chg="add">
          <ac:chgData name="Paige Davies (2204437)" userId="169a6927-c6d8-4a02-94b9-563abbe47a4f" providerId="ADAL" clId="{A69D1836-92BF-E74D-8C4F-8D4332232954}" dt="2025-01-05T20:14:17.296" v="3289" actId="26606"/>
          <ac:spMkLst>
            <pc:docMk/>
            <pc:sldMk cId="4268744459" sldId="256"/>
            <ac:spMk id="10" creationId="{F49775AF-8896-43EE-92C6-83497D6DC56F}"/>
          </ac:spMkLst>
        </pc:spChg>
        <pc:picChg chg="add">
          <ac:chgData name="Paige Davies (2204437)" userId="169a6927-c6d8-4a02-94b9-563abbe47a4f" providerId="ADAL" clId="{A69D1836-92BF-E74D-8C4F-8D4332232954}" dt="2025-01-05T20:14:17.296" v="3289" actId="26606"/>
          <ac:picMkLst>
            <pc:docMk/>
            <pc:sldMk cId="4268744459" sldId="256"/>
            <ac:picMk id="4" creationId="{0929C654-17D7-3FC5-C7CE-F638A24B997A}"/>
          </ac:picMkLst>
        </pc:picChg>
      </pc:sldChg>
      <pc:sldChg chg="addSp delSp modSp new mod setBg addAnim">
        <pc:chgData name="Paige Davies (2204437)" userId="169a6927-c6d8-4a02-94b9-563abbe47a4f" providerId="ADAL" clId="{A69D1836-92BF-E74D-8C4F-8D4332232954}" dt="2025-01-19T18:02:39.361" v="9631" actId="20577"/>
        <pc:sldMkLst>
          <pc:docMk/>
          <pc:sldMk cId="3939694216" sldId="257"/>
        </pc:sldMkLst>
        <pc:spChg chg="add mod">
          <ac:chgData name="Paige Davies (2204437)" userId="169a6927-c6d8-4a02-94b9-563abbe47a4f" providerId="ADAL" clId="{A69D1836-92BF-E74D-8C4F-8D4332232954}" dt="2025-01-19T18:02:39.361" v="9631" actId="20577"/>
          <ac:spMkLst>
            <pc:docMk/>
            <pc:sldMk cId="3939694216" sldId="257"/>
            <ac:spMk id="2" creationId="{56DBB35E-1640-8FBA-482B-F13C5484E100}"/>
          </ac:spMkLst>
        </pc:spChg>
        <pc:spChg chg="add mod">
          <ac:chgData name="Paige Davies (2204437)" userId="169a6927-c6d8-4a02-94b9-563abbe47a4f" providerId="ADAL" clId="{A69D1836-92BF-E74D-8C4F-8D4332232954}" dt="2025-01-14T16:09:39.503" v="5627" actId="1076"/>
          <ac:spMkLst>
            <pc:docMk/>
            <pc:sldMk cId="3939694216" sldId="257"/>
            <ac:spMk id="7" creationId="{167E56FD-6394-6411-7E68-596ED84F3BCF}"/>
          </ac:spMkLst>
        </pc:spChg>
        <pc:spChg chg="add">
          <ac:chgData name="Paige Davies (2204437)" userId="169a6927-c6d8-4a02-94b9-563abbe47a4f" providerId="ADAL" clId="{A69D1836-92BF-E74D-8C4F-8D4332232954}" dt="2025-01-14T16:07:57.292" v="5611" actId="26606"/>
          <ac:spMkLst>
            <pc:docMk/>
            <pc:sldMk cId="3939694216" sldId="257"/>
            <ac:spMk id="14" creationId="{A3363022-C969-41E9-8EB2-E4C94908C1FA}"/>
          </ac:spMkLst>
        </pc:spChg>
        <pc:spChg chg="add">
          <ac:chgData name="Paige Davies (2204437)" userId="169a6927-c6d8-4a02-94b9-563abbe47a4f" providerId="ADAL" clId="{A69D1836-92BF-E74D-8C4F-8D4332232954}" dt="2025-01-14T16:07:57.292" v="5611" actId="26606"/>
          <ac:spMkLst>
            <pc:docMk/>
            <pc:sldMk cId="3939694216" sldId="257"/>
            <ac:spMk id="16" creationId="{8D1AD6B3-BE88-4CEB-BA17-790657CC4729}"/>
          </ac:spMkLst>
        </pc:spChg>
        <pc:grpChg chg="add">
          <ac:chgData name="Paige Davies (2204437)" userId="169a6927-c6d8-4a02-94b9-563abbe47a4f" providerId="ADAL" clId="{A69D1836-92BF-E74D-8C4F-8D4332232954}" dt="2025-01-14T16:07:57.292" v="5611" actId="26606"/>
          <ac:grpSpMkLst>
            <pc:docMk/>
            <pc:sldMk cId="3939694216" sldId="257"/>
            <ac:grpSpMk id="18" creationId="{89D1390B-7E13-4B4F-9CB2-391063412E54}"/>
          </ac:grpSpMkLst>
        </pc:grpChg>
        <pc:picChg chg="add">
          <ac:chgData name="Paige Davies (2204437)" userId="169a6927-c6d8-4a02-94b9-563abbe47a4f" providerId="ADAL" clId="{A69D1836-92BF-E74D-8C4F-8D4332232954}" dt="2025-01-14T16:07:57.292" v="5611" actId="26606"/>
          <ac:picMkLst>
            <pc:docMk/>
            <pc:sldMk cId="3939694216" sldId="257"/>
            <ac:picMk id="11" creationId="{B2AAA26E-4E52-7565-EA0F-F047D43D55A5}"/>
          </ac:picMkLst>
        </pc:picChg>
      </pc:sldChg>
      <pc:sldChg chg="addSp delSp modSp new del mod modNotesTx">
        <pc:chgData name="Paige Davies (2204437)" userId="169a6927-c6d8-4a02-94b9-563abbe47a4f" providerId="ADAL" clId="{A69D1836-92BF-E74D-8C4F-8D4332232954}" dt="2025-01-14T16:07:30.455" v="5610" actId="2696"/>
        <pc:sldMkLst>
          <pc:docMk/>
          <pc:sldMk cId="1570451312" sldId="258"/>
        </pc:sldMkLst>
      </pc:sldChg>
      <pc:sldChg chg="delSp modSp new add del mod ord">
        <pc:chgData name="Paige Davies (2204437)" userId="169a6927-c6d8-4a02-94b9-563abbe47a4f" providerId="ADAL" clId="{A69D1836-92BF-E74D-8C4F-8D4332232954}" dt="2025-01-02T18:19:52.387" v="96" actId="2696"/>
        <pc:sldMkLst>
          <pc:docMk/>
          <pc:sldMk cId="1669179286" sldId="259"/>
        </pc:sldMkLst>
      </pc:sldChg>
      <pc:sldChg chg="modSp new del mod">
        <pc:chgData name="Paige Davies (2204437)" userId="169a6927-c6d8-4a02-94b9-563abbe47a4f" providerId="ADAL" clId="{A69D1836-92BF-E74D-8C4F-8D4332232954}" dt="2025-01-02T19:19:34.340" v="3251" actId="2696"/>
        <pc:sldMkLst>
          <pc:docMk/>
          <pc:sldMk cId="627475379" sldId="260"/>
        </pc:sldMkLst>
      </pc:sldChg>
      <pc:sldChg chg="modSp new del mod">
        <pc:chgData name="Paige Davies (2204437)" userId="169a6927-c6d8-4a02-94b9-563abbe47a4f" providerId="ADAL" clId="{A69D1836-92BF-E74D-8C4F-8D4332232954}" dt="2025-01-02T19:19:35.616" v="3252" actId="2696"/>
        <pc:sldMkLst>
          <pc:docMk/>
          <pc:sldMk cId="3896237361" sldId="261"/>
        </pc:sldMkLst>
      </pc:sldChg>
      <pc:sldChg chg="addSp delSp modSp new mod modNotesTx">
        <pc:chgData name="Paige Davies (2204437)" userId="169a6927-c6d8-4a02-94b9-563abbe47a4f" providerId="ADAL" clId="{A69D1836-92BF-E74D-8C4F-8D4332232954}" dt="2025-01-19T18:57:37.291" v="9645" actId="20577"/>
        <pc:sldMkLst>
          <pc:docMk/>
          <pc:sldMk cId="4073244167" sldId="262"/>
        </pc:sldMkLst>
        <pc:spChg chg="add mod">
          <ac:chgData name="Paige Davies (2204437)" userId="169a6927-c6d8-4a02-94b9-563abbe47a4f" providerId="ADAL" clId="{A69D1836-92BF-E74D-8C4F-8D4332232954}" dt="2025-01-05T20:14:01.005" v="3288" actId="1076"/>
          <ac:spMkLst>
            <pc:docMk/>
            <pc:sldMk cId="4073244167" sldId="262"/>
            <ac:spMk id="2" creationId="{FDF3522D-9362-D764-9A36-1EF98EF1111F}"/>
          </ac:spMkLst>
        </pc:spChg>
        <pc:spChg chg="add mod">
          <ac:chgData name="Paige Davies (2204437)" userId="169a6927-c6d8-4a02-94b9-563abbe47a4f" providerId="ADAL" clId="{A69D1836-92BF-E74D-8C4F-8D4332232954}" dt="2025-01-19T18:57:37.291" v="9645" actId="20577"/>
          <ac:spMkLst>
            <pc:docMk/>
            <pc:sldMk cId="4073244167" sldId="262"/>
            <ac:spMk id="4" creationId="{28E1F219-362C-F7A4-5E5A-0FBF46C26626}"/>
          </ac:spMkLst>
        </pc:spChg>
        <pc:spChg chg="add mod">
          <ac:chgData name="Paige Davies (2204437)" userId="169a6927-c6d8-4a02-94b9-563abbe47a4f" providerId="ADAL" clId="{A69D1836-92BF-E74D-8C4F-8D4332232954}" dt="2025-01-12T11:59:59.737" v="3583" actId="1076"/>
          <ac:spMkLst>
            <pc:docMk/>
            <pc:sldMk cId="4073244167" sldId="262"/>
            <ac:spMk id="5" creationId="{0DD6D121-DCE2-5635-B015-4B43CDCC6918}"/>
          </ac:spMkLst>
        </pc:spChg>
        <pc:spChg chg="add mod">
          <ac:chgData name="Paige Davies (2204437)" userId="169a6927-c6d8-4a02-94b9-563abbe47a4f" providerId="ADAL" clId="{A69D1836-92BF-E74D-8C4F-8D4332232954}" dt="2025-01-12T12:00:14.443" v="3586" actId="1076"/>
          <ac:spMkLst>
            <pc:docMk/>
            <pc:sldMk cId="4073244167" sldId="262"/>
            <ac:spMk id="6" creationId="{7DBCC0F5-440F-677D-0E6F-2DA60B13971A}"/>
          </ac:spMkLst>
        </pc:spChg>
        <pc:spChg chg="add mod">
          <ac:chgData name="Paige Davies (2204437)" userId="169a6927-c6d8-4a02-94b9-563abbe47a4f" providerId="ADAL" clId="{A69D1836-92BF-E74D-8C4F-8D4332232954}" dt="2025-01-12T12:00:10.176" v="3585" actId="1076"/>
          <ac:spMkLst>
            <pc:docMk/>
            <pc:sldMk cId="4073244167" sldId="262"/>
            <ac:spMk id="7" creationId="{F59D66CE-C483-F717-7F12-A67F4681963A}"/>
          </ac:spMkLst>
        </pc:spChg>
        <pc:spChg chg="add mod">
          <ac:chgData name="Paige Davies (2204437)" userId="169a6927-c6d8-4a02-94b9-563abbe47a4f" providerId="ADAL" clId="{A69D1836-92BF-E74D-8C4F-8D4332232954}" dt="2025-01-12T12:00:04.995" v="3584" actId="1076"/>
          <ac:spMkLst>
            <pc:docMk/>
            <pc:sldMk cId="4073244167" sldId="262"/>
            <ac:spMk id="8" creationId="{4DCF3B47-53A3-B6E8-6EF4-B0D2E8709AF5}"/>
          </ac:spMkLst>
        </pc:spChg>
        <pc:spChg chg="add mod">
          <ac:chgData name="Paige Davies (2204437)" userId="169a6927-c6d8-4a02-94b9-563abbe47a4f" providerId="ADAL" clId="{A69D1836-92BF-E74D-8C4F-8D4332232954}" dt="2025-01-12T12:04:38.008" v="3604" actId="1076"/>
          <ac:spMkLst>
            <pc:docMk/>
            <pc:sldMk cId="4073244167" sldId="262"/>
            <ac:spMk id="9" creationId="{622CB36A-D4C7-19CE-2F85-7C1135958E6A}"/>
          </ac:spMkLst>
        </pc:spChg>
      </pc:sldChg>
      <pc:sldChg chg="addSp delSp modSp add mod modNotesTx">
        <pc:chgData name="Paige Davies (2204437)" userId="169a6927-c6d8-4a02-94b9-563abbe47a4f" providerId="ADAL" clId="{A69D1836-92BF-E74D-8C4F-8D4332232954}" dt="2025-01-19T18:58:26.794" v="9650" actId="20577"/>
        <pc:sldMkLst>
          <pc:docMk/>
          <pc:sldMk cId="1282144664" sldId="263"/>
        </pc:sldMkLst>
        <pc:spChg chg="add mod">
          <ac:chgData name="Paige Davies (2204437)" userId="169a6927-c6d8-4a02-94b9-563abbe47a4f" providerId="ADAL" clId="{A69D1836-92BF-E74D-8C4F-8D4332232954}" dt="2025-01-05T20:13:51.604" v="3287" actId="1076"/>
          <ac:spMkLst>
            <pc:docMk/>
            <pc:sldMk cId="1282144664" sldId="263"/>
            <ac:spMk id="2" creationId="{585D43DF-BE3A-BCA0-A088-325993B1C05B}"/>
          </ac:spMkLst>
        </pc:spChg>
        <pc:spChg chg="add mod">
          <ac:chgData name="Paige Davies (2204437)" userId="169a6927-c6d8-4a02-94b9-563abbe47a4f" providerId="ADAL" clId="{A69D1836-92BF-E74D-8C4F-8D4332232954}" dt="2025-01-19T17:50:18.625" v="9443" actId="1076"/>
          <ac:spMkLst>
            <pc:docMk/>
            <pc:sldMk cId="1282144664" sldId="263"/>
            <ac:spMk id="3" creationId="{C6DC0704-0B6D-7502-40CA-17703EF80E68}"/>
          </ac:spMkLst>
        </pc:spChg>
        <pc:spChg chg="add mod">
          <ac:chgData name="Paige Davies (2204437)" userId="169a6927-c6d8-4a02-94b9-563abbe47a4f" providerId="ADAL" clId="{A69D1836-92BF-E74D-8C4F-8D4332232954}" dt="2025-01-14T18:15:45.075" v="6510" actId="1076"/>
          <ac:spMkLst>
            <pc:docMk/>
            <pc:sldMk cId="1282144664" sldId="263"/>
            <ac:spMk id="4" creationId="{A1E78697-639A-8052-51E5-7E7F10EE266D}"/>
          </ac:spMkLst>
        </pc:spChg>
        <pc:spChg chg="add mod">
          <ac:chgData name="Paige Davies (2204437)" userId="169a6927-c6d8-4a02-94b9-563abbe47a4f" providerId="ADAL" clId="{A69D1836-92BF-E74D-8C4F-8D4332232954}" dt="2025-01-14T18:15:48.272" v="6511" actId="1076"/>
          <ac:spMkLst>
            <pc:docMk/>
            <pc:sldMk cId="1282144664" sldId="263"/>
            <ac:spMk id="5" creationId="{A75ADA88-70EF-CA93-E398-A8D0A3037002}"/>
          </ac:spMkLst>
        </pc:spChg>
        <pc:spChg chg="add mod">
          <ac:chgData name="Paige Davies (2204437)" userId="169a6927-c6d8-4a02-94b9-563abbe47a4f" providerId="ADAL" clId="{A69D1836-92BF-E74D-8C4F-8D4332232954}" dt="2025-01-19T18:58:26.794" v="9650" actId="20577"/>
          <ac:spMkLst>
            <pc:docMk/>
            <pc:sldMk cId="1282144664" sldId="263"/>
            <ac:spMk id="9" creationId="{322D817A-1EF8-71E3-CDF7-23FC7F4362F2}"/>
          </ac:spMkLst>
        </pc:spChg>
        <pc:picChg chg="add mod">
          <ac:chgData name="Paige Davies (2204437)" userId="169a6927-c6d8-4a02-94b9-563abbe47a4f" providerId="ADAL" clId="{A69D1836-92BF-E74D-8C4F-8D4332232954}" dt="2025-01-14T18:46:20.580" v="7158" actId="1076"/>
          <ac:picMkLst>
            <pc:docMk/>
            <pc:sldMk cId="1282144664" sldId="263"/>
            <ac:picMk id="10" creationId="{E400CEC3-8DEB-ED90-F587-357FE57BB76B}"/>
          </ac:picMkLst>
        </pc:picChg>
        <pc:picChg chg="add mod">
          <ac:chgData name="Paige Davies (2204437)" userId="169a6927-c6d8-4a02-94b9-563abbe47a4f" providerId="ADAL" clId="{A69D1836-92BF-E74D-8C4F-8D4332232954}" dt="2025-01-14T18:46:46.303" v="7164" actId="14100"/>
          <ac:picMkLst>
            <pc:docMk/>
            <pc:sldMk cId="1282144664" sldId="263"/>
            <ac:picMk id="11" creationId="{FD0D1DEB-14F1-8249-143F-76FFB1A7C451}"/>
          </ac:picMkLst>
        </pc:picChg>
      </pc:sldChg>
      <pc:sldChg chg="addSp delSp modSp new del mod ord modNotesTx">
        <pc:chgData name="Paige Davies (2204437)" userId="169a6927-c6d8-4a02-94b9-563abbe47a4f" providerId="ADAL" clId="{A69D1836-92BF-E74D-8C4F-8D4332232954}" dt="2025-01-19T17:11:28.531" v="8872" actId="2696"/>
        <pc:sldMkLst>
          <pc:docMk/>
          <pc:sldMk cId="76648914" sldId="264"/>
        </pc:sldMkLst>
        <pc:spChg chg="add mod">
          <ac:chgData name="Paige Davies (2204437)" userId="169a6927-c6d8-4a02-94b9-563abbe47a4f" providerId="ADAL" clId="{A69D1836-92BF-E74D-8C4F-8D4332232954}" dt="2025-01-19T16:22:40.836" v="8759" actId="14100"/>
          <ac:spMkLst>
            <pc:docMk/>
            <pc:sldMk cId="76648914" sldId="264"/>
            <ac:spMk id="9" creationId="{0FB042A2-DB03-D874-75AC-327B7503B006}"/>
          </ac:spMkLst>
        </pc:spChg>
      </pc:sldChg>
      <pc:sldChg chg="addSp delSp modSp new del mod">
        <pc:chgData name="Paige Davies (2204437)" userId="169a6927-c6d8-4a02-94b9-563abbe47a4f" providerId="ADAL" clId="{A69D1836-92BF-E74D-8C4F-8D4332232954}" dt="2025-01-16T12:27:13.489" v="7265" actId="2696"/>
        <pc:sldMkLst>
          <pc:docMk/>
          <pc:sldMk cId="3313586119" sldId="265"/>
        </pc:sldMkLst>
      </pc:sldChg>
      <pc:sldChg chg="addSp delSp modSp new mod setBg modNotesTx">
        <pc:chgData name="Paige Davies (2204437)" userId="169a6927-c6d8-4a02-94b9-563abbe47a4f" providerId="ADAL" clId="{A69D1836-92BF-E74D-8C4F-8D4332232954}" dt="2025-01-19T18:58:07.434" v="9646"/>
        <pc:sldMkLst>
          <pc:docMk/>
          <pc:sldMk cId="1548500200" sldId="266"/>
        </pc:sldMkLst>
        <pc:spChg chg="mod">
          <ac:chgData name="Paige Davies (2204437)" userId="169a6927-c6d8-4a02-94b9-563abbe47a4f" providerId="ADAL" clId="{A69D1836-92BF-E74D-8C4F-8D4332232954}" dt="2025-01-14T16:08:45.289" v="5616" actId="1076"/>
          <ac:spMkLst>
            <pc:docMk/>
            <pc:sldMk cId="1548500200" sldId="266"/>
            <ac:spMk id="2" creationId="{3EC4A3C5-78A5-E8E4-7FF0-F76BAB3A336A}"/>
          </ac:spMkLst>
        </pc:spChg>
        <pc:spChg chg="add mod ord">
          <ac:chgData name="Paige Davies (2204437)" userId="169a6927-c6d8-4a02-94b9-563abbe47a4f" providerId="ADAL" clId="{A69D1836-92BF-E74D-8C4F-8D4332232954}" dt="2025-01-14T18:24:41.407" v="6730" actId="12"/>
          <ac:spMkLst>
            <pc:docMk/>
            <pc:sldMk cId="1548500200" sldId="266"/>
            <ac:spMk id="4" creationId="{983D9DD7-7173-9B0A-FEA0-722831D86A2C}"/>
          </ac:spMkLst>
        </pc:spChg>
        <pc:spChg chg="add mod">
          <ac:chgData name="Paige Davies (2204437)" userId="169a6927-c6d8-4a02-94b9-563abbe47a4f" providerId="ADAL" clId="{A69D1836-92BF-E74D-8C4F-8D4332232954}" dt="2025-01-14T16:09:15.205" v="5625" actId="1076"/>
          <ac:spMkLst>
            <pc:docMk/>
            <pc:sldMk cId="1548500200" sldId="266"/>
            <ac:spMk id="5" creationId="{CD7A057C-BB07-DF28-A6CC-F9BCBD3F055A}"/>
          </ac:spMkLst>
        </pc:spChg>
        <pc:spChg chg="add">
          <ac:chgData name="Paige Davies (2204437)" userId="169a6927-c6d8-4a02-94b9-563abbe47a4f" providerId="ADAL" clId="{A69D1836-92BF-E74D-8C4F-8D4332232954}" dt="2025-01-14T16:08:32.672" v="5613" actId="26606"/>
          <ac:spMkLst>
            <pc:docMk/>
            <pc:sldMk cId="1548500200" sldId="266"/>
            <ac:spMk id="10" creationId="{6DBF50F6-DD88-4D9F-B7D3-79B989980940}"/>
          </ac:spMkLst>
        </pc:spChg>
        <pc:spChg chg="add">
          <ac:chgData name="Paige Davies (2204437)" userId="169a6927-c6d8-4a02-94b9-563abbe47a4f" providerId="ADAL" clId="{A69D1836-92BF-E74D-8C4F-8D4332232954}" dt="2025-01-14T16:08:32.672" v="5613" actId="26606"/>
          <ac:spMkLst>
            <pc:docMk/>
            <pc:sldMk cId="1548500200" sldId="266"/>
            <ac:spMk id="12" creationId="{916BBDC2-6929-469E-B7C4-A03E77BF94B0}"/>
          </ac:spMkLst>
        </pc:spChg>
        <pc:grpChg chg="add">
          <ac:chgData name="Paige Davies (2204437)" userId="169a6927-c6d8-4a02-94b9-563abbe47a4f" providerId="ADAL" clId="{A69D1836-92BF-E74D-8C4F-8D4332232954}" dt="2025-01-14T16:08:32.672" v="5613" actId="26606"/>
          <ac:grpSpMkLst>
            <pc:docMk/>
            <pc:sldMk cId="1548500200" sldId="266"/>
            <ac:grpSpMk id="14" creationId="{C344E6B5-C9F5-4338-9E33-003B12373104}"/>
          </ac:grpSpMkLst>
        </pc:grpChg>
        <pc:grpChg chg="add">
          <ac:chgData name="Paige Davies (2204437)" userId="169a6927-c6d8-4a02-94b9-563abbe47a4f" providerId="ADAL" clId="{A69D1836-92BF-E74D-8C4F-8D4332232954}" dt="2025-01-14T16:08:32.672" v="5613" actId="26606"/>
          <ac:grpSpMkLst>
            <pc:docMk/>
            <pc:sldMk cId="1548500200" sldId="266"/>
            <ac:grpSpMk id="20" creationId="{FDFEDBF7-8E2C-46B8-9095-AE1D77E21773}"/>
          </ac:grpSpMkLst>
        </pc:grpChg>
      </pc:sldChg>
      <pc:sldChg chg="addSp delSp modSp new del mod setBg">
        <pc:chgData name="Paige Davies (2204437)" userId="169a6927-c6d8-4a02-94b9-563abbe47a4f" providerId="ADAL" clId="{A69D1836-92BF-E74D-8C4F-8D4332232954}" dt="2025-01-19T17:45:38.463" v="9424" actId="2696"/>
        <pc:sldMkLst>
          <pc:docMk/>
          <pc:sldMk cId="4068952348" sldId="267"/>
        </pc:sldMkLst>
      </pc:sldChg>
      <pc:sldChg chg="modSp new del mod modNotesTx">
        <pc:chgData name="Paige Davies (2204437)" userId="169a6927-c6d8-4a02-94b9-563abbe47a4f" providerId="ADAL" clId="{A69D1836-92BF-E74D-8C4F-8D4332232954}" dt="2025-01-14T16:05:24.416" v="5562" actId="2696"/>
        <pc:sldMkLst>
          <pc:docMk/>
          <pc:sldMk cId="242968411" sldId="268"/>
        </pc:sldMkLst>
      </pc:sldChg>
      <pc:sldChg chg="addSp delSp modSp new mod modNotesTx">
        <pc:chgData name="Paige Davies (2204437)" userId="169a6927-c6d8-4a02-94b9-563abbe47a4f" providerId="ADAL" clId="{A69D1836-92BF-E74D-8C4F-8D4332232954}" dt="2025-01-19T17:54:40.800" v="9499" actId="20577"/>
        <pc:sldMkLst>
          <pc:docMk/>
          <pc:sldMk cId="3887090559" sldId="268"/>
        </pc:sldMkLst>
        <pc:spChg chg="mod">
          <ac:chgData name="Paige Davies (2204437)" userId="169a6927-c6d8-4a02-94b9-563abbe47a4f" providerId="ADAL" clId="{A69D1836-92BF-E74D-8C4F-8D4332232954}" dt="2025-01-14T17:46:29.433" v="6032" actId="113"/>
          <ac:spMkLst>
            <pc:docMk/>
            <pc:sldMk cId="3887090559" sldId="268"/>
            <ac:spMk id="2" creationId="{110A37EE-7370-6C7C-137C-C5D995A5E0FC}"/>
          </ac:spMkLst>
        </pc:spChg>
        <pc:spChg chg="add mod">
          <ac:chgData name="Paige Davies (2204437)" userId="169a6927-c6d8-4a02-94b9-563abbe47a4f" providerId="ADAL" clId="{A69D1836-92BF-E74D-8C4F-8D4332232954}" dt="2025-01-19T17:54:40.800" v="9499" actId="20577"/>
          <ac:spMkLst>
            <pc:docMk/>
            <pc:sldMk cId="3887090559" sldId="268"/>
            <ac:spMk id="5" creationId="{993D4AE6-E6B8-3404-F271-9ABA9A10B66A}"/>
          </ac:spMkLst>
        </pc:spChg>
        <pc:graphicFrameChg chg="add mod">
          <ac:chgData name="Paige Davies (2204437)" userId="169a6927-c6d8-4a02-94b9-563abbe47a4f" providerId="ADAL" clId="{A69D1836-92BF-E74D-8C4F-8D4332232954}" dt="2025-01-14T18:24:26.302" v="6729" actId="20577"/>
          <ac:graphicFrameMkLst>
            <pc:docMk/>
            <pc:sldMk cId="3887090559" sldId="268"/>
            <ac:graphicFrameMk id="8" creationId="{B9502616-DC42-7753-15B6-C0F6690983D0}"/>
          </ac:graphicFrameMkLst>
        </pc:graphicFrameChg>
        <pc:picChg chg="add mod">
          <ac:chgData name="Paige Davies (2204437)" userId="169a6927-c6d8-4a02-94b9-563abbe47a4f" providerId="ADAL" clId="{A69D1836-92BF-E74D-8C4F-8D4332232954}" dt="2025-01-14T17:47:41.529" v="6043" actId="27614"/>
          <ac:picMkLst>
            <pc:docMk/>
            <pc:sldMk cId="3887090559" sldId="268"/>
            <ac:picMk id="6" creationId="{9640B9FB-E85C-7887-30D7-9F5CC1FF61D3}"/>
          </ac:picMkLst>
        </pc:picChg>
      </pc:sldChg>
      <pc:sldChg chg="addSp delSp modSp new mod setBg addAnim delAnim modNotesTx">
        <pc:chgData name="Paige Davies (2204437)" userId="169a6927-c6d8-4a02-94b9-563abbe47a4f" providerId="ADAL" clId="{A69D1836-92BF-E74D-8C4F-8D4332232954}" dt="2025-01-14T18:21:43.455" v="6701" actId="1076"/>
        <pc:sldMkLst>
          <pc:docMk/>
          <pc:sldMk cId="4241738559" sldId="269"/>
        </pc:sldMkLst>
        <pc:spChg chg="mod ord">
          <ac:chgData name="Paige Davies (2204437)" userId="169a6927-c6d8-4a02-94b9-563abbe47a4f" providerId="ADAL" clId="{A69D1836-92BF-E74D-8C4F-8D4332232954}" dt="2025-01-14T18:21:43.455" v="6701" actId="1076"/>
          <ac:spMkLst>
            <pc:docMk/>
            <pc:sldMk cId="4241738559" sldId="269"/>
            <ac:spMk id="2" creationId="{E71490B4-5A2C-DD89-46F4-2EE0862B6530}"/>
          </ac:spMkLst>
        </pc:spChg>
        <pc:spChg chg="add">
          <ac:chgData name="Paige Davies (2204437)" userId="169a6927-c6d8-4a02-94b9-563abbe47a4f" providerId="ADAL" clId="{A69D1836-92BF-E74D-8C4F-8D4332232954}" dt="2025-01-14T18:21:38.203" v="6697" actId="26606"/>
          <ac:spMkLst>
            <pc:docMk/>
            <pc:sldMk cId="4241738559" sldId="269"/>
            <ac:spMk id="7" creationId="{ECC07320-C2CA-4E29-8481-9D9E143C7788}"/>
          </ac:spMkLst>
        </pc:spChg>
        <pc:spChg chg="add">
          <ac:chgData name="Paige Davies (2204437)" userId="169a6927-c6d8-4a02-94b9-563abbe47a4f" providerId="ADAL" clId="{A69D1836-92BF-E74D-8C4F-8D4332232954}" dt="2025-01-14T18:21:38.203" v="6697" actId="26606"/>
          <ac:spMkLst>
            <pc:docMk/>
            <pc:sldMk cId="4241738559" sldId="269"/>
            <ac:spMk id="8" creationId="{178FB36B-5BFE-42CA-BC60-1115E0D95EEC}"/>
          </ac:spMkLst>
        </pc:spChg>
        <pc:picChg chg="add mod">
          <ac:chgData name="Paige Davies (2204437)" userId="169a6927-c6d8-4a02-94b9-563abbe47a4f" providerId="ADAL" clId="{A69D1836-92BF-E74D-8C4F-8D4332232954}" dt="2025-01-14T18:21:40.177" v="6700" actId="962"/>
          <ac:picMkLst>
            <pc:docMk/>
            <pc:sldMk cId="4241738559" sldId="269"/>
            <ac:picMk id="4" creationId="{CD6FC1DB-A220-E7A3-C5B2-A7072EA0AB83}"/>
          </ac:picMkLst>
        </pc:picChg>
      </pc:sldChg>
      <pc:sldChg chg="addSp delSp modSp new mod setBg modNotesTx">
        <pc:chgData name="Paige Davies (2204437)" userId="169a6927-c6d8-4a02-94b9-563abbe47a4f" providerId="ADAL" clId="{A69D1836-92BF-E74D-8C4F-8D4332232954}" dt="2025-01-16T12:49:43.999" v="7749" actId="20577"/>
        <pc:sldMkLst>
          <pc:docMk/>
          <pc:sldMk cId="2272454259" sldId="270"/>
        </pc:sldMkLst>
        <pc:spChg chg="mod">
          <ac:chgData name="Paige Davies (2204437)" userId="169a6927-c6d8-4a02-94b9-563abbe47a4f" providerId="ADAL" clId="{A69D1836-92BF-E74D-8C4F-8D4332232954}" dt="2025-01-14T18:47:19.788" v="7166" actId="26606"/>
          <ac:spMkLst>
            <pc:docMk/>
            <pc:sldMk cId="2272454259" sldId="270"/>
            <ac:spMk id="2" creationId="{2C4178D5-5722-35D3-B71F-FF712E880689}"/>
          </ac:spMkLst>
        </pc:spChg>
        <pc:spChg chg="add mod ord">
          <ac:chgData name="Paige Davies (2204437)" userId="169a6927-c6d8-4a02-94b9-563abbe47a4f" providerId="ADAL" clId="{A69D1836-92BF-E74D-8C4F-8D4332232954}" dt="2025-01-14T19:19:18.500" v="7171" actId="5793"/>
          <ac:spMkLst>
            <pc:docMk/>
            <pc:sldMk cId="2272454259" sldId="270"/>
            <ac:spMk id="4" creationId="{422822D5-7734-3C4F-DCB1-EA43D37C2BFE}"/>
          </ac:spMkLst>
        </pc:spChg>
        <pc:spChg chg="add">
          <ac:chgData name="Paige Davies (2204437)" userId="169a6927-c6d8-4a02-94b9-563abbe47a4f" providerId="ADAL" clId="{A69D1836-92BF-E74D-8C4F-8D4332232954}" dt="2025-01-14T18:47:19.788" v="7166" actId="26606"/>
          <ac:spMkLst>
            <pc:docMk/>
            <pc:sldMk cId="2272454259" sldId="270"/>
            <ac:spMk id="10" creationId="{327D73B4-9F5C-4A64-A179-51B9500CB8B5}"/>
          </ac:spMkLst>
        </pc:spChg>
        <pc:spChg chg="add">
          <ac:chgData name="Paige Davies (2204437)" userId="169a6927-c6d8-4a02-94b9-563abbe47a4f" providerId="ADAL" clId="{A69D1836-92BF-E74D-8C4F-8D4332232954}" dt="2025-01-14T18:47:19.788" v="7166" actId="26606"/>
          <ac:spMkLst>
            <pc:docMk/>
            <pc:sldMk cId="2272454259" sldId="270"/>
            <ac:spMk id="12" creationId="{C1F06963-6374-4B48-844F-071A9BAAAE02}"/>
          </ac:spMkLst>
        </pc:spChg>
        <pc:spChg chg="add">
          <ac:chgData name="Paige Davies (2204437)" userId="169a6927-c6d8-4a02-94b9-563abbe47a4f" providerId="ADAL" clId="{A69D1836-92BF-E74D-8C4F-8D4332232954}" dt="2025-01-14T18:47:19.788" v="7166" actId="26606"/>
          <ac:spMkLst>
            <pc:docMk/>
            <pc:sldMk cId="2272454259" sldId="270"/>
            <ac:spMk id="14" creationId="{6CB927A4-E432-4310-9CD5-E89FF5063179}"/>
          </ac:spMkLst>
        </pc:spChg>
        <pc:spChg chg="add">
          <ac:chgData name="Paige Davies (2204437)" userId="169a6927-c6d8-4a02-94b9-563abbe47a4f" providerId="ADAL" clId="{A69D1836-92BF-E74D-8C4F-8D4332232954}" dt="2025-01-14T18:47:19.788" v="7166" actId="26606"/>
          <ac:spMkLst>
            <pc:docMk/>
            <pc:sldMk cId="2272454259" sldId="270"/>
            <ac:spMk id="16" creationId="{1453BF6C-B012-48B7-B4E8-6D7AC7C27D02}"/>
          </ac:spMkLst>
        </pc:spChg>
        <pc:spChg chg="add">
          <ac:chgData name="Paige Davies (2204437)" userId="169a6927-c6d8-4a02-94b9-563abbe47a4f" providerId="ADAL" clId="{A69D1836-92BF-E74D-8C4F-8D4332232954}" dt="2025-01-14T18:47:19.788" v="7166" actId="26606"/>
          <ac:spMkLst>
            <pc:docMk/>
            <pc:sldMk cId="2272454259" sldId="270"/>
            <ac:spMk id="18" creationId="{E3020543-B24B-4EC4-8FFC-8DD88EEA91A8}"/>
          </ac:spMkLst>
        </pc:spChg>
        <pc:picChg chg="add mod">
          <ac:chgData name="Paige Davies (2204437)" userId="169a6927-c6d8-4a02-94b9-563abbe47a4f" providerId="ADAL" clId="{A69D1836-92BF-E74D-8C4F-8D4332232954}" dt="2025-01-14T18:47:25.932" v="7170" actId="1076"/>
          <ac:picMkLst>
            <pc:docMk/>
            <pc:sldMk cId="2272454259" sldId="270"/>
            <ac:picMk id="5" creationId="{C2345984-392D-FC1E-14C9-F2ADB22A7E28}"/>
          </ac:picMkLst>
        </pc:picChg>
        <pc:cxnChg chg="add">
          <ac:chgData name="Paige Davies (2204437)" userId="169a6927-c6d8-4a02-94b9-563abbe47a4f" providerId="ADAL" clId="{A69D1836-92BF-E74D-8C4F-8D4332232954}" dt="2025-01-14T18:47:19.788" v="7166" actId="26606"/>
          <ac:cxnSpMkLst>
            <pc:docMk/>
            <pc:sldMk cId="2272454259" sldId="270"/>
            <ac:cxnSpMk id="20" creationId="{C49DA8F6-BCC1-4447-B54C-57856834B94B}"/>
          </ac:cxnSpMkLst>
        </pc:cxnChg>
      </pc:sldChg>
      <pc:sldChg chg="addSp modSp new mod">
        <pc:chgData name="Paige Davies (2204437)" userId="169a6927-c6d8-4a02-94b9-563abbe47a4f" providerId="ADAL" clId="{A69D1836-92BF-E74D-8C4F-8D4332232954}" dt="2025-01-19T17:33:47.103" v="9222" actId="27636"/>
        <pc:sldMkLst>
          <pc:docMk/>
          <pc:sldMk cId="3002154056" sldId="271"/>
        </pc:sldMkLst>
        <pc:spChg chg="mod">
          <ac:chgData name="Paige Davies (2204437)" userId="169a6927-c6d8-4a02-94b9-563abbe47a4f" providerId="ADAL" clId="{A69D1836-92BF-E74D-8C4F-8D4332232954}" dt="2025-01-16T13:11:22.867" v="8461" actId="1076"/>
          <ac:spMkLst>
            <pc:docMk/>
            <pc:sldMk cId="3002154056" sldId="271"/>
            <ac:spMk id="2" creationId="{9D263888-71BD-C438-535B-39E85897AFA4}"/>
          </ac:spMkLst>
        </pc:spChg>
        <pc:spChg chg="mod">
          <ac:chgData name="Paige Davies (2204437)" userId="169a6927-c6d8-4a02-94b9-563abbe47a4f" providerId="ADAL" clId="{A69D1836-92BF-E74D-8C4F-8D4332232954}" dt="2025-01-19T17:33:47.103" v="9222" actId="27636"/>
          <ac:spMkLst>
            <pc:docMk/>
            <pc:sldMk cId="3002154056" sldId="271"/>
            <ac:spMk id="3" creationId="{38C873FA-C5C4-DA66-C131-3A5F3A7524C2}"/>
          </ac:spMkLst>
        </pc:spChg>
        <pc:spChg chg="add mod">
          <ac:chgData name="Paige Davies (2204437)" userId="169a6927-c6d8-4a02-94b9-563abbe47a4f" providerId="ADAL" clId="{A69D1836-92BF-E74D-8C4F-8D4332232954}" dt="2025-01-16T12:58:23.113" v="7965" actId="1076"/>
          <ac:spMkLst>
            <pc:docMk/>
            <pc:sldMk cId="3002154056" sldId="271"/>
            <ac:spMk id="4" creationId="{417249D1-F4AD-4CCB-3104-49CF9DC7972D}"/>
          </ac:spMkLst>
        </pc:spChg>
      </pc:sldChg>
      <pc:sldChg chg="addSp delSp modSp new mod">
        <pc:chgData name="Paige Davies (2204437)" userId="169a6927-c6d8-4a02-94b9-563abbe47a4f" providerId="ADAL" clId="{A69D1836-92BF-E74D-8C4F-8D4332232954}" dt="2025-01-16T13:19:58.140" v="8696" actId="20577"/>
        <pc:sldMkLst>
          <pc:docMk/>
          <pc:sldMk cId="2118821193" sldId="272"/>
        </pc:sldMkLst>
        <pc:spChg chg="mod">
          <ac:chgData name="Paige Davies (2204437)" userId="169a6927-c6d8-4a02-94b9-563abbe47a4f" providerId="ADAL" clId="{A69D1836-92BF-E74D-8C4F-8D4332232954}" dt="2025-01-16T13:18:04.054" v="8670" actId="20577"/>
          <ac:spMkLst>
            <pc:docMk/>
            <pc:sldMk cId="2118821193" sldId="272"/>
            <ac:spMk id="3" creationId="{119412BA-8DB6-943E-76C6-554618380283}"/>
          </ac:spMkLst>
        </pc:spChg>
        <pc:spChg chg="add mod">
          <ac:chgData name="Paige Davies (2204437)" userId="169a6927-c6d8-4a02-94b9-563abbe47a4f" providerId="ADAL" clId="{A69D1836-92BF-E74D-8C4F-8D4332232954}" dt="2025-01-16T13:19:58.140" v="8696" actId="20577"/>
          <ac:spMkLst>
            <pc:docMk/>
            <pc:sldMk cId="2118821193" sldId="272"/>
            <ac:spMk id="4" creationId="{1F708DDF-FF71-7F67-5402-3CFE7B282CEE}"/>
          </ac:spMkLst>
        </pc:spChg>
      </pc:sldChg>
      <pc:sldChg chg="addSp delSp modSp new mod">
        <pc:chgData name="Paige Davies (2204437)" userId="169a6927-c6d8-4a02-94b9-563abbe47a4f" providerId="ADAL" clId="{A69D1836-92BF-E74D-8C4F-8D4332232954}" dt="2025-01-19T17:25:44.727" v="9088" actId="20577"/>
        <pc:sldMkLst>
          <pc:docMk/>
          <pc:sldMk cId="4179599738" sldId="273"/>
        </pc:sldMkLst>
        <pc:spChg chg="mod">
          <ac:chgData name="Paige Davies (2204437)" userId="169a6927-c6d8-4a02-94b9-563abbe47a4f" providerId="ADAL" clId="{A69D1836-92BF-E74D-8C4F-8D4332232954}" dt="2025-01-19T17:25:44.727" v="9088" actId="20577"/>
          <ac:spMkLst>
            <pc:docMk/>
            <pc:sldMk cId="4179599738" sldId="273"/>
            <ac:spMk id="3" creationId="{C0FF4F51-5024-B2B6-8144-D7EE4C5DA73F}"/>
          </ac:spMkLst>
        </pc:spChg>
        <pc:spChg chg="add mod">
          <ac:chgData name="Paige Davies (2204437)" userId="169a6927-c6d8-4a02-94b9-563abbe47a4f" providerId="ADAL" clId="{A69D1836-92BF-E74D-8C4F-8D4332232954}" dt="2025-01-16T13:20:08.911" v="8701"/>
          <ac:spMkLst>
            <pc:docMk/>
            <pc:sldMk cId="4179599738" sldId="273"/>
            <ac:spMk id="4" creationId="{F04A45FB-EA53-DFB8-B44C-C6D82D806F7A}"/>
          </ac:spMkLst>
        </pc:spChg>
      </pc:sldChg>
      <pc:sldChg chg="addSp delSp modSp new mod">
        <pc:chgData name="Paige Davies (2204437)" userId="169a6927-c6d8-4a02-94b9-563abbe47a4f" providerId="ADAL" clId="{A69D1836-92BF-E74D-8C4F-8D4332232954}" dt="2025-01-19T17:25:54.051" v="9099" actId="20577"/>
        <pc:sldMkLst>
          <pc:docMk/>
          <pc:sldMk cId="2802046580" sldId="274"/>
        </pc:sldMkLst>
        <pc:spChg chg="mod">
          <ac:chgData name="Paige Davies (2204437)" userId="169a6927-c6d8-4a02-94b9-563abbe47a4f" providerId="ADAL" clId="{A69D1836-92BF-E74D-8C4F-8D4332232954}" dt="2025-01-19T17:25:54.051" v="9099" actId="20577"/>
          <ac:spMkLst>
            <pc:docMk/>
            <pc:sldMk cId="2802046580" sldId="274"/>
            <ac:spMk id="3" creationId="{5580AABD-EDA6-FAC7-24BB-2306E3B6F97B}"/>
          </ac:spMkLst>
        </pc:spChg>
        <pc:spChg chg="add mod">
          <ac:chgData name="Paige Davies (2204437)" userId="169a6927-c6d8-4a02-94b9-563abbe47a4f" providerId="ADAL" clId="{A69D1836-92BF-E74D-8C4F-8D4332232954}" dt="2025-01-16T13:20:14.766" v="8702"/>
          <ac:spMkLst>
            <pc:docMk/>
            <pc:sldMk cId="2802046580" sldId="274"/>
            <ac:spMk id="4" creationId="{F916B34C-6B13-3868-8F49-CA2CC3B0B58B}"/>
          </ac:spMkLst>
        </pc:spChg>
      </pc:sldChg>
      <pc:sldChg chg="addSp delSp modSp new mod modNotesTx">
        <pc:chgData name="Paige Davies (2204437)" userId="169a6927-c6d8-4a02-94b9-563abbe47a4f" providerId="ADAL" clId="{A69D1836-92BF-E74D-8C4F-8D4332232954}" dt="2025-01-19T17:45:33.536" v="9423" actId="20577"/>
        <pc:sldMkLst>
          <pc:docMk/>
          <pc:sldMk cId="2382411672" sldId="275"/>
        </pc:sldMkLst>
        <pc:spChg chg="del">
          <ac:chgData name="Paige Davies (2204437)" userId="169a6927-c6d8-4a02-94b9-563abbe47a4f" providerId="ADAL" clId="{A69D1836-92BF-E74D-8C4F-8D4332232954}" dt="2025-01-19T16:21:24.185" v="8721" actId="478"/>
          <ac:spMkLst>
            <pc:docMk/>
            <pc:sldMk cId="2382411672" sldId="275"/>
            <ac:spMk id="2" creationId="{C82CEDBF-3276-2E9B-C641-8C9B906348F9}"/>
          </ac:spMkLst>
        </pc:spChg>
        <pc:spChg chg="del">
          <ac:chgData name="Paige Davies (2204437)" userId="169a6927-c6d8-4a02-94b9-563abbe47a4f" providerId="ADAL" clId="{A69D1836-92BF-E74D-8C4F-8D4332232954}" dt="2025-01-19T16:21:26.006" v="8722" actId="478"/>
          <ac:spMkLst>
            <pc:docMk/>
            <pc:sldMk cId="2382411672" sldId="275"/>
            <ac:spMk id="3" creationId="{2B668315-931E-0277-3353-536A7B0DCC59}"/>
          </ac:spMkLst>
        </pc:spChg>
        <pc:spChg chg="add del mod">
          <ac:chgData name="Paige Davies (2204437)" userId="169a6927-c6d8-4a02-94b9-563abbe47a4f" providerId="ADAL" clId="{A69D1836-92BF-E74D-8C4F-8D4332232954}" dt="2025-01-19T17:09:52.541" v="8859" actId="478"/>
          <ac:spMkLst>
            <pc:docMk/>
            <pc:sldMk cId="2382411672" sldId="275"/>
            <ac:spMk id="4" creationId="{B148BABB-1DC8-D37D-9A78-F9D321A63210}"/>
          </ac:spMkLst>
        </pc:spChg>
        <pc:spChg chg="add del mod">
          <ac:chgData name="Paige Davies (2204437)" userId="169a6927-c6d8-4a02-94b9-563abbe47a4f" providerId="ADAL" clId="{A69D1836-92BF-E74D-8C4F-8D4332232954}" dt="2025-01-19T16:27:24.817" v="8774"/>
          <ac:spMkLst>
            <pc:docMk/>
            <pc:sldMk cId="2382411672" sldId="275"/>
            <ac:spMk id="7" creationId="{3292C4AD-8322-D9E7-E4ED-EB72B6D6021A}"/>
          </ac:spMkLst>
        </pc:spChg>
        <pc:spChg chg="add mod">
          <ac:chgData name="Paige Davies (2204437)" userId="169a6927-c6d8-4a02-94b9-563abbe47a4f" providerId="ADAL" clId="{A69D1836-92BF-E74D-8C4F-8D4332232954}" dt="2025-01-19T16:29:37.987" v="8777" actId="404"/>
          <ac:spMkLst>
            <pc:docMk/>
            <pc:sldMk cId="2382411672" sldId="275"/>
            <ac:spMk id="8" creationId="{BC70ED56-645E-7BBF-80FB-85809C23E07F}"/>
          </ac:spMkLst>
        </pc:spChg>
        <pc:graphicFrameChg chg="add del mod modGraphic">
          <ac:chgData name="Paige Davies (2204437)" userId="169a6927-c6d8-4a02-94b9-563abbe47a4f" providerId="ADAL" clId="{A69D1836-92BF-E74D-8C4F-8D4332232954}" dt="2025-01-19T17:09:11.052" v="8829" actId="478"/>
          <ac:graphicFrameMkLst>
            <pc:docMk/>
            <pc:sldMk cId="2382411672" sldId="275"/>
            <ac:graphicFrameMk id="2" creationId="{F4898C16-93D5-9612-3636-72E630A18D1A}"/>
          </ac:graphicFrameMkLst>
        </pc:graphicFrameChg>
        <pc:graphicFrameChg chg="add del mod modGraphic">
          <ac:chgData name="Paige Davies (2204437)" userId="169a6927-c6d8-4a02-94b9-563abbe47a4f" providerId="ADAL" clId="{A69D1836-92BF-E74D-8C4F-8D4332232954}" dt="2025-01-19T17:39:43.136" v="9314" actId="478"/>
          <ac:graphicFrameMkLst>
            <pc:docMk/>
            <pc:sldMk cId="2382411672" sldId="275"/>
            <ac:graphicFrameMk id="3" creationId="{D0103582-406E-198E-0FC4-8BB3BD5D05A4}"/>
          </ac:graphicFrameMkLst>
        </pc:graphicFrameChg>
        <pc:graphicFrameChg chg="add del">
          <ac:chgData name="Paige Davies (2204437)" userId="169a6927-c6d8-4a02-94b9-563abbe47a4f" providerId="ADAL" clId="{A69D1836-92BF-E74D-8C4F-8D4332232954}" dt="2025-01-19T16:21:35.944" v="8724" actId="3680"/>
          <ac:graphicFrameMkLst>
            <pc:docMk/>
            <pc:sldMk cId="2382411672" sldId="275"/>
            <ac:graphicFrameMk id="4" creationId="{F22B67CC-7101-6F8A-8415-3F4DEBDF4949}"/>
          </ac:graphicFrameMkLst>
        </pc:graphicFrameChg>
        <pc:graphicFrameChg chg="add del mod modGraphic">
          <ac:chgData name="Paige Davies (2204437)" userId="169a6927-c6d8-4a02-94b9-563abbe47a4f" providerId="ADAL" clId="{A69D1836-92BF-E74D-8C4F-8D4332232954}" dt="2025-01-19T17:08:08.958" v="8797" actId="478"/>
          <ac:graphicFrameMkLst>
            <pc:docMk/>
            <pc:sldMk cId="2382411672" sldId="275"/>
            <ac:graphicFrameMk id="5" creationId="{746EF59F-6345-B182-A87D-210924B9EFD9}"/>
          </ac:graphicFrameMkLst>
        </pc:graphicFrameChg>
        <pc:graphicFrameChg chg="add del">
          <ac:chgData name="Paige Davies (2204437)" userId="169a6927-c6d8-4a02-94b9-563abbe47a4f" providerId="ADAL" clId="{A69D1836-92BF-E74D-8C4F-8D4332232954}" dt="2025-01-19T16:23:21.592" v="8769" actId="478"/>
          <ac:graphicFrameMkLst>
            <pc:docMk/>
            <pc:sldMk cId="2382411672" sldId="275"/>
            <ac:graphicFrameMk id="6" creationId="{36BA03A7-2D64-D8D2-AA4E-2F401B13C8F2}"/>
          </ac:graphicFrameMkLst>
        </pc:graphicFrameChg>
        <pc:graphicFrameChg chg="add mod modGraphic">
          <ac:chgData name="Paige Davies (2204437)" userId="169a6927-c6d8-4a02-94b9-563abbe47a4f" providerId="ADAL" clId="{A69D1836-92BF-E74D-8C4F-8D4332232954}" dt="2025-01-19T17:41:29.682" v="9339" actId="403"/>
          <ac:graphicFrameMkLst>
            <pc:docMk/>
            <pc:sldMk cId="2382411672" sldId="275"/>
            <ac:graphicFrameMk id="6" creationId="{4599EE51-9E69-1F73-41CF-519734764896}"/>
          </ac:graphicFrameMkLst>
        </pc:graphicFrameChg>
      </pc:sldChg>
    </pc:docChg>
  </pc:docChgLst>
  <pc:docChgLst>
    <pc:chgData name="Paige Davies (2204437)" userId="S::2204437@student.uwtsd.ac.uk::169a6927-c6d8-4a02-94b9-563abbe47a4f" providerId="AD" clId="Web-{D2F94C5D-691C-40A4-DD5E-9A020A56ADB7}"/>
    <pc:docChg chg="modSld">
      <pc:chgData name="Paige Davies (2204437)" userId="S::2204437@student.uwtsd.ac.uk::169a6927-c6d8-4a02-94b9-563abbe47a4f" providerId="AD" clId="Web-{D2F94C5D-691C-40A4-DD5E-9A020A56ADB7}" dt="2025-01-17T19:04:30.217" v="824" actId="20577"/>
      <pc:docMkLst>
        <pc:docMk/>
      </pc:docMkLst>
      <pc:sldChg chg="addSp delSp modSp">
        <pc:chgData name="Paige Davies (2204437)" userId="S::2204437@student.uwtsd.ac.uk::169a6927-c6d8-4a02-94b9-563abbe47a4f" providerId="AD" clId="Web-{D2F94C5D-691C-40A4-DD5E-9A020A56ADB7}" dt="2025-01-17T19:04:30.217" v="824" actId="20577"/>
        <pc:sldMkLst>
          <pc:docMk/>
          <pc:sldMk cId="4268744459" sldId="256"/>
        </pc:sldMkLst>
      </pc:sldChg>
      <pc:sldChg chg="modSp">
        <pc:chgData name="Paige Davies (2204437)" userId="S::2204437@student.uwtsd.ac.uk::169a6927-c6d8-4a02-94b9-563abbe47a4f" providerId="AD" clId="Web-{D2F94C5D-691C-40A4-DD5E-9A020A56ADB7}" dt="2025-01-17T18:54:30.983" v="404" actId="20577"/>
        <pc:sldMkLst>
          <pc:docMk/>
          <pc:sldMk cId="4073244167" sldId="262"/>
        </pc:sldMkLst>
        <pc:spChg chg="mod">
          <ac:chgData name="Paige Davies (2204437)" userId="S::2204437@student.uwtsd.ac.uk::169a6927-c6d8-4a02-94b9-563abbe47a4f" providerId="AD" clId="Web-{D2F94C5D-691C-40A4-DD5E-9A020A56ADB7}" dt="2025-01-17T18:54:30.983" v="404" actId="20577"/>
          <ac:spMkLst>
            <pc:docMk/>
            <pc:sldMk cId="4073244167" sldId="262"/>
            <ac:spMk id="4" creationId="{28E1F219-362C-F7A4-5E5A-0FBF46C26626}"/>
          </ac:spMkLst>
        </pc:spChg>
      </pc:sldChg>
      <pc:sldChg chg="modSp modNotes">
        <pc:chgData name="Paige Davies (2204437)" userId="S::2204437@student.uwtsd.ac.uk::169a6927-c6d8-4a02-94b9-563abbe47a4f" providerId="AD" clId="Web-{D2F94C5D-691C-40A4-DD5E-9A020A56ADB7}" dt="2025-01-17T19:00:36.788" v="624" actId="20577"/>
        <pc:sldMkLst>
          <pc:docMk/>
          <pc:sldMk cId="1282144664" sldId="263"/>
        </pc:sldMkLst>
        <pc:spChg chg="mod">
          <ac:chgData name="Paige Davies (2204437)" userId="S::2204437@student.uwtsd.ac.uk::169a6927-c6d8-4a02-94b9-563abbe47a4f" providerId="AD" clId="Web-{D2F94C5D-691C-40A4-DD5E-9A020A56ADB7}" dt="2025-01-17T19:00:36.788" v="624" actId="20577"/>
          <ac:spMkLst>
            <pc:docMk/>
            <pc:sldMk cId="1282144664" sldId="263"/>
            <ac:spMk id="9" creationId="{322D817A-1EF8-71E3-CDF7-23FC7F4362F2}"/>
          </ac:spMkLst>
        </pc:spChg>
      </pc:sldChg>
      <pc:sldChg chg="addSp modSp modNotes">
        <pc:chgData name="Paige Davies (2204437)" userId="S::2204437@student.uwtsd.ac.uk::169a6927-c6d8-4a02-94b9-563abbe47a4f" providerId="AD" clId="Web-{D2F94C5D-691C-40A4-DD5E-9A020A56ADB7}" dt="2025-01-17T18:56:48.205" v="510"/>
        <pc:sldMkLst>
          <pc:docMk/>
          <pc:sldMk cId="76648914" sldId="264"/>
        </pc:sldMkLst>
      </pc:sldChg>
      <pc:sldChg chg="modSp modNotes">
        <pc:chgData name="Paige Davies (2204437)" userId="S::2204437@student.uwtsd.ac.uk::169a6927-c6d8-4a02-94b9-563abbe47a4f" providerId="AD" clId="Web-{D2F94C5D-691C-40A4-DD5E-9A020A56ADB7}" dt="2025-01-17T18:58:56.348" v="557" actId="20577"/>
        <pc:sldMkLst>
          <pc:docMk/>
          <pc:sldMk cId="1548500200" sldId="266"/>
        </pc:sldMkLst>
        <pc:spChg chg="mod">
          <ac:chgData name="Paige Davies (2204437)" userId="S::2204437@student.uwtsd.ac.uk::169a6927-c6d8-4a02-94b9-563abbe47a4f" providerId="AD" clId="Web-{D2F94C5D-691C-40A4-DD5E-9A020A56ADB7}" dt="2025-01-17T18:58:56.348" v="557" actId="20577"/>
          <ac:spMkLst>
            <pc:docMk/>
            <pc:sldMk cId="1548500200" sldId="266"/>
            <ac:spMk id="2" creationId="{3EC4A3C5-78A5-E8E4-7FF0-F76BAB3A336A}"/>
          </ac:spMkLst>
        </pc:spChg>
      </pc:sldChg>
      <pc:sldChg chg="modSp">
        <pc:chgData name="Paige Davies (2204437)" userId="S::2204437@student.uwtsd.ac.uk::169a6927-c6d8-4a02-94b9-563abbe47a4f" providerId="AD" clId="Web-{D2F94C5D-691C-40A4-DD5E-9A020A56ADB7}" dt="2025-01-17T19:01:28.258" v="642" actId="20577"/>
        <pc:sldMkLst>
          <pc:docMk/>
          <pc:sldMk cId="3887090559" sldId="268"/>
        </pc:sldMkLst>
        <pc:spChg chg="mod">
          <ac:chgData name="Paige Davies (2204437)" userId="S::2204437@student.uwtsd.ac.uk::169a6927-c6d8-4a02-94b9-563abbe47a4f" providerId="AD" clId="Web-{D2F94C5D-691C-40A4-DD5E-9A020A56ADB7}" dt="2025-01-17T19:01:28.258" v="642" actId="20577"/>
          <ac:spMkLst>
            <pc:docMk/>
            <pc:sldMk cId="3887090559" sldId="268"/>
            <ac:spMk id="5" creationId="{993D4AE6-E6B8-3404-F271-9ABA9A10B66A}"/>
          </ac:spMkLst>
        </pc:spChg>
      </pc:sldChg>
    </pc:docChg>
  </pc:docChgLst>
  <pc:docChgLst>
    <pc:chgData name="Emily Prothero (2204285)" userId="S::2204285@student.uwtsd.ac.uk::68305524-419e-486d-9d79-e6583a1d2919" providerId="AD" clId="Web-{8481E6CC-B93A-AA64-6506-97308055663E}"/>
    <pc:docChg chg="modSld">
      <pc:chgData name="Emily Prothero (2204285)" userId="S::2204285@student.uwtsd.ac.uk::68305524-419e-486d-9d79-e6583a1d2919" providerId="AD" clId="Web-{8481E6CC-B93A-AA64-6506-97308055663E}" dt="2025-01-15T17:54:37.966" v="1" actId="20577"/>
      <pc:docMkLst>
        <pc:docMk/>
      </pc:docMkLst>
      <pc:sldChg chg="modSp">
        <pc:chgData name="Emily Prothero (2204285)" userId="S::2204285@student.uwtsd.ac.uk::68305524-419e-486d-9d79-e6583a1d2919" providerId="AD" clId="Web-{8481E6CC-B93A-AA64-6506-97308055663E}" dt="2025-01-15T17:54:37.966" v="1" actId="20577"/>
        <pc:sldMkLst>
          <pc:docMk/>
          <pc:sldMk cId="4268744459" sldId="256"/>
        </pc:sldMkLst>
        <pc:spChg chg="mod">
          <ac:chgData name="Emily Prothero (2204285)" userId="S::2204285@student.uwtsd.ac.uk::68305524-419e-486d-9d79-e6583a1d2919" providerId="AD" clId="Web-{8481E6CC-B93A-AA64-6506-97308055663E}" dt="2025-01-15T17:54:37.966" v="1" actId="20577"/>
          <ac:spMkLst>
            <pc:docMk/>
            <pc:sldMk cId="4268744459" sldId="256"/>
            <ac:spMk id="2" creationId="{95FEC40A-86FA-1CDF-095D-E09C298AE345}"/>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E822CA-EBF4-4ABB-9E0C-CE81D7717E50}"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US"/>
        </a:p>
      </dgm:t>
    </dgm:pt>
    <dgm:pt modelId="{5C83BC84-D80D-4BA0-B79D-77C54C6986DE}">
      <dgm:prSet/>
      <dgm:spPr>
        <a:solidFill>
          <a:schemeClr val="tx2">
            <a:lumMod val="25000"/>
            <a:lumOff val="75000"/>
          </a:schemeClr>
        </a:solidFill>
      </dgm:spPr>
      <dgm:t>
        <a:bodyPr/>
        <a:lstStyle/>
        <a:p>
          <a:r>
            <a:rPr lang="en-US"/>
            <a:t> In 2020 George Floyd was killed by a police officer. </a:t>
          </a:r>
        </a:p>
      </dgm:t>
    </dgm:pt>
    <dgm:pt modelId="{6C04CF9B-3CE8-40B1-AE2E-D7161CFCD5F0}" type="parTrans" cxnId="{5478DEE1-3E7E-47D5-A4FA-8170F2CFF8DF}">
      <dgm:prSet/>
      <dgm:spPr/>
      <dgm:t>
        <a:bodyPr/>
        <a:lstStyle/>
        <a:p>
          <a:endParaRPr lang="en-US"/>
        </a:p>
      </dgm:t>
    </dgm:pt>
    <dgm:pt modelId="{F8B4998A-37DA-41B8-8DB6-E309387CA703}" type="sibTrans" cxnId="{5478DEE1-3E7E-47D5-A4FA-8170F2CFF8DF}">
      <dgm:prSet/>
      <dgm:spPr/>
      <dgm:t>
        <a:bodyPr/>
        <a:lstStyle/>
        <a:p>
          <a:endParaRPr lang="en-US"/>
        </a:p>
      </dgm:t>
    </dgm:pt>
    <dgm:pt modelId="{6E65CFF3-25F6-464F-A3C5-724F1CCD618D}">
      <dgm:prSet/>
      <dgm:spPr>
        <a:solidFill>
          <a:schemeClr val="tx2">
            <a:lumMod val="25000"/>
            <a:lumOff val="75000"/>
          </a:schemeClr>
        </a:solidFill>
      </dgm:spPr>
      <dgm:t>
        <a:bodyPr/>
        <a:lstStyle/>
        <a:p>
          <a:r>
            <a:rPr lang="en-US"/>
            <a:t> From May to September 2020, more than half of all tweets that currently contain the hashtag #BlackLivesMatter were published.</a:t>
          </a:r>
        </a:p>
      </dgm:t>
    </dgm:pt>
    <dgm:pt modelId="{E7F0356A-C4DB-42D4-9A3B-854BC3600FC4}" type="parTrans" cxnId="{F278C0BF-E422-463D-A15E-452209559A82}">
      <dgm:prSet/>
      <dgm:spPr/>
      <dgm:t>
        <a:bodyPr/>
        <a:lstStyle/>
        <a:p>
          <a:endParaRPr lang="en-US"/>
        </a:p>
      </dgm:t>
    </dgm:pt>
    <dgm:pt modelId="{25AAF14F-738F-46AE-98A7-671A81A845F1}" type="sibTrans" cxnId="{F278C0BF-E422-463D-A15E-452209559A82}">
      <dgm:prSet/>
      <dgm:spPr/>
      <dgm:t>
        <a:bodyPr/>
        <a:lstStyle/>
        <a:p>
          <a:endParaRPr lang="en-US"/>
        </a:p>
      </dgm:t>
    </dgm:pt>
    <dgm:pt modelId="{C472F332-F793-DE45-BB0B-1FCA98EAB68A}" type="pres">
      <dgm:prSet presAssocID="{A4E822CA-EBF4-4ABB-9E0C-CE81D7717E50}" presName="Name0" presStyleCnt="0">
        <dgm:presLayoutVars>
          <dgm:dir/>
          <dgm:animLvl val="lvl"/>
          <dgm:resizeHandles val="exact"/>
        </dgm:presLayoutVars>
      </dgm:prSet>
      <dgm:spPr/>
    </dgm:pt>
    <dgm:pt modelId="{763C75BC-3A16-6048-8C4F-758B941A98B4}" type="pres">
      <dgm:prSet presAssocID="{6E65CFF3-25F6-464F-A3C5-724F1CCD618D}" presName="boxAndChildren" presStyleCnt="0"/>
      <dgm:spPr/>
    </dgm:pt>
    <dgm:pt modelId="{F51709B9-60B3-8645-BC97-A4AFADAE7136}" type="pres">
      <dgm:prSet presAssocID="{6E65CFF3-25F6-464F-A3C5-724F1CCD618D}" presName="parentTextBox" presStyleLbl="node1" presStyleIdx="0" presStyleCnt="2"/>
      <dgm:spPr/>
    </dgm:pt>
    <dgm:pt modelId="{A08F35F9-ECF2-FD44-89EE-6DC36D7082EB}" type="pres">
      <dgm:prSet presAssocID="{F8B4998A-37DA-41B8-8DB6-E309387CA703}" presName="sp" presStyleCnt="0"/>
      <dgm:spPr/>
    </dgm:pt>
    <dgm:pt modelId="{2A0452A8-87B1-014E-A158-C6D106F8297C}" type="pres">
      <dgm:prSet presAssocID="{5C83BC84-D80D-4BA0-B79D-77C54C6986DE}" presName="arrowAndChildren" presStyleCnt="0"/>
      <dgm:spPr/>
    </dgm:pt>
    <dgm:pt modelId="{EF938C89-F987-FF42-97E7-D36A68E98F28}" type="pres">
      <dgm:prSet presAssocID="{5C83BC84-D80D-4BA0-B79D-77C54C6986DE}" presName="parentTextArrow" presStyleLbl="node1" presStyleIdx="1" presStyleCnt="2"/>
      <dgm:spPr/>
    </dgm:pt>
  </dgm:ptLst>
  <dgm:cxnLst>
    <dgm:cxn modelId="{5446AF1A-BD88-F049-858B-D49B7D81779F}" type="presOf" srcId="{A4E822CA-EBF4-4ABB-9E0C-CE81D7717E50}" destId="{C472F332-F793-DE45-BB0B-1FCA98EAB68A}" srcOrd="0" destOrd="0" presId="urn:microsoft.com/office/officeart/2005/8/layout/process4"/>
    <dgm:cxn modelId="{8E84FF65-1734-3048-917D-6F9AFCD8CCBD}" type="presOf" srcId="{6E65CFF3-25F6-464F-A3C5-724F1CCD618D}" destId="{F51709B9-60B3-8645-BC97-A4AFADAE7136}" srcOrd="0" destOrd="0" presId="urn:microsoft.com/office/officeart/2005/8/layout/process4"/>
    <dgm:cxn modelId="{14A4066F-73D8-E743-8B4D-0DE189A5C5A6}" type="presOf" srcId="{5C83BC84-D80D-4BA0-B79D-77C54C6986DE}" destId="{EF938C89-F987-FF42-97E7-D36A68E98F28}" srcOrd="0" destOrd="0" presId="urn:microsoft.com/office/officeart/2005/8/layout/process4"/>
    <dgm:cxn modelId="{F278C0BF-E422-463D-A15E-452209559A82}" srcId="{A4E822CA-EBF4-4ABB-9E0C-CE81D7717E50}" destId="{6E65CFF3-25F6-464F-A3C5-724F1CCD618D}" srcOrd="1" destOrd="0" parTransId="{E7F0356A-C4DB-42D4-9A3B-854BC3600FC4}" sibTransId="{25AAF14F-738F-46AE-98A7-671A81A845F1}"/>
    <dgm:cxn modelId="{5478DEE1-3E7E-47D5-A4FA-8170F2CFF8DF}" srcId="{A4E822CA-EBF4-4ABB-9E0C-CE81D7717E50}" destId="{5C83BC84-D80D-4BA0-B79D-77C54C6986DE}" srcOrd="0" destOrd="0" parTransId="{6C04CF9B-3CE8-40B1-AE2E-D7161CFCD5F0}" sibTransId="{F8B4998A-37DA-41B8-8DB6-E309387CA703}"/>
    <dgm:cxn modelId="{01BDAAE6-8ADD-9B42-9054-4D279E5D1F2F}" type="presParOf" srcId="{C472F332-F793-DE45-BB0B-1FCA98EAB68A}" destId="{763C75BC-3A16-6048-8C4F-758B941A98B4}" srcOrd="0" destOrd="0" presId="urn:microsoft.com/office/officeart/2005/8/layout/process4"/>
    <dgm:cxn modelId="{E5ED6705-D18C-FC49-8684-C2A4DD65C415}" type="presParOf" srcId="{763C75BC-3A16-6048-8C4F-758B941A98B4}" destId="{F51709B9-60B3-8645-BC97-A4AFADAE7136}" srcOrd="0" destOrd="0" presId="urn:microsoft.com/office/officeart/2005/8/layout/process4"/>
    <dgm:cxn modelId="{A56419D1-8FBD-5C46-A999-8831F971B801}" type="presParOf" srcId="{C472F332-F793-DE45-BB0B-1FCA98EAB68A}" destId="{A08F35F9-ECF2-FD44-89EE-6DC36D7082EB}" srcOrd="1" destOrd="0" presId="urn:microsoft.com/office/officeart/2005/8/layout/process4"/>
    <dgm:cxn modelId="{EEAAB8AC-8B5F-8D4C-9A59-8DC77CE0074E}" type="presParOf" srcId="{C472F332-F793-DE45-BB0B-1FCA98EAB68A}" destId="{2A0452A8-87B1-014E-A158-C6D106F8297C}" srcOrd="2" destOrd="0" presId="urn:microsoft.com/office/officeart/2005/8/layout/process4"/>
    <dgm:cxn modelId="{47049142-D5DC-EF41-99BF-EEFC4DF020F7}" type="presParOf" srcId="{2A0452A8-87B1-014E-A158-C6D106F8297C}" destId="{EF938C89-F987-FF42-97E7-D36A68E98F28}"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1709B9-60B3-8645-BC97-A4AFADAE7136}">
      <dsp:nvSpPr>
        <dsp:cNvPr id="0" name=""/>
        <dsp:cNvSpPr/>
      </dsp:nvSpPr>
      <dsp:spPr>
        <a:xfrm>
          <a:off x="0" y="1523227"/>
          <a:ext cx="6908800" cy="999402"/>
        </a:xfrm>
        <a:prstGeom prst="rect">
          <a:avLst/>
        </a:prstGeom>
        <a:solidFill>
          <a:schemeClr val="tx2">
            <a:lumMod val="25000"/>
            <a:lumOff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a:t> From May to September 2020, more than half of all tweets that currently contain the hashtag #BlackLivesMatter were published.</a:t>
          </a:r>
        </a:p>
      </dsp:txBody>
      <dsp:txXfrm>
        <a:off x="0" y="1523227"/>
        <a:ext cx="6908800" cy="999402"/>
      </dsp:txXfrm>
    </dsp:sp>
    <dsp:sp modelId="{EF938C89-F987-FF42-97E7-D36A68E98F28}">
      <dsp:nvSpPr>
        <dsp:cNvPr id="0" name=""/>
        <dsp:cNvSpPr/>
      </dsp:nvSpPr>
      <dsp:spPr>
        <a:xfrm rot="10800000">
          <a:off x="0" y="1138"/>
          <a:ext cx="6908800" cy="1537080"/>
        </a:xfrm>
        <a:prstGeom prst="upArrowCallout">
          <a:avLst/>
        </a:prstGeom>
        <a:solidFill>
          <a:schemeClr val="tx2">
            <a:lumMod val="25000"/>
            <a:lumOff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a:t> In 2020 George Floyd was killed by a police officer. </a:t>
          </a:r>
        </a:p>
      </dsp:txBody>
      <dsp:txXfrm rot="10800000">
        <a:off x="0" y="1138"/>
        <a:ext cx="6908800" cy="998748"/>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722544-86F2-464A-A47E-82FC244A1169}" type="datetimeFigureOut">
              <a:rPr lang="en-US" smtClean="0"/>
              <a:t>1/19/25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F121F32-6A68-7A45-AEF8-5F55A93A7536}" type="slidenum">
              <a:rPr lang="en-US" smtClean="0"/>
              <a:t>‹#›</a:t>
            </a:fld>
            <a:endParaRPr lang="en-US"/>
          </a:p>
        </p:txBody>
      </p:sp>
    </p:spTree>
    <p:extLst>
      <p:ext uri="{BB962C8B-B14F-4D97-AF65-F5344CB8AC3E}">
        <p14:creationId xmlns:p14="http://schemas.microsoft.com/office/powerpoint/2010/main" val="3307512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(News, Newspapers, YouTube, Radio, Social Media – X, Insta, FB, TikTok)</a:t>
            </a:r>
          </a:p>
          <a:p>
            <a:endParaRPr lang="en-US" sz="1200" dirty="0"/>
          </a:p>
          <a:p>
            <a:r>
              <a:rPr lang="en-US" sz="1200" dirty="0"/>
              <a:t>- </a:t>
            </a:r>
            <a:r>
              <a:rPr lang="en-US" sz="1200" b="1" dirty="0"/>
              <a:t>Media is any outlets—such as newspapers, radio, or television—that provide broad communication, information, or entertainment in society.</a:t>
            </a:r>
          </a:p>
          <a:p>
            <a:endParaRPr lang="en-US" sz="1200" dirty="0"/>
          </a:p>
          <a:p>
            <a:pPr marL="171450" indent="-171450">
              <a:buFontTx/>
              <a:buChar char="-"/>
            </a:pPr>
            <a:r>
              <a:rPr lang="en-US" b="0" dirty="0"/>
              <a:t>Social media- "social media" describes various technological tools that help users exchange information and ideas.</a:t>
            </a:r>
          </a:p>
          <a:p>
            <a:pPr marL="171450" indent="-171450">
              <a:buFontTx/>
              <a:buChar char="-"/>
            </a:pPr>
            <a:endParaRPr lang="en-US" dirty="0"/>
          </a:p>
          <a:p>
            <a:pPr marL="171450" indent="-171450">
              <a:buFontTx/>
              <a:buChar char="-"/>
            </a:pPr>
            <a:r>
              <a:rPr lang="en-US" b="1" dirty="0"/>
              <a:t>Media bias—</a:t>
            </a:r>
            <a:r>
              <a:rPr lang="en-US" dirty="0"/>
              <a:t>When a narrative is only told from one point of view without considering the opposing position, it is said to be biased. A balanced article would include several points of view and perspectives, giving you the whole picture so you may form your own opinions.</a:t>
            </a:r>
          </a:p>
          <a:p>
            <a:pPr marL="171450" indent="-171450">
              <a:buFontTx/>
              <a:buChar char="-"/>
            </a:pPr>
            <a:r>
              <a:rPr lang="en-US" dirty="0"/>
              <a:t>There are positive and negative biases. </a:t>
            </a:r>
          </a:p>
          <a:p>
            <a:pPr marL="0" indent="0">
              <a:buFontTx/>
              <a:buNone/>
            </a:pPr>
            <a:r>
              <a:rPr lang="en-US" dirty="0"/>
              <a:t>E.g. </a:t>
            </a:r>
          </a:p>
          <a:p>
            <a:pPr marL="171450" indent="-171450">
              <a:buFontTx/>
              <a:buChar char="-"/>
            </a:pPr>
            <a:r>
              <a:rPr lang="en-US" b="1" dirty="0"/>
              <a:t>neg-</a:t>
            </a:r>
            <a:r>
              <a:rPr lang="en-US" dirty="0"/>
              <a:t>  (</a:t>
            </a:r>
            <a:r>
              <a:rPr lang="en-US" sz="1200" dirty="0">
                <a:solidFill>
                  <a:srgbClr val="FF0000"/>
                </a:solidFill>
              </a:rPr>
              <a:t>Covid conspiracy theories)-  Conspiracy theories thrive on the coronavirus outbreak. Some folks have had minimal social interaction and a lot of free time. Misinformation may go far and swiftly thanks to social media. Theories of conspiracy have become very popular.</a:t>
            </a:r>
          </a:p>
          <a:p>
            <a:pPr marL="171450" indent="-171450">
              <a:buFontTx/>
              <a:buChar char="-"/>
            </a:pPr>
            <a:r>
              <a:rPr lang="en-US" sz="1200" b="1" dirty="0">
                <a:solidFill>
                  <a:srgbClr val="FF0000"/>
                </a:solidFill>
              </a:rPr>
              <a:t>Post</a:t>
            </a:r>
            <a:r>
              <a:rPr lang="en-US" sz="1200" dirty="0">
                <a:solidFill>
                  <a:srgbClr val="FF0000"/>
                </a:solidFill>
              </a:rPr>
              <a:t>- (NHS staff working during COVID)-  people were clapping for 2 mins a day at a certain time</a:t>
            </a:r>
            <a:endParaRPr lang="en-US" dirty="0"/>
          </a:p>
          <a:p>
            <a:pPr marL="171450" indent="-171450">
              <a:buFontTx/>
              <a:buChar char="-"/>
            </a:pPr>
            <a:endParaRPr lang="en-US" dirty="0"/>
          </a:p>
          <a:p>
            <a:pPr marL="171450" indent="-171450">
              <a:buFontTx/>
              <a:buChar char="-"/>
            </a:pPr>
            <a:r>
              <a:rPr lang="en-US" b="1" dirty="0"/>
              <a:t>History of media- </a:t>
            </a:r>
            <a:r>
              <a:rPr lang="en-US" dirty="0"/>
              <a:t>The historical aspect of communicating knowledge, information, and values to a large audience is referred to as media history. It includes examining different media structures, their effects on society, and how these structures have changed throughout time.</a:t>
            </a:r>
          </a:p>
          <a:p>
            <a:pPr marL="171450" indent="-171450">
              <a:buFontTx/>
              <a:buChar char="-"/>
            </a:pPr>
            <a:r>
              <a:rPr lang="en-US" dirty="0"/>
              <a:t>Back in the day- only way of talking was a message and this could get mixed up along the way.</a:t>
            </a:r>
          </a:p>
          <a:p>
            <a:pPr marL="171450" indent="-171450">
              <a:buFontTx/>
              <a:buChar char="-"/>
            </a:pPr>
            <a:r>
              <a:rPr lang="en-US" dirty="0"/>
              <a:t>Once a day- by the newspaper, radio, </a:t>
            </a:r>
          </a:p>
          <a:p>
            <a:pPr marL="171450" indent="-171450">
              <a:buFontTx/>
              <a:buChar char="-"/>
            </a:pPr>
            <a:endParaRPr lang="en-US" dirty="0"/>
          </a:p>
          <a:p>
            <a:pPr marL="171450" indent="-171450">
              <a:buFontTx/>
              <a:buChar char="-"/>
            </a:pPr>
            <a:r>
              <a:rPr lang="en-US" b="1" dirty="0"/>
              <a:t>Legislation-</a:t>
            </a:r>
            <a:r>
              <a:rPr lang="en-US" dirty="0"/>
              <a:t> A law that would establish guidelines for public service television, C4C's sustainability and programming, S4C's name, mission, authority, governance, and audit, as well as regulations for television selection services, on-demand program services, and radio</a:t>
            </a:r>
          </a:p>
          <a:p>
            <a:pPr marL="171450" indent="-171450">
              <a:buFontTx/>
              <a:buChar char="-"/>
            </a:pPr>
            <a:endParaRPr lang="en-US" dirty="0"/>
          </a:p>
          <a:p>
            <a:pPr marL="171450" indent="-171450">
              <a:buFontTx/>
              <a:buChar char="-"/>
            </a:pPr>
            <a:endParaRPr lang="en-US" dirty="0"/>
          </a:p>
          <a:p>
            <a:pPr marL="171450" indent="-171450">
              <a:buFontTx/>
              <a:buChar char="-"/>
            </a:pPr>
            <a:endParaRPr lang="en-US" dirty="0"/>
          </a:p>
        </p:txBody>
      </p:sp>
      <p:sp>
        <p:nvSpPr>
          <p:cNvPr id="4" name="Slide Number Placeholder 3"/>
          <p:cNvSpPr>
            <a:spLocks noGrp="1"/>
          </p:cNvSpPr>
          <p:nvPr>
            <p:ph type="sldNum" sz="quarter" idx="5"/>
          </p:nvPr>
        </p:nvSpPr>
        <p:spPr/>
        <p:txBody>
          <a:bodyPr/>
          <a:lstStyle/>
          <a:p>
            <a:fld id="{9F121F32-6A68-7A45-AEF8-5F55A93A7536}" type="slidenum">
              <a:rPr lang="en-US" smtClean="0"/>
              <a:t>3</a:t>
            </a:fld>
            <a:endParaRPr lang="en-US"/>
          </a:p>
        </p:txBody>
      </p:sp>
    </p:spTree>
    <p:extLst>
      <p:ext uri="{BB962C8B-B14F-4D97-AF65-F5344CB8AC3E}">
        <p14:creationId xmlns:p14="http://schemas.microsoft.com/office/powerpoint/2010/main" val="36737491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Times New Roman" panose="02020603050405020304" pitchFamily="18" charset="0"/>
              <a:buNone/>
              <a:tabLst>
                <a:tab pos="457200" algn="l"/>
              </a:tabLst>
              <a:defRPr/>
            </a:pPr>
            <a:r>
              <a:rPr lang="en-GB" sz="1800" b="1" dirty="0">
                <a:solidFill>
                  <a:srgbClr val="FF0000"/>
                </a:solidFill>
              </a:rPr>
              <a:t>Or this highlights that the media does have the power to change public perception</a:t>
            </a:r>
            <a:r>
              <a:rPr lang="en-GB" sz="1800" b="1" dirty="0"/>
              <a:t> </a:t>
            </a:r>
          </a:p>
          <a:p>
            <a:pPr marL="342900" lvl="0" indent="-342900">
              <a:buFont typeface="Times New Roman" panose="02020603050405020304" pitchFamily="18" charset="0"/>
              <a:buChar char="-"/>
              <a:tabLst>
                <a:tab pos="457200" algn="l"/>
              </a:tabLst>
            </a:pPr>
            <a:endParaRPr lang="en-US" sz="1200" b="1" kern="100" dirty="0">
              <a:effectLst/>
              <a:latin typeface="Aptos" panose="020B0004020202020204" pitchFamily="34" charset="0"/>
              <a:ea typeface="Aptos" panose="020B0004020202020204" pitchFamily="34" charset="0"/>
              <a:cs typeface="Times New Roman" panose="02020603050405020304" pitchFamily="18" charset="0"/>
            </a:endParaRPr>
          </a:p>
          <a:p>
            <a:pPr marL="0" lvl="0" indent="0">
              <a:buFont typeface="Times New Roman" panose="02020603050405020304" pitchFamily="18" charset="0"/>
              <a:buNone/>
              <a:tabLst>
                <a:tab pos="457200" algn="l"/>
              </a:tabLst>
            </a:pPr>
            <a:r>
              <a:rPr lang="en-US" sz="1200" b="1" kern="100" dirty="0">
                <a:effectLst/>
                <a:latin typeface="Aptos" panose="020B0004020202020204" pitchFamily="34" charset="0"/>
                <a:ea typeface="Aptos" panose="020B0004020202020204" pitchFamily="34" charset="0"/>
                <a:cs typeface="Times New Roman" panose="02020603050405020304" pitchFamily="18" charset="0"/>
              </a:rPr>
              <a:t>Child with phone- </a:t>
            </a:r>
          </a:p>
          <a:p>
            <a:pPr marL="342900" marR="0" lvl="0" indent="-342900" algn="l" defTabSz="914400" rtl="0" eaLnBrk="1" fontAlgn="auto" latinLnBrk="0" hangingPunct="1">
              <a:lnSpc>
                <a:spcPct val="100000"/>
              </a:lnSpc>
              <a:spcBef>
                <a:spcPts val="0"/>
              </a:spcBef>
              <a:spcAft>
                <a:spcPts val="0"/>
              </a:spcAft>
              <a:buClrTx/>
              <a:buSzTx/>
              <a:buFont typeface="Times New Roman" panose="02020603050405020304" pitchFamily="18" charset="0"/>
              <a:buChar char="-"/>
              <a:tabLst>
                <a:tab pos="457200" algn="l"/>
              </a:tabLst>
              <a:defRPr/>
            </a:pPr>
            <a:r>
              <a:rPr lang="en-GB" dirty="0"/>
              <a:t>59%- 8-11 years old have a smartphone. </a:t>
            </a:r>
            <a:endParaRPr lang="en-US" dirty="0"/>
          </a:p>
          <a:p>
            <a:pPr marL="342900" marR="0" lvl="0" indent="-342900" algn="l" defTabSz="914400" rtl="0" eaLnBrk="1" fontAlgn="auto" latinLnBrk="0" hangingPunct="1">
              <a:lnSpc>
                <a:spcPct val="100000"/>
              </a:lnSpc>
              <a:spcBef>
                <a:spcPts val="0"/>
              </a:spcBef>
              <a:spcAft>
                <a:spcPts val="0"/>
              </a:spcAft>
              <a:buClrTx/>
              <a:buSzTx/>
              <a:buFont typeface="Times New Roman" panose="02020603050405020304" pitchFamily="18" charset="0"/>
              <a:buChar char="-"/>
              <a:tabLst>
                <a:tab pos="457200" algn="l"/>
              </a:tabLst>
              <a:defRPr/>
            </a:pPr>
            <a:r>
              <a:rPr lang="en-GB" dirty="0"/>
              <a:t>25%- 3-4 years old have a smartphone.</a:t>
            </a:r>
            <a:endParaRPr lang="en-US" dirty="0"/>
          </a:p>
          <a:p>
            <a:pPr marL="342900" marR="0" lvl="0" indent="-342900" algn="l" defTabSz="914400" rtl="0" eaLnBrk="1" fontAlgn="auto" latinLnBrk="0" hangingPunct="1">
              <a:lnSpc>
                <a:spcPct val="100000"/>
              </a:lnSpc>
              <a:spcBef>
                <a:spcPts val="0"/>
              </a:spcBef>
              <a:spcAft>
                <a:spcPts val="0"/>
              </a:spcAft>
              <a:buClrTx/>
              <a:buSzTx/>
              <a:buFont typeface="Times New Roman" panose="02020603050405020304" pitchFamily="18" charset="0"/>
              <a:buChar char="-"/>
              <a:tabLst>
                <a:tab pos="457200" algn="l"/>
              </a:tabLst>
              <a:defRPr/>
            </a:pPr>
            <a:r>
              <a:rPr lang="en-GB" dirty="0"/>
              <a:t>24%- 5-7 years old have a smartphone.</a:t>
            </a:r>
            <a:endParaRPr lang="en-US" sz="1200" b="1"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buFont typeface="Times New Roman" panose="02020603050405020304" pitchFamily="18" charset="0"/>
              <a:buChar char="-"/>
              <a:tabLst>
                <a:tab pos="457200" algn="l"/>
              </a:tabLst>
            </a:pPr>
            <a:endParaRPr lang="en-US" sz="1200" b="1" kern="100" dirty="0">
              <a:effectLst/>
              <a:latin typeface="Aptos" panose="020B0004020202020204" pitchFamily="34" charset="0"/>
              <a:ea typeface="Aptos" panose="020B0004020202020204" pitchFamily="34" charset="0"/>
              <a:cs typeface="Times New Roman" panose="02020603050405020304" pitchFamily="18" charset="0"/>
            </a:endParaRPr>
          </a:p>
          <a:p>
            <a:pPr marL="0" lvl="0" indent="0">
              <a:buFont typeface="Times New Roman" panose="02020603050405020304" pitchFamily="18" charset="0"/>
              <a:buNone/>
              <a:tabLst>
                <a:tab pos="457200" algn="l"/>
              </a:tabLst>
            </a:pPr>
            <a:r>
              <a:rPr lang="en-US" sz="1200" b="1" kern="100" dirty="0">
                <a:effectLst/>
                <a:latin typeface="Aptos" panose="020B0004020202020204" pitchFamily="34" charset="0"/>
                <a:ea typeface="Aptos" panose="020B0004020202020204" pitchFamily="34" charset="0"/>
                <a:cs typeface="Times New Roman" panose="02020603050405020304" pitchFamily="18" charset="0"/>
              </a:rPr>
              <a:t>Positives </a:t>
            </a:r>
          </a:p>
          <a:p>
            <a:pPr marL="0" marR="0" lvl="0" indent="0" algn="l" defTabSz="914400" rtl="0" eaLnBrk="1" fontAlgn="auto" latinLnBrk="0" hangingPunct="1">
              <a:lnSpc>
                <a:spcPct val="100000"/>
              </a:lnSpc>
              <a:spcBef>
                <a:spcPts val="0"/>
              </a:spcBef>
              <a:spcAft>
                <a:spcPts val="0"/>
              </a:spcAft>
              <a:buClrTx/>
              <a:buSzTx/>
              <a:buFont typeface="Times New Roman" panose="02020603050405020304" pitchFamily="18" charset="0"/>
              <a:buNone/>
              <a:tabLst>
                <a:tab pos="457200" algn="l"/>
              </a:tabLst>
              <a:defRPr/>
            </a:pPr>
            <a:r>
              <a:rPr lang="en-US" sz="1200" b="1" kern="100" dirty="0">
                <a:effectLst/>
                <a:latin typeface="Aptos" panose="020B0004020202020204" pitchFamily="34" charset="0"/>
                <a:ea typeface="Aptos" panose="020B0004020202020204" pitchFamily="34" charset="0"/>
                <a:cs typeface="Times New Roman" panose="02020603050405020304" pitchFamily="18" charset="0"/>
              </a:rPr>
              <a:t>Stronger relationships- </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making new friends </a:t>
            </a:r>
          </a:p>
          <a:p>
            <a:pPr marL="0" marR="0" lvl="0" indent="0" algn="l" defTabSz="914400" rtl="0" eaLnBrk="1" fontAlgn="auto" latinLnBrk="0" hangingPunct="1">
              <a:lnSpc>
                <a:spcPct val="100000"/>
              </a:lnSpc>
              <a:spcBef>
                <a:spcPts val="0"/>
              </a:spcBef>
              <a:spcAft>
                <a:spcPts val="0"/>
              </a:spcAft>
              <a:buClrTx/>
              <a:buSzTx/>
              <a:buFont typeface="Times New Roman" panose="02020603050405020304" pitchFamily="18" charset="0"/>
              <a:buNone/>
              <a:tabLst>
                <a:tab pos="457200" algn="l"/>
              </a:tabLst>
              <a:defRPr/>
            </a:pPr>
            <a:r>
              <a:rPr lang="en-US" sz="1200" b="1" kern="100" dirty="0">
                <a:effectLst/>
                <a:latin typeface="Aptos" panose="020B0004020202020204" pitchFamily="34" charset="0"/>
                <a:ea typeface="Aptos" panose="020B0004020202020204" pitchFamily="34" charset="0"/>
                <a:cs typeface="Times New Roman" panose="02020603050405020304" pitchFamily="18" charset="0"/>
              </a:rPr>
              <a:t>Self-understanding-</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seeking to understand their identity and who they like and value.</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 typeface="Times New Roman" panose="02020603050405020304" pitchFamily="18" charset="0"/>
              <a:buNone/>
              <a:tabLst>
                <a:tab pos="457200" algn="l"/>
              </a:tabLst>
              <a:defRPr/>
            </a:pP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0" lvl="0" indent="0">
              <a:buFont typeface="Times New Roman" panose="02020603050405020304" pitchFamily="18" charset="0"/>
              <a:buNone/>
              <a:tabLst>
                <a:tab pos="457200" algn="l"/>
              </a:tabLst>
            </a:pPr>
            <a:r>
              <a:rPr lang="en-US" sz="1200" b="1" kern="100" dirty="0">
                <a:effectLst/>
                <a:latin typeface="Aptos" panose="020B0004020202020204" pitchFamily="34" charset="0"/>
                <a:ea typeface="Aptos" panose="020B0004020202020204" pitchFamily="34" charset="0"/>
                <a:cs typeface="Times New Roman" panose="02020603050405020304" pitchFamily="18" charset="0"/>
              </a:rPr>
              <a:t>Negatives </a:t>
            </a:r>
          </a:p>
          <a:p>
            <a:pPr marL="342900" lvl="0" indent="-342900">
              <a:buFont typeface="Times New Roman" panose="02020603050405020304" pitchFamily="18" charset="0"/>
              <a:buChar char="-"/>
              <a:tabLst>
                <a:tab pos="457200" algn="l"/>
              </a:tabLst>
            </a:pPr>
            <a:r>
              <a:rPr lang="en-US" sz="1200" b="1" kern="100" dirty="0">
                <a:effectLst/>
                <a:latin typeface="Aptos" panose="020B0004020202020204" pitchFamily="34" charset="0"/>
                <a:ea typeface="Aptos" panose="020B0004020202020204" pitchFamily="34" charset="0"/>
                <a:cs typeface="Times New Roman" panose="02020603050405020304" pitchFamily="18" charset="0"/>
              </a:rPr>
              <a:t>Overemphasis on looks- </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e.g., people may need to look a certain way. And can cause insecurity and stress and take away the carefree nature of childhood.</a:t>
            </a:r>
          </a:p>
          <a:p>
            <a:pPr marL="342900" lvl="0" indent="-342900">
              <a:buFont typeface="Times New Roman" panose="02020603050405020304" pitchFamily="18" charset="0"/>
              <a:buChar char="-"/>
              <a:tabLst>
                <a:tab pos="457200" algn="l"/>
              </a:tabLst>
            </a:pP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indent="-342900">
              <a:buFont typeface="Times New Roman" panose="02020603050405020304" pitchFamily="18" charset="0"/>
              <a:buChar char="-"/>
              <a:tabLst>
                <a:tab pos="457200" algn="l"/>
              </a:tabLst>
            </a:pPr>
            <a:r>
              <a:rPr lang="en-US" sz="1200" b="1" kern="100" dirty="0">
                <a:effectLst/>
                <a:latin typeface="Aptos"/>
                <a:ea typeface="Aptos" panose="020B0004020202020204" pitchFamily="34" charset="0"/>
                <a:cs typeface="Times New Roman" panose="02020603050405020304" pitchFamily="18" charset="0"/>
              </a:rPr>
              <a:t>Replacement of real-life interaction- </a:t>
            </a:r>
            <a:r>
              <a:rPr lang="en-US" sz="1200" kern="100" dirty="0">
                <a:effectLst/>
                <a:latin typeface="Aptos"/>
                <a:ea typeface="Aptos" panose="020B0004020202020204" pitchFamily="34" charset="0"/>
                <a:cs typeface="Times New Roman" panose="02020603050405020304" pitchFamily="18" charset="0"/>
              </a:rPr>
              <a:t>spending too much time on social media.</a:t>
            </a:r>
          </a:p>
          <a:p>
            <a:pPr marL="342900" indent="-342900">
              <a:buFont typeface="Times New Roman" panose="02020603050405020304" pitchFamily="18" charset="0"/>
              <a:buChar char="-"/>
              <a:tabLst>
                <a:tab pos="457200" algn="l"/>
              </a:tabLst>
            </a:pPr>
            <a:r>
              <a:rPr lang="en-US" sz="1200" b="1" kern="100" dirty="0">
                <a:effectLst/>
                <a:latin typeface="Aptos"/>
                <a:ea typeface="Aptos" panose="020B0004020202020204" pitchFamily="34" charset="0"/>
                <a:cs typeface="Times New Roman" panose="02020603050405020304" pitchFamily="18" charset="0"/>
              </a:rPr>
              <a:t>impact- </a:t>
            </a:r>
            <a:r>
              <a:rPr lang="en-US" sz="1200" b="0" kern="100" dirty="0">
                <a:effectLst/>
                <a:latin typeface="Aptos"/>
                <a:ea typeface="Aptos" panose="020B0004020202020204" pitchFamily="34" charset="0"/>
                <a:cs typeface="Times New Roman" panose="02020603050405020304" pitchFamily="18" charset="0"/>
              </a:rPr>
              <a:t>depression and anxiety.</a:t>
            </a:r>
          </a:p>
          <a:p>
            <a:pPr marL="342900" lvl="0" indent="-342900">
              <a:buFont typeface="Times New Roman" panose="02020603050405020304" pitchFamily="18" charset="0"/>
              <a:buChar char="-"/>
              <a:tabLst>
                <a:tab pos="457200" algn="l"/>
              </a:tabLst>
            </a:pP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buFont typeface="Times New Roman" panose="02020603050405020304" pitchFamily="18" charset="0"/>
              <a:buChar char="-"/>
              <a:tabLst>
                <a:tab pos="457200" algn="l"/>
              </a:tabLst>
            </a:pPr>
            <a:r>
              <a:rPr lang="en-US" sz="1200" b="1" kern="100" dirty="0">
                <a:effectLst/>
                <a:latin typeface="Aptos" panose="020B0004020202020204" pitchFamily="34" charset="0"/>
                <a:ea typeface="Aptos" panose="020B0004020202020204" pitchFamily="34" charset="0"/>
                <a:cs typeface="Times New Roman" panose="02020603050405020304" pitchFamily="18" charset="0"/>
              </a:rPr>
              <a:t>Exposure to negative content- </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e.g. hate speech/crime.</a:t>
            </a:r>
          </a:p>
          <a:p>
            <a:r>
              <a:rPr lang="en-US" sz="1200" b="1" kern="100" dirty="0">
                <a:effectLst/>
                <a:latin typeface="Aptos" panose="020B0004020202020204" pitchFamily="34" charset="0"/>
                <a:ea typeface="Aptos" panose="020B0004020202020204" pitchFamily="34" charset="0"/>
                <a:cs typeface="Times New Roman" panose="02020603050405020304" pitchFamily="18" charset="0"/>
              </a:rPr>
              <a:t>Inappropriate content-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buFont typeface="Times New Roman" panose="02020603050405020304" pitchFamily="18" charset="0"/>
              <a:buChar char="-"/>
              <a:tabLst>
                <a:tab pos="457200" algn="l"/>
              </a:tabLst>
            </a:pPr>
            <a:r>
              <a:rPr lang="en-US" sz="1200" kern="100" dirty="0">
                <a:effectLst/>
                <a:latin typeface="Aptos" panose="020B0004020202020204" pitchFamily="34" charset="0"/>
                <a:ea typeface="Aptos" panose="020B0004020202020204" pitchFamily="34" charset="0"/>
                <a:cs typeface="Times New Roman" panose="02020603050405020304" pitchFamily="18" charset="0"/>
              </a:rPr>
              <a:t>Accessing and interacting with dangerous content online can negatively impact children's well-being, leaving them feeling anxious and perplexed. Additionally, it may affect their beliefs or </a:t>
            </a:r>
            <a:r>
              <a:rPr lang="en-US" sz="1200" kern="100" dirty="0" err="1">
                <a:effectLst/>
                <a:latin typeface="Aptos" panose="020B0004020202020204" pitchFamily="34" charset="0"/>
                <a:ea typeface="Aptos" panose="020B0004020202020204" pitchFamily="34" charset="0"/>
                <a:cs typeface="Times New Roman" panose="02020603050405020304" pitchFamily="18" charset="0"/>
              </a:rPr>
              <a:t>behaviour</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buFont typeface="Times New Roman" panose="02020603050405020304" pitchFamily="18" charset="0"/>
              <a:buChar char="-"/>
              <a:tabLst>
                <a:tab pos="457200" algn="l"/>
              </a:tabLst>
            </a:pP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indent="-342900">
              <a:buFont typeface="Times New Roman" panose="02020603050405020304" pitchFamily="18" charset="0"/>
              <a:buChar char="-"/>
              <a:tabLst>
                <a:tab pos="457200" algn="l"/>
              </a:tabLst>
            </a:pPr>
            <a:r>
              <a:rPr lang="en-US" sz="1200" b="1" kern="100" dirty="0">
                <a:effectLst/>
                <a:latin typeface="Aptos"/>
                <a:ea typeface="Aptos" panose="020B0004020202020204" pitchFamily="34" charset="0"/>
                <a:cs typeface="Times New Roman" panose="02020603050405020304" pitchFamily="18" charset="0"/>
              </a:rPr>
              <a:t>Cyberbullying</a:t>
            </a:r>
            <a:r>
              <a:rPr lang="en-US" sz="1200" kern="100" dirty="0">
                <a:effectLst/>
                <a:latin typeface="Aptos"/>
                <a:ea typeface="Aptos" panose="020B0004020202020204" pitchFamily="34" charset="0"/>
                <a:cs typeface="Times New Roman" panose="02020603050405020304" pitchFamily="18" charset="0"/>
              </a:rPr>
              <a:t>- Social media can give children the opportunity and convenience to be hurt by their peers</a:t>
            </a:r>
            <a:r>
              <a:rPr lang="en-US" sz="1200" kern="100" dirty="0">
                <a:latin typeface="Aptos"/>
                <a:ea typeface="Aptos" panose="020B0004020202020204" pitchFamily="34" charset="0"/>
                <a:cs typeface="Times New Roman" panose="02020603050405020304" pitchFamily="18" charset="0"/>
              </a:rPr>
              <a:t> (data).</a:t>
            </a:r>
            <a:endParaRPr lang="en-GB" sz="1200" kern="100" dirty="0">
              <a:effectLst/>
              <a:latin typeface="Aptos"/>
              <a:ea typeface="Aptos" panose="020B0004020202020204" pitchFamily="34" charset="0"/>
              <a:cs typeface="Times New Roman" panose="02020603050405020304" pitchFamily="18" charset="0"/>
            </a:endParaRPr>
          </a:p>
          <a:p>
            <a:pPr marL="342900" lvl="0" indent="-342900">
              <a:buFont typeface="Times New Roman" panose="02020603050405020304" pitchFamily="18" charset="0"/>
              <a:buChar char="-"/>
              <a:tabLst>
                <a:tab pos="457200" algn="l"/>
              </a:tabLst>
            </a:pPr>
            <a:r>
              <a:rPr lang="en-US" sz="1200" b="1" kern="100" dirty="0">
                <a:effectLst/>
                <a:latin typeface="Aptos" panose="020B0004020202020204" pitchFamily="34" charset="0"/>
                <a:ea typeface="Aptos" panose="020B0004020202020204" pitchFamily="34" charset="0"/>
                <a:cs typeface="Times New Roman" panose="02020603050405020304" pitchFamily="18" charset="0"/>
              </a:rPr>
              <a:t>Pretenders- </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many people create fake accounts to pretend to be someone they aren’t. </a:t>
            </a:r>
          </a:p>
          <a:p>
            <a:pPr marL="342900" lvl="0" indent="-342900">
              <a:buFont typeface="Times New Roman" panose="02020603050405020304" pitchFamily="18" charset="0"/>
              <a:buChar char="-"/>
              <a:tabLst>
                <a:tab pos="457200" algn="l"/>
              </a:tabLst>
            </a:pPr>
            <a:endParaRPr lang="en-US" sz="1200" kern="100" dirty="0">
              <a:effectLst/>
              <a:latin typeface="Aptos" panose="020B0004020202020204" pitchFamily="34" charset="0"/>
              <a:ea typeface="Aptos" panose="020B0004020202020204" pitchFamily="34" charset="0"/>
              <a:cs typeface="Times New Roman" panose="02020603050405020304" pitchFamily="18" charset="0"/>
            </a:endParaRPr>
          </a:p>
          <a:p>
            <a:r>
              <a:rPr lang="en-US" sz="1200" b="1" kern="100" dirty="0">
                <a:effectLst/>
                <a:latin typeface="Aptos" panose="020B0004020202020204" pitchFamily="34" charset="0"/>
                <a:ea typeface="Aptos" panose="020B0004020202020204" pitchFamily="34" charset="0"/>
                <a:cs typeface="Times New Roman" panose="02020603050405020304" pitchFamily="18" charset="0"/>
              </a:rPr>
              <a:t>Algorithms- </a:t>
            </a:r>
            <a:endParaRPr lang="en-GB" sz="1200" b="1"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buFont typeface="Times New Roman" panose="02020603050405020304" pitchFamily="18" charset="0"/>
              <a:buChar char="-"/>
              <a:tabLst>
                <a:tab pos="457200" algn="l"/>
              </a:tabLst>
            </a:pPr>
            <a:r>
              <a:rPr lang="en-US" sz="1200" kern="100" dirty="0">
                <a:effectLst/>
                <a:latin typeface="Aptos" panose="020B0004020202020204" pitchFamily="34" charset="0"/>
                <a:ea typeface="Aptos" panose="020B0004020202020204" pitchFamily="34" charset="0"/>
                <a:cs typeface="Times New Roman" panose="02020603050405020304" pitchFamily="18" charset="0"/>
              </a:rPr>
              <a:t>Algorithms used by online platforms make recommendations for new content based on user interactions or popular content.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buFont typeface="Times New Roman" panose="02020603050405020304" pitchFamily="18" charset="0"/>
              <a:buChar char="-"/>
              <a:tabLst>
                <a:tab pos="457200" algn="l"/>
              </a:tabLst>
            </a:pPr>
            <a:r>
              <a:rPr lang="en-US" sz="1200" kern="100" dirty="0">
                <a:effectLst/>
                <a:latin typeface="Aptos" panose="020B0004020202020204" pitchFamily="34" charset="0"/>
                <a:ea typeface="Aptos" panose="020B0004020202020204" pitchFamily="34" charset="0"/>
                <a:cs typeface="Times New Roman" panose="02020603050405020304" pitchFamily="18" charset="0"/>
              </a:rPr>
              <a:t>Youngsters and children may also unintentionally fall into content while using the internet for other purposes. Others may send them hazardous content.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buFont typeface="Times New Roman" panose="02020603050405020304" pitchFamily="18" charset="0"/>
              <a:buChar char="-"/>
              <a:tabLst>
                <a:tab pos="457200" algn="l"/>
              </a:tabLst>
            </a:pPr>
            <a:r>
              <a:rPr lang="en-US" sz="1200" b="1" kern="100" dirty="0">
                <a:effectLst/>
                <a:latin typeface="Aptos" panose="020B0004020202020204" pitchFamily="34" charset="0"/>
                <a:ea typeface="Aptos" panose="020B0004020202020204" pitchFamily="34" charset="0"/>
                <a:cs typeface="Times New Roman" panose="02020603050405020304" pitchFamily="18" charset="0"/>
              </a:rPr>
              <a:t>The impact-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scared for their own, or others, safety</a:t>
            </a:r>
          </a:p>
          <a:p>
            <a:pPr marL="342900" lvl="0" indent="-342900">
              <a:buFont typeface="Arial" panose="020B0604020202020204" pitchFamily="34" charset="0"/>
              <a:buChar char="•"/>
              <a:tabLst>
                <a:tab pos="45720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confused or worried</a:t>
            </a:r>
          </a:p>
          <a:p>
            <a:pPr marL="342900" lvl="0" indent="-342900">
              <a:buFont typeface="Arial" panose="020B0604020202020204" pitchFamily="34" charset="0"/>
              <a:buChar char="•"/>
              <a:tabLst>
                <a:tab pos="45720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upset or uncomfortable</a:t>
            </a:r>
          </a:p>
          <a:p>
            <a:pPr marL="342900" lvl="0" indent="-342900">
              <a:buFont typeface="Arial" panose="020B0604020202020204" pitchFamily="34" charset="0"/>
              <a:buChar char="•"/>
              <a:tabLst>
                <a:tab pos="45720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excited or view the content as harmless</a:t>
            </a:r>
          </a:p>
          <a:p>
            <a:pPr marL="342900" lvl="0" indent="-342900">
              <a:buFont typeface="Arial" panose="020B0604020202020204" pitchFamily="34" charset="0"/>
              <a:buChar char="•"/>
              <a:tabLst>
                <a:tab pos="45720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compelled to share the content.</a:t>
            </a:r>
          </a:p>
          <a:p>
            <a:pPr marL="342900" lvl="0" indent="-342900">
              <a:buFont typeface="Times New Roman" panose="02020603050405020304" pitchFamily="18" charset="0"/>
              <a:buChar char="-"/>
              <a:tabLst>
                <a:tab pos="457200" algn="l"/>
              </a:tabLst>
            </a:pP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9F121F32-6A68-7A45-AEF8-5F55A93A7536}" type="slidenum">
              <a:rPr lang="en-US" smtClean="0"/>
              <a:t>4</a:t>
            </a:fld>
            <a:endParaRPr lang="en-US"/>
          </a:p>
        </p:txBody>
      </p:sp>
    </p:spTree>
    <p:extLst>
      <p:ext uri="{BB962C8B-B14F-4D97-AF65-F5344CB8AC3E}">
        <p14:creationId xmlns:p14="http://schemas.microsoft.com/office/powerpoint/2010/main" val="19726972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800" b="1" dirty="0">
                <a:solidFill>
                  <a:srgbClr val="FF0000"/>
                </a:solidFill>
              </a:rPr>
              <a:t>This highlights that the media does have a responsibility for public safety</a:t>
            </a:r>
            <a:endParaRPr lang="en-US" sz="2800" b="1" dirty="0">
              <a:solidFill>
                <a:srgbClr val="FF0000"/>
              </a:solidFill>
            </a:endParaRPr>
          </a:p>
          <a:p>
            <a:r>
              <a:rPr lang="en-GB" sz="2800" b="1" dirty="0">
                <a:solidFill>
                  <a:srgbClr val="FF0000"/>
                </a:solidFill>
              </a:rPr>
              <a:t>Or this highlights that the media does have the power to change public perception</a:t>
            </a:r>
            <a:r>
              <a:rPr lang="en-GB" sz="2800" b="1" dirty="0"/>
              <a:t> </a:t>
            </a:r>
          </a:p>
          <a:p>
            <a:pPr>
              <a:defRPr/>
            </a:pPr>
            <a:endParaRPr lang="en-GB" sz="1800" b="1" kern="100" dirty="0">
              <a:effectLst/>
              <a:latin typeface="Aptos"/>
              <a:ea typeface="Aptos" panose="020B0004020202020204" pitchFamily="34" charset="0"/>
              <a:cs typeface="Times New Roman" panose="02020603050405020304" pitchFamily="18" charset="0"/>
            </a:endParaRPr>
          </a:p>
          <a:p>
            <a:pPr>
              <a:defRPr/>
            </a:pPr>
            <a:endParaRPr lang="en-GB" sz="1800" b="1" kern="100" dirty="0">
              <a:effectLst/>
              <a:latin typeface="Aptos"/>
              <a:ea typeface="Aptos" panose="020B0004020202020204" pitchFamily="34" charset="0"/>
              <a:cs typeface="Times New Roman" panose="02020603050405020304" pitchFamily="18" charset="0"/>
            </a:endParaRPr>
          </a:p>
          <a:p>
            <a:pPr>
              <a:defRPr/>
            </a:pPr>
            <a:r>
              <a:rPr lang="en-GB" sz="1800" b="1" kern="100" dirty="0">
                <a:effectLst/>
                <a:latin typeface="Aptos"/>
                <a:ea typeface="Aptos" panose="020B0004020202020204" pitchFamily="34" charset="0"/>
                <a:cs typeface="Times New Roman" panose="02020603050405020304" pitchFamily="18" charset="0"/>
              </a:rPr>
              <a:t>Reduce the risk- </a:t>
            </a:r>
            <a:r>
              <a:rPr lang="en-GB" sz="1800" kern="100" dirty="0">
                <a:effectLst/>
                <a:latin typeface="Aptos"/>
                <a:ea typeface="Aptos" panose="020B0004020202020204" pitchFamily="34" charset="0"/>
                <a:cs typeface="Times New Roman" panose="02020603050405020304" pitchFamily="18" charset="0"/>
              </a:rPr>
              <a:t>Technical solutions, such as filtering and monitoring systems</a:t>
            </a:r>
            <a:r>
              <a:rPr lang="en-GB" sz="1800" kern="100" dirty="0">
                <a:latin typeface="Aptos"/>
                <a:ea typeface="Aptos" panose="020B0004020202020204" pitchFamily="34" charset="0"/>
                <a:cs typeface="Times New Roman" panose="02020603050405020304" pitchFamily="18" charset="0"/>
              </a:rPr>
              <a:t> (parents don’t always implement these though),</a:t>
            </a:r>
            <a:r>
              <a:rPr lang="en-GB" sz="1800" kern="100" dirty="0">
                <a:effectLst/>
                <a:latin typeface="Aptos"/>
                <a:ea typeface="Aptos" panose="020B0004020202020204" pitchFamily="34" charset="0"/>
                <a:cs typeface="Times New Roman" panose="02020603050405020304" pitchFamily="18" charset="0"/>
              </a:rPr>
              <a:t> can also help manage access to harmful content.</a:t>
            </a:r>
          </a:p>
          <a:p>
            <a:endParaRPr lang="en-US" dirty="0"/>
          </a:p>
          <a:p>
            <a:r>
              <a:rPr lang="en-GB" sz="1800" b="1" kern="100" dirty="0">
                <a:effectLst/>
                <a:latin typeface="Aptos" panose="020B0004020202020204" pitchFamily="34" charset="0"/>
                <a:ea typeface="Aptos" panose="020B0004020202020204" pitchFamily="34" charset="0"/>
                <a:cs typeface="Times New Roman" panose="02020603050405020304" pitchFamily="18" charset="0"/>
              </a:rPr>
              <a:t>Safeguarding concerns-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buFont typeface="Times New Roman" panose="02020603050405020304" pitchFamily="18" charset="0"/>
              <a:buChar char="-"/>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All children and young people may be impacted by child-on-child sexual abuse and harassment, according to statutory guidance for schools in England.</a:t>
            </a:r>
          </a:p>
          <a:p>
            <a:pPr marL="342900" lvl="0" indent="-342900">
              <a:buFont typeface="Times New Roman" panose="02020603050405020304" pitchFamily="18" charset="0"/>
              <a:buChar char="-"/>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Although there are many beneficial uses for the internet, criminals frequently use social networking, gaming, and app platforms as a quick and simple way to interact with children and youth to groom or take advantage of them.</a:t>
            </a:r>
          </a:p>
          <a:p>
            <a:pPr marL="342900" lvl="0" indent="-342900">
              <a:buFont typeface="Times New Roman" panose="02020603050405020304" pitchFamily="18" charset="0"/>
              <a:buChar char="-"/>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In certain instances, people may also force a minor to give these pictures, which can subsequently be used to ensnare and blackmail them.</a:t>
            </a:r>
          </a:p>
          <a:p>
            <a:pPr marL="342900" lvl="0" indent="-342900">
              <a:buFont typeface="Times New Roman" panose="02020603050405020304" pitchFamily="18" charset="0"/>
              <a:buChar char="-"/>
              <a:tabLst>
                <a:tab pos="457200" algn="l"/>
              </a:tabLs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lvl="0" indent="0">
              <a:buFont typeface="Times New Roman" panose="02020603050405020304" pitchFamily="18" charset="0"/>
              <a:buNone/>
              <a:tabLst>
                <a:tab pos="457200" algn="l"/>
              </a:tabLs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Suicide </a:t>
            </a:r>
          </a:p>
          <a:p>
            <a:pPr marL="342900" indent="-342900" algn="l">
              <a:buFont typeface="Times New Roman" panose="02020603050405020304" pitchFamily="18" charset="0"/>
              <a:buChar char="-"/>
              <a:tabLst>
                <a:tab pos="457200" algn="l"/>
              </a:tabLst>
            </a:pPr>
            <a:r>
              <a:rPr lang="en-GB" sz="2800" kern="100" dirty="0">
                <a:latin typeface="Aptos" panose="020B0004020202020204" pitchFamily="34" charset="0"/>
                <a:ea typeface="Aptos" panose="020B0004020202020204" pitchFamily="34" charset="0"/>
                <a:cs typeface="Times New Roman" panose="02020603050405020304" pitchFamily="18" charset="0"/>
              </a:rPr>
              <a:t>According to available data, excessive or "problematic" internet and social media use does raise the risk of suicide, particularly suicide attempts. </a:t>
            </a:r>
          </a:p>
          <a:p>
            <a:pPr marL="342900" indent="-342900" algn="l">
              <a:buFont typeface="Times New Roman" panose="02020603050405020304" pitchFamily="18" charset="0"/>
              <a:buChar char="-"/>
              <a:tabLst>
                <a:tab pos="457200" algn="l"/>
              </a:tabLst>
            </a:pPr>
            <a:r>
              <a:rPr lang="en-GB" sz="2800" kern="100" dirty="0">
                <a:latin typeface="Aptos" panose="020B0004020202020204" pitchFamily="34" charset="0"/>
                <a:ea typeface="Aptos" panose="020B0004020202020204" pitchFamily="34" charset="0"/>
                <a:cs typeface="Times New Roman" panose="02020603050405020304" pitchFamily="18" charset="0"/>
              </a:rPr>
              <a:t>The second most common cause of mortality worldwide for young people aged 10 to 24 is suicide.</a:t>
            </a:r>
          </a:p>
          <a:p>
            <a:pPr marL="342900" lvl="0" indent="-342900">
              <a:buFont typeface="Times New Roman" panose="02020603050405020304" pitchFamily="18" charset="0"/>
              <a:buChar char="-"/>
              <a:tabLst>
                <a:tab pos="457200" algn="l"/>
              </a:tabLs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9F121F32-6A68-7A45-AEF8-5F55A93A7536}" type="slidenum">
              <a:rPr lang="en-US" smtClean="0"/>
              <a:t>5</a:t>
            </a:fld>
            <a:endParaRPr lang="en-US"/>
          </a:p>
        </p:txBody>
      </p:sp>
    </p:spTree>
    <p:extLst>
      <p:ext uri="{BB962C8B-B14F-4D97-AF65-F5344CB8AC3E}">
        <p14:creationId xmlns:p14="http://schemas.microsoft.com/office/powerpoint/2010/main" val="36348489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solidFill>
                  <a:srgbClr val="FF0000"/>
                </a:solidFill>
              </a:rPr>
              <a:t>This highlights that the media does have a responsibility in public safety</a:t>
            </a:r>
            <a:endParaRPr lang="en-US" b="1" dirty="0">
              <a:solidFill>
                <a:srgbClr val="FF0000"/>
              </a:solidFill>
            </a:endParaRPr>
          </a:p>
          <a:p>
            <a:r>
              <a:rPr lang="en-GB" b="1" dirty="0">
                <a:solidFill>
                  <a:srgbClr val="FF0000"/>
                </a:solidFill>
              </a:rPr>
              <a:t>Or this highlights that the media does have the power to change public perception</a:t>
            </a:r>
            <a:r>
              <a:rPr lang="en-GB" b="1" dirty="0"/>
              <a:t> </a:t>
            </a:r>
          </a:p>
          <a:p>
            <a:endParaRPr lang="en-US" b="1" dirty="0"/>
          </a:p>
          <a:p>
            <a:r>
              <a:rPr lang="en-US" b="1" dirty="0"/>
              <a:t>Impact- </a:t>
            </a:r>
          </a:p>
          <a:p>
            <a:pPr marL="171450" indent="-171450">
              <a:buFontTx/>
              <a:buChar char="-"/>
            </a:pPr>
            <a:r>
              <a:rPr lang="en-US" dirty="0"/>
              <a:t>Many of us make it a habit to check social media sites like Facebook, Instagram, TikTok, and others. An estimated 4.9 billion people will be using social media globally in 2023. Every day, the average person uses social media for 145 minutes.</a:t>
            </a:r>
          </a:p>
          <a:p>
            <a:pPr marL="171450" indent="-171450">
              <a:buFontTx/>
              <a:buChar char="-"/>
            </a:pPr>
            <a:r>
              <a:rPr lang="en-US" dirty="0"/>
              <a:t>Social media can have a detrimental effect on our general well-being by escalating feelings of loneliness, anxiety, sadness, and FOMO (fear of missing out). Teenagers and young adults are particularly affected by these problems.</a:t>
            </a:r>
          </a:p>
          <a:p>
            <a:pPr marL="171450" indent="-171450">
              <a:buFontTx/>
              <a:buChar char="-"/>
            </a:pPr>
            <a:endParaRPr lang="en-US" dirty="0"/>
          </a:p>
          <a:p>
            <a:pPr marL="0" indent="0">
              <a:buFontTx/>
              <a:buNone/>
            </a:pPr>
            <a:r>
              <a:rPr lang="en-US" b="1" dirty="0"/>
              <a:t>Riots-</a:t>
            </a:r>
          </a:p>
          <a:p>
            <a:pPr marL="0" indent="0">
              <a:buFontTx/>
              <a:buNone/>
            </a:pPr>
            <a:r>
              <a:rPr lang="en-US" b="0" dirty="0"/>
              <a:t>e.g.  Riots in 2024- protests have been held in places all around the nation in response to false information on social media that claimed the perpetrator of the mass stabbing in Southport was a Muslim asylum seeker. While some see them as a protest against the stabbings, others have used them as an opportunity to voice their opposition to Islam and mass immigration.</a:t>
            </a:r>
          </a:p>
          <a:p>
            <a:pPr marL="0" indent="0">
              <a:buFontTx/>
              <a:buNone/>
            </a:pPr>
            <a:endParaRPr lang="en-US" b="0" dirty="0"/>
          </a:p>
          <a:p>
            <a:pPr marL="0" indent="0">
              <a:buFontTx/>
              <a:buNone/>
            </a:pPr>
            <a:r>
              <a:rPr lang="en-US" b="1" dirty="0"/>
              <a:t>Media/racism </a:t>
            </a:r>
          </a:p>
          <a:p>
            <a:pPr marL="171450" indent="-171450">
              <a:buFontTx/>
              <a:buChar char="-"/>
            </a:pPr>
            <a:r>
              <a:rPr lang="en-US" b="0" dirty="0"/>
              <a:t>The representations of Black, Asian, and minority persons by numerous Ethnic groups have frequently produced or perpetuated negative stereotypes. Stereotypes like these encourage a limited perspective of certain communities. As a result, racism and discrimination in real life.</a:t>
            </a:r>
          </a:p>
          <a:p>
            <a:pPr marL="171450" indent="-171450">
              <a:buFontTx/>
              <a:buChar char="-"/>
            </a:pPr>
            <a:r>
              <a:rPr lang="en-US" b="0" dirty="0"/>
              <a:t>The sun is the least trust-worthy and the BBC is the most trusted</a:t>
            </a:r>
            <a:r>
              <a:rPr lang="en-US" dirty="0"/>
              <a:t> (according to who???).</a:t>
            </a:r>
            <a:r>
              <a:rPr lang="en-US" b="0" dirty="0"/>
              <a:t> </a:t>
            </a:r>
          </a:p>
          <a:p>
            <a:pPr marL="171450" indent="-171450">
              <a:buFontTx/>
              <a:buChar char="-"/>
            </a:pPr>
            <a:r>
              <a:rPr lang="en-US" b="0" dirty="0"/>
              <a:t>E.g. the sun had Rebekka Vardy on to give her honest review on IAC to talk about Colleen Rooney.</a:t>
            </a:r>
          </a:p>
          <a:p>
            <a:pPr marL="171450" indent="-171450">
              <a:buFontTx/>
              <a:buChar char="-"/>
            </a:pPr>
            <a:r>
              <a:rPr lang="en-US" b="0" dirty="0"/>
              <a:t>Slight targeting, and bullying. Has a negative impact and creating drama, and fake news articles </a:t>
            </a:r>
          </a:p>
          <a:p>
            <a:pPr marL="171450" indent="-171450">
              <a:buFontTx/>
              <a:buChar char="-"/>
            </a:pPr>
            <a:endParaRPr lang="en-US" b="0" dirty="0"/>
          </a:p>
          <a:p>
            <a:pPr marL="0" indent="0">
              <a:buFontTx/>
              <a:buNone/>
            </a:pPr>
            <a:r>
              <a:rPr lang="en-US" b="1" dirty="0"/>
              <a:t>Positives</a:t>
            </a:r>
          </a:p>
          <a:p>
            <a:pPr marL="228600" indent="-228600">
              <a:buFont typeface="+mj-lt"/>
              <a:buAutoNum type="arabicPeriod"/>
            </a:pPr>
            <a:r>
              <a:rPr lang="en-US" b="0" dirty="0"/>
              <a:t> news paper - daily delivery of news </a:t>
            </a:r>
          </a:p>
          <a:p>
            <a:pPr marL="228600" indent="-228600">
              <a:buFont typeface="+mj-lt"/>
              <a:buAutoNum type="arabicPeriod"/>
            </a:pPr>
            <a:r>
              <a:rPr lang="en-US" b="0" dirty="0"/>
              <a:t>High impact </a:t>
            </a:r>
          </a:p>
          <a:p>
            <a:pPr marL="228600" indent="-228600">
              <a:buFont typeface="+mj-lt"/>
              <a:buAutoNum type="arabicPeriod"/>
            </a:pPr>
            <a:r>
              <a:rPr lang="en-US" b="0" dirty="0"/>
              <a:t>Broadcasting is the prime source of news </a:t>
            </a:r>
          </a:p>
          <a:p>
            <a:pPr marL="228600" indent="-228600">
              <a:buFont typeface="+mj-lt"/>
              <a:buAutoNum type="arabicPeriod"/>
            </a:pPr>
            <a:r>
              <a:rPr lang="en-US" b="0" dirty="0"/>
              <a:t>Radio- have a selective audiences </a:t>
            </a:r>
          </a:p>
          <a:p>
            <a:pPr marL="228600" indent="-228600">
              <a:buFont typeface="+mj-lt"/>
              <a:buAutoNum type="arabicPeriod"/>
            </a:pPr>
            <a:endParaRPr lang="en-US" b="0" dirty="0"/>
          </a:p>
          <a:p>
            <a:pPr marL="171450" indent="-171450">
              <a:buFontTx/>
              <a:buChar char="-"/>
            </a:pPr>
            <a:endParaRPr lang="en-US" b="0" dirty="0"/>
          </a:p>
          <a:p>
            <a:pPr marL="171450" indent="-171450">
              <a:buFontTx/>
              <a:buChar char="-"/>
            </a:pPr>
            <a:endParaRPr lang="en-US" b="0" dirty="0"/>
          </a:p>
          <a:p>
            <a:pPr marL="171450" indent="-171450">
              <a:buFontTx/>
              <a:buChar char="-"/>
            </a:pPr>
            <a:endParaRPr lang="en-US" b="0" dirty="0"/>
          </a:p>
          <a:p>
            <a:pPr marL="171450" indent="-171450">
              <a:buFontTx/>
              <a:buChar char="-"/>
            </a:pPr>
            <a:endParaRPr lang="en-US" b="0" dirty="0"/>
          </a:p>
        </p:txBody>
      </p:sp>
      <p:sp>
        <p:nvSpPr>
          <p:cNvPr id="4" name="Slide Number Placeholder 3"/>
          <p:cNvSpPr>
            <a:spLocks noGrp="1"/>
          </p:cNvSpPr>
          <p:nvPr>
            <p:ph type="sldNum" sz="quarter" idx="5"/>
          </p:nvPr>
        </p:nvSpPr>
        <p:spPr/>
        <p:txBody>
          <a:bodyPr/>
          <a:lstStyle/>
          <a:p>
            <a:fld id="{9F121F32-6A68-7A45-AEF8-5F55A93A7536}" type="slidenum">
              <a:rPr lang="en-US" smtClean="0"/>
              <a:t>6</a:t>
            </a:fld>
            <a:endParaRPr lang="en-US"/>
          </a:p>
        </p:txBody>
      </p:sp>
    </p:spTree>
    <p:extLst>
      <p:ext uri="{BB962C8B-B14F-4D97-AF65-F5344CB8AC3E}">
        <p14:creationId xmlns:p14="http://schemas.microsoft.com/office/powerpoint/2010/main" val="33485685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2020 George Floyd was killed by a police officer. </a:t>
            </a:r>
          </a:p>
          <a:p>
            <a:r>
              <a:rPr lang="en-US" dirty="0"/>
              <a:t>From May to September 2020, more than half of all tweets that currently contain the hashtag #BlackLivesMatter were published.</a:t>
            </a:r>
          </a:p>
          <a:p>
            <a:endParaRPr lang="en-US" dirty="0"/>
          </a:p>
          <a:p>
            <a:r>
              <a:rPr lang="en-US" b="1" dirty="0"/>
              <a:t>Positive- </a:t>
            </a:r>
          </a:p>
          <a:p>
            <a:r>
              <a:rPr lang="en-US" dirty="0"/>
              <a:t>Helped identify police brutality- </a:t>
            </a:r>
          </a:p>
          <a:p>
            <a:endParaRPr lang="en-US" dirty="0"/>
          </a:p>
          <a:p>
            <a:pPr marL="171450" indent="-171450">
              <a:buFontTx/>
              <a:buChar char="-"/>
            </a:pPr>
            <a:r>
              <a:rPr lang="en-US" dirty="0"/>
              <a:t>The proliferation of cell phones with cameras made it possible for regular people to record incidents of police brutality, which were subsequently extensively disseminated on social media. Prominent examples, including the murders of George Floyd (2020), Eric Garner (2014), Michael Brown (2014), and Trayvon Martin (2012), were extensively reported and went viral. </a:t>
            </a:r>
          </a:p>
          <a:p>
            <a:pPr marL="171450" indent="-171450">
              <a:buFontTx/>
              <a:buChar char="-"/>
            </a:pPr>
            <a:endParaRPr lang="en-US" dirty="0"/>
          </a:p>
          <a:p>
            <a:pPr marL="171450" indent="-171450">
              <a:buFontTx/>
              <a:buChar char="-"/>
            </a:pPr>
            <a:r>
              <a:rPr lang="en-US" dirty="0"/>
              <a:t> The Black Lives Matter movement's growth and success were greatly aided by the media.</a:t>
            </a:r>
          </a:p>
          <a:p>
            <a:pPr marL="171450" indent="-171450">
              <a:buFontTx/>
              <a:buChar char="-"/>
            </a:pPr>
            <a:endParaRPr lang="en-US" dirty="0"/>
          </a:p>
          <a:p>
            <a:pPr marL="171450" indent="-171450">
              <a:buFontTx/>
              <a:buChar char="-"/>
            </a:pPr>
            <a:r>
              <a:rPr lang="en-US" dirty="0"/>
              <a:t>The treatment of Meghan Markle, the Duchess of Sussex, and coverage of recent Black Lives Matter protests have also raised concerns about whether racism is still a problem in the UK news media.</a:t>
            </a:r>
          </a:p>
          <a:p>
            <a:pPr marL="171450" indent="-171450">
              <a:buFontTx/>
              <a:buChar char="-"/>
            </a:pPr>
            <a:endParaRPr lang="en-US" dirty="0"/>
          </a:p>
          <a:p>
            <a:pPr marL="0" indent="0">
              <a:buFontTx/>
              <a:buNone/>
            </a:pPr>
            <a:r>
              <a:rPr lang="en-US" b="1" dirty="0"/>
              <a:t>Negatives </a:t>
            </a:r>
          </a:p>
          <a:p>
            <a:pPr marL="171450" indent="-171450">
              <a:buFont typeface="Arial" panose="020B0604020202020204" pitchFamily="34" charset="0"/>
              <a:buChar char="•"/>
            </a:pPr>
            <a:r>
              <a:rPr lang="en-US" b="0" dirty="0"/>
              <a:t>Racism </a:t>
            </a:r>
          </a:p>
          <a:p>
            <a:pPr marL="0" indent="0">
              <a:buFontTx/>
              <a:buNone/>
            </a:pPr>
            <a:endParaRPr lang="en-US" b="1" dirty="0"/>
          </a:p>
          <a:p>
            <a:pPr marL="0" indent="0">
              <a:buFontTx/>
              <a:buNone/>
            </a:pPr>
            <a:endParaRPr lang="en-US" b="1" dirty="0"/>
          </a:p>
          <a:p>
            <a:pPr marL="0" indent="0">
              <a:buFontTx/>
              <a:buNone/>
            </a:pPr>
            <a:endParaRPr lang="en-US" b="1" dirty="0"/>
          </a:p>
        </p:txBody>
      </p:sp>
      <p:sp>
        <p:nvSpPr>
          <p:cNvPr id="4" name="Slide Number Placeholder 3"/>
          <p:cNvSpPr>
            <a:spLocks noGrp="1"/>
          </p:cNvSpPr>
          <p:nvPr>
            <p:ph type="sldNum" sz="quarter" idx="5"/>
          </p:nvPr>
        </p:nvSpPr>
        <p:spPr/>
        <p:txBody>
          <a:bodyPr/>
          <a:lstStyle/>
          <a:p>
            <a:fld id="{9F121F32-6A68-7A45-AEF8-5F55A93A7536}" type="slidenum">
              <a:rPr lang="en-US" smtClean="0"/>
              <a:t>7</a:t>
            </a:fld>
            <a:endParaRPr lang="en-US"/>
          </a:p>
        </p:txBody>
      </p:sp>
    </p:spTree>
    <p:extLst>
      <p:ext uri="{BB962C8B-B14F-4D97-AF65-F5344CB8AC3E}">
        <p14:creationId xmlns:p14="http://schemas.microsoft.com/office/powerpoint/2010/main" val="25553532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COVID-19 had a positive and negative impact on adults with media. </a:t>
            </a:r>
          </a:p>
          <a:p>
            <a:r>
              <a:rPr lang="en-US"/>
              <a:t>Neg- </a:t>
            </a:r>
          </a:p>
          <a:p>
            <a:pPr marL="171450" indent="-171450">
              <a:buFont typeface="Arial" panose="020B0604020202020204" pitchFamily="34" charset="0"/>
              <a:buChar char="•"/>
            </a:pPr>
            <a:r>
              <a:rPr lang="en-US"/>
              <a:t>Anxiety </a:t>
            </a:r>
          </a:p>
          <a:p>
            <a:pPr marL="171450" indent="-171450">
              <a:buFont typeface="Arial" panose="020B0604020202020204" pitchFamily="34" charset="0"/>
              <a:buChar char="•"/>
            </a:pPr>
            <a:r>
              <a:rPr lang="en-US"/>
              <a:t>Depression</a:t>
            </a:r>
          </a:p>
          <a:p>
            <a:pPr marL="171450" indent="-171450">
              <a:buFont typeface="Arial" panose="020B0604020202020204" pitchFamily="34" charset="0"/>
              <a:buChar char="•"/>
            </a:pPr>
            <a:r>
              <a:rPr lang="en-US"/>
              <a:t>Loneliness </a:t>
            </a:r>
          </a:p>
          <a:p>
            <a:pPr marL="171450" indent="-171450">
              <a:buFont typeface="Arial" panose="020B0604020202020204" pitchFamily="34" charset="0"/>
              <a:buChar char="•"/>
            </a:pPr>
            <a:r>
              <a:rPr lang="en-US"/>
              <a:t>Psychological stress </a:t>
            </a:r>
          </a:p>
          <a:p>
            <a:pPr marL="171450" indent="-171450">
              <a:buFont typeface="Arial" panose="020B0604020202020204" pitchFamily="34" charset="0"/>
              <a:buChar char="•"/>
            </a:pPr>
            <a:r>
              <a:rPr lang="en-US"/>
              <a:t>Fake news being spread online </a:t>
            </a:r>
          </a:p>
          <a:p>
            <a:pPr marL="0" indent="0">
              <a:buFont typeface="Arial" panose="020B0604020202020204" pitchFamily="34" charset="0"/>
              <a:buNone/>
            </a:pPr>
            <a:r>
              <a:rPr lang="en-US"/>
              <a:t>Pos-</a:t>
            </a:r>
          </a:p>
          <a:p>
            <a:pPr marL="171450" indent="-171450">
              <a:buFont typeface="Arial" panose="020B0604020202020204" pitchFamily="34" charset="0"/>
              <a:buChar char="•"/>
            </a:pPr>
            <a:r>
              <a:rPr lang="en-US"/>
              <a:t>Media gave them that connection to see family on the phone or communicate with</a:t>
            </a:r>
          </a:p>
        </p:txBody>
      </p:sp>
      <p:sp>
        <p:nvSpPr>
          <p:cNvPr id="4" name="Slide Number Placeholder 3"/>
          <p:cNvSpPr>
            <a:spLocks noGrp="1"/>
          </p:cNvSpPr>
          <p:nvPr>
            <p:ph type="sldNum" sz="quarter" idx="5"/>
          </p:nvPr>
        </p:nvSpPr>
        <p:spPr/>
        <p:txBody>
          <a:bodyPr/>
          <a:lstStyle/>
          <a:p>
            <a:fld id="{9F121F32-6A68-7A45-AEF8-5F55A93A7536}" type="slidenum">
              <a:rPr lang="en-US" smtClean="0"/>
              <a:t>8</a:t>
            </a:fld>
            <a:endParaRPr lang="en-US"/>
          </a:p>
        </p:txBody>
      </p:sp>
    </p:spTree>
    <p:extLst>
      <p:ext uri="{BB962C8B-B14F-4D97-AF65-F5344CB8AC3E}">
        <p14:creationId xmlns:p14="http://schemas.microsoft.com/office/powerpoint/2010/main" val="35179148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sz="1200" b="1" dirty="0"/>
              <a:t>Facebook, YouTube, Twitter, and other social media sites have come under heavy fire for various reasons, including invasions of privacy, anticompetitive </a:t>
            </a:r>
            <a:r>
              <a:rPr lang="en-US" sz="1200" b="1" dirty="0" err="1"/>
              <a:t>behaviour</a:t>
            </a:r>
            <a:r>
              <a:rPr lang="en-US" sz="1200" b="1" dirty="0"/>
              <a:t>, and meddling in elections</a:t>
            </a:r>
            <a:r>
              <a:rPr lang="en-US" b="1" dirty="0"/>
              <a: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Algorithms have been linked to some of these issues, but how algorithms contribute to the development of various damages has not yet been thoroughly investigated.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For example, on TikTok- if you like a video about cats, a few videos after they will all be about cats. </a:t>
            </a:r>
          </a:p>
          <a:p>
            <a:endParaRPr lang="en-US" dirty="0"/>
          </a:p>
          <a:p>
            <a:r>
              <a:rPr lang="en-US" b="1" dirty="0"/>
              <a:t>Positives of social media </a:t>
            </a:r>
          </a:p>
          <a:p>
            <a:endParaRPr lang="en-US" b="1" dirty="0"/>
          </a:p>
          <a:p>
            <a:pPr marL="228600" indent="-228600">
              <a:buFont typeface="+mj-lt"/>
              <a:buAutoNum type="arabicPeriod"/>
            </a:pPr>
            <a:r>
              <a:rPr lang="en-US" b="0" dirty="0"/>
              <a:t>Staying connected </a:t>
            </a:r>
          </a:p>
          <a:p>
            <a:pPr marL="228600" indent="-228600">
              <a:buFont typeface="+mj-lt"/>
              <a:buAutoNum type="arabicPeriod"/>
            </a:pPr>
            <a:r>
              <a:rPr lang="en-US" b="0" dirty="0"/>
              <a:t>Access to news and new events</a:t>
            </a:r>
          </a:p>
          <a:p>
            <a:pPr marL="228600" indent="-228600">
              <a:buFont typeface="+mj-lt"/>
              <a:buAutoNum type="arabicPeriod"/>
            </a:pPr>
            <a:r>
              <a:rPr lang="en-US" b="0" dirty="0"/>
              <a:t>Business and marketing opportunity</a:t>
            </a:r>
          </a:p>
          <a:p>
            <a:pPr marL="228600" indent="-228600">
              <a:buFont typeface="+mj-lt"/>
              <a:buAutoNum type="arabicPeriod"/>
            </a:pPr>
            <a:r>
              <a:rPr lang="en-US" b="0" dirty="0"/>
              <a:t>Supplement to Education </a:t>
            </a:r>
          </a:p>
          <a:p>
            <a:pPr marL="228600" indent="-228600">
              <a:buFont typeface="+mj-lt"/>
              <a:buAutoNum type="arabicPeriod"/>
            </a:pPr>
            <a:r>
              <a:rPr lang="en-US" b="0" dirty="0"/>
              <a:t>A platform for society change  </a:t>
            </a:r>
          </a:p>
          <a:p>
            <a:pPr marL="228600" indent="-228600">
              <a:buFont typeface="+mj-lt"/>
              <a:buAutoNum type="arabicPeriod"/>
            </a:pPr>
            <a:endParaRPr lang="en-US" b="0" dirty="0"/>
          </a:p>
          <a:p>
            <a:pPr marL="0" indent="0">
              <a:buFont typeface="+mj-lt"/>
              <a:buNone/>
            </a:pPr>
            <a:r>
              <a:rPr lang="en-US" b="1" dirty="0"/>
              <a:t>Negatives of social media </a:t>
            </a:r>
          </a:p>
          <a:p>
            <a:pPr marL="228600" indent="-228600">
              <a:buFont typeface="+mj-lt"/>
              <a:buAutoNum type="arabicPeriod"/>
            </a:pPr>
            <a:r>
              <a:rPr lang="en-US" b="0" dirty="0"/>
              <a:t>Spread of misinformation </a:t>
            </a:r>
          </a:p>
          <a:p>
            <a:pPr marL="228600" indent="-228600">
              <a:buFont typeface="+mj-lt"/>
              <a:buAutoNum type="arabicPeriod"/>
            </a:pPr>
            <a:r>
              <a:rPr lang="en-US" b="0" dirty="0"/>
              <a:t>Social media addiction </a:t>
            </a:r>
          </a:p>
          <a:p>
            <a:pPr marL="228600" indent="-228600">
              <a:buFont typeface="+mj-lt"/>
              <a:buAutoNum type="arabicPeriod"/>
            </a:pPr>
            <a:r>
              <a:rPr lang="en-US" b="0" dirty="0"/>
              <a:t>Enables bullying and harassment </a:t>
            </a:r>
          </a:p>
          <a:p>
            <a:pPr marL="228600" indent="-228600">
              <a:buFont typeface="+mj-lt"/>
              <a:buAutoNum type="arabicPeriod"/>
            </a:pPr>
            <a:r>
              <a:rPr lang="en-US" b="0" dirty="0"/>
              <a:t>Cause depression</a:t>
            </a:r>
          </a:p>
          <a:p>
            <a:pPr marL="228600" indent="-228600">
              <a:buFont typeface="+mj-lt"/>
              <a:buAutoNum type="arabicPeriod"/>
            </a:pPr>
            <a:r>
              <a:rPr lang="en-US" b="0" dirty="0"/>
              <a:t>Helps spread scams and frauds </a:t>
            </a:r>
          </a:p>
          <a:p>
            <a:pPr marL="0" indent="0">
              <a:buFont typeface="+mj-lt"/>
              <a:buNone/>
            </a:pPr>
            <a:endParaRPr lang="en-US" b="1" dirty="0"/>
          </a:p>
          <a:p>
            <a:pPr marL="0" indent="0">
              <a:buFont typeface="+mj-lt"/>
              <a:buNone/>
            </a:pPr>
            <a:endParaRPr lang="en-US" b="1" dirty="0"/>
          </a:p>
          <a:p>
            <a:pPr marL="228600" indent="-228600">
              <a:buFont typeface="+mj-lt"/>
              <a:buAutoNum type="arabicPeriod"/>
            </a:pPr>
            <a:endParaRPr lang="en-US" b="0" dirty="0"/>
          </a:p>
          <a:p>
            <a:pPr marL="228600" indent="-228600">
              <a:buFont typeface="+mj-lt"/>
              <a:buAutoNum type="arabicPeriod"/>
            </a:pPr>
            <a:endParaRPr lang="en-US" b="0" dirty="0"/>
          </a:p>
        </p:txBody>
      </p:sp>
      <p:sp>
        <p:nvSpPr>
          <p:cNvPr id="4" name="Slide Number Placeholder 3"/>
          <p:cNvSpPr>
            <a:spLocks noGrp="1"/>
          </p:cNvSpPr>
          <p:nvPr>
            <p:ph type="sldNum" sz="quarter" idx="5"/>
          </p:nvPr>
        </p:nvSpPr>
        <p:spPr/>
        <p:txBody>
          <a:bodyPr/>
          <a:lstStyle/>
          <a:p>
            <a:fld id="{9F121F32-6A68-7A45-AEF8-5F55A93A7536}" type="slidenum">
              <a:rPr lang="en-US" smtClean="0"/>
              <a:t>9</a:t>
            </a:fld>
            <a:endParaRPr lang="en-US"/>
          </a:p>
        </p:txBody>
      </p:sp>
    </p:spTree>
    <p:extLst>
      <p:ext uri="{BB962C8B-B14F-4D97-AF65-F5344CB8AC3E}">
        <p14:creationId xmlns:p14="http://schemas.microsoft.com/office/powerpoint/2010/main" val="11609478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9F121F32-6A68-7A45-AEF8-5F55A93A7536}" type="slidenum">
              <a:rPr lang="en-US" smtClean="0"/>
              <a:t>10</a:t>
            </a:fld>
            <a:endParaRPr lang="en-US"/>
          </a:p>
        </p:txBody>
      </p:sp>
    </p:spTree>
    <p:extLst>
      <p:ext uri="{BB962C8B-B14F-4D97-AF65-F5344CB8AC3E}">
        <p14:creationId xmlns:p14="http://schemas.microsoft.com/office/powerpoint/2010/main" val="9532676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9F121F32-6A68-7A45-AEF8-5F55A93A7536}" type="slidenum">
              <a:rPr lang="en-US" smtClean="0"/>
              <a:t>12</a:t>
            </a:fld>
            <a:endParaRPr lang="en-US"/>
          </a:p>
        </p:txBody>
      </p:sp>
    </p:spTree>
    <p:extLst>
      <p:ext uri="{BB962C8B-B14F-4D97-AF65-F5344CB8AC3E}">
        <p14:creationId xmlns:p14="http://schemas.microsoft.com/office/powerpoint/2010/main" val="40605967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9F121F32-6A68-7A45-AEF8-5F55A93A7536}" type="slidenum">
              <a:rPr lang="en-US" smtClean="0"/>
              <a:t>13</a:t>
            </a:fld>
            <a:endParaRPr lang="en-US"/>
          </a:p>
        </p:txBody>
      </p:sp>
    </p:spTree>
    <p:extLst>
      <p:ext uri="{BB962C8B-B14F-4D97-AF65-F5344CB8AC3E}">
        <p14:creationId xmlns:p14="http://schemas.microsoft.com/office/powerpoint/2010/main" val="40132642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84AEA-7ED2-F98E-7505-55AA20954A6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46BC930-88DA-A18A-126D-24DE1E44246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3D4344CC-CBB5-6BD2-DF9D-38490A1A03DB}"/>
              </a:ext>
            </a:extLst>
          </p:cNvPr>
          <p:cNvSpPr>
            <a:spLocks noGrp="1"/>
          </p:cNvSpPr>
          <p:nvPr>
            <p:ph type="dt" sz="half" idx="10"/>
          </p:nvPr>
        </p:nvSpPr>
        <p:spPr/>
        <p:txBody>
          <a:bodyPr/>
          <a:lstStyle/>
          <a:p>
            <a:fld id="{E6D6BB31-D292-9048-BDF5-114116C7AADC}" type="datetimeFigureOut">
              <a:rPr lang="en-US" smtClean="0"/>
              <a:t>1/19/25</a:t>
            </a:fld>
            <a:endParaRPr lang="en-US"/>
          </a:p>
        </p:txBody>
      </p:sp>
      <p:sp>
        <p:nvSpPr>
          <p:cNvPr id="5" name="Footer Placeholder 4">
            <a:extLst>
              <a:ext uri="{FF2B5EF4-FFF2-40B4-BE49-F238E27FC236}">
                <a16:creationId xmlns:a16="http://schemas.microsoft.com/office/drawing/2014/main" id="{74A628F8-7F6E-DD7B-6CB0-03D069D9D78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8AC43C-6688-4B13-6F38-02CE96B701C5}"/>
              </a:ext>
            </a:extLst>
          </p:cNvPr>
          <p:cNvSpPr>
            <a:spLocks noGrp="1"/>
          </p:cNvSpPr>
          <p:nvPr>
            <p:ph type="sldNum" sz="quarter" idx="12"/>
          </p:nvPr>
        </p:nvSpPr>
        <p:spPr/>
        <p:txBody>
          <a:bodyPr/>
          <a:lstStyle/>
          <a:p>
            <a:fld id="{39AAA4D2-509E-E142-821A-9505472FFCEC}" type="slidenum">
              <a:rPr lang="en-US" smtClean="0"/>
              <a:t>‹#›</a:t>
            </a:fld>
            <a:endParaRPr lang="en-US"/>
          </a:p>
        </p:txBody>
      </p:sp>
    </p:spTree>
    <p:extLst>
      <p:ext uri="{BB962C8B-B14F-4D97-AF65-F5344CB8AC3E}">
        <p14:creationId xmlns:p14="http://schemas.microsoft.com/office/powerpoint/2010/main" val="23235630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E894E-400E-96CB-65F6-778A9E5F664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F39670D-FCA4-A1AF-3C0A-E6045DA43E9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FB2DA0-6C50-2527-33A5-61912C1EF9B7}"/>
              </a:ext>
            </a:extLst>
          </p:cNvPr>
          <p:cNvSpPr>
            <a:spLocks noGrp="1"/>
          </p:cNvSpPr>
          <p:nvPr>
            <p:ph type="dt" sz="half" idx="10"/>
          </p:nvPr>
        </p:nvSpPr>
        <p:spPr/>
        <p:txBody>
          <a:bodyPr/>
          <a:lstStyle/>
          <a:p>
            <a:fld id="{E6D6BB31-D292-9048-BDF5-114116C7AADC}" type="datetimeFigureOut">
              <a:rPr lang="en-US" smtClean="0"/>
              <a:t>1/19/25</a:t>
            </a:fld>
            <a:endParaRPr lang="en-US"/>
          </a:p>
        </p:txBody>
      </p:sp>
      <p:sp>
        <p:nvSpPr>
          <p:cNvPr id="5" name="Footer Placeholder 4">
            <a:extLst>
              <a:ext uri="{FF2B5EF4-FFF2-40B4-BE49-F238E27FC236}">
                <a16:creationId xmlns:a16="http://schemas.microsoft.com/office/drawing/2014/main" id="{89AD0380-B0A9-71E1-6E91-065924E6A85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9F28450-BBFA-B745-C975-82EFBC17E30B}"/>
              </a:ext>
            </a:extLst>
          </p:cNvPr>
          <p:cNvSpPr>
            <a:spLocks noGrp="1"/>
          </p:cNvSpPr>
          <p:nvPr>
            <p:ph type="sldNum" sz="quarter" idx="12"/>
          </p:nvPr>
        </p:nvSpPr>
        <p:spPr/>
        <p:txBody>
          <a:bodyPr/>
          <a:lstStyle/>
          <a:p>
            <a:fld id="{39AAA4D2-509E-E142-821A-9505472FFCEC}" type="slidenum">
              <a:rPr lang="en-US" smtClean="0"/>
              <a:t>‹#›</a:t>
            </a:fld>
            <a:endParaRPr lang="en-US"/>
          </a:p>
        </p:txBody>
      </p:sp>
    </p:spTree>
    <p:extLst>
      <p:ext uri="{BB962C8B-B14F-4D97-AF65-F5344CB8AC3E}">
        <p14:creationId xmlns:p14="http://schemas.microsoft.com/office/powerpoint/2010/main" val="2153707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6A524-D0F1-2EF8-6B87-CEE1ABE5791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81746109-357C-E91B-CC29-B8B3BA124A2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421E312-C017-9A04-F31D-F05CA375E299}"/>
              </a:ext>
            </a:extLst>
          </p:cNvPr>
          <p:cNvSpPr>
            <a:spLocks noGrp="1"/>
          </p:cNvSpPr>
          <p:nvPr>
            <p:ph type="dt" sz="half" idx="10"/>
          </p:nvPr>
        </p:nvSpPr>
        <p:spPr/>
        <p:txBody>
          <a:bodyPr/>
          <a:lstStyle/>
          <a:p>
            <a:fld id="{E6D6BB31-D292-9048-BDF5-114116C7AADC}" type="datetimeFigureOut">
              <a:rPr lang="en-US" smtClean="0"/>
              <a:t>1/19/25</a:t>
            </a:fld>
            <a:endParaRPr lang="en-US"/>
          </a:p>
        </p:txBody>
      </p:sp>
      <p:sp>
        <p:nvSpPr>
          <p:cNvPr id="5" name="Footer Placeholder 4">
            <a:extLst>
              <a:ext uri="{FF2B5EF4-FFF2-40B4-BE49-F238E27FC236}">
                <a16:creationId xmlns:a16="http://schemas.microsoft.com/office/drawing/2014/main" id="{E538FB6D-D93A-59AC-35AB-EE733B71772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9E0EC1-06A7-3036-BB0C-72F2A8DCBD49}"/>
              </a:ext>
            </a:extLst>
          </p:cNvPr>
          <p:cNvSpPr>
            <a:spLocks noGrp="1"/>
          </p:cNvSpPr>
          <p:nvPr>
            <p:ph type="sldNum" sz="quarter" idx="12"/>
          </p:nvPr>
        </p:nvSpPr>
        <p:spPr/>
        <p:txBody>
          <a:bodyPr/>
          <a:lstStyle/>
          <a:p>
            <a:fld id="{39AAA4D2-509E-E142-821A-9505472FFCEC}" type="slidenum">
              <a:rPr lang="en-US" smtClean="0"/>
              <a:t>‹#›</a:t>
            </a:fld>
            <a:endParaRPr lang="en-US"/>
          </a:p>
        </p:txBody>
      </p:sp>
    </p:spTree>
    <p:extLst>
      <p:ext uri="{BB962C8B-B14F-4D97-AF65-F5344CB8AC3E}">
        <p14:creationId xmlns:p14="http://schemas.microsoft.com/office/powerpoint/2010/main" val="27747982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A906E-D8EF-E4B6-47E6-A2551304EA4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60BDF42-03F5-2CAF-5707-409DB6E4689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67255E3-E809-BB03-549A-9479F3FD5E8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32807DE-3F75-982B-A0AC-AF03ACEAB788}"/>
              </a:ext>
            </a:extLst>
          </p:cNvPr>
          <p:cNvSpPr>
            <a:spLocks noGrp="1"/>
          </p:cNvSpPr>
          <p:nvPr>
            <p:ph type="dt" sz="half" idx="10"/>
          </p:nvPr>
        </p:nvSpPr>
        <p:spPr/>
        <p:txBody>
          <a:bodyPr/>
          <a:lstStyle/>
          <a:p>
            <a:fld id="{E6D6BB31-D292-9048-BDF5-114116C7AADC}" type="datetimeFigureOut">
              <a:rPr lang="en-US" smtClean="0"/>
              <a:t>1/19/25</a:t>
            </a:fld>
            <a:endParaRPr lang="en-US"/>
          </a:p>
        </p:txBody>
      </p:sp>
      <p:sp>
        <p:nvSpPr>
          <p:cNvPr id="6" name="Footer Placeholder 5">
            <a:extLst>
              <a:ext uri="{FF2B5EF4-FFF2-40B4-BE49-F238E27FC236}">
                <a16:creationId xmlns:a16="http://schemas.microsoft.com/office/drawing/2014/main" id="{8B437B98-0948-908D-3A8B-820D16CC727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8A2A7EC-1F30-EBE8-C99A-B33F8563339C}"/>
              </a:ext>
            </a:extLst>
          </p:cNvPr>
          <p:cNvSpPr>
            <a:spLocks noGrp="1"/>
          </p:cNvSpPr>
          <p:nvPr>
            <p:ph type="sldNum" sz="quarter" idx="12"/>
          </p:nvPr>
        </p:nvSpPr>
        <p:spPr/>
        <p:txBody>
          <a:bodyPr/>
          <a:lstStyle/>
          <a:p>
            <a:fld id="{39AAA4D2-509E-E142-821A-9505472FFCEC}" type="slidenum">
              <a:rPr lang="en-US" smtClean="0"/>
              <a:t>‹#›</a:t>
            </a:fld>
            <a:endParaRPr lang="en-US"/>
          </a:p>
        </p:txBody>
      </p:sp>
    </p:spTree>
    <p:extLst>
      <p:ext uri="{BB962C8B-B14F-4D97-AF65-F5344CB8AC3E}">
        <p14:creationId xmlns:p14="http://schemas.microsoft.com/office/powerpoint/2010/main" val="29727413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0D1BB-2D20-9D66-6552-6AD2E26BF16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1F8D3A2-A34B-0743-BF7A-D60957E7F33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B1A42BE-7422-9A04-F0C7-EBDD1F7F7DE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0CC06DE-E9D3-832B-36CB-3B1EE98ED6D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C623F09-2A06-D9E5-A64E-3F653D1076E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F7BFC54-3072-ACA6-237F-CB969D1A8A41}"/>
              </a:ext>
            </a:extLst>
          </p:cNvPr>
          <p:cNvSpPr>
            <a:spLocks noGrp="1"/>
          </p:cNvSpPr>
          <p:nvPr>
            <p:ph type="dt" sz="half" idx="10"/>
          </p:nvPr>
        </p:nvSpPr>
        <p:spPr/>
        <p:txBody>
          <a:bodyPr/>
          <a:lstStyle/>
          <a:p>
            <a:fld id="{E6D6BB31-D292-9048-BDF5-114116C7AADC}" type="datetimeFigureOut">
              <a:rPr lang="en-US" smtClean="0"/>
              <a:t>1/19/25</a:t>
            </a:fld>
            <a:endParaRPr lang="en-US"/>
          </a:p>
        </p:txBody>
      </p:sp>
      <p:sp>
        <p:nvSpPr>
          <p:cNvPr id="8" name="Footer Placeholder 7">
            <a:extLst>
              <a:ext uri="{FF2B5EF4-FFF2-40B4-BE49-F238E27FC236}">
                <a16:creationId xmlns:a16="http://schemas.microsoft.com/office/drawing/2014/main" id="{474E911B-D2AF-6ECC-D3C1-ED473BA83F0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20831D-56D8-F5AC-91DB-C8472D45893A}"/>
              </a:ext>
            </a:extLst>
          </p:cNvPr>
          <p:cNvSpPr>
            <a:spLocks noGrp="1"/>
          </p:cNvSpPr>
          <p:nvPr>
            <p:ph type="sldNum" sz="quarter" idx="12"/>
          </p:nvPr>
        </p:nvSpPr>
        <p:spPr/>
        <p:txBody>
          <a:bodyPr/>
          <a:lstStyle/>
          <a:p>
            <a:fld id="{39AAA4D2-509E-E142-821A-9505472FFCEC}" type="slidenum">
              <a:rPr lang="en-US" smtClean="0"/>
              <a:t>‹#›</a:t>
            </a:fld>
            <a:endParaRPr lang="en-US"/>
          </a:p>
        </p:txBody>
      </p:sp>
    </p:spTree>
    <p:extLst>
      <p:ext uri="{BB962C8B-B14F-4D97-AF65-F5344CB8AC3E}">
        <p14:creationId xmlns:p14="http://schemas.microsoft.com/office/powerpoint/2010/main" val="16263329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D32A2-3CD9-B76F-FF0B-80D6BA645BE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290431C-9A9F-9314-8C96-F41917948CFD}"/>
              </a:ext>
            </a:extLst>
          </p:cNvPr>
          <p:cNvSpPr>
            <a:spLocks noGrp="1"/>
          </p:cNvSpPr>
          <p:nvPr>
            <p:ph type="dt" sz="half" idx="10"/>
          </p:nvPr>
        </p:nvSpPr>
        <p:spPr/>
        <p:txBody>
          <a:bodyPr/>
          <a:lstStyle/>
          <a:p>
            <a:fld id="{E6D6BB31-D292-9048-BDF5-114116C7AADC}" type="datetimeFigureOut">
              <a:rPr lang="en-US" smtClean="0"/>
              <a:t>1/19/25</a:t>
            </a:fld>
            <a:endParaRPr lang="en-US"/>
          </a:p>
        </p:txBody>
      </p:sp>
      <p:sp>
        <p:nvSpPr>
          <p:cNvPr id="4" name="Footer Placeholder 3">
            <a:extLst>
              <a:ext uri="{FF2B5EF4-FFF2-40B4-BE49-F238E27FC236}">
                <a16:creationId xmlns:a16="http://schemas.microsoft.com/office/drawing/2014/main" id="{000F9FF2-0B58-B059-727D-A7961796E4E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DDA2127-C9FE-63D6-1992-C85397835EF3}"/>
              </a:ext>
            </a:extLst>
          </p:cNvPr>
          <p:cNvSpPr>
            <a:spLocks noGrp="1"/>
          </p:cNvSpPr>
          <p:nvPr>
            <p:ph type="sldNum" sz="quarter" idx="12"/>
          </p:nvPr>
        </p:nvSpPr>
        <p:spPr/>
        <p:txBody>
          <a:bodyPr/>
          <a:lstStyle/>
          <a:p>
            <a:fld id="{39AAA4D2-509E-E142-821A-9505472FFCEC}" type="slidenum">
              <a:rPr lang="en-US" smtClean="0"/>
              <a:t>‹#›</a:t>
            </a:fld>
            <a:endParaRPr lang="en-US"/>
          </a:p>
        </p:txBody>
      </p:sp>
    </p:spTree>
    <p:extLst>
      <p:ext uri="{BB962C8B-B14F-4D97-AF65-F5344CB8AC3E}">
        <p14:creationId xmlns:p14="http://schemas.microsoft.com/office/powerpoint/2010/main" val="41371339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3F06924-0040-9117-C586-5E540E6A068B}"/>
              </a:ext>
            </a:extLst>
          </p:cNvPr>
          <p:cNvSpPr>
            <a:spLocks noGrp="1"/>
          </p:cNvSpPr>
          <p:nvPr>
            <p:ph type="dt" sz="half" idx="10"/>
          </p:nvPr>
        </p:nvSpPr>
        <p:spPr/>
        <p:txBody>
          <a:bodyPr/>
          <a:lstStyle/>
          <a:p>
            <a:fld id="{E6D6BB31-D292-9048-BDF5-114116C7AADC}" type="datetimeFigureOut">
              <a:rPr lang="en-US" smtClean="0"/>
              <a:t>1/19/25</a:t>
            </a:fld>
            <a:endParaRPr lang="en-US"/>
          </a:p>
        </p:txBody>
      </p:sp>
      <p:sp>
        <p:nvSpPr>
          <p:cNvPr id="3" name="Footer Placeholder 2">
            <a:extLst>
              <a:ext uri="{FF2B5EF4-FFF2-40B4-BE49-F238E27FC236}">
                <a16:creationId xmlns:a16="http://schemas.microsoft.com/office/drawing/2014/main" id="{112627F6-5C41-7330-03FD-8C45738AF58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94555B4-F18A-5C56-2D04-C3B0F2964D06}"/>
              </a:ext>
            </a:extLst>
          </p:cNvPr>
          <p:cNvSpPr>
            <a:spLocks noGrp="1"/>
          </p:cNvSpPr>
          <p:nvPr>
            <p:ph type="sldNum" sz="quarter" idx="12"/>
          </p:nvPr>
        </p:nvSpPr>
        <p:spPr/>
        <p:txBody>
          <a:bodyPr/>
          <a:lstStyle/>
          <a:p>
            <a:fld id="{39AAA4D2-509E-E142-821A-9505472FFCEC}" type="slidenum">
              <a:rPr lang="en-US" smtClean="0"/>
              <a:t>‹#›</a:t>
            </a:fld>
            <a:endParaRPr lang="en-US"/>
          </a:p>
        </p:txBody>
      </p:sp>
    </p:spTree>
    <p:extLst>
      <p:ext uri="{BB962C8B-B14F-4D97-AF65-F5344CB8AC3E}">
        <p14:creationId xmlns:p14="http://schemas.microsoft.com/office/powerpoint/2010/main" val="7384762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38FE9-A624-D046-2EB6-799E7360B65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7F32DAE-6203-1315-0DAD-F622DBA30A9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8FB76E5-4B60-BBF2-FB31-F02C6FFAC60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16695AD-9C3F-8F9E-DA2B-33E0B5251BB4}"/>
              </a:ext>
            </a:extLst>
          </p:cNvPr>
          <p:cNvSpPr>
            <a:spLocks noGrp="1"/>
          </p:cNvSpPr>
          <p:nvPr>
            <p:ph type="dt" sz="half" idx="10"/>
          </p:nvPr>
        </p:nvSpPr>
        <p:spPr/>
        <p:txBody>
          <a:bodyPr/>
          <a:lstStyle/>
          <a:p>
            <a:fld id="{E6D6BB31-D292-9048-BDF5-114116C7AADC}" type="datetimeFigureOut">
              <a:rPr lang="en-US" smtClean="0"/>
              <a:t>1/19/25</a:t>
            </a:fld>
            <a:endParaRPr lang="en-US"/>
          </a:p>
        </p:txBody>
      </p:sp>
      <p:sp>
        <p:nvSpPr>
          <p:cNvPr id="6" name="Footer Placeholder 5">
            <a:extLst>
              <a:ext uri="{FF2B5EF4-FFF2-40B4-BE49-F238E27FC236}">
                <a16:creationId xmlns:a16="http://schemas.microsoft.com/office/drawing/2014/main" id="{F4A0DB16-3C61-CAAD-B261-177BD0F43A0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E15C6E0-0496-A7E1-A3EF-95F315A57315}"/>
              </a:ext>
            </a:extLst>
          </p:cNvPr>
          <p:cNvSpPr>
            <a:spLocks noGrp="1"/>
          </p:cNvSpPr>
          <p:nvPr>
            <p:ph type="sldNum" sz="quarter" idx="12"/>
          </p:nvPr>
        </p:nvSpPr>
        <p:spPr/>
        <p:txBody>
          <a:bodyPr/>
          <a:lstStyle/>
          <a:p>
            <a:fld id="{39AAA4D2-509E-E142-821A-9505472FFCEC}" type="slidenum">
              <a:rPr lang="en-US" smtClean="0"/>
              <a:t>‹#›</a:t>
            </a:fld>
            <a:endParaRPr lang="en-US"/>
          </a:p>
        </p:txBody>
      </p:sp>
    </p:spTree>
    <p:extLst>
      <p:ext uri="{BB962C8B-B14F-4D97-AF65-F5344CB8AC3E}">
        <p14:creationId xmlns:p14="http://schemas.microsoft.com/office/powerpoint/2010/main" val="36543784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D901E-AE34-1A7E-1FE5-14E58117391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8A9B96C-3704-E540-72BA-ADB76984D8B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7E51769-60C6-365F-144C-626F12A02D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38960CD-839C-8364-7DB0-CB660200349B}"/>
              </a:ext>
            </a:extLst>
          </p:cNvPr>
          <p:cNvSpPr>
            <a:spLocks noGrp="1"/>
          </p:cNvSpPr>
          <p:nvPr>
            <p:ph type="dt" sz="half" idx="10"/>
          </p:nvPr>
        </p:nvSpPr>
        <p:spPr/>
        <p:txBody>
          <a:bodyPr/>
          <a:lstStyle/>
          <a:p>
            <a:fld id="{E6D6BB31-D292-9048-BDF5-114116C7AADC}" type="datetimeFigureOut">
              <a:rPr lang="en-US" smtClean="0"/>
              <a:t>1/19/25</a:t>
            </a:fld>
            <a:endParaRPr lang="en-US"/>
          </a:p>
        </p:txBody>
      </p:sp>
      <p:sp>
        <p:nvSpPr>
          <p:cNvPr id="6" name="Footer Placeholder 5">
            <a:extLst>
              <a:ext uri="{FF2B5EF4-FFF2-40B4-BE49-F238E27FC236}">
                <a16:creationId xmlns:a16="http://schemas.microsoft.com/office/drawing/2014/main" id="{D57A1704-C477-BDBC-C77A-FAE0D98E9CE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788933-06C2-42B7-CF69-1764DC37ACF0}"/>
              </a:ext>
            </a:extLst>
          </p:cNvPr>
          <p:cNvSpPr>
            <a:spLocks noGrp="1"/>
          </p:cNvSpPr>
          <p:nvPr>
            <p:ph type="sldNum" sz="quarter" idx="12"/>
          </p:nvPr>
        </p:nvSpPr>
        <p:spPr/>
        <p:txBody>
          <a:bodyPr/>
          <a:lstStyle/>
          <a:p>
            <a:fld id="{39AAA4D2-509E-E142-821A-9505472FFCEC}" type="slidenum">
              <a:rPr lang="en-US" smtClean="0"/>
              <a:t>‹#›</a:t>
            </a:fld>
            <a:endParaRPr lang="en-US"/>
          </a:p>
        </p:txBody>
      </p:sp>
    </p:spTree>
    <p:extLst>
      <p:ext uri="{BB962C8B-B14F-4D97-AF65-F5344CB8AC3E}">
        <p14:creationId xmlns:p14="http://schemas.microsoft.com/office/powerpoint/2010/main" val="4215979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F10AA-95B9-D5B1-EA2B-78B761EC34AC}"/>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975D958-1A2D-BF5C-252B-B11C720433C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B089F67-5044-672A-34A7-98966BE4C55F}"/>
              </a:ext>
            </a:extLst>
          </p:cNvPr>
          <p:cNvSpPr>
            <a:spLocks noGrp="1"/>
          </p:cNvSpPr>
          <p:nvPr>
            <p:ph type="dt" sz="half" idx="10"/>
          </p:nvPr>
        </p:nvSpPr>
        <p:spPr/>
        <p:txBody>
          <a:bodyPr/>
          <a:lstStyle/>
          <a:p>
            <a:fld id="{E6D6BB31-D292-9048-BDF5-114116C7AADC}" type="datetimeFigureOut">
              <a:rPr lang="en-US" smtClean="0"/>
              <a:t>1/19/25</a:t>
            </a:fld>
            <a:endParaRPr lang="en-US"/>
          </a:p>
        </p:txBody>
      </p:sp>
      <p:sp>
        <p:nvSpPr>
          <p:cNvPr id="5" name="Footer Placeholder 4">
            <a:extLst>
              <a:ext uri="{FF2B5EF4-FFF2-40B4-BE49-F238E27FC236}">
                <a16:creationId xmlns:a16="http://schemas.microsoft.com/office/drawing/2014/main" id="{EFD3CEF1-46B4-0D6E-0B1A-28B39D9765C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B719044-D3AE-6623-BE53-A28CC8CBF545}"/>
              </a:ext>
            </a:extLst>
          </p:cNvPr>
          <p:cNvSpPr>
            <a:spLocks noGrp="1"/>
          </p:cNvSpPr>
          <p:nvPr>
            <p:ph type="sldNum" sz="quarter" idx="12"/>
          </p:nvPr>
        </p:nvSpPr>
        <p:spPr/>
        <p:txBody>
          <a:bodyPr/>
          <a:lstStyle/>
          <a:p>
            <a:fld id="{39AAA4D2-509E-E142-821A-9505472FFCEC}" type="slidenum">
              <a:rPr lang="en-US" smtClean="0"/>
              <a:t>‹#›</a:t>
            </a:fld>
            <a:endParaRPr lang="en-US"/>
          </a:p>
        </p:txBody>
      </p:sp>
    </p:spTree>
    <p:extLst>
      <p:ext uri="{BB962C8B-B14F-4D97-AF65-F5344CB8AC3E}">
        <p14:creationId xmlns:p14="http://schemas.microsoft.com/office/powerpoint/2010/main" val="16949282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BC3DC21-A9B4-07FF-EBA0-62E36F839841}"/>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5883857-DA7F-AB31-6BD3-71513388831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2BF3CD1-66E7-E258-6F14-3E0E5799D3E7}"/>
              </a:ext>
            </a:extLst>
          </p:cNvPr>
          <p:cNvSpPr>
            <a:spLocks noGrp="1"/>
          </p:cNvSpPr>
          <p:nvPr>
            <p:ph type="dt" sz="half" idx="10"/>
          </p:nvPr>
        </p:nvSpPr>
        <p:spPr/>
        <p:txBody>
          <a:bodyPr/>
          <a:lstStyle/>
          <a:p>
            <a:fld id="{E6D6BB31-D292-9048-BDF5-114116C7AADC}" type="datetimeFigureOut">
              <a:rPr lang="en-US" smtClean="0"/>
              <a:t>1/19/25</a:t>
            </a:fld>
            <a:endParaRPr lang="en-US"/>
          </a:p>
        </p:txBody>
      </p:sp>
      <p:sp>
        <p:nvSpPr>
          <p:cNvPr id="5" name="Footer Placeholder 4">
            <a:extLst>
              <a:ext uri="{FF2B5EF4-FFF2-40B4-BE49-F238E27FC236}">
                <a16:creationId xmlns:a16="http://schemas.microsoft.com/office/drawing/2014/main" id="{FFE13543-0B46-BA0E-EFFA-C3D038BCC64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5979D16-087C-AE26-47D4-8D45C101A1EB}"/>
              </a:ext>
            </a:extLst>
          </p:cNvPr>
          <p:cNvSpPr>
            <a:spLocks noGrp="1"/>
          </p:cNvSpPr>
          <p:nvPr>
            <p:ph type="sldNum" sz="quarter" idx="12"/>
          </p:nvPr>
        </p:nvSpPr>
        <p:spPr/>
        <p:txBody>
          <a:bodyPr/>
          <a:lstStyle/>
          <a:p>
            <a:fld id="{39AAA4D2-509E-E142-821A-9505472FFCEC}" type="slidenum">
              <a:rPr lang="en-US" smtClean="0"/>
              <a:t>‹#›</a:t>
            </a:fld>
            <a:endParaRPr lang="en-US"/>
          </a:p>
        </p:txBody>
      </p:sp>
    </p:spTree>
    <p:extLst>
      <p:ext uri="{BB962C8B-B14F-4D97-AF65-F5344CB8AC3E}">
        <p14:creationId xmlns:p14="http://schemas.microsoft.com/office/powerpoint/2010/main" val="3206511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37ADF98-881F-81D7-B430-053EE65B33C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A0202EC-9FA1-CF89-6AEB-A5561E52B09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D72C82C-01ED-A08B-2D44-A210B32F2DE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6D6BB31-D292-9048-BDF5-114116C7AADC}" type="datetimeFigureOut">
              <a:rPr lang="en-US" smtClean="0"/>
              <a:t>1/19/25</a:t>
            </a:fld>
            <a:endParaRPr lang="en-US"/>
          </a:p>
        </p:txBody>
      </p:sp>
      <p:sp>
        <p:nvSpPr>
          <p:cNvPr id="5" name="Footer Placeholder 4">
            <a:extLst>
              <a:ext uri="{FF2B5EF4-FFF2-40B4-BE49-F238E27FC236}">
                <a16:creationId xmlns:a16="http://schemas.microsoft.com/office/drawing/2014/main" id="{9DA9A4BC-6EBB-C238-A7F4-FBBFAAC939E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E85B239A-2205-25BF-0992-73B7615ADE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9AAA4D2-509E-E142-821A-9505472FFCEC}" type="slidenum">
              <a:rPr lang="en-US" smtClean="0"/>
              <a:t>‹#›</a:t>
            </a:fld>
            <a:endParaRPr lang="en-US"/>
          </a:p>
        </p:txBody>
      </p:sp>
    </p:spTree>
    <p:extLst>
      <p:ext uri="{BB962C8B-B14F-4D97-AF65-F5344CB8AC3E}">
        <p14:creationId xmlns:p14="http://schemas.microsoft.com/office/powerpoint/2010/main" val="12946508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6.png"/><Relationship Id="rId7" Type="http://schemas.openxmlformats.org/officeDocument/2006/relationships/diagramColors" Target="../diagrams/colors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actionforchildren.org.uk/blog/race-and-ethnicity-representation-in-the-media/" TargetMode="External"/><Relationship Id="rId3" Type="http://schemas.openxmlformats.org/officeDocument/2006/relationships/hyperlink" Target="https://sueatkinsparentingcoach.com/2024/09/the-cost-of-connection-has-social-media-robbed-your-children-of-their-innocence/" TargetMode="External"/><Relationship Id="rId7" Type="http://schemas.openxmlformats.org/officeDocument/2006/relationships/hyperlink" Target="https://doi.org/10.1016/j.chb.2023.107795"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s://www.pewresearch.org/internet/2023/06/29/blacklivesmatter-turns-10/" TargetMode="External"/><Relationship Id="rId5" Type="http://schemas.openxmlformats.org/officeDocument/2006/relationships/hyperlink" Target="https://www.bbc.co.uk/bitesize/guides/zcw67yc/revision/2" TargetMode="External"/><Relationship Id="rId4" Type="http://schemas.openxmlformats.org/officeDocument/2006/relationships/hyperlink" Target="https://www.bbc.co.uk/bitesize/articles/znt7p9q" TargetMode="External"/><Relationship Id="rId9" Type="http://schemas.openxmlformats.org/officeDocument/2006/relationships/hyperlink" Target="https://yougov.co.uk/politics/articles/50257-the-public-reaction-to-the-2024-riots"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s://www.kidsmentalhealthfoundation.org/mental-health-resources/technology-and-social-media/social-media-and-kids" TargetMode="External"/><Relationship Id="rId3" Type="http://schemas.openxmlformats.org/officeDocument/2006/relationships/hyperlink" Target="https://www.sciencedirect.com/topics/social-sciences/media-history" TargetMode="External"/><Relationship Id="rId7" Type="http://schemas.openxmlformats.org/officeDocument/2006/relationships/hyperlink" Target="https://datareportal.com/reports/digital-2024-united-kingdom" TargetMode="External"/><Relationship Id="rId2" Type="http://schemas.openxmlformats.org/officeDocument/2006/relationships/hyperlink" Target="https://www.investopedia.com/terms/s/social-media.asp" TargetMode="External"/><Relationship Id="rId1" Type="http://schemas.openxmlformats.org/officeDocument/2006/relationships/slideLayout" Target="../slideLayouts/slideLayout2.xml"/><Relationship Id="rId6" Type="http://schemas.openxmlformats.org/officeDocument/2006/relationships/hyperlink" Target="https://libguides.aber.ac.uk/c.php?g=688883&amp;p=4930093" TargetMode="External"/><Relationship Id="rId5" Type="http://schemas.openxmlformats.org/officeDocument/2006/relationships/hyperlink" Target="https://doi.org/10.2471/blt.20.276782" TargetMode="External"/><Relationship Id="rId4" Type="http://schemas.openxmlformats.org/officeDocument/2006/relationships/hyperlink" Target="https://www.researchgate.net/publication/356359672_Automated_Trouble_The_Role_of_Algorithmic_Selection_in_Harms_on_Social_Media_Platforms"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www.nursingtimes.net/respiratory/clap-for-heroes-nurses-say-they-do-not-want-return-of-applause-07-01-2021/" TargetMode="External"/><Relationship Id="rId3" Type="http://schemas.openxmlformats.org/officeDocument/2006/relationships/hyperlink" Target="https://www.statista.com/statistics/1326211/children-owning-mobile-phone-by-age-uk/" TargetMode="External"/><Relationship Id="rId7" Type="http://schemas.openxmlformats.org/officeDocument/2006/relationships/hyperlink" Target="https://www.legislation.gov.uk/ukpga/2024/15"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www.mcleanhospital.org/essential/it-or-not-social-medias-affecting-your-mental-health" TargetMode="External"/><Relationship Id="rId11" Type="http://schemas.openxmlformats.org/officeDocument/2006/relationships/hyperlink" Target="https://webandcrafts.com/blog/social-media-advantages-and-disadvantages" TargetMode="External"/><Relationship Id="rId5" Type="http://schemas.openxmlformats.org/officeDocument/2006/relationships/hyperlink" Target="https://pressgazette.co.uk/media-audience-and-business-data/uk-newsbrand-trust-rankings-sun-least-trusted-bbc-ft-most/" TargetMode="External"/><Relationship Id="rId10" Type="http://schemas.openxmlformats.org/officeDocument/2006/relationships/hyperlink" Target="https://learning.nspcc.org.uk/child-abuse-and-neglect/harmful-sexual-behaviour/preventing" TargetMode="External"/><Relationship Id="rId4" Type="http://schemas.openxmlformats.org/officeDocument/2006/relationships/hyperlink" Target="https://www.openvieweducation.co.uk/social-media-age-ratings/" TargetMode="External"/><Relationship Id="rId9" Type="http://schemas.openxmlformats.org/officeDocument/2006/relationships/hyperlink" Target="https://www.ncsc.gov.uk/guidance/social-media-how-to-use-it-safely"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mgcub.ac.in/pdf/material/202004100546201419692eca.pdf" TargetMode="External"/><Relationship Id="rId7" Type="http://schemas.openxmlformats.org/officeDocument/2006/relationships/hyperlink" Target="https://www.thesun.co.uk/tv/32192516/coleen-did-herself-proud-rebekah-vardys-im-celeb-diary"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www.ukri.org/who-we-are/how-we-are-doing/research-outcomes-and-impact/ahrc/conspiracy-theories-and-covid-19/" TargetMode="External"/><Relationship Id="rId5" Type="http://schemas.openxmlformats.org/officeDocument/2006/relationships/hyperlink" Target="https://doi.org/10.1097/yco.0000000000000547" TargetMode="External"/><Relationship Id="rId4" Type="http://schemas.openxmlformats.org/officeDocument/2006/relationships/hyperlink" Target="https://learning.nspcc.org.uk/news/2024/january/online-harms-protecting-children-and-young-peopl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FEC40A-86FA-1CDF-095D-E09C298AE345}"/>
              </a:ext>
            </a:extLst>
          </p:cNvPr>
          <p:cNvSpPr>
            <a:spLocks noGrp="1"/>
          </p:cNvSpPr>
          <p:nvPr>
            <p:ph type="ctrTitle"/>
          </p:nvPr>
        </p:nvSpPr>
        <p:spPr>
          <a:xfrm>
            <a:off x="5297762" y="640080"/>
            <a:ext cx="6251110" cy="3566160"/>
          </a:xfrm>
        </p:spPr>
        <p:txBody>
          <a:bodyPr anchor="b">
            <a:normAutofit fontScale="90000"/>
          </a:bodyPr>
          <a:lstStyle/>
          <a:p>
            <a:pPr algn="l"/>
            <a:r>
              <a:rPr lang="en-GB" sz="3800">
                <a:effectLst/>
                <a:latin typeface=".SF NS"/>
              </a:rPr>
              <a:t>The Role of Media in Public Protection. </a:t>
            </a:r>
            <a:br>
              <a:rPr lang="en-GB" sz="3800">
                <a:latin typeface=".SF NS"/>
              </a:rPr>
            </a:br>
            <a:r>
              <a:rPr lang="en-GB" sz="3800">
                <a:effectLst/>
                <a:latin typeface=".SF NS"/>
              </a:rPr>
              <a:t>Evaluate if media outlets have a responsibility on the impact of public safety and perception.</a:t>
            </a:r>
            <a:br>
              <a:rPr lang="en-GB" sz="3800">
                <a:effectLst/>
                <a:latin typeface=".SF NS"/>
              </a:rPr>
            </a:br>
            <a:endParaRPr lang="en-US" sz="3800"/>
          </a:p>
        </p:txBody>
      </p:sp>
      <p:pic>
        <p:nvPicPr>
          <p:cNvPr id="4" name="Picture 3" descr="Person watching empty phone">
            <a:extLst>
              <a:ext uri="{FF2B5EF4-FFF2-40B4-BE49-F238E27FC236}">
                <a16:creationId xmlns:a16="http://schemas.microsoft.com/office/drawing/2014/main" id="{0929C654-17D7-3FC5-C7CE-F638A24B997A}"/>
              </a:ext>
            </a:extLst>
          </p:cNvPr>
          <p:cNvPicPr>
            <a:picLocks noChangeAspect="1"/>
          </p:cNvPicPr>
          <p:nvPr/>
        </p:nvPicPr>
        <p:blipFill>
          <a:blip r:embed="rId2"/>
          <a:srcRect l="42914" r="11755"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0"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68744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167E56FD-6394-6411-7E68-596ED84F3BCF}"/>
              </a:ext>
            </a:extLst>
          </p:cNvPr>
          <p:cNvSpPr txBox="1"/>
          <p:nvPr/>
        </p:nvSpPr>
        <p:spPr>
          <a:xfrm>
            <a:off x="6167558" y="971739"/>
            <a:ext cx="4805996" cy="1297115"/>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kern="1200">
                <a:solidFill>
                  <a:schemeClr val="tx2"/>
                </a:solidFill>
                <a:latin typeface="+mj-lt"/>
                <a:ea typeface="+mj-ea"/>
                <a:cs typeface="+mj-cs"/>
              </a:rPr>
              <a:t> Objectives:</a:t>
            </a:r>
          </a:p>
          <a:p>
            <a:pPr>
              <a:lnSpc>
                <a:spcPct val="90000"/>
              </a:lnSpc>
              <a:spcBef>
                <a:spcPct val="0"/>
              </a:spcBef>
              <a:spcAft>
                <a:spcPts val="600"/>
              </a:spcAft>
            </a:pPr>
            <a:endParaRPr lang="en-US" sz="4000" kern="1200">
              <a:solidFill>
                <a:schemeClr val="tx2"/>
              </a:solidFill>
              <a:latin typeface="+mj-lt"/>
              <a:ea typeface="+mj-ea"/>
              <a:cs typeface="+mj-cs"/>
            </a:endParaRPr>
          </a:p>
        </p:txBody>
      </p:sp>
      <p:pic>
        <p:nvPicPr>
          <p:cNvPr id="11" name="Graphic 10" descr="Bullseye">
            <a:extLst>
              <a:ext uri="{FF2B5EF4-FFF2-40B4-BE49-F238E27FC236}">
                <a16:creationId xmlns:a16="http://schemas.microsoft.com/office/drawing/2014/main" id="{B2AAA26E-4E52-7565-EA0F-F047D43D55A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8" name="Group 17">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9" name="Freeform: Shape 18">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extBox 1">
            <a:extLst>
              <a:ext uri="{FF2B5EF4-FFF2-40B4-BE49-F238E27FC236}">
                <a16:creationId xmlns:a16="http://schemas.microsoft.com/office/drawing/2014/main" id="{56DBB35E-1640-8FBA-482B-F13C5484E100}"/>
              </a:ext>
            </a:extLst>
          </p:cNvPr>
          <p:cNvSpPr txBox="1"/>
          <p:nvPr/>
        </p:nvSpPr>
        <p:spPr>
          <a:xfrm>
            <a:off x="6234422" y="2268854"/>
            <a:ext cx="5957273" cy="1569660"/>
          </a:xfrm>
          <a:prstGeom prst="rect">
            <a:avLst/>
          </a:prstGeom>
          <a:noFill/>
        </p:spPr>
        <p:txBody>
          <a:bodyPr wrap="square" rtlCol="0">
            <a:spAutoFit/>
          </a:bodyPr>
          <a:lstStyle/>
          <a:p>
            <a:pPr marL="285750" indent="-285750">
              <a:buFont typeface="Arial" panose="020B0604020202020204" pitchFamily="34" charset="0"/>
              <a:buChar char="•"/>
            </a:pPr>
            <a:r>
              <a:rPr lang="en-US" sz="2400" dirty="0"/>
              <a:t>To discuss the impact media has on children and adults </a:t>
            </a:r>
          </a:p>
          <a:p>
            <a:pPr marL="285750" indent="-285750">
              <a:buFont typeface="Arial" panose="020B0604020202020204" pitchFamily="34" charset="0"/>
              <a:buChar char="•"/>
            </a:pPr>
            <a:r>
              <a:rPr lang="en-US" sz="2400" dirty="0"/>
              <a:t>To  discuss black lives matter and COVID-19 </a:t>
            </a:r>
          </a:p>
        </p:txBody>
      </p:sp>
    </p:spTree>
    <p:extLst>
      <p:ext uri="{BB962C8B-B14F-4D97-AF65-F5344CB8AC3E}">
        <p14:creationId xmlns:p14="http://schemas.microsoft.com/office/powerpoint/2010/main" val="39396942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11"/>
                                        </p:tgtEl>
                                        <p:attrNameLst>
                                          <p:attrName>style.visibility</p:attrName>
                                        </p:attrNameLst>
                                      </p:cBhvr>
                                      <p:to>
                                        <p:strVal val="visible"/>
                                      </p:to>
                                    </p:set>
                                    <p:animEffect transition="in" filter="fade">
                                      <p:cBhvr>
                                        <p:cTn id="7" dur="7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8E1F219-362C-F7A4-5E5A-0FBF46C26626}"/>
              </a:ext>
            </a:extLst>
          </p:cNvPr>
          <p:cNvSpPr txBox="1"/>
          <p:nvPr/>
        </p:nvSpPr>
        <p:spPr>
          <a:xfrm>
            <a:off x="623944" y="297932"/>
            <a:ext cx="11220225" cy="5139869"/>
          </a:xfrm>
          <a:prstGeom prst="rect">
            <a:avLst/>
          </a:prstGeom>
          <a:noFill/>
        </p:spPr>
        <p:txBody>
          <a:bodyPr wrap="square" lIns="91440" tIns="45720" rIns="91440" bIns="45720" rtlCol="0" anchor="t">
            <a:spAutoFit/>
          </a:bodyPr>
          <a:lstStyle/>
          <a:p>
            <a:endParaRPr lang="en-US" sz="2400" dirty="0"/>
          </a:p>
          <a:p>
            <a:r>
              <a:rPr lang="en-US" sz="2400" b="1" dirty="0"/>
              <a:t>What is the media?</a:t>
            </a:r>
          </a:p>
          <a:p>
            <a:r>
              <a:rPr lang="en-US" sz="2400" dirty="0"/>
              <a:t>Media is any outlets—such as newspapers, X (Twitter), radio, or television- that provide broad communication, information, or entertainment in society.</a:t>
            </a:r>
          </a:p>
          <a:p>
            <a:endParaRPr lang="en-US" sz="2400" dirty="0"/>
          </a:p>
          <a:p>
            <a:r>
              <a:rPr lang="en-US" sz="2400" b="1" dirty="0"/>
              <a:t>Media bias</a:t>
            </a:r>
          </a:p>
          <a:p>
            <a:r>
              <a:rPr lang="en-US" sz="2400" dirty="0"/>
              <a:t>When a narrative is only told from one point of view, without considering the opposing position, it is said to be biased</a:t>
            </a:r>
            <a:r>
              <a:rPr lang="en-US" sz="1600" dirty="0"/>
              <a:t>. </a:t>
            </a:r>
          </a:p>
          <a:p>
            <a:endParaRPr lang="en-US" sz="1600" b="1" dirty="0"/>
          </a:p>
          <a:p>
            <a:r>
              <a:rPr lang="en-US" sz="2400" b="1" dirty="0"/>
              <a:t>History of media</a:t>
            </a:r>
            <a:r>
              <a:rPr lang="en-US" sz="2400" dirty="0">
                <a:solidFill>
                  <a:srgbClr val="FF0000"/>
                </a:solidFill>
              </a:rPr>
              <a:t> </a:t>
            </a:r>
          </a:p>
          <a:p>
            <a:endParaRPr lang="en-US" sz="2400" b="1" dirty="0"/>
          </a:p>
          <a:p>
            <a:r>
              <a:rPr lang="en-US" sz="2400" b="1" dirty="0"/>
              <a:t>Legislation</a:t>
            </a:r>
          </a:p>
          <a:p>
            <a:r>
              <a:rPr lang="en-US" sz="2400" dirty="0"/>
              <a:t>Media Act 2024 </a:t>
            </a:r>
            <a:r>
              <a:rPr lang="en-US" dirty="0">
                <a:solidFill>
                  <a:srgbClr val="FF0000"/>
                </a:solidFill>
              </a:rPr>
              <a:t> </a:t>
            </a:r>
            <a:endParaRPr lang="en-US" sz="2400" dirty="0"/>
          </a:p>
          <a:p>
            <a:endParaRPr lang="en-US" sz="2400" dirty="0"/>
          </a:p>
        </p:txBody>
      </p:sp>
      <p:sp>
        <p:nvSpPr>
          <p:cNvPr id="2" name="TextBox 1">
            <a:extLst>
              <a:ext uri="{FF2B5EF4-FFF2-40B4-BE49-F238E27FC236}">
                <a16:creationId xmlns:a16="http://schemas.microsoft.com/office/drawing/2014/main" id="{FDF3522D-9362-D764-9A36-1EF98EF1111F}"/>
              </a:ext>
            </a:extLst>
          </p:cNvPr>
          <p:cNvSpPr txBox="1"/>
          <p:nvPr/>
        </p:nvSpPr>
        <p:spPr>
          <a:xfrm>
            <a:off x="11507096" y="144043"/>
            <a:ext cx="1090108" cy="307777"/>
          </a:xfrm>
          <a:prstGeom prst="rect">
            <a:avLst/>
          </a:prstGeom>
          <a:noFill/>
        </p:spPr>
        <p:txBody>
          <a:bodyPr wrap="square" rtlCol="0">
            <a:spAutoFit/>
          </a:bodyPr>
          <a:lstStyle/>
          <a:p>
            <a:r>
              <a:rPr lang="en-US" sz="1400"/>
              <a:t>Paige </a:t>
            </a:r>
          </a:p>
        </p:txBody>
      </p:sp>
      <p:sp>
        <p:nvSpPr>
          <p:cNvPr id="5" name="TextBox 4">
            <a:extLst>
              <a:ext uri="{FF2B5EF4-FFF2-40B4-BE49-F238E27FC236}">
                <a16:creationId xmlns:a16="http://schemas.microsoft.com/office/drawing/2014/main" id="{0DD6D121-DCE2-5635-B015-4B43CDCC6918}"/>
              </a:ext>
            </a:extLst>
          </p:cNvPr>
          <p:cNvSpPr txBox="1"/>
          <p:nvPr/>
        </p:nvSpPr>
        <p:spPr>
          <a:xfrm>
            <a:off x="10115274" y="6375402"/>
            <a:ext cx="2076726" cy="369332"/>
          </a:xfrm>
          <a:prstGeom prst="rect">
            <a:avLst/>
          </a:prstGeom>
          <a:noFill/>
        </p:spPr>
        <p:txBody>
          <a:bodyPr wrap="square" rtlCol="0">
            <a:spAutoFit/>
          </a:bodyPr>
          <a:lstStyle/>
          <a:p>
            <a:r>
              <a:rPr lang="en-GB" sz="1800" b="0" i="0" u="none" strike="noStrike">
                <a:solidFill>
                  <a:srgbClr val="000000"/>
                </a:solidFill>
                <a:effectLst/>
                <a:latin typeface="Times New Roman" panose="02020603050405020304" pitchFamily="18" charset="0"/>
              </a:rPr>
              <a:t>(</a:t>
            </a:r>
            <a:r>
              <a:rPr lang="en-GB" sz="1800" b="0" i="0" u="none" strike="noStrike" err="1">
                <a:solidFill>
                  <a:srgbClr val="000000"/>
                </a:solidFill>
                <a:effectLst/>
                <a:latin typeface="Times New Roman" panose="02020603050405020304" pitchFamily="18" charset="0"/>
              </a:rPr>
              <a:t>Dollarhide</a:t>
            </a:r>
            <a:r>
              <a:rPr lang="en-GB" sz="1800" b="0" i="0" u="none" strike="noStrike">
                <a:solidFill>
                  <a:srgbClr val="000000"/>
                </a:solidFill>
                <a:effectLst/>
                <a:latin typeface="Times New Roman" panose="02020603050405020304" pitchFamily="18" charset="0"/>
              </a:rPr>
              <a:t>, 2024).</a:t>
            </a:r>
            <a:endParaRPr lang="en-US"/>
          </a:p>
        </p:txBody>
      </p:sp>
      <p:sp>
        <p:nvSpPr>
          <p:cNvPr id="6" name="TextBox 5">
            <a:extLst>
              <a:ext uri="{FF2B5EF4-FFF2-40B4-BE49-F238E27FC236}">
                <a16:creationId xmlns:a16="http://schemas.microsoft.com/office/drawing/2014/main" id="{7DBCC0F5-440F-677D-0E6F-2DA60B13971A}"/>
              </a:ext>
            </a:extLst>
          </p:cNvPr>
          <p:cNvSpPr txBox="1"/>
          <p:nvPr/>
        </p:nvSpPr>
        <p:spPr>
          <a:xfrm>
            <a:off x="5355766" y="6375402"/>
            <a:ext cx="1499191" cy="369332"/>
          </a:xfrm>
          <a:prstGeom prst="rect">
            <a:avLst/>
          </a:prstGeom>
          <a:noFill/>
        </p:spPr>
        <p:txBody>
          <a:bodyPr wrap="square" rtlCol="0">
            <a:spAutoFit/>
          </a:bodyPr>
          <a:lstStyle/>
          <a:p>
            <a:r>
              <a:rPr lang="en-GB" sz="1800" b="0" i="0" u="none" strike="noStrike">
                <a:solidFill>
                  <a:srgbClr val="000000"/>
                </a:solidFill>
                <a:effectLst/>
                <a:latin typeface="Times New Roman" panose="02020603050405020304" pitchFamily="18" charset="0"/>
              </a:rPr>
              <a:t>(Jones, 2011).</a:t>
            </a:r>
            <a:endParaRPr lang="en-US"/>
          </a:p>
        </p:txBody>
      </p:sp>
      <p:sp>
        <p:nvSpPr>
          <p:cNvPr id="7" name="TextBox 6">
            <a:extLst>
              <a:ext uri="{FF2B5EF4-FFF2-40B4-BE49-F238E27FC236}">
                <a16:creationId xmlns:a16="http://schemas.microsoft.com/office/drawing/2014/main" id="{F59D66CE-C483-F717-7F12-A67F4681963A}"/>
              </a:ext>
            </a:extLst>
          </p:cNvPr>
          <p:cNvSpPr txBox="1"/>
          <p:nvPr/>
        </p:nvSpPr>
        <p:spPr>
          <a:xfrm>
            <a:off x="6854957" y="6375402"/>
            <a:ext cx="1499191" cy="369332"/>
          </a:xfrm>
          <a:prstGeom prst="rect">
            <a:avLst/>
          </a:prstGeom>
          <a:noFill/>
        </p:spPr>
        <p:txBody>
          <a:bodyPr wrap="square" rtlCol="0">
            <a:spAutoFit/>
          </a:bodyPr>
          <a:lstStyle/>
          <a:p>
            <a:r>
              <a:rPr lang="en-GB" sz="1800" b="0" i="0" u="none" strike="noStrike">
                <a:solidFill>
                  <a:srgbClr val="000000"/>
                </a:solidFill>
                <a:effectLst/>
                <a:latin typeface="Times New Roman" panose="02020603050405020304" pitchFamily="18" charset="0"/>
              </a:rPr>
              <a:t>(BBC, 2023).</a:t>
            </a:r>
            <a:endParaRPr lang="en-US"/>
          </a:p>
        </p:txBody>
      </p:sp>
      <p:sp>
        <p:nvSpPr>
          <p:cNvPr id="8" name="TextBox 7">
            <a:extLst>
              <a:ext uri="{FF2B5EF4-FFF2-40B4-BE49-F238E27FC236}">
                <a16:creationId xmlns:a16="http://schemas.microsoft.com/office/drawing/2014/main" id="{4DCF3B47-53A3-B6E8-6EF4-B0D2E8709AF5}"/>
              </a:ext>
            </a:extLst>
          </p:cNvPr>
          <p:cNvSpPr txBox="1"/>
          <p:nvPr/>
        </p:nvSpPr>
        <p:spPr>
          <a:xfrm>
            <a:off x="8198036" y="6375402"/>
            <a:ext cx="2232838" cy="369332"/>
          </a:xfrm>
          <a:prstGeom prst="rect">
            <a:avLst/>
          </a:prstGeom>
          <a:noFill/>
        </p:spPr>
        <p:txBody>
          <a:bodyPr wrap="square" rtlCol="0">
            <a:spAutoFit/>
          </a:bodyPr>
          <a:lstStyle/>
          <a:p>
            <a:r>
              <a:rPr lang="en-GB" sz="1800" b="0" i="0" u="none" strike="noStrike">
                <a:solidFill>
                  <a:srgbClr val="000000"/>
                </a:solidFill>
                <a:effectLst/>
                <a:latin typeface="Times New Roman" panose="02020603050405020304" pitchFamily="18" charset="0"/>
              </a:rPr>
              <a:t>(Media Act , 2024).</a:t>
            </a:r>
            <a:endParaRPr lang="en-US"/>
          </a:p>
        </p:txBody>
      </p:sp>
      <p:sp>
        <p:nvSpPr>
          <p:cNvPr id="9" name="TextBox 8">
            <a:extLst>
              <a:ext uri="{FF2B5EF4-FFF2-40B4-BE49-F238E27FC236}">
                <a16:creationId xmlns:a16="http://schemas.microsoft.com/office/drawing/2014/main" id="{622CB36A-D4C7-19CE-2F85-7C1135958E6A}"/>
              </a:ext>
            </a:extLst>
          </p:cNvPr>
          <p:cNvSpPr txBox="1"/>
          <p:nvPr/>
        </p:nvSpPr>
        <p:spPr>
          <a:xfrm>
            <a:off x="3594640" y="6375402"/>
            <a:ext cx="1755208" cy="369332"/>
          </a:xfrm>
          <a:prstGeom prst="rect">
            <a:avLst/>
          </a:prstGeom>
          <a:noFill/>
        </p:spPr>
        <p:txBody>
          <a:bodyPr wrap="square" rtlCol="0">
            <a:spAutoFit/>
          </a:bodyPr>
          <a:lstStyle/>
          <a:p>
            <a:r>
              <a:rPr lang="en-GB" sz="1800" b="0" i="0" u="none" strike="noStrike">
                <a:solidFill>
                  <a:srgbClr val="000000"/>
                </a:solidFill>
                <a:effectLst/>
                <a:latin typeface="Times New Roman" panose="02020603050405020304" pitchFamily="18" charset="0"/>
              </a:rPr>
              <a:t>(Dooley, 2015).</a:t>
            </a:r>
            <a:endParaRPr lang="en-US"/>
          </a:p>
        </p:txBody>
      </p:sp>
    </p:spTree>
    <p:extLst>
      <p:ext uri="{BB962C8B-B14F-4D97-AF65-F5344CB8AC3E}">
        <p14:creationId xmlns:p14="http://schemas.microsoft.com/office/powerpoint/2010/main" val="40732441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C70ED56-645E-7BBF-80FB-85809C23E07F}"/>
              </a:ext>
            </a:extLst>
          </p:cNvPr>
          <p:cNvSpPr>
            <a:spLocks noGrp="1"/>
          </p:cNvSpPr>
          <p:nvPr>
            <p:ph type="title"/>
          </p:nvPr>
        </p:nvSpPr>
        <p:spPr>
          <a:xfrm>
            <a:off x="2783072" y="427055"/>
            <a:ext cx="6625856" cy="1325563"/>
          </a:xfrm>
        </p:spPr>
        <p:txBody>
          <a:bodyPr>
            <a:normAutofit/>
          </a:bodyPr>
          <a:lstStyle/>
          <a:p>
            <a:pPr algn="ctr"/>
            <a:r>
              <a:rPr lang="en-US" sz="4000">
                <a:solidFill>
                  <a:schemeClr val="tx2">
                    <a:lumMod val="25000"/>
                    <a:lumOff val="75000"/>
                  </a:schemeClr>
                </a:solidFill>
                <a:latin typeface="AkayaKanadaka" panose="02010502080401010103" pitchFamily="2" charset="77"/>
                <a:cs typeface="AkayaKanadaka" panose="02010502080401010103" pitchFamily="2" charset="77"/>
              </a:rPr>
              <a:t>Negatives / Positives on social media for children </a:t>
            </a:r>
          </a:p>
        </p:txBody>
      </p:sp>
      <p:graphicFrame>
        <p:nvGraphicFramePr>
          <p:cNvPr id="6" name="Table 5">
            <a:extLst>
              <a:ext uri="{FF2B5EF4-FFF2-40B4-BE49-F238E27FC236}">
                <a16:creationId xmlns:a16="http://schemas.microsoft.com/office/drawing/2014/main" id="{4599EE51-9E69-1F73-41CF-519734764896}"/>
              </a:ext>
            </a:extLst>
          </p:cNvPr>
          <p:cNvGraphicFramePr>
            <a:graphicFrameLocks noGrp="1"/>
          </p:cNvGraphicFramePr>
          <p:nvPr>
            <p:extLst>
              <p:ext uri="{D42A27DB-BD31-4B8C-83A1-F6EECF244321}">
                <p14:modId xmlns:p14="http://schemas.microsoft.com/office/powerpoint/2010/main" val="1366420013"/>
              </p:ext>
            </p:extLst>
          </p:nvPr>
        </p:nvGraphicFramePr>
        <p:xfrm>
          <a:off x="1650380" y="1752617"/>
          <a:ext cx="9344722" cy="4904601"/>
        </p:xfrm>
        <a:graphic>
          <a:graphicData uri="http://schemas.openxmlformats.org/drawingml/2006/table">
            <a:tbl>
              <a:tblPr firstRow="1" bandRow="1">
                <a:tableStyleId>{00A15C55-8517-42AA-B614-E9B94910E393}</a:tableStyleId>
              </a:tblPr>
              <a:tblGrid>
                <a:gridCol w="4672361">
                  <a:extLst>
                    <a:ext uri="{9D8B030D-6E8A-4147-A177-3AD203B41FA5}">
                      <a16:colId xmlns:a16="http://schemas.microsoft.com/office/drawing/2014/main" val="2548895295"/>
                    </a:ext>
                  </a:extLst>
                </a:gridCol>
                <a:gridCol w="4672361">
                  <a:extLst>
                    <a:ext uri="{9D8B030D-6E8A-4147-A177-3AD203B41FA5}">
                      <a16:colId xmlns:a16="http://schemas.microsoft.com/office/drawing/2014/main" val="2896603725"/>
                    </a:ext>
                  </a:extLst>
                </a:gridCol>
              </a:tblGrid>
              <a:tr h="566837">
                <a:tc>
                  <a:txBody>
                    <a:bodyPr/>
                    <a:lstStyle/>
                    <a:p>
                      <a:pPr algn="ctr"/>
                      <a:r>
                        <a:rPr lang="en-US" sz="2400" dirty="0"/>
                        <a:t>Negatives</a:t>
                      </a:r>
                      <a:r>
                        <a:rPr lang="en-US" dirty="0"/>
                        <a:t> </a:t>
                      </a:r>
                    </a:p>
                  </a:txBody>
                  <a:tcPr/>
                </a:tc>
                <a:tc>
                  <a:txBody>
                    <a:bodyPr/>
                    <a:lstStyle/>
                    <a:p>
                      <a:pPr algn="ctr"/>
                      <a:r>
                        <a:rPr lang="en-US" sz="2400" dirty="0"/>
                        <a:t>Positives </a:t>
                      </a:r>
                    </a:p>
                  </a:txBody>
                  <a:tcPr/>
                </a:tc>
                <a:extLst>
                  <a:ext uri="{0D108BD9-81ED-4DB2-BD59-A6C34878D82A}">
                    <a16:rowId xmlns:a16="http://schemas.microsoft.com/office/drawing/2014/main" val="1981315141"/>
                  </a:ext>
                </a:extLst>
              </a:tr>
              <a:tr h="71106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kern="100" dirty="0">
                          <a:effectLst/>
                        </a:rPr>
                        <a:t>Self-understanding</a:t>
                      </a:r>
                      <a:endParaRPr lang="en-GB" sz="2400" kern="100" dirty="0">
                        <a:effectLst/>
                      </a:endParaRP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000" dirty="0"/>
                        <a:t>Overemphasis on looks </a:t>
                      </a:r>
                    </a:p>
                    <a:p>
                      <a:endParaRPr lang="en-US" sz="2400" dirty="0"/>
                    </a:p>
                  </a:txBody>
                  <a:tcPr/>
                </a:tc>
                <a:extLst>
                  <a:ext uri="{0D108BD9-81ED-4DB2-BD59-A6C34878D82A}">
                    <a16:rowId xmlns:a16="http://schemas.microsoft.com/office/drawing/2014/main" val="1855283441"/>
                  </a:ext>
                </a:extLst>
              </a:tr>
              <a:tr h="71106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kern="100" dirty="0">
                          <a:effectLst/>
                        </a:rPr>
                        <a:t>Stronger relationships </a:t>
                      </a: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000" dirty="0"/>
                        <a:t>Exposure to negative content </a:t>
                      </a:r>
                    </a:p>
                    <a:p>
                      <a:endParaRPr lang="en-US" dirty="0"/>
                    </a:p>
                  </a:txBody>
                  <a:tcPr/>
                </a:tc>
                <a:extLst>
                  <a:ext uri="{0D108BD9-81ED-4DB2-BD59-A6C34878D82A}">
                    <a16:rowId xmlns:a16="http://schemas.microsoft.com/office/drawing/2014/main" val="1490635686"/>
                  </a:ext>
                </a:extLst>
              </a:tr>
              <a:tr h="711061">
                <a:tc>
                  <a:txBody>
                    <a:bodyPr/>
                    <a:lstStyle/>
                    <a:p>
                      <a:endParaRPr lang="en-US"/>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000" dirty="0"/>
                        <a:t>Pretenders</a:t>
                      </a:r>
                    </a:p>
                    <a:p>
                      <a:endParaRPr lang="en-US" dirty="0"/>
                    </a:p>
                  </a:txBody>
                  <a:tcPr/>
                </a:tc>
                <a:extLst>
                  <a:ext uri="{0D108BD9-81ED-4DB2-BD59-A6C34878D82A}">
                    <a16:rowId xmlns:a16="http://schemas.microsoft.com/office/drawing/2014/main" val="2924667360"/>
                  </a:ext>
                </a:extLst>
              </a:tr>
              <a:tr h="711061">
                <a:tc>
                  <a:txBody>
                    <a:bodyPr/>
                    <a:lstStyle/>
                    <a:p>
                      <a:endParaRPr lang="en-US"/>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000" dirty="0"/>
                        <a:t>Replacement of real-life interaction </a:t>
                      </a:r>
                    </a:p>
                    <a:p>
                      <a:endParaRPr lang="en-US" dirty="0"/>
                    </a:p>
                  </a:txBody>
                  <a:tcPr/>
                </a:tc>
                <a:extLst>
                  <a:ext uri="{0D108BD9-81ED-4DB2-BD59-A6C34878D82A}">
                    <a16:rowId xmlns:a16="http://schemas.microsoft.com/office/drawing/2014/main" val="1942392979"/>
                  </a:ext>
                </a:extLst>
              </a:tr>
              <a:tr h="711061">
                <a:tc>
                  <a:txBody>
                    <a:bodyPr/>
                    <a:lstStyle/>
                    <a:p>
                      <a:endParaRPr lang="en-US"/>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000" dirty="0"/>
                        <a:t>Cyberbullying</a:t>
                      </a:r>
                    </a:p>
                    <a:p>
                      <a:endParaRPr lang="en-US" dirty="0"/>
                    </a:p>
                  </a:txBody>
                  <a:tcPr/>
                </a:tc>
                <a:extLst>
                  <a:ext uri="{0D108BD9-81ED-4DB2-BD59-A6C34878D82A}">
                    <a16:rowId xmlns:a16="http://schemas.microsoft.com/office/drawing/2014/main" val="570335548"/>
                  </a:ext>
                </a:extLst>
              </a:tr>
              <a:tr h="711061">
                <a:tc>
                  <a:txBody>
                    <a:bodyPr/>
                    <a:lstStyle/>
                    <a:p>
                      <a:endParaRPr lang="en-US"/>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000" b="0" kern="100" dirty="0">
                          <a:effectLst/>
                        </a:rPr>
                        <a:t>Algorithms </a:t>
                      </a:r>
                      <a:endParaRPr lang="en-GB" sz="2000" b="0" kern="100" dirty="0">
                        <a:effectLst/>
                      </a:endParaRPr>
                    </a:p>
                    <a:p>
                      <a:endParaRPr lang="en-US" dirty="0"/>
                    </a:p>
                  </a:txBody>
                  <a:tcPr/>
                </a:tc>
                <a:extLst>
                  <a:ext uri="{0D108BD9-81ED-4DB2-BD59-A6C34878D82A}">
                    <a16:rowId xmlns:a16="http://schemas.microsoft.com/office/drawing/2014/main" val="2671946005"/>
                  </a:ext>
                </a:extLst>
              </a:tr>
            </a:tbl>
          </a:graphicData>
        </a:graphic>
      </p:graphicFrame>
    </p:spTree>
    <p:extLst>
      <p:ext uri="{BB962C8B-B14F-4D97-AF65-F5344CB8AC3E}">
        <p14:creationId xmlns:p14="http://schemas.microsoft.com/office/powerpoint/2010/main" val="23824116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DBF50F6-DD88-4D9F-B7D3-79B9899809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6BBDC2-6929-469E-B7C4-A03E77BF94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C4A3C5-78A5-E8E4-7FF0-F76BAB3A336A}"/>
              </a:ext>
            </a:extLst>
          </p:cNvPr>
          <p:cNvSpPr>
            <a:spLocks noGrp="1"/>
          </p:cNvSpPr>
          <p:nvPr>
            <p:ph type="title"/>
          </p:nvPr>
        </p:nvSpPr>
        <p:spPr>
          <a:xfrm>
            <a:off x="1936626" y="472763"/>
            <a:ext cx="9278983" cy="775845"/>
          </a:xfrm>
        </p:spPr>
        <p:txBody>
          <a:bodyPr vert="horz" lIns="91440" tIns="45720" rIns="91440" bIns="45720" rtlCol="0" anchor="ctr">
            <a:normAutofit/>
          </a:bodyPr>
          <a:lstStyle/>
          <a:p>
            <a:r>
              <a:rPr lang="en-US" sz="4000">
                <a:solidFill>
                  <a:schemeClr val="tx2"/>
                </a:solidFill>
              </a:rPr>
              <a:t>Social</a:t>
            </a:r>
            <a:r>
              <a:rPr lang="en-US" sz="4000" kern="1200">
                <a:solidFill>
                  <a:schemeClr val="tx2"/>
                </a:solidFill>
                <a:latin typeface="+mj-lt"/>
                <a:ea typeface="+mj-ea"/>
                <a:cs typeface="+mj-cs"/>
              </a:rPr>
              <a:t> media and </a:t>
            </a:r>
            <a:r>
              <a:rPr lang="en-US" sz="4000">
                <a:solidFill>
                  <a:schemeClr val="tx2"/>
                </a:solidFill>
              </a:rPr>
              <a:t>its impact</a:t>
            </a:r>
            <a:r>
              <a:rPr lang="en-US" sz="4000" kern="1200">
                <a:solidFill>
                  <a:schemeClr val="tx2"/>
                </a:solidFill>
                <a:latin typeface="+mj-lt"/>
                <a:ea typeface="+mj-ea"/>
                <a:cs typeface="+mj-cs"/>
              </a:rPr>
              <a:t> on children</a:t>
            </a:r>
          </a:p>
        </p:txBody>
      </p:sp>
      <p:sp>
        <p:nvSpPr>
          <p:cNvPr id="5" name="TextBox 4">
            <a:extLst>
              <a:ext uri="{FF2B5EF4-FFF2-40B4-BE49-F238E27FC236}">
                <a16:creationId xmlns:a16="http://schemas.microsoft.com/office/drawing/2014/main" id="{CD7A057C-BB07-DF28-A6CC-F9BCBD3F055A}"/>
              </a:ext>
            </a:extLst>
          </p:cNvPr>
          <p:cNvSpPr txBox="1"/>
          <p:nvPr/>
        </p:nvSpPr>
        <p:spPr>
          <a:xfrm>
            <a:off x="698346" y="5965197"/>
            <a:ext cx="9163757" cy="450447"/>
          </a:xfrm>
          <a:prstGeom prst="rect">
            <a:avLst/>
          </a:prstGeom>
        </p:spPr>
        <p:txBody>
          <a:bodyPr vert="horz" lIns="91440" tIns="45720" rIns="91440" bIns="45720" rtlCol="0" anchor="ctr">
            <a:normAutofit lnSpcReduction="10000"/>
          </a:bodyPr>
          <a:lstStyle/>
          <a:p>
            <a:pPr>
              <a:lnSpc>
                <a:spcPct val="90000"/>
              </a:lnSpc>
              <a:spcBef>
                <a:spcPts val="1000"/>
              </a:spcBef>
            </a:pPr>
            <a:r>
              <a:rPr lang="en-US" sz="2800" b="1" kern="1200">
                <a:solidFill>
                  <a:schemeClr val="tx2"/>
                </a:solidFill>
                <a:latin typeface="+mn-lt"/>
                <a:ea typeface="+mn-ea"/>
                <a:cs typeface="+mn-cs"/>
              </a:rPr>
              <a:t>How can this be reduced?</a:t>
            </a:r>
          </a:p>
        </p:txBody>
      </p:sp>
      <p:grpSp>
        <p:nvGrpSpPr>
          <p:cNvPr id="14" name="Group 13">
            <a:extLst>
              <a:ext uri="{FF2B5EF4-FFF2-40B4-BE49-F238E27FC236}">
                <a16:creationId xmlns:a16="http://schemas.microsoft.com/office/drawing/2014/main" id="{C344E6B5-C9F5-4338-9E33-003B1237310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flipH="1">
            <a:off x="-176402" y="170309"/>
            <a:ext cx="2514948" cy="2174333"/>
            <a:chOff x="-305" y="-4155"/>
            <a:chExt cx="2514948" cy="2174333"/>
          </a:xfrm>
        </p:grpSpPr>
        <p:sp>
          <p:nvSpPr>
            <p:cNvPr id="15" name="Freeform: Shape 14">
              <a:extLst>
                <a:ext uri="{FF2B5EF4-FFF2-40B4-BE49-F238E27FC236}">
                  <a16:creationId xmlns:a16="http://schemas.microsoft.com/office/drawing/2014/main" id="{C90B0F8D-9E81-4DE8-95D5-1A26E9390D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830BA43A-83E9-4C67-92A6-F247FB3700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2F3A0CC-EBFE-405D-B0C0-27DE361ED5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8" name="Freeform: Shape 17">
              <a:extLst>
                <a:ext uri="{FF2B5EF4-FFF2-40B4-BE49-F238E27FC236}">
                  <a16:creationId xmlns:a16="http://schemas.microsoft.com/office/drawing/2014/main" id="{DF2E853E-B55A-4FFD-B90E-6FB4F31BD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0" name="Group 19">
            <a:extLst>
              <a:ext uri="{FF2B5EF4-FFF2-40B4-BE49-F238E27FC236}">
                <a16:creationId xmlns:a16="http://schemas.microsoft.com/office/drawing/2014/main" id="{FDFEDBF7-8E2C-46B8-9095-AE1D77E217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130554" y="4560733"/>
            <a:ext cx="3061445" cy="2297266"/>
            <a:chOff x="-305" y="-1"/>
            <a:chExt cx="3832880" cy="2876136"/>
          </a:xfrm>
        </p:grpSpPr>
        <p:sp>
          <p:nvSpPr>
            <p:cNvPr id="21" name="Freeform: Shape 20">
              <a:extLst>
                <a:ext uri="{FF2B5EF4-FFF2-40B4-BE49-F238E27FC236}">
                  <a16:creationId xmlns:a16="http://schemas.microsoft.com/office/drawing/2014/main" id="{60202872-FBB0-4F11-BC49-9FB400B212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DEB2F40-D411-4D44-9638-AE0342C7F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507F7D91-A991-4196-AF73-327E04B562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178739A9-E67C-40E5-9468-0A68AEC54E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extBox 3">
            <a:extLst>
              <a:ext uri="{FF2B5EF4-FFF2-40B4-BE49-F238E27FC236}">
                <a16:creationId xmlns:a16="http://schemas.microsoft.com/office/drawing/2014/main" id="{983D9DD7-7173-9B0A-FEA0-722831D86A2C}"/>
              </a:ext>
            </a:extLst>
          </p:cNvPr>
          <p:cNvSpPr txBox="1"/>
          <p:nvPr/>
        </p:nvSpPr>
        <p:spPr>
          <a:xfrm>
            <a:off x="967853" y="1750524"/>
            <a:ext cx="11192540" cy="3708708"/>
          </a:xfrm>
          <a:prstGeom prst="rect">
            <a:avLst/>
          </a:prstGeom>
          <a:noFill/>
        </p:spPr>
        <p:txBody>
          <a:bodyPr wrap="square" rtlCol="0">
            <a:spAutoFit/>
          </a:bodyPr>
          <a:lstStyle/>
          <a:p>
            <a:pPr marL="342900" lvl="0" indent="-342900">
              <a:spcAft>
                <a:spcPts val="600"/>
              </a:spcAft>
              <a:buFont typeface="Wingdings" pitchFamily="2" charset="2"/>
              <a:buChar char="Ø"/>
              <a:tabLst>
                <a:tab pos="457200" algn="l"/>
              </a:tabLst>
            </a:pPr>
            <a:r>
              <a:rPr lang="en-GB" sz="2400" kern="100">
                <a:effectLst/>
                <a:latin typeface="Aptos" panose="020B0004020202020204" pitchFamily="34" charset="0"/>
                <a:ea typeface="Aptos" panose="020B0004020202020204" pitchFamily="34" charset="0"/>
                <a:cs typeface="Times New Roman" panose="02020603050405020304" pitchFamily="18" charset="0"/>
              </a:rPr>
              <a:t>Social media's pervasiveness has severely damaged children's innocence by exposing them to a deluge of offensive material, inflated expectations, and online harassment.</a:t>
            </a:r>
          </a:p>
          <a:p>
            <a:pPr marL="342900" lvl="0" indent="-342900">
              <a:spcAft>
                <a:spcPts val="600"/>
              </a:spcAft>
              <a:buFont typeface="Wingdings" pitchFamily="2" charset="2"/>
              <a:buChar char="Ø"/>
              <a:tabLst>
                <a:tab pos="457200" algn="l"/>
              </a:tabLst>
            </a:pPr>
            <a:endParaRPr lang="en-GB" sz="2400" kern="10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spcAft>
                <a:spcPts val="600"/>
              </a:spcAft>
              <a:buFont typeface="Wingdings" pitchFamily="2" charset="2"/>
              <a:buChar char="Ø"/>
              <a:tabLst>
                <a:tab pos="457200" algn="l"/>
              </a:tabLst>
            </a:pPr>
            <a:r>
              <a:rPr lang="en-GB" sz="2400" kern="100">
                <a:effectLst/>
                <a:latin typeface="Aptos" panose="020B0004020202020204" pitchFamily="34" charset="0"/>
                <a:ea typeface="Aptos" panose="020B0004020202020204" pitchFamily="34" charset="0"/>
                <a:cs typeface="Times New Roman" panose="02020603050405020304" pitchFamily="18" charset="0"/>
              </a:rPr>
              <a:t>bombarded with content that is not age-appropriate. </a:t>
            </a:r>
          </a:p>
          <a:p>
            <a:pPr marL="342900" lvl="0" indent="-342900">
              <a:spcAft>
                <a:spcPts val="600"/>
              </a:spcAft>
              <a:buFont typeface="Wingdings" pitchFamily="2" charset="2"/>
              <a:buChar char="Ø"/>
              <a:tabLst>
                <a:tab pos="457200" algn="l"/>
              </a:tabLst>
            </a:pPr>
            <a:endParaRPr lang="en-GB" sz="2400" kern="10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spcAft>
                <a:spcPts val="600"/>
              </a:spcAft>
              <a:buFont typeface="Wingdings" pitchFamily="2" charset="2"/>
              <a:buChar char="Ø"/>
              <a:tabLst>
                <a:tab pos="457200" algn="l"/>
              </a:tabLst>
            </a:pPr>
            <a:r>
              <a:rPr lang="en-GB" sz="2400" kern="100">
                <a:effectLst/>
                <a:latin typeface="Aptos" panose="020B0004020202020204" pitchFamily="34" charset="0"/>
                <a:ea typeface="Aptos" panose="020B0004020202020204" pitchFamily="34" charset="0"/>
                <a:cs typeface="Times New Roman" panose="02020603050405020304" pitchFamily="18" charset="0"/>
              </a:rPr>
              <a:t>On social media, they are exposed to pictures, videos, and conversations that may contain adult themes, violence, and sexual content.</a:t>
            </a:r>
          </a:p>
          <a:p>
            <a:pPr>
              <a:spcAft>
                <a:spcPts val="600"/>
              </a:spcAft>
            </a:pPr>
            <a:endParaRPr lang="en-US"/>
          </a:p>
        </p:txBody>
      </p:sp>
    </p:spTree>
    <p:extLst>
      <p:ext uri="{BB962C8B-B14F-4D97-AF65-F5344CB8AC3E}">
        <p14:creationId xmlns:p14="http://schemas.microsoft.com/office/powerpoint/2010/main" val="15485002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9E8313-C900-DD37-911F-C8B34A992AF9}"/>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585D43DF-BE3A-BCA0-A088-325993B1C05B}"/>
              </a:ext>
            </a:extLst>
          </p:cNvPr>
          <p:cNvSpPr txBox="1"/>
          <p:nvPr/>
        </p:nvSpPr>
        <p:spPr>
          <a:xfrm>
            <a:off x="11589574" y="0"/>
            <a:ext cx="806824" cy="369332"/>
          </a:xfrm>
          <a:prstGeom prst="rect">
            <a:avLst/>
          </a:prstGeom>
          <a:noFill/>
        </p:spPr>
        <p:txBody>
          <a:bodyPr wrap="square" rtlCol="0">
            <a:spAutoFit/>
          </a:bodyPr>
          <a:lstStyle/>
          <a:p>
            <a:r>
              <a:rPr lang="en-US" sz="1400"/>
              <a:t>Paige</a:t>
            </a:r>
            <a:r>
              <a:rPr lang="en-US"/>
              <a:t> </a:t>
            </a:r>
          </a:p>
        </p:txBody>
      </p:sp>
      <p:sp>
        <p:nvSpPr>
          <p:cNvPr id="4" name="TextBox 3">
            <a:extLst>
              <a:ext uri="{FF2B5EF4-FFF2-40B4-BE49-F238E27FC236}">
                <a16:creationId xmlns:a16="http://schemas.microsoft.com/office/drawing/2014/main" id="{A1E78697-639A-8052-51E5-7E7F10EE266D}"/>
              </a:ext>
            </a:extLst>
          </p:cNvPr>
          <p:cNvSpPr txBox="1"/>
          <p:nvPr/>
        </p:nvSpPr>
        <p:spPr>
          <a:xfrm>
            <a:off x="2654300" y="318769"/>
            <a:ext cx="6883400" cy="584775"/>
          </a:xfrm>
          <a:prstGeom prst="rect">
            <a:avLst/>
          </a:prstGeom>
          <a:noFill/>
        </p:spPr>
        <p:txBody>
          <a:bodyPr wrap="square" rtlCol="0">
            <a:spAutoFit/>
          </a:bodyPr>
          <a:lstStyle/>
          <a:p>
            <a:pPr algn="ctr"/>
            <a:r>
              <a:rPr lang="en-US" sz="3200"/>
              <a:t>Impact on adults because of media </a:t>
            </a:r>
          </a:p>
        </p:txBody>
      </p:sp>
      <p:sp>
        <p:nvSpPr>
          <p:cNvPr id="5" name="TextBox 4">
            <a:extLst>
              <a:ext uri="{FF2B5EF4-FFF2-40B4-BE49-F238E27FC236}">
                <a16:creationId xmlns:a16="http://schemas.microsoft.com/office/drawing/2014/main" id="{A75ADA88-70EF-CA93-E398-A8D0A3037002}"/>
              </a:ext>
            </a:extLst>
          </p:cNvPr>
          <p:cNvSpPr txBox="1"/>
          <p:nvPr/>
        </p:nvSpPr>
        <p:spPr>
          <a:xfrm>
            <a:off x="558800" y="1569084"/>
            <a:ext cx="5308600" cy="1569660"/>
          </a:xfrm>
          <a:prstGeom prst="rect">
            <a:avLst/>
          </a:prstGeom>
          <a:noFill/>
        </p:spPr>
        <p:txBody>
          <a:bodyPr wrap="square" rtlCol="0">
            <a:spAutoFit/>
          </a:bodyPr>
          <a:lstStyle/>
          <a:p>
            <a:r>
              <a:rPr lang="en-US" sz="2400"/>
              <a:t>In January 2024, 56.20 million people in the UK were active on social media, making up 82.8 percent of the country's total population.</a:t>
            </a:r>
          </a:p>
        </p:txBody>
      </p:sp>
      <p:sp>
        <p:nvSpPr>
          <p:cNvPr id="9" name="TextBox 8">
            <a:extLst>
              <a:ext uri="{FF2B5EF4-FFF2-40B4-BE49-F238E27FC236}">
                <a16:creationId xmlns:a16="http://schemas.microsoft.com/office/drawing/2014/main" id="{322D817A-1EF8-71E3-CDF7-23FC7F4362F2}"/>
              </a:ext>
            </a:extLst>
          </p:cNvPr>
          <p:cNvSpPr txBox="1"/>
          <p:nvPr/>
        </p:nvSpPr>
        <p:spPr>
          <a:xfrm>
            <a:off x="558800" y="4381500"/>
            <a:ext cx="5308600" cy="1569660"/>
          </a:xfrm>
          <a:prstGeom prst="rect">
            <a:avLst/>
          </a:prstGeom>
          <a:noFill/>
        </p:spPr>
        <p:txBody>
          <a:bodyPr wrap="square" lIns="91440" tIns="45720" rIns="91440" bIns="45720" rtlCol="0" anchor="t">
            <a:spAutoFit/>
          </a:bodyPr>
          <a:lstStyle/>
          <a:p>
            <a:r>
              <a:rPr lang="en-US" sz="2400"/>
              <a:t>Survey- 80/100 </a:t>
            </a:r>
            <a:r>
              <a:rPr lang="en-US" sz="2400" dirty="0"/>
              <a:t>reporters are white,</a:t>
            </a:r>
          </a:p>
          <a:p>
            <a:r>
              <a:rPr lang="en-US" sz="2400" dirty="0"/>
              <a:t>This is a high percentage of white reporters and is more likely for racism to take part in media outlets.</a:t>
            </a:r>
            <a:r>
              <a:rPr lang="en-US" sz="2400" dirty="0">
                <a:solidFill>
                  <a:srgbClr val="000000"/>
                </a:solidFill>
              </a:rPr>
              <a:t> </a:t>
            </a:r>
            <a:endParaRPr lang="en-US" sz="2400" dirty="0">
              <a:solidFill>
                <a:srgbClr val="FF0000"/>
              </a:solidFill>
            </a:endParaRPr>
          </a:p>
        </p:txBody>
      </p:sp>
      <p:pic>
        <p:nvPicPr>
          <p:cNvPr id="10" name="Picture 9">
            <a:extLst>
              <a:ext uri="{FF2B5EF4-FFF2-40B4-BE49-F238E27FC236}">
                <a16:creationId xmlns:a16="http://schemas.microsoft.com/office/drawing/2014/main" id="{E400CEC3-8DEB-ED90-F587-357FE57BB76B}"/>
              </a:ext>
            </a:extLst>
          </p:cNvPr>
          <p:cNvPicPr>
            <a:picLocks noChangeAspect="1"/>
          </p:cNvPicPr>
          <p:nvPr/>
        </p:nvPicPr>
        <p:blipFill>
          <a:blip r:embed="rId3"/>
          <a:stretch>
            <a:fillRect/>
          </a:stretch>
        </p:blipFill>
        <p:spPr>
          <a:xfrm>
            <a:off x="6912986" y="1690022"/>
            <a:ext cx="5080000" cy="1905000"/>
          </a:xfrm>
          <a:prstGeom prst="rect">
            <a:avLst/>
          </a:prstGeom>
        </p:spPr>
      </p:pic>
      <p:pic>
        <p:nvPicPr>
          <p:cNvPr id="11" name="Picture 10">
            <a:extLst>
              <a:ext uri="{FF2B5EF4-FFF2-40B4-BE49-F238E27FC236}">
                <a16:creationId xmlns:a16="http://schemas.microsoft.com/office/drawing/2014/main" id="{FD0D1DEB-14F1-8249-143F-76FFB1A7C451}"/>
              </a:ext>
            </a:extLst>
          </p:cNvPr>
          <p:cNvPicPr>
            <a:picLocks noChangeAspect="1"/>
          </p:cNvPicPr>
          <p:nvPr/>
        </p:nvPicPr>
        <p:blipFill>
          <a:blip r:embed="rId4"/>
          <a:stretch>
            <a:fillRect/>
          </a:stretch>
        </p:blipFill>
        <p:spPr>
          <a:xfrm>
            <a:off x="6912986" y="4381500"/>
            <a:ext cx="4676588" cy="1905000"/>
          </a:xfrm>
          <a:prstGeom prst="rect">
            <a:avLst/>
          </a:prstGeom>
        </p:spPr>
      </p:pic>
      <p:sp>
        <p:nvSpPr>
          <p:cNvPr id="3" name="TextBox 2">
            <a:extLst>
              <a:ext uri="{FF2B5EF4-FFF2-40B4-BE49-F238E27FC236}">
                <a16:creationId xmlns:a16="http://schemas.microsoft.com/office/drawing/2014/main" id="{C6DC0704-0B6D-7502-40CA-17703EF80E68}"/>
              </a:ext>
            </a:extLst>
          </p:cNvPr>
          <p:cNvSpPr txBox="1"/>
          <p:nvPr/>
        </p:nvSpPr>
        <p:spPr>
          <a:xfrm>
            <a:off x="6912986" y="6354565"/>
            <a:ext cx="1557482" cy="369332"/>
          </a:xfrm>
          <a:prstGeom prst="rect">
            <a:avLst/>
          </a:prstGeom>
          <a:noFill/>
        </p:spPr>
        <p:txBody>
          <a:bodyPr wrap="square" rtlCol="0">
            <a:spAutoFit/>
          </a:bodyPr>
          <a:lstStyle/>
          <a:p>
            <a:r>
              <a:rPr lang="en-GB" sz="1800" kern="0" dirty="0">
                <a:solidFill>
                  <a:srgbClr val="000000"/>
                </a:solidFill>
                <a:effectLst/>
                <a:ea typeface="Times New Roman" panose="02020603050405020304" pitchFamily="18" charset="0"/>
                <a:cs typeface="Times New Roman" panose="02020603050405020304" pitchFamily="18" charset="0"/>
              </a:rPr>
              <a:t>(Majid, 2023).</a:t>
            </a:r>
            <a:endParaRPr lang="en-US" dirty="0"/>
          </a:p>
        </p:txBody>
      </p:sp>
    </p:spTree>
    <p:extLst>
      <p:ext uri="{BB962C8B-B14F-4D97-AF65-F5344CB8AC3E}">
        <p14:creationId xmlns:p14="http://schemas.microsoft.com/office/powerpoint/2010/main" val="12821446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A37EE-7370-6C7C-137C-C5D995A5E0FC}"/>
              </a:ext>
            </a:extLst>
          </p:cNvPr>
          <p:cNvSpPr>
            <a:spLocks noGrp="1"/>
          </p:cNvSpPr>
          <p:nvPr>
            <p:ph type="title"/>
          </p:nvPr>
        </p:nvSpPr>
        <p:spPr/>
        <p:txBody>
          <a:bodyPr>
            <a:normAutofit/>
          </a:bodyPr>
          <a:lstStyle/>
          <a:p>
            <a:pPr algn="ctr"/>
            <a:r>
              <a:rPr lang="en-US" sz="4800" b="1"/>
              <a:t>Black lives matter </a:t>
            </a:r>
          </a:p>
        </p:txBody>
      </p:sp>
      <p:sp>
        <p:nvSpPr>
          <p:cNvPr id="5" name="TextBox 4">
            <a:extLst>
              <a:ext uri="{FF2B5EF4-FFF2-40B4-BE49-F238E27FC236}">
                <a16:creationId xmlns:a16="http://schemas.microsoft.com/office/drawing/2014/main" id="{993D4AE6-E6B8-3404-F271-9ABA9A10B66A}"/>
              </a:ext>
            </a:extLst>
          </p:cNvPr>
          <p:cNvSpPr txBox="1"/>
          <p:nvPr/>
        </p:nvSpPr>
        <p:spPr>
          <a:xfrm>
            <a:off x="533400" y="4800600"/>
            <a:ext cx="7035800" cy="1661993"/>
          </a:xfrm>
          <a:prstGeom prst="rect">
            <a:avLst/>
          </a:prstGeom>
          <a:noFill/>
        </p:spPr>
        <p:txBody>
          <a:bodyPr wrap="square" lIns="91440" tIns="45720" rIns="91440" bIns="45720" rtlCol="0" anchor="t">
            <a:spAutoFit/>
          </a:bodyPr>
          <a:lstStyle/>
          <a:p>
            <a:r>
              <a:rPr lang="en-US" sz="2800" dirty="0"/>
              <a:t> The Black Lives Matter movement's growth and success were greatly aided by the media</a:t>
            </a:r>
            <a:r>
              <a:rPr lang="en-US" dirty="0"/>
              <a:t>.</a:t>
            </a:r>
          </a:p>
          <a:p>
            <a:endParaRPr lang="en-US" dirty="0"/>
          </a:p>
        </p:txBody>
      </p:sp>
      <p:pic>
        <p:nvPicPr>
          <p:cNvPr id="6" name="Picture 5" descr="A black and white sign&#10;&#10;Description automatically generated">
            <a:extLst>
              <a:ext uri="{FF2B5EF4-FFF2-40B4-BE49-F238E27FC236}">
                <a16:creationId xmlns:a16="http://schemas.microsoft.com/office/drawing/2014/main" id="{9640B9FB-E85C-7887-30D7-9F5CC1FF61D3}"/>
              </a:ext>
            </a:extLst>
          </p:cNvPr>
          <p:cNvPicPr>
            <a:picLocks noChangeAspect="1"/>
          </p:cNvPicPr>
          <p:nvPr/>
        </p:nvPicPr>
        <p:blipFill>
          <a:blip r:embed="rId3"/>
          <a:stretch>
            <a:fillRect/>
          </a:stretch>
        </p:blipFill>
        <p:spPr>
          <a:xfrm>
            <a:off x="7747000" y="1690687"/>
            <a:ext cx="4216399" cy="4771905"/>
          </a:xfrm>
          <a:prstGeom prst="rect">
            <a:avLst/>
          </a:prstGeom>
        </p:spPr>
      </p:pic>
      <p:graphicFrame>
        <p:nvGraphicFramePr>
          <p:cNvPr id="8" name="TextBox 3">
            <a:extLst>
              <a:ext uri="{FF2B5EF4-FFF2-40B4-BE49-F238E27FC236}">
                <a16:creationId xmlns:a16="http://schemas.microsoft.com/office/drawing/2014/main" id="{B9502616-DC42-7753-15B6-C0F6690983D0}"/>
              </a:ext>
            </a:extLst>
          </p:cNvPr>
          <p:cNvGraphicFramePr/>
          <p:nvPr>
            <p:extLst>
              <p:ext uri="{D42A27DB-BD31-4B8C-83A1-F6EECF244321}">
                <p14:modId xmlns:p14="http://schemas.microsoft.com/office/powerpoint/2010/main" val="1140421577"/>
              </p:ext>
            </p:extLst>
          </p:nvPr>
        </p:nvGraphicFramePr>
        <p:xfrm>
          <a:off x="660400" y="1690688"/>
          <a:ext cx="6908800" cy="252376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8870905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lose-up of a virus&#10;&#10;Description automatically generated">
            <a:extLst>
              <a:ext uri="{FF2B5EF4-FFF2-40B4-BE49-F238E27FC236}">
                <a16:creationId xmlns:a16="http://schemas.microsoft.com/office/drawing/2014/main" id="{CD6FC1DB-A220-E7A3-C5B2-A7072EA0AB83}"/>
              </a:ext>
            </a:extLst>
          </p:cNvPr>
          <p:cNvPicPr>
            <a:picLocks noChangeAspect="1"/>
          </p:cNvPicPr>
          <p:nvPr/>
        </p:nvPicPr>
        <p:blipFill>
          <a:blip r:embed="rId3"/>
          <a:srcRect l="6236"/>
          <a:stretch/>
        </p:blipFill>
        <p:spPr>
          <a:xfrm>
            <a:off x="1" y="10"/>
            <a:ext cx="9669642" cy="6857990"/>
          </a:xfrm>
          <a:prstGeom prst="rect">
            <a:avLst/>
          </a:prstGeom>
        </p:spPr>
      </p:pic>
      <p:sp>
        <p:nvSpPr>
          <p:cNvPr id="8" name="Rectangle 7">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1490B4-5A2C-DD89-46F4-2EE0862B6530}"/>
              </a:ext>
            </a:extLst>
          </p:cNvPr>
          <p:cNvSpPr>
            <a:spLocks noGrp="1"/>
          </p:cNvSpPr>
          <p:nvPr>
            <p:ph type="title"/>
          </p:nvPr>
        </p:nvSpPr>
        <p:spPr>
          <a:xfrm>
            <a:off x="8658508" y="819647"/>
            <a:ext cx="3445765" cy="3692028"/>
          </a:xfrm>
          <a:noFill/>
        </p:spPr>
        <p:txBody>
          <a:bodyPr vert="horz" lIns="91440" tIns="45720" rIns="91440" bIns="45720" rtlCol="0" anchor="b">
            <a:normAutofit/>
          </a:bodyPr>
          <a:lstStyle/>
          <a:p>
            <a:r>
              <a:rPr lang="en-US" sz="5200"/>
              <a:t>Covid 19</a:t>
            </a:r>
          </a:p>
        </p:txBody>
      </p:sp>
    </p:spTree>
    <p:extLst>
      <p:ext uri="{BB962C8B-B14F-4D97-AF65-F5344CB8AC3E}">
        <p14:creationId xmlns:p14="http://schemas.microsoft.com/office/powerpoint/2010/main" val="4241738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4178D5-5722-35D3-B71F-FF712E880689}"/>
              </a:ext>
            </a:extLst>
          </p:cNvPr>
          <p:cNvSpPr>
            <a:spLocks noGrp="1"/>
          </p:cNvSpPr>
          <p:nvPr>
            <p:ph type="title"/>
          </p:nvPr>
        </p:nvSpPr>
        <p:spPr>
          <a:xfrm>
            <a:off x="6657715" y="467271"/>
            <a:ext cx="4195674" cy="2052522"/>
          </a:xfrm>
        </p:spPr>
        <p:txBody>
          <a:bodyPr vert="horz" lIns="91440" tIns="45720" rIns="91440" bIns="45720" rtlCol="0" anchor="b">
            <a:normAutofit/>
          </a:bodyPr>
          <a:lstStyle/>
          <a:p>
            <a:r>
              <a:rPr lang="en-US" sz="5600"/>
              <a:t>Social media </a:t>
            </a:r>
          </a:p>
        </p:txBody>
      </p:sp>
      <p:sp>
        <p:nvSpPr>
          <p:cNvPr id="12" name="Oval 11">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of a phone screen&#10;&#10;Description automatically generated">
            <a:extLst>
              <a:ext uri="{FF2B5EF4-FFF2-40B4-BE49-F238E27FC236}">
                <a16:creationId xmlns:a16="http://schemas.microsoft.com/office/drawing/2014/main" id="{C2345984-392D-FC1E-14C9-F2ADB22A7E28}"/>
              </a:ext>
            </a:extLst>
          </p:cNvPr>
          <p:cNvPicPr>
            <a:picLocks noChangeAspect="1"/>
          </p:cNvPicPr>
          <p:nvPr/>
        </p:nvPicPr>
        <p:blipFill>
          <a:blip r:embed="rId3"/>
          <a:srcRect l="5677" r="27572" b="-2"/>
          <a:stretch/>
        </p:blipFill>
        <p:spPr>
          <a:xfrm>
            <a:off x="309689" y="561659"/>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14"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16"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4" name="TextBox 3">
            <a:extLst>
              <a:ext uri="{FF2B5EF4-FFF2-40B4-BE49-F238E27FC236}">
                <a16:creationId xmlns:a16="http://schemas.microsoft.com/office/drawing/2014/main" id="{422822D5-7734-3C4F-DCB1-EA43D37C2BFE}"/>
              </a:ext>
            </a:extLst>
          </p:cNvPr>
          <p:cNvSpPr txBox="1"/>
          <p:nvPr/>
        </p:nvSpPr>
        <p:spPr>
          <a:xfrm>
            <a:off x="6657715" y="2990818"/>
            <a:ext cx="4195673" cy="2913872"/>
          </a:xfrm>
          <a:prstGeom prst="rect">
            <a:avLst/>
          </a:prstGeom>
        </p:spPr>
        <p:txBody>
          <a:bodyPr vert="horz" lIns="91440" tIns="45720" rIns="91440" bIns="45720" rtlCol="0" anchor="t">
            <a:normAutofit/>
          </a:bodyPr>
          <a:lstStyle/>
          <a:p>
            <a:pPr marL="114300">
              <a:lnSpc>
                <a:spcPct val="90000"/>
              </a:lnSpc>
              <a:spcAft>
                <a:spcPts val="600"/>
              </a:spcAft>
            </a:pPr>
            <a:r>
              <a:rPr lang="en-US" sz="2000">
                <a:solidFill>
                  <a:schemeClr val="tx1">
                    <a:alpha val="80000"/>
                  </a:schemeClr>
                </a:solidFill>
              </a:rPr>
              <a:t>Facebook, YouTube, Twitter, and other social media sites have come under heavy fire for a variety of reasons, including invasions of privacy, anticompetitive </a:t>
            </a:r>
            <a:r>
              <a:rPr lang="en-US" sz="2000" err="1">
                <a:solidFill>
                  <a:schemeClr val="tx1">
                    <a:alpha val="80000"/>
                  </a:schemeClr>
                </a:solidFill>
              </a:rPr>
              <a:t>behaviour</a:t>
            </a:r>
            <a:r>
              <a:rPr lang="en-US" sz="2000">
                <a:solidFill>
                  <a:schemeClr val="tx1">
                    <a:alpha val="80000"/>
                  </a:schemeClr>
                </a:solidFill>
              </a:rPr>
              <a:t>, and meddling in elections.</a:t>
            </a:r>
          </a:p>
        </p:txBody>
      </p:sp>
      <p:sp>
        <p:nvSpPr>
          <p:cNvPr id="18"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20"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724542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63888-71BD-C438-535B-39E85897AFA4}"/>
              </a:ext>
            </a:extLst>
          </p:cNvPr>
          <p:cNvSpPr>
            <a:spLocks noGrp="1"/>
          </p:cNvSpPr>
          <p:nvPr>
            <p:ph type="title"/>
          </p:nvPr>
        </p:nvSpPr>
        <p:spPr>
          <a:xfrm>
            <a:off x="3606800" y="146050"/>
            <a:ext cx="4978400" cy="727075"/>
          </a:xfrm>
        </p:spPr>
        <p:txBody>
          <a:bodyPr/>
          <a:lstStyle/>
          <a:p>
            <a:pPr algn="ctr"/>
            <a:r>
              <a:rPr lang="en-US"/>
              <a:t>Referencing </a:t>
            </a:r>
          </a:p>
        </p:txBody>
      </p:sp>
      <p:sp>
        <p:nvSpPr>
          <p:cNvPr id="3" name="Content Placeholder 2">
            <a:extLst>
              <a:ext uri="{FF2B5EF4-FFF2-40B4-BE49-F238E27FC236}">
                <a16:creationId xmlns:a16="http://schemas.microsoft.com/office/drawing/2014/main" id="{38C873FA-C5C4-DA66-C131-3A5F3A7524C2}"/>
              </a:ext>
            </a:extLst>
          </p:cNvPr>
          <p:cNvSpPr>
            <a:spLocks noGrp="1"/>
          </p:cNvSpPr>
          <p:nvPr>
            <p:ph idx="1"/>
          </p:nvPr>
        </p:nvSpPr>
        <p:spPr>
          <a:xfrm>
            <a:off x="0" y="873126"/>
            <a:ext cx="12014200" cy="5827156"/>
          </a:xfrm>
        </p:spPr>
        <p:txBody>
          <a:bodyPr>
            <a:normAutofit fontScale="92500"/>
          </a:bodyPr>
          <a:lstStyle/>
          <a:p>
            <a:pPr marL="0" indent="0">
              <a:lnSpc>
                <a:spcPts val="1800"/>
              </a:lnSpc>
              <a:spcAft>
                <a:spcPts val="1200"/>
              </a:spcAft>
              <a:buNone/>
            </a:pPr>
            <a:r>
              <a:rPr lang="en-GB" sz="1900" kern="0" dirty="0">
                <a:solidFill>
                  <a:srgbClr val="000000"/>
                </a:solidFill>
                <a:effectLst/>
                <a:ea typeface="Times New Roman" panose="02020603050405020304" pitchFamily="18" charset="0"/>
                <a:cs typeface="Times New Roman" panose="02020603050405020304" pitchFamily="18" charset="0"/>
              </a:rPr>
              <a:t>Atkins, S. (2024). </a:t>
            </a:r>
            <a:r>
              <a:rPr lang="en-GB" sz="1900" i="1" kern="0" dirty="0">
                <a:solidFill>
                  <a:srgbClr val="000000"/>
                </a:solidFill>
                <a:effectLst/>
                <a:ea typeface="Times New Roman" panose="02020603050405020304" pitchFamily="18" charset="0"/>
                <a:cs typeface="Times New Roman" panose="02020603050405020304" pitchFamily="18" charset="0"/>
              </a:rPr>
              <a:t>The Cost of Connection: Has Social Media Robbed Your Children of Their Innocence? </a:t>
            </a:r>
            <a:r>
              <a:rPr lang="en-GB" sz="1900" kern="0" dirty="0">
                <a:solidFill>
                  <a:srgbClr val="000000"/>
                </a:solidFill>
                <a:effectLst/>
                <a:ea typeface="Times New Roman" panose="02020603050405020304" pitchFamily="18" charset="0"/>
                <a:cs typeface="Times New Roman" panose="02020603050405020304" pitchFamily="18" charset="0"/>
              </a:rPr>
              <a:t>Available at: </a:t>
            </a:r>
            <a:r>
              <a:rPr lang="en-GB" sz="1900" kern="0" dirty="0">
                <a:solidFill>
                  <a:srgbClr val="000000"/>
                </a:solidFill>
                <a:effectLst/>
                <a:ea typeface="Times New Roman" panose="02020603050405020304" pitchFamily="18" charset="0"/>
                <a:cs typeface="Times New Roman" panose="02020603050405020304" pitchFamily="18" charset="0"/>
                <a:hlinkClick r:id="rId3"/>
              </a:rPr>
              <a:t>https://sueatkinsparentingcoach.com/2024/09/the-cost-of-connection-has-social-media-robbed-your-children-of-their-innocence/</a:t>
            </a:r>
            <a:r>
              <a:rPr lang="en-GB" sz="1900" kern="0" dirty="0">
                <a:solidFill>
                  <a:srgbClr val="000000"/>
                </a:solidFill>
                <a:ea typeface="Times New Roman" panose="02020603050405020304" pitchFamily="18" charset="0"/>
                <a:cs typeface="Times New Roman" panose="02020603050405020304" pitchFamily="18" charset="0"/>
              </a:rPr>
              <a:t>  </a:t>
            </a:r>
            <a:r>
              <a:rPr lang="en-GB" sz="1900" kern="100" dirty="0">
                <a:effectLst/>
                <a:latin typeface="Aptos" panose="020B0004020202020204" pitchFamily="34" charset="0"/>
                <a:ea typeface="Aptos" panose="020B0004020202020204" pitchFamily="34" charset="0"/>
                <a:cs typeface="Times New Roman" panose="02020603050405020304" pitchFamily="18" charset="0"/>
              </a:rPr>
              <a:t>(Accessed on: 7 January 2025).</a:t>
            </a:r>
            <a:endParaRPr lang="en-GB" sz="1900" kern="100" dirty="0">
              <a:effectLst/>
              <a:ea typeface="Aptos" panose="020B0004020202020204" pitchFamily="34" charset="0"/>
              <a:cs typeface="Times New Roman" panose="02020603050405020304" pitchFamily="18" charset="0"/>
            </a:endParaRPr>
          </a:p>
          <a:p>
            <a:pPr marL="0" indent="0">
              <a:lnSpc>
                <a:spcPts val="1800"/>
              </a:lnSpc>
              <a:spcAft>
                <a:spcPts val="1200"/>
              </a:spcAft>
              <a:buNone/>
            </a:pPr>
            <a:r>
              <a:rPr lang="en-GB" sz="1900" kern="0" dirty="0">
                <a:solidFill>
                  <a:srgbClr val="000000"/>
                </a:solidFill>
                <a:effectLst/>
                <a:ea typeface="Times New Roman" panose="02020603050405020304" pitchFamily="18" charset="0"/>
                <a:cs typeface="Times New Roman" panose="02020603050405020304" pitchFamily="18" charset="0"/>
              </a:rPr>
              <a:t>BBC (2023). </a:t>
            </a:r>
            <a:r>
              <a:rPr lang="en-GB" sz="1900" i="1" kern="0" dirty="0">
                <a:solidFill>
                  <a:srgbClr val="000000"/>
                </a:solidFill>
                <a:effectLst/>
                <a:ea typeface="Times New Roman" panose="02020603050405020304" pitchFamily="18" charset="0"/>
                <a:cs typeface="Times New Roman" panose="02020603050405020304" pitchFamily="18" charset="0"/>
              </a:rPr>
              <a:t>The different types of bias in news reporting</a:t>
            </a:r>
            <a:r>
              <a:rPr lang="en-GB" sz="1900" kern="0" dirty="0">
                <a:solidFill>
                  <a:srgbClr val="000000"/>
                </a:solidFill>
                <a:effectLst/>
                <a:ea typeface="Times New Roman" panose="02020603050405020304" pitchFamily="18" charset="0"/>
                <a:cs typeface="Times New Roman" panose="02020603050405020304" pitchFamily="18" charset="0"/>
              </a:rPr>
              <a:t>.  Available at: </a:t>
            </a:r>
            <a:r>
              <a:rPr lang="en-GB" sz="1900" kern="0" dirty="0">
                <a:solidFill>
                  <a:srgbClr val="000000"/>
                </a:solidFill>
                <a:effectLst/>
                <a:ea typeface="Times New Roman" panose="02020603050405020304" pitchFamily="18" charset="0"/>
                <a:cs typeface="Times New Roman" panose="02020603050405020304" pitchFamily="18" charset="0"/>
                <a:hlinkClick r:id="rId4"/>
              </a:rPr>
              <a:t>https://www.bbc.co.uk/bitesize/articles/znt7p9q</a:t>
            </a:r>
            <a:r>
              <a:rPr lang="en-GB" sz="1900" kern="0" dirty="0">
                <a:solidFill>
                  <a:srgbClr val="000000"/>
                </a:solidFill>
                <a:effectLst/>
                <a:ea typeface="Times New Roman" panose="02020603050405020304" pitchFamily="18" charset="0"/>
                <a:cs typeface="Times New Roman" panose="02020603050405020304" pitchFamily="18" charset="0"/>
              </a:rPr>
              <a:t>. </a:t>
            </a:r>
            <a:r>
              <a:rPr lang="en-GB" sz="1900" kern="100" dirty="0">
                <a:effectLst/>
                <a:latin typeface="Aptos" panose="020B0004020202020204" pitchFamily="34" charset="0"/>
                <a:ea typeface="Aptos" panose="020B0004020202020204" pitchFamily="34" charset="0"/>
                <a:cs typeface="Times New Roman" panose="02020603050405020304" pitchFamily="18" charset="0"/>
              </a:rPr>
              <a:t>(Accessed on: 7 January 2025).</a:t>
            </a:r>
          </a:p>
          <a:p>
            <a:pPr marL="0" indent="0">
              <a:lnSpc>
                <a:spcPts val="1800"/>
              </a:lnSpc>
              <a:spcAft>
                <a:spcPts val="1200"/>
              </a:spcAft>
              <a:buNone/>
            </a:pPr>
            <a:r>
              <a:rPr lang="en-GB" sz="1900" b="0" i="0" u="none" strike="noStrike" dirty="0">
                <a:solidFill>
                  <a:srgbClr val="000000"/>
                </a:solidFill>
                <a:effectLst/>
                <a:latin typeface="Times New Roman" panose="02020603050405020304" pitchFamily="18" charset="0"/>
              </a:rPr>
              <a:t>BBC (2024). </a:t>
            </a:r>
            <a:r>
              <a:rPr lang="en-GB" sz="1900" b="0" i="1" u="none" strike="noStrike" dirty="0">
                <a:solidFill>
                  <a:srgbClr val="000000"/>
                </a:solidFill>
                <a:effectLst/>
                <a:latin typeface="Times New Roman" panose="02020603050405020304" pitchFamily="18" charset="0"/>
              </a:rPr>
              <a:t>How has the media changed over time? - What is the media? - 4th level Modern Studies Revision</a:t>
            </a:r>
            <a:r>
              <a:rPr lang="en-GB" sz="1900" b="0" i="0" u="none" strike="noStrike" dirty="0">
                <a:solidFill>
                  <a:srgbClr val="000000"/>
                </a:solidFill>
                <a:effectLst/>
                <a:latin typeface="Times New Roman" panose="02020603050405020304" pitchFamily="18" charset="0"/>
              </a:rPr>
              <a:t>.  Available at: </a:t>
            </a:r>
            <a:r>
              <a:rPr lang="en-GB" sz="1900" b="0" i="0" u="none" strike="noStrike" dirty="0">
                <a:solidFill>
                  <a:srgbClr val="000000"/>
                </a:solidFill>
                <a:effectLst/>
                <a:latin typeface="Times New Roman" panose="02020603050405020304" pitchFamily="18" charset="0"/>
                <a:hlinkClick r:id="rId5"/>
              </a:rPr>
              <a:t>https://www.bbc.co.uk/bitesize/guides/zcw67yc/revision/2</a:t>
            </a:r>
            <a:r>
              <a:rPr lang="en-GB" sz="1900" b="0" i="0" u="none" strike="noStrike" dirty="0">
                <a:solidFill>
                  <a:srgbClr val="000000"/>
                </a:solidFill>
                <a:effectLst/>
                <a:latin typeface="Times New Roman" panose="02020603050405020304" pitchFamily="18" charset="0"/>
              </a:rPr>
              <a:t>. </a:t>
            </a:r>
            <a:r>
              <a:rPr lang="en-GB" sz="1900" kern="100" dirty="0">
                <a:effectLst/>
                <a:latin typeface="Aptos" panose="020B0004020202020204" pitchFamily="34" charset="0"/>
                <a:ea typeface="Aptos" panose="020B0004020202020204" pitchFamily="34" charset="0"/>
                <a:cs typeface="Times New Roman" panose="02020603050405020304" pitchFamily="18" charset="0"/>
              </a:rPr>
              <a:t>(Accessed on: 7 January 2025).</a:t>
            </a:r>
            <a:endParaRPr lang="en-GB" sz="1900" kern="100" dirty="0">
              <a:effectLst/>
              <a:ea typeface="Aptos" panose="020B0004020202020204" pitchFamily="34" charset="0"/>
              <a:cs typeface="Times New Roman" panose="02020603050405020304" pitchFamily="18" charset="0"/>
            </a:endParaRPr>
          </a:p>
          <a:p>
            <a:pPr marL="0" indent="0">
              <a:lnSpc>
                <a:spcPts val="1800"/>
              </a:lnSpc>
              <a:spcAft>
                <a:spcPts val="1200"/>
              </a:spcAft>
              <a:buNone/>
            </a:pPr>
            <a:r>
              <a:rPr lang="en-GB" sz="1900" kern="0" dirty="0" err="1">
                <a:solidFill>
                  <a:srgbClr val="000000"/>
                </a:solidFill>
                <a:effectLst/>
                <a:ea typeface="Times New Roman" panose="02020603050405020304" pitchFamily="18" charset="0"/>
                <a:cs typeface="Times New Roman" panose="02020603050405020304" pitchFamily="18" charset="0"/>
              </a:rPr>
              <a:t>Bestvater</a:t>
            </a:r>
            <a:r>
              <a:rPr lang="en-GB" sz="1900" kern="0" dirty="0">
                <a:solidFill>
                  <a:srgbClr val="000000"/>
                </a:solidFill>
                <a:effectLst/>
                <a:ea typeface="Times New Roman" panose="02020603050405020304" pitchFamily="18" charset="0"/>
                <a:cs typeface="Times New Roman" panose="02020603050405020304" pitchFamily="18" charset="0"/>
              </a:rPr>
              <a:t>, S.,  </a:t>
            </a:r>
            <a:r>
              <a:rPr lang="en-GB" sz="1900" kern="0" dirty="0" err="1">
                <a:solidFill>
                  <a:srgbClr val="000000"/>
                </a:solidFill>
                <a:effectLst/>
                <a:ea typeface="Times New Roman" panose="02020603050405020304" pitchFamily="18" charset="0"/>
                <a:cs typeface="Times New Roman" panose="02020603050405020304" pitchFamily="18" charset="0"/>
              </a:rPr>
              <a:t>et.al</a:t>
            </a:r>
            <a:r>
              <a:rPr lang="en-GB" sz="1900" kern="0" dirty="0">
                <a:solidFill>
                  <a:srgbClr val="000000"/>
                </a:solidFill>
                <a:effectLst/>
                <a:ea typeface="Times New Roman" panose="02020603050405020304" pitchFamily="18" charset="0"/>
                <a:cs typeface="Times New Roman" panose="02020603050405020304" pitchFamily="18" charset="0"/>
              </a:rPr>
              <a:t> (2023). </a:t>
            </a:r>
            <a:r>
              <a:rPr lang="en-GB" sz="1900" i="1" kern="0" dirty="0">
                <a:solidFill>
                  <a:srgbClr val="000000"/>
                </a:solidFill>
                <a:effectLst/>
                <a:ea typeface="Times New Roman" panose="02020603050405020304" pitchFamily="18" charset="0"/>
                <a:cs typeface="Times New Roman" panose="02020603050405020304" pitchFamily="18" charset="0"/>
              </a:rPr>
              <a:t>#BlackLivesMatter Turns 10. </a:t>
            </a:r>
            <a:r>
              <a:rPr lang="en-GB" sz="1900" kern="0" dirty="0">
                <a:solidFill>
                  <a:srgbClr val="000000"/>
                </a:solidFill>
                <a:effectLst/>
                <a:ea typeface="Times New Roman" panose="02020603050405020304" pitchFamily="18" charset="0"/>
                <a:cs typeface="Times New Roman" panose="02020603050405020304" pitchFamily="18" charset="0"/>
              </a:rPr>
              <a:t>Available at: </a:t>
            </a:r>
            <a:r>
              <a:rPr lang="en-GB" sz="1900" kern="0" dirty="0">
                <a:solidFill>
                  <a:srgbClr val="000000"/>
                </a:solidFill>
                <a:effectLst/>
                <a:ea typeface="Times New Roman" panose="02020603050405020304" pitchFamily="18" charset="0"/>
                <a:cs typeface="Times New Roman" panose="02020603050405020304" pitchFamily="18" charset="0"/>
                <a:hlinkClick r:id="rId6"/>
              </a:rPr>
              <a:t>https://www.pewresearch.org/internet/2023/06/29/blacklivesmatter-turns-10/</a:t>
            </a:r>
            <a:r>
              <a:rPr lang="en-GB" sz="1900" kern="0" dirty="0">
                <a:solidFill>
                  <a:srgbClr val="000000"/>
                </a:solidFill>
                <a:effectLst/>
                <a:ea typeface="Times New Roman" panose="02020603050405020304" pitchFamily="18" charset="0"/>
                <a:cs typeface="Times New Roman" panose="02020603050405020304" pitchFamily="18" charset="0"/>
              </a:rPr>
              <a:t>. </a:t>
            </a:r>
            <a:r>
              <a:rPr lang="en-GB" sz="1900" kern="100" dirty="0">
                <a:effectLst/>
                <a:latin typeface="Aptos" panose="020B0004020202020204" pitchFamily="34" charset="0"/>
                <a:ea typeface="Aptos" panose="020B0004020202020204" pitchFamily="34" charset="0"/>
                <a:cs typeface="Times New Roman" panose="02020603050405020304" pitchFamily="18" charset="0"/>
              </a:rPr>
              <a:t>(Accessed on: 7 January 2025).</a:t>
            </a:r>
            <a:endParaRPr lang="en-GB" sz="1900" kern="100" dirty="0">
              <a:effectLst/>
              <a:ea typeface="Aptos" panose="020B0004020202020204" pitchFamily="34" charset="0"/>
              <a:cs typeface="Times New Roman" panose="02020603050405020304" pitchFamily="18" charset="0"/>
            </a:endParaRPr>
          </a:p>
          <a:p>
            <a:pPr marL="0" indent="0">
              <a:lnSpc>
                <a:spcPts val="1800"/>
              </a:lnSpc>
              <a:spcAft>
                <a:spcPts val="1200"/>
              </a:spcAft>
              <a:buNone/>
            </a:pPr>
            <a:r>
              <a:rPr lang="en-GB" sz="1900" kern="0" dirty="0">
                <a:solidFill>
                  <a:srgbClr val="000000"/>
                </a:solidFill>
                <a:effectLst/>
                <a:ea typeface="Times New Roman" panose="02020603050405020304" pitchFamily="18" charset="0"/>
                <a:cs typeface="Times New Roman" panose="02020603050405020304" pitchFamily="18" charset="0"/>
              </a:rPr>
              <a:t>Cho, H., Li, P., </a:t>
            </a:r>
            <a:r>
              <a:rPr lang="en-GB" sz="1900" kern="0" dirty="0" err="1">
                <a:solidFill>
                  <a:srgbClr val="000000"/>
                </a:solidFill>
                <a:effectLst/>
                <a:ea typeface="Times New Roman" panose="02020603050405020304" pitchFamily="18" charset="0"/>
                <a:cs typeface="Times New Roman" panose="02020603050405020304" pitchFamily="18" charset="0"/>
              </a:rPr>
              <a:t>et.al</a:t>
            </a:r>
            <a:r>
              <a:rPr lang="en-GB" sz="1900" kern="0" dirty="0">
                <a:solidFill>
                  <a:srgbClr val="000000"/>
                </a:solidFill>
                <a:effectLst/>
                <a:ea typeface="Times New Roman" panose="02020603050405020304" pitchFamily="18" charset="0"/>
                <a:cs typeface="Times New Roman" panose="02020603050405020304" pitchFamily="18" charset="0"/>
              </a:rPr>
              <a:t> (2023). </a:t>
            </a:r>
            <a:r>
              <a:rPr lang="en-GB" sz="1900" i="1" kern="0" dirty="0">
                <a:solidFill>
                  <a:srgbClr val="000000"/>
                </a:solidFill>
                <a:effectLst/>
                <a:ea typeface="Times New Roman" panose="02020603050405020304" pitchFamily="18" charset="0"/>
                <a:cs typeface="Times New Roman" panose="02020603050405020304" pitchFamily="18" charset="0"/>
              </a:rPr>
              <a:t>The Bright and Dark Sides of Social Media Use during COVID-19 Lockdown: Contrasting Social Media Effects through Social Liability vs. Social Support. Computers in Human Behaviour</a:t>
            </a:r>
            <a:r>
              <a:rPr lang="en-GB" sz="1900" i="1" kern="0" dirty="0">
                <a:solidFill>
                  <a:srgbClr val="000000"/>
                </a:solidFill>
                <a:ea typeface="Times New Roman" panose="02020603050405020304" pitchFamily="18" charset="0"/>
                <a:cs typeface="Times New Roman" panose="02020603050405020304" pitchFamily="18" charset="0"/>
              </a:rPr>
              <a:t>. </a:t>
            </a:r>
            <a:r>
              <a:rPr lang="en-GB" sz="1900" kern="0" dirty="0">
                <a:solidFill>
                  <a:srgbClr val="000000"/>
                </a:solidFill>
                <a:effectLst/>
                <a:ea typeface="Times New Roman" panose="02020603050405020304" pitchFamily="18" charset="0"/>
                <a:cs typeface="Times New Roman" panose="02020603050405020304" pitchFamily="18" charset="0"/>
              </a:rPr>
              <a:t> Available </a:t>
            </a:r>
            <a:r>
              <a:rPr lang="en-GB" sz="1900" kern="0" dirty="0" err="1">
                <a:solidFill>
                  <a:srgbClr val="000000"/>
                </a:solidFill>
                <a:effectLst/>
                <a:ea typeface="Times New Roman" panose="02020603050405020304" pitchFamily="18" charset="0"/>
                <a:cs typeface="Times New Roman" panose="02020603050405020304" pitchFamily="18" charset="0"/>
              </a:rPr>
              <a:t>at:</a:t>
            </a:r>
            <a:r>
              <a:rPr lang="en-GB" sz="1900" kern="0" dirty="0" err="1">
                <a:solidFill>
                  <a:srgbClr val="000000"/>
                </a:solidFill>
                <a:effectLst/>
                <a:ea typeface="Times New Roman" panose="02020603050405020304" pitchFamily="18" charset="0"/>
                <a:cs typeface="Times New Roman" panose="02020603050405020304" pitchFamily="18" charset="0"/>
                <a:hlinkClick r:id="rId7"/>
              </a:rPr>
              <a:t>https</a:t>
            </a:r>
            <a:r>
              <a:rPr lang="en-GB" sz="1900" kern="0" dirty="0">
                <a:solidFill>
                  <a:srgbClr val="000000"/>
                </a:solidFill>
                <a:effectLst/>
                <a:ea typeface="Times New Roman" panose="02020603050405020304" pitchFamily="18" charset="0"/>
                <a:cs typeface="Times New Roman" panose="02020603050405020304" pitchFamily="18" charset="0"/>
                <a:hlinkClick r:id="rId7"/>
              </a:rPr>
              <a:t>://doi.org/10.1016/j.chb.2023.107795</a:t>
            </a:r>
            <a:r>
              <a:rPr lang="en-GB" sz="1900" kern="0" dirty="0">
                <a:solidFill>
                  <a:srgbClr val="000000"/>
                </a:solidFill>
                <a:effectLst/>
                <a:ea typeface="Times New Roman" panose="02020603050405020304" pitchFamily="18" charset="0"/>
                <a:cs typeface="Times New Roman" panose="02020603050405020304" pitchFamily="18" charset="0"/>
              </a:rPr>
              <a:t>    </a:t>
            </a:r>
            <a:r>
              <a:rPr lang="en-GB" sz="1900" kern="100" dirty="0">
                <a:effectLst/>
                <a:latin typeface="Aptos" panose="020B0004020202020204" pitchFamily="34" charset="0"/>
                <a:ea typeface="Aptos" panose="020B0004020202020204" pitchFamily="34" charset="0"/>
                <a:cs typeface="Times New Roman" panose="02020603050405020304" pitchFamily="18" charset="0"/>
              </a:rPr>
              <a:t>(Accessed on: 10 January 2025).</a:t>
            </a:r>
            <a:endParaRPr lang="en-GB" sz="1900" kern="100" dirty="0">
              <a:effectLst/>
              <a:ea typeface="Aptos" panose="020B0004020202020204" pitchFamily="34" charset="0"/>
              <a:cs typeface="Times New Roman" panose="02020603050405020304" pitchFamily="18" charset="0"/>
            </a:endParaRPr>
          </a:p>
          <a:p>
            <a:pPr marL="0" indent="0">
              <a:lnSpc>
                <a:spcPts val="1800"/>
              </a:lnSpc>
              <a:spcAft>
                <a:spcPts val="1200"/>
              </a:spcAft>
              <a:buNone/>
            </a:pPr>
            <a:r>
              <a:rPr lang="en-GB" sz="1900" kern="0" dirty="0">
                <a:solidFill>
                  <a:srgbClr val="000000"/>
                </a:solidFill>
                <a:effectLst/>
                <a:ea typeface="Times New Roman" panose="02020603050405020304" pitchFamily="18" charset="0"/>
                <a:cs typeface="Times New Roman" panose="02020603050405020304" pitchFamily="18" charset="0"/>
              </a:rPr>
              <a:t>Corcoran, K. (2024).</a:t>
            </a:r>
            <a:r>
              <a:rPr lang="en-GB" sz="1900" i="1" kern="0" dirty="0">
                <a:solidFill>
                  <a:srgbClr val="000000"/>
                </a:solidFill>
                <a:effectLst/>
                <a:ea typeface="Times New Roman" panose="02020603050405020304" pitchFamily="18" charset="0"/>
                <a:cs typeface="Times New Roman" panose="02020603050405020304" pitchFamily="18" charset="0"/>
              </a:rPr>
              <a:t> Race and ethnicity: why media representation matters for children and young people</a:t>
            </a:r>
            <a:r>
              <a:rPr lang="en-GB" sz="1900" kern="0" dirty="0">
                <a:solidFill>
                  <a:srgbClr val="000000"/>
                </a:solidFill>
                <a:effectLst/>
                <a:ea typeface="Times New Roman" panose="02020603050405020304" pitchFamily="18" charset="0"/>
                <a:cs typeface="Times New Roman" panose="02020603050405020304" pitchFamily="18" charset="0"/>
              </a:rPr>
              <a:t>. Available at: </a:t>
            </a:r>
            <a:r>
              <a:rPr lang="en-GB" sz="1900" kern="0" dirty="0">
                <a:solidFill>
                  <a:srgbClr val="000000"/>
                </a:solidFill>
                <a:effectLst/>
                <a:ea typeface="Times New Roman" panose="02020603050405020304" pitchFamily="18" charset="0"/>
                <a:cs typeface="Times New Roman" panose="02020603050405020304" pitchFamily="18" charset="0"/>
                <a:hlinkClick r:id="rId8"/>
              </a:rPr>
              <a:t>https://www.actionforchildren.org.uk/blog/race-and-ethnicity-representation-in-the-media/</a:t>
            </a:r>
            <a:r>
              <a:rPr lang="en-GB" sz="1900" kern="0" dirty="0">
                <a:solidFill>
                  <a:srgbClr val="000000"/>
                </a:solidFill>
                <a:effectLst/>
                <a:ea typeface="Times New Roman" panose="02020603050405020304" pitchFamily="18" charset="0"/>
                <a:cs typeface="Times New Roman" panose="02020603050405020304" pitchFamily="18" charset="0"/>
              </a:rPr>
              <a:t>. </a:t>
            </a:r>
            <a:r>
              <a:rPr lang="en-GB" sz="1900" kern="100" dirty="0">
                <a:effectLst/>
                <a:latin typeface="Aptos" panose="020B0004020202020204" pitchFamily="34" charset="0"/>
                <a:ea typeface="Aptos" panose="020B0004020202020204" pitchFamily="34" charset="0"/>
                <a:cs typeface="Times New Roman" panose="02020603050405020304" pitchFamily="18" charset="0"/>
              </a:rPr>
              <a:t>(Accessed on: 10 January 2025).</a:t>
            </a:r>
            <a:endParaRPr lang="en-GB" sz="1900" kern="0" dirty="0">
              <a:solidFill>
                <a:srgbClr val="000000"/>
              </a:solidFill>
              <a:effectLst/>
              <a:ea typeface="Times New Roman" panose="02020603050405020304" pitchFamily="18" charset="0"/>
              <a:cs typeface="Times New Roman" panose="02020603050405020304" pitchFamily="18" charset="0"/>
            </a:endParaRPr>
          </a:p>
          <a:p>
            <a:pPr marL="0" indent="0">
              <a:lnSpc>
                <a:spcPts val="1800"/>
              </a:lnSpc>
              <a:spcAft>
                <a:spcPts val="1200"/>
              </a:spcAft>
              <a:buNone/>
            </a:pPr>
            <a:r>
              <a:rPr lang="en-GB" sz="1900" kern="0" dirty="0">
                <a:solidFill>
                  <a:srgbClr val="000000"/>
                </a:solidFill>
                <a:effectLst/>
                <a:ea typeface="Times New Roman" panose="02020603050405020304" pitchFamily="18" charset="0"/>
                <a:cs typeface="Times New Roman" panose="02020603050405020304" pitchFamily="18" charset="0"/>
              </a:rPr>
              <a:t>Difford, D. and Smith, M. (2024). </a:t>
            </a:r>
            <a:r>
              <a:rPr lang="en-GB" sz="1900" i="1" kern="0" dirty="0">
                <a:solidFill>
                  <a:srgbClr val="000000"/>
                </a:solidFill>
                <a:effectLst/>
                <a:ea typeface="Times New Roman" panose="02020603050405020304" pitchFamily="18" charset="0"/>
                <a:cs typeface="Times New Roman" panose="02020603050405020304" pitchFamily="18" charset="0"/>
              </a:rPr>
              <a:t>The public reaction to the 2024 riots. </a:t>
            </a:r>
            <a:r>
              <a:rPr lang="en-GB" sz="1900" kern="0" dirty="0">
                <a:solidFill>
                  <a:srgbClr val="000000"/>
                </a:solidFill>
                <a:effectLst/>
                <a:ea typeface="Times New Roman" panose="02020603050405020304" pitchFamily="18" charset="0"/>
                <a:cs typeface="Times New Roman" panose="02020603050405020304" pitchFamily="18" charset="0"/>
              </a:rPr>
              <a:t>Available at: </a:t>
            </a:r>
            <a:r>
              <a:rPr lang="en-GB" sz="1900" kern="0" dirty="0">
                <a:solidFill>
                  <a:srgbClr val="000000"/>
                </a:solidFill>
                <a:effectLst/>
                <a:ea typeface="Times New Roman" panose="02020603050405020304" pitchFamily="18" charset="0"/>
                <a:cs typeface="Times New Roman" panose="02020603050405020304" pitchFamily="18" charset="0"/>
                <a:hlinkClick r:id="rId9"/>
              </a:rPr>
              <a:t>https://yougov.co.uk/politics/articles/50257-the-public-reaction-to-the-2024-riots</a:t>
            </a:r>
            <a:r>
              <a:rPr lang="en-GB" sz="1900" kern="0" dirty="0">
                <a:solidFill>
                  <a:srgbClr val="000000"/>
                </a:solidFill>
                <a:effectLst/>
                <a:ea typeface="Times New Roman" panose="02020603050405020304" pitchFamily="18" charset="0"/>
                <a:cs typeface="Times New Roman" panose="02020603050405020304" pitchFamily="18" charset="0"/>
              </a:rPr>
              <a:t>.</a:t>
            </a:r>
            <a:r>
              <a:rPr lang="en-GB" sz="1900" kern="100" dirty="0">
                <a:effectLst/>
                <a:latin typeface="Aptos" panose="020B0004020202020204" pitchFamily="34" charset="0"/>
                <a:ea typeface="Aptos" panose="020B0004020202020204" pitchFamily="34" charset="0"/>
                <a:cs typeface="Times New Roman" panose="02020603050405020304" pitchFamily="18" charset="0"/>
              </a:rPr>
              <a:t> (Accessed on: 10 January 2025).</a:t>
            </a:r>
          </a:p>
          <a:p>
            <a:pPr marL="0" indent="0">
              <a:lnSpc>
                <a:spcPts val="1800"/>
              </a:lnSpc>
              <a:spcAft>
                <a:spcPts val="1200"/>
              </a:spcAft>
              <a:buNone/>
            </a:pPr>
            <a:endParaRPr lang="en-GB" sz="2000" kern="0" dirty="0">
              <a:solidFill>
                <a:srgbClr val="000000"/>
              </a:solidFill>
              <a:effectLst/>
              <a:ea typeface="Times New Roman" panose="02020603050405020304" pitchFamily="18" charset="0"/>
              <a:cs typeface="Times New Roman" panose="02020603050405020304" pitchFamily="18" charset="0"/>
            </a:endParaRPr>
          </a:p>
          <a:p>
            <a:pPr>
              <a:lnSpc>
                <a:spcPts val="1800"/>
              </a:lnSpc>
              <a:spcAft>
                <a:spcPts val="12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ts val="1800"/>
              </a:lnSpc>
              <a:spcAft>
                <a:spcPts val="1200"/>
              </a:spcAft>
            </a:pPr>
            <a:endParaRPr lang="en-GB" sz="24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nSpc>
                <a:spcPts val="1800"/>
              </a:lnSpc>
              <a:spcAft>
                <a:spcPts val="1200"/>
              </a:spcAft>
            </a:pP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417249D1-F4AD-4CCB-3104-49CF9DC7972D}"/>
              </a:ext>
            </a:extLst>
          </p:cNvPr>
          <p:cNvSpPr txBox="1"/>
          <p:nvPr/>
        </p:nvSpPr>
        <p:spPr>
          <a:xfrm>
            <a:off x="11201400" y="157718"/>
            <a:ext cx="990600" cy="369332"/>
          </a:xfrm>
          <a:prstGeom prst="rect">
            <a:avLst/>
          </a:prstGeom>
          <a:noFill/>
        </p:spPr>
        <p:txBody>
          <a:bodyPr wrap="square" rtlCol="0">
            <a:spAutoFit/>
          </a:bodyPr>
          <a:lstStyle/>
          <a:p>
            <a:r>
              <a:rPr lang="en-US"/>
              <a:t>Paige</a:t>
            </a:r>
          </a:p>
        </p:txBody>
      </p:sp>
    </p:spTree>
    <p:extLst>
      <p:ext uri="{BB962C8B-B14F-4D97-AF65-F5344CB8AC3E}">
        <p14:creationId xmlns:p14="http://schemas.microsoft.com/office/powerpoint/2010/main" val="30021540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19412BA-8DB6-943E-76C6-554618380283}"/>
              </a:ext>
            </a:extLst>
          </p:cNvPr>
          <p:cNvSpPr>
            <a:spLocks noGrp="1"/>
          </p:cNvSpPr>
          <p:nvPr>
            <p:ph idx="1"/>
          </p:nvPr>
        </p:nvSpPr>
        <p:spPr>
          <a:xfrm>
            <a:off x="177800" y="254000"/>
            <a:ext cx="11811000" cy="6426200"/>
          </a:xfrm>
        </p:spPr>
        <p:txBody>
          <a:bodyPr>
            <a:normAutofit/>
          </a:bodyPr>
          <a:lstStyle/>
          <a:p>
            <a:pPr marL="0" indent="0">
              <a:lnSpc>
                <a:spcPts val="1800"/>
              </a:lnSpc>
              <a:spcAft>
                <a:spcPts val="1200"/>
              </a:spcAft>
              <a:buNone/>
            </a:pPr>
            <a:r>
              <a:rPr lang="en-GB" sz="2000" kern="0" err="1">
                <a:solidFill>
                  <a:srgbClr val="000000"/>
                </a:solidFill>
                <a:effectLst/>
                <a:ea typeface="Times New Roman" panose="02020603050405020304" pitchFamily="18" charset="0"/>
                <a:cs typeface="Times New Roman" panose="02020603050405020304" pitchFamily="18" charset="0"/>
              </a:rPr>
              <a:t>Dollarhide</a:t>
            </a:r>
            <a:r>
              <a:rPr lang="en-GB" sz="2000" kern="0">
                <a:solidFill>
                  <a:srgbClr val="000000"/>
                </a:solidFill>
                <a:effectLst/>
                <a:ea typeface="Times New Roman" panose="02020603050405020304" pitchFamily="18" charset="0"/>
                <a:cs typeface="Times New Roman" panose="02020603050405020304" pitchFamily="18" charset="0"/>
              </a:rPr>
              <a:t>, M. (2024). </a:t>
            </a:r>
            <a:r>
              <a:rPr lang="en-GB" sz="2000" i="1" kern="0">
                <a:solidFill>
                  <a:srgbClr val="000000"/>
                </a:solidFill>
                <a:effectLst/>
                <a:ea typeface="Times New Roman" panose="02020603050405020304" pitchFamily="18" charset="0"/>
                <a:cs typeface="Times New Roman" panose="02020603050405020304" pitchFamily="18" charset="0"/>
              </a:rPr>
              <a:t>Social media: Definition, effects, and list of top apps. </a:t>
            </a:r>
            <a:r>
              <a:rPr lang="en-GB" sz="2000" kern="0">
                <a:solidFill>
                  <a:srgbClr val="000000"/>
                </a:solidFill>
                <a:effectLst/>
                <a:ea typeface="Times New Roman" panose="02020603050405020304" pitchFamily="18" charset="0"/>
                <a:cs typeface="Times New Roman" panose="02020603050405020304" pitchFamily="18" charset="0"/>
              </a:rPr>
              <a:t>Available at: </a:t>
            </a:r>
            <a:r>
              <a:rPr lang="en-GB" sz="2000" kern="0">
                <a:solidFill>
                  <a:srgbClr val="000000"/>
                </a:solidFill>
                <a:effectLst/>
                <a:ea typeface="Times New Roman" panose="02020603050405020304" pitchFamily="18" charset="0"/>
                <a:cs typeface="Times New Roman" panose="02020603050405020304" pitchFamily="18" charset="0"/>
                <a:hlinkClick r:id="rId2"/>
              </a:rPr>
              <a:t>https://www.investopedia.com/terms/s/social-media.asp</a:t>
            </a:r>
            <a:r>
              <a:rPr lang="en-GB" sz="2000" kern="0">
                <a:solidFill>
                  <a:srgbClr val="000000"/>
                </a:solidFill>
                <a:effectLst/>
                <a:ea typeface="Times New Roman" panose="02020603050405020304" pitchFamily="18" charset="0"/>
                <a:cs typeface="Times New Roman" panose="02020603050405020304" pitchFamily="18" charset="0"/>
              </a:rPr>
              <a:t>. </a:t>
            </a:r>
            <a:r>
              <a:rPr lang="en-GB" sz="2000" kern="100">
                <a:effectLst/>
                <a:latin typeface="Aptos" panose="020B0004020202020204" pitchFamily="34" charset="0"/>
                <a:ea typeface="Aptos" panose="020B0004020202020204" pitchFamily="34" charset="0"/>
                <a:cs typeface="Times New Roman" panose="02020603050405020304" pitchFamily="18" charset="0"/>
              </a:rPr>
              <a:t>(Accessed on: 7 January 2025).</a:t>
            </a:r>
            <a:endParaRPr lang="en-GB" sz="2000" kern="100">
              <a:effectLst/>
              <a:ea typeface="Aptos" panose="020B0004020202020204" pitchFamily="34" charset="0"/>
              <a:cs typeface="Times New Roman" panose="02020603050405020304" pitchFamily="18" charset="0"/>
            </a:endParaRPr>
          </a:p>
          <a:p>
            <a:pPr marL="0" indent="0">
              <a:lnSpc>
                <a:spcPts val="1800"/>
              </a:lnSpc>
              <a:spcAft>
                <a:spcPts val="1200"/>
              </a:spcAft>
              <a:buNone/>
            </a:pPr>
            <a:r>
              <a:rPr lang="en-GB" sz="2000" kern="0">
                <a:solidFill>
                  <a:srgbClr val="000000"/>
                </a:solidFill>
                <a:effectLst/>
                <a:ea typeface="Times New Roman" panose="02020603050405020304" pitchFamily="18" charset="0"/>
                <a:cs typeface="Times New Roman" panose="02020603050405020304" pitchFamily="18" charset="0"/>
              </a:rPr>
              <a:t>Dooley, B. (2015). </a:t>
            </a:r>
            <a:r>
              <a:rPr lang="en-GB" sz="2000" i="1" kern="0">
                <a:solidFill>
                  <a:srgbClr val="000000"/>
                </a:solidFill>
                <a:effectLst/>
                <a:ea typeface="Times New Roman" panose="02020603050405020304" pitchFamily="18" charset="0"/>
                <a:cs typeface="Times New Roman" panose="02020603050405020304" pitchFamily="18" charset="0"/>
              </a:rPr>
              <a:t>Media History - an overview | ScienceDirect Topics.  </a:t>
            </a:r>
            <a:r>
              <a:rPr lang="en-GB" sz="2000" kern="0">
                <a:solidFill>
                  <a:srgbClr val="000000"/>
                </a:solidFill>
                <a:effectLst/>
                <a:ea typeface="Times New Roman" panose="02020603050405020304" pitchFamily="18" charset="0"/>
                <a:cs typeface="Times New Roman" panose="02020603050405020304" pitchFamily="18" charset="0"/>
              </a:rPr>
              <a:t>Available at: </a:t>
            </a:r>
            <a:r>
              <a:rPr lang="en-GB" sz="2000" kern="0">
                <a:solidFill>
                  <a:srgbClr val="000000"/>
                </a:solidFill>
                <a:effectLst/>
                <a:ea typeface="Times New Roman" panose="02020603050405020304" pitchFamily="18" charset="0"/>
                <a:cs typeface="Times New Roman" panose="02020603050405020304" pitchFamily="18" charset="0"/>
                <a:hlinkClick r:id="rId3"/>
              </a:rPr>
              <a:t>https://www.sciencedirect.com/topics/social-sciences/media-history</a:t>
            </a:r>
            <a:r>
              <a:rPr lang="en-GB" sz="2000" kern="0">
                <a:solidFill>
                  <a:srgbClr val="000000"/>
                </a:solidFill>
                <a:effectLst/>
                <a:ea typeface="Times New Roman" panose="02020603050405020304" pitchFamily="18" charset="0"/>
                <a:cs typeface="Times New Roman" panose="02020603050405020304" pitchFamily="18" charset="0"/>
              </a:rPr>
              <a:t>. </a:t>
            </a:r>
            <a:r>
              <a:rPr lang="en-GB" sz="2000" kern="100">
                <a:effectLst/>
                <a:latin typeface="Aptos" panose="020B0004020202020204" pitchFamily="34" charset="0"/>
                <a:ea typeface="Aptos" panose="020B0004020202020204" pitchFamily="34" charset="0"/>
                <a:cs typeface="Times New Roman" panose="02020603050405020304" pitchFamily="18" charset="0"/>
              </a:rPr>
              <a:t>(Accessed on: 13 January 2025).</a:t>
            </a:r>
            <a:endParaRPr lang="en-GB" sz="2000" kern="100">
              <a:effectLst/>
              <a:ea typeface="Aptos" panose="020B0004020202020204" pitchFamily="34" charset="0"/>
              <a:cs typeface="Times New Roman" panose="02020603050405020304" pitchFamily="18" charset="0"/>
            </a:endParaRPr>
          </a:p>
          <a:p>
            <a:pPr marL="0" indent="0">
              <a:lnSpc>
                <a:spcPts val="1800"/>
              </a:lnSpc>
              <a:spcAft>
                <a:spcPts val="1200"/>
              </a:spcAft>
              <a:buNone/>
            </a:pPr>
            <a:r>
              <a:rPr lang="en-GB" sz="2000" kern="0">
                <a:solidFill>
                  <a:srgbClr val="000000"/>
                </a:solidFill>
                <a:effectLst/>
                <a:ea typeface="Times New Roman" panose="02020603050405020304" pitchFamily="18" charset="0"/>
                <a:cs typeface="Times New Roman" panose="02020603050405020304" pitchFamily="18" charset="0"/>
              </a:rPr>
              <a:t>Florian </a:t>
            </a:r>
            <a:r>
              <a:rPr lang="en-GB" sz="2000" kern="0" err="1">
                <a:solidFill>
                  <a:srgbClr val="000000"/>
                </a:solidFill>
                <a:effectLst/>
                <a:ea typeface="Times New Roman" panose="02020603050405020304" pitchFamily="18" charset="0"/>
                <a:cs typeface="Times New Roman" panose="02020603050405020304" pitchFamily="18" charset="0"/>
              </a:rPr>
              <a:t>Saurwein</a:t>
            </a:r>
            <a:r>
              <a:rPr lang="en-GB" sz="2000" kern="0">
                <a:solidFill>
                  <a:srgbClr val="000000"/>
                </a:solidFill>
                <a:effectLst/>
                <a:ea typeface="Times New Roman" panose="02020603050405020304" pitchFamily="18" charset="0"/>
                <a:cs typeface="Times New Roman" panose="02020603050405020304" pitchFamily="18" charset="0"/>
              </a:rPr>
              <a:t> and Spencer-Smith, C. (2021). </a:t>
            </a:r>
            <a:r>
              <a:rPr lang="en-GB" sz="2000" i="1" kern="0">
                <a:solidFill>
                  <a:srgbClr val="000000"/>
                </a:solidFill>
                <a:effectLst/>
                <a:ea typeface="Times New Roman" panose="02020603050405020304" pitchFamily="18" charset="0"/>
                <a:cs typeface="Times New Roman" panose="02020603050405020304" pitchFamily="18" charset="0"/>
              </a:rPr>
              <a:t>Automated Trouble: The Role of Algorithmic Selection in Harms on Social Media Platforms</a:t>
            </a:r>
            <a:r>
              <a:rPr lang="en-GB" sz="2000" kern="0">
                <a:solidFill>
                  <a:srgbClr val="000000"/>
                </a:solidFill>
                <a:effectLst/>
                <a:ea typeface="Times New Roman" panose="02020603050405020304" pitchFamily="18" charset="0"/>
                <a:cs typeface="Times New Roman" panose="02020603050405020304" pitchFamily="18" charset="0"/>
              </a:rPr>
              <a:t>.  Available at: </a:t>
            </a:r>
            <a:r>
              <a:rPr lang="en-GB" sz="2000" kern="0">
                <a:solidFill>
                  <a:srgbClr val="000000"/>
                </a:solidFill>
                <a:effectLst/>
                <a:ea typeface="Times New Roman" panose="02020603050405020304" pitchFamily="18" charset="0"/>
                <a:cs typeface="Times New Roman" panose="02020603050405020304" pitchFamily="18" charset="0"/>
                <a:hlinkClick r:id="rId4"/>
              </a:rPr>
              <a:t>https://www.researchgate.net/publication/356359672_Automated_Trouble_The_Role_of_Algorithmic_Selection_in_Harms_on_Social_Media_Platforms</a:t>
            </a:r>
            <a:r>
              <a:rPr lang="en-GB" sz="2000" kern="0">
                <a:solidFill>
                  <a:srgbClr val="000000"/>
                </a:solidFill>
                <a:effectLst/>
                <a:ea typeface="Times New Roman" panose="02020603050405020304" pitchFamily="18" charset="0"/>
                <a:cs typeface="Times New Roman" panose="02020603050405020304" pitchFamily="18" charset="0"/>
              </a:rPr>
              <a:t>. </a:t>
            </a:r>
            <a:r>
              <a:rPr lang="en-GB" sz="2000" kern="100">
                <a:effectLst/>
                <a:latin typeface="Aptos" panose="020B0004020202020204" pitchFamily="34" charset="0"/>
                <a:ea typeface="Aptos" panose="020B0004020202020204" pitchFamily="34" charset="0"/>
                <a:cs typeface="Times New Roman" panose="02020603050405020304" pitchFamily="18" charset="0"/>
              </a:rPr>
              <a:t>(Accessed on: 13 January 2025).</a:t>
            </a:r>
            <a:endParaRPr lang="en-GB" sz="2000" kern="100">
              <a:effectLst/>
              <a:ea typeface="Aptos" panose="020B0004020202020204" pitchFamily="34" charset="0"/>
              <a:cs typeface="Times New Roman" panose="02020603050405020304" pitchFamily="18" charset="0"/>
            </a:endParaRPr>
          </a:p>
          <a:p>
            <a:pPr marL="0" indent="0">
              <a:lnSpc>
                <a:spcPts val="1800"/>
              </a:lnSpc>
              <a:spcAft>
                <a:spcPts val="1200"/>
              </a:spcAft>
              <a:buNone/>
            </a:pPr>
            <a:r>
              <a:rPr lang="en-GB" sz="2000" kern="0" err="1">
                <a:solidFill>
                  <a:srgbClr val="000000"/>
                </a:solidFill>
                <a:effectLst/>
                <a:ea typeface="Times New Roman" panose="02020603050405020304" pitchFamily="18" charset="0"/>
                <a:cs typeface="Times New Roman" panose="02020603050405020304" pitchFamily="18" charset="0"/>
              </a:rPr>
              <a:t>Gabarron</a:t>
            </a:r>
            <a:r>
              <a:rPr lang="en-GB" sz="2000" kern="0">
                <a:solidFill>
                  <a:srgbClr val="000000"/>
                </a:solidFill>
                <a:effectLst/>
                <a:ea typeface="Times New Roman" panose="02020603050405020304" pitchFamily="18" charset="0"/>
                <a:cs typeface="Times New Roman" panose="02020603050405020304" pitchFamily="18" charset="0"/>
              </a:rPr>
              <a:t>, E., Oyeyemi, S.O. and Wynn, R. (2021). COVID-19-related misinformation on social media: a systematic review.  Available at: </a:t>
            </a:r>
            <a:r>
              <a:rPr lang="en-GB" sz="2000" kern="0">
                <a:solidFill>
                  <a:srgbClr val="000000"/>
                </a:solidFill>
                <a:effectLst/>
                <a:ea typeface="Times New Roman" panose="02020603050405020304" pitchFamily="18" charset="0"/>
                <a:cs typeface="Times New Roman" panose="02020603050405020304" pitchFamily="18" charset="0"/>
                <a:hlinkClick r:id="rId5"/>
              </a:rPr>
              <a:t>https://doi.org/10.2471/blt.20.276782</a:t>
            </a:r>
            <a:r>
              <a:rPr lang="en-GB" sz="2000" kern="0">
                <a:solidFill>
                  <a:srgbClr val="000000"/>
                </a:solidFill>
                <a:effectLst/>
                <a:ea typeface="Times New Roman" panose="02020603050405020304" pitchFamily="18" charset="0"/>
                <a:cs typeface="Times New Roman" panose="02020603050405020304" pitchFamily="18" charset="0"/>
              </a:rPr>
              <a:t>. </a:t>
            </a:r>
            <a:r>
              <a:rPr lang="en-GB" sz="2000" kern="100">
                <a:effectLst/>
                <a:latin typeface="Aptos" panose="020B0004020202020204" pitchFamily="34" charset="0"/>
                <a:ea typeface="Aptos" panose="020B0004020202020204" pitchFamily="34" charset="0"/>
                <a:cs typeface="Times New Roman" panose="02020603050405020304" pitchFamily="18" charset="0"/>
              </a:rPr>
              <a:t>(Accessed on: 13 January 2025).</a:t>
            </a:r>
            <a:endParaRPr lang="en-GB" sz="2000" kern="100">
              <a:effectLst/>
              <a:ea typeface="Aptos" panose="020B0004020202020204" pitchFamily="34" charset="0"/>
              <a:cs typeface="Times New Roman" panose="02020603050405020304" pitchFamily="18" charset="0"/>
            </a:endParaRPr>
          </a:p>
          <a:p>
            <a:pPr marL="0" indent="0">
              <a:lnSpc>
                <a:spcPts val="1800"/>
              </a:lnSpc>
              <a:spcAft>
                <a:spcPts val="1200"/>
              </a:spcAft>
              <a:buNone/>
            </a:pPr>
            <a:r>
              <a:rPr lang="en-GB" sz="2000" kern="0">
                <a:solidFill>
                  <a:srgbClr val="000000"/>
                </a:solidFill>
                <a:effectLst/>
                <a:ea typeface="Times New Roman" panose="02020603050405020304" pitchFamily="18" charset="0"/>
                <a:cs typeface="Times New Roman" panose="02020603050405020304" pitchFamily="18" charset="0"/>
              </a:rPr>
              <a:t>Jones, N. (2011). </a:t>
            </a:r>
            <a:r>
              <a:rPr lang="en-GB" sz="2000" i="1" kern="0" err="1">
                <a:solidFill>
                  <a:srgbClr val="000000"/>
                </a:solidFill>
                <a:effectLst/>
                <a:ea typeface="Times New Roman" panose="02020603050405020304" pitchFamily="18" charset="0"/>
                <a:cs typeface="Times New Roman" panose="02020603050405020304" pitchFamily="18" charset="0"/>
              </a:rPr>
              <a:t>LibGuides</a:t>
            </a:r>
            <a:r>
              <a:rPr lang="en-GB" sz="2000" i="1" kern="0">
                <a:solidFill>
                  <a:srgbClr val="000000"/>
                </a:solidFill>
                <a:effectLst/>
                <a:ea typeface="Times New Roman" panose="02020603050405020304" pitchFamily="18" charset="0"/>
                <a:cs typeface="Times New Roman" panose="02020603050405020304" pitchFamily="18" charset="0"/>
              </a:rPr>
              <a:t>: News and Media: 3. What is media and media literacy?</a:t>
            </a:r>
            <a:r>
              <a:rPr lang="en-GB" sz="2000" kern="0">
                <a:solidFill>
                  <a:srgbClr val="000000"/>
                </a:solidFill>
                <a:effectLst/>
                <a:ea typeface="Times New Roman" panose="02020603050405020304" pitchFamily="18" charset="0"/>
                <a:cs typeface="Times New Roman" panose="02020603050405020304" pitchFamily="18" charset="0"/>
              </a:rPr>
              <a:t> Available at: </a:t>
            </a:r>
            <a:r>
              <a:rPr lang="en-GB" sz="2000" kern="0">
                <a:solidFill>
                  <a:srgbClr val="000000"/>
                </a:solidFill>
                <a:effectLst/>
                <a:ea typeface="Times New Roman" panose="02020603050405020304" pitchFamily="18" charset="0"/>
                <a:cs typeface="Times New Roman" panose="02020603050405020304" pitchFamily="18" charset="0"/>
                <a:hlinkClick r:id="rId6"/>
              </a:rPr>
              <a:t>https://libguides.aber.ac.uk/c.php?g=688883&amp;p=4930093</a:t>
            </a:r>
            <a:r>
              <a:rPr lang="en-GB" sz="2000" kern="0">
                <a:solidFill>
                  <a:srgbClr val="000000"/>
                </a:solidFill>
                <a:effectLst/>
                <a:ea typeface="Times New Roman" panose="02020603050405020304" pitchFamily="18" charset="0"/>
                <a:cs typeface="Times New Roman" panose="02020603050405020304" pitchFamily="18" charset="0"/>
              </a:rPr>
              <a:t>. </a:t>
            </a:r>
            <a:r>
              <a:rPr lang="en-GB" sz="2000" kern="100">
                <a:effectLst/>
                <a:latin typeface="Aptos" panose="020B0004020202020204" pitchFamily="34" charset="0"/>
                <a:ea typeface="Aptos" panose="020B0004020202020204" pitchFamily="34" charset="0"/>
                <a:cs typeface="Times New Roman" panose="02020603050405020304" pitchFamily="18" charset="0"/>
              </a:rPr>
              <a:t>(Accessed on: 7 January 2025).</a:t>
            </a:r>
            <a:endParaRPr lang="en-GB" sz="2000" kern="100">
              <a:effectLst/>
              <a:ea typeface="Aptos" panose="020B0004020202020204" pitchFamily="34" charset="0"/>
              <a:cs typeface="Times New Roman" panose="02020603050405020304" pitchFamily="18" charset="0"/>
            </a:endParaRPr>
          </a:p>
          <a:p>
            <a:pPr marL="0" indent="0">
              <a:lnSpc>
                <a:spcPts val="1800"/>
              </a:lnSpc>
              <a:spcAft>
                <a:spcPts val="1200"/>
              </a:spcAft>
              <a:buNone/>
            </a:pPr>
            <a:r>
              <a:rPr lang="en-GB" sz="2000" kern="0">
                <a:solidFill>
                  <a:srgbClr val="000000"/>
                </a:solidFill>
                <a:effectLst/>
                <a:ea typeface="Times New Roman" panose="02020603050405020304" pitchFamily="18" charset="0"/>
                <a:cs typeface="Times New Roman" panose="02020603050405020304" pitchFamily="18" charset="0"/>
              </a:rPr>
              <a:t>Kemp, S. (2024). </a:t>
            </a:r>
            <a:r>
              <a:rPr lang="en-GB" sz="2000" i="1" kern="0">
                <a:solidFill>
                  <a:srgbClr val="000000"/>
                </a:solidFill>
                <a:effectLst/>
                <a:ea typeface="Times New Roman" panose="02020603050405020304" pitchFamily="18" charset="0"/>
                <a:cs typeface="Times New Roman" panose="02020603050405020304" pitchFamily="18" charset="0"/>
              </a:rPr>
              <a:t>Digital 2024: the United Kingdom</a:t>
            </a:r>
            <a:r>
              <a:rPr lang="en-GB" sz="2000" kern="0">
                <a:solidFill>
                  <a:srgbClr val="000000"/>
                </a:solidFill>
                <a:effectLst/>
                <a:ea typeface="Times New Roman" panose="02020603050405020304" pitchFamily="18" charset="0"/>
                <a:cs typeface="Times New Roman" panose="02020603050405020304" pitchFamily="18" charset="0"/>
              </a:rPr>
              <a:t>.  Available at: </a:t>
            </a:r>
            <a:r>
              <a:rPr lang="en-GB" sz="2000" kern="0">
                <a:solidFill>
                  <a:srgbClr val="000000"/>
                </a:solidFill>
                <a:effectLst/>
                <a:ea typeface="Times New Roman" panose="02020603050405020304" pitchFamily="18" charset="0"/>
                <a:cs typeface="Times New Roman" panose="02020603050405020304" pitchFamily="18" charset="0"/>
                <a:hlinkClick r:id="rId7"/>
              </a:rPr>
              <a:t>https://datareportal.com/reports/digital-2024-united-kingdom</a:t>
            </a:r>
            <a:r>
              <a:rPr lang="en-GB" sz="2000" kern="0">
                <a:solidFill>
                  <a:srgbClr val="000000"/>
                </a:solidFill>
                <a:effectLst/>
                <a:ea typeface="Times New Roman" panose="02020603050405020304" pitchFamily="18" charset="0"/>
                <a:cs typeface="Times New Roman" panose="02020603050405020304" pitchFamily="18" charset="0"/>
              </a:rPr>
              <a:t>. </a:t>
            </a:r>
            <a:r>
              <a:rPr lang="en-GB" sz="2000" kern="100">
                <a:effectLst/>
                <a:latin typeface="Aptos" panose="020B0004020202020204" pitchFamily="34" charset="0"/>
                <a:ea typeface="Aptos" panose="020B0004020202020204" pitchFamily="34" charset="0"/>
                <a:cs typeface="Times New Roman" panose="02020603050405020304" pitchFamily="18" charset="0"/>
              </a:rPr>
              <a:t>(Accessed on: 13 January 2025).</a:t>
            </a:r>
            <a:endParaRPr lang="en-GB" sz="2000" kern="0">
              <a:solidFill>
                <a:srgbClr val="000000"/>
              </a:solidFill>
              <a:effectLst/>
              <a:ea typeface="Times New Roman" panose="02020603050405020304" pitchFamily="18" charset="0"/>
              <a:cs typeface="Times New Roman" panose="02020603050405020304" pitchFamily="18" charset="0"/>
            </a:endParaRPr>
          </a:p>
          <a:p>
            <a:pPr marL="0" indent="0">
              <a:lnSpc>
                <a:spcPts val="1800"/>
              </a:lnSpc>
              <a:spcAft>
                <a:spcPts val="1200"/>
              </a:spcAft>
              <a:buNone/>
            </a:pPr>
            <a:r>
              <a:rPr lang="en-GB" sz="2000" kern="0">
                <a:solidFill>
                  <a:srgbClr val="000000"/>
                </a:solidFill>
                <a:effectLst/>
                <a:ea typeface="Times New Roman" panose="02020603050405020304" pitchFamily="18" charset="0"/>
                <a:cs typeface="Times New Roman" panose="02020603050405020304" pitchFamily="18" charset="0"/>
              </a:rPr>
              <a:t>Kids Mental Health Foundation Behavioural Health Experts (2022). </a:t>
            </a:r>
            <a:r>
              <a:rPr lang="en-GB" sz="2000" i="1" kern="0">
                <a:solidFill>
                  <a:srgbClr val="000000"/>
                </a:solidFill>
                <a:effectLst/>
                <a:ea typeface="Times New Roman" panose="02020603050405020304" pitchFamily="18" charset="0"/>
                <a:cs typeface="Times New Roman" panose="02020603050405020304" pitchFamily="18" charset="0"/>
              </a:rPr>
              <a:t>Kids and Social Media</a:t>
            </a:r>
            <a:r>
              <a:rPr lang="en-GB" sz="2000" kern="0">
                <a:solidFill>
                  <a:srgbClr val="000000"/>
                </a:solidFill>
                <a:effectLst/>
                <a:ea typeface="Times New Roman" panose="02020603050405020304" pitchFamily="18" charset="0"/>
                <a:cs typeface="Times New Roman" panose="02020603050405020304" pitchFamily="18" charset="0"/>
              </a:rPr>
              <a:t>. Available at: </a:t>
            </a:r>
            <a:r>
              <a:rPr lang="en-GB" sz="2000" kern="0">
                <a:solidFill>
                  <a:srgbClr val="000000"/>
                </a:solidFill>
                <a:effectLst/>
                <a:ea typeface="Times New Roman" panose="02020603050405020304" pitchFamily="18" charset="0"/>
                <a:cs typeface="Times New Roman" panose="02020603050405020304" pitchFamily="18" charset="0"/>
                <a:hlinkClick r:id="rId8"/>
              </a:rPr>
              <a:t>https://www.kidsmentalhealthfoundation.org/mental-health-resources/technology-and-social-media/social-media-and-kids</a:t>
            </a:r>
            <a:r>
              <a:rPr lang="en-GB" sz="2000" kern="0">
                <a:solidFill>
                  <a:srgbClr val="000000"/>
                </a:solidFill>
                <a:effectLst/>
                <a:ea typeface="Times New Roman" panose="02020603050405020304" pitchFamily="18" charset="0"/>
                <a:cs typeface="Times New Roman" panose="02020603050405020304" pitchFamily="18" charset="0"/>
              </a:rPr>
              <a:t>. </a:t>
            </a:r>
            <a:r>
              <a:rPr lang="en-GB" sz="2000" kern="100">
                <a:effectLst/>
                <a:latin typeface="Aptos" panose="020B0004020202020204" pitchFamily="34" charset="0"/>
                <a:ea typeface="Aptos" panose="020B0004020202020204" pitchFamily="34" charset="0"/>
                <a:cs typeface="Times New Roman" panose="02020603050405020304" pitchFamily="18" charset="0"/>
              </a:rPr>
              <a:t>(Accessed on: 7 January 2025).</a:t>
            </a:r>
          </a:p>
          <a:p>
            <a:pPr marL="0" indent="0">
              <a:lnSpc>
                <a:spcPts val="1800"/>
              </a:lnSpc>
              <a:spcAft>
                <a:spcPts val="1200"/>
              </a:spcAft>
              <a:buNone/>
            </a:pPr>
            <a:endParaRPr lang="en-GB" sz="2000" kern="0">
              <a:solidFill>
                <a:srgbClr val="000000"/>
              </a:solidFill>
              <a:effectLst/>
              <a:ea typeface="Times New Roman" panose="02020603050405020304" pitchFamily="18" charset="0"/>
              <a:cs typeface="Times New Roman" panose="02020603050405020304" pitchFamily="18" charset="0"/>
            </a:endParaRPr>
          </a:p>
          <a:p>
            <a:pPr marL="0" indent="0">
              <a:lnSpc>
                <a:spcPts val="1800"/>
              </a:lnSpc>
              <a:spcAft>
                <a:spcPts val="1200"/>
              </a:spcAft>
              <a:buNone/>
            </a:pP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p>
            <a:pPr marL="0" indent="0">
              <a:lnSpc>
                <a:spcPts val="1800"/>
              </a:lnSpc>
              <a:spcAft>
                <a:spcPts val="1200"/>
              </a:spcAft>
              <a:buNone/>
            </a:pPr>
            <a:endParaRPr lang="en-GB" sz="2000" kern="100">
              <a:effectLst/>
              <a:ea typeface="Aptos" panose="020B000402020202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1F708DDF-FF71-7F67-5402-3CFE7B282CEE}"/>
              </a:ext>
            </a:extLst>
          </p:cNvPr>
          <p:cNvSpPr txBox="1"/>
          <p:nvPr/>
        </p:nvSpPr>
        <p:spPr>
          <a:xfrm>
            <a:off x="11099800" y="0"/>
            <a:ext cx="1092200" cy="369332"/>
          </a:xfrm>
          <a:prstGeom prst="rect">
            <a:avLst/>
          </a:prstGeom>
          <a:noFill/>
        </p:spPr>
        <p:txBody>
          <a:bodyPr wrap="square" rtlCol="0">
            <a:spAutoFit/>
          </a:bodyPr>
          <a:lstStyle/>
          <a:p>
            <a:r>
              <a:rPr lang="en-US"/>
              <a:t>Paige </a:t>
            </a:r>
          </a:p>
        </p:txBody>
      </p:sp>
    </p:spTree>
    <p:extLst>
      <p:ext uri="{BB962C8B-B14F-4D97-AF65-F5344CB8AC3E}">
        <p14:creationId xmlns:p14="http://schemas.microsoft.com/office/powerpoint/2010/main" val="21188211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0FF4F51-5024-B2B6-8144-D7EE4C5DA73F}"/>
              </a:ext>
            </a:extLst>
          </p:cNvPr>
          <p:cNvSpPr>
            <a:spLocks noGrp="1"/>
          </p:cNvSpPr>
          <p:nvPr>
            <p:ph idx="1"/>
          </p:nvPr>
        </p:nvSpPr>
        <p:spPr>
          <a:xfrm>
            <a:off x="0" y="309356"/>
            <a:ext cx="12192000" cy="6548643"/>
          </a:xfrm>
        </p:spPr>
        <p:txBody>
          <a:bodyPr>
            <a:normAutofit fontScale="62500" lnSpcReduction="20000"/>
          </a:bodyPr>
          <a:lstStyle/>
          <a:p>
            <a:pPr marL="0" indent="0">
              <a:lnSpc>
                <a:spcPts val="1800"/>
              </a:lnSpc>
              <a:spcAft>
                <a:spcPts val="1200"/>
              </a:spcAft>
              <a:buNone/>
            </a:pPr>
            <a:r>
              <a:rPr lang="en-GB" sz="2200" kern="0" dirty="0" err="1">
                <a:solidFill>
                  <a:srgbClr val="000000"/>
                </a:solidFill>
                <a:effectLst/>
                <a:ea typeface="Times New Roman" panose="02020603050405020304" pitchFamily="18" charset="0"/>
                <a:cs typeface="Times New Roman" panose="02020603050405020304" pitchFamily="18" charset="0"/>
              </a:rPr>
              <a:t>Laricchia</a:t>
            </a:r>
            <a:r>
              <a:rPr lang="en-GB" sz="2200" kern="0" dirty="0">
                <a:solidFill>
                  <a:srgbClr val="000000"/>
                </a:solidFill>
                <a:effectLst/>
                <a:ea typeface="Times New Roman" panose="02020603050405020304" pitchFamily="18" charset="0"/>
                <a:cs typeface="Times New Roman" panose="02020603050405020304" pitchFamily="18" charset="0"/>
              </a:rPr>
              <a:t>, F. (2023). </a:t>
            </a:r>
            <a:r>
              <a:rPr lang="en-GB" sz="2200" i="1" kern="0" dirty="0">
                <a:solidFill>
                  <a:srgbClr val="000000"/>
                </a:solidFill>
                <a:effectLst/>
                <a:ea typeface="Times New Roman" panose="02020603050405020304" pitchFamily="18" charset="0"/>
                <a:cs typeface="Times New Roman" panose="02020603050405020304" pitchFamily="18" charset="0"/>
              </a:rPr>
              <a:t>UK: children owning mobile phones by the age of 2021</a:t>
            </a:r>
            <a:r>
              <a:rPr lang="en-GB" sz="2200" kern="0" dirty="0">
                <a:solidFill>
                  <a:srgbClr val="000000"/>
                </a:solidFill>
                <a:effectLst/>
                <a:ea typeface="Times New Roman" panose="02020603050405020304" pitchFamily="18" charset="0"/>
                <a:cs typeface="Times New Roman" panose="02020603050405020304" pitchFamily="18" charset="0"/>
              </a:rPr>
              <a:t>. Available at: </a:t>
            </a:r>
            <a:r>
              <a:rPr lang="en-GB" sz="2200" kern="0" dirty="0">
                <a:solidFill>
                  <a:srgbClr val="000000"/>
                </a:solidFill>
                <a:effectLst/>
                <a:ea typeface="Times New Roman" panose="02020603050405020304" pitchFamily="18" charset="0"/>
                <a:cs typeface="Times New Roman" panose="02020603050405020304" pitchFamily="18" charset="0"/>
                <a:hlinkClick r:id="rId3"/>
              </a:rPr>
              <a:t>https://www.statista.com/statistics/1326211/children-owning-mobile-phone-by-age-uk/</a:t>
            </a:r>
            <a:r>
              <a:rPr lang="en-GB" sz="2200" kern="0" dirty="0">
                <a:solidFill>
                  <a:srgbClr val="000000"/>
                </a:solidFill>
                <a:effectLst/>
                <a:ea typeface="Times New Roman" panose="02020603050405020304" pitchFamily="18" charset="0"/>
                <a:cs typeface="Times New Roman" panose="02020603050405020304" pitchFamily="18" charset="0"/>
              </a:rPr>
              <a:t>. </a:t>
            </a:r>
            <a:r>
              <a:rPr lang="en-GB" sz="2200" kern="100" dirty="0">
                <a:effectLst/>
                <a:ea typeface="Aptos" panose="020B0004020202020204" pitchFamily="34" charset="0"/>
                <a:cs typeface="Times New Roman" panose="02020603050405020304" pitchFamily="18" charset="0"/>
              </a:rPr>
              <a:t>(Accessed on: 10 January 2025).</a:t>
            </a:r>
          </a:p>
          <a:p>
            <a:pPr marL="0" indent="0">
              <a:lnSpc>
                <a:spcPts val="1800"/>
              </a:lnSpc>
              <a:spcAft>
                <a:spcPts val="1200"/>
              </a:spcAft>
              <a:buNone/>
            </a:pPr>
            <a:r>
              <a:rPr lang="en-GB" sz="2200" kern="0" dirty="0">
                <a:solidFill>
                  <a:srgbClr val="000000"/>
                </a:solidFill>
                <a:effectLst/>
                <a:ea typeface="Times New Roman" panose="02020603050405020304" pitchFamily="18" charset="0"/>
                <a:cs typeface="Times New Roman" panose="02020603050405020304" pitchFamily="18" charset="0"/>
              </a:rPr>
              <a:t>Laura (2020). </a:t>
            </a:r>
            <a:r>
              <a:rPr lang="en-GB" sz="2200" i="1" kern="0" dirty="0">
                <a:solidFill>
                  <a:srgbClr val="000000"/>
                </a:solidFill>
                <a:effectLst/>
                <a:ea typeface="Times New Roman" panose="02020603050405020304" pitchFamily="18" charset="0"/>
                <a:cs typeface="Times New Roman" panose="02020603050405020304" pitchFamily="18" charset="0"/>
              </a:rPr>
              <a:t>A Guide to Social Media Apps and their Age Ratings</a:t>
            </a:r>
            <a:r>
              <a:rPr lang="en-GB" sz="2200" kern="0" dirty="0">
                <a:solidFill>
                  <a:srgbClr val="000000"/>
                </a:solidFill>
                <a:effectLst/>
                <a:ea typeface="Times New Roman" panose="02020603050405020304" pitchFamily="18" charset="0"/>
                <a:cs typeface="Times New Roman" panose="02020603050405020304" pitchFamily="18" charset="0"/>
              </a:rPr>
              <a:t>.  Available at: </a:t>
            </a:r>
            <a:r>
              <a:rPr lang="en-GB" sz="2200" kern="0" dirty="0">
                <a:solidFill>
                  <a:srgbClr val="000000"/>
                </a:solidFill>
                <a:effectLst/>
                <a:ea typeface="Times New Roman" panose="02020603050405020304" pitchFamily="18" charset="0"/>
                <a:cs typeface="Times New Roman" panose="02020603050405020304" pitchFamily="18" charset="0"/>
                <a:hlinkClick r:id="rId4"/>
              </a:rPr>
              <a:t>https://www.openvieweducation.co.uk/social-media-age-ratings/</a:t>
            </a:r>
            <a:r>
              <a:rPr lang="en-GB" sz="2200" kern="0" dirty="0">
                <a:solidFill>
                  <a:srgbClr val="000000"/>
                </a:solidFill>
                <a:effectLst/>
                <a:ea typeface="Times New Roman" panose="02020603050405020304" pitchFamily="18" charset="0"/>
                <a:cs typeface="Times New Roman" panose="02020603050405020304" pitchFamily="18" charset="0"/>
              </a:rPr>
              <a:t>. </a:t>
            </a:r>
            <a:r>
              <a:rPr lang="en-GB" sz="2200" kern="100" dirty="0">
                <a:effectLst/>
                <a:ea typeface="Aptos" panose="020B0004020202020204" pitchFamily="34" charset="0"/>
                <a:cs typeface="Times New Roman" panose="02020603050405020304" pitchFamily="18" charset="0"/>
              </a:rPr>
              <a:t>(Accessed on: 10 January 2025).</a:t>
            </a:r>
          </a:p>
          <a:p>
            <a:pPr marL="0" indent="0">
              <a:lnSpc>
                <a:spcPts val="1800"/>
              </a:lnSpc>
              <a:spcAft>
                <a:spcPts val="1200"/>
              </a:spcAft>
              <a:buNone/>
            </a:pPr>
            <a:r>
              <a:rPr lang="en-GB" sz="2200" kern="0" dirty="0">
                <a:solidFill>
                  <a:srgbClr val="000000"/>
                </a:solidFill>
                <a:effectLst/>
                <a:ea typeface="Times New Roman" panose="02020603050405020304" pitchFamily="18" charset="0"/>
                <a:cs typeface="Times New Roman" panose="02020603050405020304" pitchFamily="18" charset="0"/>
              </a:rPr>
              <a:t>Majid, A. (2023). </a:t>
            </a:r>
            <a:r>
              <a:rPr lang="en-GB" sz="2200" i="1" kern="0" dirty="0">
                <a:solidFill>
                  <a:srgbClr val="000000"/>
                </a:solidFill>
                <a:effectLst/>
                <a:ea typeface="Times New Roman" panose="02020603050405020304" pitchFamily="18" charset="0"/>
                <a:cs typeface="Times New Roman" panose="02020603050405020304" pitchFamily="18" charset="0"/>
              </a:rPr>
              <a:t>UK news brand trust rankings: The Sun is the least-trusted, and BBC and FT lead the way</a:t>
            </a:r>
            <a:r>
              <a:rPr lang="en-GB" sz="2200" kern="0" dirty="0">
                <a:solidFill>
                  <a:srgbClr val="000000"/>
                </a:solidFill>
                <a:effectLst/>
                <a:ea typeface="Times New Roman" panose="02020603050405020304" pitchFamily="18" charset="0"/>
                <a:cs typeface="Times New Roman" panose="02020603050405020304" pitchFamily="18" charset="0"/>
              </a:rPr>
              <a:t>. Available at: </a:t>
            </a:r>
            <a:r>
              <a:rPr lang="en-GB" sz="2200" kern="0" dirty="0">
                <a:solidFill>
                  <a:srgbClr val="000000"/>
                </a:solidFill>
                <a:effectLst/>
                <a:ea typeface="Times New Roman" panose="02020603050405020304" pitchFamily="18" charset="0"/>
                <a:cs typeface="Times New Roman" panose="02020603050405020304" pitchFamily="18" charset="0"/>
                <a:hlinkClick r:id="rId5"/>
              </a:rPr>
              <a:t>https://pressgazette.co.uk/media-audience-and-business-data/uk-newsbrand-trust-rankings-sun-least-trusted-bbc-ft-most/</a:t>
            </a:r>
            <a:r>
              <a:rPr lang="en-GB" sz="2200" kern="0" dirty="0">
                <a:solidFill>
                  <a:srgbClr val="000000"/>
                </a:solidFill>
                <a:effectLst/>
                <a:ea typeface="Times New Roman" panose="02020603050405020304" pitchFamily="18" charset="0"/>
                <a:cs typeface="Times New Roman" panose="02020603050405020304" pitchFamily="18" charset="0"/>
              </a:rPr>
              <a:t>. </a:t>
            </a:r>
            <a:r>
              <a:rPr lang="en-GB" sz="2200" kern="100" dirty="0">
                <a:effectLst/>
                <a:ea typeface="Aptos" panose="020B0004020202020204" pitchFamily="34" charset="0"/>
                <a:cs typeface="Times New Roman" panose="02020603050405020304" pitchFamily="18" charset="0"/>
              </a:rPr>
              <a:t>(Accessed on: 11 January 2025).</a:t>
            </a:r>
          </a:p>
          <a:p>
            <a:pPr marL="0" indent="0">
              <a:lnSpc>
                <a:spcPts val="1800"/>
              </a:lnSpc>
              <a:spcAft>
                <a:spcPts val="1200"/>
              </a:spcAft>
              <a:buNone/>
            </a:pPr>
            <a:r>
              <a:rPr lang="en-GB" sz="2200" kern="0" dirty="0">
                <a:solidFill>
                  <a:srgbClr val="000000"/>
                </a:solidFill>
                <a:effectLst/>
                <a:ea typeface="Times New Roman" panose="02020603050405020304" pitchFamily="18" charset="0"/>
                <a:cs typeface="Times New Roman" panose="02020603050405020304" pitchFamily="18" charset="0"/>
              </a:rPr>
              <a:t>McLean Hospital (2024). </a:t>
            </a:r>
            <a:r>
              <a:rPr lang="en-GB" sz="2200" i="1" kern="0" dirty="0">
                <a:solidFill>
                  <a:srgbClr val="000000"/>
                </a:solidFill>
                <a:effectLst/>
                <a:ea typeface="Times New Roman" panose="02020603050405020304" pitchFamily="18" charset="0"/>
                <a:cs typeface="Times New Roman" panose="02020603050405020304" pitchFamily="18" charset="0"/>
              </a:rPr>
              <a:t>The Social Dilemma: Social Media and Your Mental Health</a:t>
            </a:r>
            <a:r>
              <a:rPr lang="en-GB" sz="2200" kern="0" dirty="0">
                <a:solidFill>
                  <a:srgbClr val="000000"/>
                </a:solidFill>
                <a:effectLst/>
                <a:ea typeface="Times New Roman" panose="02020603050405020304" pitchFamily="18" charset="0"/>
                <a:cs typeface="Times New Roman" panose="02020603050405020304" pitchFamily="18" charset="0"/>
              </a:rPr>
              <a:t>. Available at: </a:t>
            </a:r>
            <a:r>
              <a:rPr lang="en-GB" sz="2200" kern="0" dirty="0">
                <a:solidFill>
                  <a:srgbClr val="000000"/>
                </a:solidFill>
                <a:effectLst/>
                <a:ea typeface="Times New Roman" panose="02020603050405020304" pitchFamily="18" charset="0"/>
                <a:cs typeface="Times New Roman" panose="02020603050405020304" pitchFamily="18" charset="0"/>
                <a:hlinkClick r:id="rId6"/>
              </a:rPr>
              <a:t>https://www.mcleanhospital.org/essential/it-or-not-social-medias-affecting-your-mental-health</a:t>
            </a:r>
            <a:r>
              <a:rPr lang="en-GB" sz="2200" kern="0" dirty="0">
                <a:solidFill>
                  <a:srgbClr val="000000"/>
                </a:solidFill>
                <a:effectLst/>
                <a:ea typeface="Times New Roman" panose="02020603050405020304" pitchFamily="18" charset="0"/>
                <a:cs typeface="Times New Roman" panose="02020603050405020304" pitchFamily="18" charset="0"/>
              </a:rPr>
              <a:t>. </a:t>
            </a:r>
            <a:r>
              <a:rPr lang="en-GB" sz="2200" kern="100" dirty="0">
                <a:effectLst/>
                <a:ea typeface="Aptos" panose="020B0004020202020204" pitchFamily="34" charset="0"/>
                <a:cs typeface="Times New Roman" panose="02020603050405020304" pitchFamily="18" charset="0"/>
              </a:rPr>
              <a:t>(Accessed on: 12 January 2025).</a:t>
            </a:r>
          </a:p>
          <a:p>
            <a:pPr marL="0" indent="0">
              <a:lnSpc>
                <a:spcPts val="1800"/>
              </a:lnSpc>
              <a:spcAft>
                <a:spcPts val="1200"/>
              </a:spcAft>
              <a:buNone/>
            </a:pPr>
            <a:r>
              <a:rPr lang="en-GB" sz="2200" kern="0" dirty="0">
                <a:solidFill>
                  <a:srgbClr val="000000"/>
                </a:solidFill>
                <a:effectLst/>
                <a:ea typeface="Times New Roman" panose="02020603050405020304" pitchFamily="18" charset="0"/>
                <a:cs typeface="Times New Roman" panose="02020603050405020304" pitchFamily="18" charset="0"/>
              </a:rPr>
              <a:t>Media Act (2024). </a:t>
            </a:r>
            <a:r>
              <a:rPr lang="en-GB" sz="2200" i="1" kern="0" dirty="0">
                <a:solidFill>
                  <a:srgbClr val="000000"/>
                </a:solidFill>
                <a:effectLst/>
                <a:ea typeface="Times New Roman" panose="02020603050405020304" pitchFamily="18" charset="0"/>
                <a:cs typeface="Times New Roman" panose="02020603050405020304" pitchFamily="18" charset="0"/>
              </a:rPr>
              <a:t>Media Act 2024</a:t>
            </a:r>
            <a:r>
              <a:rPr lang="en-GB" sz="2200" kern="0" dirty="0">
                <a:solidFill>
                  <a:srgbClr val="000000"/>
                </a:solidFill>
                <a:effectLst/>
                <a:ea typeface="Times New Roman" panose="02020603050405020304" pitchFamily="18" charset="0"/>
                <a:cs typeface="Times New Roman" panose="02020603050405020304" pitchFamily="18" charset="0"/>
              </a:rPr>
              <a:t>. Available at: </a:t>
            </a:r>
            <a:r>
              <a:rPr lang="en-GB" sz="2200" kern="0" dirty="0">
                <a:solidFill>
                  <a:srgbClr val="000000"/>
                </a:solidFill>
                <a:effectLst/>
                <a:ea typeface="Times New Roman" panose="02020603050405020304" pitchFamily="18" charset="0"/>
                <a:cs typeface="Times New Roman" panose="02020603050405020304" pitchFamily="18" charset="0"/>
                <a:hlinkClick r:id="rId7"/>
              </a:rPr>
              <a:t>https://www.legislation.gov.uk/ukpga/2024/15</a:t>
            </a:r>
            <a:r>
              <a:rPr lang="en-GB" sz="2200" kern="0" dirty="0">
                <a:solidFill>
                  <a:srgbClr val="000000"/>
                </a:solidFill>
                <a:effectLst/>
                <a:ea typeface="Times New Roman" panose="02020603050405020304" pitchFamily="18" charset="0"/>
                <a:cs typeface="Times New Roman" panose="02020603050405020304" pitchFamily="18" charset="0"/>
              </a:rPr>
              <a:t>. </a:t>
            </a:r>
            <a:r>
              <a:rPr lang="en-GB" sz="2200" kern="100" dirty="0">
                <a:effectLst/>
                <a:ea typeface="Aptos" panose="020B0004020202020204" pitchFamily="34" charset="0"/>
                <a:cs typeface="Times New Roman" panose="02020603050405020304" pitchFamily="18" charset="0"/>
              </a:rPr>
              <a:t>(Accessed on: 10 January 2025).</a:t>
            </a:r>
          </a:p>
          <a:p>
            <a:pPr marL="0" indent="0">
              <a:lnSpc>
                <a:spcPts val="1800"/>
              </a:lnSpc>
              <a:spcAft>
                <a:spcPts val="1200"/>
              </a:spcAft>
              <a:buNone/>
            </a:pPr>
            <a:r>
              <a:rPr lang="en-GB" sz="2200" b="0" i="0" u="none" strike="noStrike" dirty="0">
                <a:solidFill>
                  <a:srgbClr val="000000"/>
                </a:solidFill>
                <a:effectLst/>
                <a:latin typeface="Times New Roman" panose="02020603050405020304" pitchFamily="18" charset="0"/>
              </a:rPr>
              <a:t>Mitchell, G. (2021). </a:t>
            </a:r>
            <a:r>
              <a:rPr lang="en-GB" sz="2200" b="0" i="1" u="none" strike="noStrike" dirty="0">
                <a:solidFill>
                  <a:srgbClr val="000000"/>
                </a:solidFill>
                <a:effectLst/>
                <a:latin typeface="Times New Roman" panose="02020603050405020304" pitchFamily="18" charset="0"/>
              </a:rPr>
              <a:t>Clap for Heroes: Nurses say they do not want the return of applause. </a:t>
            </a:r>
            <a:r>
              <a:rPr lang="en-GB" sz="2200" b="0" i="0" u="none" strike="noStrike" dirty="0">
                <a:solidFill>
                  <a:srgbClr val="000000"/>
                </a:solidFill>
                <a:effectLst/>
                <a:latin typeface="Times New Roman" panose="02020603050405020304" pitchFamily="18" charset="0"/>
              </a:rPr>
              <a:t>Available at: </a:t>
            </a:r>
            <a:r>
              <a:rPr lang="en-GB" sz="2200" b="0" i="0" u="none" strike="noStrike" dirty="0">
                <a:solidFill>
                  <a:srgbClr val="000000"/>
                </a:solidFill>
                <a:effectLst/>
                <a:latin typeface="Times New Roman" panose="02020603050405020304" pitchFamily="18" charset="0"/>
                <a:hlinkClick r:id="rId8"/>
              </a:rPr>
              <a:t>https://www.nursingtimes.net/respiratory/clap-for-heroes-nurses-say-they-do-not-want-return-of-applause-07-01-2021/</a:t>
            </a:r>
            <a:r>
              <a:rPr lang="en-GB" sz="2200" b="0" i="0" u="none" strike="noStrike" dirty="0">
                <a:solidFill>
                  <a:srgbClr val="000000"/>
                </a:solidFill>
                <a:effectLst/>
                <a:latin typeface="Times New Roman" panose="02020603050405020304" pitchFamily="18" charset="0"/>
              </a:rPr>
              <a:t>. </a:t>
            </a:r>
            <a:r>
              <a:rPr lang="en-GB" sz="2200" kern="0" dirty="0">
                <a:solidFill>
                  <a:srgbClr val="000000"/>
                </a:solidFill>
                <a:effectLst/>
                <a:ea typeface="Times New Roman" panose="02020603050405020304" pitchFamily="18" charset="0"/>
                <a:cs typeface="Times New Roman" panose="02020603050405020304" pitchFamily="18" charset="0"/>
              </a:rPr>
              <a:t> </a:t>
            </a:r>
            <a:r>
              <a:rPr lang="en-GB" sz="2200" kern="100" dirty="0">
                <a:effectLst/>
                <a:ea typeface="Aptos" panose="020B0004020202020204" pitchFamily="34" charset="0"/>
                <a:cs typeface="Times New Roman" panose="02020603050405020304" pitchFamily="18" charset="0"/>
              </a:rPr>
              <a:t>(Accessed on: 16 January 2025).</a:t>
            </a:r>
          </a:p>
          <a:p>
            <a:pPr marL="0" indent="0">
              <a:lnSpc>
                <a:spcPts val="1800"/>
              </a:lnSpc>
              <a:spcAft>
                <a:spcPts val="1200"/>
              </a:spcAft>
              <a:buNone/>
            </a:pPr>
            <a:r>
              <a:rPr lang="en-GB" sz="2200" kern="0" dirty="0">
                <a:solidFill>
                  <a:srgbClr val="000000"/>
                </a:solidFill>
                <a:effectLst/>
                <a:ea typeface="Times New Roman" panose="02020603050405020304" pitchFamily="18" charset="0"/>
                <a:cs typeface="Times New Roman" panose="02020603050405020304" pitchFamily="18" charset="0"/>
              </a:rPr>
              <a:t>National Cyber Security Centre (2019). </a:t>
            </a:r>
            <a:r>
              <a:rPr lang="en-GB" sz="2200" i="1" kern="0" dirty="0">
                <a:solidFill>
                  <a:srgbClr val="000000"/>
                </a:solidFill>
                <a:effectLst/>
                <a:ea typeface="Times New Roman" panose="02020603050405020304" pitchFamily="18" charset="0"/>
                <a:cs typeface="Times New Roman" panose="02020603050405020304" pitchFamily="18" charset="0"/>
              </a:rPr>
              <a:t>Social Media: how to use it safely</a:t>
            </a:r>
            <a:r>
              <a:rPr lang="en-GB" sz="2200" kern="0" dirty="0">
                <a:solidFill>
                  <a:srgbClr val="000000"/>
                </a:solidFill>
                <a:effectLst/>
                <a:ea typeface="Times New Roman" panose="02020603050405020304" pitchFamily="18" charset="0"/>
                <a:cs typeface="Times New Roman" panose="02020603050405020304" pitchFamily="18" charset="0"/>
              </a:rPr>
              <a:t>. Available at: </a:t>
            </a:r>
            <a:r>
              <a:rPr lang="en-GB" sz="2200" kern="0" dirty="0">
                <a:solidFill>
                  <a:srgbClr val="000000"/>
                </a:solidFill>
                <a:effectLst/>
                <a:ea typeface="Times New Roman" panose="02020603050405020304" pitchFamily="18" charset="0"/>
                <a:cs typeface="Times New Roman" panose="02020603050405020304" pitchFamily="18" charset="0"/>
                <a:hlinkClick r:id="rId9"/>
              </a:rPr>
              <a:t>https://www.ncsc.gov.uk/guidance/social-media-how-to-use-it-safely</a:t>
            </a:r>
            <a:r>
              <a:rPr lang="en-GB" sz="2200" kern="0" dirty="0">
                <a:solidFill>
                  <a:srgbClr val="000000"/>
                </a:solidFill>
                <a:effectLst/>
                <a:ea typeface="Times New Roman" panose="02020603050405020304" pitchFamily="18" charset="0"/>
                <a:cs typeface="Times New Roman" panose="02020603050405020304" pitchFamily="18" charset="0"/>
              </a:rPr>
              <a:t>.</a:t>
            </a:r>
            <a:r>
              <a:rPr lang="en-GB" sz="2200" kern="100" dirty="0">
                <a:effectLst/>
                <a:ea typeface="Aptos" panose="020B0004020202020204" pitchFamily="34" charset="0"/>
                <a:cs typeface="Times New Roman" panose="02020603050405020304" pitchFamily="18" charset="0"/>
              </a:rPr>
              <a:t> (Accessed on: 16 January 2025).</a:t>
            </a:r>
          </a:p>
          <a:p>
            <a:pPr marL="0" indent="0">
              <a:lnSpc>
                <a:spcPts val="1800"/>
              </a:lnSpc>
              <a:spcAft>
                <a:spcPts val="1200"/>
              </a:spcAft>
              <a:buNone/>
            </a:pPr>
            <a:r>
              <a:rPr lang="en-GB" sz="2200" b="0" i="0" u="none" strike="noStrike" dirty="0">
                <a:effectLst/>
                <a:latin typeface="NSPCC-Regular"/>
              </a:rPr>
              <a:t>National Society for the Prevention of Cruelty to Children.</a:t>
            </a:r>
            <a:r>
              <a:rPr lang="en-GB" sz="2200" kern="0" dirty="0">
                <a:effectLst/>
                <a:ea typeface="Times New Roman" panose="02020603050405020304" pitchFamily="18" charset="0"/>
                <a:cs typeface="Times New Roman" panose="02020603050405020304" pitchFamily="18" charset="0"/>
              </a:rPr>
              <a:t> </a:t>
            </a:r>
            <a:r>
              <a:rPr lang="en-GB" sz="2200" kern="0" dirty="0">
                <a:solidFill>
                  <a:srgbClr val="000000"/>
                </a:solidFill>
                <a:effectLst/>
                <a:ea typeface="Times New Roman" panose="02020603050405020304" pitchFamily="18" charset="0"/>
                <a:cs typeface="Times New Roman" panose="02020603050405020304" pitchFamily="18" charset="0"/>
              </a:rPr>
              <a:t>(2024). </a:t>
            </a:r>
            <a:r>
              <a:rPr lang="en-GB" sz="2200" i="1" kern="0" dirty="0">
                <a:solidFill>
                  <a:srgbClr val="000000"/>
                </a:solidFill>
                <a:effectLst/>
                <a:ea typeface="Times New Roman" panose="02020603050405020304" pitchFamily="18" charset="0"/>
                <a:cs typeface="Times New Roman" panose="02020603050405020304" pitchFamily="18" charset="0"/>
              </a:rPr>
              <a:t>How to prevent harmful sexual behaviour in children</a:t>
            </a:r>
            <a:r>
              <a:rPr lang="en-GB" sz="2200" kern="0" dirty="0">
                <a:solidFill>
                  <a:srgbClr val="000000"/>
                </a:solidFill>
                <a:effectLst/>
                <a:ea typeface="Times New Roman" panose="02020603050405020304" pitchFamily="18" charset="0"/>
                <a:cs typeface="Times New Roman" panose="02020603050405020304" pitchFamily="18" charset="0"/>
              </a:rPr>
              <a:t>. Available at: </a:t>
            </a:r>
            <a:r>
              <a:rPr lang="en-GB" sz="2200" kern="0" dirty="0">
                <a:solidFill>
                  <a:srgbClr val="000000"/>
                </a:solidFill>
                <a:effectLst/>
                <a:ea typeface="Times New Roman" panose="02020603050405020304" pitchFamily="18" charset="0"/>
                <a:cs typeface="Times New Roman" panose="02020603050405020304" pitchFamily="18" charset="0"/>
                <a:hlinkClick r:id="rId10"/>
              </a:rPr>
              <a:t>https://learning.nspcc.org.uk/child-abuse-and-neglect/harmful-sexual-behaviour/preventing</a:t>
            </a:r>
            <a:r>
              <a:rPr lang="en-GB" sz="2200" kern="0" dirty="0">
                <a:solidFill>
                  <a:srgbClr val="000000"/>
                </a:solidFill>
                <a:effectLst/>
                <a:ea typeface="Times New Roman" panose="02020603050405020304" pitchFamily="18" charset="0"/>
                <a:cs typeface="Times New Roman" panose="02020603050405020304" pitchFamily="18" charset="0"/>
              </a:rPr>
              <a:t>.</a:t>
            </a:r>
            <a:r>
              <a:rPr lang="en-GB" sz="2200" kern="100" dirty="0">
                <a:effectLst/>
                <a:ea typeface="Aptos" panose="020B0004020202020204" pitchFamily="34" charset="0"/>
                <a:cs typeface="Times New Roman" panose="02020603050405020304" pitchFamily="18" charset="0"/>
              </a:rPr>
              <a:t> (Accessed on: 10 January 2025).</a:t>
            </a:r>
          </a:p>
          <a:p>
            <a:pPr marL="0" indent="0">
              <a:lnSpc>
                <a:spcPts val="1800"/>
              </a:lnSpc>
              <a:spcAft>
                <a:spcPts val="1200"/>
              </a:spcAft>
              <a:buNone/>
            </a:pPr>
            <a:r>
              <a:rPr lang="en-GB" sz="2200" kern="0" dirty="0">
                <a:solidFill>
                  <a:srgbClr val="000000"/>
                </a:solidFill>
                <a:effectLst/>
                <a:ea typeface="Times New Roman" panose="02020603050405020304" pitchFamily="18" charset="0"/>
                <a:cs typeface="Times New Roman" panose="02020603050405020304" pitchFamily="18" charset="0"/>
              </a:rPr>
              <a:t>Raghavan, R. (2024). </a:t>
            </a:r>
            <a:r>
              <a:rPr lang="en-GB" sz="2200" i="1" kern="0" dirty="0">
                <a:solidFill>
                  <a:srgbClr val="000000"/>
                </a:solidFill>
                <a:effectLst/>
                <a:ea typeface="Times New Roman" panose="02020603050405020304" pitchFamily="18" charset="0"/>
                <a:cs typeface="Times New Roman" panose="02020603050405020304" pitchFamily="18" charset="0"/>
              </a:rPr>
              <a:t>Top 20 Advantages and Disadvantages of Social Media in 2024</a:t>
            </a:r>
            <a:r>
              <a:rPr lang="en-GB" sz="2200" kern="0" dirty="0">
                <a:solidFill>
                  <a:srgbClr val="000000"/>
                </a:solidFill>
                <a:effectLst/>
                <a:ea typeface="Times New Roman" panose="02020603050405020304" pitchFamily="18" charset="0"/>
                <a:cs typeface="Times New Roman" panose="02020603050405020304" pitchFamily="18" charset="0"/>
              </a:rPr>
              <a:t>. Available at: </a:t>
            </a:r>
            <a:r>
              <a:rPr lang="en-GB" sz="2200" kern="0" dirty="0">
                <a:solidFill>
                  <a:srgbClr val="000000"/>
                </a:solidFill>
                <a:effectLst/>
                <a:ea typeface="Times New Roman" panose="02020603050405020304" pitchFamily="18" charset="0"/>
                <a:cs typeface="Times New Roman" panose="02020603050405020304" pitchFamily="18" charset="0"/>
                <a:hlinkClick r:id="rId11"/>
              </a:rPr>
              <a:t>https://webandcrafts.com/blog/social-media-advantages-and-disadvantages</a:t>
            </a:r>
            <a:r>
              <a:rPr lang="en-GB" sz="2200" kern="0" dirty="0">
                <a:solidFill>
                  <a:srgbClr val="000000"/>
                </a:solidFill>
                <a:effectLst/>
                <a:ea typeface="Times New Roman" panose="02020603050405020304" pitchFamily="18" charset="0"/>
                <a:cs typeface="Times New Roman" panose="02020603050405020304" pitchFamily="18" charset="0"/>
              </a:rPr>
              <a:t>. </a:t>
            </a:r>
            <a:r>
              <a:rPr lang="en-GB" sz="2200" kern="100" dirty="0">
                <a:effectLst/>
                <a:ea typeface="Aptos" panose="020B0004020202020204" pitchFamily="34" charset="0"/>
                <a:cs typeface="Times New Roman" panose="02020603050405020304" pitchFamily="18" charset="0"/>
              </a:rPr>
              <a:t>(Accessed on: 1 January 2025).</a:t>
            </a:r>
          </a:p>
          <a:p>
            <a:pPr marL="0" indent="0">
              <a:lnSpc>
                <a:spcPts val="1800"/>
              </a:lnSpc>
              <a:spcAft>
                <a:spcPts val="1200"/>
              </a:spcAft>
              <a:buNone/>
            </a:pPr>
            <a:endParaRPr lang="en-GB" sz="2000" kern="0" dirty="0">
              <a:solidFill>
                <a:srgbClr val="000000"/>
              </a:solidFill>
              <a:effectLst/>
              <a:ea typeface="Times New Roman" panose="02020603050405020304" pitchFamily="18" charset="0"/>
              <a:cs typeface="Times New Roman" panose="02020603050405020304" pitchFamily="18" charset="0"/>
            </a:endParaRPr>
          </a:p>
          <a:p>
            <a:pPr marL="0" indent="0">
              <a:lnSpc>
                <a:spcPts val="1800"/>
              </a:lnSpc>
              <a:spcAft>
                <a:spcPts val="1200"/>
              </a:spcAft>
              <a:buNone/>
            </a:pPr>
            <a:endParaRPr lang="en-GB" sz="2000" kern="100" dirty="0">
              <a:effectLst/>
              <a:ea typeface="Aptos" panose="020B000402020202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F04A45FB-EA53-DFB8-B44C-C6D82D806F7A}"/>
              </a:ext>
            </a:extLst>
          </p:cNvPr>
          <p:cNvSpPr txBox="1"/>
          <p:nvPr/>
        </p:nvSpPr>
        <p:spPr>
          <a:xfrm>
            <a:off x="11099800" y="0"/>
            <a:ext cx="1092200" cy="369332"/>
          </a:xfrm>
          <a:prstGeom prst="rect">
            <a:avLst/>
          </a:prstGeom>
          <a:noFill/>
        </p:spPr>
        <p:txBody>
          <a:bodyPr wrap="square" rtlCol="0">
            <a:spAutoFit/>
          </a:bodyPr>
          <a:lstStyle/>
          <a:p>
            <a:r>
              <a:rPr lang="en-US"/>
              <a:t>Paige </a:t>
            </a:r>
          </a:p>
        </p:txBody>
      </p:sp>
    </p:spTree>
    <p:extLst>
      <p:ext uri="{BB962C8B-B14F-4D97-AF65-F5344CB8AC3E}">
        <p14:creationId xmlns:p14="http://schemas.microsoft.com/office/powerpoint/2010/main" val="41795997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580AABD-EDA6-FAC7-24BB-2306E3B6F97B}"/>
              </a:ext>
            </a:extLst>
          </p:cNvPr>
          <p:cNvSpPr>
            <a:spLocks noGrp="1"/>
          </p:cNvSpPr>
          <p:nvPr>
            <p:ph idx="1"/>
          </p:nvPr>
        </p:nvSpPr>
        <p:spPr>
          <a:xfrm>
            <a:off x="177800" y="279400"/>
            <a:ext cx="11836400" cy="6400800"/>
          </a:xfrm>
        </p:spPr>
        <p:txBody>
          <a:bodyPr>
            <a:normAutofit/>
          </a:bodyPr>
          <a:lstStyle/>
          <a:p>
            <a:pPr marL="0" indent="0">
              <a:lnSpc>
                <a:spcPts val="1800"/>
              </a:lnSpc>
              <a:spcAft>
                <a:spcPts val="1200"/>
              </a:spcAft>
              <a:buNone/>
            </a:pPr>
            <a:r>
              <a:rPr lang="en-GB" sz="1800" kern="0" dirty="0">
                <a:solidFill>
                  <a:srgbClr val="000000"/>
                </a:solidFill>
                <a:effectLst/>
                <a:ea typeface="Times New Roman" panose="02020603050405020304" pitchFamily="18" charset="0"/>
                <a:cs typeface="Times New Roman" panose="02020603050405020304" pitchFamily="18" charset="0"/>
              </a:rPr>
              <a:t>Raman, S. (2024). </a:t>
            </a:r>
            <a:r>
              <a:rPr lang="en-GB" sz="1800" i="1" kern="0" dirty="0">
                <a:solidFill>
                  <a:srgbClr val="000000"/>
                </a:solidFill>
                <a:effectLst/>
                <a:ea typeface="Times New Roman" panose="02020603050405020304" pitchFamily="18" charset="0"/>
                <a:cs typeface="Times New Roman" panose="02020603050405020304" pitchFamily="18" charset="0"/>
              </a:rPr>
              <a:t>Media: Strength &amp; Limitations and its effect on Language.  </a:t>
            </a:r>
            <a:r>
              <a:rPr lang="en-GB" sz="1800" kern="0" dirty="0">
                <a:solidFill>
                  <a:srgbClr val="000000"/>
                </a:solidFill>
                <a:effectLst/>
                <a:ea typeface="Times New Roman" panose="02020603050405020304" pitchFamily="18" charset="0"/>
                <a:cs typeface="Times New Roman" panose="02020603050405020304" pitchFamily="18" charset="0"/>
              </a:rPr>
              <a:t>Available at: </a:t>
            </a:r>
            <a:r>
              <a:rPr lang="en-GB" sz="1800" kern="0" dirty="0">
                <a:solidFill>
                  <a:srgbClr val="000000"/>
                </a:solidFill>
                <a:effectLst/>
                <a:ea typeface="Times New Roman" panose="02020603050405020304" pitchFamily="18" charset="0"/>
                <a:cs typeface="Times New Roman" panose="02020603050405020304" pitchFamily="18" charset="0"/>
                <a:hlinkClick r:id="rId3"/>
              </a:rPr>
              <a:t>https://mgcub.ac.in/pdf/material/202004100546201419692eca.pdf</a:t>
            </a:r>
            <a:r>
              <a:rPr lang="en-GB" sz="1800" kern="0" dirty="0">
                <a:solidFill>
                  <a:srgbClr val="000000"/>
                </a:solidFill>
                <a:effectLst/>
                <a:ea typeface="Times New Roman" panose="02020603050405020304" pitchFamily="18" charset="0"/>
                <a:cs typeface="Times New Roman" panose="02020603050405020304" pitchFamily="18" charset="0"/>
              </a:rPr>
              <a:t> </a:t>
            </a:r>
            <a:r>
              <a:rPr lang="en-GB" sz="1800" kern="100" dirty="0">
                <a:effectLst/>
                <a:ea typeface="Aptos" panose="020B0004020202020204" pitchFamily="34" charset="0"/>
                <a:cs typeface="Times New Roman" panose="02020603050405020304" pitchFamily="18" charset="0"/>
              </a:rPr>
              <a:t>(Accessed on: 10 January 2025).</a:t>
            </a:r>
            <a:endParaRPr lang="en-GB" sz="1800" kern="0" dirty="0">
              <a:solidFill>
                <a:srgbClr val="000000"/>
              </a:solidFill>
              <a:effectLst/>
              <a:ea typeface="Times New Roman" panose="02020603050405020304" pitchFamily="18" charset="0"/>
              <a:cs typeface="Times New Roman" panose="02020603050405020304" pitchFamily="18" charset="0"/>
            </a:endParaRPr>
          </a:p>
          <a:p>
            <a:pPr marL="0" indent="0">
              <a:lnSpc>
                <a:spcPts val="1800"/>
              </a:lnSpc>
              <a:spcAft>
                <a:spcPts val="1200"/>
              </a:spcAft>
              <a:buNone/>
            </a:pPr>
            <a:r>
              <a:rPr lang="en-GB" sz="1800" kern="0" dirty="0">
                <a:solidFill>
                  <a:srgbClr val="000000"/>
                </a:solidFill>
                <a:effectLst/>
                <a:ea typeface="Times New Roman" panose="02020603050405020304" pitchFamily="18" charset="0"/>
                <a:cs typeface="Times New Roman" panose="02020603050405020304" pitchFamily="18" charset="0"/>
              </a:rPr>
              <a:t>Rutty, S. (2023). </a:t>
            </a:r>
            <a:r>
              <a:rPr lang="en-GB" sz="1800" i="1" kern="0" dirty="0">
                <a:solidFill>
                  <a:srgbClr val="000000"/>
                </a:solidFill>
                <a:effectLst/>
                <a:ea typeface="Times New Roman" panose="02020603050405020304" pitchFamily="18" charset="0"/>
                <a:cs typeface="Times New Roman" panose="02020603050405020304" pitchFamily="18" charset="0"/>
              </a:rPr>
              <a:t>Online harms: protecting children and young people. </a:t>
            </a:r>
            <a:r>
              <a:rPr lang="en-GB" sz="1800" kern="0" dirty="0">
                <a:solidFill>
                  <a:srgbClr val="000000"/>
                </a:solidFill>
                <a:effectLst/>
                <a:ea typeface="Times New Roman" panose="02020603050405020304" pitchFamily="18" charset="0"/>
                <a:cs typeface="Times New Roman" panose="02020603050405020304" pitchFamily="18" charset="0"/>
              </a:rPr>
              <a:t>Available at: </a:t>
            </a:r>
            <a:r>
              <a:rPr lang="en-GB" sz="1800" kern="0" dirty="0">
                <a:solidFill>
                  <a:srgbClr val="000000"/>
                </a:solidFill>
                <a:effectLst/>
                <a:ea typeface="Times New Roman" panose="02020603050405020304" pitchFamily="18" charset="0"/>
                <a:cs typeface="Times New Roman" panose="02020603050405020304" pitchFamily="18" charset="0"/>
                <a:hlinkClick r:id="rId4"/>
              </a:rPr>
              <a:t>https://learning.nspcc.org.uk/news/2024/january/online-harms-protecting-children-and-young-people</a:t>
            </a:r>
            <a:r>
              <a:rPr lang="en-GB" sz="1800" kern="0" dirty="0">
                <a:solidFill>
                  <a:srgbClr val="000000"/>
                </a:solidFill>
                <a:effectLst/>
                <a:ea typeface="Times New Roman" panose="02020603050405020304" pitchFamily="18" charset="0"/>
                <a:cs typeface="Times New Roman" panose="02020603050405020304" pitchFamily="18" charset="0"/>
              </a:rPr>
              <a:t>. </a:t>
            </a:r>
            <a:r>
              <a:rPr lang="en-GB" sz="1800" kern="100" dirty="0">
                <a:effectLst/>
                <a:ea typeface="Aptos" panose="020B0004020202020204" pitchFamily="34" charset="0"/>
                <a:cs typeface="Times New Roman" panose="02020603050405020304" pitchFamily="18" charset="0"/>
              </a:rPr>
              <a:t>(Accessed on: 7 January 2025).</a:t>
            </a:r>
          </a:p>
          <a:p>
            <a:pPr marL="0" indent="0">
              <a:lnSpc>
                <a:spcPts val="1800"/>
              </a:lnSpc>
              <a:spcAft>
                <a:spcPts val="1200"/>
              </a:spcAft>
              <a:buNone/>
            </a:pPr>
            <a:r>
              <a:rPr lang="en-GB" sz="1800" kern="0" dirty="0">
                <a:solidFill>
                  <a:srgbClr val="000000"/>
                </a:solidFill>
                <a:effectLst/>
                <a:ea typeface="Times New Roman" panose="02020603050405020304" pitchFamily="18" charset="0"/>
                <a:cs typeface="Times New Roman" panose="02020603050405020304" pitchFamily="18" charset="0"/>
              </a:rPr>
              <a:t>Sedgwick, R., </a:t>
            </a:r>
            <a:r>
              <a:rPr lang="en-GB" sz="1800" kern="0" dirty="0" err="1">
                <a:solidFill>
                  <a:srgbClr val="000000"/>
                </a:solidFill>
                <a:effectLst/>
                <a:ea typeface="Times New Roman" panose="02020603050405020304" pitchFamily="18" charset="0"/>
                <a:cs typeface="Times New Roman" panose="02020603050405020304" pitchFamily="18" charset="0"/>
              </a:rPr>
              <a:t>et.al</a:t>
            </a:r>
            <a:r>
              <a:rPr lang="en-GB" sz="1800" kern="0" dirty="0">
                <a:solidFill>
                  <a:srgbClr val="000000"/>
                </a:solidFill>
                <a:effectLst/>
                <a:ea typeface="Times New Roman" panose="02020603050405020304" pitchFamily="18" charset="0"/>
                <a:cs typeface="Times New Roman" panose="02020603050405020304" pitchFamily="18" charset="0"/>
              </a:rPr>
              <a:t> (2019). </a:t>
            </a:r>
            <a:r>
              <a:rPr lang="en-GB" sz="1800" i="1" kern="0" dirty="0">
                <a:solidFill>
                  <a:srgbClr val="000000"/>
                </a:solidFill>
                <a:effectLst/>
                <a:ea typeface="Times New Roman" panose="02020603050405020304" pitchFamily="18" charset="0"/>
                <a:cs typeface="Times New Roman" panose="02020603050405020304" pitchFamily="18" charset="0"/>
              </a:rPr>
              <a:t>Social media, internet use and suicide attempts in adolescents. </a:t>
            </a:r>
            <a:r>
              <a:rPr lang="en-GB" sz="1800" kern="0" dirty="0">
                <a:solidFill>
                  <a:srgbClr val="000000"/>
                </a:solidFill>
                <a:ea typeface="Times New Roman" panose="02020603050405020304" pitchFamily="18" charset="0"/>
                <a:cs typeface="Times New Roman" panose="02020603050405020304" pitchFamily="18" charset="0"/>
              </a:rPr>
              <a:t>A</a:t>
            </a:r>
            <a:r>
              <a:rPr lang="en-GB" sz="1800" kern="0" dirty="0">
                <a:solidFill>
                  <a:srgbClr val="000000"/>
                </a:solidFill>
                <a:effectLst/>
                <a:ea typeface="Times New Roman" panose="02020603050405020304" pitchFamily="18" charset="0"/>
                <a:cs typeface="Times New Roman" panose="02020603050405020304" pitchFamily="18" charset="0"/>
              </a:rPr>
              <a:t>vailable at: </a:t>
            </a:r>
            <a:r>
              <a:rPr lang="en-GB" sz="1800" kern="0" dirty="0">
                <a:solidFill>
                  <a:srgbClr val="000000"/>
                </a:solidFill>
                <a:effectLst/>
                <a:ea typeface="Times New Roman" panose="02020603050405020304" pitchFamily="18" charset="0"/>
                <a:cs typeface="Times New Roman" panose="02020603050405020304" pitchFamily="18" charset="0"/>
                <a:hlinkClick r:id="rId5"/>
              </a:rPr>
              <a:t>https://doi.org/10.1097/yco.0000000000000547</a:t>
            </a:r>
            <a:r>
              <a:rPr lang="en-GB" sz="1800" kern="0" dirty="0">
                <a:solidFill>
                  <a:srgbClr val="000000"/>
                </a:solidFill>
                <a:effectLst/>
                <a:ea typeface="Times New Roman" panose="02020603050405020304" pitchFamily="18" charset="0"/>
                <a:cs typeface="Times New Roman" panose="02020603050405020304" pitchFamily="18" charset="0"/>
              </a:rPr>
              <a:t>. </a:t>
            </a:r>
            <a:r>
              <a:rPr lang="en-GB" sz="1800" kern="100" dirty="0">
                <a:effectLst/>
                <a:ea typeface="Aptos" panose="020B0004020202020204" pitchFamily="34" charset="0"/>
                <a:cs typeface="Times New Roman" panose="02020603050405020304" pitchFamily="18" charset="0"/>
              </a:rPr>
              <a:t>(Accessed on: 7 January 2025).</a:t>
            </a:r>
          </a:p>
          <a:p>
            <a:pPr marL="0" indent="0">
              <a:lnSpc>
                <a:spcPts val="1800"/>
              </a:lnSpc>
              <a:spcAft>
                <a:spcPts val="1200"/>
              </a:spcAft>
              <a:buNone/>
            </a:pPr>
            <a:r>
              <a:rPr lang="en-GB" sz="1800" b="0" i="0" u="none" strike="noStrike" dirty="0">
                <a:solidFill>
                  <a:srgbClr val="000000"/>
                </a:solidFill>
                <a:effectLst/>
                <a:latin typeface="Times New Roman" panose="02020603050405020304" pitchFamily="18" charset="0"/>
              </a:rPr>
              <a:t>UK research and innovation (2021). </a:t>
            </a:r>
            <a:r>
              <a:rPr lang="en-GB" sz="1800" b="0" i="1" u="none" strike="noStrike" dirty="0">
                <a:solidFill>
                  <a:srgbClr val="000000"/>
                </a:solidFill>
                <a:effectLst/>
                <a:latin typeface="Times New Roman" panose="02020603050405020304" pitchFamily="18" charset="0"/>
              </a:rPr>
              <a:t>Conspiracy theories and COVID-19</a:t>
            </a:r>
            <a:r>
              <a:rPr lang="en-GB" sz="1800" b="0" i="0" u="none" strike="noStrike" dirty="0">
                <a:solidFill>
                  <a:srgbClr val="000000"/>
                </a:solidFill>
                <a:effectLst/>
                <a:latin typeface="Times New Roman" panose="02020603050405020304" pitchFamily="18" charset="0"/>
              </a:rPr>
              <a:t>. Available at: </a:t>
            </a:r>
            <a:r>
              <a:rPr lang="en-GB" sz="1800" b="0" i="0" u="none" strike="noStrike" dirty="0">
                <a:solidFill>
                  <a:srgbClr val="000000"/>
                </a:solidFill>
                <a:effectLst/>
                <a:latin typeface="Times New Roman" panose="02020603050405020304" pitchFamily="18" charset="0"/>
                <a:hlinkClick r:id="rId6"/>
              </a:rPr>
              <a:t>https://www.ukri.org/who-we-are/how-we-are-doing/research-outcomes-and-impact/ahrc/conspiracy-theories-and-covid-19/</a:t>
            </a:r>
            <a:r>
              <a:rPr lang="en-GB" sz="1800" b="0" i="0" u="none" strike="noStrike" dirty="0">
                <a:solidFill>
                  <a:srgbClr val="000000"/>
                </a:solidFill>
                <a:effectLst/>
                <a:latin typeface="Times New Roman" panose="02020603050405020304" pitchFamily="18" charset="0"/>
              </a:rPr>
              <a:t>. </a:t>
            </a:r>
            <a:r>
              <a:rPr lang="en-GB" sz="1800" kern="100" dirty="0">
                <a:effectLst/>
                <a:ea typeface="Aptos" panose="020B0004020202020204" pitchFamily="34" charset="0"/>
                <a:cs typeface="Times New Roman" panose="02020603050405020304" pitchFamily="18" charset="0"/>
              </a:rPr>
              <a:t>(Accessed on: 17 January 2025).</a:t>
            </a:r>
          </a:p>
          <a:p>
            <a:pPr marL="0" indent="0">
              <a:lnSpc>
                <a:spcPts val="1800"/>
              </a:lnSpc>
              <a:spcAft>
                <a:spcPts val="1200"/>
              </a:spcAft>
              <a:buNone/>
            </a:pPr>
            <a:r>
              <a:rPr lang="en-GB" sz="1800" kern="0" dirty="0">
                <a:solidFill>
                  <a:srgbClr val="000000"/>
                </a:solidFill>
                <a:effectLst/>
                <a:ea typeface="Times New Roman" panose="02020603050405020304" pitchFamily="18" charset="0"/>
                <a:cs typeface="Times New Roman" panose="02020603050405020304" pitchFamily="18" charset="0"/>
              </a:rPr>
              <a:t>Vardy, R. (2024). </a:t>
            </a:r>
            <a:r>
              <a:rPr lang="en-GB" sz="1800" i="1" kern="0" dirty="0">
                <a:solidFill>
                  <a:srgbClr val="000000"/>
                </a:solidFill>
                <a:effectLst/>
                <a:ea typeface="Times New Roman" panose="02020603050405020304" pitchFamily="18" charset="0"/>
                <a:cs typeface="Times New Roman" panose="02020603050405020304" pitchFamily="18" charset="0"/>
              </a:rPr>
              <a:t>I’ve got one last thing to say about Coleen Rooney after coming runner-up in the final: Rebekah Vardy’s I’m A C. </a:t>
            </a:r>
            <a:r>
              <a:rPr lang="en-GB" sz="1800" kern="0" dirty="0">
                <a:solidFill>
                  <a:srgbClr val="000000"/>
                </a:solidFill>
                <a:effectLst/>
                <a:ea typeface="Times New Roman" panose="02020603050405020304" pitchFamily="18" charset="0"/>
                <a:cs typeface="Times New Roman" panose="02020603050405020304" pitchFamily="18" charset="0"/>
              </a:rPr>
              <a:t>Available at: </a:t>
            </a:r>
            <a:r>
              <a:rPr lang="en-GB" sz="1800" kern="0" dirty="0">
                <a:solidFill>
                  <a:srgbClr val="000000"/>
                </a:solidFill>
                <a:effectLst/>
                <a:ea typeface="Times New Roman" panose="02020603050405020304" pitchFamily="18" charset="0"/>
                <a:cs typeface="Times New Roman" panose="02020603050405020304" pitchFamily="18" charset="0"/>
                <a:hlinkClick r:id="rId7"/>
              </a:rPr>
              <a:t>https://www.thesun.co.uk/tv/32192516/coleen-did-herself-proud-rebekah-vardys-im-celeb-diary</a:t>
            </a:r>
            <a:r>
              <a:rPr lang="en-GB" sz="1800" kern="0" dirty="0">
                <a:solidFill>
                  <a:srgbClr val="000000"/>
                </a:solidFill>
                <a:effectLst/>
                <a:ea typeface="Times New Roman" panose="02020603050405020304" pitchFamily="18" charset="0"/>
                <a:cs typeface="Times New Roman" panose="02020603050405020304" pitchFamily="18" charset="0"/>
              </a:rPr>
              <a:t> </a:t>
            </a:r>
            <a:r>
              <a:rPr lang="en-GB" sz="1800" kern="100" dirty="0">
                <a:effectLst/>
                <a:ea typeface="Aptos" panose="020B0004020202020204" pitchFamily="34" charset="0"/>
                <a:cs typeface="Times New Roman" panose="02020603050405020304" pitchFamily="18" charset="0"/>
              </a:rPr>
              <a:t>(Accessed on: 14 January 2025).</a:t>
            </a:r>
          </a:p>
          <a:p>
            <a:pPr marL="0" indent="0">
              <a:lnSpc>
                <a:spcPts val="1800"/>
              </a:lnSpc>
              <a:spcAft>
                <a:spcPts val="1200"/>
              </a:spcAft>
              <a:buNone/>
            </a:pPr>
            <a:endParaRPr lang="en-GB" sz="2000" kern="0" dirty="0">
              <a:solidFill>
                <a:srgbClr val="000000"/>
              </a:solidFill>
              <a:effectLst/>
              <a:ea typeface="Times New Roman" panose="02020603050405020304" pitchFamily="18" charset="0"/>
              <a:cs typeface="Times New Roman" panose="02020603050405020304" pitchFamily="18" charset="0"/>
            </a:endParaRPr>
          </a:p>
          <a:p>
            <a:pPr marL="0" indent="0">
              <a:lnSpc>
                <a:spcPts val="1800"/>
              </a:lnSpc>
              <a:spcAft>
                <a:spcPts val="1200"/>
              </a:spcAft>
              <a:buNone/>
            </a:pPr>
            <a:endParaRPr lang="en-GB" sz="2000" kern="100" dirty="0">
              <a:effectLst/>
              <a:ea typeface="Aptos" panose="020B0004020202020204" pitchFamily="34" charset="0"/>
              <a:cs typeface="Times New Roman" panose="02020603050405020304" pitchFamily="18" charset="0"/>
            </a:endParaRPr>
          </a:p>
          <a:p>
            <a:endParaRPr lang="en-US" dirty="0"/>
          </a:p>
        </p:txBody>
      </p:sp>
      <p:sp>
        <p:nvSpPr>
          <p:cNvPr id="4" name="TextBox 3">
            <a:extLst>
              <a:ext uri="{FF2B5EF4-FFF2-40B4-BE49-F238E27FC236}">
                <a16:creationId xmlns:a16="http://schemas.microsoft.com/office/drawing/2014/main" id="{F916B34C-6B13-3868-8F49-CA2CC3B0B58B}"/>
              </a:ext>
            </a:extLst>
          </p:cNvPr>
          <p:cNvSpPr txBox="1"/>
          <p:nvPr/>
        </p:nvSpPr>
        <p:spPr>
          <a:xfrm>
            <a:off x="11099800" y="0"/>
            <a:ext cx="1092200" cy="369332"/>
          </a:xfrm>
          <a:prstGeom prst="rect">
            <a:avLst/>
          </a:prstGeom>
          <a:noFill/>
        </p:spPr>
        <p:txBody>
          <a:bodyPr wrap="square" rtlCol="0">
            <a:spAutoFit/>
          </a:bodyPr>
          <a:lstStyle/>
          <a:p>
            <a:r>
              <a:rPr lang="en-US"/>
              <a:t>Paige </a:t>
            </a:r>
          </a:p>
        </p:txBody>
      </p:sp>
    </p:spTree>
    <p:extLst>
      <p:ext uri="{BB962C8B-B14F-4D97-AF65-F5344CB8AC3E}">
        <p14:creationId xmlns:p14="http://schemas.microsoft.com/office/powerpoint/2010/main" val="28020465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TotalTime>
  <Words>3112</Words>
  <Application>Microsoft Macintosh PowerPoint</Application>
  <PresentationFormat>Widescreen</PresentationFormat>
  <Paragraphs>233</Paragraphs>
  <Slides>13</Slides>
  <Notes>10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13</vt:i4>
      </vt:variant>
    </vt:vector>
  </HeadingPairs>
  <TitlesOfParts>
    <vt:vector size="22" baseType="lpstr">
      <vt:lpstr>.SF NS</vt:lpstr>
      <vt:lpstr>AkayaKanadaka</vt:lpstr>
      <vt:lpstr>Aptos</vt:lpstr>
      <vt:lpstr>Aptos Display</vt:lpstr>
      <vt:lpstr>Arial</vt:lpstr>
      <vt:lpstr>NSPCC-Regular</vt:lpstr>
      <vt:lpstr>Times New Roman</vt:lpstr>
      <vt:lpstr>Wingdings</vt:lpstr>
      <vt:lpstr>Office Theme</vt:lpstr>
      <vt:lpstr>The Role of Media in Public Protection.  Evaluate if media outlets have a responsibility on the impact of public safety and perception. </vt:lpstr>
      <vt:lpstr>PowerPoint Presentation</vt:lpstr>
      <vt:lpstr>PowerPoint Presentation</vt:lpstr>
      <vt:lpstr>Negatives / Positives on social media for children </vt:lpstr>
      <vt:lpstr>Social media and its impact on children</vt:lpstr>
      <vt:lpstr>PowerPoint Presentation</vt:lpstr>
      <vt:lpstr>Black lives matter </vt:lpstr>
      <vt:lpstr>Covid 19</vt:lpstr>
      <vt:lpstr>Social media </vt:lpstr>
      <vt:lpstr>Referencing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Paige Davies (2204437)</dc:creator>
  <cp:lastModifiedBy>Paige Davies (2204437)</cp:lastModifiedBy>
  <cp:revision>1</cp:revision>
  <dcterms:created xsi:type="dcterms:W3CDTF">2024-12-30T18:26:58Z</dcterms:created>
  <dcterms:modified xsi:type="dcterms:W3CDTF">2025-01-19T18:58:27Z</dcterms:modified>
</cp:coreProperties>
</file>