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2" r:id="rId3"/>
    <p:sldId id="282" r:id="rId4"/>
    <p:sldId id="283" r:id="rId5"/>
    <p:sldId id="284" r:id="rId6"/>
    <p:sldId id="263" r:id="rId7"/>
    <p:sldId id="285" r:id="rId8"/>
    <p:sldId id="265" r:id="rId9"/>
    <p:sldId id="267" r:id="rId10"/>
    <p:sldId id="270" r:id="rId11"/>
    <p:sldId id="271" r:id="rId12"/>
    <p:sldId id="273" r:id="rId13"/>
    <p:sldId id="274" r:id="rId14"/>
    <p:sldId id="281" r:id="rId15"/>
    <p:sldId id="276" r:id="rId16"/>
    <p:sldId id="277" r:id="rId17"/>
    <p:sldId id="278" r:id="rId18"/>
    <p:sldId id="279" r:id="rId19"/>
    <p:sldId id="286" r:id="rId20"/>
    <p:sldId id="258" r:id="rId21"/>
    <p:sldId id="259" r:id="rId22"/>
    <p:sldId id="257" r:id="rId23"/>
    <p:sldId id="261" r:id="rId24"/>
    <p:sldId id="256" r:id="rId25"/>
    <p:sldId id="280" r:id="rId26"/>
    <p:sldId id="26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800" autoAdjust="0"/>
  </p:normalViewPr>
  <p:slideViewPr>
    <p:cSldViewPr>
      <p:cViewPr varScale="1">
        <p:scale>
          <a:sx n="76" d="100"/>
          <a:sy n="76" d="100"/>
        </p:scale>
        <p:origin x="-128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981200"/>
            <a:ext cx="777240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CFD6F80-3C05-4E1E-8BF8-C68F1045F7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4674F9-D2FE-4B6F-B4B1-88BE1C06EF9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298B9E-8BAA-4938-B5C2-D135C01383C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2E21F5-5270-418F-9061-F73073FF373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3158CB-23A3-4A13-9FA5-1DAB8AEA882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A36630-A824-46EE-BB2B-06F7A9EB3AD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300531-3CD0-4B57-9B08-72C39E732AB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5E6CFC-4AFC-4B7A-9083-AD1CFC5D5F4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8949AD-E326-4EB3-A6DB-2F33E2602B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5DE0E1-10FD-434B-ACAF-F60AD3FB082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06E823-A664-4BF5-AAB5-94C3C7B26A3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6B5968-9706-475E-B6E1-D4BA6AE66AD7}" type="datetimeFigureOut">
              <a:rPr lang="en-US" smtClean="0"/>
              <a:pPr/>
              <a:t>29/05/2012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377F7-11BF-4FA2-B14B-63DBAE77E29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26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8195" name="Rectangle 1027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76400"/>
            <a:ext cx="8540750" cy="442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8196" name="Rectangle 10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8197" name="Rectangle 102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8198" name="Rectangle 103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9E3501C-6A48-4163-82E2-FDC7B8AB087F}" type="slidenum">
              <a:rPr lang="en-GB"/>
              <a:pPr/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4" Type="http://schemas.openxmlformats.org/officeDocument/2006/relationships/image" Target="../media/image3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.docx"/><Relationship Id="rId4" Type="http://schemas.openxmlformats.org/officeDocument/2006/relationships/image" Target="../media/image4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infed.org/biblio/b-reflect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 dirty="0" err="1" smtClean="0"/>
              <a:t>Croeso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i'r</a:t>
            </a:r>
            <a:endParaRPr lang="en-GB" sz="8000" dirty="0"/>
          </a:p>
        </p:txBody>
      </p:sp>
      <p:pic>
        <p:nvPicPr>
          <p:cNvPr id="4" name="Content Placeholder 3" descr="tsd-logo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8662" y="1500174"/>
            <a:ext cx="7619468" cy="24288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2857488" y="5000636"/>
            <a:ext cx="5715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 smtClean="0"/>
              <a:t>Welcome</a:t>
            </a:r>
            <a:endParaRPr lang="en-GB" sz="7200" b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Academic Output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Assessment </a:t>
            </a:r>
            <a:r>
              <a:rPr lang="en-GB" b="1" dirty="0" smtClean="0"/>
              <a:t>1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Essay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Evaluate the potential value of outdoor education as a means of experiential learning (1,500 words)</a:t>
            </a:r>
            <a:endParaRPr lang="en-GB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7665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5593053"/>
              </p:ext>
            </p:extLst>
          </p:nvPr>
        </p:nvGraphicFramePr>
        <p:xfrm>
          <a:off x="-684584" y="0"/>
          <a:ext cx="10513168" cy="66693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Document" r:id="rId3" imgW="9296400" imgH="3657600" progId="Word.Document.12">
                  <p:embed/>
                </p:oleObj>
              </mc:Choice>
              <mc:Fallback>
                <p:oleObj name="Document" r:id="rId3" imgW="9296400" imgH="36576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684584" y="0"/>
                        <a:ext cx="10513168" cy="66693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487479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Assessment </a:t>
            </a:r>
            <a:r>
              <a:rPr lang="en-GB" sz="4000" b="1" dirty="0" smtClean="0"/>
              <a:t>2</a:t>
            </a:r>
            <a:r>
              <a:rPr lang="en-GB" sz="4000" b="1" dirty="0"/>
              <a:t/>
            </a:r>
            <a:br>
              <a:rPr lang="en-GB" sz="4000" b="1" dirty="0"/>
            </a:br>
            <a:r>
              <a:rPr lang="en-GB" sz="4000" b="1" dirty="0"/>
              <a:t>Personal Reflective Journals</a:t>
            </a:r>
            <a:endParaRPr lang="en-US" sz="4000" b="1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075613" cy="4852988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en-GB" sz="900" dirty="0"/>
          </a:p>
          <a:p>
            <a:pPr>
              <a:lnSpc>
                <a:spcPct val="80000"/>
              </a:lnSpc>
            </a:pPr>
            <a:r>
              <a:rPr lang="en-GB" sz="2400" dirty="0" smtClean="0"/>
              <a:t>You are required to submit two journals each of 1000 words</a:t>
            </a:r>
          </a:p>
          <a:p>
            <a:pPr>
              <a:lnSpc>
                <a:spcPct val="80000"/>
              </a:lnSpc>
              <a:buNone/>
            </a:pPr>
            <a:endParaRPr lang="en-GB" sz="2400" dirty="0" smtClean="0"/>
          </a:p>
          <a:p>
            <a:pPr>
              <a:lnSpc>
                <a:spcPct val="80000"/>
              </a:lnSpc>
            </a:pPr>
            <a:r>
              <a:rPr lang="en-GB" sz="2400" dirty="0" smtClean="0"/>
              <a:t>Your </a:t>
            </a:r>
            <a:r>
              <a:rPr lang="en-GB" sz="2400" dirty="0"/>
              <a:t>own thoughts and impressions of the places we go and the things we do and how they impact on you, </a:t>
            </a:r>
            <a:r>
              <a:rPr lang="en-GB" sz="2400" dirty="0" smtClean="0"/>
              <a:t>the </a:t>
            </a:r>
            <a:r>
              <a:rPr lang="en-GB" sz="2400" dirty="0"/>
              <a:t>rest of the </a:t>
            </a:r>
            <a:r>
              <a:rPr lang="en-GB" sz="2400" dirty="0" smtClean="0"/>
              <a:t>group, </a:t>
            </a:r>
            <a:r>
              <a:rPr lang="en-GB" sz="2400" dirty="0"/>
              <a:t>other </a:t>
            </a:r>
            <a:r>
              <a:rPr lang="en-GB" sz="2400" dirty="0" smtClean="0"/>
              <a:t>people and </a:t>
            </a:r>
            <a:r>
              <a:rPr lang="en-GB" sz="2400" dirty="0" smtClean="0"/>
              <a:t>the environment.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Reflect upon how your previous experiences and preconceptions affect your experience.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Outline how the experience has impacted on you and how or why you might do things differently in the future.</a:t>
            </a:r>
          </a:p>
          <a:p>
            <a:pPr marL="0" indent="0">
              <a:lnSpc>
                <a:spcPct val="80000"/>
              </a:lnSpc>
              <a:buNone/>
            </a:pPr>
            <a:endParaRPr lang="en-GB" sz="240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900" dirty="0"/>
              <a:t>	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900" dirty="0"/>
          </a:p>
          <a:p>
            <a:pPr algn="ctr">
              <a:lnSpc>
                <a:spcPct val="80000"/>
              </a:lnSpc>
              <a:buFontTx/>
              <a:buNone/>
            </a:pPr>
            <a:r>
              <a:rPr lang="en-GB" sz="900" dirty="0"/>
              <a:t>	</a:t>
            </a:r>
            <a:r>
              <a:rPr lang="en-GB" sz="2400" b="1" dirty="0"/>
              <a:t>DO NOT make a detailed list of what happened… Please!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9627830"/>
              </p:ext>
            </p:extLst>
          </p:nvPr>
        </p:nvGraphicFramePr>
        <p:xfrm>
          <a:off x="50800" y="1268760"/>
          <a:ext cx="9093200" cy="45525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9093200" imgH="3200400" progId="Word.Document.12">
                  <p:embed/>
                </p:oleObj>
              </mc:Choice>
              <mc:Fallback>
                <p:oleObj name="Document" r:id="rId3" imgW="9093200" imgH="32004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" y="1268760"/>
                        <a:ext cx="9093200" cy="45525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454602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should be in a journal?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2800" b="1"/>
              <a:t>Basics…</a:t>
            </a:r>
          </a:p>
          <a:p>
            <a:r>
              <a:rPr lang="en-GB" sz="2800"/>
              <a:t>Personal interpretation of the event</a:t>
            </a:r>
          </a:p>
          <a:p>
            <a:r>
              <a:rPr lang="en-GB" sz="2800"/>
              <a:t>Application of prior learning</a:t>
            </a:r>
          </a:p>
          <a:p>
            <a:r>
              <a:rPr lang="en-GB" sz="2800"/>
              <a:t>Application of programme principles</a:t>
            </a:r>
          </a:p>
          <a:p>
            <a:r>
              <a:rPr lang="en-GB" sz="2800"/>
              <a:t>Potential for further development</a:t>
            </a:r>
          </a:p>
          <a:p>
            <a:pPr>
              <a:buFontTx/>
              <a:buNone/>
            </a:pPr>
            <a:endParaRPr lang="en-GB" sz="2800"/>
          </a:p>
          <a:p>
            <a:pPr>
              <a:buFontTx/>
              <a:buNone/>
            </a:pPr>
            <a:r>
              <a:rPr lang="en-GB" sz="2800" b="1"/>
              <a:t>Advanced…</a:t>
            </a:r>
          </a:p>
          <a:p>
            <a:r>
              <a:rPr lang="en-GB" sz="2800"/>
              <a:t>Critical reflection of the above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b="1" dirty="0" smtClean="0"/>
              <a:t>Jennifer Moon (1999) </a:t>
            </a:r>
            <a:br>
              <a:rPr lang="en-GB" sz="4000" b="1" dirty="0" smtClean="0"/>
            </a:br>
            <a:r>
              <a:rPr lang="en-GB" sz="4000" dirty="0" smtClean="0"/>
              <a:t>Scale of reflective writing:</a:t>
            </a:r>
            <a:br>
              <a:rPr lang="en-GB" sz="4000" dirty="0" smtClean="0"/>
            </a:br>
            <a:endParaRPr lang="en-GB" sz="4000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26598" y="1268760"/>
            <a:ext cx="7351712" cy="502344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0070C0"/>
                </a:solidFill>
              </a:rPr>
              <a:t>simple </a:t>
            </a:r>
            <a:r>
              <a:rPr lang="en-GB" b="1" dirty="0">
                <a:solidFill>
                  <a:srgbClr val="0070C0"/>
                </a:solidFill>
              </a:rPr>
              <a:t>reproduction</a:t>
            </a:r>
            <a:r>
              <a:rPr lang="en-GB" dirty="0">
                <a:solidFill>
                  <a:srgbClr val="0070C0"/>
                </a:solidFill>
              </a:rPr>
              <a:t> of theories with superficial links to </a:t>
            </a:r>
            <a:r>
              <a:rPr lang="en-GB" dirty="0" smtClean="0">
                <a:solidFill>
                  <a:srgbClr val="0070C0"/>
                </a:solidFill>
              </a:rPr>
              <a:t>experience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 smtClean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meaningful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ideas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linked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solidFill>
                  <a:schemeClr val="accent1">
                    <a:lumMod val="25000"/>
                  </a:schemeClr>
                </a:solidFill>
              </a:rPr>
              <a:t>meaningful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theories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integrated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with each other and the </a:t>
            </a:r>
            <a:r>
              <a:rPr lang="en-GB" dirty="0" smtClean="0">
                <a:solidFill>
                  <a:schemeClr val="accent1">
                    <a:lumMod val="25000"/>
                  </a:schemeClr>
                </a:solidFill>
              </a:rPr>
              <a:t>experience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  <a:defRPr/>
            </a:pPr>
            <a:endParaRPr lang="en-GB" dirty="0">
              <a:solidFill>
                <a:srgbClr val="0070C0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meaningful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theories restructured/ personalised by learner: 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creative</a:t>
            </a:r>
            <a:endParaRPr lang="en-GB" dirty="0" smtClean="0"/>
          </a:p>
        </p:txBody>
      </p:sp>
      <p:sp>
        <p:nvSpPr>
          <p:cNvPr id="5124" name="Line 5"/>
          <p:cNvSpPr>
            <a:spLocks noChangeShapeType="1"/>
          </p:cNvSpPr>
          <p:nvPr/>
        </p:nvSpPr>
        <p:spPr bwMode="auto">
          <a:xfrm>
            <a:off x="1331640" y="1268760"/>
            <a:ext cx="72008" cy="4968552"/>
          </a:xfrm>
          <a:prstGeom prst="line">
            <a:avLst/>
          </a:prstGeom>
          <a:noFill/>
          <a:ln w="76200" cmpd="tri">
            <a:solidFill>
              <a:srgbClr val="92D050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79512" y="908720"/>
            <a:ext cx="1415772" cy="5428718"/>
          </a:xfrm>
          <a:prstGeom prst="rect">
            <a:avLst/>
          </a:prstGeom>
          <a:noFill/>
        </p:spPr>
        <p:txBody>
          <a:bodyPr vert="vert270" wrap="square">
            <a:spAutoFit/>
          </a:bodyPr>
          <a:lstStyle/>
          <a:p>
            <a:pPr>
              <a:defRPr/>
            </a:pPr>
            <a:r>
              <a:rPr lang="en-GB" sz="40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Complex		Simple</a:t>
            </a:r>
            <a:endParaRPr lang="en-GB" sz="40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defRPr/>
            </a:pPr>
            <a:r>
              <a:rPr lang="en-GB" sz="4000" b="1" dirty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</a:t>
            </a:r>
            <a:r>
              <a:rPr lang="en-GB" sz="40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</a:t>
            </a:r>
            <a:endParaRPr lang="en-GB" sz="40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260648"/>
            <a:ext cx="7815290" cy="2171714"/>
          </a:xfrm>
        </p:spPr>
        <p:txBody>
          <a:bodyPr>
            <a:noAutofit/>
          </a:bodyPr>
          <a:lstStyle/>
          <a:p>
            <a:pPr eaLnBrk="1" hangingPunct="1"/>
            <a:r>
              <a:rPr lang="en-GB" sz="5400" b="1" dirty="0" smtClean="0"/>
              <a:t>Reflection as constructivist learning</a:t>
            </a:r>
            <a:r>
              <a:rPr lang="en-GB" sz="5400" b="1" dirty="0" smtClean="0"/>
              <a:t>: </a:t>
            </a:r>
            <a:endParaRPr lang="en-GB" sz="5400" b="1" dirty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528" y="2636912"/>
            <a:ext cx="8567739" cy="175260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Tx/>
              <a:buChar char="•"/>
            </a:pPr>
            <a:r>
              <a:rPr lang="en-GB" dirty="0"/>
              <a:t>The learner is active in the process, as opposed to passive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r>
              <a:rPr lang="en-GB" dirty="0" smtClean="0"/>
              <a:t>Learner </a:t>
            </a:r>
            <a:r>
              <a:rPr lang="en-GB" dirty="0" smtClean="0"/>
              <a:t>constructs own knowledge, their personal truth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GB" dirty="0"/>
              <a:t>Knowledge is constructed by reflecting on experiences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r>
              <a:rPr lang="en-GB" dirty="0" smtClean="0"/>
              <a:t>Learning </a:t>
            </a:r>
            <a:r>
              <a:rPr lang="en-GB" dirty="0" smtClean="0"/>
              <a:t>is non-linear, knowledge is tested and re-evaluated 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000" b="1" dirty="0" smtClean="0"/>
              <a:t>John Dewey (1933: </a:t>
            </a:r>
            <a:r>
              <a:rPr lang="en-GB" sz="4000" dirty="0" smtClean="0"/>
              <a:t>p. 118</a:t>
            </a:r>
            <a:r>
              <a:rPr lang="en-GB" sz="4000" b="1" dirty="0" smtClean="0"/>
              <a:t>)</a:t>
            </a:r>
            <a:r>
              <a:rPr lang="en-GB" sz="4000" dirty="0" smtClean="0"/>
              <a:t>: </a:t>
            </a:r>
            <a:r>
              <a:rPr lang="en-GB" sz="4000" i="1" dirty="0" smtClean="0"/>
              <a:t>How We Think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362950" cy="4525963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sz="4000" dirty="0" smtClean="0"/>
              <a:t>Dewey defined reflective thought as:</a:t>
            </a:r>
          </a:p>
          <a:p>
            <a:pPr algn="ctr" eaLnBrk="1" hangingPunct="1">
              <a:lnSpc>
                <a:spcPct val="80000"/>
              </a:lnSpc>
              <a:buNone/>
            </a:pPr>
            <a:r>
              <a:rPr lang="en-GB" sz="4000" dirty="0" smtClean="0"/>
              <a:t> </a:t>
            </a:r>
            <a:r>
              <a:rPr lang="en-GB" sz="4000" i="1" dirty="0" smtClean="0"/>
              <a:t>'Active, persistent, and careful consideration of any belief or supposed form of knowledge in the light of the grounds that support it and the further conclusions to which it tends</a:t>
            </a:r>
            <a:r>
              <a:rPr lang="en-GB" sz="4000" dirty="0" smtClean="0"/>
              <a:t>'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3 Programme </a:t>
            </a:r>
            <a:r>
              <a:rPr lang="en-GB" dirty="0"/>
              <a:t>Principles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285720" y="5214950"/>
            <a:ext cx="4786346" cy="142876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pPr>
              <a:lnSpc>
                <a:spcPct val="90000"/>
              </a:lnSpc>
              <a:buNone/>
            </a:pPr>
            <a:r>
              <a:rPr lang="en-GB" sz="4400" b="1" dirty="0" err="1" smtClean="0">
                <a:effectLst/>
              </a:rPr>
              <a:t>Rhonke</a:t>
            </a:r>
            <a:r>
              <a:rPr lang="en-GB" sz="4400" b="1" dirty="0" smtClean="0">
                <a:effectLst/>
              </a:rPr>
              <a:t> 2002  </a:t>
            </a:r>
          </a:p>
          <a:p>
            <a:pPr>
              <a:lnSpc>
                <a:spcPct val="90000"/>
              </a:lnSpc>
              <a:buNone/>
            </a:pPr>
            <a:r>
              <a:rPr lang="en-GB" sz="4400" b="1" i="1" dirty="0" smtClean="0">
                <a:effectLst/>
              </a:rPr>
              <a:t>Challenge by Choice </a:t>
            </a:r>
            <a:endParaRPr lang="en-GB" sz="4400" b="1" i="1" dirty="0" smtClean="0"/>
          </a:p>
          <a:p>
            <a:pPr>
              <a:lnSpc>
                <a:spcPct val="90000"/>
              </a:lnSpc>
              <a:buNone/>
            </a:pPr>
            <a:endParaRPr lang="en-GB" sz="4400" b="1" i="1" dirty="0" smtClean="0">
              <a:effectLst/>
            </a:endParaRPr>
          </a:p>
          <a:p>
            <a:pPr>
              <a:lnSpc>
                <a:spcPct val="90000"/>
              </a:lnSpc>
              <a:buNone/>
            </a:pPr>
            <a:endParaRPr lang="en-GB" sz="4400" b="1" dirty="0">
              <a:effectLst/>
            </a:endParaRPr>
          </a:p>
          <a:p>
            <a:pPr>
              <a:lnSpc>
                <a:spcPct val="90000"/>
              </a:lnSpc>
            </a:pPr>
            <a:endParaRPr lang="en-GB" sz="2800" b="1" dirty="0">
              <a:effectLst/>
            </a:endParaRPr>
          </a:p>
          <a:p>
            <a:pPr>
              <a:lnSpc>
                <a:spcPct val="90000"/>
              </a:lnSpc>
            </a:pPr>
            <a:endParaRPr lang="en-GB" sz="2800" b="1" dirty="0">
              <a:effectLst/>
            </a:endParaRPr>
          </a:p>
          <a:p>
            <a:pPr>
              <a:lnSpc>
                <a:spcPct val="90000"/>
              </a:lnSpc>
            </a:pP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285720" y="1928802"/>
            <a:ext cx="6715172" cy="65659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4000" b="1" dirty="0" smtClean="0"/>
              <a:t>Kolb’s 1994  </a:t>
            </a:r>
            <a:r>
              <a:rPr lang="en-GB" sz="4000" b="1" i="1" dirty="0" smtClean="0"/>
              <a:t>Learning Cycle</a:t>
            </a:r>
            <a:endParaRPr lang="en-GB" sz="4000" i="1" dirty="0"/>
          </a:p>
        </p:txBody>
      </p:sp>
      <p:sp>
        <p:nvSpPr>
          <p:cNvPr id="5" name="Rectangle 4"/>
          <p:cNvSpPr/>
          <p:nvPr/>
        </p:nvSpPr>
        <p:spPr>
          <a:xfrm>
            <a:off x="2214546" y="3286124"/>
            <a:ext cx="6715172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</a:pPr>
            <a:r>
              <a:rPr lang="en-GB" sz="4000" b="1" dirty="0" err="1" smtClean="0">
                <a:solidFill>
                  <a:prstClr val="black"/>
                </a:solidFill>
              </a:rPr>
              <a:t>Mortlock’s</a:t>
            </a:r>
            <a:r>
              <a:rPr lang="en-GB" sz="4000" b="1" dirty="0" smtClean="0">
                <a:solidFill>
                  <a:prstClr val="black"/>
                </a:solidFill>
              </a:rPr>
              <a:t> 1984  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</a:pPr>
            <a:r>
              <a:rPr lang="en-GB" sz="4000" b="1" i="1" dirty="0" smtClean="0">
                <a:solidFill>
                  <a:prstClr val="black"/>
                </a:solidFill>
              </a:rPr>
              <a:t>The Adventure Alternative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Kolb’s</a:t>
            </a:r>
            <a:r>
              <a:rPr lang="en-US" dirty="0"/>
              <a:t> Learning Cycle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type="body" idx="1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en-US" sz="4000" dirty="0"/>
              <a:t>Closely linked with work of Dewey and </a:t>
            </a:r>
            <a:r>
              <a:rPr lang="en-US" sz="4000" dirty="0" err="1"/>
              <a:t>Lewin</a:t>
            </a:r>
            <a:endParaRPr lang="en-US" sz="4000" dirty="0"/>
          </a:p>
          <a:p>
            <a:r>
              <a:rPr lang="en-US" sz="4000" dirty="0"/>
              <a:t>Has been subject to much debate/criticism</a:t>
            </a:r>
          </a:p>
          <a:p>
            <a:r>
              <a:rPr lang="en-US" sz="4000" dirty="0" smtClean="0"/>
              <a:t>It is relatively simple and provides </a:t>
            </a:r>
            <a:r>
              <a:rPr lang="en-US" sz="4000" dirty="0"/>
              <a:t>a useful model for us to explore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err="1"/>
              <a:t>Mortlock’s</a:t>
            </a:r>
            <a:r>
              <a:rPr lang="en-GB" dirty="0"/>
              <a:t> Stages of Adventure</a:t>
            </a:r>
          </a:p>
        </p:txBody>
      </p:sp>
      <p:sp>
        <p:nvSpPr>
          <p:cNvPr id="307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285720" y="1643050"/>
            <a:ext cx="8572560" cy="5000626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en-GB" sz="2400" b="1" dirty="0"/>
              <a:t>Stage 1: Play</a:t>
            </a:r>
            <a:r>
              <a:rPr lang="en-GB" sz="2400" dirty="0"/>
              <a:t>: Characterized by little emotion through relatively easy participation in activities which are below the person's skill level</a:t>
            </a:r>
            <a:endParaRPr lang="en-GB" sz="2400" b="1" dirty="0"/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  <a:buNone/>
            </a:pPr>
            <a:r>
              <a:rPr lang="en-GB" sz="2400" b="1" dirty="0"/>
              <a:t>Stage 2: Adventure</a:t>
            </a:r>
            <a:r>
              <a:rPr lang="en-GB" sz="2400" dirty="0"/>
              <a:t>: </a:t>
            </a:r>
            <a:r>
              <a:rPr lang="en-GB" sz="2400" dirty="0" smtClean="0"/>
              <a:t>Characterized </a:t>
            </a:r>
            <a:r>
              <a:rPr lang="en-GB" sz="2400" dirty="0"/>
              <a:t>by enjoyment and excitement, where a person's is using his her capabilities more fully, but the person maintains control over the situation and his/her self</a:t>
            </a:r>
            <a:endParaRPr lang="en-GB" sz="2400" b="1" dirty="0"/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  <a:buNone/>
            </a:pPr>
            <a:r>
              <a:rPr lang="en-GB" sz="2400" b="1" dirty="0"/>
              <a:t>Stage 3: Frontier Adventure</a:t>
            </a:r>
            <a:r>
              <a:rPr lang="en-GB" sz="2400" dirty="0"/>
              <a:t>: Characterized by peak experience, which emerges from a person experiencing adventurous challenges very close to his/her limits.  If the person succeeds, then generally a peak experience is had, but there is real risk of pushing too far and falling/failing, leading  to Stage 4.</a:t>
            </a:r>
            <a:endParaRPr lang="en-GB" sz="2400" b="1" dirty="0"/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  <a:buNone/>
            </a:pPr>
            <a:r>
              <a:rPr lang="en-GB" sz="2400" b="1" dirty="0"/>
              <a:t>Stage 4: Misadventure</a:t>
            </a:r>
            <a:r>
              <a:rPr lang="en-GB" sz="2400" dirty="0"/>
              <a:t>: Characterized by a person choosing or being forced to participate in challenges beyond his/her capabilities, resulting in negative emotions (fear, hurt, etc.), possibly injury and even ultimately death</a:t>
            </a:r>
          </a:p>
          <a:p>
            <a:pPr>
              <a:lnSpc>
                <a:spcPct val="80000"/>
              </a:lnSpc>
            </a:pPr>
            <a:endParaRPr lang="en-GB" sz="2000" dirty="0"/>
          </a:p>
          <a:p>
            <a:pPr>
              <a:lnSpc>
                <a:spcPct val="80000"/>
              </a:lnSpc>
            </a:pPr>
            <a:endParaRPr lang="en-GB" sz="20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Using Mortlock’s Stages of Adventure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 plan your activities: relaxing or exciting?</a:t>
            </a:r>
          </a:p>
          <a:p>
            <a:r>
              <a:rPr lang="en-US"/>
              <a:t>To gauge your personal development.</a:t>
            </a:r>
          </a:p>
          <a:p>
            <a:r>
              <a:rPr lang="en-US"/>
              <a:t>To provide a reference point for your reflections.</a:t>
            </a:r>
          </a:p>
          <a:p>
            <a:r>
              <a:rPr lang="en-US"/>
              <a:t> To understand how others might be feeling.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763713" y="836613"/>
            <a:ext cx="5256212" cy="5300662"/>
            <a:chOff x="1156" y="981"/>
            <a:chExt cx="3311" cy="3339"/>
          </a:xfrm>
        </p:grpSpPr>
        <p:sp>
          <p:nvSpPr>
            <p:cNvPr id="12291" name="Oval 3"/>
            <p:cNvSpPr>
              <a:spLocks noChangeArrowheads="1"/>
            </p:cNvSpPr>
            <p:nvPr/>
          </p:nvSpPr>
          <p:spPr bwMode="auto">
            <a:xfrm>
              <a:off x="1156" y="981"/>
              <a:ext cx="3311" cy="3339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2" name="Oval 4"/>
            <p:cNvSpPr>
              <a:spLocks noChangeArrowheads="1"/>
            </p:cNvSpPr>
            <p:nvPr/>
          </p:nvSpPr>
          <p:spPr bwMode="auto">
            <a:xfrm>
              <a:off x="1655" y="1480"/>
              <a:ext cx="2314" cy="235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3" name="Oval 5"/>
            <p:cNvSpPr>
              <a:spLocks noChangeArrowheads="1"/>
            </p:cNvSpPr>
            <p:nvPr/>
          </p:nvSpPr>
          <p:spPr bwMode="auto">
            <a:xfrm>
              <a:off x="2200" y="2069"/>
              <a:ext cx="1180" cy="1225"/>
            </a:xfrm>
            <a:prstGeom prst="ellipse">
              <a:avLst/>
            </a:prstGeom>
            <a:solidFill>
              <a:srgbClr val="99CC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286116" y="6072206"/>
            <a:ext cx="244951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b="1" dirty="0"/>
              <a:t>Panic Zone</a:t>
            </a:r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3563938" y="4581525"/>
            <a:ext cx="18716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3348038" y="3284538"/>
            <a:ext cx="201612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b="1" dirty="0"/>
              <a:t>Boredom</a:t>
            </a:r>
            <a:endParaRPr lang="en-US" sz="3600" b="1" dirty="0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2714612" y="4429132"/>
            <a:ext cx="34544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b="1" dirty="0"/>
              <a:t>Comfort Zone</a:t>
            </a:r>
            <a:endParaRPr lang="en-US" sz="3600" b="1" dirty="0"/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3071802" y="5357826"/>
            <a:ext cx="273685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b="1" dirty="0"/>
              <a:t>Challenge</a:t>
            </a:r>
            <a:endParaRPr lang="en-US" sz="3600" b="1" dirty="0"/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2070100" y="257175"/>
            <a:ext cx="3492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381000" y="304800"/>
            <a:ext cx="82296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dirty="0" err="1"/>
              <a:t>Mortlock’s</a:t>
            </a:r>
            <a:r>
              <a:rPr lang="en-US" sz="4000" dirty="0"/>
              <a:t> stages of adventure: </a:t>
            </a:r>
            <a:endParaRPr lang="en-US" sz="4000" dirty="0" smtClean="0"/>
          </a:p>
          <a:p>
            <a:pPr algn="ctr"/>
            <a:r>
              <a:rPr lang="en-US" sz="4000" dirty="0" smtClean="0"/>
              <a:t>what </a:t>
            </a:r>
            <a:r>
              <a:rPr lang="en-US" sz="4000" dirty="0"/>
              <a:t>is your target and how do you aim to achieve it?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79512" y="260648"/>
            <a:ext cx="8640960" cy="777875"/>
          </a:xfrm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4000" b="1" i="1" dirty="0"/>
              <a:t>Challenge by Choice</a:t>
            </a:r>
          </a:p>
        </p:txBody>
      </p:sp>
      <p:sp>
        <p:nvSpPr>
          <p:cNvPr id="512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7504" y="1189318"/>
            <a:ext cx="8785225" cy="5120002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/>
              <a:t>I</a:t>
            </a:r>
            <a:r>
              <a:rPr lang="en-GB" dirty="0" err="1"/>
              <a:t>nvites</a:t>
            </a:r>
            <a:r>
              <a:rPr lang="en-GB" dirty="0"/>
              <a:t> voluntarily participation in activities within a cooperative environment -participants may elect to sit out an activity and this right should be respected by all other parties </a:t>
            </a:r>
          </a:p>
          <a:p>
            <a:pPr>
              <a:lnSpc>
                <a:spcPct val="80000"/>
              </a:lnSpc>
            </a:pPr>
            <a:r>
              <a:rPr lang="en-US" dirty="0" smtClean="0"/>
              <a:t>A</a:t>
            </a:r>
            <a:r>
              <a:rPr lang="en-GB" dirty="0" err="1" smtClean="0"/>
              <a:t>ims</a:t>
            </a:r>
            <a:r>
              <a:rPr lang="en-GB" dirty="0" smtClean="0"/>
              <a:t> to </a:t>
            </a:r>
            <a:r>
              <a:rPr lang="en-GB" dirty="0"/>
              <a:t>encourage each participant to set their own goals and definitions of success. </a:t>
            </a:r>
          </a:p>
          <a:p>
            <a:pPr>
              <a:lnSpc>
                <a:spcPct val="80000"/>
              </a:lnSpc>
            </a:pPr>
            <a:r>
              <a:rPr lang="en-US" dirty="0" smtClean="0"/>
              <a:t>A</a:t>
            </a:r>
            <a:r>
              <a:rPr lang="en-GB" dirty="0" err="1" smtClean="0"/>
              <a:t>llows</a:t>
            </a:r>
            <a:r>
              <a:rPr lang="en-GB" dirty="0" smtClean="0"/>
              <a:t> individuals to </a:t>
            </a:r>
            <a:r>
              <a:rPr lang="en-GB" dirty="0"/>
              <a:t>take </a:t>
            </a:r>
            <a:r>
              <a:rPr lang="en-GB" dirty="0" smtClean="0"/>
              <a:t>responsibility </a:t>
            </a:r>
            <a:r>
              <a:rPr lang="en-GB" dirty="0" smtClean="0"/>
              <a:t>for their</a:t>
            </a:r>
            <a:r>
              <a:rPr lang="en-GB" dirty="0" smtClean="0"/>
              <a:t> </a:t>
            </a:r>
            <a:r>
              <a:rPr lang="en-GB" dirty="0" smtClean="0"/>
              <a:t>chosen </a:t>
            </a:r>
            <a:r>
              <a:rPr lang="en-GB" dirty="0" smtClean="0"/>
              <a:t>behaviour</a:t>
            </a:r>
            <a:endParaRPr lang="en-GB" dirty="0"/>
          </a:p>
          <a:p>
            <a:pPr>
              <a:lnSpc>
                <a:spcPct val="80000"/>
              </a:lnSpc>
            </a:pPr>
            <a:r>
              <a:rPr lang="en-US" dirty="0" smtClean="0"/>
              <a:t>R</a:t>
            </a:r>
            <a:r>
              <a:rPr lang="en-GB" dirty="0" err="1" smtClean="0"/>
              <a:t>ecognises</a:t>
            </a:r>
            <a:r>
              <a:rPr lang="en-GB" dirty="0" smtClean="0"/>
              <a:t> </a:t>
            </a:r>
            <a:r>
              <a:rPr lang="en-GB" dirty="0"/>
              <a:t>that individuals stand to benefit more by </a:t>
            </a:r>
            <a:r>
              <a:rPr lang="en-GB" i="1" dirty="0"/>
              <a:t>refusing </a:t>
            </a:r>
            <a:r>
              <a:rPr lang="en-GB" dirty="0"/>
              <a:t>to participate on occasions than unthinkingly </a:t>
            </a:r>
            <a:r>
              <a:rPr lang="en-GB" dirty="0" smtClean="0"/>
              <a:t>or </a:t>
            </a:r>
            <a:r>
              <a:rPr lang="en-GB" dirty="0"/>
              <a:t>resentfully participating. 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1484784"/>
            <a:ext cx="8229600" cy="4162474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11500" dirty="0" smtClean="0"/>
              <a:t>Experience</a:t>
            </a:r>
            <a:endParaRPr lang="en-GB" sz="11500" dirty="0"/>
          </a:p>
        </p:txBody>
      </p:sp>
    </p:spTree>
    <p:extLst>
      <p:ext uri="{BB962C8B-B14F-4D97-AF65-F5344CB8AC3E}">
        <p14:creationId xmlns:p14="http://schemas.microsoft.com/office/powerpoint/2010/main" val="31441038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428604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en-GB" dirty="0" smtClean="0"/>
              <a:t>“</a:t>
            </a:r>
            <a:r>
              <a:rPr lang="en-GB" i="1" dirty="0" smtClean="0"/>
              <a:t>Your past forms you, whether you like it or not. Each encounter and experience has its own effect, and you’re shaped the way the wind shapes a </a:t>
            </a:r>
            <a:r>
              <a:rPr lang="en-GB" b="1" i="1" dirty="0" smtClean="0"/>
              <a:t>mesquite</a:t>
            </a:r>
            <a:r>
              <a:rPr lang="en-GB" i="1" dirty="0" smtClean="0"/>
              <a:t> tree on a plain.”</a:t>
            </a:r>
          </a:p>
          <a:p>
            <a:pPr algn="ctr">
              <a:buNone/>
            </a:pPr>
            <a:r>
              <a:rPr lang="en-GB" dirty="0" smtClean="0"/>
              <a:t>Lance Armstrong (2001), </a:t>
            </a:r>
            <a:r>
              <a:rPr lang="en-GB" i="1" dirty="0" smtClean="0"/>
              <a:t>It’s </a:t>
            </a:r>
            <a:r>
              <a:rPr lang="en-GB" i="1" dirty="0"/>
              <a:t>N</a:t>
            </a:r>
            <a:r>
              <a:rPr lang="en-GB" i="1" dirty="0" smtClean="0"/>
              <a:t>ot </a:t>
            </a:r>
            <a:r>
              <a:rPr lang="en-GB" i="1" dirty="0"/>
              <a:t>A</a:t>
            </a:r>
            <a:r>
              <a:rPr lang="en-GB" i="1" dirty="0" smtClean="0"/>
              <a:t>bout the Bike</a:t>
            </a:r>
            <a:endParaRPr lang="en-GB" dirty="0"/>
          </a:p>
        </p:txBody>
      </p:sp>
      <p:pic>
        <p:nvPicPr>
          <p:cNvPr id="4" name="Picture 3" descr="untitled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64" y="3071810"/>
            <a:ext cx="2923752" cy="35718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53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Mesquite Tree…</a:t>
            </a:r>
            <a:br>
              <a:rPr lang="en-GB" sz="53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53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invasive pest</a:t>
            </a:r>
            <a:r>
              <a:rPr lang="en-GB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pic>
        <p:nvPicPr>
          <p:cNvPr id="7" name="Content Placeholder 6" descr="08-06-28clay_mesquite0117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857364"/>
            <a:ext cx="9144000" cy="4357718"/>
          </a:xfr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mesquite tree is an invasive pest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GB" dirty="0" smtClean="0"/>
              <a:t>Its roots are broad roaming horizontals extending up to 350 ft</a:t>
            </a:r>
          </a:p>
          <a:p>
            <a:pPr>
              <a:buNone/>
            </a:pPr>
            <a:r>
              <a:rPr lang="en-GB" dirty="0" smtClean="0"/>
              <a:t>A seed left undisturbed in its pod can stay viable for up to 40 years. </a:t>
            </a:r>
          </a:p>
          <a:p>
            <a:pPr>
              <a:buNone/>
            </a:pPr>
            <a:r>
              <a:rPr lang="en-GB" dirty="0" smtClean="0"/>
              <a:t>High densities suppress grasses and reduce species diversity. </a:t>
            </a:r>
          </a:p>
          <a:p>
            <a:pPr>
              <a:buNone/>
            </a:pPr>
            <a:r>
              <a:rPr lang="en-GB" dirty="0" smtClean="0"/>
              <a:t>It modifies soil fertility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sz="2600" dirty="0" smtClean="0"/>
              <a:t>www.oklahomainvasivespecies.okstate.edu/mesquite.html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844" y="0"/>
            <a:ext cx="8786874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The “Tree of Life” in Bahrain: a thing of beauty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928670"/>
            <a:ext cx="8643998" cy="4857784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it's the only green living organism in a barren desert </a:t>
            </a:r>
          </a:p>
          <a:p>
            <a:r>
              <a:rPr lang="en-GB" sz="2800" dirty="0" smtClean="0"/>
              <a:t>locals believe it is a remnant of the Garden of Eden and consider </a:t>
            </a:r>
            <a:r>
              <a:rPr lang="en-GB" sz="2800" dirty="0" smtClean="0"/>
              <a:t>it sacred</a:t>
            </a:r>
            <a:endParaRPr lang="en-GB" sz="2800" dirty="0" smtClean="0"/>
          </a:p>
          <a:p>
            <a:r>
              <a:rPr lang="en-GB" sz="2800" dirty="0" smtClean="0"/>
              <a:t>Over 500 years old, its roots access an undiscovered water source </a:t>
            </a:r>
          </a:p>
          <a:p>
            <a:r>
              <a:rPr lang="en-GB" sz="2800" dirty="0" smtClean="0"/>
              <a:t>Provides shade from sun, shelter from storms, food and fodder</a:t>
            </a:r>
          </a:p>
          <a:p>
            <a:pPr>
              <a:buNone/>
            </a:pPr>
            <a:endParaRPr lang="en-GB" sz="4400" dirty="0" smtClean="0"/>
          </a:p>
          <a:p>
            <a:pPr>
              <a:buNone/>
            </a:pPr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1928794" y="3714752"/>
            <a:ext cx="5743615" cy="3000396"/>
            <a:chOff x="1928794" y="3714752"/>
            <a:chExt cx="5743615" cy="3000396"/>
          </a:xfrm>
        </p:grpSpPr>
        <p:pic>
          <p:nvPicPr>
            <p:cNvPr id="4" name="Content Placeholder 3" descr="untitled.bmp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928794" y="3714752"/>
              <a:ext cx="5743615" cy="3000396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357554" y="4000504"/>
              <a:ext cx="35719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 smtClean="0"/>
                <a:t>It’s </a:t>
              </a:r>
              <a:r>
                <a:rPr lang="en-GB" sz="3200" b="1" dirty="0" smtClean="0"/>
                <a:t>also a mesquite!</a:t>
              </a:r>
              <a:endParaRPr lang="en-GB" sz="3200" b="1" dirty="0"/>
            </a:p>
          </p:txBody>
        </p:sp>
      </p:grp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8596" y="714357"/>
            <a:ext cx="8029604" cy="2886094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11500" dirty="0" smtClean="0"/>
              <a:t>Experience</a:t>
            </a:r>
            <a:endParaRPr lang="en-GB" sz="11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5786" y="3886200"/>
            <a:ext cx="7572428" cy="2614634"/>
          </a:xfrm>
        </p:spPr>
        <p:txBody>
          <a:bodyPr>
            <a:normAutofit fontScale="55000" lnSpcReduction="20000"/>
          </a:bodyPr>
          <a:lstStyle/>
          <a:p>
            <a:r>
              <a:rPr lang="en-GB" sz="5100" dirty="0"/>
              <a:t>Experience is not what happens to a man; </a:t>
            </a:r>
            <a:endParaRPr lang="en-GB" sz="5100" dirty="0" smtClean="0"/>
          </a:p>
          <a:p>
            <a:r>
              <a:rPr lang="en-GB" sz="5100" dirty="0" smtClean="0"/>
              <a:t>it </a:t>
            </a:r>
            <a:r>
              <a:rPr lang="en-GB" sz="5100" dirty="0"/>
              <a:t>is what a man does with what happens to him</a:t>
            </a:r>
            <a:r>
              <a:rPr lang="en-GB" sz="5100" dirty="0" smtClean="0"/>
              <a:t>.</a:t>
            </a:r>
          </a:p>
          <a:p>
            <a:r>
              <a:rPr lang="en-GB" sz="5100" dirty="0"/>
              <a:t/>
            </a:r>
            <a:br>
              <a:rPr lang="en-GB" sz="5100" dirty="0"/>
            </a:br>
            <a:r>
              <a:rPr lang="en-GB" sz="5100" dirty="0" err="1" smtClean="0"/>
              <a:t>Aldous</a:t>
            </a:r>
            <a:r>
              <a:rPr lang="en-GB" sz="5100" dirty="0" smtClean="0"/>
              <a:t> Huxley (</a:t>
            </a:r>
            <a:r>
              <a:rPr lang="en-GB" sz="5100" i="1" dirty="0" smtClean="0"/>
              <a:t>1932) Texts </a:t>
            </a:r>
            <a:r>
              <a:rPr lang="en-GB" sz="5100" i="1" dirty="0"/>
              <a:t>&amp; </a:t>
            </a:r>
            <a:r>
              <a:rPr lang="en-GB" sz="5100" i="1" dirty="0" smtClean="0"/>
              <a:t>Pretexts </a:t>
            </a:r>
            <a:r>
              <a:rPr lang="en-GB" sz="5100" dirty="0" smtClean="0"/>
              <a:t/>
            </a:r>
            <a:br>
              <a:rPr lang="en-GB" sz="5100" dirty="0" smtClean="0"/>
            </a:br>
            <a:endParaRPr lang="en-GB" sz="5100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References</a:t>
            </a:r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mtClean="0"/>
              <a:t>Mortlock, C.</a:t>
            </a:r>
            <a:r>
              <a:rPr lang="en-GB" i="1" smtClean="0"/>
              <a:t> (</a:t>
            </a:r>
            <a:r>
              <a:rPr lang="en-GB" smtClean="0"/>
              <a:t>1987) </a:t>
            </a:r>
            <a:r>
              <a:rPr lang="en-GB" i="1" smtClean="0"/>
              <a:t>The Adventure Alternative</a:t>
            </a:r>
            <a:r>
              <a:rPr lang="en-GB" smtClean="0"/>
              <a:t>, Cumbria: Cicerone Press</a:t>
            </a:r>
          </a:p>
          <a:p>
            <a:pPr>
              <a:buFont typeface="Wingdings" pitchFamily="2" charset="2"/>
              <a:buNone/>
            </a:pPr>
            <a:r>
              <a:rPr lang="en-GB" smtClean="0"/>
              <a:t>Kolb, D.A. (1984) </a:t>
            </a:r>
            <a:r>
              <a:rPr lang="en-GB" i="1" smtClean="0"/>
              <a:t>Experiential Learning: Experience as the source of learning and development</a:t>
            </a:r>
            <a:r>
              <a:rPr lang="en-GB" smtClean="0"/>
              <a:t>, London: Prentice-Hall </a:t>
            </a:r>
          </a:p>
          <a:p>
            <a:pPr>
              <a:buFont typeface="Wingdings" pitchFamily="2" charset="2"/>
              <a:buNone/>
            </a:pPr>
            <a:r>
              <a:rPr lang="en-GB" smtClean="0"/>
              <a:t>Rohnke, K. (2000) Kurt Hahn address - 2000 AEE International Conference. </a:t>
            </a:r>
            <a:r>
              <a:rPr lang="en-GB" i="1" smtClean="0"/>
              <a:t>Journal of Experiential Education</a:t>
            </a:r>
            <a:r>
              <a:rPr lang="en-GB" smtClean="0"/>
              <a:t>, </a:t>
            </a:r>
            <a:r>
              <a:rPr lang="en-GB" i="1" smtClean="0"/>
              <a:t>23</a:t>
            </a:r>
            <a:r>
              <a:rPr lang="en-GB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</a:pPr>
            <a:r>
              <a:rPr lang="en-GB" dirty="0" err="1" smtClean="0"/>
              <a:t>Boud</a:t>
            </a:r>
            <a:r>
              <a:rPr lang="en-GB" dirty="0" smtClean="0"/>
              <a:t>, D. Keogh, R and Walker, D. (2005) ‘What is Reflection in Learning?’ in D. </a:t>
            </a:r>
            <a:r>
              <a:rPr lang="en-GB" dirty="0" err="1" smtClean="0"/>
              <a:t>Boud</a:t>
            </a:r>
            <a:r>
              <a:rPr lang="en-GB" dirty="0" smtClean="0"/>
              <a:t>, R. Keogh and D. Walker (</a:t>
            </a:r>
            <a:r>
              <a:rPr lang="en-GB" dirty="0" err="1" smtClean="0"/>
              <a:t>eds</a:t>
            </a:r>
            <a:r>
              <a:rPr lang="en-GB" dirty="0" smtClean="0"/>
              <a:t>) </a:t>
            </a:r>
            <a:r>
              <a:rPr lang="en-GB" i="1" dirty="0" smtClean="0"/>
              <a:t>Reflection: Turning Experience into Learning </a:t>
            </a:r>
            <a:r>
              <a:rPr lang="en-GB" dirty="0" smtClean="0"/>
              <a:t>London: </a:t>
            </a:r>
            <a:r>
              <a:rPr lang="en-GB" dirty="0" err="1" smtClean="0"/>
              <a:t>Routledge</a:t>
            </a:r>
            <a:r>
              <a:rPr lang="en-GB" dirty="0" smtClean="0"/>
              <a:t> </a:t>
            </a:r>
            <a:r>
              <a:rPr lang="en-GB" dirty="0" err="1" smtClean="0"/>
              <a:t>Falmer</a:t>
            </a:r>
            <a:r>
              <a:rPr lang="en-GB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Dewey, J. (1933) </a:t>
            </a:r>
            <a:r>
              <a:rPr lang="en-GB" i="1" dirty="0" smtClean="0"/>
              <a:t>How We Think</a:t>
            </a:r>
            <a:r>
              <a:rPr lang="en-GB" dirty="0" smtClean="0"/>
              <a:t>, New York: D. C. Heath.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Johns, C. (2000) </a:t>
            </a:r>
            <a:r>
              <a:rPr lang="en-GB" i="1" dirty="0" smtClean="0"/>
              <a:t>Becoming a Reflective Practitioner</a:t>
            </a:r>
            <a:r>
              <a:rPr lang="en-GB" dirty="0" smtClean="0"/>
              <a:t>. Oxford: Blackwell Science. 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Moon, J., </a:t>
            </a:r>
            <a:r>
              <a:rPr lang="en-GB" i="1" dirty="0" smtClean="0"/>
              <a:t>Reflection in Learning and Professional Development: Theory and Practice</a:t>
            </a:r>
            <a:r>
              <a:rPr lang="en-GB" dirty="0" smtClean="0"/>
              <a:t>, London: </a:t>
            </a:r>
            <a:r>
              <a:rPr lang="en-GB" dirty="0" err="1" smtClean="0"/>
              <a:t>Kogan</a:t>
            </a:r>
            <a:r>
              <a:rPr lang="en-GB" dirty="0" smtClean="0"/>
              <a:t> Page, 1999</a:t>
            </a:r>
          </a:p>
          <a:p>
            <a:pPr>
              <a:lnSpc>
                <a:spcPct val="80000"/>
              </a:lnSpc>
            </a:pPr>
            <a:r>
              <a:rPr lang="en-GB" dirty="0" err="1" smtClean="0"/>
              <a:t>Schön</a:t>
            </a:r>
            <a:r>
              <a:rPr lang="en-GB" dirty="0" smtClean="0"/>
              <a:t>, D. (1983) </a:t>
            </a:r>
            <a:r>
              <a:rPr lang="en-GB" i="1" dirty="0" smtClean="0"/>
              <a:t>The Reflective Practitioner. How professionals think in action</a:t>
            </a:r>
            <a:r>
              <a:rPr lang="en-GB" dirty="0" smtClean="0"/>
              <a:t>, London: Temple Smith.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Smith, M. (1999) </a:t>
            </a:r>
            <a:r>
              <a:rPr lang="en-GB" i="1" dirty="0" smtClean="0"/>
              <a:t>Reflection</a:t>
            </a:r>
            <a:r>
              <a:rPr lang="en-GB" dirty="0" smtClean="0"/>
              <a:t>, accessed on 3/4/2011 from</a:t>
            </a:r>
            <a:r>
              <a:rPr lang="en-GB" i="1" dirty="0" smtClean="0"/>
              <a:t>: </a:t>
            </a:r>
            <a:r>
              <a:rPr lang="en-GB" dirty="0" smtClean="0"/>
              <a:t> </a:t>
            </a:r>
            <a:r>
              <a:rPr lang="en-GB" dirty="0" smtClean="0">
                <a:hlinkClick r:id="rId2"/>
              </a:rPr>
              <a:t>www.infed.org/biblio/b-reflect.htm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ouds">
  <a:themeElements>
    <a:clrScheme name="Clouds 1">
      <a:dk1>
        <a:srgbClr val="4D4D4D"/>
      </a:dk1>
      <a:lt1>
        <a:srgbClr val="FFFFFF"/>
      </a:lt1>
      <a:dk2>
        <a:srgbClr val="0000A4"/>
      </a:dk2>
      <a:lt2>
        <a:srgbClr val="B7E7FF"/>
      </a:lt2>
      <a:accent1>
        <a:srgbClr val="0099CC"/>
      </a:accent1>
      <a:accent2>
        <a:srgbClr val="00CC99"/>
      </a:accent2>
      <a:accent3>
        <a:srgbClr val="AAAACF"/>
      </a:accent3>
      <a:accent4>
        <a:srgbClr val="DADADA"/>
      </a:accent4>
      <a:accent5>
        <a:srgbClr val="AACAE2"/>
      </a:accent5>
      <a:accent6>
        <a:srgbClr val="00B98A"/>
      </a:accent6>
      <a:hlink>
        <a:srgbClr val="FFCC00"/>
      </a:hlink>
      <a:folHlink>
        <a:srgbClr val="EE941C"/>
      </a:folHlink>
    </a:clrScheme>
    <a:fontScheme name="Cloud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louds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louds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949</Words>
  <Application>Microsoft Macintosh PowerPoint</Application>
  <PresentationFormat>On-screen Show (4:3)</PresentationFormat>
  <Paragraphs>110</Paragraphs>
  <Slides>25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Office Theme</vt:lpstr>
      <vt:lpstr>Clouds</vt:lpstr>
      <vt:lpstr>Microsoft Word Document</vt:lpstr>
      <vt:lpstr>Croeso i'r</vt:lpstr>
      <vt:lpstr>Academic Output</vt:lpstr>
      <vt:lpstr>Assessment 1 Essay </vt:lpstr>
      <vt:lpstr>PowerPoint Presentation</vt:lpstr>
      <vt:lpstr>Assessment 2 Personal Reflective Journals</vt:lpstr>
      <vt:lpstr>PowerPoint Presentation</vt:lpstr>
      <vt:lpstr>What should be in a journal?</vt:lpstr>
      <vt:lpstr>Jennifer Moon (1999)  Scale of reflective writing: </vt:lpstr>
      <vt:lpstr>Reflection as constructivist learning: </vt:lpstr>
      <vt:lpstr>John Dewey (1933: p. 118): How We Think</vt:lpstr>
      <vt:lpstr>3 Programme Principles</vt:lpstr>
      <vt:lpstr>Kolb’s Learning Cycle</vt:lpstr>
      <vt:lpstr>PowerPoint Presentation</vt:lpstr>
      <vt:lpstr>Mortlock’s Stages of Adventure</vt:lpstr>
      <vt:lpstr>Using Mortlock’s Stages of Adventure</vt:lpstr>
      <vt:lpstr>PowerPoint Presentation</vt:lpstr>
      <vt:lpstr>Challenge by Choice</vt:lpstr>
      <vt:lpstr>Experience</vt:lpstr>
      <vt:lpstr>PowerPoint Presentation</vt:lpstr>
      <vt:lpstr>The Mesquite Tree… An invasive pest </vt:lpstr>
      <vt:lpstr>The mesquite tree is an invasive pest</vt:lpstr>
      <vt:lpstr>The “Tree of Life” in Bahrain: a thing of beauty </vt:lpstr>
      <vt:lpstr>Experience</vt:lpstr>
      <vt:lpstr>Key References</vt:lpstr>
      <vt:lpstr>Bibliography</vt:lpstr>
    </vt:vector>
  </TitlesOfParts>
  <Company>Coleg y Drindod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Experience</dc:title>
  <dc:creator>peharg</dc:creator>
  <cp:lastModifiedBy>Graham Harvey</cp:lastModifiedBy>
  <cp:revision>40</cp:revision>
  <dcterms:created xsi:type="dcterms:W3CDTF">2012-05-22T11:23:37Z</dcterms:created>
  <dcterms:modified xsi:type="dcterms:W3CDTF">2012-05-29T20:41:35Z</dcterms:modified>
</cp:coreProperties>
</file>