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66" r:id="rId5"/>
    <p:sldId id="258" r:id="rId6"/>
    <p:sldId id="264" r:id="rId7"/>
    <p:sldId id="265" r:id="rId8"/>
    <p:sldId id="261"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39"/>
    <p:restoredTop sz="94694"/>
  </p:normalViewPr>
  <p:slideViewPr>
    <p:cSldViewPr snapToGrid="0" snapToObjects="1">
      <p:cViewPr>
        <p:scale>
          <a:sx n="66" d="100"/>
          <a:sy n="66" d="100"/>
        </p:scale>
        <p:origin x="-480" y="8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10/16/19</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10/16/19</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10/16/19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10/16/19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10/16/19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GB"/>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10/16/19</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10/16/19</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10/16/19</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speeches/what-makes-a-good-leader" TargetMode="External"/><Relationship Id="rId4" Type="http://schemas.openxmlformats.org/officeDocument/2006/relationships/hyperlink" Target="https://gov.wales/sites/default/files/publications/2018-03/succesful-futures-a-summary-of-professor-graham-donaldsons-report.pdf" TargetMode="External"/><Relationship Id="rId5" Type="http://schemas.openxmlformats.org/officeDocument/2006/relationships/hyperlink" Target="https://www.indeed.co.uk/Primary-Teacher-jobs-in-Wales?vjk=25d44836d6a21515" TargetMode="External"/><Relationship Id="rId6" Type="http://schemas.openxmlformats.org/officeDocument/2006/relationships/hyperlink" Target="http://www.mas.org.uk/management-advisory-service/what-makes-a-good-leader.html" TargetMode="External"/><Relationship Id="rId7" Type="http://schemas.openxmlformats.org/officeDocument/2006/relationships/hyperlink" Target="https://park-primary-school1.j2bloggy.com/prospectus/" TargetMode="External"/><Relationship Id="rId1" Type="http://schemas.openxmlformats.org/officeDocument/2006/relationships/slideLayout" Target="../slideLayouts/slideLayout2.xml"/><Relationship Id="rId2" Type="http://schemas.openxmlformats.org/officeDocument/2006/relationships/hyperlink" Target="https://global.oup.com/education/content/primary/experts/pie-corbett/?region=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D58061-4F77-624E-B110-FFF823DA29FD}"/>
              </a:ext>
            </a:extLst>
          </p:cNvPr>
          <p:cNvSpPr>
            <a:spLocks noGrp="1"/>
          </p:cNvSpPr>
          <p:nvPr>
            <p:ph type="ctrTitle"/>
          </p:nvPr>
        </p:nvSpPr>
        <p:spPr/>
        <p:txBody>
          <a:bodyPr/>
          <a:lstStyle/>
          <a:p>
            <a:r>
              <a:rPr lang="en-US" dirty="0" smtClean="0"/>
              <a:t>JOB PROFILE</a:t>
            </a:r>
            <a:endParaRPr lang="en-US" dirty="0"/>
          </a:p>
        </p:txBody>
      </p:sp>
      <p:sp>
        <p:nvSpPr>
          <p:cNvPr id="3" name="Subtitle 2">
            <a:extLst>
              <a:ext uri="{FF2B5EF4-FFF2-40B4-BE49-F238E27FC236}">
                <a16:creationId xmlns:a16="http://schemas.microsoft.com/office/drawing/2014/main" xmlns="" id="{5E59CAFD-CD49-784C-B02D-BF783008B7E1}"/>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2140745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A9372C-7C49-8D41-8077-40E66701569B}"/>
              </a:ext>
            </a:extLst>
          </p:cNvPr>
          <p:cNvSpPr>
            <a:spLocks noGrp="1"/>
          </p:cNvSpPr>
          <p:nvPr>
            <p:ph type="title"/>
          </p:nvPr>
        </p:nvSpPr>
        <p:spPr/>
        <p:txBody>
          <a:bodyPr/>
          <a:lstStyle/>
          <a:p>
            <a:r>
              <a:rPr lang="en-US" dirty="0"/>
              <a:t>Introduction </a:t>
            </a:r>
          </a:p>
        </p:txBody>
      </p:sp>
      <p:sp>
        <p:nvSpPr>
          <p:cNvPr id="3" name="Content Placeholder 2">
            <a:extLst>
              <a:ext uri="{FF2B5EF4-FFF2-40B4-BE49-F238E27FC236}">
                <a16:creationId xmlns:a16="http://schemas.microsoft.com/office/drawing/2014/main" xmlns="" id="{1CC617D3-0FEB-714E-AA68-B1B0ACF82DC4}"/>
              </a:ext>
            </a:extLst>
          </p:cNvPr>
          <p:cNvSpPr>
            <a:spLocks noGrp="1"/>
          </p:cNvSpPr>
          <p:nvPr>
            <p:ph idx="1"/>
          </p:nvPr>
        </p:nvSpPr>
        <p:spPr>
          <a:xfrm>
            <a:off x="-542213" y="2303815"/>
            <a:ext cx="11029615" cy="3880370"/>
          </a:xfrm>
        </p:spPr>
        <p:txBody>
          <a:bodyPr/>
          <a:lstStyle/>
          <a:p>
            <a:pPr lvl="3"/>
            <a:r>
              <a:rPr lang="en-US" sz="1700" dirty="0" smtClean="0"/>
              <a:t>Good Afternoon </a:t>
            </a:r>
          </a:p>
          <a:p>
            <a:pPr lvl="3"/>
            <a:r>
              <a:rPr lang="en-US" sz="1700" dirty="0" smtClean="0"/>
              <a:t>I have chosen to discuss a Primary School Job profile for future employment</a:t>
            </a:r>
          </a:p>
          <a:p>
            <a:pPr lvl="3"/>
            <a:r>
              <a:rPr lang="en-US" sz="1700" dirty="0" smtClean="0"/>
              <a:t>I will be discussing how the skills and understanding that I have developed throughout this module can be applied to a career opportunity of my choice. </a:t>
            </a:r>
            <a:endParaRPr lang="en-US" sz="1700" dirty="0"/>
          </a:p>
          <a:p>
            <a:pPr lvl="3"/>
            <a:r>
              <a:rPr lang="en-US" sz="1700" dirty="0" smtClean="0"/>
              <a:t>The school that I have chosen to discuss is a teaching job in Park Primary School in Caerphilly.  The school is a newly federated school looking for a new KS2 teacher. </a:t>
            </a:r>
          </a:p>
          <a:p>
            <a:pPr lvl="3"/>
            <a:endParaRPr lang="en-US" dirty="0" smtClean="0"/>
          </a:p>
          <a:p>
            <a:pPr lvl="3"/>
            <a:endParaRPr lang="en-US" dirty="0" smtClean="0"/>
          </a:p>
          <a:p>
            <a:pPr lvl="3"/>
            <a:endParaRPr lang="en-US" dirty="0" smtClean="0"/>
          </a:p>
          <a:p>
            <a:pPr lvl="3"/>
            <a:endParaRPr lang="en-US" dirty="0"/>
          </a:p>
          <a:p>
            <a:endParaRPr lang="en-US" dirty="0"/>
          </a:p>
        </p:txBody>
      </p:sp>
    </p:spTree>
    <p:extLst>
      <p:ext uri="{BB962C8B-B14F-4D97-AF65-F5344CB8AC3E}">
        <p14:creationId xmlns:p14="http://schemas.microsoft.com/office/powerpoint/2010/main" val="16653357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BE21D6-EA66-CD40-9689-835ABCC864E6}"/>
              </a:ext>
            </a:extLst>
          </p:cNvPr>
          <p:cNvSpPr>
            <a:spLocks noGrp="1"/>
          </p:cNvSpPr>
          <p:nvPr>
            <p:ph type="title"/>
          </p:nvPr>
        </p:nvSpPr>
        <p:spPr/>
        <p:txBody>
          <a:bodyPr/>
          <a:lstStyle/>
          <a:p>
            <a:r>
              <a:rPr lang="en-US" dirty="0"/>
              <a:t>Park PRIMARY </a:t>
            </a:r>
            <a:r>
              <a:rPr lang="en-US" dirty="0" smtClean="0"/>
              <a:t>SCHOOL </a:t>
            </a:r>
            <a:r>
              <a:rPr lang="mr-IN" dirty="0" smtClean="0"/>
              <a:t>–</a:t>
            </a:r>
            <a:r>
              <a:rPr lang="en-US" dirty="0" smtClean="0"/>
              <a:t> Job Profile for a ks2 teacher. </a:t>
            </a:r>
            <a:endParaRPr lang="en-US" dirty="0"/>
          </a:p>
        </p:txBody>
      </p:sp>
      <p:sp>
        <p:nvSpPr>
          <p:cNvPr id="3" name="Content Placeholder 2">
            <a:extLst>
              <a:ext uri="{FF2B5EF4-FFF2-40B4-BE49-F238E27FC236}">
                <a16:creationId xmlns:a16="http://schemas.microsoft.com/office/drawing/2014/main" xmlns="" id="{A773BE40-231E-4044-9E17-9571E9EF3E4F}"/>
              </a:ext>
            </a:extLst>
          </p:cNvPr>
          <p:cNvSpPr>
            <a:spLocks noGrp="1"/>
          </p:cNvSpPr>
          <p:nvPr>
            <p:ph idx="1"/>
          </p:nvPr>
        </p:nvSpPr>
        <p:spPr>
          <a:xfrm>
            <a:off x="490151" y="1997616"/>
            <a:ext cx="11120657" cy="4367921"/>
          </a:xfrm>
        </p:spPr>
        <p:txBody>
          <a:bodyPr/>
          <a:lstStyle/>
          <a:p>
            <a:r>
              <a:rPr lang="en-US" sz="1700" dirty="0" smtClean="0"/>
              <a:t>The school that I have chosen to discuss is Park Primary School. </a:t>
            </a:r>
          </a:p>
          <a:p>
            <a:r>
              <a:rPr lang="en-US" sz="1700" dirty="0" smtClean="0"/>
              <a:t>The school is a newly federated school</a:t>
            </a:r>
          </a:p>
          <a:p>
            <a:r>
              <a:rPr lang="en-US" sz="1700" dirty="0" smtClean="0"/>
              <a:t>The  job profile is to teach in a KS2 class </a:t>
            </a:r>
          </a:p>
          <a:p>
            <a:r>
              <a:rPr lang="en-US" sz="1700" dirty="0" smtClean="0"/>
              <a:t>All candidates will need to be skillful and innovative practitioners able to work effectively with staff from both schools </a:t>
            </a:r>
            <a:r>
              <a:rPr lang="en-US" dirty="0"/>
              <a:t>(Park-primary-school1.j2bloggy.com, 2019</a:t>
            </a:r>
            <a:r>
              <a:rPr lang="en-US" dirty="0" smtClean="0"/>
              <a:t>). </a:t>
            </a:r>
            <a:endParaRPr lang="en-GB" dirty="0"/>
          </a:p>
          <a:p>
            <a:endParaRPr lang="en-US" dirty="0"/>
          </a:p>
        </p:txBody>
      </p:sp>
      <p:pic>
        <p:nvPicPr>
          <p:cNvPr id="4" name="Picture 3">
            <a:extLst>
              <a:ext uri="{FF2B5EF4-FFF2-40B4-BE49-F238E27FC236}">
                <a16:creationId xmlns:a16="http://schemas.microsoft.com/office/drawing/2014/main" xmlns="" id="{85443EB9-EB7E-034F-B742-7BFBE59A92CC}"/>
              </a:ext>
            </a:extLst>
          </p:cNvPr>
          <p:cNvPicPr/>
          <p:nvPr/>
        </p:nvPicPr>
        <p:blipFill>
          <a:blip r:embed="rId2">
            <a:extLst>
              <a:ext uri="{28A0092B-C50C-407E-A947-70E740481C1C}">
                <a14:useLocalDpi xmlns:a14="http://schemas.microsoft.com/office/drawing/2010/main" val="0"/>
              </a:ext>
            </a:extLst>
          </a:blip>
          <a:srcRect l="7896" t="24609" r="53726" b="23599"/>
          <a:stretch>
            <a:fillRect/>
          </a:stretch>
        </p:blipFill>
        <p:spPr bwMode="auto">
          <a:xfrm>
            <a:off x="10016786" y="5167596"/>
            <a:ext cx="1594022" cy="1197941"/>
          </a:xfrm>
          <a:prstGeom prst="rect">
            <a:avLst/>
          </a:prstGeom>
          <a:noFill/>
          <a:ln>
            <a:noFill/>
          </a:ln>
        </p:spPr>
      </p:pic>
      <p:sp>
        <p:nvSpPr>
          <p:cNvPr id="6" name="Rectangle 5"/>
          <p:cNvSpPr/>
          <p:nvPr/>
        </p:nvSpPr>
        <p:spPr>
          <a:xfrm>
            <a:off x="9291653" y="6393281"/>
            <a:ext cx="3044288" cy="253916"/>
          </a:xfrm>
          <a:prstGeom prst="rect">
            <a:avLst/>
          </a:prstGeom>
        </p:spPr>
        <p:txBody>
          <a:bodyPr wrap="square">
            <a:spAutoFit/>
          </a:bodyPr>
          <a:lstStyle/>
          <a:p>
            <a:pPr lvl="0">
              <a:buFont typeface="Arial" charset="0"/>
              <a:buChar char="•"/>
            </a:pPr>
            <a:r>
              <a:rPr lang="en-GB" sz="1050" dirty="0" smtClean="0"/>
              <a:t>(</a:t>
            </a:r>
            <a:r>
              <a:rPr lang="en-US" sz="1050" dirty="0" smtClean="0"/>
              <a:t>Park-primary-school1.j2bloggy.com</a:t>
            </a:r>
            <a:r>
              <a:rPr lang="en-US" sz="1050" dirty="0"/>
              <a:t>, 2019</a:t>
            </a:r>
            <a:r>
              <a:rPr lang="en-GB" sz="1050" dirty="0"/>
              <a:t>). </a:t>
            </a:r>
            <a:endParaRPr lang="en-GB" sz="1050" dirty="0"/>
          </a:p>
        </p:txBody>
      </p:sp>
    </p:spTree>
    <p:extLst>
      <p:ext uri="{BB962C8B-B14F-4D97-AF65-F5344CB8AC3E}">
        <p14:creationId xmlns:p14="http://schemas.microsoft.com/office/powerpoint/2010/main" val="24197381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886822"/>
            <a:ext cx="11029616" cy="813135"/>
          </a:xfrm>
        </p:spPr>
        <p:txBody>
          <a:bodyPr/>
          <a:lstStyle/>
          <a:p>
            <a:r>
              <a:rPr lang="en-US" dirty="0" smtClean="0"/>
              <a:t>PARK PRIMARY SCHOOL facts  </a:t>
            </a:r>
            <a:endParaRPr lang="en-US" dirty="0"/>
          </a:p>
        </p:txBody>
      </p:sp>
      <p:sp>
        <p:nvSpPr>
          <p:cNvPr id="3" name="Content Placeholder 2"/>
          <p:cNvSpPr>
            <a:spLocks noGrp="1"/>
          </p:cNvSpPr>
          <p:nvPr>
            <p:ph idx="1"/>
          </p:nvPr>
        </p:nvSpPr>
        <p:spPr/>
        <p:txBody>
          <a:bodyPr/>
          <a:lstStyle/>
          <a:p>
            <a:r>
              <a:rPr lang="en-US" dirty="0"/>
              <a:t>The school moto is to </a:t>
            </a:r>
            <a:r>
              <a:rPr lang="en-US" i="1" dirty="0"/>
              <a:t>achieve our best through effort, commitment and care</a:t>
            </a:r>
            <a:r>
              <a:rPr lang="en-US" dirty="0"/>
              <a:t> – To work hard for the best results, showing dedication and care for each other and </a:t>
            </a:r>
            <a:r>
              <a:rPr lang="en-US" dirty="0" smtClean="0"/>
              <a:t>both schools (Park-primary-school1.j2bloggy.com</a:t>
            </a:r>
            <a:r>
              <a:rPr lang="en-US" dirty="0"/>
              <a:t>, 2019</a:t>
            </a:r>
            <a:r>
              <a:rPr lang="en-US" dirty="0" smtClean="0"/>
              <a:t>)</a:t>
            </a:r>
          </a:p>
          <a:p>
            <a:r>
              <a:rPr lang="en-US" dirty="0" smtClean="0"/>
              <a:t>Park Primary School welcomes parents and guardians with open arms, as they believe guardians are essential part of the children’s education. </a:t>
            </a:r>
          </a:p>
          <a:p>
            <a:r>
              <a:rPr lang="en-US" dirty="0" smtClean="0"/>
              <a:t>Both schools aim to create independent and confident learners </a:t>
            </a:r>
          </a:p>
          <a:p>
            <a:r>
              <a:rPr lang="en-US" dirty="0" smtClean="0"/>
              <a:t>The </a:t>
            </a:r>
            <a:r>
              <a:rPr lang="en-GB" dirty="0" smtClean="0"/>
              <a:t>school values contribution to the school and wider community </a:t>
            </a:r>
          </a:p>
          <a:p>
            <a:r>
              <a:rPr lang="en-GB" dirty="0" smtClean="0"/>
              <a:t>Has a number of after school clubs including forest school </a:t>
            </a:r>
          </a:p>
          <a:p>
            <a:endParaRPr lang="en-GB" dirty="0"/>
          </a:p>
        </p:txBody>
      </p:sp>
      <p:sp>
        <p:nvSpPr>
          <p:cNvPr id="4" name="Rectangle 3"/>
          <p:cNvSpPr/>
          <p:nvPr/>
        </p:nvSpPr>
        <p:spPr>
          <a:xfrm>
            <a:off x="8026885" y="6339338"/>
            <a:ext cx="4165115" cy="369332"/>
          </a:xfrm>
          <a:prstGeom prst="rect">
            <a:avLst/>
          </a:prstGeom>
        </p:spPr>
        <p:txBody>
          <a:bodyPr wrap="none">
            <a:spAutoFit/>
          </a:bodyPr>
          <a:lstStyle/>
          <a:p>
            <a:r>
              <a:rPr lang="en-US" dirty="0"/>
              <a:t>(Park-primary-school1.j2bloggy.com, 2019)</a:t>
            </a:r>
          </a:p>
        </p:txBody>
      </p:sp>
    </p:spTree>
    <p:extLst>
      <p:ext uri="{BB962C8B-B14F-4D97-AF65-F5344CB8AC3E}">
        <p14:creationId xmlns:p14="http://schemas.microsoft.com/office/powerpoint/2010/main" val="6582729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94C6CD-F128-CC43-85E4-BAD31A4F88D4}"/>
              </a:ext>
            </a:extLst>
          </p:cNvPr>
          <p:cNvSpPr>
            <a:spLocks noGrp="1"/>
          </p:cNvSpPr>
          <p:nvPr>
            <p:ph type="title"/>
          </p:nvPr>
        </p:nvSpPr>
        <p:spPr/>
        <p:txBody>
          <a:bodyPr/>
          <a:lstStyle/>
          <a:p>
            <a:r>
              <a:rPr lang="en-US" dirty="0" smtClean="0"/>
              <a:t>Team Work </a:t>
            </a:r>
            <a:endParaRPr lang="en-US" dirty="0"/>
          </a:p>
        </p:txBody>
      </p:sp>
      <p:sp>
        <p:nvSpPr>
          <p:cNvPr id="3" name="Content Placeholder 2">
            <a:extLst>
              <a:ext uri="{FF2B5EF4-FFF2-40B4-BE49-F238E27FC236}">
                <a16:creationId xmlns:a16="http://schemas.microsoft.com/office/drawing/2014/main" xmlns="" id="{41643EA4-FF5E-3743-A9D3-60158DDE1BF6}"/>
              </a:ext>
            </a:extLst>
          </p:cNvPr>
          <p:cNvSpPr>
            <a:spLocks noGrp="1"/>
          </p:cNvSpPr>
          <p:nvPr>
            <p:ph idx="1"/>
          </p:nvPr>
        </p:nvSpPr>
        <p:spPr>
          <a:xfrm>
            <a:off x="581192" y="1715956"/>
            <a:ext cx="11029615" cy="4536188"/>
          </a:xfrm>
        </p:spPr>
        <p:txBody>
          <a:bodyPr>
            <a:normAutofit/>
          </a:bodyPr>
          <a:lstStyle/>
          <a:p>
            <a:pPr lvl="0">
              <a:buFont typeface="Arial" charset="0"/>
              <a:buChar char="•"/>
            </a:pPr>
            <a:r>
              <a:rPr lang="en-GB" dirty="0" smtClean="0"/>
              <a:t>The school is looking for someone who </a:t>
            </a:r>
            <a:r>
              <a:rPr lang="en-GB" dirty="0"/>
              <a:t>is dedicated to working as part of a highly effective team collaborating well with teachers and teaching assistants within the junior setting and across both schools </a:t>
            </a:r>
            <a:r>
              <a:rPr lang="en-US" dirty="0"/>
              <a:t>(Park-primary-school1.j2bloggy.com, </a:t>
            </a:r>
            <a:r>
              <a:rPr lang="en-US" dirty="0" smtClean="0"/>
              <a:t>2019</a:t>
            </a:r>
            <a:r>
              <a:rPr lang="en-GB" dirty="0" smtClean="0"/>
              <a:t>). </a:t>
            </a:r>
          </a:p>
          <a:p>
            <a:pPr lvl="0">
              <a:buFont typeface="Arial" charset="0"/>
              <a:buChar char="•"/>
            </a:pPr>
            <a:r>
              <a:rPr lang="en-GB" dirty="0" smtClean="0"/>
              <a:t>Teamwork </a:t>
            </a:r>
            <a:r>
              <a:rPr lang="en-GB" dirty="0"/>
              <a:t>is an essential skill when applying for any job as without team work any group can not work efficiently and effectively, in order to achieve a common goal or task as a team the members need to be able to communicate, be flexible, actively listen, take responsibility and support and respect others. </a:t>
            </a:r>
            <a:r>
              <a:rPr lang="en-GB" dirty="0" smtClean="0"/>
              <a:t> </a:t>
            </a:r>
          </a:p>
          <a:p>
            <a:pPr lvl="0">
              <a:buFont typeface="Arial" charset="0"/>
              <a:buChar char="•"/>
            </a:pPr>
            <a:r>
              <a:rPr lang="en-GB" dirty="0" smtClean="0"/>
              <a:t>According </a:t>
            </a:r>
            <a:r>
              <a:rPr lang="en-GB" dirty="0"/>
              <a:t>to </a:t>
            </a:r>
            <a:r>
              <a:rPr lang="en-GB" dirty="0"/>
              <a:t>Kickul</a:t>
            </a:r>
            <a:r>
              <a:rPr lang="en-GB" dirty="0"/>
              <a:t> and </a:t>
            </a:r>
            <a:r>
              <a:rPr lang="en-GB" dirty="0"/>
              <a:t>Neuman</a:t>
            </a:r>
            <a:r>
              <a:rPr lang="en-GB" dirty="0"/>
              <a:t> (2000) conscientiousness and cognitive ability are associated with team </a:t>
            </a:r>
            <a:r>
              <a:rPr lang="en-GB" dirty="0" smtClean="0"/>
              <a:t>performance. </a:t>
            </a:r>
          </a:p>
          <a:p>
            <a:pPr lvl="0">
              <a:buFont typeface="Arial" charset="0"/>
              <a:buChar char="•"/>
            </a:pPr>
            <a:endParaRPr lang="en-US" dirty="0" smtClean="0"/>
          </a:p>
          <a:p>
            <a:pPr lvl="0">
              <a:buFont typeface="Arial" charset="0"/>
              <a:buChar char="•"/>
            </a:pPr>
            <a:r>
              <a:rPr lang="en-US" dirty="0" smtClean="0"/>
              <a:t>Examples of Teamwork:</a:t>
            </a:r>
          </a:p>
          <a:p>
            <a:pPr lvl="0">
              <a:buFont typeface="Arial" charset="0"/>
              <a:buChar char="•"/>
            </a:pPr>
            <a:r>
              <a:rPr lang="en-US" dirty="0" smtClean="0"/>
              <a:t>When completing assessments and when at work. </a:t>
            </a:r>
          </a:p>
        </p:txBody>
      </p:sp>
    </p:spTree>
    <p:extLst>
      <p:ext uri="{BB962C8B-B14F-4D97-AF65-F5344CB8AC3E}">
        <p14:creationId xmlns:p14="http://schemas.microsoft.com/office/powerpoint/2010/main" val="37990010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Creative thinking </a:t>
            </a:r>
            <a:endParaRPr lang="en-US" dirty="0"/>
          </a:p>
        </p:txBody>
      </p:sp>
      <p:sp>
        <p:nvSpPr>
          <p:cNvPr id="3" name="Content Placeholder 2"/>
          <p:cNvSpPr>
            <a:spLocks noGrp="1"/>
          </p:cNvSpPr>
          <p:nvPr>
            <p:ph idx="1"/>
          </p:nvPr>
        </p:nvSpPr>
        <p:spPr>
          <a:xfrm>
            <a:off x="581192" y="1933304"/>
            <a:ext cx="11029615" cy="4924696"/>
          </a:xfrm>
        </p:spPr>
        <p:txBody>
          <a:bodyPr>
            <a:normAutofit/>
          </a:bodyPr>
          <a:lstStyle/>
          <a:p>
            <a:pPr lvl="0">
              <a:buFont typeface="Arial" charset="0"/>
              <a:buChar char="•"/>
            </a:pPr>
            <a:r>
              <a:rPr lang="en-GB" dirty="0" smtClean="0"/>
              <a:t>The school is looking for someone who is </a:t>
            </a:r>
            <a:r>
              <a:rPr lang="en-GB" dirty="0"/>
              <a:t>hard-working and enthusiastic individual who is engaging, passionate and inspirational about the children’s learning experience, ensuring creative learners</a:t>
            </a:r>
            <a:r>
              <a:rPr lang="en-GB" dirty="0"/>
              <a:t> </a:t>
            </a:r>
            <a:r>
              <a:rPr lang="en-GB" dirty="0" smtClean="0"/>
              <a:t>(</a:t>
            </a:r>
            <a:r>
              <a:rPr lang="en-US" dirty="0" smtClean="0"/>
              <a:t>Park-primary-school1.j2bloggy.com</a:t>
            </a:r>
            <a:r>
              <a:rPr lang="en-US" dirty="0"/>
              <a:t>, 2019</a:t>
            </a:r>
            <a:r>
              <a:rPr lang="en-GB" dirty="0"/>
              <a:t>). </a:t>
            </a:r>
          </a:p>
          <a:p>
            <a:pPr lvl="0"/>
            <a:r>
              <a:rPr lang="en-GB" dirty="0" smtClean="0"/>
              <a:t>Creative </a:t>
            </a:r>
            <a:r>
              <a:rPr lang="en-GB" dirty="0"/>
              <a:t>thinking involves looking at something in a new way and creative people have the ability to devise new ways to carry out tasks, solve problems and meet </a:t>
            </a:r>
            <a:r>
              <a:rPr lang="en-GB" dirty="0" smtClean="0"/>
              <a:t>challenges ( Anon, 2019). </a:t>
            </a:r>
          </a:p>
          <a:p>
            <a:pPr lvl="0"/>
            <a:r>
              <a:rPr lang="en-GB" dirty="0"/>
              <a:t>Creative thinking involves students learning to generate and apply new ideas in specific contexts, seeing existing situations in a new way and identifying alternative explanations and make new </a:t>
            </a:r>
            <a:r>
              <a:rPr lang="en-GB" dirty="0" smtClean="0"/>
              <a:t>links ( Anon, 2019). </a:t>
            </a:r>
          </a:p>
          <a:p>
            <a:pPr lvl="0"/>
            <a:r>
              <a:rPr lang="en-GB" dirty="0" smtClean="0"/>
              <a:t>The ambitions for the new curriculum are to give opportunities for problem solving, creative thinking and critical thinking ( </a:t>
            </a:r>
            <a:r>
              <a:rPr lang="en-GB" dirty="0" smtClean="0"/>
              <a:t>Gov.wales</a:t>
            </a:r>
            <a:r>
              <a:rPr lang="en-GB" dirty="0" smtClean="0"/>
              <a:t>, 2019). </a:t>
            </a:r>
          </a:p>
          <a:p>
            <a:pPr lvl="0"/>
            <a:endParaRPr lang="en-GB" dirty="0"/>
          </a:p>
          <a:p>
            <a:pPr lvl="0"/>
            <a:r>
              <a:rPr lang="en-GB" dirty="0" smtClean="0"/>
              <a:t>Examples of creative thinking: </a:t>
            </a:r>
          </a:p>
          <a:p>
            <a:pPr lvl="0"/>
            <a:r>
              <a:rPr lang="en-GB" dirty="0" smtClean="0"/>
              <a:t>When on placement and when working. </a:t>
            </a:r>
            <a:endParaRPr lang="en-GB" dirty="0"/>
          </a:p>
        </p:txBody>
      </p:sp>
    </p:spTree>
    <p:extLst>
      <p:ext uri="{BB962C8B-B14F-4D97-AF65-F5344CB8AC3E}">
        <p14:creationId xmlns:p14="http://schemas.microsoft.com/office/powerpoint/2010/main" val="11304114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Leadership </a:t>
            </a:r>
            <a:endParaRPr lang="en-US" dirty="0"/>
          </a:p>
        </p:txBody>
      </p:sp>
      <p:sp>
        <p:nvSpPr>
          <p:cNvPr id="3" name="Content Placeholder 2"/>
          <p:cNvSpPr>
            <a:spLocks noGrp="1"/>
          </p:cNvSpPr>
          <p:nvPr>
            <p:ph idx="1"/>
          </p:nvPr>
        </p:nvSpPr>
        <p:spPr/>
        <p:txBody>
          <a:bodyPr>
            <a:normAutofit lnSpcReduction="10000"/>
          </a:bodyPr>
          <a:lstStyle/>
          <a:p>
            <a:pPr lvl="0">
              <a:buFont typeface="Arial" charset="0"/>
              <a:buChar char="•"/>
            </a:pPr>
            <a:r>
              <a:rPr lang="en-GB" dirty="0"/>
              <a:t>T</a:t>
            </a:r>
            <a:r>
              <a:rPr lang="en-GB" dirty="0" smtClean="0"/>
              <a:t>he </a:t>
            </a:r>
            <a:r>
              <a:rPr lang="en-GB" dirty="0"/>
              <a:t>school would like for this job to go to a candidate that is able to take control and lead the KS2 class effectively</a:t>
            </a:r>
            <a:r>
              <a:rPr lang="en-GB" dirty="0"/>
              <a:t> (</a:t>
            </a:r>
            <a:r>
              <a:rPr lang="en-US" dirty="0" smtClean="0"/>
              <a:t>Park-primary-school1.j2bloggy.com</a:t>
            </a:r>
            <a:r>
              <a:rPr lang="en-US" dirty="0"/>
              <a:t>, 2019</a:t>
            </a:r>
            <a:r>
              <a:rPr lang="en-GB" dirty="0"/>
              <a:t>). </a:t>
            </a:r>
          </a:p>
          <a:p>
            <a:pPr>
              <a:buFontTx/>
              <a:buChar char="-"/>
            </a:pPr>
            <a:r>
              <a:rPr lang="en-GB" dirty="0" smtClean="0"/>
              <a:t>Hogan </a:t>
            </a:r>
            <a:r>
              <a:rPr lang="en-GB" dirty="0"/>
              <a:t>and Kaiser (2005) believe that ‘good leadership promotes effective team and group performance’ </a:t>
            </a:r>
          </a:p>
          <a:p>
            <a:pPr>
              <a:buFontTx/>
              <a:buChar char="-"/>
            </a:pPr>
            <a:r>
              <a:rPr lang="en-GB" dirty="0"/>
              <a:t>‘Leaders are often defined by their capacity to influence others’ (Hogan and Kaiser, 2005). </a:t>
            </a:r>
          </a:p>
          <a:p>
            <a:pPr>
              <a:buFontTx/>
              <a:buChar char="-"/>
            </a:pPr>
            <a:r>
              <a:rPr lang="en-GB" dirty="0"/>
              <a:t>According to </a:t>
            </a:r>
            <a:r>
              <a:rPr lang="en-GB" dirty="0"/>
              <a:t>Stogdill</a:t>
            </a:r>
            <a:r>
              <a:rPr lang="en-GB" dirty="0"/>
              <a:t> (1948) ‘good leader traits are self confidence, dominance, diplomacy, extraversion, intelligence and responsibility’. </a:t>
            </a:r>
          </a:p>
          <a:p>
            <a:pPr lvl="0">
              <a:buFontTx/>
              <a:buChar char="-"/>
            </a:pPr>
            <a:r>
              <a:rPr lang="en-GB" dirty="0"/>
              <a:t>Zaccaro</a:t>
            </a:r>
            <a:r>
              <a:rPr lang="en-GB" dirty="0"/>
              <a:t> (2007) believes that ‘numerous traits interact to determine quality of leadership’. </a:t>
            </a:r>
            <a:endParaRPr lang="en-GB" dirty="0" smtClean="0"/>
          </a:p>
          <a:p>
            <a:pPr lvl="0">
              <a:buFontTx/>
              <a:buChar char="-"/>
            </a:pPr>
            <a:endParaRPr lang="en-GB" dirty="0"/>
          </a:p>
          <a:p>
            <a:pPr lvl="0">
              <a:buFontTx/>
              <a:buChar char="-"/>
            </a:pPr>
            <a:r>
              <a:rPr lang="en-GB" dirty="0" smtClean="0"/>
              <a:t>Examples of leadership:</a:t>
            </a:r>
          </a:p>
          <a:p>
            <a:pPr lvl="0">
              <a:buFontTx/>
              <a:buChar char="-"/>
            </a:pPr>
            <a:r>
              <a:rPr lang="en-GB" dirty="0" smtClean="0"/>
              <a:t>When on placement and at work. </a:t>
            </a:r>
            <a:endParaRPr lang="en-GB" dirty="0"/>
          </a:p>
        </p:txBody>
      </p:sp>
    </p:spTree>
    <p:extLst>
      <p:ext uri="{BB962C8B-B14F-4D97-AF65-F5344CB8AC3E}">
        <p14:creationId xmlns:p14="http://schemas.microsoft.com/office/powerpoint/2010/main" val="4709919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E29E4-236E-924A-96A7-6F11F069D0D7}"/>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xmlns="" id="{CFA1D94B-1A85-3F43-9EDB-FF888F2D2231}"/>
              </a:ext>
            </a:extLst>
          </p:cNvPr>
          <p:cNvSpPr>
            <a:spLocks noGrp="1"/>
          </p:cNvSpPr>
          <p:nvPr>
            <p:ph idx="1"/>
          </p:nvPr>
        </p:nvSpPr>
        <p:spPr>
          <a:xfrm>
            <a:off x="581192" y="2102118"/>
            <a:ext cx="11029615" cy="3678303"/>
          </a:xfrm>
        </p:spPr>
        <p:txBody>
          <a:bodyPr>
            <a:normAutofit lnSpcReduction="10000"/>
          </a:bodyPr>
          <a:lstStyle/>
          <a:p>
            <a:r>
              <a:rPr lang="en-US" dirty="0" smtClean="0"/>
              <a:t>I believe that I would make a good candidate if I applied for this job for future employment. </a:t>
            </a:r>
          </a:p>
          <a:p>
            <a:r>
              <a:rPr lang="en-US" dirty="0" smtClean="0"/>
              <a:t>I have required the skills,  knowledge and experience through my degree, at work and when on placement. </a:t>
            </a:r>
          </a:p>
          <a:p>
            <a:r>
              <a:rPr lang="en-US" dirty="0" smtClean="0"/>
              <a:t>I have applied what I have learnt in class to future job employment (Primary School Teacher). </a:t>
            </a:r>
          </a:p>
          <a:p>
            <a:r>
              <a:rPr lang="en-US" dirty="0" smtClean="0"/>
              <a:t>In future I could use the reflective model to reflect on my skills to help better my performance. </a:t>
            </a:r>
          </a:p>
          <a:p>
            <a:r>
              <a:rPr lang="en-GB" dirty="0" smtClean="0"/>
              <a:t>Reflection </a:t>
            </a:r>
            <a:r>
              <a:rPr lang="en-GB" dirty="0"/>
              <a:t>requires a stimulus in the form of a consolidated and internalised experience (</a:t>
            </a:r>
            <a:r>
              <a:rPr lang="en-GB" dirty="0"/>
              <a:t>Tarant</a:t>
            </a:r>
            <a:r>
              <a:rPr lang="en-GB" dirty="0"/>
              <a:t>. P, </a:t>
            </a:r>
            <a:r>
              <a:rPr lang="en-GB" dirty="0"/>
              <a:t>n.d.</a:t>
            </a:r>
            <a:r>
              <a:rPr lang="en-GB" dirty="0"/>
              <a:t>) </a:t>
            </a:r>
            <a:endParaRPr lang="en-GB" dirty="0" smtClean="0"/>
          </a:p>
          <a:p>
            <a:r>
              <a:rPr lang="en-GB" dirty="0"/>
              <a:t>When teaching reflection is the willingness to question our methods and take a critical look at our beliefs, theories and educational practices ( </a:t>
            </a:r>
            <a:r>
              <a:rPr lang="en-GB" dirty="0" smtClean="0"/>
              <a:t>Tarant</a:t>
            </a:r>
            <a:r>
              <a:rPr lang="en-GB" dirty="0" smtClean="0"/>
              <a:t>, P, </a:t>
            </a:r>
            <a:r>
              <a:rPr lang="en-GB" dirty="0" smtClean="0"/>
              <a:t>n.d.</a:t>
            </a:r>
            <a:r>
              <a:rPr lang="en-GB" dirty="0" smtClean="0"/>
              <a:t>). </a:t>
            </a:r>
            <a:endParaRPr lang="en-US" dirty="0" smtClean="0"/>
          </a:p>
          <a:p>
            <a:r>
              <a:rPr lang="en-US" dirty="0"/>
              <a:t>In</a:t>
            </a:r>
            <a:r>
              <a:rPr lang="en-US" b="1" dirty="0"/>
              <a:t> </a:t>
            </a:r>
            <a:r>
              <a:rPr lang="en-US" dirty="0" smtClean="0"/>
              <a:t>Dewey's words reflection </a:t>
            </a:r>
            <a:r>
              <a:rPr lang="en-US" dirty="0"/>
              <a:t>is an “active, persistent and careful consideration of any belief or supposed form of knowledge in the light of the grounds that support it, and further conclusions to which it leads” (Dewey 1933 pg. 118</a:t>
            </a:r>
            <a:r>
              <a:rPr lang="en-US" dirty="0" smtClean="0"/>
              <a:t>). </a:t>
            </a:r>
            <a:endParaRPr lang="en-US" dirty="0" smtClean="0"/>
          </a:p>
          <a:p>
            <a:endParaRPr lang="en-US" dirty="0"/>
          </a:p>
        </p:txBody>
      </p:sp>
    </p:spTree>
    <p:extLst>
      <p:ext uri="{BB962C8B-B14F-4D97-AF65-F5344CB8AC3E}">
        <p14:creationId xmlns:p14="http://schemas.microsoft.com/office/powerpoint/2010/main" val="39277164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AB1EC-F4A1-7C4C-92A1-D033D6E75487}"/>
              </a:ext>
            </a:extLst>
          </p:cNvPr>
          <p:cNvSpPr>
            <a:spLocks noGrp="1"/>
          </p:cNvSpPr>
          <p:nvPr>
            <p:ph type="title"/>
          </p:nvPr>
        </p:nvSpPr>
        <p:spPr/>
        <p:txBody>
          <a:bodyPr/>
          <a:lstStyle/>
          <a:p>
            <a:r>
              <a:rPr lang="en-US" dirty="0" smtClean="0"/>
              <a:t>reference list </a:t>
            </a:r>
            <a:endParaRPr lang="en-US" dirty="0"/>
          </a:p>
        </p:txBody>
      </p:sp>
      <p:sp>
        <p:nvSpPr>
          <p:cNvPr id="3" name="Content Placeholder 2">
            <a:extLst>
              <a:ext uri="{FF2B5EF4-FFF2-40B4-BE49-F238E27FC236}">
                <a16:creationId xmlns:a16="http://schemas.microsoft.com/office/drawing/2014/main" xmlns="" id="{1FF1DAED-C0C7-2646-AA69-AF917416F361}"/>
              </a:ext>
            </a:extLst>
          </p:cNvPr>
          <p:cNvSpPr>
            <a:spLocks noGrp="1"/>
          </p:cNvSpPr>
          <p:nvPr>
            <p:ph idx="1"/>
          </p:nvPr>
        </p:nvSpPr>
        <p:spPr>
          <a:xfrm>
            <a:off x="581192" y="1606733"/>
            <a:ext cx="11029615" cy="5473336"/>
          </a:xfrm>
        </p:spPr>
        <p:txBody>
          <a:bodyPr>
            <a:normAutofit fontScale="70000" lnSpcReduction="20000"/>
          </a:bodyPr>
          <a:lstStyle/>
          <a:p>
            <a:r>
              <a:rPr lang="en-US" dirty="0" smtClean="0"/>
              <a:t>Anon</a:t>
            </a:r>
            <a:r>
              <a:rPr lang="en-US" dirty="0"/>
              <a:t>, (2019). [online] Available at: </a:t>
            </a:r>
            <a:r>
              <a:rPr lang="en-US" dirty="0">
                <a:hlinkClick r:id="rId2"/>
              </a:rPr>
              <a:t>https://global.oup.com/education/content/primary/experts/pie-corbett/?</a:t>
            </a:r>
            <a:r>
              <a:rPr lang="en-US" dirty="0" smtClean="0">
                <a:hlinkClick r:id="rId2"/>
              </a:rPr>
              <a:t>region=uk</a:t>
            </a:r>
            <a:r>
              <a:rPr lang="en-US" dirty="0" smtClean="0"/>
              <a:t>    </a:t>
            </a:r>
          </a:p>
          <a:p>
            <a:r>
              <a:rPr lang="en-GB" sz="2200" dirty="0" smtClean="0"/>
              <a:t>Foskett</a:t>
            </a:r>
            <a:r>
              <a:rPr lang="en-GB" sz="2200" dirty="0"/>
              <a:t>, N. and </a:t>
            </a:r>
            <a:r>
              <a:rPr lang="en-GB" sz="2200" dirty="0"/>
              <a:t>Lumby</a:t>
            </a:r>
            <a:r>
              <a:rPr lang="en-GB" sz="2200" dirty="0"/>
              <a:t>, J. (2003). </a:t>
            </a:r>
            <a:r>
              <a:rPr lang="en-GB" sz="2200" i="1" dirty="0"/>
              <a:t>Leading and managing education</a:t>
            </a:r>
            <a:r>
              <a:rPr lang="en-GB" sz="2200" dirty="0"/>
              <a:t>. London: Paul Chapman.</a:t>
            </a:r>
            <a:endParaRPr lang="en-GB" sz="2200" dirty="0" smtClean="0"/>
          </a:p>
          <a:p>
            <a:r>
              <a:rPr lang="en-GB" sz="2200" dirty="0"/>
              <a:t>GOV.UK. (2019). </a:t>
            </a:r>
            <a:r>
              <a:rPr lang="en-GB" sz="2200" i="1" dirty="0"/>
              <a:t>What makes a good leader?</a:t>
            </a:r>
            <a:r>
              <a:rPr lang="en-GB" sz="2200" dirty="0"/>
              <a:t>. [online] Available at: </a:t>
            </a:r>
            <a:r>
              <a:rPr lang="en-GB" sz="2200" dirty="0">
                <a:hlinkClick r:id="rId3"/>
              </a:rPr>
              <a:t>https://</a:t>
            </a:r>
            <a:r>
              <a:rPr lang="en-GB" sz="2200" dirty="0" smtClean="0">
                <a:hlinkClick r:id="rId3"/>
              </a:rPr>
              <a:t>www.gov.uk/government/speeches/what-makes-a-good-leader</a:t>
            </a:r>
            <a:r>
              <a:rPr lang="en-GB" sz="2200" dirty="0" smtClean="0"/>
              <a:t>  </a:t>
            </a:r>
          </a:p>
          <a:p>
            <a:r>
              <a:rPr lang="en-GB" sz="2200" dirty="0"/>
              <a:t>Gov.wales</a:t>
            </a:r>
            <a:r>
              <a:rPr lang="en-GB" sz="2200" dirty="0"/>
              <a:t>. (2019). [online] Available at: </a:t>
            </a:r>
            <a:r>
              <a:rPr lang="en-GB" sz="2200" dirty="0">
                <a:hlinkClick r:id="rId4"/>
              </a:rPr>
              <a:t>https://</a:t>
            </a:r>
            <a:r>
              <a:rPr lang="en-GB" sz="2200" dirty="0" smtClean="0">
                <a:hlinkClick r:id="rId4"/>
              </a:rPr>
              <a:t>gov.wales/sites/default/files/publications/2018-03/succesful-futures-a-summary-of-professor-graham-donaldsons-report.pdf</a:t>
            </a:r>
            <a:r>
              <a:rPr lang="en-GB" sz="2200" dirty="0" smtClean="0"/>
              <a:t>  </a:t>
            </a:r>
            <a:endParaRPr lang="en-GB" sz="2200" dirty="0"/>
          </a:p>
          <a:p>
            <a:r>
              <a:rPr lang="en-GB" sz="2200" dirty="0" smtClean="0"/>
              <a:t>Indeed.co.uk</a:t>
            </a:r>
            <a:r>
              <a:rPr lang="en-GB" sz="2200" dirty="0"/>
              <a:t>. (2019). </a:t>
            </a:r>
            <a:r>
              <a:rPr lang="en-GB" sz="2200" i="1" dirty="0"/>
              <a:t>Primary Teacher Jobs in Wales - October 2019 | </a:t>
            </a:r>
            <a:r>
              <a:rPr lang="en-GB" sz="2200" i="1" dirty="0"/>
              <a:t>Indeed.co.uk</a:t>
            </a:r>
            <a:r>
              <a:rPr lang="en-GB" sz="2200" dirty="0"/>
              <a:t>. [online] Available at: </a:t>
            </a:r>
            <a:r>
              <a:rPr lang="en-GB" sz="2200" dirty="0">
                <a:hlinkClick r:id="rId5"/>
              </a:rPr>
              <a:t>https://www.indeed.co.uk/Primary-Teacher-jobs-in-Wales?vjk=25d44836d6a21515</a:t>
            </a:r>
            <a:r>
              <a:rPr lang="en-GB" sz="2200" dirty="0"/>
              <a:t> </a:t>
            </a:r>
            <a:endParaRPr lang="en-GB" sz="2200" dirty="0" smtClean="0"/>
          </a:p>
          <a:p>
            <a:r>
              <a:rPr lang="en-GB" dirty="0"/>
              <a:t>Infed.org</a:t>
            </a:r>
            <a:r>
              <a:rPr lang="en-GB" dirty="0"/>
              <a:t>. (2019). </a:t>
            </a:r>
            <a:r>
              <a:rPr lang="en-GB" i="1" dirty="0"/>
              <a:t>Reflection, learning and education | </a:t>
            </a:r>
            <a:r>
              <a:rPr lang="en-GB" i="1" dirty="0"/>
              <a:t>infed.org</a:t>
            </a:r>
            <a:r>
              <a:rPr lang="en-GB" dirty="0"/>
              <a:t>. [online] Available at: http://</a:t>
            </a:r>
            <a:r>
              <a:rPr lang="en-GB" dirty="0"/>
              <a:t>infed.org</a:t>
            </a:r>
            <a:r>
              <a:rPr lang="en-GB" dirty="0"/>
              <a:t>/</a:t>
            </a:r>
            <a:r>
              <a:rPr lang="en-GB" dirty="0"/>
              <a:t>mobi</a:t>
            </a:r>
            <a:r>
              <a:rPr lang="en-GB" dirty="0"/>
              <a:t>/reflection-learning-and-education/ </a:t>
            </a:r>
            <a:endParaRPr lang="en-GB" dirty="0" smtClean="0"/>
          </a:p>
          <a:p>
            <a:r>
              <a:rPr lang="en-GB" sz="2200" dirty="0" smtClean="0"/>
              <a:t>Kemp</a:t>
            </a:r>
            <a:r>
              <a:rPr lang="en-GB" sz="2200" dirty="0"/>
              <a:t>, C. (2007). </a:t>
            </a:r>
            <a:r>
              <a:rPr lang="en-GB" sz="2200" i="1" dirty="0"/>
              <a:t>Mentors' impact on the development of adaptability skills via experiential learning</a:t>
            </a:r>
            <a:r>
              <a:rPr lang="en-GB" sz="2200" dirty="0"/>
              <a:t>. Fairfax, VA: George Mason University.</a:t>
            </a:r>
            <a:endParaRPr lang="en-GB" sz="2200" dirty="0" smtClean="0"/>
          </a:p>
          <a:p>
            <a:r>
              <a:rPr lang="en-GB" sz="2200" b="1" dirty="0"/>
              <a:t> </a:t>
            </a:r>
            <a:r>
              <a:rPr lang="en-GB" sz="2200" dirty="0" smtClean="0"/>
              <a:t>Mas.org.uk</a:t>
            </a:r>
            <a:r>
              <a:rPr lang="en-GB" sz="2200" dirty="0"/>
              <a:t>. (2019). </a:t>
            </a:r>
            <a:r>
              <a:rPr lang="en-GB" sz="2200" i="1" dirty="0"/>
              <a:t>What Makes a Good Leader</a:t>
            </a:r>
            <a:r>
              <a:rPr lang="en-GB" sz="2200" dirty="0"/>
              <a:t>. [online] Available at: </a:t>
            </a:r>
            <a:r>
              <a:rPr lang="en-GB" sz="2200" dirty="0">
                <a:hlinkClick r:id="rId6"/>
              </a:rPr>
              <a:t>http://</a:t>
            </a:r>
            <a:r>
              <a:rPr lang="en-GB" sz="2200" dirty="0" smtClean="0">
                <a:hlinkClick r:id="rId6"/>
              </a:rPr>
              <a:t>www.mas.org.uk/management-advisory-service/what-makes-a-good-leader.html</a:t>
            </a:r>
            <a:r>
              <a:rPr lang="en-GB" sz="2200" dirty="0" smtClean="0"/>
              <a:t>  </a:t>
            </a:r>
            <a:endParaRPr lang="en-GB" sz="2200" dirty="0"/>
          </a:p>
          <a:p>
            <a:r>
              <a:rPr lang="en-GB" sz="2200" dirty="0" smtClean="0"/>
              <a:t>Park-primary-school1.j2bloggy.com</a:t>
            </a:r>
            <a:r>
              <a:rPr lang="en-GB" sz="2200" dirty="0"/>
              <a:t>. (2019). </a:t>
            </a:r>
            <a:r>
              <a:rPr lang="en-GB" sz="2200" i="1" dirty="0"/>
              <a:t>Prospectus – Park Primary </a:t>
            </a:r>
            <a:r>
              <a:rPr lang="en-GB" sz="2200" i="1" dirty="0"/>
              <a:t>Bargoed</a:t>
            </a:r>
            <a:r>
              <a:rPr lang="en-GB" sz="2200" dirty="0"/>
              <a:t>. [online] Available at: </a:t>
            </a:r>
            <a:r>
              <a:rPr lang="en-GB" sz="2200" dirty="0">
                <a:hlinkClick r:id="rId7"/>
              </a:rPr>
              <a:t>https://park-primary-school1.j2bloggy.com/prospectus/</a:t>
            </a:r>
            <a:r>
              <a:rPr lang="en-GB" sz="2200" dirty="0"/>
              <a:t>  </a:t>
            </a:r>
            <a:endParaRPr lang="en-GB" sz="2200" dirty="0" smtClean="0"/>
          </a:p>
          <a:p>
            <a:r>
              <a:rPr lang="en-GB" sz="2200" dirty="0" smtClean="0"/>
              <a:t>Sim</a:t>
            </a:r>
            <a:r>
              <a:rPr lang="en-GB" sz="2200" dirty="0"/>
              <a:t>, S., Brooks, M., Wooldridge, D., </a:t>
            </a:r>
            <a:r>
              <a:rPr lang="en-GB" sz="2200" dirty="0"/>
              <a:t>Highhouse</a:t>
            </a:r>
            <a:r>
              <a:rPr lang="en-GB" sz="2200" dirty="0"/>
              <a:t>, S. and O'Brien, W. (</a:t>
            </a:r>
            <a:r>
              <a:rPr lang="en-GB" sz="2200" dirty="0"/>
              <a:t>n.d.</a:t>
            </a:r>
            <a:r>
              <a:rPr lang="en-GB" sz="2200" dirty="0"/>
              <a:t>). </a:t>
            </a:r>
            <a:r>
              <a:rPr lang="en-GB" sz="2200" i="1" dirty="0"/>
              <a:t>DOES SELF-OTHER AGREEMENT ON UPWARD FEEDBACK IMPACT EMPLOYEE ATTITUDES AND OUTCOMES? A RESPONSE SURFACE METHODOLOGY EXAMINATION</a:t>
            </a:r>
            <a:r>
              <a:rPr lang="en-GB" sz="2200" dirty="0" smtClean="0"/>
              <a:t>.</a:t>
            </a:r>
          </a:p>
          <a:p>
            <a:r>
              <a:rPr lang="en-GB" sz="2200" dirty="0"/>
              <a:t>Tarrant, P. (</a:t>
            </a:r>
            <a:r>
              <a:rPr lang="en-GB" sz="2200" dirty="0"/>
              <a:t>n.d.</a:t>
            </a:r>
            <a:r>
              <a:rPr lang="en-GB" sz="2200" dirty="0"/>
              <a:t>). </a:t>
            </a:r>
            <a:r>
              <a:rPr lang="en-GB" sz="2200" i="1" dirty="0"/>
              <a:t>Reflective practice and professional development</a:t>
            </a:r>
            <a:r>
              <a:rPr lang="en-GB" sz="2200" dirty="0" smtClean="0"/>
              <a:t>.</a:t>
            </a:r>
          </a:p>
          <a:p>
            <a:r>
              <a:rPr lang="en-GB" sz="2200" b="1" dirty="0"/>
              <a:t> </a:t>
            </a:r>
            <a:r>
              <a:rPr lang="en-GB" sz="2200" dirty="0"/>
              <a:t>West-Burnham, J. and O'Sullivan, F. (1998). </a:t>
            </a:r>
            <a:r>
              <a:rPr lang="en-GB" sz="2200" i="1" dirty="0"/>
              <a:t>Leadership and professional development in schools</a:t>
            </a:r>
            <a:r>
              <a:rPr lang="en-GB" sz="2200" dirty="0"/>
              <a:t>. London: Pitman.</a:t>
            </a:r>
            <a:endParaRPr lang="en-GB" sz="2200" dirty="0"/>
          </a:p>
          <a:p>
            <a:r>
              <a:rPr lang="en-GB" sz="2200" dirty="0"/>
              <a:t>Stogdill</a:t>
            </a:r>
            <a:r>
              <a:rPr lang="en-GB" sz="2200" dirty="0"/>
              <a:t>, R. (1948). </a:t>
            </a:r>
            <a:r>
              <a:rPr lang="en-GB" sz="2200" i="1" dirty="0"/>
              <a:t>Personal factors associated with leadership</a:t>
            </a:r>
            <a:r>
              <a:rPr lang="en-GB" sz="2200" dirty="0"/>
              <a:t>. [Columbus]: [Ohio State University].</a:t>
            </a:r>
            <a:endParaRPr lang="en-GB" sz="2200" dirty="0"/>
          </a:p>
          <a:p>
            <a:endParaRPr lang="en-GB" dirty="0"/>
          </a:p>
        </p:txBody>
      </p:sp>
    </p:spTree>
    <p:extLst>
      <p:ext uri="{BB962C8B-B14F-4D97-AF65-F5344CB8AC3E}">
        <p14:creationId xmlns:p14="http://schemas.microsoft.com/office/powerpoint/2010/main" val="3832225256"/>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666</TotalTime>
  <Words>792</Words>
  <Application>Microsoft Macintosh PowerPoint</Application>
  <PresentationFormat>Widescreen</PresentationFormat>
  <Paragraphs>68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Gill Sans MT</vt:lpstr>
      <vt:lpstr>Mangal</vt:lpstr>
      <vt:lpstr>Wingdings 2</vt:lpstr>
      <vt:lpstr>Arial</vt:lpstr>
      <vt:lpstr>Dividend</vt:lpstr>
      <vt:lpstr>JOB PROFILE</vt:lpstr>
      <vt:lpstr>Introduction </vt:lpstr>
      <vt:lpstr>Park PRIMARY SCHOOL – Job Profile for a ks2 teacher. </vt:lpstr>
      <vt:lpstr>PARK PRIMARY SCHOOL facts  </vt:lpstr>
      <vt:lpstr>Team Work </vt:lpstr>
      <vt:lpstr>Creative thinking </vt:lpstr>
      <vt:lpstr>Leadership </vt:lpstr>
      <vt:lpstr>Conclusion </vt:lpstr>
      <vt:lpstr>reference list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Hywel Williams</dc:creator>
  <cp:lastModifiedBy>Ella Williams</cp:lastModifiedBy>
  <cp:revision>35</cp:revision>
  <dcterms:created xsi:type="dcterms:W3CDTF">2019-10-15T12:30:13Z</dcterms:created>
  <dcterms:modified xsi:type="dcterms:W3CDTF">2019-10-16T22:07:39Z</dcterms:modified>
</cp:coreProperties>
</file>