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60" r:id="rId7"/>
    <p:sldMasterId id="2147483671" r:id="rId8"/>
    <p:sldMasterId id="2147483706" r:id="rId9"/>
  </p:sldMasterIdLst>
  <p:notesMasterIdLst>
    <p:notesMasterId r:id="rId26"/>
  </p:notesMasterIdLst>
  <p:sldIdLst>
    <p:sldId id="260" r:id="rId10"/>
    <p:sldId id="326" r:id="rId11"/>
    <p:sldId id="532" r:id="rId12"/>
    <p:sldId id="533" r:id="rId13"/>
    <p:sldId id="332" r:id="rId14"/>
    <p:sldId id="287" r:id="rId15"/>
    <p:sldId id="529" r:id="rId16"/>
    <p:sldId id="535" r:id="rId17"/>
    <p:sldId id="536" r:id="rId18"/>
    <p:sldId id="537" r:id="rId19"/>
    <p:sldId id="288" r:id="rId20"/>
    <p:sldId id="540" r:id="rId21"/>
    <p:sldId id="291" r:id="rId22"/>
    <p:sldId id="541" r:id="rId23"/>
    <p:sldId id="538" r:id="rId24"/>
    <p:sldId id="53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B2CA3-FF7C-45F8-849E-68C301A7E9D6}" v="2" dt="2026-10-15T15:43:57.2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29" autoAdjust="0"/>
    <p:restoredTop sz="71505" autoAdjust="0"/>
  </p:normalViewPr>
  <p:slideViewPr>
    <p:cSldViewPr snapToGrid="0">
      <p:cViewPr varScale="1">
        <p:scale>
          <a:sx n="48" d="100"/>
          <a:sy n="48" d="100"/>
        </p:scale>
        <p:origin x="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b3b4628a-d1d7-4a79-b47e-b6ca4059bab0" providerId="ADAL" clId="{59F8102E-FFF5-48DC-A9C5-4EC0857C3F6A}"/>
    <pc:docChg chg="addSld modSld">
      <pc:chgData name="Heddwen Davies" userId="b3b4628a-d1d7-4a79-b47e-b6ca4059bab0" providerId="ADAL" clId="{59F8102E-FFF5-48DC-A9C5-4EC0857C3F6A}" dt="2026-10-15T15:40:11.668" v="0"/>
      <pc:docMkLst>
        <pc:docMk/>
      </pc:docMkLst>
      <pc:sldChg chg="add setBg">
        <pc:chgData name="Heddwen Davies" userId="b3b4628a-d1d7-4a79-b47e-b6ca4059bab0" providerId="ADAL" clId="{59F8102E-FFF5-48DC-A9C5-4EC0857C3F6A}" dt="2026-10-15T15:40:11.668" v="0"/>
        <pc:sldMkLst>
          <pc:docMk/>
          <pc:sldMk cId="3293940933" sldId="29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29T10:58:42.22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1627.14233"/>
      <inkml:brushProperty name="anchorY" value="1214.64087"/>
      <inkml:brushProperty name="scaleFactor" value="0.5"/>
    </inkml:brush>
  </inkml:definitions>
  <inkml:trace contextRef="#ctx0" brushRef="#br0">1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6-29T10:58:42.62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357.1423"/>
      <inkml:brushProperty name="anchorY" value="-55.35919"/>
      <inkml:brushProperty name="scaleFactor" value="0.5"/>
    </inkml:brush>
  </inkml:definitions>
  <inkml:trace contextRef="#ctx0" brushRef="#br0">1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347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990034-2400-49F0-A39E-8899844DB7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160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you know the type of post you may apply for on graduating now … research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923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140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507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990034-2400-49F0-A39E-8899844DB76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826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90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990034-2400-49F0-A39E-8899844DB763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65535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464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E7DF61-3669-F49A-366A-9C1B754DD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EEF9FB-521D-5C4C-1533-82F4A4AF2C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9C4B45-678B-1840-AA71-7CEE40DE4E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07237-B61A-511D-05FE-2AAAD8EC05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301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68BDB2-F830-6E43-99D1-C40337501669}" type="datetimeFigureOut">
              <a:rPr lang="en-US" smtClean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E9DF4-A202-5E45-89B7-5C9C48AE22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121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403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68BDB2-F830-6E43-99D1-C40337501669}" type="datetimeFigureOut">
              <a:rPr lang="en-US" smtClean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E9DF4-A202-5E45-89B7-5C9C48AE22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821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183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486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8889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393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385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0883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1389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6810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0671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8157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3185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972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2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19" r:id="rId2"/>
    <p:sldLayoutId id="214748372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B4715B8-8FE1-13F6-BC77-6F4B205A4D1E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82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7" Type="http://schemas.openxmlformats.org/officeDocument/2006/relationships/image" Target="../media/image1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customXml" Target="../ink/ink2.xml"/><Relationship Id="rId5" Type="http://schemas.openxmlformats.org/officeDocument/2006/relationships/image" Target="../media/image10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359966" y="1152939"/>
            <a:ext cx="4029135" cy="511779"/>
          </a:xfrm>
        </p:spPr>
        <p:txBody>
          <a:bodyPr/>
          <a:lstStyle/>
          <a:p>
            <a:pPr algn="ctr"/>
            <a:r>
              <a:rPr lang="en-GB" sz="5400" b="1" dirty="0" err="1"/>
              <a:t>Datblygiad</a:t>
            </a:r>
            <a:r>
              <a:rPr lang="en-GB" sz="5400" b="1" dirty="0"/>
              <a:t> </a:t>
            </a:r>
            <a:r>
              <a:rPr lang="en-GB" sz="5400" b="1" dirty="0" err="1"/>
              <a:t>Proffesiynol</a:t>
            </a:r>
            <a:r>
              <a:rPr lang="en-GB" sz="5400" b="1" dirty="0"/>
              <a:t> </a:t>
            </a:r>
            <a:r>
              <a:rPr lang="en-GB" sz="5400" b="1" dirty="0" err="1"/>
              <a:t>mewn</a:t>
            </a:r>
            <a:r>
              <a:rPr lang="en-GB" sz="5400" b="1" dirty="0"/>
              <a:t> </a:t>
            </a:r>
          </a:p>
          <a:p>
            <a:pPr algn="ctr"/>
            <a:r>
              <a:rPr lang="en-GB" sz="5400" b="1" dirty="0" err="1"/>
              <a:t>Chwaraeon</a:t>
            </a:r>
            <a:r>
              <a:rPr lang="en-GB" sz="5400" b="1" dirty="0"/>
              <a:t> ac Iechyd</a:t>
            </a:r>
          </a:p>
          <a:p>
            <a:pPr algn="ctr"/>
            <a:endParaRPr lang="en-GB" sz="5400" b="1" dirty="0"/>
          </a:p>
          <a:p>
            <a:pPr algn="ctr"/>
            <a:r>
              <a:rPr lang="en-GB" sz="5400" b="1" dirty="0"/>
              <a:t>Professional Development in </a:t>
            </a:r>
          </a:p>
          <a:p>
            <a:pPr algn="ctr"/>
            <a:r>
              <a:rPr lang="en-GB" sz="5400" b="1" dirty="0"/>
              <a:t>Sport and Health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8568005" y="4909930"/>
            <a:ext cx="4178270" cy="176916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600" dirty="0"/>
          </a:p>
          <a:p>
            <a:r>
              <a:rPr lang="en-GB" sz="3600" b="1" dirty="0"/>
              <a:t>Level / </a:t>
            </a:r>
            <a:r>
              <a:rPr lang="en-GB" sz="3600" b="1" dirty="0" err="1"/>
              <a:t>Lefel</a:t>
            </a:r>
            <a:r>
              <a:rPr lang="en-GB" sz="3600" b="1" dirty="0"/>
              <a:t>  5</a:t>
            </a:r>
          </a:p>
          <a:p>
            <a:r>
              <a:rPr lang="en-GB" sz="3600" b="1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4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68062-FC3A-9D1C-244F-5B0255675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823" y="-4839"/>
            <a:ext cx="8726905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Aims for today / </a:t>
            </a:r>
            <a:r>
              <a:rPr lang="en-US" dirty="0" err="1">
                <a:cs typeface="Calibri Light"/>
              </a:rPr>
              <a:t>Amcanion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heddiw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F2674-5B3D-14AF-6095-72D4A80D4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553" y="1198319"/>
            <a:ext cx="8219447" cy="5540106"/>
          </a:xfrm>
        </p:spPr>
        <p:txBody>
          <a:bodyPr>
            <a:normAutofit/>
          </a:bodyPr>
          <a:lstStyle/>
          <a:p>
            <a:pPr marL="514350" indent="-514350">
              <a:buAutoNum type="alphaUcPeriod"/>
            </a:pPr>
            <a:r>
              <a:rPr lang="en-US" dirty="0"/>
              <a:t>Training Needs Analysis</a:t>
            </a:r>
          </a:p>
          <a:p>
            <a:pPr marL="0" indent="0">
              <a:buNone/>
            </a:pPr>
            <a:r>
              <a:rPr lang="en-US" dirty="0"/>
              <a:t>A. </a:t>
            </a:r>
            <a:r>
              <a:rPr lang="en-US" dirty="0" err="1"/>
              <a:t>Dadansoddiad</a:t>
            </a:r>
            <a:r>
              <a:rPr lang="en-US" dirty="0"/>
              <a:t> </a:t>
            </a:r>
            <a:r>
              <a:rPr lang="en-US" dirty="0" err="1"/>
              <a:t>Anghenion</a:t>
            </a:r>
            <a:r>
              <a:rPr lang="en-US" dirty="0"/>
              <a:t> </a:t>
            </a:r>
            <a:r>
              <a:rPr lang="en-US" dirty="0" err="1"/>
              <a:t>Hyfforddi</a:t>
            </a:r>
            <a:r>
              <a:rPr lang="en-US" dirty="0"/>
              <a:t> </a:t>
            </a:r>
          </a:p>
          <a:p>
            <a:pPr marL="514350" indent="-514350">
              <a:buAutoNum type="alphaUcPeriod"/>
            </a:pPr>
            <a:endParaRPr lang="en-US" dirty="0"/>
          </a:p>
          <a:p>
            <a:pPr marL="0" indent="0">
              <a:buNone/>
            </a:pPr>
            <a:r>
              <a:rPr lang="en-US" dirty="0"/>
              <a:t>B. Alignment with posts</a:t>
            </a:r>
          </a:p>
          <a:p>
            <a:pPr marL="0" indent="0">
              <a:buNone/>
            </a:pPr>
            <a:r>
              <a:rPr lang="en-US" dirty="0"/>
              <a:t>B. </a:t>
            </a:r>
            <a:r>
              <a:rPr lang="en-US" dirty="0" err="1"/>
              <a:t>Cydberthnasol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swyddi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C. Create Professional Development Plan</a:t>
            </a:r>
          </a:p>
          <a:p>
            <a:pPr marL="0" indent="0">
              <a:buNone/>
            </a:pPr>
            <a:r>
              <a:rPr lang="en-US" dirty="0"/>
              <a:t>C. Creu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Dabtlygu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83910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A69D0-E0E6-C910-7769-B04C832E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7965" y="365125"/>
            <a:ext cx="8138405" cy="1325563"/>
          </a:xfrm>
        </p:spPr>
        <p:txBody>
          <a:bodyPr>
            <a:noAutofit/>
          </a:bodyPr>
          <a:lstStyle/>
          <a:p>
            <a:pPr algn="ctr"/>
            <a:r>
              <a:rPr lang="en-GB" sz="2400" dirty="0">
                <a:latin typeface="+mn-lt"/>
              </a:rPr>
              <a:t>As a result of analysing job roles,  essentials and desirable skills – gather the opinion of your peers of your focus</a:t>
            </a:r>
            <a:br>
              <a:rPr lang="en-GB" sz="2400" dirty="0">
                <a:latin typeface="+mn-lt"/>
              </a:rPr>
            </a:br>
            <a:br>
              <a:rPr lang="en-GB" sz="2400" dirty="0">
                <a:latin typeface="+mn-lt"/>
              </a:rPr>
            </a:br>
            <a:r>
              <a:rPr lang="en-GB" sz="2400" dirty="0">
                <a:latin typeface="+mn-lt"/>
              </a:rPr>
              <a:t>Yn </a:t>
            </a:r>
            <a:r>
              <a:rPr lang="en-GB" sz="2400" dirty="0" err="1">
                <a:latin typeface="+mn-lt"/>
              </a:rPr>
              <a:t>sgil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dadansoddi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amrywiol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swyddi</a:t>
            </a:r>
            <a:r>
              <a:rPr lang="en-GB" sz="2400" dirty="0">
                <a:latin typeface="+mn-lt"/>
              </a:rPr>
              <a:t>, </a:t>
            </a:r>
            <a:r>
              <a:rPr lang="en-GB" sz="2400" dirty="0" err="1">
                <a:latin typeface="+mn-lt"/>
              </a:rPr>
              <a:t>sgiliau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hanfodol</a:t>
            </a:r>
            <a:r>
              <a:rPr lang="en-GB" sz="2400" dirty="0">
                <a:latin typeface="+mn-lt"/>
              </a:rPr>
              <a:t> – </a:t>
            </a:r>
            <a:r>
              <a:rPr lang="en-GB" sz="2400" dirty="0" err="1">
                <a:latin typeface="+mn-lt"/>
              </a:rPr>
              <a:t>casglwch</a:t>
            </a:r>
            <a:r>
              <a:rPr lang="en-GB" sz="2400" dirty="0">
                <a:latin typeface="+mn-lt"/>
              </a:rPr>
              <a:t> barn </a:t>
            </a:r>
            <a:r>
              <a:rPr lang="en-GB" sz="2400" dirty="0" err="1">
                <a:latin typeface="+mn-lt"/>
              </a:rPr>
              <a:t>eich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cyfoedion</a:t>
            </a:r>
            <a:r>
              <a:rPr lang="en-GB" sz="2400" dirty="0">
                <a:latin typeface="+mn-lt"/>
              </a:rPr>
              <a:t> am </a:t>
            </a:r>
            <a:r>
              <a:rPr lang="en-GB" sz="2400" dirty="0" err="1">
                <a:latin typeface="+mn-lt"/>
              </a:rPr>
              <a:t>eich</a:t>
            </a:r>
            <a:r>
              <a:rPr lang="en-GB" sz="2400" dirty="0">
                <a:latin typeface="+mn-lt"/>
              </a:rPr>
              <a:t> </a:t>
            </a:r>
            <a:r>
              <a:rPr lang="en-GB" sz="2400" dirty="0" err="1">
                <a:latin typeface="+mn-lt"/>
              </a:rPr>
              <a:t>bwriad</a:t>
            </a:r>
            <a:r>
              <a:rPr lang="en-GB" sz="2400" dirty="0">
                <a:latin typeface="+mn-lt"/>
              </a:rPr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70C81-7EB8-E314-9505-D54582C68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8939" y="2266123"/>
            <a:ext cx="8607286" cy="4432852"/>
          </a:xfrm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3200" dirty="0"/>
              <a:t>A </a:t>
            </a:r>
            <a:r>
              <a:rPr lang="en-GB" sz="3200" dirty="0" err="1"/>
              <a:t>Rhannwch</a:t>
            </a:r>
            <a:r>
              <a:rPr lang="en-GB" sz="3200" dirty="0"/>
              <a:t> </a:t>
            </a:r>
            <a:r>
              <a:rPr lang="en-GB" sz="3200" dirty="0" err="1"/>
              <a:t>eich</a:t>
            </a:r>
            <a:r>
              <a:rPr lang="en-GB" sz="3200" dirty="0"/>
              <a:t> </a:t>
            </a:r>
            <a:r>
              <a:rPr lang="en-GB" sz="3200" dirty="0" err="1"/>
              <a:t>anghenion</a:t>
            </a:r>
            <a:r>
              <a:rPr lang="en-GB" sz="3200" dirty="0"/>
              <a:t> / </a:t>
            </a:r>
            <a:r>
              <a:rPr lang="en-GB" sz="3200" dirty="0" err="1"/>
              <a:t>ffocws</a:t>
            </a:r>
            <a:r>
              <a:rPr lang="en-GB" sz="3200" dirty="0"/>
              <a:t> </a:t>
            </a:r>
            <a:r>
              <a:rPr lang="en-GB" sz="3200" b="1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chi’n</a:t>
            </a:r>
            <a:r>
              <a:rPr lang="en-GB" sz="3200" dirty="0"/>
              <a:t> </a:t>
            </a:r>
            <a:r>
              <a:rPr lang="en-GB" sz="3200" dirty="0" err="1"/>
              <a:t>bwriadu</a:t>
            </a:r>
            <a:r>
              <a:rPr lang="en-GB" sz="3200" dirty="0"/>
              <a:t> </a:t>
            </a:r>
            <a:r>
              <a:rPr lang="en-GB" sz="3200" dirty="0" err="1"/>
              <a:t>canolbwyntio</a:t>
            </a:r>
            <a:r>
              <a:rPr lang="en-GB" sz="3200" dirty="0"/>
              <a:t> </a:t>
            </a:r>
            <a:r>
              <a:rPr lang="en-GB" sz="3200" dirty="0" err="1"/>
              <a:t>arno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ngoleuni</a:t>
            </a:r>
            <a:r>
              <a:rPr lang="en-GB" sz="3200" dirty="0"/>
              <a:t> </a:t>
            </a:r>
            <a:r>
              <a:rPr lang="en-GB" sz="3200" dirty="0" err="1"/>
              <a:t>dilyn</a:t>
            </a:r>
            <a:r>
              <a:rPr lang="en-GB" sz="3200" dirty="0"/>
              <a:t> </a:t>
            </a:r>
            <a:r>
              <a:rPr lang="en-GB" sz="3200" dirty="0" err="1"/>
              <a:t>gyrfa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swydd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ymwneud</a:t>
            </a:r>
            <a:r>
              <a:rPr lang="en-GB" sz="3200" dirty="0"/>
              <a:t> </a:t>
            </a:r>
            <a:r>
              <a:rPr lang="en-GB" sz="3200" dirty="0" err="1"/>
              <a:t>gyda’ch</a:t>
            </a:r>
            <a:r>
              <a:rPr lang="en-GB" sz="3200" dirty="0"/>
              <a:t> </a:t>
            </a:r>
            <a:r>
              <a:rPr lang="en-GB" sz="3200" dirty="0" err="1"/>
              <a:t>gradd</a:t>
            </a:r>
            <a:endParaRPr lang="en-GB" sz="3200" dirty="0"/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B. I </a:t>
            </a:r>
            <a:r>
              <a:rPr lang="en-GB" sz="3200" dirty="0" err="1"/>
              <a:t>wrando’n</a:t>
            </a:r>
            <a:r>
              <a:rPr lang="en-GB" sz="3200" dirty="0"/>
              <a:t> </a:t>
            </a:r>
            <a:r>
              <a:rPr lang="en-GB" sz="3200" dirty="0" err="1"/>
              <a:t>astud</a:t>
            </a:r>
            <a:r>
              <a:rPr lang="en-GB" sz="3200" dirty="0"/>
              <a:t> ac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gefnogi</a:t>
            </a:r>
            <a:r>
              <a:rPr lang="en-GB" sz="3200" dirty="0"/>
              <a:t> A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gynnig</a:t>
            </a:r>
            <a:r>
              <a:rPr lang="en-GB" sz="3200" dirty="0"/>
              <a:t> </a:t>
            </a:r>
            <a:r>
              <a:rPr lang="en-GB" sz="3200" dirty="0" err="1"/>
              <a:t>mwy</a:t>
            </a:r>
            <a:r>
              <a:rPr lang="en-GB" sz="3200" dirty="0"/>
              <a:t> o </a:t>
            </a:r>
            <a:r>
              <a:rPr lang="en-GB" sz="3200" dirty="0" err="1"/>
              <a:t>syniadau</a:t>
            </a:r>
            <a:r>
              <a:rPr lang="en-GB" sz="3200" dirty="0"/>
              <a:t> a </a:t>
            </a:r>
            <a:r>
              <a:rPr lang="en-GB" sz="3200" dirty="0" err="1"/>
              <a:t>chyfleoedd</a:t>
            </a:r>
            <a:r>
              <a:rPr lang="en-GB" sz="3200" dirty="0"/>
              <a:t> gall </a:t>
            </a:r>
            <a:r>
              <a:rPr lang="en-GB" sz="3200" dirty="0" err="1"/>
              <a:t>cymryd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wella’r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endParaRPr lang="en-GB" sz="3200" dirty="0"/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A. </a:t>
            </a:r>
            <a:r>
              <a:rPr lang="en-GB" sz="3200" dirty="0" err="1"/>
              <a:t>Ychwanegwch</a:t>
            </a:r>
            <a:r>
              <a:rPr lang="en-GB" sz="3200" dirty="0"/>
              <a:t> y </a:t>
            </a:r>
            <a:r>
              <a:rPr lang="en-GB" sz="3200" dirty="0" err="1"/>
              <a:t>syniadau</a:t>
            </a:r>
            <a:r>
              <a:rPr lang="en-GB" sz="3200" dirty="0"/>
              <a:t> </a:t>
            </a:r>
            <a:r>
              <a:rPr lang="en-GB" sz="3200" dirty="0" err="1"/>
              <a:t>i’ch</a:t>
            </a:r>
            <a:r>
              <a:rPr lang="en-GB" sz="3200" dirty="0"/>
              <a:t> </a:t>
            </a:r>
            <a:r>
              <a:rPr lang="en-GB" sz="3200" dirty="0" err="1"/>
              <a:t>Anghenion</a:t>
            </a:r>
            <a:r>
              <a:rPr lang="en-GB" sz="3200" dirty="0"/>
              <a:t> </a:t>
            </a:r>
            <a:r>
              <a:rPr lang="en-GB" sz="3200" dirty="0" err="1"/>
              <a:t>Hyfforddi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25599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A1349-B4CF-5AE5-48D0-08EA2FA20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dirty="0"/>
              <a:t>As a result of analysing job roles,  essentials and desirable skills – gather the opinion of your peers of your focus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AEF75E-F138-EBE6-1FA2-7EDA38077775}"/>
              </a:ext>
            </a:extLst>
          </p:cNvPr>
          <p:cNvSpPr txBox="1">
            <a:spLocks/>
          </p:cNvSpPr>
          <p:nvPr/>
        </p:nvSpPr>
        <p:spPr>
          <a:xfrm>
            <a:off x="2981739" y="2266123"/>
            <a:ext cx="8945216" cy="4432852"/>
          </a:xfrm>
          <a:prstGeom prst="rect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  <a:p>
            <a:pPr marL="514350" indent="-514350" algn="ctr">
              <a:buFont typeface="Arial" panose="020B0604020202020204" pitchFamily="34" charset="0"/>
              <a:buAutoNum type="alphaUcPeriod"/>
            </a:pPr>
            <a:r>
              <a:rPr lang="en-GB" i="1" dirty="0"/>
              <a:t>Tell a partner the focus / needs of </a:t>
            </a:r>
            <a:r>
              <a:rPr lang="en-GB" b="1" i="1" dirty="0"/>
              <a:t>what</a:t>
            </a:r>
            <a:r>
              <a:rPr lang="en-GB" i="1" dirty="0"/>
              <a:t> you have highlighted in relation to you gaining a post/job in the field of your degree</a:t>
            </a:r>
          </a:p>
          <a:p>
            <a:pPr marL="0" indent="0" algn="ctr">
              <a:buNone/>
            </a:pPr>
            <a:endParaRPr lang="en-GB" i="1" dirty="0"/>
          </a:p>
          <a:p>
            <a:pPr marL="514350" indent="-514350" algn="ctr">
              <a:buFont typeface="Arial" panose="020B0604020202020204" pitchFamily="34" charset="0"/>
              <a:buAutoNum type="alphaUcPeriod"/>
            </a:pPr>
            <a:r>
              <a:rPr lang="en-GB" i="1" dirty="0"/>
              <a:t>To listen and to support A by suggesting further opportunities to over come / improve the focus that’s been highlighted</a:t>
            </a:r>
          </a:p>
          <a:p>
            <a:pPr marL="514350" indent="-514350" algn="ctr">
              <a:buFont typeface="Arial" panose="020B0604020202020204" pitchFamily="34" charset="0"/>
              <a:buAutoNum type="alphaUcPeriod"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A. Include suggestions made - to your Training Needs Analysis</a:t>
            </a:r>
          </a:p>
        </p:txBody>
      </p:sp>
    </p:spTree>
    <p:extLst>
      <p:ext uri="{BB962C8B-B14F-4D97-AF65-F5344CB8AC3E}">
        <p14:creationId xmlns:p14="http://schemas.microsoft.com/office/powerpoint/2010/main" val="3036100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A8F60B-1F8E-1E18-E190-90267EFD6E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546140"/>
              </p:ext>
            </p:extLst>
          </p:nvPr>
        </p:nvGraphicFramePr>
        <p:xfrm>
          <a:off x="240633" y="2248377"/>
          <a:ext cx="11357808" cy="46096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38771">
                  <a:extLst>
                    <a:ext uri="{9D8B030D-6E8A-4147-A177-3AD203B41FA5}">
                      <a16:colId xmlns:a16="http://schemas.microsoft.com/office/drawing/2014/main" val="104192502"/>
                    </a:ext>
                  </a:extLst>
                </a:gridCol>
                <a:gridCol w="1379180">
                  <a:extLst>
                    <a:ext uri="{9D8B030D-6E8A-4147-A177-3AD203B41FA5}">
                      <a16:colId xmlns:a16="http://schemas.microsoft.com/office/drawing/2014/main" val="1432932509"/>
                    </a:ext>
                  </a:extLst>
                </a:gridCol>
                <a:gridCol w="1236506">
                  <a:extLst>
                    <a:ext uri="{9D8B030D-6E8A-4147-A177-3AD203B41FA5}">
                      <a16:colId xmlns:a16="http://schemas.microsoft.com/office/drawing/2014/main" val="3802528447"/>
                    </a:ext>
                  </a:extLst>
                </a:gridCol>
                <a:gridCol w="4803351">
                  <a:extLst>
                    <a:ext uri="{9D8B030D-6E8A-4147-A177-3AD203B41FA5}">
                      <a16:colId xmlns:a16="http://schemas.microsoft.com/office/drawing/2014/main" val="636030326"/>
                    </a:ext>
                  </a:extLst>
                </a:gridCol>
              </a:tblGrid>
              <a:tr h="11344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000" dirty="0">
                          <a:effectLst/>
                        </a:rPr>
                        <a:t>Main Skills Requirements of Job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000" dirty="0" err="1">
                          <a:effectLst/>
                        </a:rPr>
                        <a:t>Prif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Sgiliau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o’r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Swydd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dirty="0">
                          <a:effectLst/>
                        </a:rPr>
                        <a:t>Relative importance (0-10)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dirty="0" err="1">
                          <a:effectLst/>
                        </a:rPr>
                        <a:t>Pwysigrwydd</a:t>
                      </a:r>
                      <a:r>
                        <a:rPr lang="en-GB" sz="1100" dirty="0">
                          <a:effectLst/>
                        </a:rPr>
                        <a:t> </a:t>
                      </a:r>
                      <a:r>
                        <a:rPr lang="en-GB" sz="1100" dirty="0" err="1">
                          <a:effectLst/>
                        </a:rPr>
                        <a:t>i’r</a:t>
                      </a:r>
                      <a:r>
                        <a:rPr lang="en-GB" sz="1100" dirty="0">
                          <a:effectLst/>
                        </a:rPr>
                        <a:t> </a:t>
                      </a:r>
                      <a:r>
                        <a:rPr lang="en-GB" sz="1100" dirty="0" err="1">
                          <a:effectLst/>
                        </a:rPr>
                        <a:t>swydd</a:t>
                      </a:r>
                      <a:r>
                        <a:rPr lang="en-GB" sz="1100" dirty="0">
                          <a:effectLst/>
                        </a:rPr>
                        <a:t> (0 – 10)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Self- Rating (0-10)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Hunan Dystio (0-10)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Training Needs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2400" dirty="0" err="1">
                          <a:effectLst/>
                        </a:rPr>
                        <a:t>Anghenion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dirty="0" err="1">
                          <a:effectLst/>
                        </a:rPr>
                        <a:t>Hyfforddi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 anchor="ctr"/>
                </a:tc>
                <a:extLst>
                  <a:ext uri="{0D108BD9-81ED-4DB2-BD59-A6C34878D82A}">
                    <a16:rowId xmlns:a16="http://schemas.microsoft.com/office/drawing/2014/main" val="736266749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2203662043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4096800511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2098518645"/>
                  </a:ext>
                </a:extLst>
              </a:tr>
              <a:tr h="850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endParaRPr lang="en-GB" sz="5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>
                          <a:effectLst/>
                        </a:rPr>
                        <a:t> </a:t>
                      </a:r>
                      <a:endParaRPr lang="en-GB" sz="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3194" marR="33194" marT="0" marB="0"/>
                </a:tc>
                <a:extLst>
                  <a:ext uri="{0D108BD9-81ED-4DB2-BD59-A6C34878D82A}">
                    <a16:rowId xmlns:a16="http://schemas.microsoft.com/office/drawing/2014/main" val="319700876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C2A00121-9274-8E3B-1D02-6AE00DE814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860" y="0"/>
            <a:ext cx="11718140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Need Analysis – Self Evaluation – from the job application</a:t>
            </a: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Dadansoddiad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Anghenion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Hyfforddiant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Hunan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Gwerthuso</a:t>
            </a:r>
            <a:endParaRPr lang="en-GB" altLang="en-US" sz="1100" b="1" dirty="0"/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Type of post – Job Specifi</a:t>
            </a:r>
            <a:r>
              <a:rPr lang="en-GB" altLang="en-US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Math o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swydd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Sgiliau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Penodol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Outcome of this analysis could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considered </a:t>
            </a:r>
            <a:r>
              <a:rPr lang="en-GB" altLang="en-US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part of your SWOT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scales will be included as part of your Personal Development Plan</a:t>
            </a:r>
            <a:endParaRPr kumimoji="0" lang="en-GB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4750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/>
          <p:cNvSpPr>
            <a:spLocks noGrp="1"/>
          </p:cNvSpPr>
          <p:nvPr>
            <p:ph type="title"/>
          </p:nvPr>
        </p:nvSpPr>
        <p:spPr>
          <a:xfrm>
            <a:off x="1346481" y="0"/>
            <a:ext cx="10059455" cy="11430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latin typeface="Cosmos-Medium" panose="020B0600000000000000" pitchFamily="34" charset="0"/>
                <a:ea typeface="+mn-ea"/>
                <a:cs typeface="+mn-cs"/>
              </a:rPr>
              <a:t>SWOT</a:t>
            </a:r>
            <a:br>
              <a:rPr lang="en-GB" sz="2400" b="1" dirty="0">
                <a:latin typeface="Cosmos-Medium" panose="020B0600000000000000" pitchFamily="34" charset="0"/>
                <a:ea typeface="+mn-ea"/>
                <a:cs typeface="+mn-cs"/>
              </a:rPr>
            </a:br>
            <a:r>
              <a:rPr lang="en-GB" sz="1600" dirty="0">
                <a:latin typeface="Cosmos-Medium" panose="020B0600000000000000" pitchFamily="34" charset="0"/>
                <a:ea typeface="+mn-ea"/>
                <a:cs typeface="+mn-cs"/>
              </a:rPr>
              <a:t>(Also, keep the outcome of your Training Needs Analysis in mind when completing this)</a:t>
            </a:r>
            <a:endParaRPr lang="en-GB" sz="2400" b="1" dirty="0">
              <a:latin typeface="Cosmos-Medium" panose="020B0600000000000000" pitchFamily="34" charset="0"/>
              <a:ea typeface="+mn-ea"/>
              <a:cs typeface="+mn-cs"/>
            </a:endParaRPr>
          </a:p>
        </p:txBody>
      </p:sp>
      <p:graphicFrame>
        <p:nvGraphicFramePr>
          <p:cNvPr id="5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8789699"/>
              </p:ext>
            </p:extLst>
          </p:nvPr>
        </p:nvGraphicFramePr>
        <p:xfrm>
          <a:off x="784816" y="1349337"/>
          <a:ext cx="10620760" cy="5307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0380">
                  <a:extLst>
                    <a:ext uri="{9D8B030D-6E8A-4147-A177-3AD203B41FA5}">
                      <a16:colId xmlns:a16="http://schemas.microsoft.com/office/drawing/2014/main" val="1048482715"/>
                    </a:ext>
                  </a:extLst>
                </a:gridCol>
                <a:gridCol w="5310380">
                  <a:extLst>
                    <a:ext uri="{9D8B030D-6E8A-4147-A177-3AD203B41FA5}">
                      <a16:colId xmlns:a16="http://schemas.microsoft.com/office/drawing/2014/main" val="1555832481"/>
                    </a:ext>
                  </a:extLst>
                </a:gridCol>
              </a:tblGrid>
              <a:tr h="861401">
                <a:tc>
                  <a:txBody>
                    <a:bodyPr/>
                    <a:lstStyle/>
                    <a:p>
                      <a:r>
                        <a:rPr lang="en-GB" sz="3200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Strengths (Internal)</a:t>
                      </a:r>
                    </a:p>
                  </a:txBody>
                  <a:tcPr marL="68580" marR="68580" marT="34290" marB="3429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Weaknesses (Internal)</a:t>
                      </a:r>
                    </a:p>
                  </a:txBody>
                  <a:tcPr marL="68580" marR="68580" marT="34290" marB="34290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7350005"/>
                  </a:ext>
                </a:extLst>
              </a:tr>
              <a:tr h="1667475">
                <a:tc>
                  <a:txBody>
                    <a:bodyPr/>
                    <a:lstStyle/>
                    <a:p>
                      <a:r>
                        <a:rPr lang="en-GB" sz="2800" dirty="0"/>
                        <a:t>Good interpersonal</a:t>
                      </a:r>
                      <a:r>
                        <a:rPr lang="en-GB" sz="2800" baseline="0" dirty="0"/>
                        <a:t> skills </a:t>
                      </a:r>
                      <a:endParaRPr lang="en-GB" sz="28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Leadership and</a:t>
                      </a:r>
                      <a:r>
                        <a:rPr lang="en-GB" sz="2800" baseline="0" dirty="0"/>
                        <a:t> delegating</a:t>
                      </a:r>
                      <a:endParaRPr lang="en-GB" sz="2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4388989"/>
                  </a:ext>
                </a:extLst>
              </a:tr>
              <a:tr h="640782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2800" b="1" kern="1200" dirty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Opportunities (External)</a:t>
                      </a:r>
                    </a:p>
                  </a:txBody>
                  <a:tcPr marL="68580" marR="68580" marT="34290" marB="34290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2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Threats (External)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2173489"/>
                  </a:ext>
                </a:extLst>
              </a:tr>
              <a:tr h="2138118">
                <a:tc>
                  <a:txBody>
                    <a:bodyPr/>
                    <a:lstStyle/>
                    <a:p>
                      <a:r>
                        <a:rPr lang="en-GB" sz="2400" dirty="0"/>
                        <a:t>Take part in presentations</a:t>
                      </a:r>
                      <a:r>
                        <a:rPr lang="en-GB" sz="2400" baseline="0" dirty="0"/>
                        <a:t> in </a:t>
                      </a:r>
                      <a:r>
                        <a:rPr lang="en-GB" sz="2400" baseline="0" dirty="0" err="1"/>
                        <a:t>Uni</a:t>
                      </a:r>
                      <a:endParaRPr lang="en-GB" sz="2400" baseline="0" dirty="0"/>
                    </a:p>
                    <a:p>
                      <a:endParaRPr lang="en-GB" sz="2400" baseline="0" dirty="0"/>
                    </a:p>
                    <a:p>
                      <a:r>
                        <a:rPr lang="en-GB" sz="2400" baseline="0" dirty="0"/>
                        <a:t>Ask for more leadership roles in part time work / group projects, practice delegation. 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Other students may have more experience of delegation. </a:t>
                      </a:r>
                    </a:p>
                    <a:p>
                      <a:r>
                        <a:rPr lang="en-GB" sz="2400" dirty="0"/>
                        <a:t>Need</a:t>
                      </a:r>
                      <a:r>
                        <a:rPr lang="en-GB" sz="2400" baseline="0" dirty="0"/>
                        <a:t> to look at what skills and person specification Job Descriptions ask for.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636598576"/>
                  </a:ext>
                </a:extLst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575B7C0-D72F-45F1-9AD5-83A4E83F5DAA}"/>
                  </a:ext>
                </a:extLst>
              </p14:cNvPr>
              <p14:cNvContentPartPr/>
              <p14:nvPr/>
            </p14:nvContentPartPr>
            <p14:xfrm>
              <a:off x="784816" y="5655193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575B7C0-D72F-45F1-9AD5-83A4E83F5DA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67176" y="5637193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6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D89F8511-0CAA-48D7-9CDD-87A91D92370B}"/>
                  </a:ext>
                </a:extLst>
              </p14:cNvPr>
              <p14:cNvContentPartPr/>
              <p14:nvPr/>
            </p14:nvContentPartPr>
            <p14:xfrm>
              <a:off x="774736" y="5794153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D89F8511-0CAA-48D7-9CDD-87A91D92370B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57096" y="5776153"/>
                <a:ext cx="36000" cy="3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96070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8CF346-8152-B901-9258-A15E2F1DE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294A8-8C94-7CEA-4779-0CF5C3E43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Professional Development Plan</a:t>
            </a:r>
            <a:br>
              <a:rPr lang="en-US" dirty="0">
                <a:cs typeface="Calibri Light"/>
              </a:rPr>
            </a:br>
            <a:r>
              <a:rPr lang="en-US" dirty="0" err="1">
                <a:cs typeface="Calibri Light"/>
              </a:rPr>
              <a:t>Cynllun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Datblygu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Proffesiynol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FABA3-0C5B-1376-0ED1-F9D7BF8CC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8817" y="1825625"/>
            <a:ext cx="8277553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Continue to research and consider </a:t>
            </a:r>
            <a:r>
              <a:rPr lang="en-US" b="1" dirty="0"/>
              <a:t>how</a:t>
            </a:r>
            <a:r>
              <a:rPr lang="en-US" dirty="0"/>
              <a:t> you can improve upon the areas noted in the training needs analysis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Then open new document : Personal Development Plan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Identify at least </a:t>
            </a:r>
            <a:r>
              <a:rPr lang="en-US" b="1" dirty="0"/>
              <a:t>which</a:t>
            </a:r>
            <a:r>
              <a:rPr lang="en-US" dirty="0"/>
              <a:t> three skills / needs you would like to further improve …</a:t>
            </a:r>
          </a:p>
        </p:txBody>
      </p:sp>
    </p:spTree>
    <p:extLst>
      <p:ext uri="{BB962C8B-B14F-4D97-AF65-F5344CB8AC3E}">
        <p14:creationId xmlns:p14="http://schemas.microsoft.com/office/powerpoint/2010/main" val="1999754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70066E-7528-E172-38B1-BB28CBAF0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676" y="987977"/>
            <a:ext cx="11448648" cy="3584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490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B9FF682-2CEA-0A48-369A-644DAE163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477078"/>
            <a:ext cx="11480800" cy="4925185"/>
          </a:xfrm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600" dirty="0"/>
              <a:t>A </a:t>
            </a:r>
            <a:r>
              <a:rPr lang="en-GB" sz="3600" dirty="0" err="1"/>
              <a:t>Dywedwch</a:t>
            </a:r>
            <a:r>
              <a:rPr lang="en-GB" sz="3600" dirty="0"/>
              <a:t> </a:t>
            </a:r>
            <a:r>
              <a:rPr lang="en-GB" sz="3600" dirty="0" err="1"/>
              <a:t>wrth</a:t>
            </a:r>
            <a:r>
              <a:rPr lang="en-GB" sz="3600" dirty="0"/>
              <a:t> </a:t>
            </a:r>
            <a:r>
              <a:rPr lang="en-GB" sz="3600" dirty="0" err="1"/>
              <a:t>bartner</a:t>
            </a:r>
            <a:r>
              <a:rPr lang="en-GB" sz="3600" dirty="0"/>
              <a:t> pa </a:t>
            </a:r>
            <a:r>
              <a:rPr lang="en-GB" sz="3600" dirty="0" err="1"/>
              <a:t>sgil</a:t>
            </a:r>
            <a:r>
              <a:rPr lang="en-GB" sz="3600" dirty="0"/>
              <a:t> / </a:t>
            </a:r>
            <a:r>
              <a:rPr lang="en-GB" sz="3600" dirty="0" err="1"/>
              <a:t>anghenion</a:t>
            </a:r>
            <a:r>
              <a:rPr lang="en-GB" sz="3600" dirty="0"/>
              <a:t> </a:t>
            </a:r>
            <a:r>
              <a:rPr lang="en-GB" sz="3600" dirty="0" err="1"/>
              <a:t>chi’n</a:t>
            </a:r>
            <a:r>
              <a:rPr lang="en-GB" sz="3600" dirty="0"/>
              <a:t> </a:t>
            </a:r>
            <a:r>
              <a:rPr lang="en-GB" sz="3600" dirty="0" err="1"/>
              <a:t>bwriadu</a:t>
            </a:r>
            <a:r>
              <a:rPr lang="en-GB" sz="3600" dirty="0"/>
              <a:t> </a:t>
            </a:r>
            <a:r>
              <a:rPr lang="en-GB" sz="3600" dirty="0" err="1"/>
              <a:t>canolbwyntio</a:t>
            </a:r>
            <a:r>
              <a:rPr lang="en-GB" sz="3600" dirty="0"/>
              <a:t> </a:t>
            </a:r>
            <a:r>
              <a:rPr lang="en-GB" sz="3600" dirty="0" err="1"/>
              <a:t>arno</a:t>
            </a:r>
            <a:r>
              <a:rPr lang="en-GB" sz="3600" dirty="0"/>
              <a:t> am y 6 mis </a:t>
            </a:r>
            <a:r>
              <a:rPr lang="en-GB" sz="3600" dirty="0" err="1"/>
              <a:t>nesaf</a:t>
            </a: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B. I </a:t>
            </a:r>
            <a:r>
              <a:rPr lang="en-GB" sz="3600" dirty="0" err="1"/>
              <a:t>wrando’n</a:t>
            </a:r>
            <a:r>
              <a:rPr lang="en-GB" sz="3600" dirty="0"/>
              <a:t> </a:t>
            </a:r>
            <a:r>
              <a:rPr lang="en-GB" sz="3600" dirty="0" err="1"/>
              <a:t>astud</a:t>
            </a:r>
            <a:r>
              <a:rPr lang="en-GB" sz="3600" dirty="0"/>
              <a:t> ac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gefnogi</a:t>
            </a:r>
            <a:r>
              <a:rPr lang="en-GB" sz="3600" dirty="0"/>
              <a:t> A </a:t>
            </a:r>
            <a:r>
              <a:rPr lang="en-GB" sz="3600" dirty="0" err="1"/>
              <a:t>wrth</a:t>
            </a:r>
            <a:r>
              <a:rPr lang="en-GB" sz="3600" dirty="0"/>
              <a:t> </a:t>
            </a:r>
            <a:r>
              <a:rPr lang="en-GB" sz="3600" dirty="0" err="1"/>
              <a:t>gynnig</a:t>
            </a:r>
            <a:r>
              <a:rPr lang="en-GB" sz="3600" dirty="0"/>
              <a:t> </a:t>
            </a:r>
            <a:r>
              <a:rPr lang="en-GB" sz="3600" dirty="0" err="1"/>
              <a:t>mwy</a:t>
            </a:r>
            <a:r>
              <a:rPr lang="en-GB" sz="3600" dirty="0"/>
              <a:t> o </a:t>
            </a:r>
            <a:r>
              <a:rPr lang="en-GB" sz="3600" dirty="0" err="1"/>
              <a:t>syniadau</a:t>
            </a:r>
            <a:r>
              <a:rPr lang="en-GB" sz="3600" dirty="0"/>
              <a:t> a </a:t>
            </a:r>
            <a:r>
              <a:rPr lang="en-GB" sz="3600" dirty="0" err="1"/>
              <a:t>chyfleoedd</a:t>
            </a:r>
            <a:r>
              <a:rPr lang="en-GB" sz="3600" dirty="0"/>
              <a:t> </a:t>
            </a:r>
            <a:r>
              <a:rPr lang="en-GB" sz="3600" b="1" dirty="0" err="1"/>
              <a:t>sut</a:t>
            </a:r>
            <a:r>
              <a:rPr lang="en-GB" sz="3600" dirty="0"/>
              <a:t> gall person ‘A’ </a:t>
            </a:r>
            <a:r>
              <a:rPr lang="en-GB" sz="3600" dirty="0" err="1"/>
              <a:t>gwella</a:t>
            </a:r>
            <a:r>
              <a:rPr lang="en-GB" sz="3600" dirty="0"/>
              <a:t> </a:t>
            </a:r>
            <a:r>
              <a:rPr lang="en-GB" sz="3600" dirty="0" err="1"/>
              <a:t>sgil</a:t>
            </a:r>
            <a:r>
              <a:rPr lang="en-GB" sz="3600" dirty="0"/>
              <a:t> </a:t>
            </a:r>
            <a:r>
              <a:rPr lang="en-GB" sz="3600" dirty="0" err="1"/>
              <a:t>maent</a:t>
            </a:r>
            <a:r>
              <a:rPr lang="en-GB" sz="3600" dirty="0"/>
              <a:t> </a:t>
            </a:r>
            <a:r>
              <a:rPr lang="en-GB" sz="3600" dirty="0" err="1"/>
              <a:t>wedi</a:t>
            </a:r>
            <a:r>
              <a:rPr lang="en-GB" sz="3600" dirty="0"/>
              <a:t> </a:t>
            </a:r>
            <a:r>
              <a:rPr lang="en-GB" sz="3600" dirty="0" err="1"/>
              <a:t>dewis</a:t>
            </a:r>
            <a:r>
              <a:rPr lang="en-GB" sz="3600" dirty="0"/>
              <a:t>.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A. </a:t>
            </a:r>
            <a:r>
              <a:rPr lang="en-GB" sz="3600" dirty="0" err="1"/>
              <a:t>Ychwanegwch</a:t>
            </a:r>
            <a:r>
              <a:rPr lang="en-GB" sz="3600" dirty="0"/>
              <a:t> </a:t>
            </a:r>
            <a:r>
              <a:rPr lang="en-GB" sz="3600" dirty="0" err="1"/>
              <a:t>syniadau</a:t>
            </a:r>
            <a:r>
              <a:rPr lang="en-GB" sz="3600" dirty="0"/>
              <a:t> o </a:t>
            </a:r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i’ch</a:t>
            </a:r>
            <a:r>
              <a:rPr lang="en-GB" sz="3600" dirty="0"/>
              <a:t> CDP o dan ‘</a:t>
            </a:r>
            <a:r>
              <a:rPr lang="en-GB" sz="3600" dirty="0" err="1"/>
              <a:t>Bydd</a:t>
            </a:r>
            <a:r>
              <a:rPr lang="en-GB" sz="3600" dirty="0"/>
              <a:t> </a:t>
            </a:r>
            <a:r>
              <a:rPr lang="en-GB" sz="3600" dirty="0" err="1"/>
              <a:t>angen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mi …’ </a:t>
            </a:r>
          </a:p>
        </p:txBody>
      </p:sp>
    </p:spTree>
    <p:extLst>
      <p:ext uri="{BB962C8B-B14F-4D97-AF65-F5344CB8AC3E}">
        <p14:creationId xmlns:p14="http://schemas.microsoft.com/office/powerpoint/2010/main" val="889520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1FB4992-AA23-156C-6EC9-BEA5C00558A1}"/>
              </a:ext>
            </a:extLst>
          </p:cNvPr>
          <p:cNvSpPr txBox="1">
            <a:spLocks/>
          </p:cNvSpPr>
          <p:nvPr/>
        </p:nvSpPr>
        <p:spPr>
          <a:xfrm>
            <a:off x="655982" y="516835"/>
            <a:ext cx="11092070" cy="4870173"/>
          </a:xfrm>
          <a:prstGeom prst="rect">
            <a:avLst/>
          </a:prstGeom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dirty="0"/>
          </a:p>
          <a:p>
            <a:pPr marL="514350" indent="-514350" algn="ctr">
              <a:buFont typeface="Arial" panose="020B0604020202020204" pitchFamily="34" charset="0"/>
              <a:buAutoNum type="alphaUcPeriod"/>
            </a:pPr>
            <a:r>
              <a:rPr lang="en-GB" i="1" dirty="0"/>
              <a:t>Tell a partner which needs / skills your going to focus on for next 6 months </a:t>
            </a:r>
          </a:p>
          <a:p>
            <a:pPr marL="514350" indent="-514350" algn="ctr">
              <a:buFont typeface="Arial" panose="020B0604020202020204" pitchFamily="34" charset="0"/>
              <a:buAutoNum type="alphaUcPeriod"/>
            </a:pPr>
            <a:endParaRPr lang="en-GB" i="1" dirty="0"/>
          </a:p>
          <a:p>
            <a:pPr marL="514350" indent="-514350" algn="ctr">
              <a:buFont typeface="Arial" panose="020B0604020202020204" pitchFamily="34" charset="0"/>
              <a:buAutoNum type="alphaUcPeriod"/>
            </a:pPr>
            <a:r>
              <a:rPr lang="en-GB" i="1" dirty="0"/>
              <a:t>To listen and to support A by suggesting further opportunities of </a:t>
            </a:r>
            <a:r>
              <a:rPr lang="en-GB" b="1" i="1" dirty="0"/>
              <a:t>how</a:t>
            </a:r>
            <a:r>
              <a:rPr lang="en-GB" i="1" dirty="0"/>
              <a:t> to over come / improve the skills / needs that’s been chosen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A. Include suggestions on </a:t>
            </a:r>
            <a:r>
              <a:rPr lang="en-GB" b="1" i="1" dirty="0"/>
              <a:t>how</a:t>
            </a:r>
            <a:r>
              <a:rPr lang="en-GB" i="1" dirty="0"/>
              <a:t> to tackle to your PDP under ‘I have to …’ bullet points</a:t>
            </a:r>
          </a:p>
        </p:txBody>
      </p:sp>
    </p:spTree>
    <p:extLst>
      <p:ext uri="{BB962C8B-B14F-4D97-AF65-F5344CB8AC3E}">
        <p14:creationId xmlns:p14="http://schemas.microsoft.com/office/powerpoint/2010/main" val="338546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/>
          <p:cNvSpPr>
            <a:spLocks noGrp="1"/>
          </p:cNvSpPr>
          <p:nvPr>
            <p:ph type="title"/>
          </p:nvPr>
        </p:nvSpPr>
        <p:spPr>
          <a:xfrm>
            <a:off x="352925" y="248652"/>
            <a:ext cx="11157288" cy="1143000"/>
          </a:xfrm>
        </p:spPr>
        <p:txBody>
          <a:bodyPr/>
          <a:lstStyle/>
          <a:p>
            <a:pPr algn="ctr"/>
            <a:r>
              <a:rPr lang="en-GB" sz="3200" b="1" dirty="0">
                <a:latin typeface="Cosmos-Medium" panose="020B0600000000000000" pitchFamily="34" charset="0"/>
                <a:ea typeface="+mn-ea"/>
                <a:cs typeface="+mn-cs"/>
              </a:rPr>
              <a:t>Personal Development Plan / </a:t>
            </a:r>
            <a:r>
              <a:rPr lang="en-GB" sz="3200" b="1" dirty="0" err="1">
                <a:latin typeface="Cosmos-Medium" panose="020B0600000000000000" pitchFamily="34" charset="0"/>
                <a:ea typeface="+mn-ea"/>
                <a:cs typeface="+mn-cs"/>
              </a:rPr>
              <a:t>Cynllun</a:t>
            </a:r>
            <a:r>
              <a:rPr lang="en-GB" sz="3200" b="1" dirty="0">
                <a:latin typeface="Cosmos-Medium" panose="020B0600000000000000" pitchFamily="34" charset="0"/>
                <a:ea typeface="+mn-ea"/>
                <a:cs typeface="+mn-cs"/>
              </a:rPr>
              <a:t> </a:t>
            </a:r>
            <a:r>
              <a:rPr lang="en-GB" sz="3200" b="1" dirty="0" err="1">
                <a:latin typeface="Cosmos-Medium" panose="020B0600000000000000" pitchFamily="34" charset="0"/>
                <a:ea typeface="+mn-ea"/>
                <a:cs typeface="+mn-cs"/>
              </a:rPr>
              <a:t>Datblygu</a:t>
            </a:r>
            <a:r>
              <a:rPr lang="en-GB" sz="3200" b="1" dirty="0">
                <a:latin typeface="Cosmos-Medium" panose="020B0600000000000000" pitchFamily="34" charset="0"/>
                <a:ea typeface="+mn-ea"/>
                <a:cs typeface="+mn-cs"/>
              </a:rPr>
              <a:t> </a:t>
            </a:r>
            <a:r>
              <a:rPr lang="en-GB" sz="3200" b="1" dirty="0" err="1">
                <a:latin typeface="Cosmos-Medium" panose="020B0600000000000000" pitchFamily="34" charset="0"/>
                <a:ea typeface="+mn-ea"/>
                <a:cs typeface="+mn-cs"/>
              </a:rPr>
              <a:t>Personol</a:t>
            </a:r>
            <a:endParaRPr lang="en-GB" sz="3200" b="1" dirty="0">
              <a:latin typeface="Cosmos-Medium" panose="020B0600000000000000" pitchFamily="34" charset="0"/>
              <a:ea typeface="+mn-ea"/>
              <a:cs typeface="+mn-cs"/>
            </a:endParaRPr>
          </a:p>
        </p:txBody>
      </p:sp>
      <p:graphicFrame>
        <p:nvGraphicFramePr>
          <p:cNvPr id="9" name="Content Placeholder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9021408"/>
              </p:ext>
            </p:extLst>
          </p:nvPr>
        </p:nvGraphicFramePr>
        <p:xfrm>
          <a:off x="256675" y="1058780"/>
          <a:ext cx="11582400" cy="5550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6228">
                  <a:extLst>
                    <a:ext uri="{9D8B030D-6E8A-4147-A177-3AD203B41FA5}">
                      <a16:colId xmlns:a16="http://schemas.microsoft.com/office/drawing/2014/main" val="264090048"/>
                    </a:ext>
                  </a:extLst>
                </a:gridCol>
                <a:gridCol w="2575206">
                  <a:extLst>
                    <a:ext uri="{9D8B030D-6E8A-4147-A177-3AD203B41FA5}">
                      <a16:colId xmlns:a16="http://schemas.microsoft.com/office/drawing/2014/main" val="286618867"/>
                    </a:ext>
                  </a:extLst>
                </a:gridCol>
                <a:gridCol w="3055330">
                  <a:extLst>
                    <a:ext uri="{9D8B030D-6E8A-4147-A177-3AD203B41FA5}">
                      <a16:colId xmlns:a16="http://schemas.microsoft.com/office/drawing/2014/main" val="1535843905"/>
                    </a:ext>
                  </a:extLst>
                </a:gridCol>
                <a:gridCol w="2966076">
                  <a:extLst>
                    <a:ext uri="{9D8B030D-6E8A-4147-A177-3AD203B41FA5}">
                      <a16:colId xmlns:a16="http://schemas.microsoft.com/office/drawing/2014/main" val="219654146"/>
                    </a:ext>
                  </a:extLst>
                </a:gridCol>
                <a:gridCol w="1289560">
                  <a:extLst>
                    <a:ext uri="{9D8B030D-6E8A-4147-A177-3AD203B41FA5}">
                      <a16:colId xmlns:a16="http://schemas.microsoft.com/office/drawing/2014/main" val="2698738158"/>
                    </a:ext>
                  </a:extLst>
                </a:gridCol>
              </a:tblGrid>
              <a:tr h="1037359">
                <a:tc>
                  <a:txBody>
                    <a:bodyPr/>
                    <a:lstStyle/>
                    <a:p>
                      <a:r>
                        <a:rPr lang="en-GB" sz="1600" dirty="0"/>
                        <a:t>What</a:t>
                      </a:r>
                      <a:r>
                        <a:rPr lang="en-GB" sz="1600" baseline="0" dirty="0"/>
                        <a:t> do I want to learn?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I have to do?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support and resources will I need?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How will I measure success?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Target Date for Review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777892311"/>
                  </a:ext>
                </a:extLst>
              </a:tr>
              <a:tr h="1332355">
                <a:tc>
                  <a:txBody>
                    <a:bodyPr/>
                    <a:lstStyle/>
                    <a:p>
                      <a:r>
                        <a:rPr lang="en-GB" sz="1600" dirty="0"/>
                        <a:t>Communication skills for job application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Attend networking</a:t>
                      </a:r>
                      <a:r>
                        <a:rPr lang="en-GB" sz="1600" baseline="0" dirty="0"/>
                        <a:t> events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Information on event details. Preparation before event</a:t>
                      </a:r>
                      <a:r>
                        <a:rPr lang="en-GB" sz="1600" baseline="0" dirty="0"/>
                        <a:t> about what to say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Number of meaningful connections I create on LinkedIn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 months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36506664"/>
                  </a:ext>
                </a:extLst>
              </a:tr>
              <a:tr h="153729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aseline="0" dirty="0"/>
                        <a:t>Put myself forward for team leader role in work </a:t>
                      </a:r>
                      <a:endParaRPr lang="en-GB" sz="1600" dirty="0"/>
                    </a:p>
                    <a:p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Speak to line</a:t>
                      </a:r>
                      <a:r>
                        <a:rPr lang="en-GB" sz="1600" baseline="0" dirty="0"/>
                        <a:t> manager.  Attend training courses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Target settings in work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 months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969026195"/>
                  </a:ext>
                </a:extLst>
              </a:tr>
              <a:tr h="164356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Practice</a:t>
                      </a:r>
                      <a:r>
                        <a:rPr lang="en-GB" sz="1600" baseline="0" dirty="0"/>
                        <a:t> public speaking</a:t>
                      </a:r>
                      <a:endParaRPr lang="en-GB" sz="16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Speak to module tutors find out when opportunities are coming up.  Support from careers team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Completion of public speaking and feedback from audience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6months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8941774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8027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8DD2E-F18B-E6F3-C98C-8367DC595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054" y="0"/>
            <a:ext cx="11481847" cy="1325563"/>
          </a:xfrm>
        </p:spPr>
        <p:txBody>
          <a:bodyPr/>
          <a:lstStyle/>
          <a:p>
            <a:r>
              <a:rPr lang="en-GB" dirty="0" err="1"/>
              <a:t>Targedau</a:t>
            </a:r>
            <a:r>
              <a:rPr lang="en-GB" dirty="0"/>
              <a:t> CAMPUS / SMART Targets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8582B76-05FB-B9DF-CA42-A622F0367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1164189"/>
            <a:ext cx="5743575" cy="423807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Create a SMART action plan outlining what you will do during your second year to enhance your employability.</a:t>
            </a:r>
          </a:p>
          <a:p>
            <a:pPr marL="0" indent="0">
              <a:buNone/>
            </a:pPr>
            <a:r>
              <a:rPr lang="en-GB" dirty="0"/>
              <a:t>Include:</a:t>
            </a:r>
          </a:p>
          <a:p>
            <a:pPr lvl="0"/>
            <a:r>
              <a:rPr lang="en-GB" dirty="0"/>
              <a:t>Specific goals</a:t>
            </a:r>
          </a:p>
          <a:p>
            <a:pPr lvl="0"/>
            <a:r>
              <a:rPr lang="en-GB" dirty="0"/>
              <a:t>Timescales</a:t>
            </a:r>
          </a:p>
          <a:p>
            <a:pPr lvl="0"/>
            <a:r>
              <a:rPr lang="en-GB" dirty="0"/>
              <a:t>Actions required</a:t>
            </a:r>
          </a:p>
          <a:p>
            <a:pPr lvl="0"/>
            <a:r>
              <a:rPr lang="en-GB" dirty="0"/>
              <a:t>Relevant CPD opportunities (e.g. LinkedIn Learning courses)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ACCC7DE-FF37-B5BF-65CF-7F9F5F81B5DF}"/>
              </a:ext>
            </a:extLst>
          </p:cNvPr>
          <p:cNvSpPr txBox="1">
            <a:spLocks/>
          </p:cNvSpPr>
          <p:nvPr/>
        </p:nvSpPr>
        <p:spPr>
          <a:xfrm>
            <a:off x="613739" y="1617111"/>
            <a:ext cx="5743575" cy="407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4C269D8-3904-2D30-CA86-54BE3DC609E5}"/>
              </a:ext>
            </a:extLst>
          </p:cNvPr>
          <p:cNvSpPr txBox="1">
            <a:spLocks/>
          </p:cNvSpPr>
          <p:nvPr/>
        </p:nvSpPr>
        <p:spPr>
          <a:xfrm>
            <a:off x="153644" y="1179789"/>
            <a:ext cx="5226246" cy="43682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Lluniwch gynllun gweithredu CAMPUS sy'n amlinellu'r hyn y byddwch chi'n ei wneud yn ystod eich ail flwyddyn i wella eich cyflogadwyedd.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Dylech gynnwys:</a:t>
            </a:r>
            <a:endParaRPr lang="en-GB" dirty="0"/>
          </a:p>
          <a:p>
            <a:pPr lvl="0"/>
            <a:r>
              <a:rPr lang="cy-GB" dirty="0"/>
              <a:t>Nodau penodol</a:t>
            </a:r>
            <a:endParaRPr lang="en-GB" dirty="0"/>
          </a:p>
          <a:p>
            <a:pPr lvl="0"/>
            <a:r>
              <a:rPr lang="cy-GB" dirty="0"/>
              <a:t>Amserlenni</a:t>
            </a:r>
            <a:endParaRPr lang="en-GB" dirty="0"/>
          </a:p>
          <a:p>
            <a:pPr lvl="0"/>
            <a:r>
              <a:rPr lang="cy-GB" dirty="0"/>
              <a:t>Y camau sydd eu hangen</a:t>
            </a:r>
            <a:endParaRPr lang="en-GB" dirty="0"/>
          </a:p>
          <a:p>
            <a:pPr lvl="0"/>
            <a:r>
              <a:rPr lang="cy-GB" dirty="0"/>
              <a:t>Cyfleoedd DPP perthnasol (e.e. cyrsiau </a:t>
            </a:r>
            <a:r>
              <a:rPr lang="cy-GB" dirty="0" err="1"/>
              <a:t>LinkedIn</a:t>
            </a:r>
            <a:r>
              <a:rPr lang="cy-GB" dirty="0"/>
              <a:t> </a:t>
            </a:r>
            <a:r>
              <a:rPr lang="cy-GB" dirty="0" err="1"/>
              <a:t>Learning</a:t>
            </a:r>
            <a:r>
              <a:rPr lang="cy-GB" dirty="0"/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087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397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  <a:ea typeface="+mn-ea"/>
                <a:cs typeface="+mn-cs"/>
              </a:rPr>
              <a:t>Make your Goals SMART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04280"/>
            <a:ext cx="10515600" cy="4877552"/>
          </a:xfrm>
        </p:spPr>
        <p:txBody>
          <a:bodyPr/>
          <a:lstStyle/>
          <a:p>
            <a:pPr fontAlgn="base"/>
            <a:r>
              <a:rPr lang="en-GB" b="1" dirty="0">
                <a:latin typeface="Aptos" panose="020B0004020202020204" pitchFamily="34" charset="0"/>
              </a:rPr>
              <a:t>S</a:t>
            </a:r>
            <a:r>
              <a:rPr lang="en-GB" dirty="0">
                <a:latin typeface="Aptos" panose="020B0004020202020204" pitchFamily="34" charset="0"/>
              </a:rPr>
              <a:t>pecific: (simple, sensible, significant).</a:t>
            </a:r>
            <a:br>
              <a:rPr lang="en-GB" dirty="0">
                <a:latin typeface="Aptos" panose="020B0004020202020204" pitchFamily="34" charset="0"/>
              </a:rPr>
            </a:br>
            <a:endParaRPr lang="en-GB" dirty="0">
              <a:latin typeface="Aptos" panose="020B0004020202020204" pitchFamily="34" charset="0"/>
            </a:endParaRPr>
          </a:p>
          <a:p>
            <a:pPr fontAlgn="base"/>
            <a:r>
              <a:rPr lang="en-GB" b="1" dirty="0">
                <a:latin typeface="Aptos" panose="020B0004020202020204" pitchFamily="34" charset="0"/>
              </a:rPr>
              <a:t>M</a:t>
            </a:r>
            <a:r>
              <a:rPr lang="en-GB" dirty="0">
                <a:latin typeface="Aptos" panose="020B0004020202020204" pitchFamily="34" charset="0"/>
              </a:rPr>
              <a:t>easurable: (meaningful, motivating).</a:t>
            </a:r>
            <a:br>
              <a:rPr lang="en-GB" dirty="0">
                <a:latin typeface="Aptos" panose="020B0004020202020204" pitchFamily="34" charset="0"/>
              </a:rPr>
            </a:br>
            <a:endParaRPr lang="en-GB" dirty="0">
              <a:latin typeface="Aptos" panose="020B0004020202020204" pitchFamily="34" charset="0"/>
            </a:endParaRPr>
          </a:p>
          <a:p>
            <a:pPr fontAlgn="base"/>
            <a:r>
              <a:rPr lang="en-GB" b="1" dirty="0">
                <a:latin typeface="Aptos" panose="020B0004020202020204" pitchFamily="34" charset="0"/>
              </a:rPr>
              <a:t>A</a:t>
            </a:r>
            <a:r>
              <a:rPr lang="en-GB" dirty="0">
                <a:latin typeface="Aptos" panose="020B0004020202020204" pitchFamily="34" charset="0"/>
              </a:rPr>
              <a:t>chievable: (agreed, attainable).</a:t>
            </a:r>
            <a:br>
              <a:rPr lang="en-GB" dirty="0">
                <a:latin typeface="Aptos" panose="020B0004020202020204" pitchFamily="34" charset="0"/>
              </a:rPr>
            </a:br>
            <a:endParaRPr lang="en-GB" dirty="0">
              <a:latin typeface="Aptos" panose="020B0004020202020204" pitchFamily="34" charset="0"/>
            </a:endParaRPr>
          </a:p>
          <a:p>
            <a:pPr fontAlgn="base"/>
            <a:r>
              <a:rPr lang="en-GB" b="1" dirty="0">
                <a:latin typeface="Aptos" panose="020B0004020202020204" pitchFamily="34" charset="0"/>
              </a:rPr>
              <a:t>R</a:t>
            </a:r>
            <a:r>
              <a:rPr lang="en-GB" dirty="0">
                <a:latin typeface="Aptos" panose="020B0004020202020204" pitchFamily="34" charset="0"/>
              </a:rPr>
              <a:t>elevant: (reasonable, realistic and resourced, results-based).</a:t>
            </a:r>
            <a:br>
              <a:rPr lang="en-GB" dirty="0">
                <a:latin typeface="Aptos" panose="020B0004020202020204" pitchFamily="34" charset="0"/>
              </a:rPr>
            </a:br>
            <a:endParaRPr lang="en-GB" dirty="0">
              <a:latin typeface="Aptos" panose="020B0004020202020204" pitchFamily="34" charset="0"/>
            </a:endParaRPr>
          </a:p>
          <a:p>
            <a:pPr fontAlgn="base"/>
            <a:r>
              <a:rPr lang="en-GB" b="1" dirty="0">
                <a:latin typeface="Aptos" panose="020B0004020202020204" pitchFamily="34" charset="0"/>
              </a:rPr>
              <a:t>T</a:t>
            </a:r>
            <a:r>
              <a:rPr lang="en-GB" dirty="0">
                <a:latin typeface="Aptos" panose="020B0004020202020204" pitchFamily="34" charset="0"/>
              </a:rPr>
              <a:t>ime bound: (time-based, time limited, time/cost limited, timely, time-sensitive).</a:t>
            </a:r>
          </a:p>
        </p:txBody>
      </p:sp>
    </p:spTree>
    <p:extLst>
      <p:ext uri="{BB962C8B-B14F-4D97-AF65-F5344CB8AC3E}">
        <p14:creationId xmlns:p14="http://schemas.microsoft.com/office/powerpoint/2010/main" val="32939409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E9D6F-8837-FBA6-6050-08D54AAA6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756" y="0"/>
            <a:ext cx="10909852" cy="5759520"/>
          </a:xfrm>
        </p:spPr>
        <p:txBody>
          <a:bodyPr>
            <a:normAutofit fontScale="92500" lnSpcReduction="20000"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en-GB" sz="3200" b="1" dirty="0"/>
              <a:t>C – </a:t>
            </a:r>
            <a:r>
              <a:rPr lang="en-GB" sz="3200" b="1" dirty="0" err="1"/>
              <a:t>Clir</a:t>
            </a:r>
            <a:r>
              <a:rPr lang="en-GB" sz="3200" b="1" dirty="0"/>
              <a:t> – </a:t>
            </a:r>
            <a:r>
              <a:rPr lang="en-GB" sz="3200" i="1" dirty="0" err="1"/>
              <a:t>syml</a:t>
            </a:r>
            <a:r>
              <a:rPr lang="en-GB" sz="3200" i="1" dirty="0"/>
              <a:t>, </a:t>
            </a:r>
            <a:r>
              <a:rPr lang="en-GB" sz="3200" i="1" dirty="0" err="1"/>
              <a:t>synhwyrol</a:t>
            </a:r>
            <a:r>
              <a:rPr lang="en-GB" sz="3200" i="1" dirty="0"/>
              <a:t>, </a:t>
            </a:r>
            <a:r>
              <a:rPr lang="en-GB" sz="3200" i="1" dirty="0" err="1"/>
              <a:t>arwyddocaol</a:t>
            </a:r>
            <a:endParaRPr lang="en-GB" sz="3200" dirty="0"/>
          </a:p>
          <a:p>
            <a:pPr fontAlgn="t">
              <a:lnSpc>
                <a:spcPct val="150000"/>
              </a:lnSpc>
              <a:buNone/>
            </a:pPr>
            <a:r>
              <a:rPr lang="en-GB" sz="3200" b="1" dirty="0"/>
              <a:t>A – </a:t>
            </a:r>
            <a:r>
              <a:rPr lang="en-GB" sz="3200" b="1" dirty="0" err="1"/>
              <a:t>Asuradwy</a:t>
            </a:r>
            <a:r>
              <a:rPr lang="en-GB" sz="3200" b="1" dirty="0"/>
              <a:t> - </a:t>
            </a:r>
            <a:r>
              <a:rPr lang="en-GB" sz="3200" i="1" dirty="0" err="1"/>
              <a:t>ystyrlon</a:t>
            </a:r>
            <a:r>
              <a:rPr lang="en-GB" sz="3200" i="1" dirty="0"/>
              <a:t>, </a:t>
            </a:r>
            <a:r>
              <a:rPr lang="en-GB" sz="3200" i="1" dirty="0" err="1"/>
              <a:t>ysgogol</a:t>
            </a:r>
            <a:endParaRPr lang="en-GB" sz="3200" dirty="0"/>
          </a:p>
          <a:p>
            <a:pPr fontAlgn="t">
              <a:lnSpc>
                <a:spcPct val="150000"/>
              </a:lnSpc>
              <a:buNone/>
            </a:pPr>
            <a:r>
              <a:rPr lang="en-GB" sz="3200" b="1" dirty="0"/>
              <a:t>M – </a:t>
            </a:r>
            <a:r>
              <a:rPr lang="en-GB" sz="3200" b="1" dirty="0" err="1"/>
              <a:t>Modd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gyflawni</a:t>
            </a:r>
            <a:r>
              <a:rPr lang="en-GB" sz="3200" b="1" dirty="0"/>
              <a:t> - </a:t>
            </a:r>
            <a:r>
              <a:rPr lang="en-GB" sz="3200" i="1" dirty="0" err="1"/>
              <a:t>cytûn</a:t>
            </a:r>
            <a:r>
              <a:rPr lang="en-GB" sz="3200" i="1" dirty="0"/>
              <a:t>, </a:t>
            </a:r>
            <a:r>
              <a:rPr lang="en-GB" sz="3200" i="1" dirty="0" err="1"/>
              <a:t>cyraeddadwy</a:t>
            </a:r>
            <a:endParaRPr lang="en-GB" sz="3200" dirty="0"/>
          </a:p>
          <a:p>
            <a:pPr fontAlgn="t">
              <a:lnSpc>
                <a:spcPct val="150000"/>
              </a:lnSpc>
              <a:buNone/>
            </a:pPr>
            <a:r>
              <a:rPr lang="en-GB" sz="3200" b="1" dirty="0"/>
              <a:t>P – </a:t>
            </a:r>
            <a:r>
              <a:rPr lang="en-GB" sz="3200" b="1" dirty="0" err="1"/>
              <a:t>Perthnasol</a:t>
            </a:r>
            <a:r>
              <a:rPr lang="en-GB" sz="3200" b="1" dirty="0"/>
              <a:t> - </a:t>
            </a:r>
            <a:r>
              <a:rPr lang="en-GB" sz="3200" i="1" dirty="0" err="1"/>
              <a:t>rhesymol</a:t>
            </a:r>
            <a:r>
              <a:rPr lang="en-GB" sz="3200" i="1" dirty="0"/>
              <a:t>, </a:t>
            </a:r>
            <a:r>
              <a:rPr lang="en-GB" sz="3200" i="1" dirty="0" err="1"/>
              <a:t>realistig</a:t>
            </a:r>
            <a:r>
              <a:rPr lang="en-GB" sz="3200" i="1" dirty="0"/>
              <a:t>, </a:t>
            </a:r>
            <a:r>
              <a:rPr lang="en-GB" sz="3200" i="1" dirty="0" err="1"/>
              <a:t>wedi’i</a:t>
            </a:r>
            <a:r>
              <a:rPr lang="en-GB" sz="3200" i="1" dirty="0"/>
              <a:t> </a:t>
            </a:r>
            <a:r>
              <a:rPr lang="en-GB" sz="3200" i="1" dirty="0" err="1"/>
              <a:t>adnoddau’n</a:t>
            </a:r>
            <a:r>
              <a:rPr lang="en-GB" sz="3200" i="1" dirty="0"/>
              <a:t> </a:t>
            </a:r>
            <a:r>
              <a:rPr lang="en-GB" sz="3200" i="1" dirty="0" err="1"/>
              <a:t>briodol</a:t>
            </a:r>
            <a:r>
              <a:rPr lang="en-GB" sz="3200" i="1" dirty="0"/>
              <a:t>, </a:t>
            </a:r>
            <a:r>
              <a:rPr lang="en-GB" sz="3200" i="1" dirty="0" err="1"/>
              <a:t>yn</a:t>
            </a:r>
            <a:r>
              <a:rPr lang="en-GB" sz="3200" i="1" dirty="0"/>
              <a:t> </a:t>
            </a:r>
            <a:r>
              <a:rPr lang="en-GB" sz="3200" i="1" dirty="0" err="1"/>
              <a:t>seiliedig</a:t>
            </a:r>
            <a:r>
              <a:rPr lang="en-GB" sz="3200" i="1" dirty="0"/>
              <a:t> </a:t>
            </a:r>
            <a:r>
              <a:rPr lang="en-GB" sz="3200" i="1" dirty="0" err="1"/>
              <a:t>ar</a:t>
            </a:r>
            <a:r>
              <a:rPr lang="en-GB" sz="3200" i="1" dirty="0"/>
              <a:t> </a:t>
            </a:r>
            <a:r>
              <a:rPr lang="en-GB" sz="3200" i="1" dirty="0" err="1"/>
              <a:t>ganlyniadau</a:t>
            </a:r>
            <a:endParaRPr lang="en-GB" sz="3200" dirty="0"/>
          </a:p>
          <a:p>
            <a:pPr fontAlgn="t">
              <a:lnSpc>
                <a:spcPct val="150000"/>
              </a:lnSpc>
              <a:buNone/>
            </a:pPr>
            <a:r>
              <a:rPr lang="en-GB" sz="3200" b="1" dirty="0"/>
              <a:t>U – Un </a:t>
            </a:r>
            <a:r>
              <a:rPr lang="en-GB" sz="3200" b="1" dirty="0" err="1"/>
              <a:t>amserlen</a:t>
            </a:r>
            <a:r>
              <a:rPr lang="en-GB" sz="3200" b="1" dirty="0"/>
              <a:t> </a:t>
            </a:r>
            <a:r>
              <a:rPr lang="en-GB" sz="3200" b="1" dirty="0" err="1"/>
              <a:t>glir</a:t>
            </a:r>
            <a:r>
              <a:rPr lang="en-GB" sz="3200" b="1" dirty="0"/>
              <a:t> - </a:t>
            </a:r>
            <a:r>
              <a:rPr lang="en-GB" sz="3200" i="1" dirty="0" err="1"/>
              <a:t>gyda</a:t>
            </a:r>
            <a:r>
              <a:rPr lang="en-GB" sz="3200" i="1" dirty="0"/>
              <a:t> </a:t>
            </a:r>
            <a:r>
              <a:rPr lang="en-GB" sz="3200" i="1" dirty="0" err="1"/>
              <a:t>therfynau</a:t>
            </a:r>
            <a:r>
              <a:rPr lang="en-GB" sz="3200" i="1" dirty="0"/>
              <a:t> </a:t>
            </a:r>
            <a:r>
              <a:rPr lang="en-GB" sz="3200" i="1" dirty="0" err="1"/>
              <a:t>amser</a:t>
            </a:r>
            <a:r>
              <a:rPr lang="en-GB" sz="3200" i="1" dirty="0"/>
              <a:t> </a:t>
            </a:r>
            <a:r>
              <a:rPr lang="en-GB" sz="3200" i="1" dirty="0" err="1"/>
              <a:t>wedi’u</a:t>
            </a:r>
            <a:r>
              <a:rPr lang="en-GB" sz="3200" i="1" dirty="0"/>
              <a:t> </a:t>
            </a:r>
            <a:r>
              <a:rPr lang="en-GB" sz="3200" i="1" dirty="0" err="1"/>
              <a:t>diffinio’n</a:t>
            </a:r>
            <a:r>
              <a:rPr lang="en-GB" sz="3200" i="1" dirty="0"/>
              <a:t> </a:t>
            </a:r>
            <a:r>
              <a:rPr lang="en-GB" sz="3200" i="1" dirty="0" err="1"/>
              <a:t>glir</a:t>
            </a:r>
            <a:endParaRPr lang="en-GB" sz="3200" dirty="0"/>
          </a:p>
          <a:p>
            <a:pPr fontAlgn="t">
              <a:lnSpc>
                <a:spcPct val="150000"/>
              </a:lnSpc>
              <a:buNone/>
            </a:pPr>
            <a:r>
              <a:rPr lang="en-GB" sz="3200" b="1" dirty="0"/>
              <a:t>S – </a:t>
            </a:r>
            <a:r>
              <a:rPr lang="en-GB" sz="3200" b="1" dirty="0" err="1"/>
              <a:t>Sensitif</a:t>
            </a:r>
            <a:r>
              <a:rPr lang="en-GB" sz="3200" b="1" dirty="0"/>
              <a:t> </a:t>
            </a:r>
            <a:r>
              <a:rPr lang="en-GB" sz="3200" b="1" dirty="0" err="1"/>
              <a:t>i</a:t>
            </a:r>
            <a:r>
              <a:rPr lang="en-GB" sz="3200" b="1" dirty="0"/>
              <a:t> </a:t>
            </a:r>
            <a:r>
              <a:rPr lang="en-GB" sz="3200" b="1" dirty="0" err="1"/>
              <a:t>amser</a:t>
            </a:r>
            <a:r>
              <a:rPr lang="en-GB" sz="3200" b="1" dirty="0"/>
              <a:t> - </a:t>
            </a:r>
            <a:r>
              <a:rPr lang="en-GB" sz="3200" i="1" dirty="0" err="1"/>
              <a:t>yn</a:t>
            </a:r>
            <a:r>
              <a:rPr lang="en-GB" sz="3200" i="1" dirty="0"/>
              <a:t> </a:t>
            </a:r>
            <a:r>
              <a:rPr lang="en-GB" sz="3200" i="1" dirty="0" err="1"/>
              <a:t>seiliedig</a:t>
            </a:r>
            <a:r>
              <a:rPr lang="en-GB" sz="3200" i="1" dirty="0"/>
              <a:t> </a:t>
            </a:r>
            <a:r>
              <a:rPr lang="en-GB" sz="3200" i="1" dirty="0" err="1"/>
              <a:t>ar</a:t>
            </a:r>
            <a:r>
              <a:rPr lang="en-GB" sz="3200" i="1" dirty="0"/>
              <a:t> </a:t>
            </a:r>
            <a:r>
              <a:rPr lang="en-GB" sz="3200" i="1" dirty="0" err="1"/>
              <a:t>amser</a:t>
            </a:r>
            <a:r>
              <a:rPr lang="en-GB" sz="3200" i="1" dirty="0"/>
              <a:t>, â </a:t>
            </a:r>
            <a:r>
              <a:rPr lang="en-GB" sz="3200" i="1" dirty="0" err="1"/>
              <a:t>therfyn</a:t>
            </a:r>
            <a:r>
              <a:rPr lang="en-GB" sz="3200" i="1" dirty="0"/>
              <a:t> </a:t>
            </a:r>
            <a:r>
              <a:rPr lang="en-GB" sz="3200" i="1" dirty="0" err="1"/>
              <a:t>amser</a:t>
            </a:r>
            <a:r>
              <a:rPr lang="en-GB" sz="3200" i="1" dirty="0"/>
              <a:t>, </a:t>
            </a:r>
            <a:r>
              <a:rPr lang="en-GB" sz="3200" i="1" dirty="0" err="1"/>
              <a:t>wedi’i</a:t>
            </a:r>
            <a:r>
              <a:rPr lang="en-GB" sz="3200" i="1" dirty="0"/>
              <a:t> </a:t>
            </a:r>
            <a:r>
              <a:rPr lang="en-GB" sz="3200" i="1" dirty="0" err="1"/>
              <a:t>gyfyngu</a:t>
            </a:r>
            <a:r>
              <a:rPr lang="en-GB" sz="3200" i="1" dirty="0"/>
              <a:t> </a:t>
            </a:r>
            <a:r>
              <a:rPr lang="en-GB" sz="3200" i="1" dirty="0" err="1"/>
              <a:t>gan</a:t>
            </a:r>
            <a:r>
              <a:rPr lang="en-GB" sz="3200" i="1" dirty="0"/>
              <a:t> </a:t>
            </a:r>
            <a:r>
              <a:rPr lang="en-GB" sz="3200" i="1" dirty="0" err="1"/>
              <a:t>amser</a:t>
            </a:r>
            <a:r>
              <a:rPr lang="en-GB" sz="3200" i="1" dirty="0"/>
              <a:t> neu </a:t>
            </a:r>
            <a:r>
              <a:rPr lang="en-GB" sz="3200" i="1" dirty="0" err="1"/>
              <a:t>gost</a:t>
            </a:r>
            <a:r>
              <a:rPr lang="en-GB" sz="3200" i="1" dirty="0"/>
              <a:t>, ac </a:t>
            </a:r>
            <a:r>
              <a:rPr lang="en-GB" sz="3200" i="1" dirty="0" err="1"/>
              <a:t>wedi’i</a:t>
            </a:r>
            <a:r>
              <a:rPr lang="en-GB" sz="3200" i="1" dirty="0"/>
              <a:t> </a:t>
            </a:r>
            <a:r>
              <a:rPr lang="en-GB" sz="3200" i="1" dirty="0" err="1"/>
              <a:t>amseru’n</a:t>
            </a:r>
            <a:r>
              <a:rPr lang="en-GB" sz="3200" i="1" dirty="0"/>
              <a:t> </a:t>
            </a:r>
            <a:r>
              <a:rPr lang="en-GB" sz="3200" i="1" dirty="0" err="1"/>
              <a:t>briodol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256704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8C7BC-9718-2F70-0491-0B0FD4817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94684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Atgoffa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 : / Reminder to complete 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79B06-D7FD-AF27-6339-D7A536F88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008464"/>
            <a:ext cx="6096000" cy="4393095"/>
          </a:xfrm>
        </p:spPr>
        <p:txBody>
          <a:bodyPr>
            <a:normAutofit/>
          </a:bodyPr>
          <a:lstStyle/>
          <a:p>
            <a:r>
              <a:rPr lang="en-GB" sz="3200" i="1" dirty="0"/>
              <a:t>Complete PDP ensuring targets are SMART</a:t>
            </a:r>
          </a:p>
          <a:p>
            <a:r>
              <a:rPr lang="en-GB" sz="3200" i="1" dirty="0"/>
              <a:t>Identify / include key literature sources to support your focus – at least those relating to Governing Bodies </a:t>
            </a:r>
          </a:p>
          <a:p>
            <a:r>
              <a:rPr lang="en-GB" sz="3200" dirty="0"/>
              <a:t>Upload this and any other paperwork into ‘Cloud File’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CE799D6-D195-6E41-12F8-FD294FDB152D}"/>
              </a:ext>
            </a:extLst>
          </p:cNvPr>
          <p:cNvSpPr txBox="1">
            <a:spLocks/>
          </p:cNvSpPr>
          <p:nvPr/>
        </p:nvSpPr>
        <p:spPr>
          <a:xfrm>
            <a:off x="351934" y="1172818"/>
            <a:ext cx="5054953" cy="463163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500" dirty="0" err="1"/>
              <a:t>Cwblhewch</a:t>
            </a:r>
            <a:r>
              <a:rPr lang="en-GB" sz="3500" dirty="0"/>
              <a:t> CDP </a:t>
            </a:r>
            <a:r>
              <a:rPr lang="en-GB" sz="3500" dirty="0" err="1"/>
              <a:t>gan</a:t>
            </a:r>
            <a:r>
              <a:rPr lang="en-GB" sz="3500" dirty="0"/>
              <a:t> </a:t>
            </a:r>
            <a:r>
              <a:rPr lang="en-GB" sz="3500" dirty="0" err="1"/>
              <a:t>sicrhau</a:t>
            </a:r>
            <a:r>
              <a:rPr lang="en-GB" sz="3500" dirty="0"/>
              <a:t> </a:t>
            </a:r>
            <a:r>
              <a:rPr lang="en-GB" sz="3500" dirty="0" err="1"/>
              <a:t>targedau</a:t>
            </a:r>
            <a:r>
              <a:rPr lang="en-GB" sz="3500" dirty="0"/>
              <a:t> CAMPUS</a:t>
            </a:r>
          </a:p>
          <a:p>
            <a:r>
              <a:rPr lang="en-GB" sz="3500" dirty="0" err="1"/>
              <a:t>Dynodwch</a:t>
            </a:r>
            <a:r>
              <a:rPr lang="en-GB" sz="3500" dirty="0"/>
              <a:t> </a:t>
            </a:r>
            <a:r>
              <a:rPr lang="en-GB" sz="3500" dirty="0" err="1"/>
              <a:t>llenyddiaeth</a:t>
            </a:r>
            <a:r>
              <a:rPr lang="en-GB" sz="3500" dirty="0"/>
              <a:t> </a:t>
            </a:r>
            <a:r>
              <a:rPr lang="en-GB" sz="3500" dirty="0" err="1"/>
              <a:t>allweddol</a:t>
            </a:r>
            <a:r>
              <a:rPr lang="en-GB" sz="3500" dirty="0"/>
              <a:t> </a:t>
            </a:r>
            <a:r>
              <a:rPr lang="en-GB" sz="3500" dirty="0" err="1"/>
              <a:t>ar</a:t>
            </a:r>
            <a:r>
              <a:rPr lang="en-GB" sz="3500" dirty="0"/>
              <a:t> </a:t>
            </a:r>
            <a:r>
              <a:rPr lang="en-GB" sz="3500" dirty="0" err="1"/>
              <a:t>gyfer</a:t>
            </a:r>
            <a:r>
              <a:rPr lang="en-GB" sz="3500" dirty="0"/>
              <a:t> </a:t>
            </a:r>
            <a:r>
              <a:rPr lang="en-GB" sz="3500" dirty="0" err="1"/>
              <a:t>eich</a:t>
            </a:r>
            <a:r>
              <a:rPr lang="en-GB" sz="3500" dirty="0"/>
              <a:t> </a:t>
            </a:r>
            <a:r>
              <a:rPr lang="en-GB" sz="3500" dirty="0" err="1"/>
              <a:t>ffocws</a:t>
            </a:r>
            <a:r>
              <a:rPr lang="en-GB" sz="3500" dirty="0"/>
              <a:t> – o </a:t>
            </a:r>
            <a:r>
              <a:rPr lang="en-GB" sz="3500" dirty="0" err="1"/>
              <a:t>leiaf</a:t>
            </a:r>
            <a:r>
              <a:rPr lang="en-GB" sz="3500" dirty="0"/>
              <a:t> y </a:t>
            </a:r>
            <a:r>
              <a:rPr lang="en-GB" sz="3500" dirty="0" err="1"/>
              <a:t>rhai</a:t>
            </a:r>
            <a:r>
              <a:rPr lang="en-GB" sz="3500" dirty="0"/>
              <a:t> </a:t>
            </a:r>
            <a:r>
              <a:rPr lang="en-GB" sz="3500" dirty="0" err="1"/>
              <a:t>sy’n</a:t>
            </a:r>
            <a:r>
              <a:rPr lang="en-GB" sz="3500" dirty="0"/>
              <a:t> </a:t>
            </a:r>
            <a:r>
              <a:rPr lang="en-GB" sz="3500" dirty="0" err="1"/>
              <a:t>cefnogi</a:t>
            </a:r>
            <a:r>
              <a:rPr lang="en-GB" sz="3500" dirty="0"/>
              <a:t> </a:t>
            </a:r>
            <a:r>
              <a:rPr lang="en-GB" sz="3500" dirty="0" err="1"/>
              <a:t>Cyrff</a:t>
            </a:r>
            <a:r>
              <a:rPr lang="en-GB" sz="3500" dirty="0"/>
              <a:t> </a:t>
            </a:r>
            <a:r>
              <a:rPr lang="en-GB" sz="3500" dirty="0" err="1"/>
              <a:t>Llywodraethol</a:t>
            </a:r>
            <a:endParaRPr lang="en-GB" sz="3500" dirty="0"/>
          </a:p>
          <a:p>
            <a:r>
              <a:rPr lang="en-GB" sz="3500" dirty="0" err="1"/>
              <a:t>Lanlwythwch</a:t>
            </a:r>
            <a:r>
              <a:rPr lang="en-GB" sz="3500" dirty="0"/>
              <a:t>, ac </a:t>
            </a:r>
            <a:r>
              <a:rPr lang="en-GB" sz="3500" dirty="0" err="1"/>
              <a:t>unrhyw</a:t>
            </a:r>
            <a:r>
              <a:rPr lang="en-GB" sz="3500" dirty="0"/>
              <a:t> </a:t>
            </a:r>
            <a:r>
              <a:rPr lang="en-GB" sz="3500" dirty="0" err="1"/>
              <a:t>ddofgen</a:t>
            </a:r>
            <a:r>
              <a:rPr lang="en-GB" sz="3500" dirty="0"/>
              <a:t> </a:t>
            </a:r>
            <a:r>
              <a:rPr lang="en-GB" sz="3500" dirty="0" err="1"/>
              <a:t>arall</a:t>
            </a:r>
            <a:r>
              <a:rPr lang="en-GB" sz="3500" dirty="0"/>
              <a:t> </a:t>
            </a:r>
            <a:r>
              <a:rPr lang="en-GB" sz="3500" dirty="0" err="1"/>
              <a:t>o’ch</a:t>
            </a:r>
            <a:r>
              <a:rPr lang="en-GB" sz="3500" dirty="0"/>
              <a:t> Gwaith </a:t>
            </a:r>
            <a:r>
              <a:rPr lang="en-GB" sz="3500" dirty="0" err="1"/>
              <a:t>papur</a:t>
            </a:r>
            <a:r>
              <a:rPr lang="en-GB" sz="3500" dirty="0"/>
              <a:t> </a:t>
            </a:r>
            <a:r>
              <a:rPr lang="en-GB" sz="3500" dirty="0" err="1"/>
              <a:t>i’ch</a:t>
            </a:r>
            <a:r>
              <a:rPr lang="en-GB" sz="3500" dirty="0"/>
              <a:t> </a:t>
            </a:r>
            <a:r>
              <a:rPr lang="en-GB" sz="3500" dirty="0" err="1"/>
              <a:t>ffeil</a:t>
            </a:r>
            <a:r>
              <a:rPr lang="en-GB" sz="3500" dirty="0"/>
              <a:t> </a:t>
            </a:r>
            <a:r>
              <a:rPr lang="en-GB" sz="3500" dirty="0" err="1"/>
              <a:t>sydd</a:t>
            </a:r>
            <a:r>
              <a:rPr lang="en-GB" sz="3500" dirty="0"/>
              <a:t> </a:t>
            </a:r>
            <a:r>
              <a:rPr lang="en-GB" sz="3500" dirty="0" err="1"/>
              <a:t>yn</a:t>
            </a:r>
            <a:r>
              <a:rPr lang="en-GB" sz="3500" dirty="0"/>
              <a:t> y ‘</a:t>
            </a:r>
            <a:r>
              <a:rPr lang="en-GB" sz="3500" dirty="0" err="1"/>
              <a:t>Cwmwl</a:t>
            </a:r>
            <a:r>
              <a:rPr lang="en-GB" sz="3500" dirty="0"/>
              <a:t>’.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481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0EFDBC-1209-ADF1-980F-446D9A942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FC1E3-15B6-E09D-73B4-B39654CFEAB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30188"/>
            <a:ext cx="11833225" cy="1325562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/ 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0AA19-1C90-405F-82D6-BCC5194B763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565250" y="1173617"/>
            <a:ext cx="5502600" cy="530451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From now to next week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Upload completed work and any planning materials to personal file – (link on module page). 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Week 5</a:t>
            </a:r>
            <a:r>
              <a:rPr lang="en-GB" dirty="0"/>
              <a:t>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Ethics : Monday lecture 10 – 11.45am (</a:t>
            </a:r>
            <a:r>
              <a:rPr lang="en-GB" dirty="0" err="1"/>
              <a:t>i</a:t>
            </a:r>
            <a:r>
              <a:rPr lang="en-GB" dirty="0"/>
              <a:t>)guidance on how to conduct 1:1 interview – protocols needed etc (ii)ethics for research module for project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44BACF6-BAA3-0427-6E73-627F2F95691E}"/>
              </a:ext>
            </a:extLst>
          </p:cNvPr>
          <p:cNvSpPr txBox="1">
            <a:spLocks/>
          </p:cNvSpPr>
          <p:nvPr/>
        </p:nvSpPr>
        <p:spPr>
          <a:xfrm>
            <a:off x="358775" y="1173616"/>
            <a:ext cx="5127625" cy="492238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O </a:t>
            </a:r>
            <a:r>
              <a:rPr lang="en-GB" b="1" dirty="0" err="1"/>
              <a:t>nawr</a:t>
            </a:r>
            <a:r>
              <a:rPr lang="en-GB" b="1" dirty="0"/>
              <a:t> tan </a:t>
            </a:r>
            <a:r>
              <a:rPr lang="en-GB" b="1" dirty="0" err="1"/>
              <a:t>wythnos</a:t>
            </a:r>
            <a:r>
              <a:rPr lang="en-GB" b="1" dirty="0"/>
              <a:t> </a:t>
            </a:r>
            <a:r>
              <a:rPr lang="en-GB" b="1" dirty="0" err="1"/>
              <a:t>nesaf</a:t>
            </a:r>
            <a:r>
              <a:rPr lang="en-GB" b="1" dirty="0"/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Lanlwythwch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darn o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neu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ffeil</a:t>
            </a:r>
            <a:r>
              <a:rPr lang="en-GB" dirty="0"/>
              <a:t> (</a:t>
            </a:r>
            <a:r>
              <a:rPr lang="en-GB" dirty="0" err="1"/>
              <a:t>linc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dudalen</a:t>
            </a:r>
            <a:r>
              <a:rPr lang="en-GB" dirty="0"/>
              <a:t> module). 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r>
              <a:rPr lang="en-GB" b="1" dirty="0" err="1"/>
              <a:t>Wythnos</a:t>
            </a:r>
            <a:r>
              <a:rPr lang="en-GB" b="1" dirty="0"/>
              <a:t> 5</a:t>
            </a:r>
            <a:r>
              <a:rPr lang="en-GB" dirty="0"/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Moeseg</a:t>
            </a:r>
            <a:r>
              <a:rPr lang="en-GB" dirty="0"/>
              <a:t> :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darlith</a:t>
            </a:r>
            <a:r>
              <a:rPr lang="en-GB" dirty="0"/>
              <a:t> 10 – 11.45am (</a:t>
            </a:r>
            <a:r>
              <a:rPr lang="en-GB" dirty="0" err="1"/>
              <a:t>i</a:t>
            </a:r>
            <a:r>
              <a:rPr lang="en-GB" dirty="0"/>
              <a:t>)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I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cyfweliad</a:t>
            </a:r>
            <a:r>
              <a:rPr lang="en-GB" dirty="0"/>
              <a:t> 1:1 – protocol </a:t>
            </a:r>
            <a:r>
              <a:rPr lang="en-GB" dirty="0" err="1"/>
              <a:t>ayyb</a:t>
            </a:r>
            <a:r>
              <a:rPr lang="en-GB" dirty="0"/>
              <a:t> (ii)</a:t>
            </a:r>
            <a:r>
              <a:rPr lang="en-GB" dirty="0" err="1"/>
              <a:t>moeseg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162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743</TotalTime>
  <Words>1167</Words>
  <Application>Microsoft Office PowerPoint</Application>
  <PresentationFormat>Widescreen</PresentationFormat>
  <Paragraphs>174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Cosmos-Medium</vt:lpstr>
      <vt:lpstr>Aptos</vt:lpstr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200_Text 2</vt:lpstr>
      <vt:lpstr>UWTSD Logo only mono_bottom left</vt:lpstr>
      <vt:lpstr>Office 2013 - 2022 Theme</vt:lpstr>
      <vt:lpstr>PowerPoint Presentation</vt:lpstr>
      <vt:lpstr>Aims for today / Amcanion heddiw</vt:lpstr>
      <vt:lpstr>As a result of analysing job roles,  essentials and desirable skills – gather the opinion of your peers of your focus  Yn sgil dadansoddi amrywiol swyddi, sgiliau hanfodol – casglwch barn eich cyfoedion am eich bwriad. </vt:lpstr>
      <vt:lpstr>As a result of analysing job roles,  essentials and desirable skills – gather the opinion of your peers of your focus</vt:lpstr>
      <vt:lpstr>PowerPoint Presentation</vt:lpstr>
      <vt:lpstr>SWOT (Also, keep the outcome of your Training Needs Analysis in mind when completing this)</vt:lpstr>
      <vt:lpstr>Professional Development Plan Cynllun Datblygu Proffesiynol</vt:lpstr>
      <vt:lpstr>PowerPoint Presentation</vt:lpstr>
      <vt:lpstr>PowerPoint Presentation</vt:lpstr>
      <vt:lpstr>PowerPoint Presentation</vt:lpstr>
      <vt:lpstr>Personal Development Plan / Cynllun Datblygu Personol</vt:lpstr>
      <vt:lpstr>Targedau CAMPUS / SMART Targets </vt:lpstr>
      <vt:lpstr>Make your Goals SMART</vt:lpstr>
      <vt:lpstr>PowerPoint Presentation</vt:lpstr>
      <vt:lpstr>Atgoffa cwblhau : / Reminder to complete : </vt:lpstr>
      <vt:lpstr>Wythnos Nesaf /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96</cp:revision>
  <dcterms:created xsi:type="dcterms:W3CDTF">2021-03-09T15:35:42Z</dcterms:created>
  <dcterms:modified xsi:type="dcterms:W3CDTF">2026-10-15T15:48:55Z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