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4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5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6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notesMasterIdLst>
    <p:notesMasterId r:id="rId23"/>
  </p:notesMasterIdLst>
  <p:sldIdLst>
    <p:sldId id="257" r:id="rId8"/>
    <p:sldId id="256" r:id="rId9"/>
    <p:sldId id="908" r:id="rId10"/>
    <p:sldId id="909" r:id="rId11"/>
    <p:sldId id="910" r:id="rId12"/>
    <p:sldId id="911" r:id="rId13"/>
    <p:sldId id="912" r:id="rId14"/>
    <p:sldId id="913" r:id="rId15"/>
    <p:sldId id="914" r:id="rId16"/>
    <p:sldId id="915" r:id="rId17"/>
    <p:sldId id="916" r:id="rId18"/>
    <p:sldId id="917" r:id="rId19"/>
    <p:sldId id="918" r:id="rId20"/>
    <p:sldId id="919" r:id="rId21"/>
    <p:sldId id="92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EA159B0-4D1B-4829-91F1-1EE9A10502A6}">
          <p14:sldIdLst>
            <p14:sldId id="257"/>
            <p14:sldId id="256"/>
          </p14:sldIdLst>
        </p14:section>
        <p14:section name="Default Section" id="{DB243323-AA26-4E06-96A0-7CAC0F13CEFD}">
          <p14:sldIdLst/>
        </p14:section>
        <p14:section name="Default Section" id="{CDC99EC2-5556-4F8C-93D0-8301FE6DFEA4}">
          <p14:sldIdLst>
            <p14:sldId id="908"/>
            <p14:sldId id="909"/>
            <p14:sldId id="910"/>
            <p14:sldId id="911"/>
            <p14:sldId id="912"/>
            <p14:sldId id="913"/>
            <p14:sldId id="914"/>
            <p14:sldId id="915"/>
            <p14:sldId id="916"/>
            <p14:sldId id="917"/>
            <p14:sldId id="918"/>
            <p14:sldId id="919"/>
            <p14:sldId id="920"/>
          </p14:sldIdLst>
        </p14:section>
        <p14:section name="Untitled Section" id="{2A8F0491-05E5-4579-8C49-691F6262B64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2FBEDD-C578-4879-A5CE-7C95BA5F61B6}" v="3" dt="2026-01-23T14:18:39.3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E89D4-6094-4551-A5B4-D27CE92AEAD8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CD4B5-2B5D-47D0-98E9-D3387C93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6090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152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241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3637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8061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4679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68249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97D59-68B4-6334-C7B6-DC2344A96F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C943B6-EE66-A971-3D2D-EC66D2285D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A29EA-42EF-D0DB-BCC9-28CC4D444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6E3CC-7C43-4D72-888C-D9B4BCA5FB17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14738-10BE-C0AF-99B0-FF99C3AE3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F2AAE-6DAF-30B1-607A-E2F2A0388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CBE3A-6B9D-4D57-B41B-0F35BE1C9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236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65C77-216D-5FDB-14BE-404986C76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BF558-20E2-F5B4-C9EE-6ED05844B4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619081-4144-79C4-897C-248642002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8D97E-41C8-4E62-B096-8CE7AA955CDA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9037FB-C564-4156-1D23-DFCED860F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E7F24-7639-609F-5DD5-8A5992EC2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63D8C-F553-4440-B906-7B9D45BD7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54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8666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94889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79172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72695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6857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45836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4.png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18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77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704" r:id="rId3"/>
    <p:sldLayoutId id="2147483705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1498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172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C2064-1CE2-B150-9DBA-59D634202FF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Polisi, Arfer a Deddfwriaeth  </a:t>
            </a:r>
            <a:r>
              <a:rPr lang="en-GB" dirty="0"/>
              <a:t> Policy, Practice and Legislation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EA8233-54A0-E7BD-744C-800C1F930B1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ECYW 5011</a:t>
            </a:r>
          </a:p>
        </p:txBody>
      </p:sp>
    </p:spTree>
    <p:extLst>
      <p:ext uri="{BB962C8B-B14F-4D97-AF65-F5344CB8AC3E}">
        <p14:creationId xmlns:p14="http://schemas.microsoft.com/office/powerpoint/2010/main" val="1428583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2CB59-AE42-C5EE-DED3-8517C5FE6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AMCAN(ION)</a:t>
            </a: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FC455-6A0E-2988-6C2C-918D36912A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cy-GB" dirty="0"/>
              <a:t>Galluogi myfyrwyr i ddatblygu dealltwriaeth o hanes  polisi, deddfwriaeth a llunio polisïau Gwaith Ieuenctid fel y mae'r rhain yn berthnasol i bobl ifanc.</a:t>
            </a:r>
            <a:r>
              <a:rPr lang="en-GB" dirty="0"/>
              <a:t>   </a:t>
            </a:r>
          </a:p>
          <a:p>
            <a:pPr fontAlgn="base"/>
            <a:endParaRPr lang="en-GB" dirty="0"/>
          </a:p>
          <a:p>
            <a:pPr lvl="0" fontAlgn="base"/>
            <a:r>
              <a:rPr lang="cy-GB" dirty="0"/>
              <a:t>Archwilio dulliau o lunio polisïau yng Nghymru a'r Deyrnas Unedig ers datganoli.</a:t>
            </a: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4681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BC8AA-D36D-FF2A-93CE-6D9F650B9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3A6A2-84EE-6970-32B5-82CAECBB2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en-GB" dirty="0"/>
              <a:t>To enable students to develop an understanding of the history of Youth Work policy, legislation and policy making as these apply to young people.   </a:t>
            </a:r>
          </a:p>
          <a:p>
            <a:pPr marL="0" indent="0" fontAlgn="base">
              <a:buNone/>
            </a:pPr>
            <a:endParaRPr lang="en-GB" dirty="0"/>
          </a:p>
          <a:p>
            <a:pPr lvl="0" fontAlgn="base"/>
            <a:r>
              <a:rPr lang="en-GB" dirty="0"/>
              <a:t>To explore approaches to policy formation in Wales and the United Kingdom since devolution. </a:t>
            </a:r>
          </a:p>
          <a:p>
            <a:pPr marL="0" indent="0" fontAlgn="base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245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876DB-0EE1-62AA-ADCE-B6F11D1FD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/>
              <a:t>DEILLIANNAU DYSGU</a:t>
            </a:r>
            <a:r>
              <a:rPr lang="en-GB" dirty="0"/>
              <a:t> 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7B654-4B98-3BDF-6C3B-F02FDA245F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hangingPunct="0">
              <a:buNone/>
            </a:pPr>
            <a:r>
              <a:rPr lang="cy-GB" dirty="0"/>
              <a:t>Ar ôl cwblhau’r modwl hwn yn llwyddiannus, dylai’r myfyrwyr allu:</a:t>
            </a:r>
            <a:r>
              <a:rPr lang="en-GB" dirty="0"/>
              <a:t> </a:t>
            </a:r>
          </a:p>
          <a:p>
            <a:pPr marL="0" indent="0" hangingPunct="0">
              <a:buNone/>
            </a:pPr>
            <a:endParaRPr lang="en-GB" dirty="0"/>
          </a:p>
          <a:p>
            <a:pPr lvl="0" fontAlgn="base"/>
            <a:r>
              <a:rPr lang="cy-GB" dirty="0"/>
              <a:t>deall egwyddorion allweddol llunio polisïau, a sut maent yn berthnasol i Gymru ers datganoli;</a:t>
            </a:r>
            <a:endParaRPr lang="en-GB" dirty="0"/>
          </a:p>
          <a:p>
            <a:pPr marL="0" indent="0" fontAlgn="base">
              <a:buNone/>
            </a:pPr>
            <a:endParaRPr lang="en-GB" dirty="0"/>
          </a:p>
          <a:p>
            <a:pPr lvl="0" fontAlgn="base"/>
            <a:r>
              <a:rPr lang="cy-GB" dirty="0"/>
              <a:t>gwerthuso'r datblygiadau allweddol ym  mholisi a deddfwriaeth Gwaith Ieuenctid yng Nghymru a’r tu hwnt;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3653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8804D-22E9-CDD0-283C-29ED48745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FB4F3-A00D-F2EA-3B16-C20AB0F41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fontAlgn="base">
              <a:buNone/>
            </a:pPr>
            <a:r>
              <a:rPr lang="en-GB" dirty="0"/>
              <a:t>Upon the successful completion of this module, the student should be able to: </a:t>
            </a:r>
          </a:p>
          <a:p>
            <a:pPr marL="0" indent="0" fontAlgn="base">
              <a:buNone/>
            </a:pPr>
            <a:endParaRPr lang="en-GB" dirty="0"/>
          </a:p>
          <a:p>
            <a:pPr lvl="0" fontAlgn="base"/>
            <a:r>
              <a:rPr lang="en-GB" dirty="0"/>
              <a:t>understand the key principles of policy formation, and how they apply to Wales since devolution;</a:t>
            </a:r>
          </a:p>
          <a:p>
            <a:pPr marL="0" indent="0" fontAlgn="base">
              <a:buNone/>
            </a:pPr>
            <a:endParaRPr lang="en-GB" dirty="0"/>
          </a:p>
          <a:p>
            <a:pPr lvl="0" fontAlgn="base"/>
            <a:r>
              <a:rPr lang="en-GB" dirty="0"/>
              <a:t>evaluate the key developments in Youth Work policy and legislation in Wales and farther afield;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571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4853E-BD78-BD91-A597-7EE2C746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DEILLIANNAU DYSGU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7F808-BC68-D029-993A-80CC55E3AC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fontAlgn="base"/>
            <a:r>
              <a:rPr lang="cy-GB" dirty="0"/>
              <a:t>archwilio a deall materion cyfoes sy'n ymwneud â phobl ifanc, a gwerthuso'n feirniadol agendâu ac ymatebion polisi ehangach;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lvl="0" fontAlgn="base"/>
            <a:r>
              <a:rPr lang="cy-GB" dirty="0"/>
              <a:t>deall a gwerthuso'r mecanweithiau ar gyfer gweithredu polisi mewn perthynas â phobl ifanc a Gwaith Ieuenctid yng Nghymru;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lvl="0" fontAlgn="base"/>
            <a:r>
              <a:rPr lang="cy-GB" dirty="0"/>
              <a:t>trefnu eu gwybodaeth a’r hyn maent wedi’i ddysgu drwy ddefnyddio amrywiaeth o adnoddau gwybodaeth, a chyflwyno’u gwaith yn briodol.</a:t>
            </a: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5563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72114-F41F-F9F9-AA69-8B59C04581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FACEF-0239-8B46-0480-A6560F97E4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fontAlgn="base"/>
            <a:r>
              <a:rPr lang="en-GB" dirty="0"/>
              <a:t>explore and understand contemporary issues relating to young people, and critically evaluate wider policy agendas and responses;</a:t>
            </a:r>
          </a:p>
          <a:p>
            <a:pPr marL="0" indent="0">
              <a:buNone/>
            </a:pPr>
            <a:endParaRPr lang="en-GB" dirty="0"/>
          </a:p>
          <a:p>
            <a:pPr lvl="0" fontAlgn="base"/>
            <a:r>
              <a:rPr lang="en-GB" dirty="0"/>
              <a:t>understand and evaluate the mechanisms for policy implementation in relation to young people and Youth Work in Wales;</a:t>
            </a:r>
          </a:p>
          <a:p>
            <a:pPr marL="0" indent="0">
              <a:buNone/>
            </a:pPr>
            <a:endParaRPr lang="en-GB" dirty="0"/>
          </a:p>
          <a:p>
            <a:pPr lvl="0" fontAlgn="base"/>
            <a:r>
              <a:rPr lang="en-GB" dirty="0"/>
              <a:t>organise their knowledge and learning through use of a range of information resources, and present their work appropriately.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727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46C29-C2BC-A98D-D183-ED4F51614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r>
              <a:rPr lang="cy-GB" b="1" dirty="0"/>
              <a:t>CYNNWYS DANGOSOL</a:t>
            </a:r>
            <a:r>
              <a:rPr lang="en-GB" b="1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A072E-8FB3-637A-D719-8E5BEE57A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cy-GB" dirty="0"/>
              <a:t>Egwyddorion ffurfio polisi a'r dylanwad ar ffurfio polisi.</a:t>
            </a:r>
            <a:r>
              <a:rPr lang="en-GB" dirty="0"/>
              <a:t> </a:t>
            </a:r>
          </a:p>
          <a:p>
            <a:pPr marL="0" indent="0" fontAlgn="base">
              <a:buNone/>
            </a:pPr>
            <a:endParaRPr lang="en-GB" dirty="0"/>
          </a:p>
          <a:p>
            <a:pPr lvl="0" fontAlgn="base"/>
            <a:r>
              <a:rPr lang="cy-GB" dirty="0"/>
              <a:t>Datganoli a gwahaniaethu polisi yn y Deyrnas Unedig: cymunedau polisi yng Nghymru.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lvl="0" fontAlgn="base"/>
            <a:r>
              <a:rPr lang="cy-GB" dirty="0"/>
              <a:t>Sut mae polisi yn cael ei weithredu yng Nghymru: rhyngweithiadau llywodraeth ganolog/lleol, offerynnau polisi, y bwlch gweithredu.</a:t>
            </a: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514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C96EE-CD97-F430-4F82-F2D992CFE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INDICATIVE CONTENT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BAB86-1979-6089-324B-B415224642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en-GB" dirty="0"/>
              <a:t>Principles of policy formation and the influence on policy formation. </a:t>
            </a:r>
          </a:p>
          <a:p>
            <a:pPr marL="0" indent="0" fontAlgn="base">
              <a:buNone/>
            </a:pPr>
            <a:endParaRPr lang="en-GB" dirty="0"/>
          </a:p>
          <a:p>
            <a:pPr lvl="0" fontAlgn="base"/>
            <a:r>
              <a:rPr lang="en-GB" dirty="0"/>
              <a:t>Devolution and policy divergence in the United Kingdom: policy communities in Wales.</a:t>
            </a:r>
          </a:p>
          <a:p>
            <a:pPr marL="0" indent="0">
              <a:buNone/>
            </a:pPr>
            <a:endParaRPr lang="en-GB" dirty="0"/>
          </a:p>
          <a:p>
            <a:pPr lvl="0" fontAlgn="base"/>
            <a:r>
              <a:rPr lang="en-GB" dirty="0"/>
              <a:t>How policy is implemented in Wales: central/local government interactions, policy instruments, the implementation gap.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2385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BD04D-7F49-8326-BE97-D3D8D853D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CYNNWYS DANGOSOL</a:t>
            </a:r>
            <a:r>
              <a:rPr lang="en-GB" b="1" dirty="0"/>
              <a:t>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94E36-FAFC-9D65-4189-2ABBD34662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 fontAlgn="base"/>
            <a:r>
              <a:rPr lang="cy-GB" dirty="0"/>
              <a:t>Llywodraethu rhwydwaith o dan ddatganoli: hanes partneriaethau wrth lywodraethu gwasanaethau i bobl ifanc yng Nghymru.</a:t>
            </a:r>
            <a:endParaRPr lang="en-GB" dirty="0"/>
          </a:p>
          <a:p>
            <a:endParaRPr lang="en-GB" dirty="0"/>
          </a:p>
          <a:p>
            <a:pPr lvl="0" fontAlgn="base"/>
            <a:r>
              <a:rPr lang="cy-GB" dirty="0"/>
              <a:t>Polisïau a deddfwriaeth allweddol sy'n effeithio ar Waith Ieuenctid yng Nghymru.</a:t>
            </a:r>
            <a:r>
              <a:rPr lang="en-GB" dirty="0"/>
              <a:t> </a:t>
            </a:r>
          </a:p>
          <a:p>
            <a:pPr marL="0" indent="0" fontAlgn="base">
              <a:buNone/>
            </a:pPr>
            <a:endParaRPr lang="en-GB" dirty="0"/>
          </a:p>
          <a:p>
            <a:pPr lvl="0" fontAlgn="base"/>
            <a:r>
              <a:rPr lang="cy-GB" dirty="0"/>
              <a:t>Lleisiau pobl ifanc yn y broses bolisi, cynrychiolaeth pobl ifanc, cynghorau ieuenctid, y Ddraig </a:t>
            </a:r>
            <a:r>
              <a:rPr lang="cy-GB" dirty="0" err="1"/>
              <a:t>Ffynci</a:t>
            </a:r>
            <a:r>
              <a:rPr lang="cy-GB" dirty="0"/>
              <a:t>, Cymru Ifanc a Senedd Ieuenctid Cymru.</a:t>
            </a:r>
            <a:r>
              <a:rPr lang="en-GB" dirty="0"/>
              <a:t> </a:t>
            </a:r>
          </a:p>
          <a:p>
            <a:pPr hangingPunct="0"/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27437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48122-6052-E25B-2B79-4D8BC3FD5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INDICATIVE CONTENT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7E8F1-927F-C4BE-C87F-BD0DBE2D6D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fontAlgn="base"/>
            <a:r>
              <a:rPr lang="en-GB" dirty="0"/>
              <a:t>Network governance under devolution: the history of partnerships in the strategic governance of services to young people in Wales.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 fontAlgn="base"/>
            <a:r>
              <a:rPr lang="en-GB" dirty="0"/>
              <a:t>Key policies and legislation affecting Youth Work in Wales. </a:t>
            </a:r>
          </a:p>
          <a:p>
            <a:pPr lvl="0" fontAlgn="base"/>
            <a:endParaRPr lang="en-GB" dirty="0"/>
          </a:p>
          <a:p>
            <a:pPr fontAlgn="base"/>
            <a:r>
              <a:rPr lang="en-GB" dirty="0"/>
              <a:t>The voice of young people in the policy process, young people’s representation, youth councils, Funky Dragon, Young Wales and the Welsh Youth Parliament. </a:t>
            </a:r>
          </a:p>
          <a:p>
            <a:pPr marL="0" lvl="0" indent="0" fontAlgn="base">
              <a:buNone/>
            </a:pPr>
            <a:endParaRPr lang="en-GB" dirty="0"/>
          </a:p>
          <a:p>
            <a:pPr fontAlgn="base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12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6FDEC-C83E-7A2C-0636-3DDB7A14E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Aseiniad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5E407-4483-C71D-549D-8BA7648197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/>
              <a:t>Ysgrifennwch Flog gyda 5 cofnod o 800 gair yr un: Cyfanswm o 4000 gair</a:t>
            </a:r>
          </a:p>
          <a:p>
            <a:endParaRPr lang="cy-GB" dirty="0"/>
          </a:p>
          <a:p>
            <a:r>
              <a:rPr lang="cy-GB" dirty="0"/>
              <a:t>Rhaid i'ch cofnodion blog gynnwys rhywfaint o dystiolaeth o ymgysylltu â pholisi.</a:t>
            </a:r>
          </a:p>
          <a:p>
            <a:r>
              <a:rPr lang="cy-GB" dirty="0"/>
              <a:t>Gallai hyn fod yn bolisi a chanllawiau sy'n benodol i waith ieuenctid neu bolisi arall sy'n gysylltiedig â phobl ifanc e.e. diogelu, addysg, cyfiawnder ieuenctid ac ati, ac ati.</a:t>
            </a:r>
          </a:p>
          <a:p>
            <a:r>
              <a:rPr lang="cy-GB" dirty="0"/>
              <a:t>Bydd canllawiau ac enghreifftiau pellach ar gael yn y darlithoedd</a:t>
            </a:r>
          </a:p>
          <a:p>
            <a:pPr hangingPunct="0"/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60176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EB982-4C55-8D57-FBD9-EC3981AF7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13D70-EDDE-248A-059B-F7A078A97D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Write a Blog with 5 entries of 800 words each: Total 4000 words</a:t>
            </a:r>
          </a:p>
          <a:p>
            <a:endParaRPr lang="en-GB" dirty="0"/>
          </a:p>
          <a:p>
            <a:r>
              <a:rPr lang="en-GB" dirty="0"/>
              <a:t>Your blog entries must include some evidence of engagement with policy.</a:t>
            </a:r>
          </a:p>
          <a:p>
            <a:r>
              <a:rPr lang="en-GB" dirty="0"/>
              <a:t>This could be policy and guidance specific to youth work or other policy which is related to young people e.g. safeguarding, education, youth justice etc, etc.</a:t>
            </a:r>
          </a:p>
          <a:p>
            <a:r>
              <a:rPr lang="en-GB" dirty="0"/>
              <a:t>Further guidance and examples will be available in the lectures </a:t>
            </a:r>
          </a:p>
        </p:txBody>
      </p:sp>
    </p:spTree>
    <p:extLst>
      <p:ext uri="{BB962C8B-B14F-4D97-AF65-F5344CB8AC3E}">
        <p14:creationId xmlns:p14="http://schemas.microsoft.com/office/powerpoint/2010/main" val="357224612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684</Words>
  <Application>Microsoft Office PowerPoint</Application>
  <PresentationFormat>Widescreen</PresentationFormat>
  <Paragraphs>73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Polisi, Arfer a Deddfwriaeth   Policy, Practice and Legislation</vt:lpstr>
      <vt:lpstr>AMCAN(ION)  </vt:lpstr>
      <vt:lpstr>Module aims</vt:lpstr>
      <vt:lpstr>DEILLIANNAU DYSGU   </vt:lpstr>
      <vt:lpstr>LEARNING OUTCOMES  </vt:lpstr>
      <vt:lpstr>DEILLIANNAU DYSGU </vt:lpstr>
      <vt:lpstr>LEARNING OUTCOMES </vt:lpstr>
      <vt:lpstr> CYNNWYS DANGOSOL  </vt:lpstr>
      <vt:lpstr> INDICATIVE CONTENT  </vt:lpstr>
      <vt:lpstr>CYNNWYS DANGOSOL </vt:lpstr>
      <vt:lpstr>INDICATIVE CONTENT </vt:lpstr>
      <vt:lpstr>Aseiniad</vt:lpstr>
      <vt:lpstr>ASSESSMENT 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Darren O'Connor</cp:lastModifiedBy>
  <cp:revision>5</cp:revision>
  <dcterms:created xsi:type="dcterms:W3CDTF">2024-09-09T10:46:02Z</dcterms:created>
  <dcterms:modified xsi:type="dcterms:W3CDTF">2026-01-23T14:19:47Z</dcterms:modified>
</cp:coreProperties>
</file>